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4" r:id="rId5"/>
  </p:sldMasterIdLst>
  <p:notesMasterIdLst>
    <p:notesMasterId r:id="rId37"/>
  </p:notesMasterIdLst>
  <p:handoutMasterIdLst>
    <p:handoutMasterId r:id="rId38"/>
  </p:handoutMasterIdLst>
  <p:sldIdLst>
    <p:sldId id="258" r:id="rId6"/>
    <p:sldId id="2147468529" r:id="rId7"/>
    <p:sldId id="350" r:id="rId8"/>
    <p:sldId id="338" r:id="rId9"/>
    <p:sldId id="330" r:id="rId10"/>
    <p:sldId id="331" r:id="rId11"/>
    <p:sldId id="2147468526" r:id="rId12"/>
    <p:sldId id="281" r:id="rId13"/>
    <p:sldId id="318" r:id="rId14"/>
    <p:sldId id="319" r:id="rId15"/>
    <p:sldId id="668" r:id="rId16"/>
    <p:sldId id="2147468536" r:id="rId17"/>
    <p:sldId id="2203" r:id="rId18"/>
    <p:sldId id="269" r:id="rId19"/>
    <p:sldId id="2201" r:id="rId20"/>
    <p:sldId id="2147468517" r:id="rId21"/>
    <p:sldId id="336" r:id="rId22"/>
    <p:sldId id="284" r:id="rId23"/>
    <p:sldId id="321" r:id="rId24"/>
    <p:sldId id="291" r:id="rId25"/>
    <p:sldId id="2205" r:id="rId26"/>
    <p:sldId id="2147468522" r:id="rId27"/>
    <p:sldId id="2204" r:id="rId28"/>
    <p:sldId id="2211" r:id="rId29"/>
    <p:sldId id="2212" r:id="rId30"/>
    <p:sldId id="325" r:id="rId31"/>
    <p:sldId id="326" r:id="rId32"/>
    <p:sldId id="339" r:id="rId33"/>
    <p:sldId id="2147468533" r:id="rId34"/>
    <p:sldId id="300" r:id="rId35"/>
    <p:sldId id="29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y-Carrick, Nomi,M.D.,M.Phil." initials="LN" lastIdx="2" clrIdx="0">
    <p:extLst>
      <p:ext uri="{19B8F6BF-5375-455C-9EA6-DF929625EA0E}">
        <p15:presenceInfo xmlns:p15="http://schemas.microsoft.com/office/powerpoint/2012/main" userId="S::nlevy-carrick@bwh.harvard.edu::6275ae9f-80c2-493e-8b0f-ddc50e88ff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3D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077" autoAdjust="0"/>
  </p:normalViewPr>
  <p:slideViewPr>
    <p:cSldViewPr snapToGrid="0" snapToObjects="1">
      <p:cViewPr varScale="1">
        <p:scale>
          <a:sx n="102" d="100"/>
          <a:sy n="102" d="100"/>
        </p:scale>
        <p:origin x="109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7" d="100"/>
          <a:sy n="137"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y-Carrick, Nomi,MD, MPHIL" userId="6275ae9f-80c2-493e-8b0f-ddc50e88ff0c" providerId="ADAL" clId="{30485BBF-857B-4A43-84C6-3B752C8D4E32}"/>
    <pc:docChg chg="undo custSel delSld modSld">
      <pc:chgData name="Levy-Carrick, Nomi,MD, MPHIL" userId="6275ae9f-80c2-493e-8b0f-ddc50e88ff0c" providerId="ADAL" clId="{30485BBF-857B-4A43-84C6-3B752C8D4E32}" dt="2022-09-14T16:59:49.688" v="268" actId="20577"/>
      <pc:docMkLst>
        <pc:docMk/>
      </pc:docMkLst>
      <pc:sldChg chg="modSp mod">
        <pc:chgData name="Levy-Carrick, Nomi,MD, MPHIL" userId="6275ae9f-80c2-493e-8b0f-ddc50e88ff0c" providerId="ADAL" clId="{30485BBF-857B-4A43-84C6-3B752C8D4E32}" dt="2022-09-14T16:59:49.688" v="268" actId="20577"/>
        <pc:sldMkLst>
          <pc:docMk/>
          <pc:sldMk cId="2362352175" sldId="258"/>
        </pc:sldMkLst>
        <pc:spChg chg="mod">
          <ac:chgData name="Levy-Carrick, Nomi,MD, MPHIL" userId="6275ae9f-80c2-493e-8b0f-ddc50e88ff0c" providerId="ADAL" clId="{30485BBF-857B-4A43-84C6-3B752C8D4E32}" dt="2022-09-14T16:56:31.660" v="171" actId="1076"/>
          <ac:spMkLst>
            <pc:docMk/>
            <pc:sldMk cId="2362352175" sldId="258"/>
            <ac:spMk id="4" creationId="{209E20C3-8D06-E747-87A0-E17457FA9C04}"/>
          </ac:spMkLst>
        </pc:spChg>
        <pc:spChg chg="mod">
          <ac:chgData name="Levy-Carrick, Nomi,MD, MPHIL" userId="6275ae9f-80c2-493e-8b0f-ddc50e88ff0c" providerId="ADAL" clId="{30485BBF-857B-4A43-84C6-3B752C8D4E32}" dt="2022-09-14T16:59:33.080" v="220" actId="1076"/>
          <ac:spMkLst>
            <pc:docMk/>
            <pc:sldMk cId="2362352175" sldId="258"/>
            <ac:spMk id="5" creationId="{5B90CB81-CB44-1F49-9060-A3FF39E2CC01}"/>
          </ac:spMkLst>
        </pc:spChg>
        <pc:spChg chg="mod">
          <ac:chgData name="Levy-Carrick, Nomi,MD, MPHIL" userId="6275ae9f-80c2-493e-8b0f-ddc50e88ff0c" providerId="ADAL" clId="{30485BBF-857B-4A43-84C6-3B752C8D4E32}" dt="2022-09-14T16:59:49.688" v="268" actId="20577"/>
          <ac:spMkLst>
            <pc:docMk/>
            <pc:sldMk cId="2362352175" sldId="258"/>
            <ac:spMk id="6" creationId="{DA35D5B3-49B0-6B41-9C95-AF7E2030B325}"/>
          </ac:spMkLst>
        </pc:spChg>
      </pc:sldChg>
      <pc:sldChg chg="del">
        <pc:chgData name="Levy-Carrick, Nomi,MD, MPHIL" userId="6275ae9f-80c2-493e-8b0f-ddc50e88ff0c" providerId="ADAL" clId="{30485BBF-857B-4A43-84C6-3B752C8D4E32}" dt="2022-09-14T16:57:16.870" v="179" actId="47"/>
        <pc:sldMkLst>
          <pc:docMk/>
          <pc:sldMk cId="4277995726" sldId="2147468535"/>
        </pc:sldMkLst>
      </pc:sldChg>
      <pc:sldChg chg="del">
        <pc:chgData name="Levy-Carrick, Nomi,MD, MPHIL" userId="6275ae9f-80c2-493e-8b0f-ddc50e88ff0c" providerId="ADAL" clId="{30485BBF-857B-4A43-84C6-3B752C8D4E32}" dt="2022-09-14T16:57:18.367" v="180" actId="47"/>
        <pc:sldMkLst>
          <pc:docMk/>
          <pc:sldMk cId="2241823015" sldId="2147468538"/>
        </pc:sldMkLst>
      </pc:sldChg>
      <pc:sldChg chg="del">
        <pc:chgData name="Levy-Carrick, Nomi,MD, MPHIL" userId="6275ae9f-80c2-493e-8b0f-ddc50e88ff0c" providerId="ADAL" clId="{30485BBF-857B-4A43-84C6-3B752C8D4E32}" dt="2022-09-14T16:57:52.334" v="181" actId="47"/>
        <pc:sldMkLst>
          <pc:docMk/>
          <pc:sldMk cId="1154283467" sldId="21474685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D9900-B3F7-0F40-8B9A-40720C8EAC51}" type="doc">
      <dgm:prSet loTypeId="urn:microsoft.com/office/officeart/2005/8/layout/gear1" loCatId="" qsTypeId="urn:microsoft.com/office/officeart/2005/8/quickstyle/simple4" qsCatId="simple" csTypeId="urn:microsoft.com/office/officeart/2005/8/colors/accent1_2" csCatId="accent1" phldr="1"/>
      <dgm:spPr/>
    </dgm:pt>
    <dgm:pt modelId="{A82BD3EB-C659-E44A-B106-6BF2F8393C0E}">
      <dgm:prSet phldrT="[Text]" custT="1"/>
      <dgm:spPr>
        <a:solidFill>
          <a:srgbClr val="FF6600"/>
        </a:solidFill>
      </dgm:spPr>
      <dgm:t>
        <a:bodyPr/>
        <a:lstStyle/>
        <a:p>
          <a:r>
            <a:rPr lang="en-US" sz="2800" dirty="0">
              <a:solidFill>
                <a:schemeClr val="bg1"/>
              </a:solidFill>
            </a:rPr>
            <a:t>Role clarity</a:t>
          </a:r>
        </a:p>
      </dgm:t>
    </dgm:pt>
    <dgm:pt modelId="{8058BD97-CD8B-8A43-B6E2-FE5865071C27}" type="parTrans" cxnId="{5A666275-5EEF-2143-83F1-51BD6D3F2F1F}">
      <dgm:prSet/>
      <dgm:spPr/>
      <dgm:t>
        <a:bodyPr/>
        <a:lstStyle/>
        <a:p>
          <a:endParaRPr lang="en-US"/>
        </a:p>
      </dgm:t>
    </dgm:pt>
    <dgm:pt modelId="{D29CB914-3A4F-474C-AAAF-E09A1E9858EB}" type="sibTrans" cxnId="{5A666275-5EEF-2143-83F1-51BD6D3F2F1F}">
      <dgm:prSet/>
      <dgm:spPr>
        <a:solidFill>
          <a:srgbClr val="FF6600"/>
        </a:solidFill>
      </dgm:spPr>
      <dgm:t>
        <a:bodyPr/>
        <a:lstStyle/>
        <a:p>
          <a:endParaRPr lang="en-US"/>
        </a:p>
      </dgm:t>
    </dgm:pt>
    <dgm:pt modelId="{3108B87B-BCD7-F840-98DC-F8AAD6C35BCF}">
      <dgm:prSet phldrT="[Text]" custT="1"/>
      <dgm:spPr>
        <a:solidFill>
          <a:srgbClr val="FF6600"/>
        </a:solidFill>
      </dgm:spPr>
      <dgm:t>
        <a:bodyPr/>
        <a:lstStyle/>
        <a:p>
          <a:r>
            <a:rPr lang="en-US" sz="2600" dirty="0">
              <a:solidFill>
                <a:schemeClr val="bg1"/>
              </a:solidFill>
            </a:rPr>
            <a:t>Self-Efficacy</a:t>
          </a:r>
        </a:p>
      </dgm:t>
    </dgm:pt>
    <dgm:pt modelId="{3C7D185E-4EF7-9842-B02C-FA6B45449C74}" type="parTrans" cxnId="{D05CF07A-BEC4-B74B-8FCF-F0F45A3334B5}">
      <dgm:prSet/>
      <dgm:spPr/>
      <dgm:t>
        <a:bodyPr/>
        <a:lstStyle/>
        <a:p>
          <a:endParaRPr lang="en-US"/>
        </a:p>
      </dgm:t>
    </dgm:pt>
    <dgm:pt modelId="{5D830FFF-6368-8143-B49A-6D36758743C9}" type="sibTrans" cxnId="{D05CF07A-BEC4-B74B-8FCF-F0F45A3334B5}">
      <dgm:prSet/>
      <dgm:spPr>
        <a:solidFill>
          <a:srgbClr val="FF6600"/>
        </a:solidFill>
      </dgm:spPr>
      <dgm:t>
        <a:bodyPr/>
        <a:lstStyle/>
        <a:p>
          <a:endParaRPr lang="en-US"/>
        </a:p>
      </dgm:t>
    </dgm:pt>
    <dgm:pt modelId="{4C1E452F-53CB-9C44-851E-FE347C584E98}">
      <dgm:prSet phldrT="[Text]" custT="1"/>
      <dgm:spPr>
        <a:solidFill>
          <a:srgbClr val="FF6600"/>
        </a:solidFill>
      </dgm:spPr>
      <dgm:t>
        <a:bodyPr/>
        <a:lstStyle/>
        <a:p>
          <a:r>
            <a:rPr lang="en-US" sz="2400" dirty="0">
              <a:solidFill>
                <a:schemeClr val="bg1"/>
              </a:solidFill>
            </a:rPr>
            <a:t>Empower-</a:t>
          </a:r>
          <a:r>
            <a:rPr lang="en-US" sz="2400" dirty="0" err="1">
              <a:solidFill>
                <a:schemeClr val="bg1"/>
              </a:solidFill>
            </a:rPr>
            <a:t>ment</a:t>
          </a:r>
          <a:endParaRPr lang="en-US" sz="2400" dirty="0">
            <a:solidFill>
              <a:schemeClr val="bg1"/>
            </a:solidFill>
          </a:endParaRPr>
        </a:p>
      </dgm:t>
    </dgm:pt>
    <dgm:pt modelId="{345C1CEE-1B92-7348-9D85-B0E9D0308DF5}" type="parTrans" cxnId="{AD40C6CB-B0D6-C849-B77C-A085E173E15B}">
      <dgm:prSet/>
      <dgm:spPr/>
      <dgm:t>
        <a:bodyPr/>
        <a:lstStyle/>
        <a:p>
          <a:endParaRPr lang="en-US"/>
        </a:p>
      </dgm:t>
    </dgm:pt>
    <dgm:pt modelId="{E4155E72-492D-194B-88FE-AE20A281CEAF}" type="sibTrans" cxnId="{AD40C6CB-B0D6-C849-B77C-A085E173E15B}">
      <dgm:prSet/>
      <dgm:spPr>
        <a:solidFill>
          <a:srgbClr val="FF6600"/>
        </a:solidFill>
      </dgm:spPr>
      <dgm:t>
        <a:bodyPr/>
        <a:lstStyle/>
        <a:p>
          <a:endParaRPr lang="en-US"/>
        </a:p>
      </dgm:t>
    </dgm:pt>
    <dgm:pt modelId="{EB2580F0-4128-D549-A611-6FA3E837031B}" type="pres">
      <dgm:prSet presAssocID="{C95D9900-B3F7-0F40-8B9A-40720C8EAC51}" presName="composite" presStyleCnt="0">
        <dgm:presLayoutVars>
          <dgm:chMax val="3"/>
          <dgm:animLvl val="lvl"/>
          <dgm:resizeHandles val="exact"/>
        </dgm:presLayoutVars>
      </dgm:prSet>
      <dgm:spPr/>
    </dgm:pt>
    <dgm:pt modelId="{35341B07-01DF-AC44-B546-5A0A4BA60035}" type="pres">
      <dgm:prSet presAssocID="{A82BD3EB-C659-E44A-B106-6BF2F8393C0E}" presName="gear1" presStyleLbl="node1" presStyleIdx="0" presStyleCnt="3" custAng="403696" custScaleX="105446" custScaleY="106976" custLinFactNeighborX="2537" custLinFactNeighborY="10044">
        <dgm:presLayoutVars>
          <dgm:chMax val="1"/>
          <dgm:bulletEnabled val="1"/>
        </dgm:presLayoutVars>
      </dgm:prSet>
      <dgm:spPr/>
    </dgm:pt>
    <dgm:pt modelId="{84C34BFD-5142-C84C-A625-1E4C6BCA431A}" type="pres">
      <dgm:prSet presAssocID="{A82BD3EB-C659-E44A-B106-6BF2F8393C0E}" presName="gear1srcNode" presStyleLbl="node1" presStyleIdx="0" presStyleCnt="3"/>
      <dgm:spPr/>
    </dgm:pt>
    <dgm:pt modelId="{7543BAFE-9537-ED44-8649-DE78D7557C2B}" type="pres">
      <dgm:prSet presAssocID="{A82BD3EB-C659-E44A-B106-6BF2F8393C0E}" presName="gear1dstNode" presStyleLbl="node1" presStyleIdx="0" presStyleCnt="3"/>
      <dgm:spPr/>
    </dgm:pt>
    <dgm:pt modelId="{90096CAF-47A7-5049-9F38-8587910C7D76}" type="pres">
      <dgm:prSet presAssocID="{3108B87B-BCD7-F840-98DC-F8AAD6C35BCF}" presName="gear2" presStyleLbl="node1" presStyleIdx="1" presStyleCnt="3" custScaleX="159718" custScaleY="113721" custLinFactNeighborX="-35541" custLinFactNeighborY="32768">
        <dgm:presLayoutVars>
          <dgm:chMax val="1"/>
          <dgm:bulletEnabled val="1"/>
        </dgm:presLayoutVars>
      </dgm:prSet>
      <dgm:spPr/>
    </dgm:pt>
    <dgm:pt modelId="{7A461D84-498F-4444-A171-78787E4E0567}" type="pres">
      <dgm:prSet presAssocID="{3108B87B-BCD7-F840-98DC-F8AAD6C35BCF}" presName="gear2srcNode" presStyleLbl="node1" presStyleIdx="1" presStyleCnt="3"/>
      <dgm:spPr/>
    </dgm:pt>
    <dgm:pt modelId="{7AF4A389-108A-9043-B2E3-7D0FC9B2824D}" type="pres">
      <dgm:prSet presAssocID="{3108B87B-BCD7-F840-98DC-F8AAD6C35BCF}" presName="gear2dstNode" presStyleLbl="node1" presStyleIdx="1" presStyleCnt="3"/>
      <dgm:spPr/>
    </dgm:pt>
    <dgm:pt modelId="{207C1D5E-F0BE-7E45-BB6F-6B7D8C57FFDC}" type="pres">
      <dgm:prSet presAssocID="{4C1E452F-53CB-9C44-851E-FE347C584E98}" presName="gear3" presStyleLbl="node1" presStyleIdx="2" presStyleCnt="3" custScaleX="160278" custScaleY="139068" custLinFactNeighborX="12428" custLinFactNeighborY="-1364"/>
      <dgm:spPr/>
    </dgm:pt>
    <dgm:pt modelId="{03821776-636E-4949-82D5-9902AF5313BC}" type="pres">
      <dgm:prSet presAssocID="{4C1E452F-53CB-9C44-851E-FE347C584E98}" presName="gear3tx" presStyleLbl="node1" presStyleIdx="2" presStyleCnt="3">
        <dgm:presLayoutVars>
          <dgm:chMax val="1"/>
          <dgm:bulletEnabled val="1"/>
        </dgm:presLayoutVars>
      </dgm:prSet>
      <dgm:spPr/>
    </dgm:pt>
    <dgm:pt modelId="{C6E892D0-9FDF-D843-8C7C-9F428EFBC837}" type="pres">
      <dgm:prSet presAssocID="{4C1E452F-53CB-9C44-851E-FE347C584E98}" presName="gear3srcNode" presStyleLbl="node1" presStyleIdx="2" presStyleCnt="3"/>
      <dgm:spPr/>
    </dgm:pt>
    <dgm:pt modelId="{CFB9CF54-6B03-4C43-A03E-49D5F8EDD19A}" type="pres">
      <dgm:prSet presAssocID="{4C1E452F-53CB-9C44-851E-FE347C584E98}" presName="gear3dstNode" presStyleLbl="node1" presStyleIdx="2" presStyleCnt="3"/>
      <dgm:spPr/>
    </dgm:pt>
    <dgm:pt modelId="{0ED070CF-4890-584B-8755-A11A54B493C8}" type="pres">
      <dgm:prSet presAssocID="{D29CB914-3A4F-474C-AAAF-E09A1E9858EB}" presName="connector1" presStyleLbl="sibTrans2D1" presStyleIdx="0" presStyleCnt="3" custScaleY="73260" custLinFactNeighborX="14335" custLinFactNeighborY="-2104"/>
      <dgm:spPr/>
    </dgm:pt>
    <dgm:pt modelId="{54312204-C66C-534B-8A5C-1A9EB7CBB5CA}" type="pres">
      <dgm:prSet presAssocID="{5D830FFF-6368-8143-B49A-6D36758743C9}" presName="connector2" presStyleLbl="sibTrans2D1" presStyleIdx="1" presStyleCnt="3" custLinFactNeighborX="-43975" custLinFactNeighborY="17728"/>
      <dgm:spPr/>
    </dgm:pt>
    <dgm:pt modelId="{59646754-0771-BE43-BA44-39D4087DF473}" type="pres">
      <dgm:prSet presAssocID="{E4155E72-492D-194B-88FE-AE20A281CEAF}" presName="connector3" presStyleLbl="sibTrans2D1" presStyleIdx="2" presStyleCnt="3" custLinFactNeighborX="-14623" custLinFactNeighborY="985"/>
      <dgm:spPr/>
    </dgm:pt>
  </dgm:ptLst>
  <dgm:cxnLst>
    <dgm:cxn modelId="{763E7A01-120D-794D-B019-CD87C0B553BA}" type="presOf" srcId="{3108B87B-BCD7-F840-98DC-F8AAD6C35BCF}" destId="{7AF4A389-108A-9043-B2E3-7D0FC9B2824D}" srcOrd="2" destOrd="0" presId="urn:microsoft.com/office/officeart/2005/8/layout/gear1"/>
    <dgm:cxn modelId="{853FFE5E-FE9F-4946-896C-E6C7F6FC223E}" type="presOf" srcId="{5D830FFF-6368-8143-B49A-6D36758743C9}" destId="{54312204-C66C-534B-8A5C-1A9EB7CBB5CA}" srcOrd="0" destOrd="0" presId="urn:microsoft.com/office/officeart/2005/8/layout/gear1"/>
    <dgm:cxn modelId="{A06C9262-4A67-934E-BAD7-788C93D53434}" type="presOf" srcId="{4C1E452F-53CB-9C44-851E-FE347C584E98}" destId="{207C1D5E-F0BE-7E45-BB6F-6B7D8C57FFDC}" srcOrd="0" destOrd="0" presId="urn:microsoft.com/office/officeart/2005/8/layout/gear1"/>
    <dgm:cxn modelId="{3B546E4F-C558-B64F-B10D-00BAB0CB07FF}" type="presOf" srcId="{A82BD3EB-C659-E44A-B106-6BF2F8393C0E}" destId="{35341B07-01DF-AC44-B546-5A0A4BA60035}" srcOrd="0" destOrd="0" presId="urn:microsoft.com/office/officeart/2005/8/layout/gear1"/>
    <dgm:cxn modelId="{5A666275-5EEF-2143-83F1-51BD6D3F2F1F}" srcId="{C95D9900-B3F7-0F40-8B9A-40720C8EAC51}" destId="{A82BD3EB-C659-E44A-B106-6BF2F8393C0E}" srcOrd="0" destOrd="0" parTransId="{8058BD97-CD8B-8A43-B6E2-FE5865071C27}" sibTransId="{D29CB914-3A4F-474C-AAAF-E09A1E9858EB}"/>
    <dgm:cxn modelId="{D05CF07A-BEC4-B74B-8FCF-F0F45A3334B5}" srcId="{C95D9900-B3F7-0F40-8B9A-40720C8EAC51}" destId="{3108B87B-BCD7-F840-98DC-F8AAD6C35BCF}" srcOrd="1" destOrd="0" parTransId="{3C7D185E-4EF7-9842-B02C-FA6B45449C74}" sibTransId="{5D830FFF-6368-8143-B49A-6D36758743C9}"/>
    <dgm:cxn modelId="{85C16A82-22A4-B44E-BE28-283549359DC0}" type="presOf" srcId="{C95D9900-B3F7-0F40-8B9A-40720C8EAC51}" destId="{EB2580F0-4128-D549-A611-6FA3E837031B}" srcOrd="0" destOrd="0" presId="urn:microsoft.com/office/officeart/2005/8/layout/gear1"/>
    <dgm:cxn modelId="{C65C4FB0-6E7C-464C-AD31-9BD73BEA809A}" type="presOf" srcId="{D29CB914-3A4F-474C-AAAF-E09A1E9858EB}" destId="{0ED070CF-4890-584B-8755-A11A54B493C8}" srcOrd="0" destOrd="0" presId="urn:microsoft.com/office/officeart/2005/8/layout/gear1"/>
    <dgm:cxn modelId="{FE2CEFC3-BAF2-1B49-ACFC-86928CC89F3F}" type="presOf" srcId="{4C1E452F-53CB-9C44-851E-FE347C584E98}" destId="{C6E892D0-9FDF-D843-8C7C-9F428EFBC837}" srcOrd="2" destOrd="0" presId="urn:microsoft.com/office/officeart/2005/8/layout/gear1"/>
    <dgm:cxn modelId="{AD40C6CB-B0D6-C849-B77C-A085E173E15B}" srcId="{C95D9900-B3F7-0F40-8B9A-40720C8EAC51}" destId="{4C1E452F-53CB-9C44-851E-FE347C584E98}" srcOrd="2" destOrd="0" parTransId="{345C1CEE-1B92-7348-9D85-B0E9D0308DF5}" sibTransId="{E4155E72-492D-194B-88FE-AE20A281CEAF}"/>
    <dgm:cxn modelId="{25C01ED1-768D-014A-AB4F-1ED083F81353}" type="presOf" srcId="{A82BD3EB-C659-E44A-B106-6BF2F8393C0E}" destId="{84C34BFD-5142-C84C-A625-1E4C6BCA431A}" srcOrd="1" destOrd="0" presId="urn:microsoft.com/office/officeart/2005/8/layout/gear1"/>
    <dgm:cxn modelId="{A8DAD9D4-69C1-304A-822C-245BA5C857EF}" type="presOf" srcId="{3108B87B-BCD7-F840-98DC-F8AAD6C35BCF}" destId="{7A461D84-498F-4444-A171-78787E4E0567}" srcOrd="1" destOrd="0" presId="urn:microsoft.com/office/officeart/2005/8/layout/gear1"/>
    <dgm:cxn modelId="{69C7EED9-E946-F547-ADF0-4349ADDC12F3}" type="presOf" srcId="{3108B87B-BCD7-F840-98DC-F8AAD6C35BCF}" destId="{90096CAF-47A7-5049-9F38-8587910C7D76}" srcOrd="0" destOrd="0" presId="urn:microsoft.com/office/officeart/2005/8/layout/gear1"/>
    <dgm:cxn modelId="{E37967DA-3C1D-3248-9F36-5914AFB600C7}" type="presOf" srcId="{E4155E72-492D-194B-88FE-AE20A281CEAF}" destId="{59646754-0771-BE43-BA44-39D4087DF473}" srcOrd="0" destOrd="0" presId="urn:microsoft.com/office/officeart/2005/8/layout/gear1"/>
    <dgm:cxn modelId="{8172EFDB-9B87-AE41-8A9F-31083814D4EA}" type="presOf" srcId="{A82BD3EB-C659-E44A-B106-6BF2F8393C0E}" destId="{7543BAFE-9537-ED44-8649-DE78D7557C2B}" srcOrd="2" destOrd="0" presId="urn:microsoft.com/office/officeart/2005/8/layout/gear1"/>
    <dgm:cxn modelId="{08C67AFE-A96B-D44F-AB15-E6BC29408E4C}" type="presOf" srcId="{4C1E452F-53CB-9C44-851E-FE347C584E98}" destId="{CFB9CF54-6B03-4C43-A03E-49D5F8EDD19A}" srcOrd="3" destOrd="0" presId="urn:microsoft.com/office/officeart/2005/8/layout/gear1"/>
    <dgm:cxn modelId="{BF0937FF-26F7-704B-93E6-64643FA6471E}" type="presOf" srcId="{4C1E452F-53CB-9C44-851E-FE347C584E98}" destId="{03821776-636E-4949-82D5-9902AF5313BC}" srcOrd="1" destOrd="0" presId="urn:microsoft.com/office/officeart/2005/8/layout/gear1"/>
    <dgm:cxn modelId="{C4A68BF5-D2A8-DD4D-94F1-974028679290}" type="presParOf" srcId="{EB2580F0-4128-D549-A611-6FA3E837031B}" destId="{35341B07-01DF-AC44-B546-5A0A4BA60035}" srcOrd="0" destOrd="0" presId="urn:microsoft.com/office/officeart/2005/8/layout/gear1"/>
    <dgm:cxn modelId="{A3632427-1288-1049-A1F3-FFCF245E73EB}" type="presParOf" srcId="{EB2580F0-4128-D549-A611-6FA3E837031B}" destId="{84C34BFD-5142-C84C-A625-1E4C6BCA431A}" srcOrd="1" destOrd="0" presId="urn:microsoft.com/office/officeart/2005/8/layout/gear1"/>
    <dgm:cxn modelId="{5D18C491-C9F0-B444-9C8C-C3DDDBC64759}" type="presParOf" srcId="{EB2580F0-4128-D549-A611-6FA3E837031B}" destId="{7543BAFE-9537-ED44-8649-DE78D7557C2B}" srcOrd="2" destOrd="0" presId="urn:microsoft.com/office/officeart/2005/8/layout/gear1"/>
    <dgm:cxn modelId="{3BE5E32D-A750-8A4A-B87E-395E23B58284}" type="presParOf" srcId="{EB2580F0-4128-D549-A611-6FA3E837031B}" destId="{90096CAF-47A7-5049-9F38-8587910C7D76}" srcOrd="3" destOrd="0" presId="urn:microsoft.com/office/officeart/2005/8/layout/gear1"/>
    <dgm:cxn modelId="{E02790B4-9517-7D44-A5C9-E08DE019F1D0}" type="presParOf" srcId="{EB2580F0-4128-D549-A611-6FA3E837031B}" destId="{7A461D84-498F-4444-A171-78787E4E0567}" srcOrd="4" destOrd="0" presId="urn:microsoft.com/office/officeart/2005/8/layout/gear1"/>
    <dgm:cxn modelId="{EF32ACAD-DFFA-AA4F-A961-2358DDE63D24}" type="presParOf" srcId="{EB2580F0-4128-D549-A611-6FA3E837031B}" destId="{7AF4A389-108A-9043-B2E3-7D0FC9B2824D}" srcOrd="5" destOrd="0" presId="urn:microsoft.com/office/officeart/2005/8/layout/gear1"/>
    <dgm:cxn modelId="{4A2D7E62-9A93-4C47-8D2F-EA69C2EA66BF}" type="presParOf" srcId="{EB2580F0-4128-D549-A611-6FA3E837031B}" destId="{207C1D5E-F0BE-7E45-BB6F-6B7D8C57FFDC}" srcOrd="6" destOrd="0" presId="urn:microsoft.com/office/officeart/2005/8/layout/gear1"/>
    <dgm:cxn modelId="{6F8C4723-2568-5847-9EAD-F06559927616}" type="presParOf" srcId="{EB2580F0-4128-D549-A611-6FA3E837031B}" destId="{03821776-636E-4949-82D5-9902AF5313BC}" srcOrd="7" destOrd="0" presId="urn:microsoft.com/office/officeart/2005/8/layout/gear1"/>
    <dgm:cxn modelId="{45467AA2-E6C9-6145-BE49-D33AE850D06B}" type="presParOf" srcId="{EB2580F0-4128-D549-A611-6FA3E837031B}" destId="{C6E892D0-9FDF-D843-8C7C-9F428EFBC837}" srcOrd="8" destOrd="0" presId="urn:microsoft.com/office/officeart/2005/8/layout/gear1"/>
    <dgm:cxn modelId="{CDF4FA8F-A973-9644-91ED-732C0E6245D0}" type="presParOf" srcId="{EB2580F0-4128-D549-A611-6FA3E837031B}" destId="{CFB9CF54-6B03-4C43-A03E-49D5F8EDD19A}" srcOrd="9" destOrd="0" presId="urn:microsoft.com/office/officeart/2005/8/layout/gear1"/>
    <dgm:cxn modelId="{FC50E60A-1735-DB40-8C1C-714DBCD308F3}" type="presParOf" srcId="{EB2580F0-4128-D549-A611-6FA3E837031B}" destId="{0ED070CF-4890-584B-8755-A11A54B493C8}" srcOrd="10" destOrd="0" presId="urn:microsoft.com/office/officeart/2005/8/layout/gear1"/>
    <dgm:cxn modelId="{433F7AD7-EA1F-1449-B4E2-0C64119E9812}" type="presParOf" srcId="{EB2580F0-4128-D549-A611-6FA3E837031B}" destId="{54312204-C66C-534B-8A5C-1A9EB7CBB5CA}" srcOrd="11" destOrd="0" presId="urn:microsoft.com/office/officeart/2005/8/layout/gear1"/>
    <dgm:cxn modelId="{539B846B-953C-E541-9233-263F6E2AFE07}" type="presParOf" srcId="{EB2580F0-4128-D549-A611-6FA3E837031B}" destId="{59646754-0771-BE43-BA44-39D4087DF47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1B07-01DF-AC44-B546-5A0A4BA60035}">
      <dsp:nvSpPr>
        <dsp:cNvPr id="0" name=""/>
        <dsp:cNvSpPr/>
      </dsp:nvSpPr>
      <dsp:spPr>
        <a:xfrm rot="403696">
          <a:off x="2417958" y="1840013"/>
          <a:ext cx="2279658" cy="2312736"/>
        </a:xfrm>
        <a:prstGeom prst="gear9">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Role clarity</a:t>
          </a:r>
        </a:p>
      </dsp:txBody>
      <dsp:txXfrm>
        <a:off x="2878649" y="2379703"/>
        <a:ext cx="1363032" cy="1193044"/>
      </dsp:txXfrm>
    </dsp:sp>
    <dsp:sp modelId="{90096CAF-47A7-5049-9F38-8587910C7D76}">
      <dsp:nvSpPr>
        <dsp:cNvPr id="0" name=""/>
        <dsp:cNvSpPr/>
      </dsp:nvSpPr>
      <dsp:spPr>
        <a:xfrm>
          <a:off x="135846" y="1811766"/>
          <a:ext cx="2511255" cy="1788042"/>
        </a:xfrm>
        <a:prstGeom prst="gear6">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rPr>
            <a:t>Self-Efficacy</a:t>
          </a:r>
        </a:p>
      </dsp:txBody>
      <dsp:txXfrm>
        <a:off x="691118" y="2264632"/>
        <a:ext cx="1400711" cy="882310"/>
      </dsp:txXfrm>
    </dsp:sp>
    <dsp:sp modelId="{207C1D5E-F0BE-7E45-BB6F-6B7D8C57FFDC}">
      <dsp:nvSpPr>
        <dsp:cNvPr id="0" name=""/>
        <dsp:cNvSpPr/>
      </dsp:nvSpPr>
      <dsp:spPr>
        <a:xfrm rot="20700000">
          <a:off x="1755171" y="78560"/>
          <a:ext cx="2588743" cy="2022798"/>
        </a:xfrm>
        <a:prstGeom prst="gear6">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Empower-</a:t>
          </a:r>
          <a:r>
            <a:rPr lang="en-US" sz="2400" kern="1200" dirty="0" err="1">
              <a:solidFill>
                <a:schemeClr val="bg1"/>
              </a:solidFill>
            </a:rPr>
            <a:t>ment</a:t>
          </a:r>
          <a:endParaRPr lang="en-US" sz="2400" kern="1200" dirty="0">
            <a:solidFill>
              <a:schemeClr val="bg1"/>
            </a:solidFill>
          </a:endParaRPr>
        </a:p>
      </dsp:txBody>
      <dsp:txXfrm rot="-20700000">
        <a:off x="2356526" y="488652"/>
        <a:ext cx="1386033" cy="1202615"/>
      </dsp:txXfrm>
    </dsp:sp>
    <dsp:sp modelId="{0ED070CF-4890-584B-8755-A11A54B493C8}">
      <dsp:nvSpPr>
        <dsp:cNvPr id="0" name=""/>
        <dsp:cNvSpPr/>
      </dsp:nvSpPr>
      <dsp:spPr>
        <a:xfrm>
          <a:off x="2649560" y="1902578"/>
          <a:ext cx="2767258" cy="2027293"/>
        </a:xfrm>
        <a:prstGeom prst="circularArrow">
          <a:avLst>
            <a:gd name="adj1" fmla="val 4687"/>
            <a:gd name="adj2" fmla="val 299029"/>
            <a:gd name="adj3" fmla="val 2509662"/>
            <a:gd name="adj4" fmla="val 15875358"/>
            <a:gd name="adj5" fmla="val 5469"/>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 modelId="{54312204-C66C-534B-8A5C-1A9EB7CBB5CA}">
      <dsp:nvSpPr>
        <dsp:cNvPr id="0" name=""/>
        <dsp:cNvSpPr/>
      </dsp:nvSpPr>
      <dsp:spPr>
        <a:xfrm>
          <a:off x="1526" y="1414097"/>
          <a:ext cx="2010586" cy="2010586"/>
        </a:xfrm>
        <a:prstGeom prst="leftCircularArrow">
          <a:avLst>
            <a:gd name="adj1" fmla="val 6452"/>
            <a:gd name="adj2" fmla="val 429999"/>
            <a:gd name="adj3" fmla="val 10489124"/>
            <a:gd name="adj4" fmla="val 14837806"/>
            <a:gd name="adj5" fmla="val 7527"/>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 modelId="{59646754-0771-BE43-BA44-39D4087DF473}">
      <dsp:nvSpPr>
        <dsp:cNvPr id="0" name=""/>
        <dsp:cNvSpPr/>
      </dsp:nvSpPr>
      <dsp:spPr>
        <a:xfrm>
          <a:off x="1371443" y="4738"/>
          <a:ext cx="2167816" cy="2167816"/>
        </a:xfrm>
        <a:prstGeom prst="circularArrow">
          <a:avLst>
            <a:gd name="adj1" fmla="val 5984"/>
            <a:gd name="adj2" fmla="val 394124"/>
            <a:gd name="adj3" fmla="val 13313824"/>
            <a:gd name="adj4" fmla="val 10508221"/>
            <a:gd name="adj5" fmla="val 6981"/>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C8D9F34-92DC-CE4A-9F83-60C1EDCD4F5F}" type="datetimeFigureOut">
              <a:rPr lang="en-US" smtClean="0"/>
              <a:t>9/14/2022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E944399-DB19-AA47-AF3C-97DC86022F60}" type="slidenum">
              <a:rPr lang="en-US" smtClean="0"/>
              <a:t>‹#›</a:t>
            </a:fld>
            <a:endParaRPr lang="en-US"/>
          </a:p>
        </p:txBody>
      </p:sp>
    </p:spTree>
    <p:extLst>
      <p:ext uri="{BB962C8B-B14F-4D97-AF65-F5344CB8AC3E}">
        <p14:creationId xmlns:p14="http://schemas.microsoft.com/office/powerpoint/2010/main" val="173133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598E9A-5199-FC4A-B002-68E65EC2E696}" type="datetimeFigureOut">
              <a:rPr lang="en-US" smtClean="0"/>
              <a:t>9/14/2022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6C464F-4ED6-DF48-9EE8-6D5B52DEF4C0}" type="slidenum">
              <a:rPr lang="en-US" smtClean="0"/>
              <a:t>‹#›</a:t>
            </a:fld>
            <a:endParaRPr lang="en-US"/>
          </a:p>
        </p:txBody>
      </p:sp>
    </p:spTree>
    <p:extLst>
      <p:ext uri="{BB962C8B-B14F-4D97-AF65-F5344CB8AC3E}">
        <p14:creationId xmlns:p14="http://schemas.microsoft.com/office/powerpoint/2010/main" val="298280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ubmed/12000027"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ncbi.nlm.nih.gov/pubmed/?term=McEwen%20BS%5bAuthor%5d&amp;cauthor=true&amp;cauthor_uid=1200002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A752F5-267A-4E53-9636-916CAC60160D}" type="slidenum">
              <a:rPr lang="en-US" smtClean="0"/>
              <a:t>16</a:t>
            </a:fld>
            <a:endParaRPr lang="en-US"/>
          </a:p>
        </p:txBody>
      </p:sp>
    </p:spTree>
    <p:extLst>
      <p:ext uri="{BB962C8B-B14F-4D97-AF65-F5344CB8AC3E}">
        <p14:creationId xmlns:p14="http://schemas.microsoft.com/office/powerpoint/2010/main" val="368128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Joseph </a:t>
            </a:r>
            <a:r>
              <a:rPr lang="en-US" dirty="0" err="1"/>
              <a:t>LeDoux</a:t>
            </a:r>
            <a:r>
              <a:rPr lang="en-US" dirty="0"/>
              <a:t>, The Emotional Brain,</a:t>
            </a:r>
            <a:r>
              <a:rPr lang="en-US" baseline="0" dirty="0"/>
              <a:t> 1998</a:t>
            </a:r>
          </a:p>
          <a:p>
            <a:r>
              <a:rPr lang="en-US" baseline="0" dirty="0"/>
              <a:t>Hippocampal dendritic atrophy and </a:t>
            </a:r>
            <a:r>
              <a:rPr lang="en-US" baseline="0" dirty="0" err="1"/>
              <a:t>amygdalar</a:t>
            </a:r>
            <a:r>
              <a:rPr lang="en-US" baseline="0" dirty="0"/>
              <a:t> dendritic  </a:t>
            </a:r>
            <a:r>
              <a:rPr lang="en-US" baseline="0" dirty="0" err="1"/>
              <a:t>arborization</a:t>
            </a:r>
            <a:r>
              <a:rPr lang="en-US" baseline="0" dirty="0"/>
              <a:t> -- </a:t>
            </a:r>
            <a:r>
              <a:rPr lang="en-US" dirty="0">
                <a:hlinkClick r:id="rId3" tooltip="Annals of the New York Academy of Sciences."/>
              </a:rPr>
              <a:t>Ann N Y Acad Sci.</a:t>
            </a:r>
            <a:r>
              <a:rPr lang="en-US" dirty="0"/>
              <a:t> 2001 Mar;933:265-77.</a:t>
            </a:r>
          </a:p>
          <a:p>
            <a:r>
              <a:rPr lang="en-US" dirty="0"/>
              <a:t>Joseph </a:t>
            </a:r>
            <a:r>
              <a:rPr lang="en-US" dirty="0" err="1"/>
              <a:t>LeDoux</a:t>
            </a:r>
            <a:r>
              <a:rPr lang="en-US" dirty="0"/>
              <a:t>, The Emotional Brain,</a:t>
            </a:r>
            <a:r>
              <a:rPr lang="en-US" baseline="0" dirty="0"/>
              <a:t> 1998</a:t>
            </a:r>
          </a:p>
          <a:p>
            <a:r>
              <a:rPr lang="en-US" baseline="0" dirty="0"/>
              <a:t>Hippocampal dendritic atrophy and </a:t>
            </a:r>
            <a:r>
              <a:rPr lang="en-US" baseline="0" dirty="0" err="1"/>
              <a:t>amygdalar</a:t>
            </a:r>
            <a:r>
              <a:rPr lang="en-US" baseline="0" dirty="0"/>
              <a:t> dendritic  </a:t>
            </a:r>
            <a:r>
              <a:rPr lang="en-US" baseline="0" dirty="0" err="1"/>
              <a:t>arborization</a:t>
            </a:r>
            <a:r>
              <a:rPr lang="en-US" baseline="0" dirty="0"/>
              <a:t> -- </a:t>
            </a:r>
            <a:r>
              <a:rPr lang="en-US" dirty="0">
                <a:hlinkClick r:id="rId3" tooltip="Annals of the New York Academy of Sciences."/>
              </a:rPr>
              <a:t>Ann N Y Acad Sci.</a:t>
            </a:r>
            <a:r>
              <a:rPr lang="en-US" dirty="0"/>
              <a:t> 2001 Mar;933:265-77.</a:t>
            </a:r>
          </a:p>
          <a:p>
            <a:r>
              <a:rPr lang="en-US" b="1" dirty="0"/>
              <a:t>Plasticity of the hippocampus: adaptation to chronic stress and </a:t>
            </a:r>
            <a:r>
              <a:rPr lang="en-US" b="1" dirty="0" err="1"/>
              <a:t>allostatic</a:t>
            </a:r>
            <a:r>
              <a:rPr lang="en-US" b="1" dirty="0"/>
              <a:t> load.</a:t>
            </a:r>
          </a:p>
          <a:p>
            <a:r>
              <a:rPr lang="en-US" dirty="0">
                <a:hlinkClick r:id="rId4"/>
              </a:rPr>
              <a:t>McEwen BS</a:t>
            </a:r>
            <a:r>
              <a:rPr lang="en-US" baseline="30000" dirty="0"/>
              <a:t>1</a:t>
            </a:r>
            <a:r>
              <a:rPr lang="en-US" dirty="0"/>
              <a:t>.</a:t>
            </a:r>
            <a:r>
              <a:rPr lang="en-US" baseline="0" dirty="0"/>
              <a:t> </a:t>
            </a:r>
            <a:r>
              <a:rPr lang="en-US" dirty="0"/>
              <a:t>Our working hypothesis is that structural plasticity in response to repeated stress starts out as an adaptive and protective response, but ends up as damage if the imbalance in the regulation of the key mediators is not resolved. It is likely that morphological rearrangements in the hippocampus brought on by various types of </a:t>
            </a:r>
            <a:r>
              <a:rPr lang="en-US" dirty="0" err="1"/>
              <a:t>allostatic</a:t>
            </a:r>
            <a:r>
              <a:rPr lang="en-US" dirty="0"/>
              <a:t> load alter the manner in which the hippocampus participates in memory functions and it is conceivable that these may also have a role in chronic pain perception. The hippocampus also displays structural plasticity, involving ongoing neurogenesis of the dentate </a:t>
            </a:r>
            <a:r>
              <a:rPr lang="en-US" dirty="0" err="1"/>
              <a:t>gyrus</a:t>
            </a:r>
            <a:r>
              <a:rPr lang="en-US" dirty="0"/>
              <a:t>, synaptogenesis under control of estrogens in the CA1 region, and dendritic remodeling caused by repeated stress or elevated levels of exogenous glucocorticoids in the CA3 region. In all three forms of structural plasticity, excitatory amino acids participate along with circulating steroid hormones. Glucocorticoids and stressors suppress neurogenesis in the dentate </a:t>
            </a:r>
            <a:r>
              <a:rPr lang="en-US" dirty="0" err="1"/>
              <a:t>gyrus</a:t>
            </a:r>
            <a:endParaRPr lang="en-US" dirty="0"/>
          </a:p>
          <a:p>
            <a:pPr marL="349415" indent="-349415" defTabSz="931774">
              <a:spcBef>
                <a:spcPts val="306"/>
              </a:spcBef>
              <a:spcAft>
                <a:spcPts val="306"/>
              </a:spcAft>
              <a:buClr>
                <a:srgbClr val="E8731C"/>
              </a:buClr>
              <a:buFont typeface="Arial" pitchFamily="34" charset="0"/>
              <a:buChar char="•"/>
              <a:defRPr/>
            </a:pPr>
            <a:r>
              <a:rPr lang="en-US" dirty="0">
                <a:ea typeface="MS PGothic" charset="0"/>
                <a:cs typeface="MS PGothic" charset="0"/>
              </a:rPr>
              <a:t>Trauma exposure activates the HPA axis, </a:t>
            </a:r>
            <a:r>
              <a:rPr lang="en-US" dirty="0"/>
              <a:t>which controls reactions to stress and regulates physiology including digestion, immune system, mood, energy storage and expenditure. </a:t>
            </a:r>
          </a:p>
          <a:p>
            <a:pPr marL="349415" indent="-349415" defTabSz="931774">
              <a:spcBef>
                <a:spcPts val="306"/>
              </a:spcBef>
              <a:spcAft>
                <a:spcPts val="306"/>
              </a:spcAft>
              <a:buClr>
                <a:srgbClr val="E8731C"/>
              </a:buClr>
              <a:buFont typeface="Arial" pitchFamily="34" charset="0"/>
              <a:buChar char="•"/>
              <a:defRPr/>
            </a:pPr>
            <a:r>
              <a:rPr lang="en-US" dirty="0"/>
              <a:t>Interactions with amygdala, hippocampus, prefrontal cortex facilitate activation and termination of the stress response.</a:t>
            </a:r>
          </a:p>
          <a:p>
            <a:pPr marL="349415" indent="-349415" defTabSz="931774">
              <a:spcBef>
                <a:spcPct val="20000"/>
              </a:spcBef>
              <a:buFont typeface="Arial" pitchFamily="34" charset="0"/>
              <a:buChar char="•"/>
              <a:defRPr/>
            </a:pPr>
            <a:r>
              <a:rPr lang="en-US" dirty="0"/>
              <a:t>Short term protective effects: “</a:t>
            </a:r>
            <a:r>
              <a:rPr lang="en-US" dirty="0" err="1"/>
              <a:t>allostasis</a:t>
            </a:r>
            <a:r>
              <a:rPr lang="en-US" dirty="0"/>
              <a:t>” – adaptations to acute stress needed for survival: increase cortisol to get increased energy; increase </a:t>
            </a:r>
            <a:r>
              <a:rPr lang="en-US" dirty="0" err="1"/>
              <a:t>catecholamines</a:t>
            </a:r>
            <a:r>
              <a:rPr lang="en-US" dirty="0"/>
              <a:t> to respond quickly to danger</a:t>
            </a:r>
          </a:p>
          <a:p>
            <a:pPr marL="349415" indent="-349415" defTabSz="931774">
              <a:spcBef>
                <a:spcPct val="20000"/>
              </a:spcBef>
              <a:buFont typeface="Arial" pitchFamily="34" charset="0"/>
              <a:buChar char="•"/>
              <a:defRPr/>
            </a:pPr>
            <a:r>
              <a:rPr lang="en-US" dirty="0"/>
              <a:t>Long term “</a:t>
            </a:r>
            <a:r>
              <a:rPr lang="en-US" dirty="0" err="1"/>
              <a:t>allostatic</a:t>
            </a:r>
            <a:r>
              <a:rPr lang="en-US" dirty="0"/>
              <a:t> load”</a:t>
            </a:r>
            <a:endParaRPr lang="en-US" sz="1800" dirty="0">
              <a:ea typeface="MS PGothic" charset="0"/>
              <a:cs typeface="MS PGothic" charset="0"/>
            </a:endParaRPr>
          </a:p>
          <a:p>
            <a:pPr marL="349415" indent="-349415" defTabSz="931774" eaLnBrk="0" hangingPunct="0">
              <a:spcBef>
                <a:spcPct val="20000"/>
              </a:spcBef>
              <a:defRPr/>
            </a:pPr>
            <a:endParaRPr lang="en-US" sz="800" dirty="0"/>
          </a:p>
          <a:p>
            <a:pPr marL="349415" indent="-349415" defTabSz="931774" eaLnBrk="0" hangingPunct="0">
              <a:spcBef>
                <a:spcPct val="20000"/>
              </a:spcBef>
              <a:defRPr/>
            </a:pPr>
            <a:r>
              <a:rPr lang="en-US" sz="800" dirty="0" err="1"/>
              <a:t>VaVan</a:t>
            </a:r>
            <a:r>
              <a:rPr lang="en-US" sz="800" dirty="0"/>
              <a:t> der </a:t>
            </a:r>
            <a:r>
              <a:rPr lang="en-US" sz="800" dirty="0" err="1"/>
              <a:t>Kolk</a:t>
            </a:r>
            <a:r>
              <a:rPr lang="en-US" sz="800" dirty="0"/>
              <a:t> 1996, </a:t>
            </a:r>
            <a:r>
              <a:rPr lang="en-US" sz="800" dirty="0" err="1"/>
              <a:t>DeBellis</a:t>
            </a:r>
            <a:r>
              <a:rPr lang="en-US" sz="800" dirty="0"/>
              <a:t> et. al., 1999,  Perry 2001, Yehuda 06, </a:t>
            </a:r>
            <a:r>
              <a:rPr lang="en-US" sz="800" dirty="0" err="1"/>
              <a:t>Lanius</a:t>
            </a:r>
            <a:r>
              <a:rPr lang="en-US" sz="800" dirty="0"/>
              <a:t> et. al., 2006, 2011, </a:t>
            </a:r>
            <a:r>
              <a:rPr lang="en-US" sz="800" dirty="0" err="1"/>
              <a:t>Bremner</a:t>
            </a:r>
            <a:r>
              <a:rPr lang="en-US" sz="800" dirty="0"/>
              <a:t> 2006, Gunnar 2007, Southwick 2007</a:t>
            </a:r>
          </a:p>
          <a:p>
            <a:endParaRPr lang="en-US" dirty="0"/>
          </a:p>
          <a:p>
            <a:endParaRPr lang="en-US" dirty="0"/>
          </a:p>
        </p:txBody>
      </p:sp>
      <p:sp>
        <p:nvSpPr>
          <p:cNvPr id="4" name="Slide Number Placeholder 3"/>
          <p:cNvSpPr>
            <a:spLocks noGrp="1"/>
          </p:cNvSpPr>
          <p:nvPr>
            <p:ph type="sldNum" sz="quarter" idx="10"/>
          </p:nvPr>
        </p:nvSpPr>
        <p:spPr/>
        <p:txBody>
          <a:bodyPr/>
          <a:lstStyle/>
          <a:p>
            <a:fld id="{206C464F-4ED6-DF48-9EE8-6D5B52DEF4C0}" type="slidenum">
              <a:rPr lang="en-US" smtClean="0"/>
              <a:t>18</a:t>
            </a:fld>
            <a:endParaRPr lang="en-US"/>
          </a:p>
        </p:txBody>
      </p:sp>
    </p:spTree>
    <p:extLst>
      <p:ext uri="{BB962C8B-B14F-4D97-AF65-F5344CB8AC3E}">
        <p14:creationId xmlns:p14="http://schemas.microsoft.com/office/powerpoint/2010/main" val="50260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Unicode MS" charset="0"/>
                <a:cs typeface="Arial Unicode MS" charset="0"/>
              </a:rPr>
              <a:t>Figure 1. Brain Regions Implicated in the Pathophysiology of Post-Traumatic Stress Disorder (PTSD). Shown are the known connectivity paths within four dysfunctional circuits that play a part in the psychopathology of PTSD: emotion regulation and executive function, threat detection, contextual processing, and fear learning.</a:t>
            </a:r>
          </a:p>
          <a:p>
            <a:endParaRPr lang="en-US" dirty="0"/>
          </a:p>
          <a:p>
            <a:r>
              <a:rPr lang="en-US" dirty="0"/>
              <a:t>From </a:t>
            </a:r>
            <a:r>
              <a:rPr lang="en-US" dirty="0" err="1"/>
              <a:t>Admon</a:t>
            </a:r>
            <a:r>
              <a:rPr lang="en-US" baseline="0" dirty="0"/>
              <a:t> et al 2013: These regions include the amygdala, hippocampus, insula, and various regions in the medial wall of the prefrontal lobe [including the </a:t>
            </a:r>
            <a:r>
              <a:rPr lang="en-US" baseline="0" dirty="0" err="1"/>
              <a:t>dorsomedial</a:t>
            </a:r>
            <a:r>
              <a:rPr lang="en-US" baseline="0" dirty="0"/>
              <a:t> prefrontal cortex, </a:t>
            </a:r>
            <a:r>
              <a:rPr lang="en-US" baseline="0" dirty="0" err="1"/>
              <a:t>vmPFC</a:t>
            </a:r>
            <a:r>
              <a:rPr lang="en-US" baseline="0" dirty="0"/>
              <a:t>, orbitofrontal cortex (OFC), rostral anterior cingulate cortex (</a:t>
            </a:r>
            <a:r>
              <a:rPr lang="en-US" baseline="0" dirty="0" err="1"/>
              <a:t>rACC</a:t>
            </a:r>
            <a:r>
              <a:rPr lang="en-US" baseline="0" dirty="0"/>
              <a:t>) and dorsal anterior cingulate cortex (</a:t>
            </a:r>
            <a:r>
              <a:rPr lang="en-US" baseline="0" dirty="0" err="1"/>
              <a:t>dACC</a:t>
            </a:r>
            <a:r>
              <a:rPr lang="en-US" baseline="0" dirty="0"/>
              <a:t>)]</a:t>
            </a:r>
            <a:endParaRPr lang="en-US" dirty="0"/>
          </a:p>
        </p:txBody>
      </p:sp>
      <p:sp>
        <p:nvSpPr>
          <p:cNvPr id="4" name="Slide Number Placeholder 3"/>
          <p:cNvSpPr>
            <a:spLocks noGrp="1"/>
          </p:cNvSpPr>
          <p:nvPr>
            <p:ph type="sldNum" sz="quarter" idx="10"/>
          </p:nvPr>
        </p:nvSpPr>
        <p:spPr/>
        <p:txBody>
          <a:bodyPr/>
          <a:lstStyle/>
          <a:p>
            <a:fld id="{206C464F-4ED6-DF48-9EE8-6D5B52DEF4C0}" type="slidenum">
              <a:rPr lang="en-US" smtClean="0"/>
              <a:t>20</a:t>
            </a:fld>
            <a:endParaRPr lang="en-US"/>
          </a:p>
        </p:txBody>
      </p:sp>
    </p:spTree>
    <p:extLst>
      <p:ext uri="{BB962C8B-B14F-4D97-AF65-F5344CB8AC3E}">
        <p14:creationId xmlns:p14="http://schemas.microsoft.com/office/powerpoint/2010/main" val="296344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98F3C-476A-4986-AAA1-486E09867D84}" type="slidenum">
              <a:rPr lang="en-US" smtClean="0"/>
              <a:t>21</a:t>
            </a:fld>
            <a:endParaRPr lang="en-US"/>
          </a:p>
        </p:txBody>
      </p:sp>
    </p:spTree>
    <p:extLst>
      <p:ext uri="{BB962C8B-B14F-4D97-AF65-F5344CB8AC3E}">
        <p14:creationId xmlns:p14="http://schemas.microsoft.com/office/powerpoint/2010/main" val="218175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98F3C-476A-4986-AAA1-486E09867D84}" type="slidenum">
              <a:rPr lang="en-US" smtClean="0"/>
              <a:t>22</a:t>
            </a:fld>
            <a:endParaRPr lang="en-US"/>
          </a:p>
        </p:txBody>
      </p:sp>
    </p:spTree>
    <p:extLst>
      <p:ext uri="{BB962C8B-B14F-4D97-AF65-F5344CB8AC3E}">
        <p14:creationId xmlns:p14="http://schemas.microsoft.com/office/powerpoint/2010/main" val="133658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Empowerment cited explicitly in the Stop the Bleed literature; role-clarity as “immediate responder”</a:t>
            </a:r>
          </a:p>
          <a:p>
            <a:r>
              <a:rPr lang="en-US" dirty="0"/>
              <a:t>Elements of creativity, sense of humor</a:t>
            </a:r>
          </a:p>
          <a:p>
            <a:r>
              <a:rPr lang="en-US" sz="1200" b="1" kern="1200" dirty="0">
                <a:solidFill>
                  <a:schemeClr val="tx1"/>
                </a:solidFill>
                <a:effectLst/>
                <a:latin typeface="+mn-lt"/>
                <a:ea typeface="+mn-ea"/>
                <a:cs typeface="+mn-cs"/>
              </a:rPr>
              <a:t>Resilience is really an umbrella term</a:t>
            </a:r>
            <a:r>
              <a:rPr lang="en-US" sz="1200" kern="1200" dirty="0">
                <a:solidFill>
                  <a:schemeClr val="tx1"/>
                </a:solidFill>
                <a:effectLst/>
                <a:latin typeface="+mn-lt"/>
                <a:ea typeface="+mn-ea"/>
                <a:cs typeface="+mn-cs"/>
              </a:rPr>
              <a:t> that encompasses many attributes that help us bounce back cognitively and emotionally after a major stressor – to bend, not break.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first is Role Clarity: #this is our lane</a:t>
            </a:r>
            <a:r>
              <a:rPr lang="en-US" sz="1200" b="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clinical practice and public health leadership are crucial to promote prophylaxis, mitigation, healing and health.  And peer support can never be reinforced enough as a crucial role</a:t>
            </a:r>
            <a:r>
              <a:rPr lang="en-US" dirty="0">
                <a:effectLst/>
              </a:rPr>
              <a:t> </a:t>
            </a:r>
          </a:p>
          <a:p>
            <a:r>
              <a:rPr lang="en-US" sz="1200" b="1" kern="1200" dirty="0">
                <a:solidFill>
                  <a:schemeClr val="tx1"/>
                </a:solidFill>
                <a:effectLst/>
                <a:latin typeface="+mn-lt"/>
                <a:ea typeface="+mn-ea"/>
                <a:cs typeface="+mn-cs"/>
              </a:rPr>
              <a:t>Self-efficacy</a:t>
            </a:r>
            <a:r>
              <a:rPr lang="en-US" sz="1200" kern="1200" dirty="0">
                <a:solidFill>
                  <a:schemeClr val="tx1"/>
                </a:solidFill>
                <a:effectLst/>
                <a:latin typeface="+mn-lt"/>
                <a:ea typeface="+mn-ea"/>
                <a:cs typeface="+mn-cs"/>
              </a:rPr>
              <a:t> refers to an individual (or community’s) </a:t>
            </a:r>
            <a:r>
              <a:rPr lang="en-US" sz="1200" b="1" kern="1200" dirty="0">
                <a:solidFill>
                  <a:schemeClr val="tx1"/>
                </a:solidFill>
                <a:effectLst/>
                <a:latin typeface="+mn-lt"/>
                <a:ea typeface="+mn-ea"/>
                <a:cs typeface="+mn-cs"/>
              </a:rPr>
              <a:t>belief in a capacity</a:t>
            </a:r>
            <a:r>
              <a:rPr lang="en-US" sz="1200" kern="1200" dirty="0">
                <a:solidFill>
                  <a:schemeClr val="tx1"/>
                </a:solidFill>
                <a:effectLst/>
                <a:latin typeface="+mn-lt"/>
                <a:ea typeface="+mn-ea"/>
                <a:cs typeface="+mn-cs"/>
              </a:rPr>
              <a:t> to apply skills to produce a desired outcome –and it is </a:t>
            </a:r>
            <a:r>
              <a:rPr lang="en-US" sz="1200" b="1" kern="1200" dirty="0">
                <a:solidFill>
                  <a:schemeClr val="tx1"/>
                </a:solidFill>
                <a:effectLst/>
                <a:latin typeface="+mn-lt"/>
                <a:ea typeface="+mn-ea"/>
                <a:cs typeface="+mn-cs"/>
              </a:rPr>
              <a:t>a modifiable psychological trait.  </a:t>
            </a:r>
            <a:r>
              <a:rPr lang="en-US" sz="1200" kern="1200" dirty="0">
                <a:solidFill>
                  <a:schemeClr val="tx1"/>
                </a:solidFill>
                <a:effectLst/>
                <a:latin typeface="+mn-lt"/>
                <a:ea typeface="+mn-ea"/>
                <a:cs typeface="+mn-cs"/>
              </a:rPr>
              <a:t>It can be learned and taught, modeled, mentored and nurtured</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aspect is </a:t>
            </a:r>
            <a:r>
              <a:rPr lang="en-US" sz="1200" b="1" kern="1200" dirty="0">
                <a:solidFill>
                  <a:schemeClr val="tx1"/>
                </a:solidFill>
                <a:effectLst/>
                <a:latin typeface="+mn-lt"/>
                <a:ea typeface="+mn-ea"/>
                <a:cs typeface="+mn-cs"/>
              </a:rPr>
              <a:t>empowerment:</a:t>
            </a:r>
            <a:r>
              <a:rPr lang="en-US" sz="1200" kern="1200" dirty="0">
                <a:solidFill>
                  <a:schemeClr val="tx1"/>
                </a:solidFill>
                <a:effectLst/>
                <a:latin typeface="+mn-lt"/>
                <a:ea typeface="+mn-ea"/>
                <a:cs typeface="+mn-cs"/>
              </a:rPr>
              <a:t> the process (and it is a </a:t>
            </a:r>
            <a:r>
              <a:rPr lang="en-US" sz="1200" b="1" kern="1200" dirty="0">
                <a:solidFill>
                  <a:schemeClr val="tx1"/>
                </a:solidFill>
                <a:effectLst/>
                <a:latin typeface="+mn-lt"/>
                <a:ea typeface="+mn-ea"/>
                <a:cs typeface="+mn-cs"/>
              </a:rPr>
              <a:t>process) of becoming stronger</a:t>
            </a:r>
            <a:r>
              <a:rPr lang="en-US" sz="1200" kern="1200" dirty="0">
                <a:solidFill>
                  <a:schemeClr val="tx1"/>
                </a:solidFill>
                <a:effectLst/>
                <a:latin typeface="+mn-lt"/>
                <a:ea typeface="+mn-ea"/>
                <a:cs typeface="+mn-cs"/>
              </a:rPr>
              <a:t> and more confident in </a:t>
            </a:r>
            <a:r>
              <a:rPr lang="en-US" sz="1200" b="1" kern="1200" dirty="0">
                <a:solidFill>
                  <a:schemeClr val="tx1"/>
                </a:solidFill>
                <a:effectLst/>
                <a:latin typeface="+mn-lt"/>
                <a:ea typeface="+mn-ea"/>
                <a:cs typeface="+mn-cs"/>
              </a:rPr>
              <a:t>our ability to make an impact in our roles. </a:t>
            </a:r>
            <a:r>
              <a:rPr lang="en-US" sz="1200" kern="1200" dirty="0">
                <a:solidFill>
                  <a:schemeClr val="tx1"/>
                </a:solidFill>
                <a:effectLst/>
                <a:latin typeface="+mn-lt"/>
                <a:ea typeface="+mn-ea"/>
                <a:cs typeface="+mn-cs"/>
              </a:rPr>
              <a:t> And so the cogs of the wheel intersect and move the mechanism forward.  We can easily feel overwhelmed or helpless in the face of this magnitude of communal violence and individual suffering, and while distress may be unavoidable, the ability to retain a sense of agency and purpose, of collaboration with providers and patients, and of connectivity with supports means that while PTSD is a risk, post-traumatic growth is also a possibility (and these are not mutually exclusive).</a:t>
            </a:r>
          </a:p>
          <a:p>
            <a:endParaRPr lang="en-US" dirty="0"/>
          </a:p>
          <a:p>
            <a:endParaRPr lang="en-US" dirty="0"/>
          </a:p>
        </p:txBody>
      </p:sp>
      <p:sp>
        <p:nvSpPr>
          <p:cNvPr id="4" name="Slide Number Placeholder 3"/>
          <p:cNvSpPr>
            <a:spLocks noGrp="1"/>
          </p:cNvSpPr>
          <p:nvPr>
            <p:ph type="sldNum" sz="quarter" idx="10"/>
          </p:nvPr>
        </p:nvSpPr>
        <p:spPr/>
        <p:txBody>
          <a:bodyPr/>
          <a:lstStyle/>
          <a:p>
            <a:fld id="{A5CEDA91-006A-4A44-9C57-BBA384C5BFD6}" type="slidenum">
              <a:rPr lang="en-US" smtClean="0"/>
              <a:t>23</a:t>
            </a:fld>
            <a:endParaRPr lang="en-US"/>
          </a:p>
        </p:txBody>
      </p:sp>
    </p:spTree>
    <p:extLst>
      <p:ext uri="{BB962C8B-B14F-4D97-AF65-F5344CB8AC3E}">
        <p14:creationId xmlns:p14="http://schemas.microsoft.com/office/powerpoint/2010/main" val="1680118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C17BDE-2632-B849-887F-5FA618872C20}"/>
              </a:ext>
            </a:extLst>
          </p:cNvPr>
          <p:cNvSpPr/>
          <p:nvPr userDrawn="1"/>
        </p:nvSpPr>
        <p:spPr>
          <a:xfrm>
            <a:off x="305620" y="0"/>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NEW_8.png">
            <a:extLst>
              <a:ext uri="{FF2B5EF4-FFF2-40B4-BE49-F238E27FC236}">
                <a16:creationId xmlns:a16="http://schemas.microsoft.com/office/drawing/2014/main" id="{15939462-B4FA-824D-8B04-A887125F8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893AD536-D240-0B42-9D8A-298A0846AC3A}"/>
              </a:ext>
            </a:extLst>
          </p:cNvPr>
          <p:cNvSpPr/>
          <p:nvPr userDrawn="1"/>
        </p:nvSpPr>
        <p:spPr>
          <a:xfrm>
            <a:off x="0"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_BWH.png">
            <a:extLst>
              <a:ext uri="{FF2B5EF4-FFF2-40B4-BE49-F238E27FC236}">
                <a16:creationId xmlns:a16="http://schemas.microsoft.com/office/drawing/2014/main" id="{8CA8EC59-33F2-8746-A989-8094614503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172" y="153750"/>
            <a:ext cx="1934059" cy="556302"/>
          </a:xfrm>
          <a:prstGeom prst="rect">
            <a:avLst/>
          </a:prstGeom>
        </p:spPr>
      </p:pic>
      <p:cxnSp>
        <p:nvCxnSpPr>
          <p:cNvPr id="14" name="Straight Connector 13">
            <a:extLst>
              <a:ext uri="{FF2B5EF4-FFF2-40B4-BE49-F238E27FC236}">
                <a16:creationId xmlns:a16="http://schemas.microsoft.com/office/drawing/2014/main" id="{14106E89-6BC4-9A48-A489-01E673C21F15}"/>
              </a:ext>
            </a:extLst>
          </p:cNvPr>
          <p:cNvCxnSpPr>
            <a:cxnSpLocks/>
          </p:cNvCxnSpPr>
          <p:nvPr userDrawn="1"/>
        </p:nvCxnSpPr>
        <p:spPr>
          <a:xfrm>
            <a:off x="457200" y="2402408"/>
            <a:ext cx="8229600" cy="0"/>
          </a:xfrm>
          <a:prstGeom prst="line">
            <a:avLst/>
          </a:prstGeom>
          <a:ln>
            <a:solidFill>
              <a:srgbClr val="F1E0C1"/>
            </a:solidFill>
            <a:round/>
          </a:ln>
          <a:effectLst>
            <a:outerShdw blurRad="38100" dist="12700" dir="5400000" algn="ctr" rotWithShape="0">
              <a:schemeClr val="tx1">
                <a:lumMod val="50000"/>
                <a:lumOff val="50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0" hasCustomPrompt="1"/>
          </p:nvPr>
        </p:nvSpPr>
        <p:spPr>
          <a:xfrm>
            <a:off x="457200" y="1331913"/>
            <a:ext cx="8291513" cy="957262"/>
          </a:xfrm>
        </p:spPr>
        <p:txBody>
          <a:bodyPr>
            <a:normAutofit/>
          </a:bodyPr>
          <a:lstStyle>
            <a:lvl1pPr marL="0" indent="0">
              <a:buNone/>
              <a:defRPr sz="4400">
                <a:solidFill>
                  <a:srgbClr val="003DA6"/>
                </a:solidFill>
              </a:defRPr>
            </a:lvl1pPr>
          </a:lstStyle>
          <a:p>
            <a:pPr lvl="0"/>
            <a:r>
              <a:rPr lang="en-US" dirty="0"/>
              <a:t>AGENDA</a:t>
            </a:r>
          </a:p>
        </p:txBody>
      </p:sp>
      <p:sp>
        <p:nvSpPr>
          <p:cNvPr id="5" name="Text Placeholder 4"/>
          <p:cNvSpPr>
            <a:spLocks noGrp="1"/>
          </p:cNvSpPr>
          <p:nvPr>
            <p:ph type="body" sz="quarter" idx="11"/>
          </p:nvPr>
        </p:nvSpPr>
        <p:spPr>
          <a:xfrm>
            <a:off x="457200" y="2493963"/>
            <a:ext cx="8291513"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275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0" y="0"/>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0"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172" y="153750"/>
            <a:ext cx="1934059" cy="556302"/>
          </a:xfrm>
          <a:prstGeom prst="rect">
            <a:avLst/>
          </a:prstGeom>
        </p:spPr>
      </p:pic>
      <p:sp>
        <p:nvSpPr>
          <p:cNvPr id="5" name="Text Placeholder 4"/>
          <p:cNvSpPr>
            <a:spLocks noGrp="1"/>
          </p:cNvSpPr>
          <p:nvPr>
            <p:ph type="body" sz="quarter" idx="10" hasCustomPrompt="1"/>
          </p:nvPr>
        </p:nvSpPr>
        <p:spPr>
          <a:xfrm>
            <a:off x="457200" y="1404938"/>
            <a:ext cx="7831138" cy="922337"/>
          </a:xfrm>
        </p:spPr>
        <p:txBody>
          <a:bodyPr>
            <a:normAutofit/>
          </a:bodyPr>
          <a:lstStyle>
            <a:lvl1pPr marL="0" indent="0" algn="ctr">
              <a:buNone/>
              <a:defRPr sz="36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049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31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19D7-BABD-4F13-91E9-648EB9B20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3EB53-5ABE-4129-B553-D792444AD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39823-8445-4ADA-AEDE-21680151236F}"/>
              </a:ext>
            </a:extLst>
          </p:cNvPr>
          <p:cNvSpPr>
            <a:spLocks noGrp="1"/>
          </p:cNvSpPr>
          <p:nvPr>
            <p:ph type="dt" sz="half" idx="10"/>
          </p:nvPr>
        </p:nvSpPr>
        <p:spPr/>
        <p:txBody>
          <a:bodyPr/>
          <a:lstStyle/>
          <a:p>
            <a:fld id="{D0CA2294-86AB-4153-9230-3DDB92227B03}" type="datetimeFigureOut">
              <a:rPr lang="en-US" smtClean="0"/>
              <a:t>9/14/2022</a:t>
            </a:fld>
            <a:endParaRPr lang="en-US"/>
          </a:p>
        </p:txBody>
      </p:sp>
      <p:sp>
        <p:nvSpPr>
          <p:cNvPr id="5" name="Footer Placeholder 4">
            <a:extLst>
              <a:ext uri="{FF2B5EF4-FFF2-40B4-BE49-F238E27FC236}">
                <a16:creationId xmlns:a16="http://schemas.microsoft.com/office/drawing/2014/main" id="{D5D15B89-BAB9-4B36-8138-CBB6068C3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6D105-17DA-4225-9635-865079AEA7A4}"/>
              </a:ext>
            </a:extLst>
          </p:cNvPr>
          <p:cNvSpPr>
            <a:spLocks noGrp="1"/>
          </p:cNvSpPr>
          <p:nvPr>
            <p:ph type="sldNum" sz="quarter" idx="12"/>
          </p:nvPr>
        </p:nvSpPr>
        <p:spPr/>
        <p:txBody>
          <a:bodyPr/>
          <a:lstStyle/>
          <a:p>
            <a:fld id="{91F18E96-0B1A-4766-8BC2-0F2D2EEA15D2}" type="slidenum">
              <a:rPr lang="en-US" smtClean="0"/>
              <a:t>‹#›</a:t>
            </a:fld>
            <a:endParaRPr lang="en-US"/>
          </a:p>
        </p:txBody>
      </p:sp>
    </p:spTree>
    <p:extLst>
      <p:ext uri="{BB962C8B-B14F-4D97-AF65-F5344CB8AC3E}">
        <p14:creationId xmlns:p14="http://schemas.microsoft.com/office/powerpoint/2010/main" val="342870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ECD10-883B-4241-86FB-3A11C6610E2D}"/>
              </a:ext>
            </a:extLst>
          </p:cNvPr>
          <p:cNvSpPr/>
          <p:nvPr userDrawn="1"/>
        </p:nvSpPr>
        <p:spPr>
          <a:xfrm>
            <a:off x="305621" y="2"/>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HMS_Affiliate_NEW_8.png">
            <a:extLst>
              <a:ext uri="{FF2B5EF4-FFF2-40B4-BE49-F238E27FC236}">
                <a16:creationId xmlns:a16="http://schemas.microsoft.com/office/drawing/2014/main" id="{93535306-AB4C-9C40-978F-7927D490B4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118" y="244122"/>
            <a:ext cx="2064636" cy="357956"/>
          </a:xfrm>
          <a:prstGeom prst="rect">
            <a:avLst/>
          </a:prstGeom>
        </p:spPr>
      </p:pic>
      <p:sp>
        <p:nvSpPr>
          <p:cNvPr id="9" name="Rectangle 8">
            <a:extLst>
              <a:ext uri="{FF2B5EF4-FFF2-40B4-BE49-F238E27FC236}">
                <a16:creationId xmlns:a16="http://schemas.microsoft.com/office/drawing/2014/main" id="{F87C8FEB-CDA3-8040-AEDD-CBC1FC2F0FAB}"/>
              </a:ext>
            </a:extLst>
          </p:cNvPr>
          <p:cNvSpPr/>
          <p:nvPr userDrawn="1"/>
        </p:nvSpPr>
        <p:spPr>
          <a:xfrm>
            <a:off x="1"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BH_BWH.png">
            <a:extLst>
              <a:ext uri="{FF2B5EF4-FFF2-40B4-BE49-F238E27FC236}">
                <a16:creationId xmlns:a16="http://schemas.microsoft.com/office/drawing/2014/main" id="{56C18D75-7860-8546-B3F5-24540E1F17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173" y="153750"/>
            <a:ext cx="1934059" cy="556302"/>
          </a:xfrm>
          <a:prstGeom prst="rect">
            <a:avLst/>
          </a:prstGeom>
        </p:spPr>
      </p:pic>
      <p:sp>
        <p:nvSpPr>
          <p:cNvPr id="5" name="Text Placeholder 4"/>
          <p:cNvSpPr>
            <a:spLocks noGrp="1"/>
          </p:cNvSpPr>
          <p:nvPr>
            <p:ph type="body" sz="quarter" idx="10" hasCustomPrompt="1"/>
          </p:nvPr>
        </p:nvSpPr>
        <p:spPr>
          <a:xfrm>
            <a:off x="457200" y="1404939"/>
            <a:ext cx="7831138" cy="922337"/>
          </a:xfrm>
        </p:spPr>
        <p:txBody>
          <a:bodyPr>
            <a:normAutofit/>
          </a:bodyPr>
          <a:lstStyle>
            <a:lvl1pPr marL="0" indent="0" algn="ctr">
              <a:buNone/>
              <a:defRPr sz="2700"/>
            </a:lvl1pPr>
          </a:lstStyle>
          <a:p>
            <a:pPr lvl="0"/>
            <a:r>
              <a:rPr lang="en-US" dirty="0"/>
              <a:t>Click to add title</a:t>
            </a:r>
          </a:p>
        </p:txBody>
      </p:sp>
      <p:sp>
        <p:nvSpPr>
          <p:cNvPr id="13" name="Text Placeholder 12"/>
          <p:cNvSpPr>
            <a:spLocks noGrp="1"/>
          </p:cNvSpPr>
          <p:nvPr>
            <p:ph type="body" sz="quarter" idx="11"/>
          </p:nvPr>
        </p:nvSpPr>
        <p:spPr>
          <a:xfrm>
            <a:off x="457200" y="2509838"/>
            <a:ext cx="7831138" cy="37446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53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68C4-DAEF-425A-A35D-92AD52928B6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E52038-7FD9-4593-9935-890B75BCDE7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9135558-B33B-4E0F-B74B-223C70C06978}"/>
              </a:ext>
            </a:extLst>
          </p:cNvPr>
          <p:cNvSpPr>
            <a:spLocks noGrp="1"/>
          </p:cNvSpPr>
          <p:nvPr>
            <p:ph type="dt" sz="half" idx="10"/>
          </p:nvPr>
        </p:nvSpPr>
        <p:spPr/>
        <p:txBody>
          <a:bodyPr/>
          <a:lstStyle/>
          <a:p>
            <a:fld id="{7B5653A1-C0C5-414B-8C36-28AC768D1DB6}" type="datetimeFigureOut">
              <a:rPr lang="en-US" smtClean="0"/>
              <a:t>9/14/2022</a:t>
            </a:fld>
            <a:endParaRPr lang="en-US"/>
          </a:p>
        </p:txBody>
      </p:sp>
      <p:sp>
        <p:nvSpPr>
          <p:cNvPr id="5" name="Footer Placeholder 4">
            <a:extLst>
              <a:ext uri="{FF2B5EF4-FFF2-40B4-BE49-F238E27FC236}">
                <a16:creationId xmlns:a16="http://schemas.microsoft.com/office/drawing/2014/main" id="{AEAB38B1-A4A8-494B-A69D-19ECAA11B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1D2E0-6749-49A6-AF55-1F67536D4916}"/>
              </a:ext>
            </a:extLst>
          </p:cNvPr>
          <p:cNvSpPr>
            <a:spLocks noGrp="1"/>
          </p:cNvSpPr>
          <p:nvPr>
            <p:ph type="sldNum" sz="quarter" idx="12"/>
          </p:nvPr>
        </p:nvSpPr>
        <p:spPr/>
        <p:txBody>
          <a:bodyPr/>
          <a:lstStyle/>
          <a:p>
            <a:fld id="{173535D1-04F9-430F-B352-9AF74BD59A8F}" type="slidenum">
              <a:rPr lang="en-US" smtClean="0"/>
              <a:t>‹#›</a:t>
            </a:fld>
            <a:endParaRPr lang="en-US"/>
          </a:p>
        </p:txBody>
      </p:sp>
    </p:spTree>
    <p:extLst>
      <p:ext uri="{BB962C8B-B14F-4D97-AF65-F5344CB8AC3E}">
        <p14:creationId xmlns:p14="http://schemas.microsoft.com/office/powerpoint/2010/main" val="46848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89DB4-00B4-734F-BE23-F9D5962A1F8F}" type="datetime1">
              <a:rPr lang="en-US" smtClean="0"/>
              <a:t>9/14/2022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DC7DD-CC2A-47E2-85EC-8088AD239EC4}" type="slidenum">
              <a:rPr lang="en-US" smtClean="0"/>
              <a:t>‹#›</a:t>
            </a:fld>
            <a:endParaRPr lang="en-US"/>
          </a:p>
        </p:txBody>
      </p:sp>
    </p:spTree>
    <p:extLst>
      <p:ext uri="{BB962C8B-B14F-4D97-AF65-F5344CB8AC3E}">
        <p14:creationId xmlns:p14="http://schemas.microsoft.com/office/powerpoint/2010/main" val="324422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BE66F-90EB-4842-B505-7EC5120DF3FC}" type="datetimeFigureOut">
              <a:rPr lang="en-US" smtClean="0"/>
              <a:t>9/14/2022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51136-5F2A-3A43-BDCF-363A3147B6B7}" type="slidenum">
              <a:rPr lang="en-US" smtClean="0"/>
              <a:t>‹#›</a:t>
            </a:fld>
            <a:endParaRPr lang="en-US"/>
          </a:p>
        </p:txBody>
      </p:sp>
    </p:spTree>
    <p:extLst>
      <p:ext uri="{BB962C8B-B14F-4D97-AF65-F5344CB8AC3E}">
        <p14:creationId xmlns:p14="http://schemas.microsoft.com/office/powerpoint/2010/main" val="362917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7" r:id="rId4"/>
    <p:sldLayoutId id="2147483668"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5620" y="0"/>
            <a:ext cx="8838379" cy="842181"/>
          </a:xfrm>
          <a:prstGeom prst="rect">
            <a:avLst/>
          </a:prstGeom>
          <a:solidFill>
            <a:srgbClr val="F1E0C1">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NEW_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118" y="244122"/>
            <a:ext cx="2064636" cy="357956"/>
          </a:xfrm>
          <a:prstGeom prst="rect">
            <a:avLst/>
          </a:prstGeom>
        </p:spPr>
      </p:pic>
      <p:sp>
        <p:nvSpPr>
          <p:cNvPr id="9" name="Rectangle 8"/>
          <p:cNvSpPr/>
          <p:nvPr userDrawn="1"/>
        </p:nvSpPr>
        <p:spPr>
          <a:xfrm>
            <a:off x="0" y="-1"/>
            <a:ext cx="305621" cy="842182"/>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_BW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172" y="153750"/>
            <a:ext cx="1934059" cy="556302"/>
          </a:xfrm>
          <a:prstGeom prst="rect">
            <a:avLst/>
          </a:prstGeom>
        </p:spPr>
      </p:pic>
      <p:cxnSp>
        <p:nvCxnSpPr>
          <p:cNvPr id="11" name="Straight Connector 10"/>
          <p:cNvCxnSpPr>
            <a:cxnSpLocks/>
          </p:cNvCxnSpPr>
          <p:nvPr userDrawn="1"/>
        </p:nvCxnSpPr>
        <p:spPr>
          <a:xfrm>
            <a:off x="457200" y="2402408"/>
            <a:ext cx="8229600" cy="0"/>
          </a:xfrm>
          <a:prstGeom prst="line">
            <a:avLst/>
          </a:prstGeom>
          <a:ln>
            <a:solidFill>
              <a:srgbClr val="F1E0C1"/>
            </a:solidFill>
            <a:round/>
          </a:ln>
          <a:effectLst>
            <a:outerShdw blurRad="38100" dist="12700" dir="5400000" algn="ctr" rotWithShape="0">
              <a:schemeClr val="tx1">
                <a:lumMod val="50000"/>
                <a:lumOff val="50000"/>
                <a:alpha val="38000"/>
              </a:schemeClr>
            </a:outerShdw>
          </a:effectLst>
        </p:spPr>
        <p:style>
          <a:lnRef idx="2">
            <a:schemeClr val="accent1"/>
          </a:lnRef>
          <a:fillRef idx="0">
            <a:schemeClr val="accent1"/>
          </a:fillRef>
          <a:effectRef idx="1">
            <a:schemeClr val="accent1"/>
          </a:effectRef>
          <a:fontRef idx="minor">
            <a:schemeClr val="tx1"/>
          </a:fontRef>
        </p:style>
      </p:cxnSp>
      <p:sp>
        <p:nvSpPr>
          <p:cNvPr id="12" name="Text Placeholder 2"/>
          <p:cNvSpPr txBox="1">
            <a:spLocks/>
          </p:cNvSpPr>
          <p:nvPr userDrawn="1"/>
        </p:nvSpPr>
        <p:spPr>
          <a:xfrm>
            <a:off x="457200" y="1331913"/>
            <a:ext cx="8291513" cy="9572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400" kern="1200">
                <a:solidFill>
                  <a:srgbClr val="003D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AGENDA</a:t>
            </a:r>
            <a:endParaRPr lang="en-US" dirty="0"/>
          </a:p>
        </p:txBody>
      </p:sp>
      <p:sp>
        <p:nvSpPr>
          <p:cNvPr id="13" name="Text Placeholder 4"/>
          <p:cNvSpPr txBox="1">
            <a:spLocks/>
          </p:cNvSpPr>
          <p:nvPr userDrawn="1"/>
        </p:nvSpPr>
        <p:spPr>
          <a:xfrm>
            <a:off x="457200" y="2493963"/>
            <a:ext cx="8291513" cy="365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63196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x.doi.org/10.15585/mmwr.mm6844e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ntegration.samhsa.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amhsa.org/TI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image001.png@01D81DDC.6034E70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ciencedirect.com/science/article/abs/pii/S037687162200311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lott_Shapiro.jpg">
            <a:extLst>
              <a:ext uri="{FF2B5EF4-FFF2-40B4-BE49-F238E27FC236}">
                <a16:creationId xmlns:a16="http://schemas.microsoft.com/office/drawing/2014/main" id="{EB218FED-95BF-8344-8E07-FC459E365456}"/>
              </a:ext>
            </a:extLst>
          </p:cNvPr>
          <p:cNvPicPr>
            <a:picLocks noChangeAspect="1"/>
          </p:cNvPicPr>
          <p:nvPr/>
        </p:nvPicPr>
        <p:blipFill rotWithShape="1">
          <a:blip r:embed="rId2">
            <a:extLst>
              <a:ext uri="{28A0092B-C50C-407E-A947-70E740481C1C}">
                <a14:useLocalDpi xmlns:a14="http://schemas.microsoft.com/office/drawing/2010/main" val="0"/>
              </a:ext>
            </a:extLst>
          </a:blip>
          <a:srcRect l="5699" r="5570"/>
          <a:stretch/>
        </p:blipFill>
        <p:spPr>
          <a:xfrm>
            <a:off x="1" y="0"/>
            <a:ext cx="9144000" cy="6858000"/>
          </a:xfrm>
          <a:prstGeom prst="rect">
            <a:avLst/>
          </a:prstGeom>
        </p:spPr>
      </p:pic>
      <p:sp>
        <p:nvSpPr>
          <p:cNvPr id="3" name="Rectangle 2">
            <a:extLst>
              <a:ext uri="{FF2B5EF4-FFF2-40B4-BE49-F238E27FC236}">
                <a16:creationId xmlns:a16="http://schemas.microsoft.com/office/drawing/2014/main" id="{25D308AE-2A51-5F4B-9383-57F1D45EF418}"/>
              </a:ext>
            </a:extLst>
          </p:cNvPr>
          <p:cNvSpPr/>
          <p:nvPr/>
        </p:nvSpPr>
        <p:spPr>
          <a:xfrm>
            <a:off x="3789696" y="5908849"/>
            <a:ext cx="5354304" cy="685970"/>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9E20C3-8D06-E747-87A0-E17457FA9C04}"/>
              </a:ext>
            </a:extLst>
          </p:cNvPr>
          <p:cNvSpPr/>
          <p:nvPr/>
        </p:nvSpPr>
        <p:spPr>
          <a:xfrm>
            <a:off x="3436532" y="3499660"/>
            <a:ext cx="5707467" cy="2069387"/>
          </a:xfrm>
          <a:prstGeom prst="rect">
            <a:avLst/>
          </a:prstGeom>
          <a:solidFill>
            <a:srgbClr val="003DA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5B90CB81-CB44-1F49-9060-A3FF39E2CC01}"/>
              </a:ext>
            </a:extLst>
          </p:cNvPr>
          <p:cNvSpPr txBox="1">
            <a:spLocks/>
          </p:cNvSpPr>
          <p:nvPr/>
        </p:nvSpPr>
        <p:spPr>
          <a:xfrm>
            <a:off x="3436534" y="3568677"/>
            <a:ext cx="6342466" cy="268126"/>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0" kern="1200" cap="none">
                <a:solidFill>
                  <a:srgbClr val="003DA6"/>
                </a:solidFill>
                <a:latin typeface="+mj-lt"/>
                <a:ea typeface="+mj-ea"/>
                <a:cs typeface="+mj-cs"/>
              </a:defRPr>
            </a:lvl1pPr>
          </a:lstStyle>
          <a:p>
            <a:pPr marL="0" marR="0">
              <a:spcBef>
                <a:spcPts val="0"/>
              </a:spcBef>
              <a:spcAft>
                <a:spcPts val="0"/>
              </a:spcAft>
            </a:pPr>
            <a:r>
              <a:rPr lang="en-US" sz="1800" b="1" dirty="0">
                <a:solidFill>
                  <a:schemeClr val="bg1"/>
                </a:solidFill>
                <a:effectLst/>
                <a:latin typeface="Calibri "/>
                <a:ea typeface="Calibri" panose="020F0502020204030204" pitchFamily="34" charset="0"/>
                <a:cs typeface="Arial" panose="020B0604020202020204" pitchFamily="34" charset="0"/>
              </a:rPr>
              <a:t>Healthcare Engagement: The Trauma-Informed Approach</a:t>
            </a:r>
            <a:endParaRPr lang="en-US" sz="1800" dirty="0">
              <a:solidFill>
                <a:schemeClr val="bg1"/>
              </a:solidFill>
              <a:effectLst/>
              <a:latin typeface="Calibri "/>
              <a:ea typeface="Calibri" panose="020F0502020204030204" pitchFamily="34" charset="0"/>
              <a:cs typeface="Arial" panose="020B0604020202020204" pitchFamily="34" charset="0"/>
            </a:endParaRPr>
          </a:p>
        </p:txBody>
      </p:sp>
      <p:sp>
        <p:nvSpPr>
          <p:cNvPr id="6" name="Subtitle 2">
            <a:extLst>
              <a:ext uri="{FF2B5EF4-FFF2-40B4-BE49-F238E27FC236}">
                <a16:creationId xmlns:a16="http://schemas.microsoft.com/office/drawing/2014/main" id="{DA35D5B3-49B0-6B41-9C95-AF7E2030B325}"/>
              </a:ext>
            </a:extLst>
          </p:cNvPr>
          <p:cNvSpPr txBox="1">
            <a:spLocks/>
          </p:cNvSpPr>
          <p:nvPr/>
        </p:nvSpPr>
        <p:spPr>
          <a:xfrm>
            <a:off x="3436532" y="3814389"/>
            <a:ext cx="5812177" cy="13796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bg1"/>
                </a:solidFill>
                <a:latin typeface="+mj-lt"/>
                <a:cs typeface="Arial" panose="020B0604020202020204" pitchFamily="34" charset="0"/>
              </a:rPr>
              <a:t>Nomi Levy-Carrick, MD, MPhil</a:t>
            </a:r>
          </a:p>
          <a:p>
            <a:pPr marL="0" indent="0">
              <a:buNone/>
            </a:pPr>
            <a:endParaRPr lang="en-US" sz="1000" b="1" dirty="0">
              <a:solidFill>
                <a:schemeClr val="bg1"/>
              </a:solidFill>
              <a:latin typeface="+mj-lt"/>
              <a:cs typeface="Arial" panose="020B0604020202020204" pitchFamily="34" charset="0"/>
            </a:endParaRPr>
          </a:p>
          <a:p>
            <a:pPr marL="0" indent="0">
              <a:spcBef>
                <a:spcPts val="0"/>
              </a:spcBef>
              <a:buNone/>
            </a:pPr>
            <a:r>
              <a:rPr lang="en-US" sz="1200" b="1" dirty="0">
                <a:solidFill>
                  <a:schemeClr val="bg1"/>
                </a:solidFill>
                <a:latin typeface="+mj-lt"/>
                <a:cs typeface="Arial" panose="020B0604020202020204" pitchFamily="34" charset="0"/>
              </a:rPr>
              <a:t>Vice Chair, Clinical Programs, Department of Psychiatry</a:t>
            </a:r>
          </a:p>
          <a:p>
            <a:pPr marL="0" indent="0">
              <a:spcBef>
                <a:spcPts val="0"/>
              </a:spcBef>
              <a:buNone/>
            </a:pPr>
            <a:r>
              <a:rPr lang="en-US" sz="1200" b="1" dirty="0">
                <a:solidFill>
                  <a:schemeClr val="bg1"/>
                </a:solidFill>
                <a:latin typeface="+mj-lt"/>
                <a:cs typeface="Arial" panose="020B0604020202020204" pitchFamily="34" charset="0"/>
              </a:rPr>
              <a:t>Brigham and Women’s Hospital</a:t>
            </a:r>
          </a:p>
          <a:p>
            <a:pPr marL="0" indent="0">
              <a:spcBef>
                <a:spcPts val="0"/>
              </a:spcBef>
              <a:buNone/>
            </a:pPr>
            <a:r>
              <a:rPr lang="en-US" sz="1200" b="1" dirty="0">
                <a:solidFill>
                  <a:schemeClr val="bg1"/>
                </a:solidFill>
                <a:latin typeface="+mj-lt"/>
                <a:cs typeface="Arial" panose="020B0604020202020204" pitchFamily="34" charset="0"/>
              </a:rPr>
              <a:t>Co-Chair, MGB Trauma-Informed Care Initiative</a:t>
            </a:r>
          </a:p>
          <a:p>
            <a:pPr marL="0" indent="0">
              <a:spcBef>
                <a:spcPts val="0"/>
              </a:spcBef>
              <a:buNone/>
            </a:pPr>
            <a:r>
              <a:rPr lang="en-US" sz="1200" b="1" dirty="0">
                <a:solidFill>
                  <a:schemeClr val="bg1"/>
                </a:solidFill>
                <a:latin typeface="+mj-lt"/>
                <a:cs typeface="Arial" panose="020B0604020202020204" pitchFamily="34" charset="0"/>
              </a:rPr>
              <a:t>Assistant Professor, Harvard Medical School</a:t>
            </a:r>
          </a:p>
          <a:p>
            <a:pPr marL="0" indent="0">
              <a:spcBef>
                <a:spcPts val="0"/>
              </a:spcBef>
              <a:buNone/>
            </a:pPr>
            <a:endParaRPr lang="en-US" sz="1200" b="1" dirty="0">
              <a:solidFill>
                <a:schemeClr val="bg1"/>
              </a:solidFill>
              <a:latin typeface="+mj-lt"/>
              <a:cs typeface="Arial" panose="020B0604020202020204" pitchFamily="34" charset="0"/>
            </a:endParaRPr>
          </a:p>
          <a:p>
            <a:pPr marL="0" indent="0">
              <a:spcBef>
                <a:spcPts val="0"/>
              </a:spcBef>
              <a:buNone/>
            </a:pPr>
            <a:r>
              <a:rPr lang="en-US" sz="1200" b="1" dirty="0">
                <a:solidFill>
                  <a:schemeClr val="bg1"/>
                </a:solidFill>
                <a:latin typeface="+mj-lt"/>
                <a:cs typeface="Arial" panose="020B0604020202020204" pitchFamily="34" charset="0"/>
              </a:rPr>
              <a:t>Presentation </a:t>
            </a:r>
            <a:r>
              <a:rPr lang="en-US" sz="1200" b="1">
                <a:solidFill>
                  <a:schemeClr val="bg1"/>
                </a:solidFill>
                <a:latin typeface="+mj-lt"/>
                <a:cs typeface="Arial" panose="020B0604020202020204" pitchFamily="34" charset="0"/>
              </a:rPr>
              <a:t>to IHS/Bureau of Prison</a:t>
            </a:r>
            <a:r>
              <a:rPr lang="en-US" sz="1200" b="1" dirty="0">
                <a:solidFill>
                  <a:schemeClr val="bg1"/>
                </a:solidFill>
                <a:latin typeface="+mj-lt"/>
                <a:cs typeface="Arial" panose="020B0604020202020204" pitchFamily="34" charset="0"/>
              </a:rPr>
              <a:t>s</a:t>
            </a:r>
          </a:p>
          <a:p>
            <a:pPr marL="0" indent="0">
              <a:spcBef>
                <a:spcPts val="0"/>
              </a:spcBef>
              <a:buNone/>
            </a:pPr>
            <a:r>
              <a:rPr lang="en-US" sz="1200" i="1" dirty="0">
                <a:solidFill>
                  <a:schemeClr val="bg1"/>
                </a:solidFill>
                <a:latin typeface="+mj-lt"/>
                <a:cs typeface="Arial" panose="020B0604020202020204" pitchFamily="34" charset="0"/>
              </a:rPr>
              <a:t>October 18, 2022</a:t>
            </a:r>
          </a:p>
        </p:txBody>
      </p:sp>
      <p:sp>
        <p:nvSpPr>
          <p:cNvPr id="7" name="Rectangle 6">
            <a:extLst>
              <a:ext uri="{FF2B5EF4-FFF2-40B4-BE49-F238E27FC236}">
                <a16:creationId xmlns:a16="http://schemas.microsoft.com/office/drawing/2014/main" id="{D19FB3F8-33FA-664C-9682-EC689D1154B6}"/>
              </a:ext>
            </a:extLst>
          </p:cNvPr>
          <p:cNvSpPr/>
          <p:nvPr/>
        </p:nvSpPr>
        <p:spPr>
          <a:xfrm>
            <a:off x="0" y="639841"/>
            <a:ext cx="3436534" cy="1018767"/>
          </a:xfrm>
          <a:prstGeom prst="rect">
            <a:avLst/>
          </a:prstGeom>
          <a:solidFill>
            <a:srgbClr val="F1E0C1">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MS_Affiliate_white_8.png">
            <a:extLst>
              <a:ext uri="{FF2B5EF4-FFF2-40B4-BE49-F238E27FC236}">
                <a16:creationId xmlns:a16="http://schemas.microsoft.com/office/drawing/2014/main" id="{37E71775-9DB0-1846-A040-374818505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659" y="6053287"/>
            <a:ext cx="2419164" cy="419421"/>
          </a:xfrm>
          <a:prstGeom prst="rect">
            <a:avLst/>
          </a:prstGeom>
        </p:spPr>
      </p:pic>
      <p:pic>
        <p:nvPicPr>
          <p:cNvPr id="9" name="Picture 8" descr="founding-member_reverse.png">
            <a:extLst>
              <a:ext uri="{FF2B5EF4-FFF2-40B4-BE49-F238E27FC236}">
                <a16:creationId xmlns:a16="http://schemas.microsoft.com/office/drawing/2014/main" id="{615C571A-487E-234C-9351-DA09A064A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0399" y="6053287"/>
            <a:ext cx="1865038" cy="444056"/>
          </a:xfrm>
          <a:prstGeom prst="rect">
            <a:avLst/>
          </a:prstGeom>
        </p:spPr>
      </p:pic>
      <p:pic>
        <p:nvPicPr>
          <p:cNvPr id="10" name="Picture 9" descr="BH_BWH.png">
            <a:extLst>
              <a:ext uri="{FF2B5EF4-FFF2-40B4-BE49-F238E27FC236}">
                <a16:creationId xmlns:a16="http://schemas.microsoft.com/office/drawing/2014/main" id="{5DAAB881-197D-9A45-A9F7-54D26ED705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485" y="804933"/>
            <a:ext cx="2656011" cy="763960"/>
          </a:xfrm>
          <a:prstGeom prst="rect">
            <a:avLst/>
          </a:prstGeom>
        </p:spPr>
      </p:pic>
      <p:sp>
        <p:nvSpPr>
          <p:cNvPr id="11" name="TextBox 10"/>
          <p:cNvSpPr txBox="1"/>
          <p:nvPr/>
        </p:nvSpPr>
        <p:spPr>
          <a:xfrm>
            <a:off x="9779000" y="5495636"/>
            <a:ext cx="914400" cy="914400"/>
          </a:xfrm>
          <a:prstGeom prst="rect">
            <a:avLst/>
          </a:prstGeom>
        </p:spPr>
        <p:txBody>
          <a:bodyPr vert="horz" wrap="none" lIns="91440" tIns="45720" rIns="91440" bIns="45720" rtlCol="0" anchor="ctr">
            <a:normAutofit fontScale="97500"/>
          </a:bodyPr>
          <a:lstStyle/>
          <a:p>
            <a:pPr algn="l"/>
            <a:endParaRPr lang="en-US" sz="2700" dirty="0">
              <a:latin typeface="Avenir Black"/>
              <a:cs typeface="Avenir Black"/>
            </a:endParaRPr>
          </a:p>
        </p:txBody>
      </p:sp>
    </p:spTree>
    <p:extLst>
      <p:ext uri="{BB962C8B-B14F-4D97-AF65-F5344CB8AC3E}">
        <p14:creationId xmlns:p14="http://schemas.microsoft.com/office/powerpoint/2010/main" val="236235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F4281880-9CB2-3247-9CA9-056F63D977D4}"/>
              </a:ext>
            </a:extLst>
          </p:cNvPr>
          <p:cNvPicPr>
            <a:picLocks noChangeAspect="1"/>
          </p:cNvPicPr>
          <p:nvPr/>
        </p:nvPicPr>
        <p:blipFill>
          <a:blip r:embed="rId2"/>
          <a:stretch>
            <a:fillRect/>
          </a:stretch>
        </p:blipFill>
        <p:spPr>
          <a:xfrm>
            <a:off x="1575942" y="964177"/>
            <a:ext cx="5762779" cy="5893823"/>
          </a:xfrm>
          <a:prstGeom prst="rect">
            <a:avLst/>
          </a:prstGeom>
        </p:spPr>
      </p:pic>
    </p:spTree>
    <p:extLst>
      <p:ext uri="{BB962C8B-B14F-4D97-AF65-F5344CB8AC3E}">
        <p14:creationId xmlns:p14="http://schemas.microsoft.com/office/powerpoint/2010/main" val="157925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A738C5-CDCC-4DDD-99AC-E58C5120876D}"/>
              </a:ext>
            </a:extLst>
          </p:cNvPr>
          <p:cNvSpPr>
            <a:spLocks noGrp="1"/>
          </p:cNvSpPr>
          <p:nvPr>
            <p:ph type="body" sz="quarter" idx="10"/>
          </p:nvPr>
        </p:nvSpPr>
        <p:spPr>
          <a:xfrm>
            <a:off x="457200" y="977107"/>
            <a:ext cx="7831138" cy="922337"/>
          </a:xfrm>
        </p:spPr>
        <p:txBody>
          <a:bodyPr>
            <a:normAutofit fontScale="92500" lnSpcReduction="10000"/>
          </a:bodyPr>
          <a:lstStyle/>
          <a:p>
            <a:r>
              <a:rPr lang="en-US" dirty="0"/>
              <a:t>Health Impact of ACEs on Adults- 2019 MMWR</a:t>
            </a:r>
          </a:p>
          <a:p>
            <a:endParaRPr lang="en-US" dirty="0"/>
          </a:p>
        </p:txBody>
      </p:sp>
      <p:sp>
        <p:nvSpPr>
          <p:cNvPr id="3" name="Text Placeholder 2">
            <a:extLst>
              <a:ext uri="{FF2B5EF4-FFF2-40B4-BE49-F238E27FC236}">
                <a16:creationId xmlns:a16="http://schemas.microsoft.com/office/drawing/2014/main" id="{702E0C89-8E23-4AE0-B3D3-FA8B09DA674C}"/>
              </a:ext>
            </a:extLst>
          </p:cNvPr>
          <p:cNvSpPr>
            <a:spLocks noGrp="1"/>
          </p:cNvSpPr>
          <p:nvPr>
            <p:ph type="body" sz="quarter" idx="11"/>
          </p:nvPr>
        </p:nvSpPr>
        <p:spPr>
          <a:xfrm>
            <a:off x="457200" y="2204720"/>
            <a:ext cx="7831138" cy="4653280"/>
          </a:xfrm>
        </p:spPr>
        <p:txBody>
          <a:bodyPr>
            <a:normAutofit fontScale="85000" lnSpcReduction="20000"/>
          </a:bodyPr>
          <a:lstStyle/>
          <a:p>
            <a:r>
              <a:rPr lang="en-US" dirty="0"/>
              <a:t>61% report at least 1 ACE</a:t>
            </a:r>
          </a:p>
          <a:p>
            <a:r>
              <a:rPr lang="en-US" dirty="0"/>
              <a:t>16% report 4+ ACEs</a:t>
            </a:r>
          </a:p>
          <a:p>
            <a:r>
              <a:rPr lang="en-US" dirty="0"/>
              <a:t>Women, AI/AN, Black, and Other</a:t>
            </a:r>
          </a:p>
          <a:p>
            <a:pPr marL="0" indent="0">
              <a:buNone/>
            </a:pPr>
            <a:r>
              <a:rPr lang="en-US" dirty="0"/>
              <a:t>more likely to report 4+ ACEs than Men and Whites </a:t>
            </a:r>
          </a:p>
          <a:p>
            <a:pPr marL="0" indent="0">
              <a:buNone/>
            </a:pPr>
            <a:endParaRPr lang="en-US" dirty="0"/>
          </a:p>
          <a:p>
            <a:pPr marL="0" indent="0">
              <a:buNone/>
            </a:pPr>
            <a:r>
              <a:rPr lang="en-US" b="1" dirty="0"/>
              <a:t>Adjusted Odds Ratio: 4+ vs 0 ACE exposures</a:t>
            </a:r>
          </a:p>
          <a:p>
            <a:pPr marL="0" indent="0">
              <a:buNone/>
            </a:pPr>
            <a:r>
              <a:rPr lang="en-US" dirty="0"/>
              <a:t>Obesity 1.2	 	Stroke 2.1                 	 Depression 5.3 </a:t>
            </a:r>
          </a:p>
          <a:p>
            <a:pPr marL="0" indent="0">
              <a:buNone/>
            </a:pPr>
            <a:r>
              <a:rPr lang="en-US" dirty="0"/>
              <a:t>Diabetes 1.4      	Asthma 2.2	 	 COPD 2.8 </a:t>
            </a:r>
          </a:p>
          <a:p>
            <a:pPr marL="0" indent="0">
              <a:buNone/>
            </a:pPr>
            <a:r>
              <a:rPr lang="en-US" dirty="0"/>
              <a:t>CHD 1.8                	Heavy drinking 1.8  	 Smoking 3.1 </a:t>
            </a:r>
          </a:p>
          <a:p>
            <a:pPr marL="0" indent="0">
              <a:buNone/>
            </a:pPr>
            <a:endParaRPr lang="en-US" dirty="0"/>
          </a:p>
          <a:p>
            <a:pPr marL="0" indent="0">
              <a:buNone/>
            </a:pPr>
            <a:r>
              <a:rPr lang="en-US" sz="1900" dirty="0"/>
              <a:t>Merrick MT, Ford DC, Ports KA, et al. </a:t>
            </a:r>
            <a:r>
              <a:rPr lang="en-US" sz="1900" i="1" dirty="0"/>
              <a:t>Vital Signs:</a:t>
            </a:r>
            <a:r>
              <a:rPr lang="en-US" sz="1900" dirty="0"/>
              <a:t> Estimated Proportion of Adult Health Problems Attributable to Adverse Childhood Experiences and Implications for Prevention — 25 States, 2015–2017. MMWR </a:t>
            </a:r>
            <a:r>
              <a:rPr lang="en-US" sz="1900" dirty="0" err="1"/>
              <a:t>Morb</a:t>
            </a:r>
            <a:r>
              <a:rPr lang="en-US" sz="1900" dirty="0"/>
              <a:t> Mortal </a:t>
            </a:r>
            <a:r>
              <a:rPr lang="en-US" sz="1900" dirty="0" err="1"/>
              <a:t>Wkly</a:t>
            </a:r>
            <a:r>
              <a:rPr lang="en-US" sz="1900" dirty="0"/>
              <a:t> Rep 2019;68:999-1005. DOI: </a:t>
            </a:r>
            <a:r>
              <a:rPr lang="en-US" sz="1900" dirty="0">
                <a:hlinkClick r:id="rId2"/>
              </a:rPr>
              <a:t>http://dx.doi.org/10.15585/mmwr.mm6844e1external icon</a:t>
            </a:r>
            <a:r>
              <a:rPr lang="en-US" sz="1900" dirty="0"/>
              <a:t>.</a:t>
            </a:r>
            <a:endParaRPr lang="en-US" sz="1900" dirty="0">
              <a:latin typeface="Avenir Black"/>
              <a:cs typeface="Avenir Black"/>
            </a:endParaRPr>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2947A438-A222-4928-9195-5A915E2F4ED5}"/>
              </a:ext>
            </a:extLst>
          </p:cNvPr>
          <p:cNvPicPr>
            <a:picLocks noChangeAspect="1"/>
          </p:cNvPicPr>
          <p:nvPr/>
        </p:nvPicPr>
        <p:blipFill>
          <a:blip r:embed="rId3"/>
          <a:stretch>
            <a:fillRect/>
          </a:stretch>
        </p:blipFill>
        <p:spPr>
          <a:xfrm>
            <a:off x="7028341" y="1590675"/>
            <a:ext cx="1845751" cy="1762125"/>
          </a:xfrm>
          <a:prstGeom prst="rect">
            <a:avLst/>
          </a:prstGeom>
        </p:spPr>
      </p:pic>
    </p:spTree>
    <p:extLst>
      <p:ext uri="{BB962C8B-B14F-4D97-AF65-F5344CB8AC3E}">
        <p14:creationId xmlns:p14="http://schemas.microsoft.com/office/powerpoint/2010/main" val="145416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E7556F-2C3B-4CA6-ADB3-48CB1B65BD81}"/>
              </a:ext>
            </a:extLst>
          </p:cNvPr>
          <p:cNvSpPr>
            <a:spLocks noGrp="1"/>
          </p:cNvSpPr>
          <p:nvPr>
            <p:ph type="body" sz="quarter" idx="10"/>
          </p:nvPr>
        </p:nvSpPr>
        <p:spPr>
          <a:xfrm>
            <a:off x="656431" y="1402316"/>
            <a:ext cx="7831138" cy="922337"/>
          </a:xfrm>
        </p:spPr>
        <p:txBody>
          <a:bodyPr>
            <a:normAutofit fontScale="92500" lnSpcReduction="10000"/>
          </a:bodyPr>
          <a:lstStyle/>
          <a:p>
            <a:r>
              <a:rPr lang="en-US" dirty="0"/>
              <a:t>Substance and Mental Health Co-Morbidity in Adults (SAMSHA 2020)</a:t>
            </a:r>
          </a:p>
        </p:txBody>
      </p:sp>
      <p:pic>
        <p:nvPicPr>
          <p:cNvPr id="1026" name="Picture 2" descr="Figure 37">
            <a:extLst>
              <a:ext uri="{FF2B5EF4-FFF2-40B4-BE49-F238E27FC236}">
                <a16:creationId xmlns:a16="http://schemas.microsoft.com/office/drawing/2014/main" id="{A1895351-EE5D-4AEB-AC04-3D6C79022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544" y="2649538"/>
            <a:ext cx="6832314" cy="3762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914F7F-1449-455D-9F6D-55773F743F6C}"/>
              </a:ext>
            </a:extLst>
          </p:cNvPr>
          <p:cNvSpPr txBox="1"/>
          <p:nvPr/>
        </p:nvSpPr>
        <p:spPr>
          <a:xfrm>
            <a:off x="770562" y="6503541"/>
            <a:ext cx="8301519" cy="246579"/>
          </a:xfrm>
          <a:prstGeom prst="rect">
            <a:avLst/>
          </a:prstGeom>
        </p:spPr>
        <p:txBody>
          <a:bodyPr vert="horz" wrap="square" lIns="91440" tIns="45720" rIns="91440" bIns="45720" rtlCol="0" anchor="ctr">
            <a:normAutofit fontScale="32500" lnSpcReduction="20000"/>
          </a:bodyPr>
          <a:lstStyle/>
          <a:p>
            <a:pPr algn="l"/>
            <a:r>
              <a:rPr lang="en-US" sz="2700" dirty="0">
                <a:latin typeface="Avenir Black"/>
                <a:cs typeface="Avenir Black"/>
              </a:rPr>
              <a:t>SAMSHA 2020 - https://www.samhsa.gov/data/sites/default/files/reports/rpt35325/NSDUHFFRPDFWHTMLFiles2020/2020NSDUHFFR102121.htm#mhisud</a:t>
            </a:r>
          </a:p>
        </p:txBody>
      </p:sp>
    </p:spTree>
    <p:extLst>
      <p:ext uri="{BB962C8B-B14F-4D97-AF65-F5344CB8AC3E}">
        <p14:creationId xmlns:p14="http://schemas.microsoft.com/office/powerpoint/2010/main" val="1116370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B8D81-F27A-406D-81A1-DB6591F2C274}"/>
              </a:ext>
            </a:extLst>
          </p:cNvPr>
          <p:cNvSpPr>
            <a:spLocks noGrp="1"/>
          </p:cNvSpPr>
          <p:nvPr>
            <p:ph type="body" sz="quarter" idx="10"/>
          </p:nvPr>
        </p:nvSpPr>
        <p:spPr>
          <a:xfrm>
            <a:off x="457200" y="1404939"/>
            <a:ext cx="8440220" cy="922337"/>
          </a:xfrm>
        </p:spPr>
        <p:txBody>
          <a:bodyPr vert="horz" lIns="68580" tIns="34290" rIns="68580" bIns="34290" rtlCol="0" anchor="t">
            <a:noAutofit/>
          </a:bodyPr>
          <a:lstStyle/>
          <a:p>
            <a:r>
              <a:rPr lang="en-US" sz="2400" dirty="0">
                <a:solidFill>
                  <a:srgbClr val="C00000"/>
                </a:solidFill>
              </a:rPr>
              <a:t>Trauma-Informed Approach      </a:t>
            </a:r>
            <a:r>
              <a:rPr lang="en-US" sz="2400" dirty="0"/>
              <a:t>vs      </a:t>
            </a:r>
            <a:r>
              <a:rPr lang="en-US" sz="2400" dirty="0">
                <a:solidFill>
                  <a:srgbClr val="0070C0"/>
                </a:solidFill>
              </a:rPr>
              <a:t>Trauma-Focused Treatment</a:t>
            </a:r>
            <a:endParaRPr lang="en-US" sz="2400" dirty="0">
              <a:solidFill>
                <a:srgbClr val="0070C0"/>
              </a:solidFill>
              <a:cs typeface="Calibri"/>
            </a:endParaRPr>
          </a:p>
        </p:txBody>
      </p:sp>
      <p:sp>
        <p:nvSpPr>
          <p:cNvPr id="3" name="Text Placeholder 2">
            <a:extLst>
              <a:ext uri="{FF2B5EF4-FFF2-40B4-BE49-F238E27FC236}">
                <a16:creationId xmlns:a16="http://schemas.microsoft.com/office/drawing/2014/main" id="{9291F021-380A-455F-89FC-49CB78CD2FFF}"/>
              </a:ext>
            </a:extLst>
          </p:cNvPr>
          <p:cNvSpPr>
            <a:spLocks noGrp="1"/>
          </p:cNvSpPr>
          <p:nvPr>
            <p:ph type="body" sz="quarter" idx="11"/>
          </p:nvPr>
        </p:nvSpPr>
        <p:spPr>
          <a:xfrm>
            <a:off x="657546" y="2024009"/>
            <a:ext cx="3811711" cy="4582273"/>
          </a:xfrm>
        </p:spPr>
        <p:txBody>
          <a:bodyPr>
            <a:normAutofit/>
          </a:bodyPr>
          <a:lstStyle/>
          <a:p>
            <a:r>
              <a:rPr lang="en-US" dirty="0"/>
              <a:t>Focus on optimizing engagement</a:t>
            </a:r>
          </a:p>
          <a:p>
            <a:pPr marL="0" indent="0">
              <a:buNone/>
            </a:pPr>
            <a:endParaRPr lang="en-US" dirty="0"/>
          </a:p>
          <a:p>
            <a:r>
              <a:rPr lang="en-US" dirty="0"/>
              <a:t>Universal precautions</a:t>
            </a:r>
          </a:p>
          <a:p>
            <a:r>
              <a:rPr lang="en-US" dirty="0"/>
              <a:t>Universal framing</a:t>
            </a:r>
          </a:p>
          <a:p>
            <a:r>
              <a:rPr lang="en-US" dirty="0"/>
              <a:t>Avoid retriggering</a:t>
            </a:r>
          </a:p>
          <a:p>
            <a:pPr marL="0" indent="0">
              <a:buNone/>
            </a:pPr>
            <a:endParaRPr lang="en-US" dirty="0"/>
          </a:p>
          <a:p>
            <a:r>
              <a:rPr lang="en-US" dirty="0"/>
              <a:t>Variability of role and context of care</a:t>
            </a:r>
          </a:p>
        </p:txBody>
      </p:sp>
      <p:sp>
        <p:nvSpPr>
          <p:cNvPr id="4" name="Text Placeholder 2">
            <a:extLst>
              <a:ext uri="{FF2B5EF4-FFF2-40B4-BE49-F238E27FC236}">
                <a16:creationId xmlns:a16="http://schemas.microsoft.com/office/drawing/2014/main" id="{F0E1ADA6-B1F8-4BFD-A41E-D01372887A23}"/>
              </a:ext>
            </a:extLst>
          </p:cNvPr>
          <p:cNvSpPr txBox="1">
            <a:spLocks/>
          </p:cNvSpPr>
          <p:nvPr/>
        </p:nvSpPr>
        <p:spPr>
          <a:xfrm>
            <a:off x="5265822" y="2024009"/>
            <a:ext cx="3420977" cy="458227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Addressing trauma experience directly</a:t>
            </a:r>
          </a:p>
          <a:p>
            <a:pPr marL="0" indent="0">
              <a:buNone/>
            </a:pPr>
            <a:endParaRPr lang="en-US" sz="2600" dirty="0"/>
          </a:p>
          <a:p>
            <a:r>
              <a:rPr lang="en-US" sz="2600" dirty="0"/>
              <a:t>Treatment focused on resolution of trauma-related symptoms </a:t>
            </a:r>
          </a:p>
          <a:p>
            <a:pPr marL="0" indent="0">
              <a:buNone/>
            </a:pPr>
            <a:endParaRPr lang="en-US" sz="2600" dirty="0"/>
          </a:p>
          <a:p>
            <a:r>
              <a:rPr lang="en-US" sz="2600" dirty="0"/>
              <a:t>May require detailed trauma history as part of the treatment</a:t>
            </a:r>
          </a:p>
        </p:txBody>
      </p:sp>
    </p:spTree>
    <p:extLst>
      <p:ext uri="{BB962C8B-B14F-4D97-AF65-F5344CB8AC3E}">
        <p14:creationId xmlns:p14="http://schemas.microsoft.com/office/powerpoint/2010/main" val="396811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783080"/>
            <a:ext cx="7831138" cy="677862"/>
          </a:xfrm>
        </p:spPr>
        <p:txBody>
          <a:bodyPr/>
          <a:lstStyle/>
          <a:p>
            <a:r>
              <a:rPr lang="en-US" dirty="0"/>
              <a:t>Stress response: seeking </a:t>
            </a:r>
            <a:r>
              <a:rPr lang="en-US" dirty="0" err="1"/>
              <a:t>allostasis</a:t>
            </a:r>
            <a:endParaRPr lang="en-US" dirty="0"/>
          </a:p>
        </p:txBody>
      </p:sp>
      <p:pic>
        <p:nvPicPr>
          <p:cNvPr id="5" name="Picture 13" descr="Cover"/>
          <p:cNvPicPr>
            <a:picLocks noChangeAspect="1" noChangeArrowheads="1"/>
          </p:cNvPicPr>
          <p:nvPr/>
        </p:nvPicPr>
        <p:blipFill>
          <a:blip r:embed="rId2" cstate="print"/>
          <a:srcRect/>
          <a:stretch>
            <a:fillRect/>
          </a:stretch>
        </p:blipFill>
        <p:spPr bwMode="auto">
          <a:xfrm>
            <a:off x="2090378" y="1460942"/>
            <a:ext cx="6197960" cy="5331529"/>
          </a:xfrm>
          <a:prstGeom prst="rect">
            <a:avLst/>
          </a:prstGeom>
          <a:noFill/>
        </p:spPr>
      </p:pic>
      <p:sp>
        <p:nvSpPr>
          <p:cNvPr id="6" name="TextBox 5"/>
          <p:cNvSpPr txBox="1"/>
          <p:nvPr/>
        </p:nvSpPr>
        <p:spPr>
          <a:xfrm>
            <a:off x="67734" y="6430195"/>
            <a:ext cx="2150533" cy="276999"/>
          </a:xfrm>
          <a:prstGeom prst="rect">
            <a:avLst/>
          </a:prstGeom>
          <a:noFill/>
        </p:spPr>
        <p:txBody>
          <a:bodyPr wrap="square" rtlCol="0">
            <a:spAutoFit/>
          </a:bodyPr>
          <a:lstStyle/>
          <a:p>
            <a:r>
              <a:rPr lang="en-US" sz="1200" dirty="0"/>
              <a:t>McEwen, JAMA Psychiatry 2017</a:t>
            </a:r>
          </a:p>
        </p:txBody>
      </p:sp>
    </p:spTree>
    <p:extLst>
      <p:ext uri="{BB962C8B-B14F-4D97-AF65-F5344CB8AC3E}">
        <p14:creationId xmlns:p14="http://schemas.microsoft.com/office/powerpoint/2010/main" val="3002791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437B8-6C40-4645-9AD9-372CD369503D}"/>
              </a:ext>
            </a:extLst>
          </p:cNvPr>
          <p:cNvSpPr>
            <a:spLocks noGrp="1"/>
          </p:cNvSpPr>
          <p:nvPr>
            <p:ph type="title"/>
          </p:nvPr>
        </p:nvSpPr>
        <p:spPr>
          <a:xfrm>
            <a:off x="1743075" y="5697443"/>
            <a:ext cx="5886450" cy="385763"/>
          </a:xfrm>
        </p:spPr>
        <p:txBody>
          <a:bodyPr>
            <a:normAutofit fontScale="90000"/>
          </a:bodyPr>
          <a:lstStyle/>
          <a:p>
            <a:r>
              <a:rPr lang="en-US" sz="750" dirty="0">
                <a:solidFill>
                  <a:srgbClr val="212121"/>
                </a:solidFill>
                <a:latin typeface="BlinkMacSystemFont"/>
              </a:rPr>
              <a:t>Feder A, Fred-Torres S, Southwick SM, Charney DS. The Biology of Human Resilience: Opportunities for Enhancing Resilience Across the Life Span. Biol Psychiatry. 2019 Sep 15;86(6):443-453. </a:t>
            </a:r>
            <a:r>
              <a:rPr lang="en-US" sz="750" dirty="0" err="1">
                <a:solidFill>
                  <a:srgbClr val="212121"/>
                </a:solidFill>
                <a:latin typeface="BlinkMacSystemFont"/>
              </a:rPr>
              <a:t>doi</a:t>
            </a:r>
            <a:r>
              <a:rPr lang="en-US" sz="750" dirty="0">
                <a:solidFill>
                  <a:srgbClr val="212121"/>
                </a:solidFill>
                <a:latin typeface="BlinkMacSystemFont"/>
              </a:rPr>
              <a:t>: 10.1016/j.biopsych.2019.07.012. </a:t>
            </a:r>
            <a:r>
              <a:rPr lang="en-US" sz="750" dirty="0" err="1">
                <a:solidFill>
                  <a:srgbClr val="212121"/>
                </a:solidFill>
                <a:latin typeface="BlinkMacSystemFont"/>
              </a:rPr>
              <a:t>Epub</a:t>
            </a:r>
            <a:r>
              <a:rPr lang="en-US" sz="750" dirty="0">
                <a:solidFill>
                  <a:srgbClr val="212121"/>
                </a:solidFill>
                <a:latin typeface="BlinkMacSystemFont"/>
              </a:rPr>
              <a:t> 2019 Jul 24. PMID: 31466561.</a:t>
            </a:r>
            <a:br>
              <a:rPr lang="en-US" sz="750" dirty="0"/>
            </a:br>
            <a:endParaRPr lang="en-US" sz="750" dirty="0"/>
          </a:p>
        </p:txBody>
      </p:sp>
      <p:pic>
        <p:nvPicPr>
          <p:cNvPr id="1026" name="Picture 2" descr="Full size image for 'The Biology of Human Resilience: Opportunities for Enhancing Resilience Across the Life Span'">
            <a:extLst>
              <a:ext uri="{FF2B5EF4-FFF2-40B4-BE49-F238E27FC236}">
                <a16:creationId xmlns:a16="http://schemas.microsoft.com/office/drawing/2014/main" id="{7AB08E68-60C3-4D0D-A445-3781AFA0F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127" y="1282767"/>
            <a:ext cx="7992868" cy="42924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A4B0BE-4590-498F-9F23-0AD0CF93D89B}"/>
              </a:ext>
            </a:extLst>
          </p:cNvPr>
          <p:cNvSpPr txBox="1"/>
          <p:nvPr/>
        </p:nvSpPr>
        <p:spPr>
          <a:xfrm>
            <a:off x="3096755" y="967675"/>
            <a:ext cx="3179090" cy="232475"/>
          </a:xfrm>
          <a:prstGeom prst="rect">
            <a:avLst/>
          </a:prstGeom>
        </p:spPr>
        <p:txBody>
          <a:bodyPr vert="horz" wrap="square" lIns="68580" tIns="34290" rIns="68580" bIns="34290" rtlCol="0" anchor="ctr">
            <a:noAutofit/>
          </a:bodyPr>
          <a:lstStyle/>
          <a:p>
            <a:pPr algn="ctr"/>
            <a:r>
              <a:rPr lang="en-US" sz="2700" b="1" dirty="0">
                <a:solidFill>
                  <a:schemeClr val="accent3"/>
                </a:solidFill>
                <a:latin typeface="Avenir Black"/>
                <a:cs typeface="Avenir Black"/>
              </a:rPr>
              <a:t>Resilience</a:t>
            </a:r>
          </a:p>
        </p:txBody>
      </p:sp>
    </p:spTree>
    <p:extLst>
      <p:ext uri="{BB962C8B-B14F-4D97-AF65-F5344CB8AC3E}">
        <p14:creationId xmlns:p14="http://schemas.microsoft.com/office/powerpoint/2010/main" val="287939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EDF58E-A1CE-422B-A378-427089B88162}"/>
              </a:ext>
            </a:extLst>
          </p:cNvPr>
          <p:cNvPicPr>
            <a:picLocks noGrp="1" noChangeAspect="1"/>
          </p:cNvPicPr>
          <p:nvPr>
            <p:ph idx="4294967295"/>
          </p:nvPr>
        </p:nvPicPr>
        <p:blipFill>
          <a:blip r:embed="rId3"/>
          <a:stretch>
            <a:fillRect/>
          </a:stretch>
        </p:blipFill>
        <p:spPr>
          <a:xfrm>
            <a:off x="-132356" y="280694"/>
            <a:ext cx="9408711" cy="5293103"/>
          </a:xfrm>
        </p:spPr>
      </p:pic>
      <p:sp>
        <p:nvSpPr>
          <p:cNvPr id="4" name="TextBox 3">
            <a:extLst>
              <a:ext uri="{FF2B5EF4-FFF2-40B4-BE49-F238E27FC236}">
                <a16:creationId xmlns:a16="http://schemas.microsoft.com/office/drawing/2014/main" id="{C3E59EB6-D84B-2C41-8603-386EE14651B4}"/>
              </a:ext>
            </a:extLst>
          </p:cNvPr>
          <p:cNvSpPr txBox="1"/>
          <p:nvPr/>
        </p:nvSpPr>
        <p:spPr>
          <a:xfrm>
            <a:off x="5358307" y="4911452"/>
            <a:ext cx="2663837" cy="248209"/>
          </a:xfrm>
          <a:prstGeom prst="rect">
            <a:avLst/>
          </a:prstGeom>
          <a:noFill/>
        </p:spPr>
        <p:txBody>
          <a:bodyPr wrap="square" rtlCol="0">
            <a:spAutoFit/>
          </a:bodyPr>
          <a:lstStyle/>
          <a:p>
            <a:endParaRPr lang="en-US" sz="1013" dirty="0"/>
          </a:p>
        </p:txBody>
      </p:sp>
      <p:sp>
        <p:nvSpPr>
          <p:cNvPr id="6" name="TextBox 5">
            <a:extLst>
              <a:ext uri="{FF2B5EF4-FFF2-40B4-BE49-F238E27FC236}">
                <a16:creationId xmlns:a16="http://schemas.microsoft.com/office/drawing/2014/main" id="{5E49EE33-7783-0640-9541-B5798AB9AC7A}"/>
              </a:ext>
            </a:extLst>
          </p:cNvPr>
          <p:cNvSpPr txBox="1"/>
          <p:nvPr/>
        </p:nvSpPr>
        <p:spPr>
          <a:xfrm>
            <a:off x="5990204" y="6329097"/>
            <a:ext cx="2663837" cy="338554"/>
          </a:xfrm>
          <a:prstGeom prst="rect">
            <a:avLst/>
          </a:prstGeom>
          <a:noFill/>
        </p:spPr>
        <p:txBody>
          <a:bodyPr wrap="square" rtlCol="0">
            <a:spAutoFit/>
          </a:bodyPr>
          <a:lstStyle/>
          <a:p>
            <a:r>
              <a:rPr lang="en-US" sz="1600" dirty="0"/>
              <a:t>Denver Health/RISE </a:t>
            </a:r>
          </a:p>
        </p:txBody>
      </p:sp>
    </p:spTree>
    <p:extLst>
      <p:ext uri="{BB962C8B-B14F-4D97-AF65-F5344CB8AC3E}">
        <p14:creationId xmlns:p14="http://schemas.microsoft.com/office/powerpoint/2010/main" val="133350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93349" y="1011422"/>
            <a:ext cx="8411937" cy="5084577"/>
          </a:xfrm>
          <a:prstGeom prst="rect">
            <a:avLst/>
          </a:prstGeom>
        </p:spPr>
      </p:pic>
      <p:sp>
        <p:nvSpPr>
          <p:cNvPr id="5" name="Rectangle 4"/>
          <p:cNvSpPr/>
          <p:nvPr/>
        </p:nvSpPr>
        <p:spPr>
          <a:xfrm>
            <a:off x="100924" y="6379741"/>
            <a:ext cx="1891225" cy="307777"/>
          </a:xfrm>
          <a:prstGeom prst="rect">
            <a:avLst/>
          </a:prstGeom>
        </p:spPr>
        <p:txBody>
          <a:bodyPr wrap="none">
            <a:spAutoFit/>
          </a:bodyPr>
          <a:lstStyle/>
          <a:p>
            <a:r>
              <a:rPr lang="en-US" sz="1400" dirty="0" err="1">
                <a:latin typeface="Arial"/>
              </a:rPr>
              <a:t>Daskalakis</a:t>
            </a:r>
            <a:r>
              <a:rPr lang="en-US" sz="1400" dirty="0">
                <a:latin typeface="Arial"/>
              </a:rPr>
              <a:t> et al 2013</a:t>
            </a:r>
            <a:endParaRPr lang="en-US" sz="1400" b="1" dirty="0">
              <a:latin typeface="Arial"/>
            </a:endParaRPr>
          </a:p>
        </p:txBody>
      </p:sp>
    </p:spTree>
    <p:extLst>
      <p:ext uri="{BB962C8B-B14F-4D97-AF65-F5344CB8AC3E}">
        <p14:creationId xmlns:p14="http://schemas.microsoft.com/office/powerpoint/2010/main" val="175708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003.jpg"/>
          <p:cNvPicPr>
            <a:picLocks noChangeAspect="1"/>
          </p:cNvPicPr>
          <p:nvPr/>
        </p:nvPicPr>
        <p:blipFill>
          <a:blip r:embed="rId3" cstate="print"/>
          <a:srcRect l="-1921" r="2776"/>
          <a:stretch>
            <a:fillRect/>
          </a:stretch>
        </p:blipFill>
        <p:spPr>
          <a:xfrm>
            <a:off x="3898900" y="1357646"/>
            <a:ext cx="5245100" cy="5211763"/>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4251998989"/>
              </p:ext>
            </p:extLst>
          </p:nvPr>
        </p:nvGraphicFramePr>
        <p:xfrm>
          <a:off x="351766" y="1889495"/>
          <a:ext cx="3821113" cy="3582988"/>
        </p:xfrm>
        <a:graphic>
          <a:graphicData uri="http://schemas.openxmlformats.org/presentationml/2006/ole">
            <mc:AlternateContent xmlns:mc="http://schemas.openxmlformats.org/markup-compatibility/2006">
              <mc:Choice xmlns:v="urn:schemas-microsoft-com:vml" Requires="v">
                <p:oleObj name="Image" r:id="rId4" imgW="3143293" imgH="2947921" progId="">
                  <p:embed/>
                </p:oleObj>
              </mc:Choice>
              <mc:Fallback>
                <p:oleObj name="Image" r:id="rId4" imgW="3143293" imgH="2947921"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766" y="1889495"/>
                        <a:ext cx="3821113" cy="35829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 name="Picture 17"/>
          <p:cNvPicPr>
            <a:picLocks noChangeAspect="1" noChangeArrowheads="1"/>
          </p:cNvPicPr>
          <p:nvPr/>
        </p:nvPicPr>
        <p:blipFill>
          <a:blip r:embed="rId6" cstate="print"/>
          <a:srcRect/>
          <a:stretch>
            <a:fillRect/>
          </a:stretch>
        </p:blipFill>
        <p:spPr bwMode="auto">
          <a:xfrm>
            <a:off x="453822" y="5845175"/>
            <a:ext cx="1744663" cy="854075"/>
          </a:xfrm>
          <a:prstGeom prst="rect">
            <a:avLst/>
          </a:prstGeom>
          <a:noFill/>
          <a:ln w="28575">
            <a:solidFill>
              <a:srgbClr val="000080"/>
            </a:solidFill>
            <a:miter lim="800000"/>
            <a:headEnd/>
            <a:tailEnd/>
          </a:ln>
        </p:spPr>
      </p:pic>
      <p:pic>
        <p:nvPicPr>
          <p:cNvPr id="7" name="Picture 19"/>
          <p:cNvPicPr>
            <a:picLocks noChangeAspect="1" noChangeArrowheads="1"/>
          </p:cNvPicPr>
          <p:nvPr/>
        </p:nvPicPr>
        <p:blipFill>
          <a:blip r:embed="rId7" cstate="print"/>
          <a:srcRect/>
          <a:stretch>
            <a:fillRect/>
          </a:stretch>
        </p:blipFill>
        <p:spPr bwMode="auto">
          <a:xfrm>
            <a:off x="2760180" y="5824105"/>
            <a:ext cx="1617663" cy="898525"/>
          </a:xfrm>
          <a:prstGeom prst="rect">
            <a:avLst/>
          </a:prstGeom>
          <a:noFill/>
          <a:ln w="28575">
            <a:solidFill>
              <a:srgbClr val="FF0000"/>
            </a:solidFill>
            <a:miter lim="800000"/>
            <a:headEnd/>
            <a:tailEnd/>
          </a:ln>
        </p:spPr>
      </p:pic>
      <p:sp>
        <p:nvSpPr>
          <p:cNvPr id="2" name="TextBox 1"/>
          <p:cNvSpPr txBox="1"/>
          <p:nvPr/>
        </p:nvSpPr>
        <p:spPr>
          <a:xfrm>
            <a:off x="1326154" y="1011422"/>
            <a:ext cx="5360809" cy="283978"/>
          </a:xfrm>
          <a:prstGeom prst="rect">
            <a:avLst/>
          </a:prstGeom>
        </p:spPr>
        <p:txBody>
          <a:bodyPr vert="horz" wrap="square" lIns="91440" tIns="45720" rIns="91440" bIns="45720" rtlCol="0" anchor="ctr">
            <a:normAutofit fontScale="52500" lnSpcReduction="20000"/>
          </a:bodyPr>
          <a:lstStyle/>
          <a:p>
            <a:pPr algn="l"/>
            <a:endParaRPr lang="en-US" sz="2700" dirty="0">
              <a:latin typeface="Avenir Black"/>
              <a:cs typeface="Avenir Black"/>
            </a:endParaRPr>
          </a:p>
        </p:txBody>
      </p:sp>
      <p:sp>
        <p:nvSpPr>
          <p:cNvPr id="3" name="TextBox 2"/>
          <p:cNvSpPr txBox="1"/>
          <p:nvPr/>
        </p:nvSpPr>
        <p:spPr>
          <a:xfrm>
            <a:off x="351766" y="941402"/>
            <a:ext cx="5851938" cy="707995"/>
          </a:xfrm>
          <a:prstGeom prst="rect">
            <a:avLst/>
          </a:prstGeom>
        </p:spPr>
        <p:txBody>
          <a:bodyPr vert="horz" wrap="square" lIns="91440" tIns="45720" rIns="91440" bIns="45720" rtlCol="0" anchor="ctr">
            <a:normAutofit fontScale="85000" lnSpcReduction="20000"/>
          </a:bodyPr>
          <a:lstStyle/>
          <a:p>
            <a:pPr algn="l"/>
            <a:r>
              <a:rPr lang="en-US" sz="2700" dirty="0" err="1">
                <a:latin typeface="Arial"/>
                <a:cs typeface="Arial"/>
              </a:rPr>
              <a:t>Neurobiopsychosocial</a:t>
            </a:r>
            <a:r>
              <a:rPr lang="en-US" sz="2700" dirty="0">
                <a:latin typeface="Arial"/>
                <a:cs typeface="Arial"/>
              </a:rPr>
              <a:t> perspectives </a:t>
            </a:r>
          </a:p>
          <a:p>
            <a:pPr algn="l"/>
            <a:r>
              <a:rPr lang="en-US" sz="2700" dirty="0">
                <a:latin typeface="Arial"/>
                <a:cs typeface="Arial"/>
              </a:rPr>
              <a:t>(or, </a:t>
            </a:r>
            <a:r>
              <a:rPr lang="en-US" sz="2700" dirty="0" err="1">
                <a:latin typeface="Arial"/>
                <a:cs typeface="Arial"/>
              </a:rPr>
              <a:t>sympatho</a:t>
            </a:r>
            <a:r>
              <a:rPr lang="en-US" sz="2700" dirty="0">
                <a:latin typeface="Arial"/>
                <a:cs typeface="Arial"/>
              </a:rPr>
              <a:t>-adrenergic stress responses)</a:t>
            </a:r>
          </a:p>
        </p:txBody>
      </p:sp>
    </p:spTree>
    <p:extLst>
      <p:ext uri="{BB962C8B-B14F-4D97-AF65-F5344CB8AC3E}">
        <p14:creationId xmlns:p14="http://schemas.microsoft.com/office/powerpoint/2010/main" val="290064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57934" y="1011210"/>
            <a:ext cx="4276266" cy="5682358"/>
          </a:xfrm>
          <a:prstGeom prst="rect">
            <a:avLst/>
          </a:prstGeom>
        </p:spPr>
      </p:pic>
      <p:sp>
        <p:nvSpPr>
          <p:cNvPr id="2" name="TextBox 1"/>
          <p:cNvSpPr txBox="1"/>
          <p:nvPr/>
        </p:nvSpPr>
        <p:spPr>
          <a:xfrm>
            <a:off x="398921" y="6411530"/>
            <a:ext cx="1422401" cy="338666"/>
          </a:xfrm>
          <a:prstGeom prst="rect">
            <a:avLst/>
          </a:prstGeom>
        </p:spPr>
        <p:txBody>
          <a:bodyPr vert="horz" wrap="square" lIns="91440" tIns="45720" rIns="91440" bIns="45720" rtlCol="0" anchor="ctr">
            <a:normAutofit fontScale="40000" lnSpcReduction="20000"/>
          </a:bodyPr>
          <a:lstStyle/>
          <a:p>
            <a:pPr algn="l"/>
            <a:r>
              <a:rPr lang="en-US" sz="2700" dirty="0" err="1">
                <a:latin typeface="Avenir Black"/>
                <a:cs typeface="Avenir Black"/>
              </a:rPr>
              <a:t>Tawakol</a:t>
            </a:r>
            <a:r>
              <a:rPr lang="en-US" sz="2700" dirty="0">
                <a:latin typeface="Avenir Black"/>
                <a:cs typeface="Avenir Black"/>
              </a:rPr>
              <a:t>, et al  (2017)</a:t>
            </a:r>
          </a:p>
        </p:txBody>
      </p:sp>
    </p:spTree>
    <p:extLst>
      <p:ext uri="{BB962C8B-B14F-4D97-AF65-F5344CB8AC3E}">
        <p14:creationId xmlns:p14="http://schemas.microsoft.com/office/powerpoint/2010/main" val="284866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6243" y="853282"/>
            <a:ext cx="8291513" cy="957262"/>
          </a:xfrm>
        </p:spPr>
        <p:txBody>
          <a:bodyPr/>
          <a:lstStyle/>
          <a:p>
            <a:pPr algn="ctr"/>
            <a:r>
              <a:rPr lang="en-US" dirty="0"/>
              <a:t>Outline</a:t>
            </a:r>
          </a:p>
        </p:txBody>
      </p:sp>
      <p:sp>
        <p:nvSpPr>
          <p:cNvPr id="3" name="Text Placeholder 2"/>
          <p:cNvSpPr>
            <a:spLocks noGrp="1"/>
          </p:cNvSpPr>
          <p:nvPr>
            <p:ph type="body" sz="quarter" idx="11"/>
          </p:nvPr>
        </p:nvSpPr>
        <p:spPr>
          <a:xfrm>
            <a:off x="457200" y="1810545"/>
            <a:ext cx="8291513" cy="5047456"/>
          </a:xfrm>
        </p:spPr>
        <p:txBody>
          <a:bodyPr>
            <a:normAutofit/>
          </a:bodyPr>
          <a:lstStyle/>
          <a:p>
            <a:pPr marL="514350" indent="-514350">
              <a:buFont typeface="+mj-lt"/>
              <a:buAutoNum type="arabicPeriod"/>
            </a:pPr>
            <a:r>
              <a:rPr lang="en-US" dirty="0"/>
              <a:t>Introduction to Trauma-Informed Care:  Principles and a Paradigm Shift</a:t>
            </a:r>
          </a:p>
          <a:p>
            <a:pPr marL="514350" indent="-514350">
              <a:buFont typeface="+mj-lt"/>
              <a:buAutoNum type="arabicPeriod"/>
            </a:pPr>
            <a:endParaRPr lang="en-US" dirty="0"/>
          </a:p>
          <a:p>
            <a:pPr marL="514350" indent="-514350">
              <a:buFont typeface="+mj-lt"/>
              <a:buAutoNum type="arabicPeriod"/>
            </a:pPr>
            <a:r>
              <a:rPr lang="en-US" dirty="0"/>
              <a:t>How TIC provides context to recognize, mitigate, and even prevent trauma and retriggering</a:t>
            </a:r>
          </a:p>
          <a:p>
            <a:pPr marL="514350" indent="-514350">
              <a:buFont typeface="+mj-lt"/>
              <a:buAutoNum type="arabicPeriod"/>
            </a:pPr>
            <a:endParaRPr lang="en-US" dirty="0"/>
          </a:p>
          <a:p>
            <a:pPr marL="514350" indent="-514350">
              <a:buFont typeface="+mj-lt"/>
              <a:buAutoNum type="arabicPeriod"/>
            </a:pPr>
            <a:r>
              <a:rPr lang="en-US" dirty="0"/>
              <a:t>Organizational implications and discussion</a:t>
            </a:r>
          </a:p>
        </p:txBody>
      </p:sp>
    </p:spTree>
    <p:extLst>
      <p:ext uri="{BB962C8B-B14F-4D97-AF65-F5344CB8AC3E}">
        <p14:creationId xmlns:p14="http://schemas.microsoft.com/office/powerpoint/2010/main" val="1707413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65" y="860253"/>
            <a:ext cx="8653715" cy="5801191"/>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0" y="6604000"/>
            <a:ext cx="2565400" cy="254000"/>
          </a:xfrm>
          <a:prstGeom prst="rect">
            <a:avLst/>
          </a:prstGeom>
        </p:spPr>
        <p:txBody>
          <a:bodyPr vert="horz" wrap="square" lIns="91440" tIns="45720" rIns="91440" bIns="45720" rtlCol="0" anchor="ctr">
            <a:normAutofit fontScale="30000" lnSpcReduction="20000"/>
          </a:bodyPr>
          <a:lstStyle/>
          <a:p>
            <a:r>
              <a:rPr lang="en-US" sz="2800" b="1" dirty="0" err="1">
                <a:cs typeface="Arial Unicode MS" charset="0"/>
              </a:rPr>
              <a:t>Shalev</a:t>
            </a:r>
            <a:r>
              <a:rPr lang="en-US" sz="2800" b="1" dirty="0">
                <a:cs typeface="Arial Unicode MS" charset="0"/>
              </a:rPr>
              <a:t> A et al. N </a:t>
            </a:r>
            <a:r>
              <a:rPr lang="en-US" sz="2800" b="1" dirty="0" err="1">
                <a:cs typeface="Arial Unicode MS" charset="0"/>
              </a:rPr>
              <a:t>Engl</a:t>
            </a:r>
            <a:r>
              <a:rPr lang="en-US" sz="2800" b="1" dirty="0">
                <a:cs typeface="Arial Unicode MS" charset="0"/>
              </a:rPr>
              <a:t> J Med 2017;376:2459-2469.</a:t>
            </a:r>
            <a:endParaRPr lang="en-US" sz="2700" dirty="0">
              <a:latin typeface="Avenir Black"/>
              <a:cs typeface="Avenir Black"/>
            </a:endParaRPr>
          </a:p>
        </p:txBody>
      </p:sp>
    </p:spTree>
    <p:extLst>
      <p:ext uri="{BB962C8B-B14F-4D97-AF65-F5344CB8AC3E}">
        <p14:creationId xmlns:p14="http://schemas.microsoft.com/office/powerpoint/2010/main" val="231248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6472" y="1569823"/>
            <a:ext cx="5873354" cy="691753"/>
          </a:xfrm>
        </p:spPr>
        <p:txBody>
          <a:bodyPr>
            <a:normAutofit fontScale="85000" lnSpcReduction="20000"/>
          </a:bodyPr>
          <a:lstStyle/>
          <a:p>
            <a:r>
              <a:rPr lang="en-US" sz="2550" dirty="0">
                <a:solidFill>
                  <a:srgbClr val="0070C0"/>
                </a:solidFill>
              </a:rPr>
              <a:t>Six Guiding Principles of TIC</a:t>
            </a:r>
          </a:p>
          <a:p>
            <a:r>
              <a:rPr lang="en-US" sz="2100" dirty="0">
                <a:solidFill>
                  <a:srgbClr val="0070C0"/>
                </a:solidFill>
              </a:rPr>
              <a:t>(And corollaries to </a:t>
            </a:r>
            <a:r>
              <a:rPr lang="en-US" sz="2100" dirty="0">
                <a:solidFill>
                  <a:srgbClr val="92D050"/>
                </a:solidFill>
              </a:rPr>
              <a:t>PFA Core Actions and VA’s Stress First Aid</a:t>
            </a:r>
            <a:r>
              <a:rPr lang="en-US" sz="2100" dirty="0">
                <a:solidFill>
                  <a:srgbClr val="0070C0"/>
                </a:solidFill>
              </a:rPr>
              <a:t>)</a:t>
            </a:r>
          </a:p>
        </p:txBody>
      </p:sp>
      <p:grpSp>
        <p:nvGrpSpPr>
          <p:cNvPr id="7" name="Group 6"/>
          <p:cNvGrpSpPr/>
          <p:nvPr/>
        </p:nvGrpSpPr>
        <p:grpSpPr>
          <a:xfrm>
            <a:off x="2450811" y="2439370"/>
            <a:ext cx="2029398" cy="989114"/>
            <a:chOff x="1145612" y="3469"/>
            <a:chExt cx="2705864" cy="1623518"/>
          </a:xfrm>
          <a:solidFill>
            <a:srgbClr val="00B0F0"/>
          </a:solidFill>
        </p:grpSpPr>
        <p:sp>
          <p:nvSpPr>
            <p:cNvPr id="23" name="Rectangle 22"/>
            <p:cNvSpPr/>
            <p:nvPr/>
          </p:nvSpPr>
          <p:spPr>
            <a:xfrm>
              <a:off x="1145612" y="3469"/>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4" name="TextBox 23"/>
            <p:cNvSpPr txBox="1"/>
            <p:nvPr/>
          </p:nvSpPr>
          <p:spPr>
            <a:xfrm>
              <a:off x="1145612" y="3469"/>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Safety: Physical &amp; psychological</a:t>
              </a:r>
            </a:p>
          </p:txBody>
        </p:sp>
      </p:grpSp>
      <p:grpSp>
        <p:nvGrpSpPr>
          <p:cNvPr id="8" name="Group 7"/>
          <p:cNvGrpSpPr/>
          <p:nvPr/>
        </p:nvGrpSpPr>
        <p:grpSpPr>
          <a:xfrm>
            <a:off x="4683149" y="2439370"/>
            <a:ext cx="2029398" cy="989114"/>
            <a:chOff x="4122063" y="3469"/>
            <a:chExt cx="2705864" cy="1623518"/>
          </a:xfrm>
          <a:solidFill>
            <a:schemeClr val="accent3"/>
          </a:solidFill>
        </p:grpSpPr>
        <p:sp>
          <p:nvSpPr>
            <p:cNvPr id="21" name="Rectangle 20"/>
            <p:cNvSpPr/>
            <p:nvPr/>
          </p:nvSpPr>
          <p:spPr>
            <a:xfrm>
              <a:off x="4122063" y="3469"/>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2" name="TextBox 21"/>
            <p:cNvSpPr txBox="1"/>
            <p:nvPr/>
          </p:nvSpPr>
          <p:spPr>
            <a:xfrm>
              <a:off x="4122063" y="3469"/>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Trustworthiness &amp; transparency</a:t>
              </a:r>
            </a:p>
          </p:txBody>
        </p:sp>
      </p:grpSp>
      <p:grpSp>
        <p:nvGrpSpPr>
          <p:cNvPr id="9" name="Group 8"/>
          <p:cNvGrpSpPr/>
          <p:nvPr/>
        </p:nvGrpSpPr>
        <p:grpSpPr>
          <a:xfrm>
            <a:off x="2450811" y="3631425"/>
            <a:ext cx="2029398" cy="991678"/>
            <a:chOff x="1145612" y="1897574"/>
            <a:chExt cx="2705864" cy="1623518"/>
          </a:xfrm>
          <a:solidFill>
            <a:srgbClr val="00B0F0"/>
          </a:solidFill>
        </p:grpSpPr>
        <p:sp>
          <p:nvSpPr>
            <p:cNvPr id="19" name="Rectangle 18"/>
            <p:cNvSpPr/>
            <p:nvPr/>
          </p:nvSpPr>
          <p:spPr>
            <a:xfrm>
              <a:off x="1145612" y="1897574"/>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0" name="TextBox 19"/>
            <p:cNvSpPr txBox="1"/>
            <p:nvPr/>
          </p:nvSpPr>
          <p:spPr>
            <a:xfrm>
              <a:off x="1145612" y="1897574"/>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Peer Support</a:t>
              </a:r>
            </a:p>
          </p:txBody>
        </p:sp>
      </p:grpSp>
      <p:grpSp>
        <p:nvGrpSpPr>
          <p:cNvPr id="10" name="Group 9"/>
          <p:cNvGrpSpPr/>
          <p:nvPr/>
        </p:nvGrpSpPr>
        <p:grpSpPr>
          <a:xfrm>
            <a:off x="4683149" y="3631425"/>
            <a:ext cx="2029398" cy="991678"/>
            <a:chOff x="4122063" y="1897574"/>
            <a:chExt cx="2705864" cy="1623518"/>
          </a:xfrm>
          <a:solidFill>
            <a:schemeClr val="accent3"/>
          </a:solidFill>
        </p:grpSpPr>
        <p:sp>
          <p:nvSpPr>
            <p:cNvPr id="17" name="Rectangle 16"/>
            <p:cNvSpPr/>
            <p:nvPr/>
          </p:nvSpPr>
          <p:spPr>
            <a:xfrm>
              <a:off x="4122063" y="1897574"/>
              <a:ext cx="2705864" cy="1623518"/>
            </a:xfrm>
            <a:prstGeom prst="rect">
              <a:avLst/>
            </a:prstGeom>
            <a:gr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8" name="TextBox 17"/>
            <p:cNvSpPr txBox="1"/>
            <p:nvPr/>
          </p:nvSpPr>
          <p:spPr>
            <a:xfrm>
              <a:off x="4122063" y="1897574"/>
              <a:ext cx="2705864" cy="16235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Collaboration &amp; Mutuality</a:t>
              </a:r>
            </a:p>
          </p:txBody>
        </p:sp>
      </p:grpSp>
      <p:grpSp>
        <p:nvGrpSpPr>
          <p:cNvPr id="11" name="Group 10"/>
          <p:cNvGrpSpPr/>
          <p:nvPr/>
        </p:nvGrpSpPr>
        <p:grpSpPr>
          <a:xfrm>
            <a:off x="2466025" y="4826043"/>
            <a:ext cx="2035499" cy="943435"/>
            <a:chOff x="1157761" y="3793051"/>
            <a:chExt cx="2713999" cy="1210865"/>
          </a:xfrm>
        </p:grpSpPr>
        <p:sp>
          <p:nvSpPr>
            <p:cNvPr id="15" name="Rectangle 14"/>
            <p:cNvSpPr/>
            <p:nvPr/>
          </p:nvSpPr>
          <p:spPr>
            <a:xfrm>
              <a:off x="1157761" y="3795148"/>
              <a:ext cx="2705864" cy="1208768"/>
            </a:xfrm>
            <a:prstGeom prst="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6" name="TextBox 15"/>
            <p:cNvSpPr txBox="1"/>
            <p:nvPr/>
          </p:nvSpPr>
          <p:spPr>
            <a:xfrm>
              <a:off x="1165896" y="3793051"/>
              <a:ext cx="2705864" cy="1208768"/>
            </a:xfrm>
            <a:prstGeom prst="rect">
              <a:avLst/>
            </a:prstGeom>
            <a:solidFill>
              <a:srgbClr val="00B0F0"/>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Empowerment, Voice, Choice</a:t>
              </a:r>
            </a:p>
          </p:txBody>
        </p:sp>
      </p:grpSp>
      <p:grpSp>
        <p:nvGrpSpPr>
          <p:cNvPr id="12" name="Group 11"/>
          <p:cNvGrpSpPr/>
          <p:nvPr/>
        </p:nvGrpSpPr>
        <p:grpSpPr>
          <a:xfrm>
            <a:off x="4683149" y="4826043"/>
            <a:ext cx="2029398" cy="944404"/>
            <a:chOff x="4122063" y="3791679"/>
            <a:chExt cx="2705864" cy="1623518"/>
          </a:xfrm>
        </p:grpSpPr>
        <p:sp>
          <p:nvSpPr>
            <p:cNvPr id="13" name="Rectangle 12"/>
            <p:cNvSpPr/>
            <p:nvPr/>
          </p:nvSpPr>
          <p:spPr>
            <a:xfrm>
              <a:off x="4122063" y="3791679"/>
              <a:ext cx="2705864" cy="1623518"/>
            </a:xfrm>
            <a:prstGeom prst="rect">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TextBox 13"/>
            <p:cNvSpPr txBox="1"/>
            <p:nvPr/>
          </p:nvSpPr>
          <p:spPr>
            <a:xfrm>
              <a:off x="4122063" y="3791679"/>
              <a:ext cx="2705864" cy="1623518"/>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71438" tIns="71438" rIns="71438" bIns="71438" numCol="1" spcCol="1270" anchor="ctr" anchorCtr="0">
              <a:noAutofit/>
            </a:bodyPr>
            <a:lstStyle/>
            <a:p>
              <a:pPr algn="ctr" defTabSz="833438">
                <a:lnSpc>
                  <a:spcPct val="90000"/>
                </a:lnSpc>
                <a:spcBef>
                  <a:spcPct val="0"/>
                </a:spcBef>
                <a:spcAft>
                  <a:spcPct val="35000"/>
                </a:spcAft>
              </a:pPr>
              <a:r>
                <a:rPr lang="en-US" sz="1875" dirty="0"/>
                <a:t>Cultural, Historical, &amp; Gender Acknowledgment</a:t>
              </a:r>
            </a:p>
          </p:txBody>
        </p:sp>
      </p:grpSp>
      <p:sp>
        <p:nvSpPr>
          <p:cNvPr id="4" name="Thought Bubble: Cloud 3">
            <a:extLst>
              <a:ext uri="{FF2B5EF4-FFF2-40B4-BE49-F238E27FC236}">
                <a16:creationId xmlns:a16="http://schemas.microsoft.com/office/drawing/2014/main" id="{F261AEFC-91C5-4566-AF18-26B3D31680DC}"/>
              </a:ext>
            </a:extLst>
          </p:cNvPr>
          <p:cNvSpPr/>
          <p:nvPr/>
        </p:nvSpPr>
        <p:spPr>
          <a:xfrm>
            <a:off x="6896129" y="3631425"/>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hought Bubble: Cloud 24">
            <a:extLst>
              <a:ext uri="{FF2B5EF4-FFF2-40B4-BE49-F238E27FC236}">
                <a16:creationId xmlns:a16="http://schemas.microsoft.com/office/drawing/2014/main" id="{C89AA0F4-DFE9-4CF5-A07E-67CF0A3FD384}"/>
              </a:ext>
            </a:extLst>
          </p:cNvPr>
          <p:cNvSpPr/>
          <p:nvPr/>
        </p:nvSpPr>
        <p:spPr>
          <a:xfrm>
            <a:off x="6791903" y="2483199"/>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hought Bubble: Cloud 25">
            <a:extLst>
              <a:ext uri="{FF2B5EF4-FFF2-40B4-BE49-F238E27FC236}">
                <a16:creationId xmlns:a16="http://schemas.microsoft.com/office/drawing/2014/main" id="{B11C6507-867A-41E0-8808-4F830026E148}"/>
              </a:ext>
            </a:extLst>
          </p:cNvPr>
          <p:cNvSpPr/>
          <p:nvPr/>
        </p:nvSpPr>
        <p:spPr>
          <a:xfrm>
            <a:off x="6900274" y="4923538"/>
            <a:ext cx="1655846" cy="7871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hought Bubble: Cloud 26">
            <a:extLst>
              <a:ext uri="{FF2B5EF4-FFF2-40B4-BE49-F238E27FC236}">
                <a16:creationId xmlns:a16="http://schemas.microsoft.com/office/drawing/2014/main" id="{09D68DDA-1B9C-4B2D-B93A-224D098C8AE0}"/>
              </a:ext>
            </a:extLst>
          </p:cNvPr>
          <p:cNvSpPr/>
          <p:nvPr/>
        </p:nvSpPr>
        <p:spPr>
          <a:xfrm>
            <a:off x="592025" y="2483199"/>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hought Bubble: Cloud 27">
            <a:extLst>
              <a:ext uri="{FF2B5EF4-FFF2-40B4-BE49-F238E27FC236}">
                <a16:creationId xmlns:a16="http://schemas.microsoft.com/office/drawing/2014/main" id="{FEEDAF11-C9F9-4582-B580-F2C96DB48040}"/>
              </a:ext>
            </a:extLst>
          </p:cNvPr>
          <p:cNvSpPr/>
          <p:nvPr/>
        </p:nvSpPr>
        <p:spPr>
          <a:xfrm>
            <a:off x="592025" y="3676536"/>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hought Bubble: Cloud 28">
            <a:extLst>
              <a:ext uri="{FF2B5EF4-FFF2-40B4-BE49-F238E27FC236}">
                <a16:creationId xmlns:a16="http://schemas.microsoft.com/office/drawing/2014/main" id="{51D136A9-DE70-487D-AB34-566E50A8E539}"/>
              </a:ext>
            </a:extLst>
          </p:cNvPr>
          <p:cNvSpPr/>
          <p:nvPr/>
        </p:nvSpPr>
        <p:spPr>
          <a:xfrm>
            <a:off x="673621" y="4923538"/>
            <a:ext cx="1655846" cy="901456"/>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F4ABABD3-CD77-4DA6-9CE5-0866B7910F58}"/>
              </a:ext>
            </a:extLst>
          </p:cNvPr>
          <p:cNvSpPr txBox="1"/>
          <p:nvPr/>
        </p:nvSpPr>
        <p:spPr>
          <a:xfrm>
            <a:off x="7200900" y="3839778"/>
            <a:ext cx="1134836" cy="461665"/>
          </a:xfrm>
          <a:prstGeom prst="rect">
            <a:avLst/>
          </a:prstGeom>
          <a:noFill/>
        </p:spPr>
        <p:txBody>
          <a:bodyPr wrap="square" rtlCol="0">
            <a:spAutoFit/>
          </a:bodyPr>
          <a:lstStyle/>
          <a:p>
            <a:r>
              <a:rPr lang="en-US" sz="1200" dirty="0"/>
              <a:t>Contact and engagement</a:t>
            </a:r>
          </a:p>
        </p:txBody>
      </p:sp>
      <p:sp>
        <p:nvSpPr>
          <p:cNvPr id="6" name="TextBox 5">
            <a:extLst>
              <a:ext uri="{FF2B5EF4-FFF2-40B4-BE49-F238E27FC236}">
                <a16:creationId xmlns:a16="http://schemas.microsoft.com/office/drawing/2014/main" id="{87EBA645-87BD-49F2-9041-B6A649AA00A5}"/>
              </a:ext>
            </a:extLst>
          </p:cNvPr>
          <p:cNvSpPr txBox="1"/>
          <p:nvPr/>
        </p:nvSpPr>
        <p:spPr>
          <a:xfrm>
            <a:off x="1011687" y="2691552"/>
            <a:ext cx="979714" cy="507831"/>
          </a:xfrm>
          <a:prstGeom prst="rect">
            <a:avLst/>
          </a:prstGeom>
          <a:noFill/>
        </p:spPr>
        <p:txBody>
          <a:bodyPr wrap="square" rtlCol="0">
            <a:spAutoFit/>
          </a:bodyPr>
          <a:lstStyle/>
          <a:p>
            <a:r>
              <a:rPr lang="en-US" sz="1350" dirty="0"/>
              <a:t>Safety and comfort</a:t>
            </a:r>
          </a:p>
        </p:txBody>
      </p:sp>
      <p:sp>
        <p:nvSpPr>
          <p:cNvPr id="30" name="TextBox 29">
            <a:extLst>
              <a:ext uri="{FF2B5EF4-FFF2-40B4-BE49-F238E27FC236}">
                <a16:creationId xmlns:a16="http://schemas.microsoft.com/office/drawing/2014/main" id="{BABF2E8F-99AA-4B47-8DEE-0DCF555E22E2}"/>
              </a:ext>
            </a:extLst>
          </p:cNvPr>
          <p:cNvSpPr txBox="1"/>
          <p:nvPr/>
        </p:nvSpPr>
        <p:spPr>
          <a:xfrm>
            <a:off x="878646" y="5154975"/>
            <a:ext cx="1541633" cy="461665"/>
          </a:xfrm>
          <a:prstGeom prst="rect">
            <a:avLst/>
          </a:prstGeom>
          <a:noFill/>
        </p:spPr>
        <p:txBody>
          <a:bodyPr wrap="square" rtlCol="0">
            <a:spAutoFit/>
          </a:bodyPr>
          <a:lstStyle/>
          <a:p>
            <a:r>
              <a:rPr lang="en-US" sz="1200" dirty="0"/>
              <a:t>Practical assistance, </a:t>
            </a:r>
          </a:p>
          <a:p>
            <a:r>
              <a:rPr lang="en-US" sz="1200" dirty="0"/>
              <a:t>link to services</a:t>
            </a:r>
          </a:p>
        </p:txBody>
      </p:sp>
      <p:sp>
        <p:nvSpPr>
          <p:cNvPr id="31" name="TextBox 30">
            <a:extLst>
              <a:ext uri="{FF2B5EF4-FFF2-40B4-BE49-F238E27FC236}">
                <a16:creationId xmlns:a16="http://schemas.microsoft.com/office/drawing/2014/main" id="{CF3F8B22-4562-440F-A845-D078A25020CD}"/>
              </a:ext>
            </a:extLst>
          </p:cNvPr>
          <p:cNvSpPr txBox="1"/>
          <p:nvPr/>
        </p:nvSpPr>
        <p:spPr>
          <a:xfrm>
            <a:off x="869113" y="3862861"/>
            <a:ext cx="1183136" cy="646331"/>
          </a:xfrm>
          <a:prstGeom prst="rect">
            <a:avLst/>
          </a:prstGeom>
          <a:noFill/>
        </p:spPr>
        <p:txBody>
          <a:bodyPr wrap="square" rtlCol="0">
            <a:spAutoFit/>
          </a:bodyPr>
          <a:lstStyle/>
          <a:p>
            <a:r>
              <a:rPr lang="en-US" sz="1200" dirty="0"/>
              <a:t>Connection with social supports</a:t>
            </a:r>
          </a:p>
        </p:txBody>
      </p:sp>
      <p:sp>
        <p:nvSpPr>
          <p:cNvPr id="32" name="TextBox 31">
            <a:extLst>
              <a:ext uri="{FF2B5EF4-FFF2-40B4-BE49-F238E27FC236}">
                <a16:creationId xmlns:a16="http://schemas.microsoft.com/office/drawing/2014/main" id="{2F46911F-2BCF-4FE0-AD35-FF6DF0D919FC}"/>
              </a:ext>
            </a:extLst>
          </p:cNvPr>
          <p:cNvSpPr txBox="1"/>
          <p:nvPr/>
        </p:nvSpPr>
        <p:spPr>
          <a:xfrm>
            <a:off x="7200900" y="5128564"/>
            <a:ext cx="1134836" cy="415498"/>
          </a:xfrm>
          <a:prstGeom prst="rect">
            <a:avLst/>
          </a:prstGeom>
          <a:solidFill>
            <a:srgbClr val="92D050"/>
          </a:solidFill>
        </p:spPr>
        <p:txBody>
          <a:bodyPr wrap="square" rtlCol="0">
            <a:spAutoFit/>
          </a:bodyPr>
          <a:lstStyle/>
          <a:p>
            <a:r>
              <a:rPr lang="en-US" sz="1050" dirty="0"/>
              <a:t>Identify current needs, concerns</a:t>
            </a:r>
          </a:p>
        </p:txBody>
      </p:sp>
      <p:sp>
        <p:nvSpPr>
          <p:cNvPr id="33" name="TextBox 32">
            <a:extLst>
              <a:ext uri="{FF2B5EF4-FFF2-40B4-BE49-F238E27FC236}">
                <a16:creationId xmlns:a16="http://schemas.microsoft.com/office/drawing/2014/main" id="{B9FCACAB-E04D-486C-A5C3-96E1775D93DC}"/>
              </a:ext>
            </a:extLst>
          </p:cNvPr>
          <p:cNvSpPr txBox="1"/>
          <p:nvPr/>
        </p:nvSpPr>
        <p:spPr>
          <a:xfrm>
            <a:off x="7050703" y="2684509"/>
            <a:ext cx="1346698" cy="461665"/>
          </a:xfrm>
          <a:prstGeom prst="rect">
            <a:avLst/>
          </a:prstGeom>
          <a:noFill/>
        </p:spPr>
        <p:txBody>
          <a:bodyPr wrap="square" rtlCol="0">
            <a:spAutoFit/>
          </a:bodyPr>
          <a:lstStyle/>
          <a:p>
            <a:r>
              <a:rPr lang="en-US" sz="1200" dirty="0"/>
              <a:t>Stabilization (prn); info sharing</a:t>
            </a:r>
          </a:p>
        </p:txBody>
      </p:sp>
      <p:sp>
        <p:nvSpPr>
          <p:cNvPr id="34" name="TextBox 33">
            <a:extLst>
              <a:ext uri="{FF2B5EF4-FFF2-40B4-BE49-F238E27FC236}">
                <a16:creationId xmlns:a16="http://schemas.microsoft.com/office/drawing/2014/main" id="{3B67249F-F974-46BA-89D0-996D02212FD7}"/>
              </a:ext>
            </a:extLst>
          </p:cNvPr>
          <p:cNvSpPr txBox="1"/>
          <p:nvPr/>
        </p:nvSpPr>
        <p:spPr>
          <a:xfrm>
            <a:off x="7705906" y="5770694"/>
            <a:ext cx="1655845" cy="369332"/>
          </a:xfrm>
          <a:prstGeom prst="rect">
            <a:avLst/>
          </a:prstGeom>
          <a:noFill/>
        </p:spPr>
        <p:txBody>
          <a:bodyPr wrap="square">
            <a:spAutoFit/>
          </a:bodyPr>
          <a:lstStyle/>
          <a:p>
            <a:r>
              <a:rPr lang="en-US" sz="900" i="1" dirty="0"/>
              <a:t>Nomi Levy-Carrick  ©2020	</a:t>
            </a:r>
          </a:p>
        </p:txBody>
      </p:sp>
    </p:spTree>
    <p:extLst>
      <p:ext uri="{BB962C8B-B14F-4D97-AF65-F5344CB8AC3E}">
        <p14:creationId xmlns:p14="http://schemas.microsoft.com/office/powerpoint/2010/main" val="101137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26A2A7-F0BA-4102-B945-5D18BCBFC8BB}"/>
              </a:ext>
            </a:extLst>
          </p:cNvPr>
          <p:cNvSpPr>
            <a:spLocks noGrp="1"/>
          </p:cNvSpPr>
          <p:nvPr>
            <p:ph type="body" sz="quarter" idx="10"/>
          </p:nvPr>
        </p:nvSpPr>
        <p:spPr/>
        <p:txBody>
          <a:bodyPr/>
          <a:lstStyle/>
          <a:p>
            <a:r>
              <a:rPr lang="en-US" dirty="0"/>
              <a:t>Resilience in an Organization</a:t>
            </a:r>
          </a:p>
          <a:p>
            <a:endParaRPr lang="en-US" dirty="0"/>
          </a:p>
        </p:txBody>
      </p:sp>
      <p:sp>
        <p:nvSpPr>
          <p:cNvPr id="3" name="Text Placeholder 2">
            <a:extLst>
              <a:ext uri="{FF2B5EF4-FFF2-40B4-BE49-F238E27FC236}">
                <a16:creationId xmlns:a16="http://schemas.microsoft.com/office/drawing/2014/main" id="{B65E21D9-49F1-4223-852C-C6F28C1EC972}"/>
              </a:ext>
            </a:extLst>
          </p:cNvPr>
          <p:cNvSpPr>
            <a:spLocks noGrp="1"/>
          </p:cNvSpPr>
          <p:nvPr>
            <p:ph type="body" sz="quarter" idx="11"/>
          </p:nvPr>
        </p:nvSpPr>
        <p:spPr>
          <a:xfrm>
            <a:off x="457199" y="2434729"/>
            <a:ext cx="8686801" cy="3205908"/>
          </a:xfrm>
        </p:spPr>
        <p:txBody>
          <a:bodyPr>
            <a:normAutofit fontScale="92500"/>
          </a:bodyPr>
          <a:lstStyle/>
          <a:p>
            <a:r>
              <a:rPr lang="en-US" dirty="0"/>
              <a:t>Good, clear, timely communication, information and training</a:t>
            </a:r>
          </a:p>
          <a:p>
            <a:r>
              <a:rPr lang="en-US" dirty="0"/>
              <a:t>Fostering team spirit and cohesion</a:t>
            </a:r>
          </a:p>
          <a:p>
            <a:r>
              <a:rPr lang="en-US" dirty="0"/>
              <a:t>Promoting wellbeing through flexible, responsive resourcing</a:t>
            </a:r>
          </a:p>
          <a:p>
            <a:r>
              <a:rPr lang="en-US" dirty="0"/>
              <a:t>Promoting self-efficacy through skills-building/training</a:t>
            </a:r>
          </a:p>
          <a:p>
            <a:r>
              <a:rPr lang="en-US" dirty="0"/>
              <a:t>Psychological and wellbeing resources for staff</a:t>
            </a:r>
          </a:p>
          <a:p>
            <a:pPr lvl="1"/>
            <a:r>
              <a:rPr lang="en-US" dirty="0"/>
              <a:t>Voluntary huddles, not mandatory debriefing</a:t>
            </a:r>
          </a:p>
          <a:p>
            <a:pPr marL="0" indent="0">
              <a:buNone/>
            </a:pPr>
            <a:endParaRPr lang="en-US" dirty="0"/>
          </a:p>
          <a:p>
            <a:endParaRPr lang="en-US" dirty="0"/>
          </a:p>
        </p:txBody>
      </p:sp>
      <p:sp>
        <p:nvSpPr>
          <p:cNvPr id="4" name="TextBox 3">
            <a:extLst>
              <a:ext uri="{FF2B5EF4-FFF2-40B4-BE49-F238E27FC236}">
                <a16:creationId xmlns:a16="http://schemas.microsoft.com/office/drawing/2014/main" id="{62538BC5-A97B-4758-AD1E-5729B4862A6D}"/>
              </a:ext>
            </a:extLst>
          </p:cNvPr>
          <p:cNvSpPr txBox="1"/>
          <p:nvPr/>
        </p:nvSpPr>
        <p:spPr>
          <a:xfrm>
            <a:off x="457200" y="6303257"/>
            <a:ext cx="7408572" cy="507831"/>
          </a:xfrm>
          <a:prstGeom prst="rect">
            <a:avLst/>
          </a:prstGeom>
          <a:noFill/>
        </p:spPr>
        <p:txBody>
          <a:bodyPr wrap="square" rtlCol="0">
            <a:spAutoFit/>
          </a:bodyPr>
          <a:lstStyle/>
          <a:p>
            <a:r>
              <a:rPr lang="en-US" sz="1350" dirty="0"/>
              <a:t>COVID Trauma Response Working Group Rapid Guidance (www.traumagroup.org) </a:t>
            </a:r>
          </a:p>
          <a:p>
            <a:endParaRPr lang="en-US" sz="1350" dirty="0"/>
          </a:p>
        </p:txBody>
      </p:sp>
      <p:pic>
        <p:nvPicPr>
          <p:cNvPr id="2050" name="Picture 2" descr="COVID-19 Puts Our Resilience to the Test | Psychology Today">
            <a:extLst>
              <a:ext uri="{FF2B5EF4-FFF2-40B4-BE49-F238E27FC236}">
                <a16:creationId xmlns:a16="http://schemas.microsoft.com/office/drawing/2014/main" id="{BB425AC7-B09B-49ED-B134-A1AA6E3CB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575" y="4949829"/>
            <a:ext cx="1607344" cy="16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0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80290517"/>
              </p:ext>
            </p:extLst>
          </p:nvPr>
        </p:nvGraphicFramePr>
        <p:xfrm>
          <a:off x="2224780" y="2024008"/>
          <a:ext cx="5295904" cy="3930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24779" y="1093823"/>
            <a:ext cx="4694442" cy="553998"/>
          </a:xfrm>
          <a:prstGeom prst="rect">
            <a:avLst/>
          </a:prstGeom>
          <a:noFill/>
        </p:spPr>
        <p:txBody>
          <a:bodyPr wrap="square" rtlCol="0">
            <a:spAutoFit/>
          </a:bodyPr>
          <a:lstStyle/>
          <a:p>
            <a:pPr algn="ctr"/>
            <a:r>
              <a:rPr lang="en-US" sz="3000" dirty="0"/>
              <a:t>Resilience on the Front Line</a:t>
            </a:r>
          </a:p>
        </p:txBody>
      </p:sp>
      <p:sp>
        <p:nvSpPr>
          <p:cNvPr id="2" name="TextBox 1"/>
          <p:cNvSpPr txBox="1"/>
          <p:nvPr/>
        </p:nvSpPr>
        <p:spPr>
          <a:xfrm>
            <a:off x="415076" y="6319844"/>
            <a:ext cx="1596062" cy="230832"/>
          </a:xfrm>
          <a:prstGeom prst="rect">
            <a:avLst/>
          </a:prstGeom>
          <a:noFill/>
        </p:spPr>
        <p:txBody>
          <a:bodyPr wrap="square" rtlCol="0">
            <a:spAutoFit/>
          </a:bodyPr>
          <a:lstStyle/>
          <a:p>
            <a:r>
              <a:rPr lang="en-US" sz="900" dirty="0"/>
              <a:t>©Nomi Levy-Carrick 2019</a:t>
            </a:r>
          </a:p>
        </p:txBody>
      </p:sp>
    </p:spTree>
    <p:extLst>
      <p:ext uri="{BB962C8B-B14F-4D97-AF65-F5344CB8AC3E}">
        <p14:creationId xmlns:p14="http://schemas.microsoft.com/office/powerpoint/2010/main" val="417548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nut 9"/>
          <p:cNvSpPr/>
          <p:nvPr/>
        </p:nvSpPr>
        <p:spPr bwMode="auto">
          <a:xfrm>
            <a:off x="4463143" y="1215724"/>
            <a:ext cx="2370668" cy="2370668"/>
          </a:xfrm>
          <a:prstGeom prst="donut">
            <a:avLst/>
          </a:prstGeom>
          <a:no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ea typeface="ＭＳ Ｐゴシック" charset="0"/>
              <a:cs typeface="ＭＳ Ｐゴシック" charset="0"/>
            </a:endParaRPr>
          </a:p>
        </p:txBody>
      </p:sp>
      <p:sp>
        <p:nvSpPr>
          <p:cNvPr id="48144" name="Rectangle 48143"/>
          <p:cNvSpPr/>
          <p:nvPr/>
        </p:nvSpPr>
        <p:spPr bwMode="auto">
          <a:xfrm>
            <a:off x="7620000" y="5328105"/>
            <a:ext cx="1366762" cy="50800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ea typeface="ＭＳ Ｐゴシック" charset="0"/>
              <a:cs typeface="ＭＳ Ｐゴシック" charset="0"/>
            </a:endParaRPr>
          </a:p>
        </p:txBody>
      </p:sp>
      <p:sp>
        <p:nvSpPr>
          <p:cNvPr id="32" name="Title 1"/>
          <p:cNvSpPr txBox="1">
            <a:spLocks/>
          </p:cNvSpPr>
          <p:nvPr/>
        </p:nvSpPr>
        <p:spPr>
          <a:xfrm>
            <a:off x="0" y="1066801"/>
            <a:ext cx="9144000" cy="743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latin typeface="Calibri"/>
                <a:ea typeface=""/>
              </a:rPr>
              <a:t>A PATH TO POST-TRAUMATIC GROWTH</a:t>
            </a:r>
          </a:p>
        </p:txBody>
      </p:sp>
      <p:sp>
        <p:nvSpPr>
          <p:cNvPr id="2" name="Oval 1">
            <a:extLst>
              <a:ext uri="{FF2B5EF4-FFF2-40B4-BE49-F238E27FC236}">
                <a16:creationId xmlns:a16="http://schemas.microsoft.com/office/drawing/2014/main" id="{C82B8EEE-AFFF-44B3-BBED-5C165F212812}"/>
              </a:ext>
            </a:extLst>
          </p:cNvPr>
          <p:cNvSpPr/>
          <p:nvPr/>
        </p:nvSpPr>
        <p:spPr bwMode="auto">
          <a:xfrm>
            <a:off x="157239" y="1810389"/>
            <a:ext cx="8829524" cy="4025717"/>
          </a:xfrm>
          <a:prstGeom prst="ellipse">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latin typeface="Arial" charset="0"/>
              <a:ea typeface="ＭＳ Ｐゴシック" pitchFamily="1" charset="-128"/>
            </a:endParaRPr>
          </a:p>
        </p:txBody>
      </p:sp>
      <p:sp>
        <p:nvSpPr>
          <p:cNvPr id="3" name="Oval 2">
            <a:extLst>
              <a:ext uri="{FF2B5EF4-FFF2-40B4-BE49-F238E27FC236}">
                <a16:creationId xmlns:a16="http://schemas.microsoft.com/office/drawing/2014/main" id="{95E4D006-C272-4313-BD2E-97207BF93624}"/>
              </a:ext>
            </a:extLst>
          </p:cNvPr>
          <p:cNvSpPr/>
          <p:nvPr/>
        </p:nvSpPr>
        <p:spPr bwMode="auto">
          <a:xfrm>
            <a:off x="157239" y="1959312"/>
            <a:ext cx="6551059" cy="368296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latin typeface="Arial" charset="0"/>
              <a:ea typeface="ＭＳ Ｐゴシック" pitchFamily="1" charset="-128"/>
            </a:endParaRPr>
          </a:p>
        </p:txBody>
      </p:sp>
      <p:sp>
        <p:nvSpPr>
          <p:cNvPr id="26" name="Oval 25">
            <a:extLst>
              <a:ext uri="{FF2B5EF4-FFF2-40B4-BE49-F238E27FC236}">
                <a16:creationId xmlns:a16="http://schemas.microsoft.com/office/drawing/2014/main" id="{8D317731-C1CF-4687-95E0-68BFC827B1C2}"/>
              </a:ext>
            </a:extLst>
          </p:cNvPr>
          <p:cNvSpPr/>
          <p:nvPr/>
        </p:nvSpPr>
        <p:spPr bwMode="auto">
          <a:xfrm>
            <a:off x="157238" y="2339733"/>
            <a:ext cx="3702663" cy="2937409"/>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latin typeface="Arial" charset="0"/>
              <a:ea typeface="ＭＳ Ｐゴシック" pitchFamily="1" charset="-128"/>
            </a:endParaRPr>
          </a:p>
          <a:p>
            <a:pPr defTabSz="914378" eaLnBrk="0" fontAlgn="base" hangingPunct="0">
              <a:spcBef>
                <a:spcPct val="0"/>
              </a:spcBef>
              <a:spcAft>
                <a:spcPct val="0"/>
              </a:spcAft>
            </a:pPr>
            <a:endParaRPr lang="en-US" sz="2400" dirty="0">
              <a:latin typeface="Arial" charset="0"/>
              <a:ea typeface="ＭＳ Ｐゴシック" pitchFamily="1" charset="-128"/>
            </a:endParaRPr>
          </a:p>
          <a:p>
            <a:pPr algn="ctr" defTabSz="914378" eaLnBrk="0" fontAlgn="base" hangingPunct="0">
              <a:spcBef>
                <a:spcPct val="0"/>
              </a:spcBef>
              <a:spcAft>
                <a:spcPct val="0"/>
              </a:spcAft>
            </a:pPr>
            <a:endParaRPr lang="en-US" sz="2400" dirty="0">
              <a:latin typeface="Arial" charset="0"/>
              <a:ea typeface="ＭＳ Ｐゴシック" pitchFamily="1" charset="-128"/>
            </a:endParaRPr>
          </a:p>
        </p:txBody>
      </p:sp>
      <p:sp>
        <p:nvSpPr>
          <p:cNvPr id="4" name="Rectangle 3">
            <a:extLst>
              <a:ext uri="{FF2B5EF4-FFF2-40B4-BE49-F238E27FC236}">
                <a16:creationId xmlns:a16="http://schemas.microsoft.com/office/drawing/2014/main" id="{280E52B0-6074-44B6-9D30-E2609998A6A1}"/>
              </a:ext>
            </a:extLst>
          </p:cNvPr>
          <p:cNvSpPr/>
          <p:nvPr/>
        </p:nvSpPr>
        <p:spPr bwMode="auto">
          <a:xfrm>
            <a:off x="4034807" y="3450695"/>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latin typeface="Arial" charset="0"/>
                <a:ea typeface="ＭＳ Ｐゴシック" pitchFamily="1" charset="-128"/>
              </a:rPr>
              <a:t>Learning Zone</a:t>
            </a:r>
          </a:p>
        </p:txBody>
      </p:sp>
      <p:sp>
        <p:nvSpPr>
          <p:cNvPr id="28" name="Rectangle 27">
            <a:extLst>
              <a:ext uri="{FF2B5EF4-FFF2-40B4-BE49-F238E27FC236}">
                <a16:creationId xmlns:a16="http://schemas.microsoft.com/office/drawing/2014/main" id="{4343B52F-E15F-4934-BE85-EF70A12EF4B2}"/>
              </a:ext>
            </a:extLst>
          </p:cNvPr>
          <p:cNvSpPr/>
          <p:nvPr/>
        </p:nvSpPr>
        <p:spPr bwMode="auto">
          <a:xfrm>
            <a:off x="6872168" y="3392533"/>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latin typeface="Arial" charset="0"/>
                <a:ea typeface="ＭＳ Ｐゴシック" pitchFamily="1" charset="-128"/>
              </a:rPr>
              <a:t>Growth Zone</a:t>
            </a:r>
          </a:p>
        </p:txBody>
      </p:sp>
      <p:cxnSp>
        <p:nvCxnSpPr>
          <p:cNvPr id="12" name="Straight Arrow Connector 11">
            <a:extLst>
              <a:ext uri="{FF2B5EF4-FFF2-40B4-BE49-F238E27FC236}">
                <a16:creationId xmlns:a16="http://schemas.microsoft.com/office/drawing/2014/main" id="{C2BDC6FA-3C3A-4ADD-BEA8-7786B23D1522}"/>
              </a:ext>
            </a:extLst>
          </p:cNvPr>
          <p:cNvCxnSpPr>
            <a:cxnSpLocks/>
          </p:cNvCxnSpPr>
          <p:nvPr/>
        </p:nvCxnSpPr>
        <p:spPr bwMode="auto">
          <a:xfrm>
            <a:off x="1351371" y="4146706"/>
            <a:ext cx="7428488" cy="0"/>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E85C1557-5440-4CB9-A6D7-CB74AF2855FE}"/>
              </a:ext>
            </a:extLst>
          </p:cNvPr>
          <p:cNvSpPr/>
          <p:nvPr/>
        </p:nvSpPr>
        <p:spPr bwMode="auto">
          <a:xfrm>
            <a:off x="1315883" y="3450695"/>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latin typeface="Arial" charset="0"/>
                <a:ea typeface="ＭＳ Ｐゴシック" pitchFamily="1" charset="-128"/>
              </a:rPr>
              <a:t>Fear Zone</a:t>
            </a:r>
          </a:p>
        </p:txBody>
      </p:sp>
    </p:spTree>
    <p:extLst>
      <p:ext uri="{BB962C8B-B14F-4D97-AF65-F5344CB8AC3E}">
        <p14:creationId xmlns:p14="http://schemas.microsoft.com/office/powerpoint/2010/main" val="1738402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nut 9"/>
          <p:cNvSpPr/>
          <p:nvPr/>
        </p:nvSpPr>
        <p:spPr bwMode="auto">
          <a:xfrm>
            <a:off x="4463143" y="1215724"/>
            <a:ext cx="2370668" cy="2370668"/>
          </a:xfrm>
          <a:prstGeom prst="donut">
            <a:avLst/>
          </a:prstGeom>
          <a:noFill/>
          <a:ln w="9525" cap="flat" cmpd="sng" algn="ctr">
            <a:no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ea typeface="ＭＳ Ｐゴシック" charset="0"/>
              <a:cs typeface="ＭＳ Ｐゴシック" charset="0"/>
            </a:endParaRPr>
          </a:p>
        </p:txBody>
      </p:sp>
      <p:sp>
        <p:nvSpPr>
          <p:cNvPr id="48144" name="Rectangle 48143"/>
          <p:cNvSpPr/>
          <p:nvPr/>
        </p:nvSpPr>
        <p:spPr bwMode="auto">
          <a:xfrm>
            <a:off x="7620000" y="5328105"/>
            <a:ext cx="1366762" cy="508000"/>
          </a:xfrm>
          <a:prstGeom prst="rect">
            <a:avLst/>
          </a:prstGeom>
          <a:no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t" anchorCtr="0" compatLnSpc="1">
            <a:prstTxWarp prst="textNoShape">
              <a:avLst/>
            </a:prstTxWarp>
          </a:bodyPr>
          <a:lstStyle/>
          <a:p>
            <a:pPr defTabSz="914378" eaLnBrk="0" fontAlgn="base" hangingPunct="0">
              <a:spcBef>
                <a:spcPct val="0"/>
              </a:spcBef>
              <a:spcAft>
                <a:spcPct val="0"/>
              </a:spcAft>
            </a:pPr>
            <a:endParaRPr lang="en-US" dirty="0">
              <a:solidFill>
                <a:srgbClr val="FFFFFF"/>
              </a:solidFill>
              <a:ea typeface="ＭＳ Ｐゴシック" charset="0"/>
              <a:cs typeface="ＭＳ Ｐゴシック" charset="0"/>
            </a:endParaRPr>
          </a:p>
        </p:txBody>
      </p:sp>
      <p:sp>
        <p:nvSpPr>
          <p:cNvPr id="32" name="Title 1"/>
          <p:cNvSpPr txBox="1">
            <a:spLocks/>
          </p:cNvSpPr>
          <p:nvPr/>
        </p:nvSpPr>
        <p:spPr>
          <a:xfrm>
            <a:off x="0" y="1066801"/>
            <a:ext cx="9144000" cy="7435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latin typeface="Calibri"/>
                <a:ea typeface=""/>
              </a:rPr>
              <a:t>THE PATH TO POST-TRAUMATIC GROWTH</a:t>
            </a:r>
          </a:p>
        </p:txBody>
      </p:sp>
      <p:sp>
        <p:nvSpPr>
          <p:cNvPr id="2" name="Oval 1">
            <a:extLst>
              <a:ext uri="{FF2B5EF4-FFF2-40B4-BE49-F238E27FC236}">
                <a16:creationId xmlns:a16="http://schemas.microsoft.com/office/drawing/2014/main" id="{C82B8EEE-AFFF-44B3-BBED-5C165F212812}"/>
              </a:ext>
            </a:extLst>
          </p:cNvPr>
          <p:cNvSpPr/>
          <p:nvPr/>
        </p:nvSpPr>
        <p:spPr bwMode="auto">
          <a:xfrm>
            <a:off x="3235300" y="3363725"/>
            <a:ext cx="2644166" cy="190162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endParaRPr lang="en-US" sz="2400" dirty="0">
              <a:latin typeface="Arial" charset="0"/>
              <a:ea typeface="ＭＳ Ｐゴシック" pitchFamily="1" charset="-128"/>
            </a:endParaRPr>
          </a:p>
        </p:txBody>
      </p:sp>
      <p:sp>
        <p:nvSpPr>
          <p:cNvPr id="28" name="Rectangle 27">
            <a:extLst>
              <a:ext uri="{FF2B5EF4-FFF2-40B4-BE49-F238E27FC236}">
                <a16:creationId xmlns:a16="http://schemas.microsoft.com/office/drawing/2014/main" id="{4343B52F-E15F-4934-BE85-EF70A12EF4B2}"/>
              </a:ext>
            </a:extLst>
          </p:cNvPr>
          <p:cNvSpPr/>
          <p:nvPr/>
        </p:nvSpPr>
        <p:spPr bwMode="auto">
          <a:xfrm>
            <a:off x="3606959" y="4049444"/>
            <a:ext cx="2261811" cy="8557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8" eaLnBrk="0" fontAlgn="base" hangingPunct="0">
              <a:spcBef>
                <a:spcPct val="0"/>
              </a:spcBef>
              <a:spcAft>
                <a:spcPct val="0"/>
              </a:spcAft>
            </a:pPr>
            <a:r>
              <a:rPr lang="en-US" sz="2400" dirty="0">
                <a:latin typeface="Arial" charset="0"/>
                <a:ea typeface="ＭＳ Ｐゴシック" pitchFamily="1" charset="-128"/>
              </a:rPr>
              <a:t>Growth Zone</a:t>
            </a:r>
          </a:p>
        </p:txBody>
      </p:sp>
      <p:sp>
        <p:nvSpPr>
          <p:cNvPr id="5" name="Oval 4">
            <a:extLst>
              <a:ext uri="{FF2B5EF4-FFF2-40B4-BE49-F238E27FC236}">
                <a16:creationId xmlns:a16="http://schemas.microsoft.com/office/drawing/2014/main" id="{CF1CD5ED-2FC9-4B15-91F0-1C17BE2297C8}"/>
              </a:ext>
            </a:extLst>
          </p:cNvPr>
          <p:cNvSpPr/>
          <p:nvPr/>
        </p:nvSpPr>
        <p:spPr bwMode="auto">
          <a:xfrm>
            <a:off x="3645342" y="1688320"/>
            <a:ext cx="1853317" cy="1391431"/>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latin typeface="Arial" charset="0"/>
                <a:ea typeface="ＭＳ Ｐゴシック" pitchFamily="1" charset="-128"/>
              </a:rPr>
              <a:t>Spiritual Changes</a:t>
            </a:r>
          </a:p>
        </p:txBody>
      </p:sp>
      <p:sp>
        <p:nvSpPr>
          <p:cNvPr id="24" name="Oval 23">
            <a:extLst>
              <a:ext uri="{FF2B5EF4-FFF2-40B4-BE49-F238E27FC236}">
                <a16:creationId xmlns:a16="http://schemas.microsoft.com/office/drawing/2014/main" id="{3F1D61A9-EBE0-4CBC-899B-6D4055380C56}"/>
              </a:ext>
            </a:extLst>
          </p:cNvPr>
          <p:cNvSpPr/>
          <p:nvPr/>
        </p:nvSpPr>
        <p:spPr bwMode="auto">
          <a:xfrm>
            <a:off x="6343804" y="2162316"/>
            <a:ext cx="1678812" cy="1266685"/>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latin typeface="Arial" charset="0"/>
                <a:ea typeface="ＭＳ Ｐゴシック" pitchFamily="1" charset="-128"/>
              </a:rPr>
              <a:t>Personal Strength</a:t>
            </a:r>
          </a:p>
        </p:txBody>
      </p:sp>
      <p:sp>
        <p:nvSpPr>
          <p:cNvPr id="25" name="Oval 24">
            <a:extLst>
              <a:ext uri="{FF2B5EF4-FFF2-40B4-BE49-F238E27FC236}">
                <a16:creationId xmlns:a16="http://schemas.microsoft.com/office/drawing/2014/main" id="{140DEA61-312E-4C87-A942-14C471BA7D00}"/>
              </a:ext>
            </a:extLst>
          </p:cNvPr>
          <p:cNvSpPr/>
          <p:nvPr/>
        </p:nvSpPr>
        <p:spPr bwMode="auto">
          <a:xfrm>
            <a:off x="6343804" y="4008571"/>
            <a:ext cx="1713176" cy="1485900"/>
          </a:xfrm>
          <a:prstGeom prst="ellipse">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latin typeface="Arial" charset="0"/>
                <a:ea typeface="ＭＳ Ｐゴシック" pitchFamily="1" charset="-128"/>
              </a:rPr>
              <a:t>Relating to Others</a:t>
            </a:r>
          </a:p>
        </p:txBody>
      </p:sp>
      <p:sp>
        <p:nvSpPr>
          <p:cNvPr id="27" name="Oval 26">
            <a:extLst>
              <a:ext uri="{FF2B5EF4-FFF2-40B4-BE49-F238E27FC236}">
                <a16:creationId xmlns:a16="http://schemas.microsoft.com/office/drawing/2014/main" id="{53644315-88C7-415A-B342-9624E8A035B8}"/>
              </a:ext>
            </a:extLst>
          </p:cNvPr>
          <p:cNvSpPr/>
          <p:nvPr/>
        </p:nvSpPr>
        <p:spPr bwMode="auto">
          <a:xfrm>
            <a:off x="772010" y="2401058"/>
            <a:ext cx="2141662" cy="1345355"/>
          </a:xfrm>
          <a:prstGeom prst="ellipse">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r>
              <a:rPr lang="en-US" sz="2000" dirty="0">
                <a:latin typeface="Arial" charset="0"/>
                <a:ea typeface="ＭＳ Ｐゴシック" pitchFamily="1" charset="-128"/>
              </a:rPr>
              <a:t>New Possibilities </a:t>
            </a:r>
          </a:p>
        </p:txBody>
      </p:sp>
      <p:sp>
        <p:nvSpPr>
          <p:cNvPr id="29" name="Oval 28">
            <a:extLst>
              <a:ext uri="{FF2B5EF4-FFF2-40B4-BE49-F238E27FC236}">
                <a16:creationId xmlns:a16="http://schemas.microsoft.com/office/drawing/2014/main" id="{F611694D-E2C5-4BE0-A0CD-B463E3A1926C}"/>
              </a:ext>
            </a:extLst>
          </p:cNvPr>
          <p:cNvSpPr/>
          <p:nvPr/>
        </p:nvSpPr>
        <p:spPr bwMode="auto">
          <a:xfrm>
            <a:off x="424544" y="4218759"/>
            <a:ext cx="2320125" cy="1617346"/>
          </a:xfrm>
          <a:prstGeom prst="ellipse">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8" eaLnBrk="0" fontAlgn="base" hangingPunct="0">
              <a:spcBef>
                <a:spcPct val="0"/>
              </a:spcBef>
              <a:spcAft>
                <a:spcPct val="0"/>
              </a:spcAft>
            </a:pPr>
            <a:endParaRPr lang="en-US" sz="2000" dirty="0">
              <a:latin typeface="Arial" charset="0"/>
              <a:ea typeface="ＭＳ Ｐゴシック" pitchFamily="1" charset="-128"/>
            </a:endParaRPr>
          </a:p>
          <a:p>
            <a:pPr algn="ctr" defTabSz="914378" eaLnBrk="0" fontAlgn="base" hangingPunct="0">
              <a:spcBef>
                <a:spcPct val="0"/>
              </a:spcBef>
              <a:spcAft>
                <a:spcPct val="0"/>
              </a:spcAft>
            </a:pPr>
            <a:r>
              <a:rPr lang="en-US" sz="2000" dirty="0">
                <a:latin typeface="Arial" charset="0"/>
                <a:ea typeface="ＭＳ Ｐゴシック" pitchFamily="1" charset="-128"/>
              </a:rPr>
              <a:t>Appreciation </a:t>
            </a:r>
          </a:p>
          <a:p>
            <a:pPr algn="ctr" defTabSz="914378" eaLnBrk="0" fontAlgn="base" hangingPunct="0">
              <a:spcBef>
                <a:spcPct val="0"/>
              </a:spcBef>
              <a:spcAft>
                <a:spcPct val="0"/>
              </a:spcAft>
            </a:pPr>
            <a:r>
              <a:rPr lang="en-US" sz="2000" dirty="0">
                <a:latin typeface="Arial" charset="0"/>
                <a:ea typeface="ＭＳ Ｐゴシック" pitchFamily="1" charset="-128"/>
              </a:rPr>
              <a:t>for Life</a:t>
            </a:r>
          </a:p>
        </p:txBody>
      </p:sp>
      <p:cxnSp>
        <p:nvCxnSpPr>
          <p:cNvPr id="30" name="Straight Arrow Connector 29">
            <a:extLst>
              <a:ext uri="{FF2B5EF4-FFF2-40B4-BE49-F238E27FC236}">
                <a16:creationId xmlns:a16="http://schemas.microsoft.com/office/drawing/2014/main" id="{39E9129C-8E03-4460-8B08-06BF4FC9F5F4}"/>
              </a:ext>
            </a:extLst>
          </p:cNvPr>
          <p:cNvCxnSpPr>
            <a:cxnSpLocks/>
          </p:cNvCxnSpPr>
          <p:nvPr/>
        </p:nvCxnSpPr>
        <p:spPr bwMode="auto">
          <a:xfrm flipH="1">
            <a:off x="2656183" y="4514851"/>
            <a:ext cx="619050" cy="23667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9DD58446-BD4F-44A7-9B54-25D0C67B2035}"/>
              </a:ext>
            </a:extLst>
          </p:cNvPr>
          <p:cNvCxnSpPr>
            <a:cxnSpLocks/>
          </p:cNvCxnSpPr>
          <p:nvPr/>
        </p:nvCxnSpPr>
        <p:spPr bwMode="auto">
          <a:xfrm flipH="1" flipV="1">
            <a:off x="2778154" y="3429001"/>
            <a:ext cx="624134" cy="38781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AAB82BE2-73FB-472C-9A23-C08F4931F32B}"/>
              </a:ext>
            </a:extLst>
          </p:cNvPr>
          <p:cNvCxnSpPr>
            <a:cxnSpLocks/>
          </p:cNvCxnSpPr>
          <p:nvPr/>
        </p:nvCxnSpPr>
        <p:spPr bwMode="auto">
          <a:xfrm>
            <a:off x="5750114" y="4751522"/>
            <a:ext cx="605920" cy="152405"/>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5218E7D3-D06D-4115-A74C-8B6BFB2255A1}"/>
              </a:ext>
            </a:extLst>
          </p:cNvPr>
          <p:cNvCxnSpPr>
            <a:cxnSpLocks/>
          </p:cNvCxnSpPr>
          <p:nvPr/>
        </p:nvCxnSpPr>
        <p:spPr bwMode="auto">
          <a:xfrm flipV="1">
            <a:off x="5703148" y="3184478"/>
            <a:ext cx="837359" cy="550836"/>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A1173B6E-FA55-44F8-A93A-BB75BDF86FD7}"/>
              </a:ext>
            </a:extLst>
          </p:cNvPr>
          <p:cNvCxnSpPr>
            <a:cxnSpLocks/>
            <a:stCxn id="2" idx="0"/>
          </p:cNvCxnSpPr>
          <p:nvPr/>
        </p:nvCxnSpPr>
        <p:spPr bwMode="auto">
          <a:xfrm flipV="1">
            <a:off x="4557383" y="3076194"/>
            <a:ext cx="0" cy="287531"/>
          </a:xfrm>
          <a:prstGeom prst="straightConnector1">
            <a:avLst/>
          </a:prstGeom>
          <a:ln>
            <a:solidFill>
              <a:schemeClr val="tx1"/>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57" name="TextBox 56">
            <a:extLst>
              <a:ext uri="{FF2B5EF4-FFF2-40B4-BE49-F238E27FC236}">
                <a16:creationId xmlns:a16="http://schemas.microsoft.com/office/drawing/2014/main" id="{AC59875C-C4AC-4F76-A3D6-8B14DBAC88AA}"/>
              </a:ext>
            </a:extLst>
          </p:cNvPr>
          <p:cNvSpPr txBox="1"/>
          <p:nvPr/>
        </p:nvSpPr>
        <p:spPr>
          <a:xfrm>
            <a:off x="5921768" y="5627184"/>
            <a:ext cx="3064994" cy="40408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13" dirty="0">
                <a:solidFill>
                  <a:schemeClr val="bg2"/>
                </a:solidFill>
              </a:rPr>
              <a:t>https://www.phoenixtraumacenter.com/post-traumatic-growth/</a:t>
            </a:r>
          </a:p>
        </p:txBody>
      </p:sp>
    </p:spTree>
    <p:extLst>
      <p:ext uri="{BB962C8B-B14F-4D97-AF65-F5344CB8AC3E}">
        <p14:creationId xmlns:p14="http://schemas.microsoft.com/office/powerpoint/2010/main" val="320032894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par>
                                <p:cTn id="52" presetID="53" presetClass="entr" presetSubtype="16"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5" grpId="0" animBg="1"/>
      <p:bldP spid="24" grpId="0" animBg="1"/>
      <p:bldP spid="25" grpId="0" animBg="1"/>
      <p:bldP spid="27"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7F74CD9-51AD-1D47-A30B-6DEA9528C476}"/>
              </a:ext>
            </a:extLst>
          </p:cNvPr>
          <p:cNvSpPr>
            <a:spLocks noGrp="1"/>
          </p:cNvSpPr>
          <p:nvPr>
            <p:ph type="body" sz="quarter" idx="10"/>
          </p:nvPr>
        </p:nvSpPr>
        <p:spPr>
          <a:xfrm>
            <a:off x="386163" y="1708950"/>
            <a:ext cx="8568796" cy="1014531"/>
          </a:xfrm>
        </p:spPr>
        <p:txBody>
          <a:bodyPr>
            <a:normAutofit/>
          </a:bodyPr>
          <a:lstStyle/>
          <a:p>
            <a:r>
              <a:rPr lang="en-US" sz="2400" dirty="0"/>
              <a:t>One of the main principles of trauma-informed care is to assume, </a:t>
            </a:r>
          </a:p>
          <a:p>
            <a:r>
              <a:rPr lang="en-US" sz="2400" dirty="0"/>
              <a:t>not ask, if a patient has a history of trauma.</a:t>
            </a:r>
          </a:p>
          <a:p>
            <a:pPr marL="0" indent="0" algn="ctr">
              <a:buNone/>
            </a:pPr>
            <a:endParaRPr lang="en-US" sz="2400" dirty="0"/>
          </a:p>
          <a:p>
            <a:endParaRPr lang="en-US" sz="2400" dirty="0"/>
          </a:p>
        </p:txBody>
      </p:sp>
      <p:pic>
        <p:nvPicPr>
          <p:cNvPr id="5" name="Picture 4">
            <a:extLst>
              <a:ext uri="{FF2B5EF4-FFF2-40B4-BE49-F238E27FC236}">
                <a16:creationId xmlns:a16="http://schemas.microsoft.com/office/drawing/2014/main" id="{0F1D7F57-85CE-EF43-9C9C-8B3E68597007}"/>
              </a:ext>
            </a:extLst>
          </p:cNvPr>
          <p:cNvPicPr>
            <a:picLocks noChangeAspect="1"/>
          </p:cNvPicPr>
          <p:nvPr/>
        </p:nvPicPr>
        <p:blipFill>
          <a:blip r:embed="rId2"/>
          <a:stretch>
            <a:fillRect/>
          </a:stretch>
        </p:blipFill>
        <p:spPr>
          <a:xfrm>
            <a:off x="2398258" y="2626403"/>
            <a:ext cx="4347484" cy="2655332"/>
          </a:xfrm>
          <a:prstGeom prst="rect">
            <a:avLst/>
          </a:prstGeom>
        </p:spPr>
      </p:pic>
      <p:sp>
        <p:nvSpPr>
          <p:cNvPr id="6" name="TextBox 5">
            <a:extLst>
              <a:ext uri="{FF2B5EF4-FFF2-40B4-BE49-F238E27FC236}">
                <a16:creationId xmlns:a16="http://schemas.microsoft.com/office/drawing/2014/main" id="{7F11C93C-4830-EE4F-9036-718B8E61D8EA}"/>
              </a:ext>
            </a:extLst>
          </p:cNvPr>
          <p:cNvSpPr txBox="1"/>
          <p:nvPr/>
        </p:nvSpPr>
        <p:spPr>
          <a:xfrm>
            <a:off x="1978397" y="928243"/>
            <a:ext cx="5056961" cy="677108"/>
          </a:xfrm>
          <a:prstGeom prst="rect">
            <a:avLst/>
          </a:prstGeom>
          <a:noFill/>
        </p:spPr>
        <p:txBody>
          <a:bodyPr wrap="square" rtlCol="0">
            <a:spAutoFit/>
          </a:bodyPr>
          <a:lstStyle/>
          <a:p>
            <a:pPr algn="ctr"/>
            <a:r>
              <a:rPr lang="en-US" sz="3800" b="1" dirty="0">
                <a:latin typeface="+mj-lt"/>
              </a:rPr>
              <a:t>Universal Precautions</a:t>
            </a:r>
          </a:p>
        </p:txBody>
      </p:sp>
      <p:sp>
        <p:nvSpPr>
          <p:cNvPr id="2" name="Rectangle 1">
            <a:extLst>
              <a:ext uri="{FF2B5EF4-FFF2-40B4-BE49-F238E27FC236}">
                <a16:creationId xmlns:a16="http://schemas.microsoft.com/office/drawing/2014/main" id="{5AA786FF-CB62-4EE2-A3CA-585731837155}"/>
              </a:ext>
            </a:extLst>
          </p:cNvPr>
          <p:cNvSpPr/>
          <p:nvPr/>
        </p:nvSpPr>
        <p:spPr>
          <a:xfrm>
            <a:off x="1294410" y="5372234"/>
            <a:ext cx="7125195" cy="923330"/>
          </a:xfrm>
          <a:prstGeom prst="rect">
            <a:avLst/>
          </a:prstGeom>
        </p:spPr>
        <p:txBody>
          <a:bodyPr wrap="square">
            <a:spAutoFit/>
          </a:bodyPr>
          <a:lstStyle/>
          <a:p>
            <a:r>
              <a:rPr lang="en-US" dirty="0"/>
              <a:t>Option 1: Assume a history of trauma without asking</a:t>
            </a:r>
          </a:p>
          <a:p>
            <a:r>
              <a:rPr lang="en-US" dirty="0"/>
              <a:t>Option 2: Inquire about the impact/s of trauma instead of trauma itself</a:t>
            </a:r>
          </a:p>
          <a:p>
            <a:r>
              <a:rPr lang="en-US" dirty="0"/>
              <a:t>Option 3: Inquire about past trauma using open ended questions</a:t>
            </a:r>
          </a:p>
        </p:txBody>
      </p:sp>
      <p:sp>
        <p:nvSpPr>
          <p:cNvPr id="3" name="TextBox 2">
            <a:extLst>
              <a:ext uri="{FF2B5EF4-FFF2-40B4-BE49-F238E27FC236}">
                <a16:creationId xmlns:a16="http://schemas.microsoft.com/office/drawing/2014/main" id="{8DAF895E-C5DA-4432-93E3-8EF3053355E0}"/>
              </a:ext>
            </a:extLst>
          </p:cNvPr>
          <p:cNvSpPr txBox="1"/>
          <p:nvPr/>
        </p:nvSpPr>
        <p:spPr>
          <a:xfrm>
            <a:off x="285008" y="6602681"/>
            <a:ext cx="8669951" cy="255319"/>
          </a:xfrm>
          <a:prstGeom prst="rect">
            <a:avLst/>
          </a:prstGeom>
        </p:spPr>
        <p:txBody>
          <a:bodyPr vert="horz" wrap="square" lIns="91440" tIns="45720" rIns="91440" bIns="45720" rtlCol="0" anchor="ctr">
            <a:normAutofit fontScale="25000" lnSpcReduction="20000"/>
          </a:bodyPr>
          <a:lstStyle/>
          <a:p>
            <a:r>
              <a:rPr lang="en-US" sz="4000" dirty="0" err="1"/>
              <a:t>Machtinger</a:t>
            </a:r>
            <a:r>
              <a:rPr lang="en-US" sz="4000" dirty="0"/>
              <a:t>, Davis, </a:t>
            </a:r>
            <a:r>
              <a:rPr lang="en-US" sz="4000" dirty="0" err="1"/>
              <a:t>Kimberg</a:t>
            </a:r>
            <a:r>
              <a:rPr lang="en-US" sz="4000" dirty="0"/>
              <a:t>, Khanna, Cuca, Dawson-Rose, Shumway, Campbell, Lewis-O’Connor,</a:t>
            </a:r>
          </a:p>
          <a:p>
            <a:r>
              <a:rPr lang="en-US" sz="4000" dirty="0"/>
              <a:t>Blake, Blanch, McGaw, 2019. Women’s Health Issues</a:t>
            </a:r>
          </a:p>
          <a:p>
            <a:pPr algn="l"/>
            <a:endParaRPr lang="en-US" sz="2700" dirty="0">
              <a:latin typeface="Avenir Black"/>
              <a:cs typeface="Avenir Black"/>
            </a:endParaRPr>
          </a:p>
        </p:txBody>
      </p:sp>
    </p:spTree>
    <p:extLst>
      <p:ext uri="{BB962C8B-B14F-4D97-AF65-F5344CB8AC3E}">
        <p14:creationId xmlns:p14="http://schemas.microsoft.com/office/powerpoint/2010/main" val="918653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74272" y="1150388"/>
            <a:ext cx="1695450" cy="1695450"/>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effectLst>
                <a:outerShdw blurRad="38100" dist="38100" dir="2700000" algn="tl">
                  <a:srgbClr val="000000">
                    <a:alpha val="43137"/>
                  </a:srgbClr>
                </a:outerShdw>
              </a:effectLst>
            </a:endParaRPr>
          </a:p>
        </p:txBody>
      </p:sp>
      <p:sp>
        <p:nvSpPr>
          <p:cNvPr id="5" name="Content Placeholder 2"/>
          <p:cNvSpPr txBox="1">
            <a:spLocks/>
          </p:cNvSpPr>
          <p:nvPr/>
        </p:nvSpPr>
        <p:spPr>
          <a:xfrm>
            <a:off x="3989244" y="4053432"/>
            <a:ext cx="5097606" cy="2648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350"/>
              </a:spcAft>
              <a:buFont typeface="Arial" panose="020B0604020202020204" pitchFamily="34" charset="0"/>
              <a:buNone/>
            </a:pPr>
            <a:r>
              <a:rPr lang="en-US" sz="2400" dirty="0">
                <a:solidFill>
                  <a:schemeClr val="tx2"/>
                </a:solidFill>
              </a:rPr>
              <a:t>“What can I do to help you be more comfortable?”</a:t>
            </a:r>
          </a:p>
          <a:p>
            <a:pPr marL="0" indent="0" algn="ctr">
              <a:spcBef>
                <a:spcPts val="0"/>
              </a:spcBef>
              <a:spcAft>
                <a:spcPts val="1350"/>
              </a:spcAft>
              <a:buFont typeface="Arial" panose="020B0604020202020204" pitchFamily="34" charset="0"/>
              <a:buNone/>
            </a:pPr>
            <a:r>
              <a:rPr lang="en-US" sz="2400" dirty="0">
                <a:solidFill>
                  <a:schemeClr val="accent1"/>
                </a:solidFill>
              </a:rPr>
              <a:t>“If you want me to stop and pause please ask or signal me.” </a:t>
            </a:r>
          </a:p>
        </p:txBody>
      </p:sp>
      <p:pic>
        <p:nvPicPr>
          <p:cNvPr id="6" name="Picture 2" descr="Image result for cartoon doctor empa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18274"/>
            <a:ext cx="4032972" cy="4725309"/>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08697" y="4804593"/>
            <a:ext cx="3514725" cy="866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latin typeface="Times New Roman" panose="02020603050405020304" pitchFamily="18" charset="0"/>
                <a:cs typeface="Times New Roman" panose="02020603050405020304" pitchFamily="18" charset="0"/>
              </a:rPr>
              <a:t>Of course I’m listening to your expression of spiritual suffering. Don’t you see me making eye contact, striking an open posture, leaning towards you and nodding empathetically? </a:t>
            </a:r>
          </a:p>
        </p:txBody>
      </p:sp>
      <p:sp>
        <p:nvSpPr>
          <p:cNvPr id="8" name="Rectangle 7"/>
          <p:cNvSpPr/>
          <p:nvPr/>
        </p:nvSpPr>
        <p:spPr>
          <a:xfrm>
            <a:off x="3845286" y="1969403"/>
            <a:ext cx="2714625" cy="1808187"/>
          </a:xfrm>
          <a:prstGeom prst="rect">
            <a:avLst/>
          </a:prstGeom>
        </p:spPr>
        <p:txBody>
          <a:bodyPr wrap="square">
            <a:spAutoFit/>
          </a:bodyPr>
          <a:lstStyle/>
          <a:p>
            <a:pPr>
              <a:spcAft>
                <a:spcPts val="450"/>
              </a:spcAft>
            </a:pPr>
            <a:r>
              <a:rPr lang="en-US" sz="2700" b="1" dirty="0">
                <a:solidFill>
                  <a:schemeClr val="accent1"/>
                </a:solidFill>
              </a:rPr>
              <a:t>Explain:</a:t>
            </a:r>
          </a:p>
          <a:p>
            <a:pPr marL="257175" indent="-257175">
              <a:spcAft>
                <a:spcPts val="450"/>
              </a:spcAft>
              <a:buFont typeface="Arial" panose="020B0604020202020204" pitchFamily="34" charset="0"/>
              <a:buChar char="•"/>
            </a:pPr>
            <a:r>
              <a:rPr lang="en-US" sz="2400" b="1" dirty="0">
                <a:solidFill>
                  <a:schemeClr val="accent2"/>
                </a:solidFill>
              </a:rPr>
              <a:t>What</a:t>
            </a:r>
            <a:r>
              <a:rPr lang="en-US" dirty="0">
                <a:solidFill>
                  <a:schemeClr val="tx2"/>
                </a:solidFill>
              </a:rPr>
              <a:t> will be done</a:t>
            </a:r>
          </a:p>
          <a:p>
            <a:pPr marL="257175" indent="-257175">
              <a:spcAft>
                <a:spcPts val="450"/>
              </a:spcAft>
              <a:buFont typeface="Arial" panose="020B0604020202020204" pitchFamily="34" charset="0"/>
              <a:buChar char="•"/>
            </a:pPr>
            <a:r>
              <a:rPr lang="en-US" sz="2400" b="1" dirty="0">
                <a:solidFill>
                  <a:schemeClr val="accent2"/>
                </a:solidFill>
              </a:rPr>
              <a:t>How</a:t>
            </a:r>
            <a:r>
              <a:rPr lang="en-US" dirty="0">
                <a:solidFill>
                  <a:schemeClr val="tx2"/>
                </a:solidFill>
              </a:rPr>
              <a:t> it will be done</a:t>
            </a:r>
          </a:p>
          <a:p>
            <a:pPr marL="257175" indent="-257175">
              <a:spcAft>
                <a:spcPts val="450"/>
              </a:spcAft>
              <a:buFont typeface="Arial" panose="020B0604020202020204" pitchFamily="34" charset="0"/>
              <a:buChar char="•"/>
            </a:pPr>
            <a:r>
              <a:rPr lang="en-US" sz="2400" b="1" dirty="0">
                <a:solidFill>
                  <a:schemeClr val="accent2"/>
                </a:solidFill>
              </a:rPr>
              <a:t>Why</a:t>
            </a:r>
            <a:r>
              <a:rPr lang="en-US" b="1" dirty="0">
                <a:solidFill>
                  <a:schemeClr val="accent2"/>
                </a:solidFill>
              </a:rPr>
              <a:t> </a:t>
            </a:r>
            <a:r>
              <a:rPr lang="en-US" dirty="0">
                <a:solidFill>
                  <a:schemeClr val="tx2"/>
                </a:solidFill>
              </a:rPr>
              <a:t>it is necessary</a:t>
            </a:r>
            <a:endParaRPr lang="en-US" b="1" u="sng" dirty="0">
              <a:solidFill>
                <a:schemeClr val="tx2"/>
              </a:solidFill>
            </a:endParaRPr>
          </a:p>
        </p:txBody>
      </p:sp>
      <p:sp>
        <p:nvSpPr>
          <p:cNvPr id="2" name="TextBox 1">
            <a:extLst>
              <a:ext uri="{FF2B5EF4-FFF2-40B4-BE49-F238E27FC236}">
                <a16:creationId xmlns:a16="http://schemas.microsoft.com/office/drawing/2014/main" id="{7DDC0284-CB18-4D55-8616-F6809ED1F540}"/>
              </a:ext>
            </a:extLst>
          </p:cNvPr>
          <p:cNvSpPr txBox="1"/>
          <p:nvPr/>
        </p:nvSpPr>
        <p:spPr>
          <a:xfrm>
            <a:off x="7386452" y="1353788"/>
            <a:ext cx="1211283" cy="1223158"/>
          </a:xfrm>
          <a:prstGeom prst="rect">
            <a:avLst/>
          </a:prstGeom>
        </p:spPr>
        <p:txBody>
          <a:bodyPr vert="horz" wrap="square" lIns="91440" tIns="45720" rIns="91440" bIns="45720" rtlCol="0" anchor="ctr">
            <a:noAutofit/>
          </a:bodyPr>
          <a:lstStyle/>
          <a:p>
            <a:pPr algn="l"/>
            <a:r>
              <a:rPr lang="en-US" sz="2000" dirty="0">
                <a:solidFill>
                  <a:schemeClr val="bg1"/>
                </a:solidFill>
                <a:latin typeface="Avenir Black"/>
                <a:cs typeface="Avenir Black"/>
              </a:rPr>
              <a:t>Say what you will do </a:t>
            </a:r>
            <a:r>
              <a:rPr lang="en-US" sz="2000" i="1" dirty="0">
                <a:solidFill>
                  <a:schemeClr val="bg1"/>
                </a:solidFill>
                <a:latin typeface="Avenir Black"/>
                <a:cs typeface="Avenir Black"/>
              </a:rPr>
              <a:t>before</a:t>
            </a:r>
            <a:r>
              <a:rPr lang="en-US" sz="2000" dirty="0">
                <a:solidFill>
                  <a:schemeClr val="bg1"/>
                </a:solidFill>
                <a:latin typeface="Avenir Black"/>
                <a:cs typeface="Avenir Black"/>
              </a:rPr>
              <a:t> you do it</a:t>
            </a:r>
          </a:p>
        </p:txBody>
      </p:sp>
      <p:sp>
        <p:nvSpPr>
          <p:cNvPr id="3" name="TextBox 2">
            <a:extLst>
              <a:ext uri="{FF2B5EF4-FFF2-40B4-BE49-F238E27FC236}">
                <a16:creationId xmlns:a16="http://schemas.microsoft.com/office/drawing/2014/main" id="{039FF6FB-3C2B-4235-9F20-4B03010E5EF8}"/>
              </a:ext>
            </a:extLst>
          </p:cNvPr>
          <p:cNvSpPr txBox="1"/>
          <p:nvPr/>
        </p:nvSpPr>
        <p:spPr>
          <a:xfrm>
            <a:off x="879676" y="1150388"/>
            <a:ext cx="5544273" cy="866775"/>
          </a:xfrm>
          <a:prstGeom prst="rect">
            <a:avLst/>
          </a:prstGeom>
        </p:spPr>
        <p:txBody>
          <a:bodyPr vert="horz" wrap="square" lIns="91440" tIns="45720" rIns="91440" bIns="45720" rtlCol="0" anchor="ctr">
            <a:normAutofit fontScale="97500"/>
          </a:bodyPr>
          <a:lstStyle/>
          <a:p>
            <a:pPr algn="ctr"/>
            <a:r>
              <a:rPr lang="en-US" sz="3200" b="1" dirty="0">
                <a:solidFill>
                  <a:schemeClr val="accent2"/>
                </a:solidFill>
                <a:latin typeface="Avenir Black"/>
                <a:cs typeface="Avenir Black"/>
              </a:rPr>
              <a:t>Universal Framing</a:t>
            </a:r>
          </a:p>
        </p:txBody>
      </p:sp>
    </p:spTree>
    <p:extLst>
      <p:ext uri="{BB962C8B-B14F-4D97-AF65-F5344CB8AC3E}">
        <p14:creationId xmlns:p14="http://schemas.microsoft.com/office/powerpoint/2010/main" val="4255347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Implications for the Clinical Encounter: critical awareness of role and context</a:t>
            </a:r>
          </a:p>
        </p:txBody>
      </p:sp>
      <p:sp>
        <p:nvSpPr>
          <p:cNvPr id="3" name="Text Placeholder 2"/>
          <p:cNvSpPr>
            <a:spLocks noGrp="1"/>
          </p:cNvSpPr>
          <p:nvPr>
            <p:ph type="body" sz="quarter" idx="11"/>
          </p:nvPr>
        </p:nvSpPr>
        <p:spPr>
          <a:xfrm>
            <a:off x="1134532" y="2713038"/>
            <a:ext cx="7153805" cy="3744658"/>
          </a:xfrm>
        </p:spPr>
        <p:txBody>
          <a:bodyPr/>
          <a:lstStyle/>
          <a:p>
            <a:r>
              <a:rPr lang="en-US" dirty="0"/>
              <a:t>Screening</a:t>
            </a:r>
          </a:p>
          <a:p>
            <a:r>
              <a:rPr lang="en-US" dirty="0"/>
              <a:t>Evaluation</a:t>
            </a:r>
          </a:p>
          <a:p>
            <a:r>
              <a:rPr lang="en-US" dirty="0"/>
              <a:t>Prevention/prophylaxis</a:t>
            </a:r>
          </a:p>
          <a:p>
            <a:r>
              <a:rPr lang="en-US" dirty="0"/>
              <a:t>Treatment </a:t>
            </a:r>
          </a:p>
          <a:p>
            <a:r>
              <a:rPr lang="en-US" dirty="0"/>
              <a:t>Treatment referrals</a:t>
            </a:r>
          </a:p>
        </p:txBody>
      </p:sp>
      <p:pic>
        <p:nvPicPr>
          <p:cNvPr id="4" name="Picture 3" descr="image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4495800"/>
            <a:ext cx="2209800" cy="2209800"/>
          </a:xfrm>
          <a:prstGeom prst="rect">
            <a:avLst/>
          </a:prstGeom>
        </p:spPr>
      </p:pic>
      <p:pic>
        <p:nvPicPr>
          <p:cNvPr id="5" name="Picture 14" descr="Image result for doctor examining a patient"/>
          <p:cNvPicPr>
            <a:picLocks noChangeAspect="1" noChangeArrowheads="1"/>
          </p:cNvPicPr>
          <p:nvPr/>
        </p:nvPicPr>
        <p:blipFill>
          <a:blip r:embed="rId3" cstate="print"/>
          <a:srcRect/>
          <a:stretch>
            <a:fillRect/>
          </a:stretch>
        </p:blipFill>
        <p:spPr bwMode="auto">
          <a:xfrm flipH="1">
            <a:off x="6781800" y="2878080"/>
            <a:ext cx="2209800" cy="1532810"/>
          </a:xfrm>
          <a:prstGeom prst="rect">
            <a:avLst/>
          </a:prstGeom>
          <a:noFill/>
        </p:spPr>
      </p:pic>
    </p:spTree>
    <p:extLst>
      <p:ext uri="{BB962C8B-B14F-4D97-AF65-F5344CB8AC3E}">
        <p14:creationId xmlns:p14="http://schemas.microsoft.com/office/powerpoint/2010/main" val="4023327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75DD8-43FA-4361-8365-3C90F39D4580}"/>
              </a:ext>
            </a:extLst>
          </p:cNvPr>
          <p:cNvSpPr>
            <a:spLocks noGrp="1"/>
          </p:cNvSpPr>
          <p:nvPr>
            <p:ph type="body" sz="quarter" idx="10"/>
          </p:nvPr>
        </p:nvSpPr>
        <p:spPr>
          <a:xfrm>
            <a:off x="598587" y="1056610"/>
            <a:ext cx="7831138" cy="1521127"/>
          </a:xfrm>
        </p:spPr>
        <p:txBody>
          <a:bodyPr>
            <a:normAutofit fontScale="77500" lnSpcReduction="20000"/>
          </a:bodyPr>
          <a:lstStyle/>
          <a:p>
            <a:r>
              <a:rPr lang="en-US" sz="4900" b="1" dirty="0">
                <a:solidFill>
                  <a:schemeClr val="accent2"/>
                </a:solidFill>
                <a:latin typeface="+mn-lt"/>
              </a:rPr>
              <a:t>Alignment</a:t>
            </a:r>
          </a:p>
          <a:p>
            <a:endParaRPr lang="en-US" sz="1700" b="1" dirty="0">
              <a:solidFill>
                <a:schemeClr val="accent2"/>
              </a:solidFill>
              <a:latin typeface="+mn-lt"/>
            </a:endParaRPr>
          </a:p>
          <a:p>
            <a:r>
              <a:rPr lang="en-US" sz="3600" i="1" dirty="0">
                <a:solidFill>
                  <a:schemeClr val="tx2">
                    <a:lumMod val="50000"/>
                  </a:schemeClr>
                </a:solidFill>
                <a:latin typeface="+mn-lt"/>
              </a:rPr>
              <a:t>Aligning institutional initiatives is vital to successful organizational culture transformation </a:t>
            </a:r>
          </a:p>
          <a:p>
            <a:endParaRPr lang="en-US" dirty="0"/>
          </a:p>
        </p:txBody>
      </p:sp>
      <p:grpSp>
        <p:nvGrpSpPr>
          <p:cNvPr id="5" name="Google Shape;488;p29">
            <a:extLst>
              <a:ext uri="{FF2B5EF4-FFF2-40B4-BE49-F238E27FC236}">
                <a16:creationId xmlns:a16="http://schemas.microsoft.com/office/drawing/2014/main" id="{6A09A6B6-3011-4F6A-89B6-3229FE281F7D}"/>
              </a:ext>
            </a:extLst>
          </p:cNvPr>
          <p:cNvGrpSpPr/>
          <p:nvPr/>
        </p:nvGrpSpPr>
        <p:grpSpPr>
          <a:xfrm>
            <a:off x="1403840" y="3217183"/>
            <a:ext cx="6172200" cy="3075709"/>
            <a:chOff x="1957344" y="-164009"/>
            <a:chExt cx="4011659" cy="3506141"/>
          </a:xfrm>
        </p:grpSpPr>
        <p:sp>
          <p:nvSpPr>
            <p:cNvPr id="6" name="Google Shape;489;p29">
              <a:extLst>
                <a:ext uri="{FF2B5EF4-FFF2-40B4-BE49-F238E27FC236}">
                  <a16:creationId xmlns:a16="http://schemas.microsoft.com/office/drawing/2014/main" id="{01648F42-E0FA-419F-B717-58C6A7366445}"/>
                </a:ext>
              </a:extLst>
            </p:cNvPr>
            <p:cNvSpPr/>
            <p:nvPr/>
          </p:nvSpPr>
          <p:spPr>
            <a:xfrm>
              <a:off x="1957344" y="-164009"/>
              <a:ext cx="2021569" cy="2121785"/>
            </a:xfrm>
            <a:prstGeom prst="ellipse">
              <a:avLst/>
            </a:prstGeom>
            <a:solidFill>
              <a:srgbClr val="76BD1D">
                <a:alpha val="49803"/>
              </a:srgbClr>
            </a:solidFill>
            <a:ln w="12700" cap="flat" cmpd="sng">
              <a:solidFill>
                <a:schemeClr val="lt1"/>
              </a:solidFill>
              <a:prstDash val="solid"/>
              <a:miter lim="800000"/>
              <a:headEnd type="none" w="sm" len="sm"/>
              <a:tailEnd type="none" w="sm" len="sm"/>
            </a:ln>
          </p:spPr>
          <p:txBody>
            <a:bodyPr spcFirstLastPara="1" wrap="square" lIns="51427" tIns="51427" rIns="51427" bIns="51427" anchor="ctr" anchorCtr="0">
              <a:noAutofit/>
            </a:bodyPr>
            <a:lstStyle/>
            <a:p>
              <a:endParaRPr sz="1013"/>
            </a:p>
          </p:txBody>
        </p:sp>
        <p:sp>
          <p:nvSpPr>
            <p:cNvPr id="7" name="Google Shape;490;p29">
              <a:extLst>
                <a:ext uri="{FF2B5EF4-FFF2-40B4-BE49-F238E27FC236}">
                  <a16:creationId xmlns:a16="http://schemas.microsoft.com/office/drawing/2014/main" id="{E1BD74C1-96C9-4D34-A6C3-72A5473C6E96}"/>
                </a:ext>
              </a:extLst>
            </p:cNvPr>
            <p:cNvSpPr txBox="1"/>
            <p:nvPr/>
          </p:nvSpPr>
          <p:spPr>
            <a:xfrm>
              <a:off x="2244058" y="204705"/>
              <a:ext cx="1384376" cy="1384356"/>
            </a:xfrm>
            <a:prstGeom prst="rect">
              <a:avLst/>
            </a:prstGeom>
            <a:noFill/>
            <a:ln>
              <a:noFill/>
            </a:ln>
          </p:spPr>
          <p:txBody>
            <a:bodyPr spcFirstLastPara="1" wrap="square" lIns="47138" tIns="47138" rIns="47138" bIns="47138" anchor="ctr" anchorCtr="0">
              <a:noAutofit/>
            </a:bodyPr>
            <a:lstStyle/>
            <a:p>
              <a:pPr algn="ctr">
                <a:lnSpc>
                  <a:spcPct val="90000"/>
                </a:lnSpc>
                <a:buClr>
                  <a:schemeClr val="dk1"/>
                </a:buClr>
                <a:buSzPts val="2200"/>
              </a:pPr>
              <a:r>
                <a:rPr lang="en-US" sz="2400" dirty="0">
                  <a:solidFill>
                    <a:schemeClr val="dk1"/>
                  </a:solidFill>
                  <a:latin typeface="Calibri"/>
                  <a:ea typeface="Calibri"/>
                  <a:cs typeface="Calibri"/>
                  <a:sym typeface="Calibri"/>
                </a:rPr>
                <a:t>Trauma Informed Systems</a:t>
              </a:r>
              <a:endParaRPr sz="2400" dirty="0"/>
            </a:p>
          </p:txBody>
        </p:sp>
        <p:sp>
          <p:nvSpPr>
            <p:cNvPr id="8" name="Google Shape;491;p29">
              <a:extLst>
                <a:ext uri="{FF2B5EF4-FFF2-40B4-BE49-F238E27FC236}">
                  <a16:creationId xmlns:a16="http://schemas.microsoft.com/office/drawing/2014/main" id="{55435474-BD5A-42CF-977A-77F4118E1175}"/>
                </a:ext>
              </a:extLst>
            </p:cNvPr>
            <p:cNvSpPr/>
            <p:nvPr/>
          </p:nvSpPr>
          <p:spPr>
            <a:xfrm>
              <a:off x="2381600" y="1384357"/>
              <a:ext cx="1957804" cy="1957775"/>
            </a:xfrm>
            <a:prstGeom prst="ellipse">
              <a:avLst/>
            </a:prstGeom>
            <a:solidFill>
              <a:srgbClr val="035F59">
                <a:alpha val="49803"/>
              </a:srgbClr>
            </a:solidFill>
            <a:ln w="12700" cap="flat" cmpd="sng">
              <a:solidFill>
                <a:schemeClr val="lt1"/>
              </a:solidFill>
              <a:prstDash val="solid"/>
              <a:miter lim="800000"/>
              <a:headEnd type="none" w="sm" len="sm"/>
              <a:tailEnd type="none" w="sm" len="sm"/>
            </a:ln>
          </p:spPr>
          <p:txBody>
            <a:bodyPr spcFirstLastPara="1" wrap="square" lIns="51427" tIns="51427" rIns="51427" bIns="51427" anchor="ctr" anchorCtr="0">
              <a:noAutofit/>
            </a:bodyPr>
            <a:lstStyle/>
            <a:p>
              <a:endParaRPr sz="1013"/>
            </a:p>
          </p:txBody>
        </p:sp>
        <p:sp>
          <p:nvSpPr>
            <p:cNvPr id="9" name="Google Shape;492;p29">
              <a:extLst>
                <a:ext uri="{FF2B5EF4-FFF2-40B4-BE49-F238E27FC236}">
                  <a16:creationId xmlns:a16="http://schemas.microsoft.com/office/drawing/2014/main" id="{7E6B5886-67D1-45E9-B458-ADA8E1D01D10}"/>
                </a:ext>
              </a:extLst>
            </p:cNvPr>
            <p:cNvSpPr txBox="1"/>
            <p:nvPr/>
          </p:nvSpPr>
          <p:spPr>
            <a:xfrm>
              <a:off x="2797366" y="1716316"/>
              <a:ext cx="1384376" cy="1384356"/>
            </a:xfrm>
            <a:prstGeom prst="rect">
              <a:avLst/>
            </a:prstGeom>
            <a:noFill/>
            <a:ln>
              <a:noFill/>
            </a:ln>
          </p:spPr>
          <p:txBody>
            <a:bodyPr spcFirstLastPara="1" wrap="square" lIns="47138" tIns="47138" rIns="47138" bIns="47138" anchor="ctr" anchorCtr="0">
              <a:noAutofit/>
            </a:bodyPr>
            <a:lstStyle/>
            <a:p>
              <a:pPr algn="ctr">
                <a:lnSpc>
                  <a:spcPct val="90000"/>
                </a:lnSpc>
                <a:buClr>
                  <a:schemeClr val="dk1"/>
                </a:buClr>
                <a:buSzPts val="2200"/>
              </a:pPr>
              <a:r>
                <a:rPr lang="en-US" sz="2400" dirty="0"/>
                <a:t>United Against</a:t>
              </a:r>
            </a:p>
            <a:p>
              <a:pPr algn="ctr">
                <a:lnSpc>
                  <a:spcPct val="90000"/>
                </a:lnSpc>
                <a:buClr>
                  <a:schemeClr val="dk1"/>
                </a:buClr>
                <a:buSzPts val="2200"/>
              </a:pPr>
              <a:r>
                <a:rPr lang="en-US" sz="2400" dirty="0"/>
                <a:t>Racism</a:t>
              </a:r>
              <a:endParaRPr sz="2400" dirty="0"/>
            </a:p>
          </p:txBody>
        </p:sp>
        <p:sp>
          <p:nvSpPr>
            <p:cNvPr id="10" name="Google Shape;493;p29">
              <a:extLst>
                <a:ext uri="{FF2B5EF4-FFF2-40B4-BE49-F238E27FC236}">
                  <a16:creationId xmlns:a16="http://schemas.microsoft.com/office/drawing/2014/main" id="{38683CF2-0656-4EB5-85A2-706B5438D1F4}"/>
                </a:ext>
              </a:extLst>
            </p:cNvPr>
            <p:cNvSpPr/>
            <p:nvPr/>
          </p:nvSpPr>
          <p:spPr>
            <a:xfrm>
              <a:off x="3702212" y="-118759"/>
              <a:ext cx="2037851" cy="2076534"/>
            </a:xfrm>
            <a:prstGeom prst="ellipse">
              <a:avLst/>
            </a:prstGeom>
            <a:solidFill>
              <a:srgbClr val="71CDE7">
                <a:alpha val="49803"/>
              </a:srgbClr>
            </a:solidFill>
            <a:ln w="12700" cap="flat" cmpd="sng">
              <a:solidFill>
                <a:schemeClr val="lt1"/>
              </a:solidFill>
              <a:prstDash val="solid"/>
              <a:miter lim="800000"/>
              <a:headEnd type="none" w="sm" len="sm"/>
              <a:tailEnd type="none" w="sm" len="sm"/>
            </a:ln>
          </p:spPr>
          <p:txBody>
            <a:bodyPr spcFirstLastPara="1" wrap="square" lIns="51427" tIns="51427" rIns="51427" bIns="51427" anchor="ctr" anchorCtr="0">
              <a:noAutofit/>
            </a:bodyPr>
            <a:lstStyle/>
            <a:p>
              <a:endParaRPr sz="1013"/>
            </a:p>
          </p:txBody>
        </p:sp>
        <p:sp>
          <p:nvSpPr>
            <p:cNvPr id="11" name="Google Shape;494;p29">
              <a:extLst>
                <a:ext uri="{FF2B5EF4-FFF2-40B4-BE49-F238E27FC236}">
                  <a16:creationId xmlns:a16="http://schemas.microsoft.com/office/drawing/2014/main" id="{1604E669-1E39-4CF9-84B5-16830D00B73D}"/>
                </a:ext>
              </a:extLst>
            </p:cNvPr>
            <p:cNvSpPr txBox="1"/>
            <p:nvPr/>
          </p:nvSpPr>
          <p:spPr>
            <a:xfrm>
              <a:off x="3718495" y="286710"/>
              <a:ext cx="2250508" cy="1384356"/>
            </a:xfrm>
            <a:prstGeom prst="rect">
              <a:avLst/>
            </a:prstGeom>
            <a:noFill/>
            <a:ln>
              <a:noFill/>
            </a:ln>
          </p:spPr>
          <p:txBody>
            <a:bodyPr spcFirstLastPara="1" wrap="square" lIns="47138" tIns="47138" rIns="47138" bIns="47138" anchor="ctr" anchorCtr="0">
              <a:noAutofit/>
            </a:bodyPr>
            <a:lstStyle/>
            <a:p>
              <a:pPr algn="ctr">
                <a:lnSpc>
                  <a:spcPct val="90000"/>
                </a:lnSpc>
                <a:buClr>
                  <a:schemeClr val="dk1"/>
                </a:buClr>
                <a:buSzPts val="2200"/>
              </a:pPr>
              <a:r>
                <a:rPr lang="en-US" sz="2400" dirty="0"/>
                <a:t>Quality</a:t>
              </a:r>
            </a:p>
            <a:p>
              <a:pPr algn="ctr">
                <a:lnSpc>
                  <a:spcPct val="90000"/>
                </a:lnSpc>
                <a:buClr>
                  <a:schemeClr val="dk1"/>
                </a:buClr>
                <a:buSzPts val="2200"/>
              </a:pPr>
              <a:r>
                <a:rPr lang="en-US" sz="2400" dirty="0"/>
                <a:t>Improvement</a:t>
              </a:r>
              <a:endParaRPr sz="2400" dirty="0"/>
            </a:p>
          </p:txBody>
        </p:sp>
      </p:grpSp>
      <p:sp>
        <p:nvSpPr>
          <p:cNvPr id="13" name="Oval 12">
            <a:extLst>
              <a:ext uri="{FF2B5EF4-FFF2-40B4-BE49-F238E27FC236}">
                <a16:creationId xmlns:a16="http://schemas.microsoft.com/office/drawing/2014/main" id="{BDB3D28B-6BBB-47EF-94D6-D2DBE0958BED}"/>
              </a:ext>
            </a:extLst>
          </p:cNvPr>
          <p:cNvSpPr/>
          <p:nvPr/>
        </p:nvSpPr>
        <p:spPr>
          <a:xfrm>
            <a:off x="4572000" y="4826974"/>
            <a:ext cx="2866182" cy="169120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Diversity, Equity, &amp; Inclusivity</a:t>
            </a:r>
          </a:p>
        </p:txBody>
      </p:sp>
    </p:spTree>
    <p:extLst>
      <p:ext uri="{BB962C8B-B14F-4D97-AF65-F5344CB8AC3E}">
        <p14:creationId xmlns:p14="http://schemas.microsoft.com/office/powerpoint/2010/main" val="330914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389802" y="3209659"/>
            <a:ext cx="3932960" cy="52753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50" dirty="0">
                <a:solidFill>
                  <a:schemeClr val="tx2"/>
                </a:solidFill>
              </a:rPr>
              <a:t>Trauma greatly influences </a:t>
            </a:r>
            <a:r>
              <a:rPr lang="en-US" sz="1650" b="1" dirty="0">
                <a:solidFill>
                  <a:schemeClr val="accent2"/>
                </a:solidFill>
              </a:rPr>
              <a:t>how people access</a:t>
            </a:r>
            <a:r>
              <a:rPr lang="en-US" sz="1650" b="1" dirty="0">
                <a:solidFill>
                  <a:schemeClr val="accent1"/>
                </a:solidFill>
              </a:rPr>
              <a:t> </a:t>
            </a:r>
            <a:r>
              <a:rPr lang="en-US" sz="1650" dirty="0">
                <a:solidFill>
                  <a:schemeClr val="tx2"/>
                </a:solidFill>
              </a:rPr>
              <a:t>and </a:t>
            </a:r>
            <a:r>
              <a:rPr lang="en-US" sz="1650" b="1" dirty="0">
                <a:solidFill>
                  <a:schemeClr val="accent2"/>
                </a:solidFill>
              </a:rPr>
              <a:t>experience</a:t>
            </a:r>
            <a:r>
              <a:rPr lang="en-US" sz="1650" b="1" dirty="0">
                <a:solidFill>
                  <a:schemeClr val="tx2"/>
                </a:solidFill>
              </a:rPr>
              <a:t> </a:t>
            </a:r>
            <a:r>
              <a:rPr lang="en-US" sz="1650" dirty="0">
                <a:solidFill>
                  <a:schemeClr val="tx2"/>
                </a:solidFill>
              </a:rPr>
              <a:t>healthcare. </a:t>
            </a:r>
          </a:p>
        </p:txBody>
      </p:sp>
      <p:sp>
        <p:nvSpPr>
          <p:cNvPr id="5" name="Title 6"/>
          <p:cNvSpPr txBox="1">
            <a:spLocks/>
          </p:cNvSpPr>
          <p:nvPr/>
        </p:nvSpPr>
        <p:spPr>
          <a:xfrm>
            <a:off x="460748" y="94557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0000"/>
                </a:solidFill>
              </a:rPr>
              <a:t>Why Consider Trauma in Health Care?</a:t>
            </a:r>
          </a:p>
        </p:txBody>
      </p:sp>
      <p:pic>
        <p:nvPicPr>
          <p:cNvPr id="6" name="Picture 4" descr="Image result for trauma new yorker comic"/>
          <p:cNvPicPr>
            <a:picLocks noChangeAspect="1" noChangeArrowheads="1"/>
          </p:cNvPicPr>
          <p:nvPr/>
        </p:nvPicPr>
        <p:blipFill rotWithShape="1">
          <a:blip r:embed="rId2">
            <a:extLst>
              <a:ext uri="{28A0092B-C50C-407E-A947-70E740481C1C}">
                <a14:useLocalDpi xmlns:a14="http://schemas.microsoft.com/office/drawing/2010/main" val="0"/>
              </a:ext>
            </a:extLst>
          </a:blip>
          <a:srcRect t="3444" b="10864"/>
          <a:stretch/>
        </p:blipFill>
        <p:spPr bwMode="auto">
          <a:xfrm>
            <a:off x="4396764" y="1939744"/>
            <a:ext cx="4656514" cy="439919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a:xfrm>
            <a:off x="389802" y="2187661"/>
            <a:ext cx="4246162" cy="320857"/>
          </a:xfrm>
          <a:prstGeom prst="rect">
            <a:avLst/>
          </a:prstGeom>
        </p:spPr>
        <p:txBody>
          <a:bodyPr wrap="none">
            <a:spAutoFit/>
          </a:bodyPr>
          <a:lstStyle/>
          <a:p>
            <a:pPr lvl="0">
              <a:lnSpc>
                <a:spcPct val="90000"/>
              </a:lnSpc>
            </a:pPr>
            <a:r>
              <a:rPr lang="en-US" sz="1650" dirty="0">
                <a:solidFill>
                  <a:srgbClr val="242852"/>
                </a:solidFill>
                <a:cs typeface="Arial" panose="020B0604020202020204" pitchFamily="34" charset="0"/>
              </a:rPr>
              <a:t>Trauma is pervasive amongst </a:t>
            </a:r>
            <a:r>
              <a:rPr lang="en-US" sz="1650" b="1" dirty="0">
                <a:solidFill>
                  <a:srgbClr val="4A66AC"/>
                </a:solidFill>
                <a:cs typeface="Arial" panose="020B0604020202020204" pitchFamily="34" charset="0"/>
              </a:rPr>
              <a:t>patients and staff</a:t>
            </a:r>
          </a:p>
        </p:txBody>
      </p:sp>
      <p:sp>
        <p:nvSpPr>
          <p:cNvPr id="8" name="Rectangle 7"/>
          <p:cNvSpPr/>
          <p:nvPr/>
        </p:nvSpPr>
        <p:spPr>
          <a:xfrm>
            <a:off x="389802" y="2597639"/>
            <a:ext cx="2768557" cy="549381"/>
          </a:xfrm>
          <a:prstGeom prst="rect">
            <a:avLst/>
          </a:prstGeom>
        </p:spPr>
        <p:txBody>
          <a:bodyPr wrap="square">
            <a:spAutoFit/>
          </a:bodyPr>
          <a:lstStyle/>
          <a:p>
            <a:pPr lvl="0">
              <a:lnSpc>
                <a:spcPct val="90000"/>
              </a:lnSpc>
            </a:pPr>
            <a:r>
              <a:rPr lang="en-US" sz="1650" dirty="0">
                <a:solidFill>
                  <a:srgbClr val="242852"/>
                </a:solidFill>
                <a:cs typeface="Arial" panose="020B0604020202020204" pitchFamily="34" charset="0"/>
              </a:rPr>
              <a:t>Trauma has significant </a:t>
            </a:r>
            <a:r>
              <a:rPr lang="en-US" sz="1650" b="1" dirty="0">
                <a:solidFill>
                  <a:schemeClr val="accent3"/>
                </a:solidFill>
                <a:cs typeface="Arial" panose="020B0604020202020204" pitchFamily="34" charset="0"/>
              </a:rPr>
              <a:t>health and mental health</a:t>
            </a:r>
            <a:r>
              <a:rPr lang="en-US" sz="1650" b="1" dirty="0">
                <a:solidFill>
                  <a:srgbClr val="242852"/>
                </a:solidFill>
                <a:cs typeface="Arial" panose="020B0604020202020204" pitchFamily="34" charset="0"/>
              </a:rPr>
              <a:t> </a:t>
            </a:r>
            <a:r>
              <a:rPr lang="en-US" sz="1650" dirty="0">
                <a:solidFill>
                  <a:srgbClr val="242852"/>
                </a:solidFill>
                <a:cs typeface="Arial" panose="020B0604020202020204" pitchFamily="34" charset="0"/>
              </a:rPr>
              <a:t>effects</a:t>
            </a:r>
            <a:r>
              <a:rPr lang="en-US" sz="1650" b="1" dirty="0">
                <a:solidFill>
                  <a:srgbClr val="242852"/>
                </a:solidFill>
                <a:cs typeface="Arial" panose="020B0604020202020204" pitchFamily="34" charset="0"/>
              </a:rPr>
              <a:t>.</a:t>
            </a:r>
          </a:p>
        </p:txBody>
      </p:sp>
      <p:sp>
        <p:nvSpPr>
          <p:cNvPr id="9" name="Rectangle 8"/>
          <p:cNvSpPr/>
          <p:nvPr/>
        </p:nvSpPr>
        <p:spPr>
          <a:xfrm>
            <a:off x="1791928" y="4722925"/>
            <a:ext cx="3440123" cy="843821"/>
          </a:xfrm>
          <a:prstGeom prst="rect">
            <a:avLst/>
          </a:prstGeom>
        </p:spPr>
        <p:txBody>
          <a:bodyPr wrap="square">
            <a:spAutoFit/>
          </a:bodyPr>
          <a:lstStyle/>
          <a:p>
            <a:pPr>
              <a:spcAft>
                <a:spcPts val="450"/>
              </a:spcAft>
            </a:pPr>
            <a:r>
              <a:rPr lang="en-US" sz="1350" dirty="0">
                <a:solidFill>
                  <a:schemeClr val="tx2"/>
                </a:solidFill>
              </a:rPr>
              <a:t>Healthcare services can be re-traumatizing, </a:t>
            </a:r>
          </a:p>
          <a:p>
            <a:pPr>
              <a:spcAft>
                <a:spcPts val="450"/>
              </a:spcAft>
            </a:pPr>
            <a:r>
              <a:rPr lang="en-US" sz="1350" dirty="0">
                <a:solidFill>
                  <a:schemeClr val="tx2"/>
                </a:solidFill>
              </a:rPr>
              <a:t>Treatments may not be effective </a:t>
            </a:r>
          </a:p>
          <a:p>
            <a:pPr>
              <a:spcAft>
                <a:spcPts val="450"/>
              </a:spcAft>
            </a:pPr>
            <a:r>
              <a:rPr lang="en-US" sz="1350" dirty="0">
                <a:solidFill>
                  <a:schemeClr val="tx2"/>
                </a:solidFill>
              </a:rPr>
              <a:t>Patients may not be able to engage with you</a:t>
            </a:r>
          </a:p>
        </p:txBody>
      </p:sp>
      <p:sp>
        <p:nvSpPr>
          <p:cNvPr id="10" name="Arrow: Pentagon 8"/>
          <p:cNvSpPr/>
          <p:nvPr/>
        </p:nvSpPr>
        <p:spPr>
          <a:xfrm>
            <a:off x="224738" y="4792494"/>
            <a:ext cx="1503643" cy="66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rPr>
              <a:t>Without considering trauma: </a:t>
            </a:r>
          </a:p>
        </p:txBody>
      </p:sp>
      <p:sp>
        <p:nvSpPr>
          <p:cNvPr id="11" name="Rectangle 10"/>
          <p:cNvSpPr/>
          <p:nvPr/>
        </p:nvSpPr>
        <p:spPr>
          <a:xfrm>
            <a:off x="5681342" y="6333394"/>
            <a:ext cx="3271602" cy="45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solidFill>
                <a:latin typeface="Times New Roman" panose="02020603050405020304" pitchFamily="18" charset="0"/>
                <a:cs typeface="Times New Roman" panose="02020603050405020304" pitchFamily="18" charset="0"/>
              </a:rPr>
              <a:t>“I’m right there in the room, and no </a:t>
            </a:r>
          </a:p>
          <a:p>
            <a:pPr algn="ctr"/>
            <a:r>
              <a:rPr lang="en-US" sz="1500" i="1" dirty="0">
                <a:solidFill>
                  <a:schemeClr val="tx1"/>
                </a:solidFill>
                <a:latin typeface="Times New Roman" panose="02020603050405020304" pitchFamily="18" charset="0"/>
                <a:cs typeface="Times New Roman" panose="02020603050405020304" pitchFamily="18" charset="0"/>
              </a:rPr>
              <a:t>one even acknowledges me.”</a:t>
            </a:r>
          </a:p>
        </p:txBody>
      </p:sp>
    </p:spTree>
    <p:extLst>
      <p:ext uri="{BB962C8B-B14F-4D97-AF65-F5344CB8AC3E}">
        <p14:creationId xmlns:p14="http://schemas.microsoft.com/office/powerpoint/2010/main" val="193694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091671"/>
            <a:ext cx="7831138" cy="922337"/>
          </a:xfrm>
        </p:spPr>
        <p:txBody>
          <a:bodyPr/>
          <a:lstStyle/>
          <a:p>
            <a:r>
              <a:rPr lang="en-US" dirty="0"/>
              <a:t>References</a:t>
            </a:r>
          </a:p>
        </p:txBody>
      </p:sp>
      <p:sp>
        <p:nvSpPr>
          <p:cNvPr id="3" name="Text Placeholder 2"/>
          <p:cNvSpPr>
            <a:spLocks noGrp="1"/>
          </p:cNvSpPr>
          <p:nvPr>
            <p:ph type="body" sz="quarter" idx="11"/>
          </p:nvPr>
        </p:nvSpPr>
        <p:spPr>
          <a:xfrm>
            <a:off x="457200" y="1659467"/>
            <a:ext cx="7831138" cy="5198534"/>
          </a:xfrm>
        </p:spPr>
        <p:txBody>
          <a:bodyPr>
            <a:normAutofit fontScale="77500" lnSpcReduction="20000"/>
          </a:bodyPr>
          <a:lstStyle/>
          <a:p>
            <a:pPr marL="0" indent="0">
              <a:buNone/>
            </a:pPr>
            <a:endParaRPr lang="en-US" sz="1200" dirty="0">
              <a:cs typeface="Arial"/>
            </a:endParaRPr>
          </a:p>
          <a:p>
            <a:r>
              <a:rPr lang="en-US" sz="1200" dirty="0" err="1">
                <a:cs typeface="Arial"/>
              </a:rPr>
              <a:t>Admon</a:t>
            </a:r>
            <a:r>
              <a:rPr lang="en-US" sz="1200" dirty="0">
                <a:cs typeface="Arial"/>
              </a:rPr>
              <a:t> R, </a:t>
            </a:r>
            <a:r>
              <a:rPr lang="en-US" sz="1200" dirty="0" err="1">
                <a:cs typeface="Arial"/>
              </a:rPr>
              <a:t>Milad</a:t>
            </a:r>
            <a:r>
              <a:rPr lang="en-US" sz="1200" dirty="0">
                <a:cs typeface="Arial"/>
              </a:rPr>
              <a:t> MR, </a:t>
            </a:r>
            <a:r>
              <a:rPr lang="en-US" sz="1200" dirty="0" err="1">
                <a:cs typeface="Arial"/>
              </a:rPr>
              <a:t>Hendler</a:t>
            </a:r>
            <a:r>
              <a:rPr lang="en-US" sz="1200" dirty="0">
                <a:cs typeface="Arial"/>
              </a:rPr>
              <a:t> T. (2013) A causal model of post-traumatic stress disorder: disentangling predisposed from acquired neural abnormalities.  Trends in Cognitive Sciences, 17(7).</a:t>
            </a:r>
          </a:p>
          <a:p>
            <a:r>
              <a:rPr lang="en-US" sz="1200" dirty="0">
                <a:cs typeface="Arial"/>
              </a:rPr>
              <a:t>Amar, A., &amp; Lewis-O’Connor, A. (2015) Trauma-Informed Care. In: Sigma Theta Tau, Nursing Knowledge International, tentatively titled, “A Practical Guide to  Forensic Nursing: Incorporating forensic principles into nursing practice”. </a:t>
            </a:r>
          </a:p>
          <a:p>
            <a:r>
              <a:rPr lang="en-US" sz="1200" dirty="0">
                <a:cs typeface="Arial"/>
              </a:rPr>
              <a:t>American </a:t>
            </a:r>
            <a:r>
              <a:rPr lang="en-US" sz="1200" dirty="0" err="1">
                <a:cs typeface="Arial"/>
              </a:rPr>
              <a:t>Psychiataric</a:t>
            </a:r>
            <a:r>
              <a:rPr lang="en-US" sz="1200" dirty="0">
                <a:cs typeface="Arial"/>
              </a:rPr>
              <a:t> Association’s Diagnostic and Statistical Manual of Mental Disorders (2013), 5</a:t>
            </a:r>
            <a:r>
              <a:rPr lang="en-US" sz="1200" baseline="30000" dirty="0">
                <a:cs typeface="Arial"/>
              </a:rPr>
              <a:t>th</a:t>
            </a:r>
            <a:r>
              <a:rPr lang="en-US" sz="1200" dirty="0">
                <a:cs typeface="Arial"/>
              </a:rPr>
              <a:t> Edition: DSM-5. Arlington VA: American Psychiatric Publishing.</a:t>
            </a:r>
          </a:p>
          <a:p>
            <a:r>
              <a:rPr lang="en-US" sz="1200" dirty="0" err="1"/>
              <a:t>Benjet</a:t>
            </a:r>
            <a:r>
              <a:rPr lang="en-US" sz="1200" dirty="0"/>
              <a:t> C, </a:t>
            </a:r>
            <a:r>
              <a:rPr lang="en-US" sz="1200" dirty="0" err="1"/>
              <a:t>Bromet</a:t>
            </a:r>
            <a:r>
              <a:rPr lang="en-US" sz="1200" dirty="0"/>
              <a:t> E, </a:t>
            </a:r>
            <a:r>
              <a:rPr lang="en-US" sz="1200" dirty="0" err="1"/>
              <a:t>Karam</a:t>
            </a:r>
            <a:r>
              <a:rPr lang="en-US" sz="1200" dirty="0"/>
              <a:t> EG, et al. The epidemiology of traumatic event exposure worldwide: results from the World Mental Health Survey Consortium. </a:t>
            </a:r>
            <a:r>
              <a:rPr lang="en-US" sz="1200" dirty="0" err="1"/>
              <a:t>Psychol</a:t>
            </a:r>
            <a:r>
              <a:rPr lang="en-US" sz="1200" dirty="0"/>
              <a:t> Med. 2016;46(2):327-343</a:t>
            </a:r>
            <a:endParaRPr lang="en-US" sz="1200" dirty="0">
              <a:cs typeface="Arial"/>
            </a:endParaRPr>
          </a:p>
          <a:p>
            <a:pPr marL="342900" lvl="1" indent="-342900"/>
            <a:r>
              <a:rPr lang="en-US" sz="1200" dirty="0"/>
              <a:t>Creamer M, Burgess P, McFarlane AC. Post-traumatic stress disorder: Findings from the Australian National Survey of Mental Health and Well-being. </a:t>
            </a:r>
            <a:r>
              <a:rPr lang="en-US" sz="1200" dirty="0" err="1"/>
              <a:t>Psychol</a:t>
            </a:r>
            <a:r>
              <a:rPr lang="en-US" sz="1200" dirty="0"/>
              <a:t> Med. 2001;31(7):1237–1247.</a:t>
            </a:r>
            <a:endParaRPr lang="en-US" sz="1200" dirty="0">
              <a:cs typeface="Arial"/>
            </a:endParaRPr>
          </a:p>
          <a:p>
            <a:r>
              <a:rPr lang="en-US" sz="1200" dirty="0" err="1">
                <a:cs typeface="Arial" pitchFamily="34" charset="0"/>
              </a:rPr>
              <a:t>Daskalakis</a:t>
            </a:r>
            <a:r>
              <a:rPr lang="en-US" sz="1200" dirty="0">
                <a:cs typeface="Arial" pitchFamily="34" charset="0"/>
              </a:rPr>
              <a:t> NP, </a:t>
            </a:r>
            <a:r>
              <a:rPr lang="en-US" sz="1200" dirty="0" err="1">
                <a:cs typeface="Arial" pitchFamily="34" charset="0"/>
              </a:rPr>
              <a:t>Bagot</a:t>
            </a:r>
            <a:r>
              <a:rPr lang="en-US" sz="1200" dirty="0">
                <a:cs typeface="Arial" pitchFamily="34" charset="0"/>
              </a:rPr>
              <a:t> RC, Parker KJ, </a:t>
            </a:r>
            <a:r>
              <a:rPr lang="en-US" sz="1200" dirty="0" err="1">
                <a:cs typeface="Arial" pitchFamily="34" charset="0"/>
              </a:rPr>
              <a:t>Vinkers</a:t>
            </a:r>
            <a:r>
              <a:rPr lang="en-US" sz="1200" dirty="0">
                <a:cs typeface="Arial" pitchFamily="34" charset="0"/>
              </a:rPr>
              <a:t> CH,  de </a:t>
            </a:r>
            <a:r>
              <a:rPr lang="en-US" sz="1200" dirty="0" err="1">
                <a:cs typeface="Arial" pitchFamily="34" charset="0"/>
              </a:rPr>
              <a:t>Kloet</a:t>
            </a:r>
            <a:r>
              <a:rPr lang="en-US" sz="1200" dirty="0">
                <a:cs typeface="Arial" pitchFamily="34" charset="0"/>
              </a:rPr>
              <a:t> ER.  The three-hit concept of vulnerability and resilience: Toward understanding adaptation to early-life adversity outcome, </a:t>
            </a:r>
            <a:r>
              <a:rPr lang="en-US" sz="1200" dirty="0" err="1">
                <a:cs typeface="Arial" pitchFamily="34" charset="0"/>
              </a:rPr>
              <a:t>Psychoneuroendocrinology</a:t>
            </a:r>
            <a:r>
              <a:rPr lang="en-US" sz="1200" dirty="0">
                <a:cs typeface="Arial" pitchFamily="34" charset="0"/>
              </a:rPr>
              <a:t>, Volume 38, Issue 9, 2013, 1858–1873</a:t>
            </a:r>
            <a:endParaRPr lang="en-US" sz="1200" dirty="0">
              <a:cs typeface="Arial"/>
            </a:endParaRPr>
          </a:p>
          <a:p>
            <a:r>
              <a:rPr lang="en-US" sz="1200" dirty="0" err="1">
                <a:cs typeface="Arial"/>
              </a:rPr>
              <a:t>Fallot</a:t>
            </a:r>
            <a:r>
              <a:rPr lang="en-US" sz="1200" dirty="0">
                <a:cs typeface="Arial"/>
              </a:rPr>
              <a:t>, R., &amp; Harris, M. (2006) “Trauma Informed Services: A Self-Assessment and Planning Protocol.” Community Connections.</a:t>
            </a:r>
          </a:p>
          <a:p>
            <a:r>
              <a:rPr lang="en-US" sz="1200" dirty="0" err="1">
                <a:cs typeface="Arial"/>
              </a:rPr>
              <a:t>Felitti</a:t>
            </a:r>
            <a:r>
              <a:rPr lang="en-US" sz="1200" dirty="0">
                <a:cs typeface="Arial"/>
              </a:rPr>
              <a:t>, </a:t>
            </a:r>
            <a:r>
              <a:rPr lang="en-US" sz="1200" dirty="0" err="1">
                <a:cs typeface="Arial"/>
              </a:rPr>
              <a:t>Anda</a:t>
            </a:r>
            <a:r>
              <a:rPr lang="en-US" sz="1200" dirty="0">
                <a:cs typeface="Arial"/>
              </a:rPr>
              <a:t> et al., (1997). “Relationship of Childhood Abuse and Household Dysfunction to Many of the Leading Causes of Death in Adults: The Adverse Childhood Experiences (ACE) Study.” American Journal of </a:t>
            </a:r>
            <a:r>
              <a:rPr lang="en-US" sz="1200" dirty="0">
                <a:solidFill>
                  <a:srgbClr val="000000"/>
                </a:solidFill>
                <a:cs typeface="Arial"/>
              </a:rPr>
              <a:t>Preventive Medicine, 14, 4, 245-258. </a:t>
            </a:r>
          </a:p>
          <a:p>
            <a:r>
              <a:rPr lang="en-US" sz="1200" dirty="0" err="1">
                <a:solidFill>
                  <a:srgbClr val="000000"/>
                </a:solidFill>
              </a:rPr>
              <a:t>Felitti</a:t>
            </a:r>
            <a:r>
              <a:rPr lang="en-US" sz="1200" dirty="0">
                <a:solidFill>
                  <a:srgbClr val="000000"/>
                </a:solidFill>
              </a:rPr>
              <a:t> V, </a:t>
            </a:r>
            <a:r>
              <a:rPr lang="en-US" sz="1200" dirty="0" err="1">
                <a:solidFill>
                  <a:srgbClr val="000000"/>
                </a:solidFill>
              </a:rPr>
              <a:t>Anda</a:t>
            </a:r>
            <a:r>
              <a:rPr lang="en-US" sz="1200" dirty="0">
                <a:solidFill>
                  <a:srgbClr val="000000"/>
                </a:solidFill>
              </a:rPr>
              <a:t> R et al (1998) Relationship of Childhood Abuse and Household Dysfunction to Many of the Leading Causes of Death in Adults: The Adverse Childhood Experiences (ACE) Study. American Journal of Preventive Medicine. </a:t>
            </a:r>
            <a:r>
              <a:rPr lang="en-US" sz="1200" b="1" dirty="0">
                <a:solidFill>
                  <a:srgbClr val="000000"/>
                </a:solidFill>
              </a:rPr>
              <a:t>14</a:t>
            </a:r>
            <a:r>
              <a:rPr lang="en-US" sz="1200" dirty="0">
                <a:solidFill>
                  <a:srgbClr val="000000"/>
                </a:solidFill>
              </a:rPr>
              <a:t> (4): 245–258.</a:t>
            </a:r>
          </a:p>
          <a:p>
            <a:r>
              <a:rPr lang="en-US" sz="1200" dirty="0"/>
              <a:t>Grant BF, Chou SP, Goldstein RB, Huang B, Stinson FS, </a:t>
            </a:r>
            <a:r>
              <a:rPr lang="en-US" sz="1200" dirty="0" err="1"/>
              <a:t>Saha</a:t>
            </a:r>
            <a:r>
              <a:rPr lang="en-US" sz="1200" dirty="0"/>
              <a:t> TD, et al. Prevalence, correlates, disability, and comorbidity of DSM-IV borderline personality disorder: results from the Wave 2 National Epidemiologic Survey on Alcohol and Related Conditions. J </a:t>
            </a:r>
            <a:r>
              <a:rPr lang="en-US" sz="1200" dirty="0" err="1"/>
              <a:t>Clin</a:t>
            </a:r>
            <a:r>
              <a:rPr lang="en-US" sz="1200" dirty="0"/>
              <a:t> Psychiatry. 2008;69:533–45.</a:t>
            </a:r>
          </a:p>
          <a:p>
            <a:r>
              <a:rPr lang="en-US" sz="1200" dirty="0" err="1">
                <a:solidFill>
                  <a:srgbClr val="000000"/>
                </a:solidFill>
                <a:cs typeface="Arial"/>
              </a:rPr>
              <a:t>Galatzer</a:t>
            </a:r>
            <a:r>
              <a:rPr lang="en-US" sz="1200" dirty="0">
                <a:solidFill>
                  <a:srgbClr val="000000"/>
                </a:solidFill>
                <a:cs typeface="Arial"/>
              </a:rPr>
              <a:t>-Levy IR and Bryan RA (2013) 636,120 Ways to Have Posttraumatic Stress Disorder.  Perspectives on Psychological Science 8(6) 651-662.</a:t>
            </a:r>
          </a:p>
          <a:p>
            <a:r>
              <a:rPr lang="en-US" sz="1200" dirty="0">
                <a:cs typeface="Arial"/>
              </a:rPr>
              <a:t>Huang, L.N., Sharp, C.S., Gunther, T. SAMHSA and National Council for Behavioral Health webinar 8/6/13. “It’s Just Good Medicine: Trauma Informed Primary Care.”  </a:t>
            </a:r>
            <a:r>
              <a:rPr lang="en-US" sz="1200" dirty="0">
                <a:cs typeface="Arial"/>
                <a:hlinkClick r:id="rId2"/>
              </a:rPr>
              <a:t>www.integration.samhsa.gov</a:t>
            </a:r>
            <a:endParaRPr lang="en-US" sz="1200" dirty="0">
              <a:cs typeface="Arial"/>
            </a:endParaRPr>
          </a:p>
          <a:p>
            <a:r>
              <a:rPr lang="en-US" sz="1100" dirty="0"/>
              <a:t>Jain KM, Davey-</a:t>
            </a:r>
            <a:r>
              <a:rPr lang="en-US" sz="1100" dirty="0" err="1"/>
              <a:t>Rothwall</a:t>
            </a:r>
            <a:r>
              <a:rPr lang="en-US" sz="1100" dirty="0"/>
              <a:t>, et al (2018) PTSD, Neighborhood Residency and Satisfaction, and Social Network Characteristics among underserved women in Baltimore, Maryland.  Women’s Health Issues, p1-8</a:t>
            </a:r>
            <a:endParaRPr lang="en-US" sz="1200" dirty="0">
              <a:cs typeface="Arial"/>
            </a:endParaRPr>
          </a:p>
          <a:p>
            <a:r>
              <a:rPr lang="en-US" sz="1200" dirty="0" err="1">
                <a:cs typeface="Arial"/>
              </a:rPr>
              <a:t>Karam</a:t>
            </a:r>
            <a:r>
              <a:rPr lang="en-US" sz="1200" dirty="0">
                <a:cs typeface="Arial"/>
              </a:rPr>
              <a:t> EG, Friedman MJ, Hill ED, et al (2014). Cumulative traumas and risk thresholds: 12-month PTSD in the World Mental Health (WMH)  Surveys. Depress Anxiety; 31:130-42</a:t>
            </a:r>
          </a:p>
          <a:p>
            <a:r>
              <a:rPr lang="en-US" sz="1200" dirty="0">
                <a:cs typeface="Arial"/>
              </a:rPr>
              <a:t>Kessler RC, Rose S, </a:t>
            </a:r>
            <a:r>
              <a:rPr lang="en-US" sz="1200" dirty="0" err="1">
                <a:cs typeface="Arial"/>
              </a:rPr>
              <a:t>Koenen</a:t>
            </a:r>
            <a:r>
              <a:rPr lang="en-US" sz="1200" dirty="0">
                <a:cs typeface="Arial"/>
              </a:rPr>
              <a:t> KC, et al. (2015) How well can post-traumatic stress disorder be predicted from pre-trauma risk factors? An exploratory study in the WHO World Mental Health Surveys.  World Psychiatry 13:265.</a:t>
            </a:r>
          </a:p>
          <a:p>
            <a:r>
              <a:rPr lang="en-US" sz="1200" dirty="0"/>
              <a:t>Kessler, R.C., Berglund, P., </a:t>
            </a:r>
            <a:r>
              <a:rPr lang="en-US" sz="1200" dirty="0" err="1"/>
              <a:t>Delmer</a:t>
            </a:r>
            <a:r>
              <a:rPr lang="en-US" sz="1200" dirty="0"/>
              <a:t>, O., Jin, R., </a:t>
            </a:r>
            <a:r>
              <a:rPr lang="en-US" sz="1200" dirty="0" err="1"/>
              <a:t>Merikangas</a:t>
            </a:r>
            <a:r>
              <a:rPr lang="en-US" sz="1200" dirty="0"/>
              <a:t>, K.R., &amp; Walters, E.E. (2005).  Lifetime prevalence and age-of-onset distributions of DSM-IV disorders in the National Comorbidity Survey Replication. </a:t>
            </a:r>
            <a:r>
              <a:rPr lang="en-US" sz="1200" i="1" dirty="0"/>
              <a:t>Archives of General Psychiatry, 62(6)</a:t>
            </a:r>
            <a:r>
              <a:rPr lang="en-US" sz="1200" dirty="0"/>
              <a:t>: 593-602.</a:t>
            </a:r>
          </a:p>
          <a:p>
            <a:endParaRPr lang="en-US" dirty="0"/>
          </a:p>
        </p:txBody>
      </p:sp>
    </p:spTree>
    <p:extLst>
      <p:ext uri="{BB962C8B-B14F-4D97-AF65-F5344CB8AC3E}">
        <p14:creationId xmlns:p14="http://schemas.microsoft.com/office/powerpoint/2010/main" val="2685944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981605"/>
            <a:ext cx="7831138" cy="652462"/>
          </a:xfrm>
        </p:spPr>
        <p:txBody>
          <a:bodyPr/>
          <a:lstStyle/>
          <a:p>
            <a:r>
              <a:rPr lang="en-US" dirty="0"/>
              <a:t>References</a:t>
            </a:r>
          </a:p>
        </p:txBody>
      </p:sp>
      <p:sp>
        <p:nvSpPr>
          <p:cNvPr id="3" name="Text Placeholder 2"/>
          <p:cNvSpPr>
            <a:spLocks noGrp="1"/>
          </p:cNvSpPr>
          <p:nvPr>
            <p:ph type="body" sz="quarter" idx="11"/>
          </p:nvPr>
        </p:nvSpPr>
        <p:spPr>
          <a:xfrm>
            <a:off x="457200" y="1634066"/>
            <a:ext cx="7831138" cy="5054409"/>
          </a:xfrm>
        </p:spPr>
        <p:txBody>
          <a:bodyPr>
            <a:normAutofit fontScale="70000" lnSpcReduction="20000"/>
          </a:bodyPr>
          <a:lstStyle/>
          <a:p>
            <a:r>
              <a:rPr lang="en-US" sz="1200" dirty="0" err="1">
                <a:cs typeface="Arial"/>
              </a:rPr>
              <a:t>Kubzansky</a:t>
            </a:r>
            <a:r>
              <a:rPr lang="en-US" sz="1200" dirty="0">
                <a:cs typeface="Arial"/>
              </a:rPr>
              <a:t> L, </a:t>
            </a:r>
            <a:r>
              <a:rPr lang="en-US" sz="1200" dirty="0" err="1">
                <a:cs typeface="Arial"/>
              </a:rPr>
              <a:t>Bordelais</a:t>
            </a:r>
            <a:r>
              <a:rPr lang="en-US" sz="1200" dirty="0">
                <a:cs typeface="Arial"/>
              </a:rPr>
              <a:t> P, Jun HJ et al. (2014) The  weight of traumatic stress: a prospective study of PTSD symptoms and weight status in women.  JAMA-Psych 71:1:44-51</a:t>
            </a:r>
          </a:p>
          <a:p>
            <a:r>
              <a:rPr lang="en-US" sz="1200" dirty="0" err="1">
                <a:cs typeface="Arial"/>
              </a:rPr>
              <a:t>LeDoux</a:t>
            </a:r>
            <a:r>
              <a:rPr lang="en-US" sz="1200" dirty="0">
                <a:cs typeface="Arial"/>
              </a:rPr>
              <a:t> JL (1994) Emotion, Memory and the Brain.  Scientific American.</a:t>
            </a:r>
          </a:p>
          <a:p>
            <a:r>
              <a:rPr lang="en-US" sz="1200" dirty="0">
                <a:cs typeface="Arial"/>
              </a:rPr>
              <a:t>Lewis-O’Connor, A. &amp; Alpert, E. (2017) Caring for Survivors Using a Trauma Informed Care Framework. Human Trafficking Is a Public Health Issue: A Paradigm Expansion in the United States. Editors: </a:t>
            </a:r>
            <a:r>
              <a:rPr lang="en-US" sz="1200" dirty="0" err="1">
                <a:cs typeface="Arial"/>
              </a:rPr>
              <a:t>Makini</a:t>
            </a:r>
            <a:r>
              <a:rPr lang="en-US" sz="1200" dirty="0">
                <a:cs typeface="Arial"/>
              </a:rPr>
              <a:t> </a:t>
            </a:r>
            <a:r>
              <a:rPr lang="en-US" sz="1200" dirty="0" err="1">
                <a:cs typeface="Arial"/>
              </a:rPr>
              <a:t>Chisolm-Straker</a:t>
            </a:r>
            <a:r>
              <a:rPr lang="en-US" sz="1200" dirty="0">
                <a:cs typeface="Arial"/>
              </a:rPr>
              <a:t>, </a:t>
            </a:r>
            <a:r>
              <a:rPr lang="en-US" sz="1200" dirty="0" err="1">
                <a:cs typeface="Arial"/>
              </a:rPr>
              <a:t>Hanni</a:t>
            </a:r>
            <a:r>
              <a:rPr lang="en-US" sz="1200" dirty="0">
                <a:cs typeface="Arial"/>
              </a:rPr>
              <a:t> </a:t>
            </a:r>
            <a:r>
              <a:rPr lang="en-US" sz="1200" dirty="0" err="1">
                <a:cs typeface="Arial"/>
              </a:rPr>
              <a:t>Stoklosa</a:t>
            </a:r>
            <a:r>
              <a:rPr lang="en-US" sz="1200" dirty="0">
                <a:cs typeface="Arial"/>
              </a:rPr>
              <a:t>. </a:t>
            </a:r>
          </a:p>
          <a:p>
            <a:r>
              <a:rPr lang="en-US" sz="1200" dirty="0">
                <a:cs typeface="Arial"/>
              </a:rPr>
              <a:t>Lewis-O’Connor, A. &amp; Chadwick, M. (2015). Voice of the patient: informing research, policy and practice on violence against women.  Journal of Forensic Nursing, 11:4, 188-197.</a:t>
            </a:r>
          </a:p>
          <a:p>
            <a:r>
              <a:rPr lang="en-US" sz="1200" dirty="0">
                <a:cs typeface="Arial" pitchFamily="34" charset="0"/>
              </a:rPr>
              <a:t>McEwan, BS  </a:t>
            </a:r>
            <a:r>
              <a:rPr lang="en-US" sz="1200" dirty="0" err="1">
                <a:cs typeface="Arial" pitchFamily="34" charset="0"/>
              </a:rPr>
              <a:t>Allostasis</a:t>
            </a:r>
            <a:r>
              <a:rPr lang="en-US" sz="1200" dirty="0">
                <a:cs typeface="Arial" pitchFamily="34" charset="0"/>
              </a:rPr>
              <a:t> and the Epigenetics of Brain and Body Health Over the Life Course The Brain on Stress  JAMA Psychiatry. Published online  April 26, 2017. doi:10.1001/jamapsychiatry.2017.0270</a:t>
            </a:r>
          </a:p>
          <a:p>
            <a:r>
              <a:rPr lang="en-US" sz="1200" dirty="0">
                <a:cs typeface="Arial" pitchFamily="34" charset="0"/>
              </a:rPr>
              <a:t>McEwen BS, Gray JD, </a:t>
            </a:r>
            <a:r>
              <a:rPr lang="en-US" sz="1200" dirty="0" err="1">
                <a:cs typeface="Arial" pitchFamily="34" charset="0"/>
              </a:rPr>
              <a:t>Nasca</a:t>
            </a:r>
            <a:r>
              <a:rPr lang="en-US" sz="1200" dirty="0">
                <a:cs typeface="Arial" pitchFamily="34" charset="0"/>
              </a:rPr>
              <a:t> C.  60 Years of Neuroendocrinology: Redefining Neuroendocrinology: stress, sex and cognitive and emotional regulation.  Journal of Endocrinology 2015. 226, T67-83</a:t>
            </a:r>
          </a:p>
          <a:p>
            <a:r>
              <a:rPr lang="en-US" sz="1100" dirty="0"/>
              <a:t>Perez DL, </a:t>
            </a:r>
            <a:r>
              <a:rPr lang="en-US" sz="1100" dirty="0" err="1"/>
              <a:t>Matin</a:t>
            </a:r>
            <a:r>
              <a:rPr lang="en-US" sz="1100" dirty="0"/>
              <a:t> N, </a:t>
            </a:r>
            <a:r>
              <a:rPr lang="en-US" sz="1100" dirty="0" err="1"/>
              <a:t>Barsky</a:t>
            </a:r>
            <a:r>
              <a:rPr lang="en-US" sz="1100" dirty="0"/>
              <a:t> A, </a:t>
            </a:r>
            <a:r>
              <a:rPr lang="en-US" sz="1100" dirty="0" err="1"/>
              <a:t>Costumero</a:t>
            </a:r>
            <a:r>
              <a:rPr lang="en-US" sz="1100" dirty="0"/>
              <a:t>-Ramos V, et al (2017) </a:t>
            </a:r>
            <a:r>
              <a:rPr lang="en-US" sz="1100" dirty="0" err="1"/>
              <a:t>Cingulo</a:t>
            </a:r>
            <a:r>
              <a:rPr lang="en-US" sz="1100" dirty="0"/>
              <a:t>-insular structural alterations associated with psychogenic symptoms, childhood abuse and PTSD in functional neurological disorders. J </a:t>
            </a:r>
            <a:r>
              <a:rPr lang="en-US" sz="1100" dirty="0" err="1"/>
              <a:t>Neurol</a:t>
            </a:r>
            <a:r>
              <a:rPr lang="en-US" sz="1100" dirty="0"/>
              <a:t> </a:t>
            </a:r>
            <a:r>
              <a:rPr lang="en-US" sz="1100" dirty="0" err="1"/>
              <a:t>Neurosurg</a:t>
            </a:r>
            <a:r>
              <a:rPr lang="en-US" sz="1100" dirty="0"/>
              <a:t> Psychiatry. 2017 Jun;88(6):491-497</a:t>
            </a:r>
            <a:endParaRPr lang="en-US" sz="1200" dirty="0">
              <a:cs typeface="Arial" pitchFamily="34" charset="0"/>
            </a:endParaRPr>
          </a:p>
          <a:p>
            <a:r>
              <a:rPr lang="en-GB" sz="1200" dirty="0">
                <a:solidFill>
                  <a:srgbClr val="000000"/>
                </a:solidFill>
                <a:ea typeface="msgothic" charset="0"/>
                <a:cs typeface="Arial" pitchFamily="34" charset="0"/>
              </a:rPr>
              <a:t>Perez DL et al. </a:t>
            </a:r>
            <a:r>
              <a:rPr lang="en-US" sz="1200" dirty="0">
                <a:solidFill>
                  <a:srgbClr val="000000"/>
                </a:solidFill>
                <a:ea typeface="DejaVu Sans" charset="0"/>
                <a:cs typeface="Arial" pitchFamily="34" charset="0"/>
              </a:rPr>
              <a:t>A Neural Circuit Framework for Somatosensory Amplification in Somatoform Disorders  </a:t>
            </a:r>
            <a:r>
              <a:rPr lang="en-GB" sz="1200" dirty="0">
                <a:solidFill>
                  <a:srgbClr val="000000"/>
                </a:solidFill>
                <a:ea typeface="msgothic" charset="0"/>
                <a:cs typeface="Arial" pitchFamily="34" charset="0"/>
              </a:rPr>
              <a:t>J </a:t>
            </a:r>
            <a:r>
              <a:rPr lang="en-GB" sz="1200" dirty="0" err="1">
                <a:solidFill>
                  <a:srgbClr val="000000"/>
                </a:solidFill>
                <a:ea typeface="msgothic" charset="0"/>
                <a:cs typeface="Arial" pitchFamily="34" charset="0"/>
              </a:rPr>
              <a:t>Neurol</a:t>
            </a:r>
            <a:r>
              <a:rPr lang="en-GB" sz="1200" dirty="0">
                <a:solidFill>
                  <a:srgbClr val="000000"/>
                </a:solidFill>
                <a:ea typeface="msgothic" charset="0"/>
                <a:cs typeface="Arial" pitchFamily="34" charset="0"/>
              </a:rPr>
              <a:t> </a:t>
            </a:r>
            <a:r>
              <a:rPr lang="en-GB" sz="1200" dirty="0" err="1">
                <a:solidFill>
                  <a:srgbClr val="000000"/>
                </a:solidFill>
                <a:ea typeface="msgothic" charset="0"/>
                <a:cs typeface="Arial" pitchFamily="34" charset="0"/>
              </a:rPr>
              <a:t>Neurosurg</a:t>
            </a:r>
            <a:r>
              <a:rPr lang="en-GB" sz="1200" dirty="0">
                <a:solidFill>
                  <a:srgbClr val="000000"/>
                </a:solidFill>
                <a:ea typeface="msgothic" charset="0"/>
                <a:cs typeface="Arial" pitchFamily="34" charset="0"/>
              </a:rPr>
              <a:t> Psychiatry 2015  doi:10.1136/jnnp-2016-314998</a:t>
            </a:r>
          </a:p>
          <a:p>
            <a:r>
              <a:rPr lang="en-GB" sz="1200" dirty="0">
                <a:solidFill>
                  <a:srgbClr val="000000"/>
                </a:solidFill>
                <a:ea typeface="msgothic" charset="0"/>
                <a:cs typeface="Arial" pitchFamily="34" charset="0"/>
              </a:rPr>
              <a:t>Roberts AL, Agnew-</a:t>
            </a:r>
            <a:r>
              <a:rPr lang="en-GB" sz="1200" dirty="0" err="1">
                <a:solidFill>
                  <a:srgbClr val="000000"/>
                </a:solidFill>
                <a:ea typeface="msgothic" charset="0"/>
                <a:cs typeface="Arial" pitchFamily="34" charset="0"/>
              </a:rPr>
              <a:t>Blais</a:t>
            </a:r>
            <a:r>
              <a:rPr lang="en-GB" sz="1200" dirty="0">
                <a:solidFill>
                  <a:srgbClr val="000000"/>
                </a:solidFill>
                <a:ea typeface="msgothic" charset="0"/>
                <a:cs typeface="Arial" pitchFamily="34" charset="0"/>
              </a:rPr>
              <a:t> JC, </a:t>
            </a:r>
            <a:r>
              <a:rPr lang="en-GB" sz="1200" dirty="0" err="1">
                <a:solidFill>
                  <a:srgbClr val="000000"/>
                </a:solidFill>
                <a:ea typeface="msgothic" charset="0"/>
                <a:cs typeface="Arial" pitchFamily="34" charset="0"/>
              </a:rPr>
              <a:t>Spiegelman</a:t>
            </a:r>
            <a:r>
              <a:rPr lang="en-GB" sz="1200" dirty="0">
                <a:solidFill>
                  <a:srgbClr val="000000"/>
                </a:solidFill>
                <a:ea typeface="msgothic" charset="0"/>
                <a:cs typeface="Arial" pitchFamily="34" charset="0"/>
              </a:rPr>
              <a:t> D, </a:t>
            </a:r>
            <a:r>
              <a:rPr lang="en-GB" sz="1200" dirty="0" err="1">
                <a:solidFill>
                  <a:srgbClr val="000000"/>
                </a:solidFill>
                <a:ea typeface="msgothic" charset="0"/>
                <a:cs typeface="Arial" pitchFamily="34" charset="0"/>
              </a:rPr>
              <a:t>Kubzansky</a:t>
            </a:r>
            <a:r>
              <a:rPr lang="en-GB" sz="1200" dirty="0">
                <a:solidFill>
                  <a:srgbClr val="000000"/>
                </a:solidFill>
                <a:ea typeface="msgothic" charset="0"/>
                <a:cs typeface="Arial" pitchFamily="34" charset="0"/>
              </a:rPr>
              <a:t> LD, et al (2015).  PTSD and incidence of type 2 diabetes mellitus in a sample of women: a 22-year longitudinal study.</a:t>
            </a:r>
          </a:p>
          <a:p>
            <a:r>
              <a:rPr lang="en-GB" sz="1200" dirty="0">
                <a:solidFill>
                  <a:srgbClr val="000000"/>
                </a:solidFill>
                <a:ea typeface="msgothic" charset="0"/>
                <a:cs typeface="Arial" pitchFamily="34" charset="0"/>
              </a:rPr>
              <a:t>Rosen RL, Levy-Carrick NC, Reibman J, </a:t>
            </a:r>
            <a:r>
              <a:rPr lang="en-GB" sz="1200" dirty="0" err="1">
                <a:solidFill>
                  <a:srgbClr val="000000"/>
                </a:solidFill>
                <a:ea typeface="msgothic" charset="0"/>
                <a:cs typeface="Arial" pitchFamily="34" charset="0"/>
              </a:rPr>
              <a:t>Xu</a:t>
            </a:r>
            <a:r>
              <a:rPr lang="en-GB" sz="1200" dirty="0">
                <a:solidFill>
                  <a:srgbClr val="000000"/>
                </a:solidFill>
                <a:ea typeface="msgothic" charset="0"/>
                <a:cs typeface="Arial" pitchFamily="34" charset="0"/>
              </a:rPr>
              <a:t> N, Shao Y, Liu M, </a:t>
            </a:r>
            <a:r>
              <a:rPr lang="en-GB" sz="1200" dirty="0" err="1">
                <a:solidFill>
                  <a:srgbClr val="000000"/>
                </a:solidFill>
                <a:ea typeface="msgothic" charset="0"/>
                <a:cs typeface="Arial" pitchFamily="34" charset="0"/>
              </a:rPr>
              <a:t>Ferri</a:t>
            </a:r>
            <a:r>
              <a:rPr lang="en-GB" sz="1200" dirty="0">
                <a:solidFill>
                  <a:srgbClr val="000000"/>
                </a:solidFill>
                <a:ea typeface="msgothic" charset="0"/>
                <a:cs typeface="Arial" pitchFamily="34" charset="0"/>
              </a:rPr>
              <a:t> L, </a:t>
            </a:r>
            <a:r>
              <a:rPr lang="en-GB" sz="1200" dirty="0" err="1">
                <a:solidFill>
                  <a:srgbClr val="000000"/>
                </a:solidFill>
                <a:ea typeface="msgothic" charset="0"/>
                <a:cs typeface="Arial" pitchFamily="34" charset="0"/>
              </a:rPr>
              <a:t>Kazeros</a:t>
            </a:r>
            <a:r>
              <a:rPr lang="en-GB" sz="1200" dirty="0">
                <a:solidFill>
                  <a:srgbClr val="000000"/>
                </a:solidFill>
                <a:ea typeface="msgothic" charset="0"/>
                <a:cs typeface="Arial" pitchFamily="34" charset="0"/>
              </a:rPr>
              <a:t> A, </a:t>
            </a:r>
            <a:r>
              <a:rPr lang="en-GB" sz="1200" dirty="0" err="1">
                <a:solidFill>
                  <a:srgbClr val="000000"/>
                </a:solidFill>
                <a:ea typeface="msgothic" charset="0"/>
                <a:cs typeface="Arial" pitchFamily="34" charset="0"/>
              </a:rPr>
              <a:t>Caplan</a:t>
            </a:r>
            <a:r>
              <a:rPr lang="en-GB" sz="1200" dirty="0">
                <a:solidFill>
                  <a:srgbClr val="000000"/>
                </a:solidFill>
                <a:ea typeface="msgothic" charset="0"/>
                <a:cs typeface="Arial" pitchFamily="34" charset="0"/>
              </a:rPr>
              <a:t>-Shaw CE, </a:t>
            </a:r>
            <a:r>
              <a:rPr lang="en-GB" sz="1200" dirty="0" err="1">
                <a:solidFill>
                  <a:srgbClr val="000000"/>
                </a:solidFill>
                <a:ea typeface="msgothic" charset="0"/>
                <a:cs typeface="Arial" pitchFamily="34" charset="0"/>
              </a:rPr>
              <a:t>Pradhan</a:t>
            </a:r>
            <a:r>
              <a:rPr lang="en-GB" sz="1200" dirty="0">
                <a:solidFill>
                  <a:srgbClr val="000000"/>
                </a:solidFill>
                <a:ea typeface="msgothic" charset="0"/>
                <a:cs typeface="Arial" pitchFamily="34" charset="0"/>
              </a:rPr>
              <a:t> DR, </a:t>
            </a:r>
            <a:r>
              <a:rPr lang="en-GB" sz="1200" dirty="0" err="1">
                <a:solidFill>
                  <a:srgbClr val="000000"/>
                </a:solidFill>
                <a:ea typeface="msgothic" charset="0"/>
                <a:cs typeface="Arial" pitchFamily="34" charset="0"/>
              </a:rPr>
              <a:t>Marmor</a:t>
            </a:r>
            <a:r>
              <a:rPr lang="en-GB" sz="1200" dirty="0">
                <a:solidFill>
                  <a:srgbClr val="000000"/>
                </a:solidFill>
                <a:ea typeface="msgothic" charset="0"/>
                <a:cs typeface="Arial" pitchFamily="34" charset="0"/>
              </a:rPr>
              <a:t> M, </a:t>
            </a:r>
            <a:r>
              <a:rPr lang="en-GB" sz="1200" dirty="0" err="1">
                <a:solidFill>
                  <a:srgbClr val="000000"/>
                </a:solidFill>
                <a:ea typeface="msgothic" charset="0"/>
                <a:cs typeface="Arial" pitchFamily="34" charset="0"/>
              </a:rPr>
              <a:t>Galatzer</a:t>
            </a:r>
            <a:r>
              <a:rPr lang="en-GB" sz="1200" dirty="0">
                <a:solidFill>
                  <a:srgbClr val="000000"/>
                </a:solidFill>
                <a:ea typeface="msgothic" charset="0"/>
                <a:cs typeface="Arial" pitchFamily="34" charset="0"/>
              </a:rPr>
              <a:t>-Levy IR.  (2017)Elevated C-reactive protein and posttraumatic stress pathology among survivors of the 9/11 World Trade </a:t>
            </a:r>
            <a:r>
              <a:rPr lang="en-GB" sz="1200" dirty="0" err="1">
                <a:solidFill>
                  <a:srgbClr val="000000"/>
                </a:solidFill>
                <a:ea typeface="msgothic" charset="0"/>
                <a:cs typeface="Arial" pitchFamily="34" charset="0"/>
              </a:rPr>
              <a:t>Center</a:t>
            </a:r>
            <a:r>
              <a:rPr lang="en-GB" sz="1200" dirty="0">
                <a:solidFill>
                  <a:srgbClr val="000000"/>
                </a:solidFill>
                <a:ea typeface="msgothic" charset="0"/>
                <a:cs typeface="Arial" pitchFamily="34" charset="0"/>
              </a:rPr>
              <a:t> attacks.  Journal of Psychiatric Research 89, 14-21</a:t>
            </a:r>
          </a:p>
          <a:p>
            <a:r>
              <a:rPr lang="en-GB" sz="1200" dirty="0" err="1">
                <a:solidFill>
                  <a:srgbClr val="000000"/>
                </a:solidFill>
                <a:ea typeface="msgothic" charset="0"/>
                <a:cs typeface="Arial" pitchFamily="34" charset="0"/>
              </a:rPr>
              <a:t>Santaularia</a:t>
            </a:r>
            <a:r>
              <a:rPr lang="en-GB" sz="1200" dirty="0">
                <a:solidFill>
                  <a:srgbClr val="000000"/>
                </a:solidFill>
                <a:ea typeface="msgothic" charset="0"/>
                <a:cs typeface="Arial" pitchFamily="34" charset="0"/>
              </a:rPr>
              <a:t> et al (2014) Relationships between sexual violence and chronic disease: a cross-sectional study. BMC Public Health 14:1286</a:t>
            </a:r>
          </a:p>
          <a:p>
            <a:r>
              <a:rPr lang="en-US" sz="1200" dirty="0" err="1">
                <a:solidFill>
                  <a:srgbClr val="000000"/>
                </a:solidFill>
                <a:cs typeface="Arial" pitchFamily="34" charset="0"/>
              </a:rPr>
              <a:t>Shalev</a:t>
            </a:r>
            <a:r>
              <a:rPr lang="en-US" sz="1200" dirty="0">
                <a:solidFill>
                  <a:srgbClr val="000000"/>
                </a:solidFill>
                <a:cs typeface="Arial" pitchFamily="34" charset="0"/>
              </a:rPr>
              <a:t> A, </a:t>
            </a:r>
            <a:r>
              <a:rPr lang="en-US" sz="1200" dirty="0" err="1">
                <a:solidFill>
                  <a:srgbClr val="000000"/>
                </a:solidFill>
                <a:cs typeface="Arial" pitchFamily="34" charset="0"/>
              </a:rPr>
              <a:t>Liberzon</a:t>
            </a:r>
            <a:r>
              <a:rPr lang="en-US" sz="1200" dirty="0">
                <a:solidFill>
                  <a:srgbClr val="000000"/>
                </a:solidFill>
                <a:cs typeface="Arial" pitchFamily="34" charset="0"/>
              </a:rPr>
              <a:t> I, </a:t>
            </a:r>
            <a:r>
              <a:rPr lang="en-US" sz="1200" dirty="0" err="1">
                <a:solidFill>
                  <a:srgbClr val="000000"/>
                </a:solidFill>
                <a:cs typeface="Arial" pitchFamily="34" charset="0"/>
              </a:rPr>
              <a:t>Marmar</a:t>
            </a:r>
            <a:r>
              <a:rPr lang="en-US" sz="1200" dirty="0">
                <a:solidFill>
                  <a:srgbClr val="000000"/>
                </a:solidFill>
                <a:cs typeface="Arial" pitchFamily="34" charset="0"/>
              </a:rPr>
              <a:t> C.  Post-Traumatic Stress Disorder. New England Journal of Medicine 2017 376;25.</a:t>
            </a:r>
          </a:p>
          <a:p>
            <a:r>
              <a:rPr lang="en-US" sz="1200" dirty="0" err="1">
                <a:solidFill>
                  <a:srgbClr val="000000"/>
                </a:solidFill>
                <a:cs typeface="Arial" pitchFamily="34" charset="0"/>
              </a:rPr>
              <a:t>Tawakol</a:t>
            </a:r>
            <a:r>
              <a:rPr lang="en-US" sz="1200" dirty="0">
                <a:solidFill>
                  <a:srgbClr val="000000"/>
                </a:solidFill>
                <a:cs typeface="Arial" pitchFamily="34" charset="0"/>
              </a:rPr>
              <a:t> A,  </a:t>
            </a:r>
            <a:r>
              <a:rPr lang="en-US" sz="1200" dirty="0" err="1">
                <a:solidFill>
                  <a:srgbClr val="000000"/>
                </a:solidFill>
                <a:cs typeface="Arial" pitchFamily="34" charset="0"/>
              </a:rPr>
              <a:t>Ishai</a:t>
            </a:r>
            <a:r>
              <a:rPr lang="en-US" sz="1200" dirty="0">
                <a:solidFill>
                  <a:srgbClr val="000000"/>
                </a:solidFill>
                <a:cs typeface="Arial" pitchFamily="34" charset="0"/>
              </a:rPr>
              <a:t> A, </a:t>
            </a:r>
            <a:r>
              <a:rPr lang="en-US" sz="1200" dirty="0" err="1">
                <a:solidFill>
                  <a:srgbClr val="000000"/>
                </a:solidFill>
                <a:cs typeface="Arial" pitchFamily="34" charset="0"/>
              </a:rPr>
              <a:t>Takx</a:t>
            </a:r>
            <a:r>
              <a:rPr lang="en-US" sz="1200" dirty="0">
                <a:solidFill>
                  <a:srgbClr val="000000"/>
                </a:solidFill>
                <a:cs typeface="Arial" pitchFamily="34" charset="0"/>
              </a:rPr>
              <a:t> RAP, Figueroa AI,  Ali A, Kaiser Y, Truong QA, Solomon CJE, Calcagno C, Mani V, Tang CY, Mulder WJM, </a:t>
            </a:r>
            <a:r>
              <a:rPr lang="en-US" sz="1200" dirty="0" err="1">
                <a:solidFill>
                  <a:srgbClr val="000000"/>
                </a:solidFill>
                <a:cs typeface="Arial" pitchFamily="34" charset="0"/>
              </a:rPr>
              <a:t>Murrough</a:t>
            </a:r>
            <a:r>
              <a:rPr lang="en-US" sz="1200" dirty="0">
                <a:solidFill>
                  <a:srgbClr val="000000"/>
                </a:solidFill>
                <a:cs typeface="Arial" pitchFamily="34" charset="0"/>
              </a:rPr>
              <a:t> JW. Relation between resting </a:t>
            </a:r>
            <a:r>
              <a:rPr lang="en-US" sz="1200" dirty="0" err="1">
                <a:solidFill>
                  <a:srgbClr val="000000"/>
                </a:solidFill>
                <a:cs typeface="Arial" pitchFamily="34" charset="0"/>
              </a:rPr>
              <a:t>amygdalar</a:t>
            </a:r>
            <a:r>
              <a:rPr lang="en-US" sz="1200" dirty="0">
                <a:solidFill>
                  <a:srgbClr val="000000"/>
                </a:solidFill>
                <a:cs typeface="Arial" pitchFamily="34" charset="0"/>
              </a:rPr>
              <a:t> activity and cardiovascular events: a longitudinal and cohort study. Lancet, Volume 389, Issue 10071, 2017, 834–845. </a:t>
            </a:r>
            <a:r>
              <a:rPr lang="en-US" sz="1200" dirty="0" err="1">
                <a:solidFill>
                  <a:srgbClr val="000000"/>
                </a:solidFill>
                <a:cs typeface="Arial"/>
              </a:rPr>
              <a:t>Warshaw</a:t>
            </a:r>
            <a:r>
              <a:rPr lang="en-US" sz="1200" dirty="0">
                <a:solidFill>
                  <a:srgbClr val="000000"/>
                </a:solidFill>
                <a:cs typeface="Arial"/>
              </a:rPr>
              <a:t>, Carole. “Creating Trauma Informed Services and Organizations.” Faulkner Hospital Grand Rounds, October 30</a:t>
            </a:r>
            <a:r>
              <a:rPr lang="en-US" sz="1200" baseline="30000" dirty="0">
                <a:solidFill>
                  <a:srgbClr val="000000"/>
                </a:solidFill>
                <a:cs typeface="Arial"/>
              </a:rPr>
              <a:t>th</a:t>
            </a:r>
            <a:r>
              <a:rPr lang="en-US" sz="1200" dirty="0">
                <a:solidFill>
                  <a:srgbClr val="000000"/>
                </a:solidFill>
                <a:cs typeface="Arial"/>
              </a:rPr>
              <a:t>, 2014.</a:t>
            </a:r>
          </a:p>
          <a:p>
            <a:r>
              <a:rPr lang="en-US" sz="1200" dirty="0">
                <a:solidFill>
                  <a:srgbClr val="000000"/>
                </a:solidFill>
                <a:cs typeface="Arial"/>
              </a:rPr>
              <a:t>Winning A, </a:t>
            </a:r>
            <a:r>
              <a:rPr lang="en-US" sz="1200" dirty="0" err="1">
                <a:solidFill>
                  <a:srgbClr val="000000"/>
                </a:solidFill>
                <a:cs typeface="Arial"/>
              </a:rPr>
              <a:t>Gilsanz</a:t>
            </a:r>
            <a:r>
              <a:rPr lang="en-US" sz="1200" dirty="0">
                <a:solidFill>
                  <a:srgbClr val="000000"/>
                </a:solidFill>
                <a:cs typeface="Arial"/>
              </a:rPr>
              <a:t> P, </a:t>
            </a:r>
            <a:r>
              <a:rPr lang="en-US" sz="1200" dirty="0" err="1">
                <a:solidFill>
                  <a:srgbClr val="000000"/>
                </a:solidFill>
                <a:cs typeface="Arial"/>
              </a:rPr>
              <a:t>Koenen</a:t>
            </a:r>
            <a:r>
              <a:rPr lang="en-US" sz="1200" dirty="0">
                <a:solidFill>
                  <a:srgbClr val="000000"/>
                </a:solidFill>
                <a:cs typeface="Arial"/>
              </a:rPr>
              <a:t> KC, et al. (2017) PTSD and 20-year physical activity trends among women.  Am J </a:t>
            </a:r>
            <a:r>
              <a:rPr lang="en-US" sz="1200" dirty="0" err="1">
                <a:solidFill>
                  <a:srgbClr val="000000"/>
                </a:solidFill>
                <a:cs typeface="Arial"/>
              </a:rPr>
              <a:t>Prev</a:t>
            </a:r>
            <a:r>
              <a:rPr lang="en-US" sz="1200" dirty="0">
                <a:solidFill>
                  <a:srgbClr val="000000"/>
                </a:solidFill>
                <a:cs typeface="Arial"/>
              </a:rPr>
              <a:t> Med 52(6) 753-760.</a:t>
            </a:r>
          </a:p>
          <a:p>
            <a:r>
              <a:rPr lang="en-US" sz="1200" dirty="0">
                <a:solidFill>
                  <a:srgbClr val="000000"/>
                </a:solidFill>
                <a:cs typeface="Arial" pitchFamily="34" charset="0"/>
              </a:rPr>
              <a:t>WHO Mental Health Survey 2020 https://www.sciencedirect.com/science/article/abs/pii/S0376871622003118</a:t>
            </a:r>
          </a:p>
          <a:p>
            <a:pPr marL="0" lvl="1"/>
            <a:r>
              <a:rPr lang="en-US" sz="1200" dirty="0">
                <a:solidFill>
                  <a:srgbClr val="000000"/>
                </a:solidFill>
              </a:rPr>
              <a:t>https://</a:t>
            </a:r>
            <a:r>
              <a:rPr lang="en-US" sz="1200" dirty="0" err="1">
                <a:solidFill>
                  <a:srgbClr val="000000"/>
                </a:solidFill>
              </a:rPr>
              <a:t>www.ptsd.va.gov</a:t>
            </a:r>
            <a:r>
              <a:rPr lang="en-US" sz="1200" dirty="0">
                <a:solidFill>
                  <a:srgbClr val="000000"/>
                </a:solidFill>
              </a:rPr>
              <a:t>/professional/</a:t>
            </a:r>
            <a:r>
              <a:rPr lang="en-US" sz="1200" dirty="0" err="1">
                <a:solidFill>
                  <a:srgbClr val="000000"/>
                </a:solidFill>
              </a:rPr>
              <a:t>ptsd</a:t>
            </a:r>
            <a:r>
              <a:rPr lang="en-US" sz="1200" dirty="0">
                <a:solidFill>
                  <a:srgbClr val="000000"/>
                </a:solidFill>
              </a:rPr>
              <a:t>-overview/epidemiological-facts-</a:t>
            </a:r>
            <a:r>
              <a:rPr lang="en-US" sz="1200" dirty="0" err="1">
                <a:solidFill>
                  <a:srgbClr val="000000"/>
                </a:solidFill>
              </a:rPr>
              <a:t>ptsd.asp</a:t>
            </a:r>
            <a:endParaRPr lang="en-US" sz="1200" dirty="0">
              <a:solidFill>
                <a:srgbClr val="000000"/>
              </a:solidFill>
            </a:endParaRPr>
          </a:p>
          <a:p>
            <a:pPr marL="0" lvl="1"/>
            <a:r>
              <a:rPr lang="en-US" sz="1200" dirty="0">
                <a:solidFill>
                  <a:srgbClr val="000000"/>
                </a:solidFill>
              </a:rPr>
              <a:t>http://</a:t>
            </a:r>
            <a:r>
              <a:rPr lang="en-US" sz="1200" dirty="0" err="1">
                <a:solidFill>
                  <a:srgbClr val="000000"/>
                </a:solidFill>
              </a:rPr>
              <a:t>www.medscape.org</a:t>
            </a:r>
            <a:r>
              <a:rPr lang="en-US" sz="1200" dirty="0">
                <a:solidFill>
                  <a:srgbClr val="000000"/>
                </a:solidFill>
              </a:rPr>
              <a:t>/</a:t>
            </a:r>
            <a:r>
              <a:rPr lang="en-US" sz="1200" dirty="0" err="1">
                <a:solidFill>
                  <a:srgbClr val="000000"/>
                </a:solidFill>
              </a:rPr>
              <a:t>viewarticle</a:t>
            </a:r>
            <a:r>
              <a:rPr lang="en-US" sz="1200" dirty="0">
                <a:solidFill>
                  <a:srgbClr val="000000"/>
                </a:solidFill>
              </a:rPr>
              <a:t>/751769_transcript</a:t>
            </a:r>
          </a:p>
          <a:p>
            <a:pPr marL="0" lvl="1"/>
            <a:r>
              <a:rPr lang="en-US" sz="1200" dirty="0">
                <a:solidFill>
                  <a:srgbClr val="000000"/>
                </a:solidFill>
              </a:rPr>
              <a:t>2010 National Epidemiologic Survey on Alcohol and Related Conditions </a:t>
            </a:r>
          </a:p>
          <a:p>
            <a:pPr marL="0" lvl="1"/>
            <a:r>
              <a:rPr lang="en-US" sz="1200" dirty="0">
                <a:solidFill>
                  <a:srgbClr val="000000"/>
                </a:solidFill>
              </a:rPr>
              <a:t>"The Adverse Childhood Experiences (ACE) Study". </a:t>
            </a:r>
            <a:r>
              <a:rPr lang="en-US" sz="1200" i="1" dirty="0" err="1">
                <a:solidFill>
                  <a:srgbClr val="000000"/>
                </a:solidFill>
              </a:rPr>
              <a:t>cdc.gov</a:t>
            </a:r>
            <a:r>
              <a:rPr lang="en-US" sz="1200" dirty="0">
                <a:solidFill>
                  <a:srgbClr val="000000"/>
                </a:solidFill>
              </a:rPr>
              <a:t>. Atlanta, Georgia: Centers for Disease Control and Prevention, National Center for Injury Prevention and Control, Division of Violence Prevention. May 2014. Archived from the original on 27 December 2015.</a:t>
            </a:r>
          </a:p>
          <a:p>
            <a:endParaRPr lang="en-US" dirty="0"/>
          </a:p>
        </p:txBody>
      </p:sp>
    </p:spTree>
    <p:extLst>
      <p:ext uri="{BB962C8B-B14F-4D97-AF65-F5344CB8AC3E}">
        <p14:creationId xmlns:p14="http://schemas.microsoft.com/office/powerpoint/2010/main" val="392431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28650" y="1847377"/>
            <a:ext cx="7886700" cy="20414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pPr>
            <a:r>
              <a:rPr lang="en-US" sz="2800" b="1" i="1" dirty="0">
                <a:solidFill>
                  <a:schemeClr val="accent1"/>
                </a:solidFill>
              </a:rPr>
              <a:t>Realizes</a:t>
            </a:r>
            <a:r>
              <a:rPr lang="en-US" sz="2800" i="1" dirty="0"/>
              <a:t> </a:t>
            </a:r>
            <a:r>
              <a:rPr lang="en-US" sz="2800" dirty="0"/>
              <a:t>the widespread impact of trauma and understands potential paths for recovery</a:t>
            </a:r>
          </a:p>
          <a:p>
            <a:pPr lvl="1">
              <a:spcAft>
                <a:spcPts val="600"/>
              </a:spcAft>
            </a:pPr>
            <a:r>
              <a:rPr lang="en-US" sz="2800" b="1" i="1" dirty="0">
                <a:solidFill>
                  <a:schemeClr val="accent1"/>
                </a:solidFill>
              </a:rPr>
              <a:t>Recognizes</a:t>
            </a:r>
            <a:r>
              <a:rPr lang="en-US" sz="2800" dirty="0"/>
              <a:t> how trauma affects all individuals involved in an organization, including its own workforce </a:t>
            </a:r>
          </a:p>
          <a:p>
            <a:pPr lvl="1">
              <a:spcAft>
                <a:spcPts val="600"/>
              </a:spcAft>
            </a:pPr>
            <a:r>
              <a:rPr lang="en-US" sz="2800" b="1" i="1" dirty="0">
                <a:solidFill>
                  <a:schemeClr val="accent1"/>
                </a:solidFill>
              </a:rPr>
              <a:t>Responds</a:t>
            </a:r>
            <a:r>
              <a:rPr lang="en-US" sz="2800" b="1" i="1" dirty="0">
                <a:solidFill>
                  <a:srgbClr val="008000"/>
                </a:solidFill>
              </a:rPr>
              <a:t> </a:t>
            </a:r>
            <a:r>
              <a:rPr lang="en-US" sz="2800" dirty="0"/>
              <a:t>by fully integrating knowledge about trauma into policies, procedures, and practices </a:t>
            </a:r>
            <a:endParaRPr lang="en-US" sz="2800" b="1" i="1" dirty="0">
              <a:solidFill>
                <a:srgbClr val="008000"/>
              </a:solidFill>
            </a:endParaRPr>
          </a:p>
          <a:p>
            <a:pPr lvl="1">
              <a:spcAft>
                <a:spcPts val="600"/>
              </a:spcAft>
            </a:pPr>
            <a:r>
              <a:rPr lang="en-US" sz="2800" b="1" i="1" dirty="0">
                <a:solidFill>
                  <a:schemeClr val="accent1"/>
                </a:solidFill>
              </a:rPr>
              <a:t>Resists </a:t>
            </a:r>
            <a:r>
              <a:rPr lang="en-US" sz="2800" dirty="0"/>
              <a:t>re-traumatization</a:t>
            </a:r>
          </a:p>
        </p:txBody>
      </p:sp>
      <p:sp>
        <p:nvSpPr>
          <p:cNvPr id="5" name="Title 1"/>
          <p:cNvSpPr txBox="1">
            <a:spLocks/>
          </p:cNvSpPr>
          <p:nvPr/>
        </p:nvSpPr>
        <p:spPr>
          <a:xfrm>
            <a:off x="172933" y="842851"/>
            <a:ext cx="8774441" cy="86423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dirty="0"/>
              <a:t>The Trauma-Informed Approach</a:t>
            </a:r>
          </a:p>
        </p:txBody>
      </p:sp>
      <p:sp>
        <p:nvSpPr>
          <p:cNvPr id="6" name="Rectangle: Rounded Corners 5"/>
          <p:cNvSpPr/>
          <p:nvPr/>
        </p:nvSpPr>
        <p:spPr>
          <a:xfrm>
            <a:off x="1606754" y="5811830"/>
            <a:ext cx="5976923" cy="93097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endParaRPr lang="en-US" sz="200" dirty="0">
              <a:cs typeface="Calibri"/>
            </a:endParaRPr>
          </a:p>
          <a:p>
            <a:pPr algn="ctr">
              <a:spcBef>
                <a:spcPts val="1800"/>
              </a:spcBef>
            </a:pPr>
            <a:r>
              <a:rPr lang="en-US" sz="3200" dirty="0">
                <a:cs typeface="Calibri"/>
              </a:rPr>
              <a:t>A TI approach refers to a change in </a:t>
            </a:r>
            <a:r>
              <a:rPr lang="en-US" sz="3200" b="1" i="1" dirty="0">
                <a:cs typeface="Calibri"/>
              </a:rPr>
              <a:t>organizational</a:t>
            </a:r>
            <a:r>
              <a:rPr lang="en-US" sz="3200" dirty="0">
                <a:cs typeface="Calibri"/>
              </a:rPr>
              <a:t> culture.</a:t>
            </a:r>
          </a:p>
          <a:p>
            <a:pPr algn="ctr"/>
            <a:endParaRPr lang="en-US" dirty="0"/>
          </a:p>
        </p:txBody>
      </p:sp>
    </p:spTree>
    <p:extLst>
      <p:ext uri="{BB962C8B-B14F-4D97-AF65-F5344CB8AC3E}">
        <p14:creationId xmlns:p14="http://schemas.microsoft.com/office/powerpoint/2010/main" val="335354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4150" y="2315085"/>
            <a:ext cx="2491731" cy="1495038"/>
            <a:chOff x="0" y="412374"/>
            <a:chExt cx="2491731" cy="1495038"/>
          </a:xfrm>
        </p:grpSpPr>
        <p:sp>
          <p:nvSpPr>
            <p:cNvPr id="20" name="Rectangle 19"/>
            <p:cNvSpPr/>
            <p:nvPr/>
          </p:nvSpPr>
          <p:spPr>
            <a:xfrm>
              <a:off x="0" y="412374"/>
              <a:ext cx="2491731" cy="1495038"/>
            </a:xfrm>
            <a:prstGeom prst="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21" name="Rectangle 20"/>
            <p:cNvSpPr/>
            <p:nvPr/>
          </p:nvSpPr>
          <p:spPr>
            <a:xfrm>
              <a:off x="0" y="412374"/>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latin typeface="+mn-lt"/>
                </a:rPr>
                <a:t>Safety: Physical &amp; psychological</a:t>
              </a:r>
            </a:p>
          </p:txBody>
        </p:sp>
      </p:grpSp>
      <p:grpSp>
        <p:nvGrpSpPr>
          <p:cNvPr id="5" name="Group 4"/>
          <p:cNvGrpSpPr/>
          <p:nvPr/>
        </p:nvGrpSpPr>
        <p:grpSpPr>
          <a:xfrm>
            <a:off x="3345054" y="2315085"/>
            <a:ext cx="2491731" cy="1495038"/>
            <a:chOff x="2740904" y="412374"/>
            <a:chExt cx="2491731" cy="1495038"/>
          </a:xfrm>
        </p:grpSpPr>
        <p:sp>
          <p:nvSpPr>
            <p:cNvPr id="18" name="Rectangle 17"/>
            <p:cNvSpPr/>
            <p:nvPr/>
          </p:nvSpPr>
          <p:spPr>
            <a:xfrm>
              <a:off x="2740904" y="412374"/>
              <a:ext cx="2491731" cy="1495038"/>
            </a:xfrm>
            <a:prstGeom prst="rect">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9" name="Rectangle 18"/>
            <p:cNvSpPr/>
            <p:nvPr/>
          </p:nvSpPr>
          <p:spPr>
            <a:xfrm>
              <a:off x="2740904" y="412374"/>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Trustworthiness &amp; transparency</a:t>
              </a:r>
            </a:p>
          </p:txBody>
        </p:sp>
      </p:grpSp>
      <p:grpSp>
        <p:nvGrpSpPr>
          <p:cNvPr id="6" name="Group 5"/>
          <p:cNvGrpSpPr/>
          <p:nvPr/>
        </p:nvGrpSpPr>
        <p:grpSpPr>
          <a:xfrm>
            <a:off x="6048119" y="2379093"/>
            <a:ext cx="2491731" cy="1495038"/>
            <a:chOff x="5481808" y="412374"/>
            <a:chExt cx="2491731" cy="1495038"/>
          </a:xfrm>
        </p:grpSpPr>
        <p:sp>
          <p:nvSpPr>
            <p:cNvPr id="16" name="Rectangle 15"/>
            <p:cNvSpPr/>
            <p:nvPr/>
          </p:nvSpPr>
          <p:spPr>
            <a:xfrm>
              <a:off x="5481808" y="412374"/>
              <a:ext cx="2491731" cy="1495038"/>
            </a:xfrm>
            <a:prstGeom prst="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7" name="Rectangle 16"/>
            <p:cNvSpPr/>
            <p:nvPr/>
          </p:nvSpPr>
          <p:spPr>
            <a:xfrm>
              <a:off x="5481808" y="412374"/>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Peer Support</a:t>
              </a:r>
            </a:p>
          </p:txBody>
        </p:sp>
      </p:grpSp>
      <p:grpSp>
        <p:nvGrpSpPr>
          <p:cNvPr id="7" name="Group 6"/>
          <p:cNvGrpSpPr/>
          <p:nvPr/>
        </p:nvGrpSpPr>
        <p:grpSpPr>
          <a:xfrm>
            <a:off x="585230" y="4059297"/>
            <a:ext cx="2491731" cy="1495038"/>
            <a:chOff x="0" y="2156586"/>
            <a:chExt cx="2491731" cy="1495038"/>
          </a:xfrm>
        </p:grpSpPr>
        <p:sp>
          <p:nvSpPr>
            <p:cNvPr id="14" name="Rectangle 13"/>
            <p:cNvSpPr/>
            <p:nvPr/>
          </p:nvSpPr>
          <p:spPr>
            <a:xfrm>
              <a:off x="0" y="2156586"/>
              <a:ext cx="2491731" cy="1495038"/>
            </a:xfrm>
            <a:prstGeom prst="rect">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5" name="Rectangle 14"/>
            <p:cNvSpPr/>
            <p:nvPr/>
          </p:nvSpPr>
          <p:spPr>
            <a:xfrm>
              <a:off x="0" y="2156586"/>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Collaboration &amp; Mutuality</a:t>
              </a:r>
            </a:p>
          </p:txBody>
        </p:sp>
      </p:grpSp>
      <p:grpSp>
        <p:nvGrpSpPr>
          <p:cNvPr id="8" name="Group 7"/>
          <p:cNvGrpSpPr/>
          <p:nvPr/>
        </p:nvGrpSpPr>
        <p:grpSpPr>
          <a:xfrm>
            <a:off x="3345054" y="4059297"/>
            <a:ext cx="2491731" cy="1495038"/>
            <a:chOff x="2740904" y="2156586"/>
            <a:chExt cx="2491731" cy="1495038"/>
          </a:xfrm>
        </p:grpSpPr>
        <p:sp>
          <p:nvSpPr>
            <p:cNvPr id="12" name="Rectangle 11"/>
            <p:cNvSpPr/>
            <p:nvPr/>
          </p:nvSpPr>
          <p:spPr>
            <a:xfrm>
              <a:off x="2740904" y="2156586"/>
              <a:ext cx="2491731" cy="1495038"/>
            </a:xfrm>
            <a:prstGeom prst="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3" name="Rectangle 12"/>
            <p:cNvSpPr/>
            <p:nvPr/>
          </p:nvSpPr>
          <p:spPr>
            <a:xfrm>
              <a:off x="2740904" y="2156586"/>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Empowerment, Voice, Choice</a:t>
              </a:r>
            </a:p>
          </p:txBody>
        </p:sp>
      </p:grpSp>
      <p:grpSp>
        <p:nvGrpSpPr>
          <p:cNvPr id="9" name="Group 8"/>
          <p:cNvGrpSpPr/>
          <p:nvPr/>
        </p:nvGrpSpPr>
        <p:grpSpPr>
          <a:xfrm>
            <a:off x="6067038" y="4059297"/>
            <a:ext cx="2491731" cy="1495038"/>
            <a:chOff x="5481808" y="2156586"/>
            <a:chExt cx="2491731" cy="1495038"/>
          </a:xfrm>
        </p:grpSpPr>
        <p:sp>
          <p:nvSpPr>
            <p:cNvPr id="10" name="Rectangle 9"/>
            <p:cNvSpPr/>
            <p:nvPr/>
          </p:nvSpPr>
          <p:spPr>
            <a:xfrm>
              <a:off x="5481808" y="2156586"/>
              <a:ext cx="2491731" cy="1495038"/>
            </a:xfrm>
            <a:prstGeom prst="rect">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1" name="Rectangle 10"/>
            <p:cNvSpPr/>
            <p:nvPr/>
          </p:nvSpPr>
          <p:spPr>
            <a:xfrm>
              <a:off x="5481808" y="2156586"/>
              <a:ext cx="2491731" cy="14950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Cultural Humility and Responsiveness</a:t>
              </a:r>
            </a:p>
          </p:txBody>
        </p:sp>
      </p:grpSp>
      <p:sp>
        <p:nvSpPr>
          <p:cNvPr id="40" name="TextBox 39"/>
          <p:cNvSpPr txBox="1"/>
          <p:nvPr/>
        </p:nvSpPr>
        <p:spPr>
          <a:xfrm>
            <a:off x="3140242" y="6235750"/>
            <a:ext cx="1688796" cy="507831"/>
          </a:xfrm>
          <a:prstGeom prst="rect">
            <a:avLst/>
          </a:prstGeom>
          <a:noFill/>
        </p:spPr>
        <p:txBody>
          <a:bodyPr wrap="none" rtlCol="0">
            <a:spAutoFit/>
          </a:bodyPr>
          <a:lstStyle/>
          <a:p>
            <a:r>
              <a:rPr lang="en-US" sz="1350" dirty="0">
                <a:hlinkClick r:id="rId2"/>
              </a:rPr>
              <a:t>www.samhsa.org/TIC</a:t>
            </a:r>
            <a:endParaRPr lang="en-US" sz="1350" dirty="0"/>
          </a:p>
          <a:p>
            <a:endParaRPr lang="en-US" sz="1350" dirty="0"/>
          </a:p>
        </p:txBody>
      </p:sp>
      <p:sp>
        <p:nvSpPr>
          <p:cNvPr id="22" name="Title 1"/>
          <p:cNvSpPr txBox="1">
            <a:spLocks/>
          </p:cNvSpPr>
          <p:nvPr/>
        </p:nvSpPr>
        <p:spPr>
          <a:xfrm>
            <a:off x="172933" y="1033898"/>
            <a:ext cx="8774441" cy="86423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dirty="0"/>
              <a:t>Trauma-Informed Care: 6 Principles</a:t>
            </a:r>
          </a:p>
        </p:txBody>
      </p:sp>
    </p:spTree>
    <p:extLst>
      <p:ext uri="{BB962C8B-B14F-4D97-AF65-F5344CB8AC3E}">
        <p14:creationId xmlns:p14="http://schemas.microsoft.com/office/powerpoint/2010/main" val="307195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scales"/>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513091" y="2464779"/>
            <a:ext cx="4324762" cy="374108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2617451" y="922071"/>
            <a:ext cx="3751412" cy="1085712"/>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400" kern="1200">
                <a:solidFill>
                  <a:schemeClr val="bg2">
                    <a:lumMod val="25000"/>
                  </a:schemeClr>
                </a:solidFill>
                <a:latin typeface="Arial" panose="020B0604020202020204" pitchFamily="34" charset="0"/>
                <a:ea typeface="+mj-ea"/>
                <a:cs typeface="Arial" panose="020B0604020202020204" pitchFamily="34" charset="0"/>
              </a:defRPr>
            </a:lvl1pPr>
          </a:lstStyle>
          <a:p>
            <a:r>
              <a:rPr lang="en-US" sz="3300" dirty="0"/>
              <a:t>Paradigm Shift</a:t>
            </a:r>
          </a:p>
        </p:txBody>
      </p:sp>
      <p:sp>
        <p:nvSpPr>
          <p:cNvPr id="6" name="TextBox 5"/>
          <p:cNvSpPr txBox="1"/>
          <p:nvPr/>
        </p:nvSpPr>
        <p:spPr>
          <a:xfrm>
            <a:off x="528214" y="3506262"/>
            <a:ext cx="3964943" cy="523220"/>
          </a:xfrm>
          <a:prstGeom prst="rect">
            <a:avLst/>
          </a:prstGeom>
          <a:noFill/>
        </p:spPr>
        <p:txBody>
          <a:bodyPr wrap="square" rtlCol="0">
            <a:spAutoFit/>
          </a:bodyPr>
          <a:lstStyle/>
          <a:p>
            <a:r>
              <a:rPr lang="en-US" sz="2800" b="1" dirty="0">
                <a:solidFill>
                  <a:schemeClr val="accent1"/>
                </a:solidFill>
              </a:rPr>
              <a:t>What’s wrong with you?</a:t>
            </a:r>
          </a:p>
        </p:txBody>
      </p:sp>
      <p:sp>
        <p:nvSpPr>
          <p:cNvPr id="7" name="TextBox 6"/>
          <p:cNvSpPr txBox="1"/>
          <p:nvPr/>
        </p:nvSpPr>
        <p:spPr>
          <a:xfrm>
            <a:off x="4742849" y="4243475"/>
            <a:ext cx="3843435" cy="1815882"/>
          </a:xfrm>
          <a:prstGeom prst="rect">
            <a:avLst/>
          </a:prstGeom>
          <a:noFill/>
        </p:spPr>
        <p:txBody>
          <a:bodyPr wrap="square" rtlCol="0">
            <a:spAutoFit/>
          </a:bodyPr>
          <a:lstStyle/>
          <a:p>
            <a:r>
              <a:rPr lang="en-US" sz="2800" b="1" dirty="0">
                <a:solidFill>
                  <a:schemeClr val="accent1"/>
                </a:solidFill>
              </a:rPr>
              <a:t>What happened to you - and how does that impact your health and engagement in care?</a:t>
            </a:r>
          </a:p>
        </p:txBody>
      </p:sp>
    </p:spTree>
    <p:extLst>
      <p:ext uri="{BB962C8B-B14F-4D97-AF65-F5344CB8AC3E}">
        <p14:creationId xmlns:p14="http://schemas.microsoft.com/office/powerpoint/2010/main" val="335335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C37BD1-65B4-4DE4-9F26-B312F6D0D077}"/>
              </a:ext>
            </a:extLst>
          </p:cNvPr>
          <p:cNvSpPr>
            <a:spLocks noGrp="1"/>
          </p:cNvSpPr>
          <p:nvPr>
            <p:ph type="body" sz="quarter" idx="10"/>
          </p:nvPr>
        </p:nvSpPr>
        <p:spPr/>
        <p:txBody>
          <a:bodyPr/>
          <a:lstStyle/>
          <a:p>
            <a:r>
              <a:rPr lang="en-US" dirty="0"/>
              <a:t>What is Trauma? (2.0)</a:t>
            </a:r>
          </a:p>
        </p:txBody>
      </p:sp>
      <p:pic>
        <p:nvPicPr>
          <p:cNvPr id="4" name="Content Placeholder 10">
            <a:extLst>
              <a:ext uri="{FF2B5EF4-FFF2-40B4-BE49-F238E27FC236}">
                <a16:creationId xmlns:a16="http://schemas.microsoft.com/office/drawing/2014/main" id="{F9B3219A-00A3-4D43-ADBC-8285CC17B4FC}"/>
              </a:ext>
            </a:extLst>
          </p:cNvPr>
          <p:cNvPicPr>
            <a:picLocks noGrp="1" noChangeAspect="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1723657" y="2353246"/>
            <a:ext cx="5696685" cy="4080605"/>
          </a:xfrm>
          <a:prstGeom prst="rect">
            <a:avLst/>
          </a:prstGeom>
          <a:noFill/>
          <a:ln>
            <a:noFill/>
          </a:ln>
        </p:spPr>
      </p:pic>
    </p:spTree>
    <p:extLst>
      <p:ext uri="{BB962C8B-B14F-4D97-AF65-F5344CB8AC3E}">
        <p14:creationId xmlns:p14="http://schemas.microsoft.com/office/powerpoint/2010/main" val="100235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Ubiquity of Trauma Exposures</a:t>
            </a:r>
          </a:p>
        </p:txBody>
      </p:sp>
      <p:sp>
        <p:nvSpPr>
          <p:cNvPr id="3" name="Text Placeholder 2"/>
          <p:cNvSpPr>
            <a:spLocks noGrp="1"/>
          </p:cNvSpPr>
          <p:nvPr>
            <p:ph type="body" sz="quarter" idx="11"/>
          </p:nvPr>
        </p:nvSpPr>
        <p:spPr>
          <a:xfrm>
            <a:off x="226031" y="2147299"/>
            <a:ext cx="8691937" cy="4572000"/>
          </a:xfrm>
        </p:spPr>
        <p:txBody>
          <a:bodyPr>
            <a:normAutofit fontScale="77500" lnSpcReduction="20000"/>
          </a:bodyPr>
          <a:lstStyle/>
          <a:p>
            <a:r>
              <a:rPr lang="en-US" dirty="0"/>
              <a:t>WHO World Mental Health Survey  (2022)</a:t>
            </a:r>
          </a:p>
          <a:p>
            <a:pPr lvl="1"/>
            <a:r>
              <a:rPr lang="en-US" dirty="0"/>
              <a:t>N=22 countries (&gt;65K surveyed)</a:t>
            </a:r>
          </a:p>
          <a:p>
            <a:pPr lvl="1"/>
            <a:r>
              <a:rPr lang="en-US" dirty="0"/>
              <a:t>Lifetime Trauma exposure – 71%</a:t>
            </a:r>
          </a:p>
          <a:p>
            <a:pPr lvl="1"/>
            <a:r>
              <a:rPr lang="en-US" b="0" i="0" dirty="0">
                <a:solidFill>
                  <a:srgbClr val="2E2E2E"/>
                </a:solidFill>
                <a:effectLst/>
                <a:latin typeface="NexusSerif"/>
              </a:rPr>
              <a:t>Lifetime substance use disorder more common among those with trauma (14.5% v. 5.1%)</a:t>
            </a:r>
          </a:p>
          <a:p>
            <a:pPr lvl="1"/>
            <a:r>
              <a:rPr lang="en-US" b="0" i="0" dirty="0">
                <a:solidFill>
                  <a:srgbClr val="2E2E2E"/>
                </a:solidFill>
                <a:effectLst/>
                <a:latin typeface="NexusSerif"/>
              </a:rPr>
              <a:t>Interpersonal- &amp; sexual-relationship violence associations persist long after first exposure</a:t>
            </a:r>
            <a:endParaRPr lang="en-US" dirty="0"/>
          </a:p>
          <a:p>
            <a:pPr lvl="1"/>
            <a:endParaRPr lang="en-US" dirty="0"/>
          </a:p>
          <a:p>
            <a:r>
              <a:rPr lang="en-US" dirty="0"/>
              <a:t> World Mental Health Survey Consortium (2016) </a:t>
            </a:r>
          </a:p>
          <a:p>
            <a:pPr lvl="1"/>
            <a:r>
              <a:rPr lang="en-US" dirty="0"/>
              <a:t>N=27 countries</a:t>
            </a:r>
          </a:p>
          <a:p>
            <a:pPr lvl="1"/>
            <a:r>
              <a:rPr lang="en-US" dirty="0"/>
              <a:t>Lifetime trauma exposure &gt;70%; 30.5% &gt;4</a:t>
            </a:r>
          </a:p>
          <a:p>
            <a:pPr lvl="1"/>
            <a:r>
              <a:rPr lang="en-US" dirty="0">
                <a:hlinkClick r:id="rId2"/>
              </a:rPr>
              <a:t>https://www.sciencedirect.com/science/article/abs/pii/S0376871622003118</a:t>
            </a:r>
            <a:endParaRPr lang="en-US" dirty="0"/>
          </a:p>
          <a:p>
            <a:endParaRPr lang="en-US" dirty="0"/>
          </a:p>
          <a:p>
            <a:r>
              <a:rPr lang="en-US" dirty="0"/>
              <a:t>Averse Childhood Experiences (ACE) Study (1998) N=17,377 </a:t>
            </a:r>
          </a:p>
          <a:p>
            <a:pPr lvl="1"/>
            <a:r>
              <a:rPr lang="en-US" dirty="0"/>
              <a:t>63% at least one trauma exposure, 20% &gt;3</a:t>
            </a:r>
          </a:p>
          <a:p>
            <a:pPr marL="457200" lvl="1" indent="0">
              <a:buNone/>
            </a:pPr>
            <a:endParaRPr lang="en-US" dirty="0"/>
          </a:p>
          <a:p>
            <a:endParaRPr lang="en-US" dirty="0"/>
          </a:p>
        </p:txBody>
      </p:sp>
    </p:spTree>
    <p:extLst>
      <p:ext uri="{BB962C8B-B14F-4D97-AF65-F5344CB8AC3E}">
        <p14:creationId xmlns:p14="http://schemas.microsoft.com/office/powerpoint/2010/main" val="407148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457200" y="1955081"/>
            <a:ext cx="8568796" cy="4594049"/>
          </a:xfrm>
        </p:spPr>
        <p:txBody>
          <a:bodyPr/>
          <a:lstStyle/>
          <a:p>
            <a:endParaRPr lang="en-US" dirty="0"/>
          </a:p>
        </p:txBody>
      </p:sp>
      <p:pic>
        <p:nvPicPr>
          <p:cNvPr id="7" name="Picture 6" descr="/Users/samara/Desktop/8802-figure-2.png"/>
          <p:cNvPicPr/>
          <p:nvPr/>
        </p:nvPicPr>
        <p:blipFill>
          <a:blip r:embed="rId2">
            <a:extLst>
              <a:ext uri="{28A0092B-C50C-407E-A947-70E740481C1C}">
                <a14:useLocalDpi xmlns:a14="http://schemas.microsoft.com/office/drawing/2010/main" val="0"/>
              </a:ext>
            </a:extLst>
          </a:blip>
          <a:srcRect/>
          <a:stretch>
            <a:fillRect/>
          </a:stretch>
        </p:blipFill>
        <p:spPr bwMode="auto">
          <a:xfrm>
            <a:off x="118533" y="1086427"/>
            <a:ext cx="8907463" cy="5375433"/>
          </a:xfrm>
          <a:prstGeom prst="rect">
            <a:avLst/>
          </a:prstGeom>
          <a:noFill/>
          <a:ln>
            <a:noFill/>
          </a:ln>
        </p:spPr>
      </p:pic>
    </p:spTree>
    <p:extLst>
      <p:ext uri="{BB962C8B-B14F-4D97-AF65-F5344CB8AC3E}">
        <p14:creationId xmlns:p14="http://schemas.microsoft.com/office/powerpoint/2010/main" val="3345551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fontScale="90000" lnSpcReduction="10000"/>
      </a:bodyPr>
      <a:lstStyle>
        <a:defPPr algn="l">
          <a:defRPr sz="2700" dirty="0" smtClean="0">
            <a:latin typeface="Avenir Black"/>
            <a:cs typeface="Avenir Bla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281E424BFB874EB2B15CB7C3AC8F87" ma:contentTypeVersion="12" ma:contentTypeDescription="Create a new document." ma:contentTypeScope="" ma:versionID="0a10549579ac270e5efb2b4d4e24d799">
  <xsd:schema xmlns:xsd="http://www.w3.org/2001/XMLSchema" xmlns:xs="http://www.w3.org/2001/XMLSchema" xmlns:p="http://schemas.microsoft.com/office/2006/metadata/properties" xmlns:ns3="7fe5a9b8-9624-465a-a4a6-aa8322d44a88" xmlns:ns4="4d711320-2405-4385-bfbb-b05ad3e02aa9" targetNamespace="http://schemas.microsoft.com/office/2006/metadata/properties" ma:root="true" ma:fieldsID="a311053929ddf8f7d98810834401e5f7" ns3:_="" ns4:_="">
    <xsd:import namespace="7fe5a9b8-9624-465a-a4a6-aa8322d44a88"/>
    <xsd:import namespace="4d711320-2405-4385-bfbb-b05ad3e02a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e5a9b8-9624-465a-a4a6-aa8322d44a8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11320-2405-4385-bfbb-b05ad3e02a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5BA4E0-6208-42DC-829E-F5995F6AD239}">
  <ds:schemaRefs>
    <ds:schemaRef ds:uri="http://schemas.microsoft.com/sharepoint/v3/contenttype/forms"/>
  </ds:schemaRefs>
</ds:datastoreItem>
</file>

<file path=customXml/itemProps2.xml><?xml version="1.0" encoding="utf-8"?>
<ds:datastoreItem xmlns:ds="http://schemas.openxmlformats.org/officeDocument/2006/customXml" ds:itemID="{FA874C96-244D-40FF-B478-BFE88C0FBE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e5a9b8-9624-465a-a4a6-aa8322d44a88"/>
    <ds:schemaRef ds:uri="4d711320-2405-4385-bfbb-b05ad3e02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93FCFC-D991-4D5A-9D1C-920220DA38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16089</TotalTime>
  <Words>3111</Words>
  <Application>Microsoft Office PowerPoint</Application>
  <PresentationFormat>On-screen Show (4:3)</PresentationFormat>
  <Paragraphs>238</Paragraphs>
  <Slides>31</Slides>
  <Notes>6</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3" baseType="lpstr">
      <vt:lpstr>Arial</vt:lpstr>
      <vt:lpstr>Arial Unicode MS</vt:lpstr>
      <vt:lpstr>Avenir Black</vt:lpstr>
      <vt:lpstr>BlinkMacSystemFont</vt:lpstr>
      <vt:lpstr>Calibri</vt:lpstr>
      <vt:lpstr>Calibri </vt:lpstr>
      <vt:lpstr>Calibri Light</vt:lpstr>
      <vt:lpstr>NexusSerif</vt:lpstr>
      <vt:lpstr>Times New Roman</vt:lpstr>
      <vt:lpstr>Office Theme</vt:lpstr>
      <vt:lpstr>Custom Design</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 A, Fred-Torres S, Southwick SM, Charney DS. The Biology of Human Resilience: Opportunities for Enhancing Resilience Across the Life Span. Biol Psychiatry. 2019 Sep 15;86(6):443-453. doi: 10.1016/j.biopsych.2019.07.012. Epub 2019 Jul 24. PMID: 31466561.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Johanna</dc:creator>
  <cp:lastModifiedBy>Levy-Carrick, Nomi,MD, MPHIL</cp:lastModifiedBy>
  <cp:revision>133</cp:revision>
  <cp:lastPrinted>2019-05-06T12:38:30Z</cp:lastPrinted>
  <dcterms:created xsi:type="dcterms:W3CDTF">2018-04-25T15:48:02Z</dcterms:created>
  <dcterms:modified xsi:type="dcterms:W3CDTF">2022-09-14T16:59:49Z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0x01010081281E424BFB874EB2B15CB7C3AC8F87</vt:lpwstr>
  </property>
</Properties>
</file>