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0"/>
  </p:notesMasterIdLst>
  <p:sldIdLst>
    <p:sldId id="256" r:id="rId5"/>
    <p:sldId id="257" r:id="rId6"/>
    <p:sldId id="270" r:id="rId7"/>
    <p:sldId id="258" r:id="rId8"/>
    <p:sldId id="260" r:id="rId9"/>
    <p:sldId id="261" r:id="rId10"/>
    <p:sldId id="272" r:id="rId11"/>
    <p:sldId id="264" r:id="rId12"/>
    <p:sldId id="266" r:id="rId13"/>
    <p:sldId id="271" r:id="rId14"/>
    <p:sldId id="273" r:id="rId15"/>
    <p:sldId id="274" r:id="rId16"/>
    <p:sldId id="275" r:id="rId17"/>
    <p:sldId id="280" r:id="rId18"/>
    <p:sldId id="276" r:id="rId19"/>
    <p:sldId id="277" r:id="rId20"/>
    <p:sldId id="278" r:id="rId21"/>
    <p:sldId id="279" r:id="rId22"/>
    <p:sldId id="281" r:id="rId23"/>
    <p:sldId id="282" r:id="rId24"/>
    <p:sldId id="283" r:id="rId25"/>
    <p:sldId id="284" r:id="rId26"/>
    <p:sldId id="285" r:id="rId27"/>
    <p:sldId id="286" r:id="rId28"/>
    <p:sldId id="28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3683"/>
  </p:normalViewPr>
  <p:slideViewPr>
    <p:cSldViewPr snapToGrid="0" snapToObjects="1">
      <p:cViewPr varScale="1">
        <p:scale>
          <a:sx n="74" d="100"/>
          <a:sy n="74" d="100"/>
        </p:scale>
        <p:origin x="7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EC0011-6DD3-954D-A802-7091293DDF85}" type="datetimeFigureOut">
              <a:rPr lang="en-US" smtClean="0"/>
              <a:t>10/4/2022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FE2D4C-89F9-5B4E-8261-77F20B5C7E2A}" type="slidenum">
              <a:rPr lang="en-US" smtClean="0"/>
              <a:t>‹#›</a:t>
            </a:fld>
            <a:endParaRPr lang="en-US"/>
          </a:p>
        </p:txBody>
      </p:sp>
    </p:spTree>
    <p:extLst>
      <p:ext uri="{BB962C8B-B14F-4D97-AF65-F5344CB8AC3E}">
        <p14:creationId xmlns:p14="http://schemas.microsoft.com/office/powerpoint/2010/main" val="1339817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E2D4C-89F9-5B4E-8261-77F20B5C7E2A}" type="slidenum">
              <a:rPr lang="en-US" smtClean="0"/>
              <a:t>1</a:t>
            </a:fld>
            <a:endParaRPr lang="en-US"/>
          </a:p>
        </p:txBody>
      </p:sp>
    </p:spTree>
    <p:extLst>
      <p:ext uri="{BB962C8B-B14F-4D97-AF65-F5344CB8AC3E}">
        <p14:creationId xmlns:p14="http://schemas.microsoft.com/office/powerpoint/2010/main" val="2364152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E2D4C-89F9-5B4E-8261-77F20B5C7E2A}" type="slidenum">
              <a:rPr lang="en-US" smtClean="0"/>
              <a:t>12</a:t>
            </a:fld>
            <a:endParaRPr lang="en-US"/>
          </a:p>
        </p:txBody>
      </p:sp>
    </p:spTree>
    <p:extLst>
      <p:ext uri="{BB962C8B-B14F-4D97-AF65-F5344CB8AC3E}">
        <p14:creationId xmlns:p14="http://schemas.microsoft.com/office/powerpoint/2010/main" val="3725990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Short thick neck (especially infants), anterior larynx</a:t>
            </a:r>
          </a:p>
          <a:p>
            <a:r>
              <a:rPr lang="en-IN" sz="1200" b="0" i="0" kern="1200" dirty="0">
                <a:solidFill>
                  <a:schemeClr val="tx1"/>
                </a:solidFill>
                <a:effectLst/>
                <a:latin typeface="+mn-lt"/>
                <a:ea typeface="+mn-ea"/>
                <a:cs typeface="+mn-cs"/>
              </a:rPr>
              <a:t>Head tilt-chin lift, jaw thrust Suction: Often dramatic improvement in infants</a:t>
            </a:r>
          </a:p>
          <a:p>
            <a:r>
              <a:rPr lang="en-IN" sz="1200" b="0" i="0" kern="1200" dirty="0">
                <a:solidFill>
                  <a:schemeClr val="tx1"/>
                </a:solidFill>
                <a:effectLst/>
                <a:latin typeface="+mn-lt"/>
                <a:ea typeface="+mn-ea"/>
                <a:cs typeface="+mn-cs"/>
              </a:rPr>
              <a:t>Age-specific obstructed airway support: &lt;1 year: Back blow/chest thrust&lt;1 year: Back blow/chest thrust &gt;1 year: Abdominal thrust&gt;1 year: Abdominal thrust</a:t>
            </a:r>
          </a:p>
          <a:p>
            <a:r>
              <a:rPr lang="en-IN" sz="1200" b="0" i="0" kern="1200" dirty="0">
                <a:solidFill>
                  <a:schemeClr val="tx1"/>
                </a:solidFill>
                <a:effectLst/>
                <a:latin typeface="+mn-lt"/>
                <a:ea typeface="+mn-ea"/>
                <a:cs typeface="+mn-cs"/>
              </a:rPr>
              <a:t>Advanced airway techniques</a:t>
            </a:r>
          </a:p>
          <a:p>
            <a:r>
              <a:rPr lang="en-IN" sz="1200" b="0" i="0" kern="1200" dirty="0">
                <a:solidFill>
                  <a:schemeClr val="tx1"/>
                </a:solidFill>
                <a:effectLst/>
                <a:latin typeface="+mn-lt"/>
                <a:ea typeface="+mn-ea"/>
                <a:cs typeface="+mn-cs"/>
              </a:rPr>
              <a:t>Anatomic difficult airways:</a:t>
            </a:r>
          </a:p>
          <a:p>
            <a:r>
              <a:rPr lang="en-IN" sz="1200" b="0" i="0" kern="1200" dirty="0">
                <a:solidFill>
                  <a:schemeClr val="tx1"/>
                </a:solidFill>
                <a:effectLst/>
                <a:latin typeface="+mn-lt"/>
                <a:ea typeface="+mn-ea"/>
                <a:cs typeface="+mn-cs"/>
              </a:rPr>
              <a:t>Large occiput – need shoulder roll</a:t>
            </a:r>
          </a:p>
          <a:p>
            <a:r>
              <a:rPr lang="en-IN" sz="1200" b="0" i="0" kern="1200" dirty="0">
                <a:solidFill>
                  <a:schemeClr val="tx1"/>
                </a:solidFill>
                <a:effectLst/>
                <a:latin typeface="+mn-lt"/>
                <a:ea typeface="+mn-ea"/>
                <a:cs typeface="+mn-cs"/>
              </a:rPr>
              <a:t>Large tongue – obstruction</a:t>
            </a:r>
          </a:p>
          <a:p>
            <a:r>
              <a:rPr lang="en-IN" sz="1200" b="0" i="0" kern="1200" dirty="0">
                <a:solidFill>
                  <a:schemeClr val="tx1"/>
                </a:solidFill>
                <a:effectLst/>
                <a:latin typeface="+mn-lt"/>
                <a:ea typeface="+mn-ea"/>
                <a:cs typeface="+mn-cs"/>
              </a:rPr>
              <a:t>Cephalad larynx – difficult to visualize</a:t>
            </a:r>
          </a:p>
          <a:p>
            <a:r>
              <a:rPr lang="en-IN" sz="1200" b="0" i="0" kern="1200" dirty="0">
                <a:solidFill>
                  <a:schemeClr val="tx1"/>
                </a:solidFill>
                <a:effectLst/>
                <a:latin typeface="+mn-lt"/>
                <a:ea typeface="+mn-ea"/>
                <a:cs typeface="+mn-cs"/>
              </a:rPr>
              <a:t>Soft epiglottis – use Miller blades</a:t>
            </a:r>
          </a:p>
          <a:p>
            <a:r>
              <a:rPr lang="en-IN" sz="1200" b="0" i="0" kern="1200" dirty="0">
                <a:solidFill>
                  <a:schemeClr val="tx1"/>
                </a:solidFill>
                <a:effectLst/>
                <a:latin typeface="+mn-lt"/>
                <a:ea typeface="+mn-ea"/>
                <a:cs typeface="+mn-cs"/>
              </a:rPr>
              <a:t>Smallest diameter below cords: Small airways – high resistance Anatomy</a:t>
            </a:r>
          </a:p>
          <a:p>
            <a:r>
              <a:rPr lang="en-IN" sz="1200" b="0" i="0" kern="1200" dirty="0">
                <a:solidFill>
                  <a:schemeClr val="tx1"/>
                </a:solidFill>
                <a:effectLst/>
                <a:latin typeface="+mn-lt"/>
                <a:ea typeface="+mn-ea"/>
                <a:cs typeface="+mn-cs"/>
              </a:rPr>
              <a:t>Physiologic difficult airways:</a:t>
            </a:r>
          </a:p>
          <a:p>
            <a:r>
              <a:rPr lang="en-IN" sz="1200" b="0" i="0" kern="1200" dirty="0" err="1">
                <a:solidFill>
                  <a:schemeClr val="tx1"/>
                </a:solidFill>
                <a:effectLst/>
                <a:latin typeface="+mn-lt"/>
                <a:ea typeface="+mn-ea"/>
                <a:cs typeface="+mn-cs"/>
              </a:rPr>
              <a:t>Pediatric</a:t>
            </a:r>
            <a:r>
              <a:rPr lang="en-IN" sz="1200" b="0" i="0" kern="1200" dirty="0">
                <a:solidFill>
                  <a:schemeClr val="tx1"/>
                </a:solidFill>
                <a:effectLst/>
                <a:latin typeface="+mn-lt"/>
                <a:ea typeface="+mn-ea"/>
                <a:cs typeface="+mn-cs"/>
              </a:rPr>
              <a:t> vs Adult Higher Basic Metabolic Rate = Shorter time to Desaturation, Smaller airways = Higher Airway Resistance, Prolonged respiratory distress -&gt; failure</a:t>
            </a:r>
            <a:endParaRPr lang="en-US" dirty="0"/>
          </a:p>
        </p:txBody>
      </p:sp>
      <p:sp>
        <p:nvSpPr>
          <p:cNvPr id="4" name="Slide Number Placeholder 3"/>
          <p:cNvSpPr>
            <a:spLocks noGrp="1"/>
          </p:cNvSpPr>
          <p:nvPr>
            <p:ph type="sldNum" sz="quarter" idx="5"/>
          </p:nvPr>
        </p:nvSpPr>
        <p:spPr/>
        <p:txBody>
          <a:bodyPr/>
          <a:lstStyle/>
          <a:p>
            <a:fld id="{A2FE2D4C-89F9-5B4E-8261-77F20B5C7E2A}" type="slidenum">
              <a:rPr lang="en-US" smtClean="0"/>
              <a:t>13</a:t>
            </a:fld>
            <a:endParaRPr lang="en-US"/>
          </a:p>
        </p:txBody>
      </p:sp>
    </p:spTree>
    <p:extLst>
      <p:ext uri="{BB962C8B-B14F-4D97-AF65-F5344CB8AC3E}">
        <p14:creationId xmlns:p14="http://schemas.microsoft.com/office/powerpoint/2010/main" val="2415782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Benumof</a:t>
            </a:r>
            <a:r>
              <a:rPr lang="en-US" dirty="0"/>
              <a:t> graph from the world of anesthesia</a:t>
            </a:r>
          </a:p>
          <a:p>
            <a:r>
              <a:rPr lang="en-US" dirty="0"/>
              <a:t>Normal child as you can see. Infants are way worse, often worse than the obese adult. They have almost no reserves.</a:t>
            </a:r>
          </a:p>
        </p:txBody>
      </p:sp>
      <p:sp>
        <p:nvSpPr>
          <p:cNvPr id="4" name="Slide Number Placeholder 3"/>
          <p:cNvSpPr>
            <a:spLocks noGrp="1"/>
          </p:cNvSpPr>
          <p:nvPr>
            <p:ph type="sldNum" sz="quarter" idx="5"/>
          </p:nvPr>
        </p:nvSpPr>
        <p:spPr/>
        <p:txBody>
          <a:bodyPr/>
          <a:lstStyle/>
          <a:p>
            <a:fld id="{A2FE2D4C-89F9-5B4E-8261-77F20B5C7E2A}" type="slidenum">
              <a:rPr lang="en-US" smtClean="0"/>
              <a:t>14</a:t>
            </a:fld>
            <a:endParaRPr lang="en-US"/>
          </a:p>
        </p:txBody>
      </p:sp>
    </p:spTree>
    <p:extLst>
      <p:ext uri="{BB962C8B-B14F-4D97-AF65-F5344CB8AC3E}">
        <p14:creationId xmlns:p14="http://schemas.microsoft.com/office/powerpoint/2010/main" val="212030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kern="1200" dirty="0">
                <a:solidFill>
                  <a:schemeClr val="tx1"/>
                </a:solidFill>
                <a:effectLst/>
                <a:latin typeface="+mn-lt"/>
                <a:ea typeface="+mn-ea"/>
                <a:cs typeface="+mn-cs"/>
              </a:rPr>
              <a:t>Respiratory Rate Varies with Age Slow or fast respirations are worrisome</a:t>
            </a:r>
          </a:p>
          <a:p>
            <a:r>
              <a:rPr lang="en-IN" sz="1200" b="0" i="0" kern="1200" dirty="0">
                <a:solidFill>
                  <a:schemeClr val="tx1"/>
                </a:solidFill>
                <a:effectLst/>
                <a:latin typeface="+mn-lt"/>
                <a:ea typeface="+mn-ea"/>
                <a:cs typeface="+mn-cs"/>
              </a:rPr>
              <a:t>Breathing: Auscultation Midaxillary line, above sternal notch</a:t>
            </a:r>
          </a:p>
          <a:p>
            <a:r>
              <a:rPr lang="en-IN" sz="1200" b="0" i="0" kern="1200" dirty="0">
                <a:solidFill>
                  <a:schemeClr val="tx1"/>
                </a:solidFill>
                <a:effectLst/>
                <a:latin typeface="+mn-lt"/>
                <a:ea typeface="+mn-ea"/>
                <a:cs typeface="+mn-cs"/>
              </a:rPr>
              <a:t>Stridor: Upper airway obstruction</a:t>
            </a:r>
          </a:p>
          <a:p>
            <a:r>
              <a:rPr lang="en-IN" sz="1200" b="0" i="0" kern="1200" dirty="0">
                <a:solidFill>
                  <a:schemeClr val="tx1"/>
                </a:solidFill>
                <a:effectLst/>
                <a:latin typeface="+mn-lt"/>
                <a:ea typeface="+mn-ea"/>
                <a:cs typeface="+mn-cs"/>
              </a:rPr>
              <a:t>Wheezing: Lower airway obstruction</a:t>
            </a:r>
          </a:p>
          <a:p>
            <a:r>
              <a:rPr lang="en-IN" sz="1200" b="0" i="0" kern="1200" dirty="0">
                <a:solidFill>
                  <a:schemeClr val="tx1"/>
                </a:solidFill>
                <a:effectLst/>
                <a:latin typeface="+mn-lt"/>
                <a:ea typeface="+mn-ea"/>
                <a:cs typeface="+mn-cs"/>
              </a:rPr>
              <a:t>Grunting: Poor oxygenation; pneumonia, drowning, pulmonary contusion</a:t>
            </a:r>
          </a:p>
          <a:p>
            <a:r>
              <a:rPr lang="en-IN" sz="1200" b="0" i="0" kern="1200" dirty="0">
                <a:solidFill>
                  <a:schemeClr val="tx1"/>
                </a:solidFill>
                <a:effectLst/>
                <a:latin typeface="+mn-lt"/>
                <a:ea typeface="+mn-ea"/>
                <a:cs typeface="+mn-cs"/>
              </a:rPr>
              <a:t>Crackles: Fluid, mucus, blood in airway</a:t>
            </a:r>
          </a:p>
          <a:p>
            <a:r>
              <a:rPr lang="en-IN" sz="1200" b="0" i="0" kern="1200" dirty="0">
                <a:solidFill>
                  <a:schemeClr val="tx1"/>
                </a:solidFill>
                <a:effectLst/>
                <a:latin typeface="+mn-lt"/>
                <a:ea typeface="+mn-ea"/>
                <a:cs typeface="+mn-cs"/>
              </a:rPr>
              <a:t>Decreased / absent breath: Obstruction</a:t>
            </a:r>
          </a:p>
          <a:p>
            <a:r>
              <a:rPr lang="en-IN" sz="1200" b="0" i="0" kern="1200" dirty="0" err="1">
                <a:solidFill>
                  <a:schemeClr val="tx1"/>
                </a:solidFill>
                <a:effectLst/>
                <a:latin typeface="+mn-lt"/>
                <a:ea typeface="+mn-ea"/>
                <a:cs typeface="+mn-cs"/>
              </a:rPr>
              <a:t>Tachypnea</a:t>
            </a:r>
            <a:r>
              <a:rPr lang="en-IN" sz="1200" b="0" i="0" kern="1200" dirty="0">
                <a:solidFill>
                  <a:schemeClr val="tx1"/>
                </a:solidFill>
                <a:effectLst/>
                <a:latin typeface="+mn-lt"/>
                <a:ea typeface="+mn-ea"/>
                <a:cs typeface="+mn-cs"/>
              </a:rPr>
              <a:t>, Stridor, Retractions, Head bobbing, Nasal Flaring, Respiratory Failure, Altered mental status, Poor </a:t>
            </a:r>
            <a:r>
              <a:rPr lang="en-IN" sz="1200" b="0" i="0" kern="1200" dirty="0" err="1">
                <a:solidFill>
                  <a:schemeClr val="tx1"/>
                </a:solidFill>
                <a:effectLst/>
                <a:latin typeface="+mn-lt"/>
                <a:ea typeface="+mn-ea"/>
                <a:cs typeface="+mn-cs"/>
              </a:rPr>
              <a:t>resp</a:t>
            </a:r>
            <a:r>
              <a:rPr lang="en-IN" sz="1200" b="0" i="0" kern="1200" dirty="0">
                <a:solidFill>
                  <a:schemeClr val="tx1"/>
                </a:solidFill>
                <a:effectLst/>
                <a:latin typeface="+mn-lt"/>
                <a:ea typeface="+mn-ea"/>
                <a:cs typeface="+mn-cs"/>
              </a:rPr>
              <a:t> effort, Bradypnea, Bradycardia, </a:t>
            </a:r>
            <a:r>
              <a:rPr lang="en-IN" sz="1200" b="0" i="0" kern="1200" dirty="0" err="1">
                <a:solidFill>
                  <a:schemeClr val="tx1"/>
                </a:solidFill>
                <a:effectLst/>
                <a:latin typeface="+mn-lt"/>
                <a:ea typeface="+mn-ea"/>
                <a:cs typeface="+mn-cs"/>
              </a:rPr>
              <a:t>Apnea</a:t>
            </a:r>
            <a:r>
              <a:rPr lang="en-IN" sz="1200" b="0" i="0" kern="1200" dirty="0">
                <a:solidFill>
                  <a:schemeClr val="tx1"/>
                </a:solidFill>
                <a:effectLst/>
                <a:latin typeface="+mn-lt"/>
                <a:ea typeface="+mn-ea"/>
                <a:cs typeface="+mn-cs"/>
              </a:rPr>
              <a:t>, </a:t>
            </a:r>
            <a:r>
              <a:rPr lang="en-IN" sz="1200" b="0" i="0" kern="1200" dirty="0" err="1">
                <a:solidFill>
                  <a:schemeClr val="tx1"/>
                </a:solidFill>
                <a:effectLst/>
                <a:latin typeface="+mn-lt"/>
                <a:ea typeface="+mn-ea"/>
                <a:cs typeface="+mn-cs"/>
              </a:rPr>
              <a:t>Resp</a:t>
            </a:r>
            <a:r>
              <a:rPr lang="en-IN" sz="1200" b="0" i="0" kern="1200" dirty="0">
                <a:solidFill>
                  <a:schemeClr val="tx1"/>
                </a:solidFill>
                <a:effectLst/>
                <a:latin typeface="+mn-lt"/>
                <a:ea typeface="+mn-ea"/>
                <a:cs typeface="+mn-cs"/>
              </a:rPr>
              <a:t> failure</a:t>
            </a:r>
            <a:endParaRPr lang="en-US" dirty="0"/>
          </a:p>
        </p:txBody>
      </p:sp>
      <p:sp>
        <p:nvSpPr>
          <p:cNvPr id="4" name="Slide Number Placeholder 3"/>
          <p:cNvSpPr>
            <a:spLocks noGrp="1"/>
          </p:cNvSpPr>
          <p:nvPr>
            <p:ph type="sldNum" sz="quarter" idx="5"/>
          </p:nvPr>
        </p:nvSpPr>
        <p:spPr/>
        <p:txBody>
          <a:bodyPr/>
          <a:lstStyle/>
          <a:p>
            <a:fld id="{A2FE2D4C-89F9-5B4E-8261-77F20B5C7E2A}" type="slidenum">
              <a:rPr lang="en-US" smtClean="0"/>
              <a:t>15</a:t>
            </a:fld>
            <a:endParaRPr lang="en-US"/>
          </a:p>
        </p:txBody>
      </p:sp>
    </p:spTree>
    <p:extLst>
      <p:ext uri="{BB962C8B-B14F-4D97-AF65-F5344CB8AC3E}">
        <p14:creationId xmlns:p14="http://schemas.microsoft.com/office/powerpoint/2010/main" val="2033419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kern="1200" dirty="0">
                <a:solidFill>
                  <a:schemeClr val="tx1"/>
                </a:solidFill>
                <a:effectLst/>
                <a:latin typeface="+mn-lt"/>
                <a:ea typeface="+mn-ea"/>
                <a:cs typeface="+mn-cs"/>
              </a:rPr>
              <a:t>Heart Rate and BP varies by Age</a:t>
            </a:r>
          </a:p>
          <a:p>
            <a:r>
              <a:rPr lang="en-IN" sz="1200" b="0" i="0" kern="1200" dirty="0">
                <a:solidFill>
                  <a:schemeClr val="tx1"/>
                </a:solidFill>
                <a:effectLst/>
                <a:latin typeface="+mn-lt"/>
                <a:ea typeface="+mn-ea"/>
                <a:cs typeface="+mn-cs"/>
              </a:rPr>
              <a:t>Pulse : Central, peripheral pulse quality</a:t>
            </a:r>
          </a:p>
          <a:p>
            <a:r>
              <a:rPr lang="en-IN" sz="1200" b="0" i="0" kern="1200" dirty="0">
                <a:solidFill>
                  <a:schemeClr val="tx1"/>
                </a:solidFill>
                <a:effectLst/>
                <a:latin typeface="+mn-lt"/>
                <a:ea typeface="+mn-ea"/>
                <a:cs typeface="+mn-cs"/>
              </a:rPr>
              <a:t>Capillary refill: ≤ 2 sec. Children can have cold extremities, so we often warm them up if we need to do fingerstick/</a:t>
            </a:r>
            <a:r>
              <a:rPr lang="en-IN" sz="1200" b="0" i="0" kern="1200" dirty="0" err="1">
                <a:solidFill>
                  <a:schemeClr val="tx1"/>
                </a:solidFill>
                <a:effectLst/>
                <a:latin typeface="+mn-lt"/>
                <a:ea typeface="+mn-ea"/>
                <a:cs typeface="+mn-cs"/>
              </a:rPr>
              <a:t>heelstick</a:t>
            </a:r>
            <a:r>
              <a:rPr lang="en-IN" sz="1200" b="0" i="0" kern="1200" dirty="0">
                <a:solidFill>
                  <a:schemeClr val="tx1"/>
                </a:solidFill>
                <a:effectLst/>
                <a:latin typeface="+mn-lt"/>
                <a:ea typeface="+mn-ea"/>
                <a:cs typeface="+mn-cs"/>
              </a:rPr>
              <a:t> glucoses etc. Also for pulse ox.</a:t>
            </a:r>
          </a:p>
          <a:p>
            <a:r>
              <a:rPr lang="en-IN" sz="1200" b="0" i="0" kern="1200" dirty="0">
                <a:solidFill>
                  <a:schemeClr val="tx1"/>
                </a:solidFill>
                <a:effectLst/>
                <a:latin typeface="+mn-lt"/>
                <a:ea typeface="+mn-ea"/>
                <a:cs typeface="+mn-cs"/>
              </a:rPr>
              <a:t>B/P : Minimum = 70 + (2 X age in years)</a:t>
            </a:r>
            <a:endParaRPr lang="en-US" dirty="0"/>
          </a:p>
        </p:txBody>
      </p:sp>
      <p:sp>
        <p:nvSpPr>
          <p:cNvPr id="4" name="Slide Number Placeholder 3"/>
          <p:cNvSpPr>
            <a:spLocks noGrp="1"/>
          </p:cNvSpPr>
          <p:nvPr>
            <p:ph type="sldNum" sz="quarter" idx="5"/>
          </p:nvPr>
        </p:nvSpPr>
        <p:spPr/>
        <p:txBody>
          <a:bodyPr/>
          <a:lstStyle/>
          <a:p>
            <a:fld id="{A2FE2D4C-89F9-5B4E-8261-77F20B5C7E2A}" type="slidenum">
              <a:rPr lang="en-US" smtClean="0"/>
              <a:t>16</a:t>
            </a:fld>
            <a:endParaRPr lang="en-US"/>
          </a:p>
        </p:txBody>
      </p:sp>
    </p:spTree>
    <p:extLst>
      <p:ext uri="{BB962C8B-B14F-4D97-AF65-F5344CB8AC3E}">
        <p14:creationId xmlns:p14="http://schemas.microsoft.com/office/powerpoint/2010/main" val="314505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kern="1200" dirty="0">
                <a:solidFill>
                  <a:schemeClr val="tx1"/>
                </a:solidFill>
                <a:effectLst/>
                <a:latin typeface="+mn-lt"/>
                <a:ea typeface="+mn-ea"/>
                <a:cs typeface="+mn-cs"/>
              </a:rPr>
              <a:t>Disability (and Dextrose)</a:t>
            </a:r>
          </a:p>
          <a:p>
            <a:r>
              <a:rPr lang="en-IN" sz="1200" b="0" i="0" kern="1200" dirty="0">
                <a:solidFill>
                  <a:schemeClr val="tx1"/>
                </a:solidFill>
                <a:effectLst/>
                <a:latin typeface="+mn-lt"/>
                <a:ea typeface="+mn-ea"/>
                <a:cs typeface="+mn-cs"/>
              </a:rPr>
              <a:t>AVPU scale : Alert, Verbal: Responds to verbal commands, Painful: Responds to painful stimulus, Unresponsive</a:t>
            </a:r>
          </a:p>
          <a:p>
            <a:r>
              <a:rPr lang="en-IN" sz="1200" b="0" i="0" kern="1200" dirty="0">
                <a:solidFill>
                  <a:schemeClr val="tx1"/>
                </a:solidFill>
                <a:effectLst/>
                <a:latin typeface="+mn-lt"/>
                <a:ea typeface="+mn-ea"/>
                <a:cs typeface="+mn-cs"/>
              </a:rPr>
              <a:t>Check Dextrose (glucose) if impaired</a:t>
            </a:r>
            <a:endParaRPr lang="en-US" dirty="0"/>
          </a:p>
        </p:txBody>
      </p:sp>
      <p:sp>
        <p:nvSpPr>
          <p:cNvPr id="4" name="Slide Number Placeholder 3"/>
          <p:cNvSpPr>
            <a:spLocks noGrp="1"/>
          </p:cNvSpPr>
          <p:nvPr>
            <p:ph type="sldNum" sz="quarter" idx="5"/>
          </p:nvPr>
        </p:nvSpPr>
        <p:spPr/>
        <p:txBody>
          <a:bodyPr/>
          <a:lstStyle/>
          <a:p>
            <a:fld id="{A2FE2D4C-89F9-5B4E-8261-77F20B5C7E2A}" type="slidenum">
              <a:rPr lang="en-US" smtClean="0"/>
              <a:t>17</a:t>
            </a:fld>
            <a:endParaRPr lang="en-US"/>
          </a:p>
        </p:txBody>
      </p:sp>
    </p:spTree>
    <p:extLst>
      <p:ext uri="{BB962C8B-B14F-4D97-AF65-F5344CB8AC3E}">
        <p14:creationId xmlns:p14="http://schemas.microsoft.com/office/powerpoint/2010/main" val="250434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kern="1200" dirty="0">
                <a:solidFill>
                  <a:schemeClr val="tx1"/>
                </a:solidFill>
                <a:effectLst/>
                <a:latin typeface="+mn-lt"/>
                <a:ea typeface="+mn-ea"/>
                <a:cs typeface="+mn-cs"/>
              </a:rPr>
              <a:t>Full Exposure Necessary: Evaluate physiologic function, Identify anatomic abnormalities. Look for bruises/skin findings</a:t>
            </a:r>
          </a:p>
          <a:p>
            <a:r>
              <a:rPr lang="en-IN" sz="1200" b="0" i="0" kern="1200" dirty="0">
                <a:solidFill>
                  <a:schemeClr val="tx1"/>
                </a:solidFill>
                <a:effectLst/>
                <a:latin typeface="+mn-lt"/>
                <a:ea typeface="+mn-ea"/>
                <a:cs typeface="+mn-cs"/>
              </a:rPr>
              <a:t>Maintain warm ambient environment</a:t>
            </a:r>
          </a:p>
          <a:p>
            <a:r>
              <a:rPr lang="en-IN" sz="1200" b="0" i="0" kern="1200" dirty="0">
                <a:solidFill>
                  <a:schemeClr val="tx1"/>
                </a:solidFill>
                <a:effectLst/>
                <a:latin typeface="+mn-lt"/>
                <a:ea typeface="+mn-ea"/>
                <a:cs typeface="+mn-cs"/>
              </a:rPr>
              <a:t>Minimize heat loss</a:t>
            </a:r>
          </a:p>
          <a:p>
            <a:r>
              <a:rPr lang="en-IN" sz="1200" b="0" i="0" kern="1200" dirty="0">
                <a:solidFill>
                  <a:schemeClr val="tx1"/>
                </a:solidFill>
                <a:effectLst/>
                <a:latin typeface="+mn-lt"/>
                <a:ea typeface="+mn-ea"/>
                <a:cs typeface="+mn-cs"/>
              </a:rPr>
              <a:t>Monitor temperature</a:t>
            </a:r>
          </a:p>
          <a:p>
            <a:r>
              <a:rPr lang="en-IN" sz="1200" b="0" i="0" kern="1200" dirty="0">
                <a:solidFill>
                  <a:schemeClr val="tx1"/>
                </a:solidFill>
                <a:effectLst/>
                <a:latin typeface="+mn-lt"/>
                <a:ea typeface="+mn-ea"/>
                <a:cs typeface="+mn-cs"/>
              </a:rPr>
              <a:t>Warm IV fluids</a:t>
            </a:r>
            <a:endParaRPr lang="en-US" dirty="0"/>
          </a:p>
        </p:txBody>
      </p:sp>
      <p:sp>
        <p:nvSpPr>
          <p:cNvPr id="4" name="Slide Number Placeholder 3"/>
          <p:cNvSpPr>
            <a:spLocks noGrp="1"/>
          </p:cNvSpPr>
          <p:nvPr>
            <p:ph type="sldNum" sz="quarter" idx="5"/>
          </p:nvPr>
        </p:nvSpPr>
        <p:spPr/>
        <p:txBody>
          <a:bodyPr/>
          <a:lstStyle/>
          <a:p>
            <a:fld id="{A2FE2D4C-89F9-5B4E-8261-77F20B5C7E2A}" type="slidenum">
              <a:rPr lang="en-US" smtClean="0"/>
              <a:t>18</a:t>
            </a:fld>
            <a:endParaRPr lang="en-US"/>
          </a:p>
        </p:txBody>
      </p:sp>
    </p:spTree>
    <p:extLst>
      <p:ext uri="{BB962C8B-B14F-4D97-AF65-F5344CB8AC3E}">
        <p14:creationId xmlns:p14="http://schemas.microsoft.com/office/powerpoint/2010/main" val="393463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Trauma in children</a:t>
            </a:r>
          </a:p>
          <a:p>
            <a:r>
              <a:rPr lang="en-IN" sz="1200" b="0" i="0" kern="1200" dirty="0">
                <a:solidFill>
                  <a:schemeClr val="tx1"/>
                </a:solidFill>
                <a:effectLst/>
                <a:latin typeface="+mn-lt"/>
                <a:ea typeface="+mn-ea"/>
                <a:cs typeface="+mn-cs"/>
              </a:rPr>
              <a:t>Trauma is leading cause of death and disability in children worldwide.</a:t>
            </a:r>
          </a:p>
          <a:p>
            <a:r>
              <a:rPr lang="en-IN" sz="1200" b="0" i="0" kern="1200" dirty="0">
                <a:solidFill>
                  <a:schemeClr val="tx1"/>
                </a:solidFill>
                <a:effectLst/>
                <a:latin typeface="+mn-lt"/>
                <a:ea typeface="+mn-ea"/>
                <a:cs typeface="+mn-cs"/>
              </a:rPr>
              <a:t>Most common injuries: Infants: Physical abuse</a:t>
            </a:r>
          </a:p>
          <a:p>
            <a:r>
              <a:rPr lang="en-IN" sz="1200" b="0" i="0" kern="1200" dirty="0" err="1">
                <a:solidFill>
                  <a:schemeClr val="tx1"/>
                </a:solidFill>
                <a:effectLst/>
                <a:latin typeface="+mn-lt"/>
                <a:ea typeface="+mn-ea"/>
                <a:cs typeface="+mn-cs"/>
              </a:rPr>
              <a:t>Preschoolers</a:t>
            </a:r>
            <a:r>
              <a:rPr lang="en-IN" sz="1200" b="0" i="0" kern="1200" dirty="0">
                <a:solidFill>
                  <a:schemeClr val="tx1"/>
                </a:solidFill>
                <a:effectLst/>
                <a:latin typeface="+mn-lt"/>
                <a:ea typeface="+mn-ea"/>
                <a:cs typeface="+mn-cs"/>
              </a:rPr>
              <a:t>: Falls</a:t>
            </a:r>
          </a:p>
          <a:p>
            <a:r>
              <a:rPr lang="en-IN" sz="1200" b="0" i="0" kern="1200" dirty="0">
                <a:solidFill>
                  <a:schemeClr val="tx1"/>
                </a:solidFill>
                <a:effectLst/>
                <a:latin typeface="+mn-lt"/>
                <a:ea typeface="+mn-ea"/>
                <a:cs typeface="+mn-cs"/>
              </a:rPr>
              <a:t>School aged: Motor vehicle collision – pedestrian or bicyclist</a:t>
            </a:r>
          </a:p>
          <a:p>
            <a:r>
              <a:rPr lang="en-IN" sz="1200" b="0" i="0" kern="1200" dirty="0">
                <a:solidFill>
                  <a:schemeClr val="tx1"/>
                </a:solidFill>
                <a:effectLst/>
                <a:latin typeface="+mn-lt"/>
                <a:ea typeface="+mn-ea"/>
                <a:cs typeface="+mn-cs"/>
              </a:rPr>
              <a:t>Differences in anatomy, physiology, mechanism drive differences in injury pattern, response.</a:t>
            </a:r>
            <a:endParaRPr lang="en-US" dirty="0"/>
          </a:p>
        </p:txBody>
      </p:sp>
      <p:sp>
        <p:nvSpPr>
          <p:cNvPr id="4" name="Slide Number Placeholder 3"/>
          <p:cNvSpPr>
            <a:spLocks noGrp="1"/>
          </p:cNvSpPr>
          <p:nvPr>
            <p:ph type="sldNum" sz="quarter" idx="5"/>
          </p:nvPr>
        </p:nvSpPr>
        <p:spPr/>
        <p:txBody>
          <a:bodyPr/>
          <a:lstStyle/>
          <a:p>
            <a:fld id="{A2FE2D4C-89F9-5B4E-8261-77F20B5C7E2A}" type="slidenum">
              <a:rPr lang="en-US" smtClean="0"/>
              <a:t>19</a:t>
            </a:fld>
            <a:endParaRPr lang="en-US"/>
          </a:p>
        </p:txBody>
      </p:sp>
    </p:spTree>
    <p:extLst>
      <p:ext uri="{BB962C8B-B14F-4D97-AF65-F5344CB8AC3E}">
        <p14:creationId xmlns:p14="http://schemas.microsoft.com/office/powerpoint/2010/main" val="26351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kern="1200" dirty="0">
                <a:solidFill>
                  <a:schemeClr val="tx1"/>
                </a:solidFill>
                <a:effectLst/>
                <a:latin typeface="+mn-lt"/>
                <a:ea typeface="+mn-ea"/>
                <a:cs typeface="+mn-cs"/>
              </a:rPr>
              <a:t>How Trauma Differs in </a:t>
            </a:r>
            <a:r>
              <a:rPr lang="en-IN" sz="1200" b="0" i="0" kern="1200" dirty="0" err="1">
                <a:solidFill>
                  <a:schemeClr val="tx1"/>
                </a:solidFill>
                <a:effectLst/>
                <a:latin typeface="+mn-lt"/>
                <a:ea typeface="+mn-ea"/>
                <a:cs typeface="+mn-cs"/>
              </a:rPr>
              <a:t>Pediatrics</a:t>
            </a:r>
            <a:endParaRPr lang="en-IN" sz="1200" b="0" i="0" kern="1200" dirty="0">
              <a:solidFill>
                <a:schemeClr val="tx1"/>
              </a:solidFill>
              <a:effectLst/>
              <a:latin typeface="+mn-lt"/>
              <a:ea typeface="+mn-ea"/>
              <a:cs typeface="+mn-cs"/>
            </a:endParaRPr>
          </a:p>
          <a:p>
            <a:r>
              <a:rPr lang="en-IN" sz="1200" b="0" i="0" kern="1200" dirty="0">
                <a:solidFill>
                  <a:schemeClr val="tx1"/>
                </a:solidFill>
                <a:effectLst/>
                <a:latin typeface="+mn-lt"/>
                <a:ea typeface="+mn-ea"/>
                <a:cs typeface="+mn-cs"/>
              </a:rPr>
              <a:t>Proportionately larger head, Large occiput and tongue</a:t>
            </a:r>
          </a:p>
          <a:p>
            <a:r>
              <a:rPr lang="en-IN" sz="1200" b="0" i="0" kern="1200" dirty="0">
                <a:solidFill>
                  <a:schemeClr val="tx1"/>
                </a:solidFill>
                <a:effectLst/>
                <a:latin typeface="+mn-lt"/>
                <a:ea typeface="+mn-ea"/>
                <a:cs typeface="+mn-cs"/>
              </a:rPr>
              <a:t>Injury Response: Higher frequency of head trauma, higher c-spine trauma, More airway obstruction</a:t>
            </a:r>
            <a:endParaRPr lang="en-US" dirty="0"/>
          </a:p>
        </p:txBody>
      </p:sp>
      <p:sp>
        <p:nvSpPr>
          <p:cNvPr id="4" name="Slide Number Placeholder 3"/>
          <p:cNvSpPr>
            <a:spLocks noGrp="1"/>
          </p:cNvSpPr>
          <p:nvPr>
            <p:ph type="sldNum" sz="quarter" idx="5"/>
          </p:nvPr>
        </p:nvSpPr>
        <p:spPr/>
        <p:txBody>
          <a:bodyPr/>
          <a:lstStyle/>
          <a:p>
            <a:fld id="{A2FE2D4C-89F9-5B4E-8261-77F20B5C7E2A}" type="slidenum">
              <a:rPr lang="en-US" smtClean="0"/>
              <a:t>20</a:t>
            </a:fld>
            <a:endParaRPr lang="en-US"/>
          </a:p>
        </p:txBody>
      </p:sp>
    </p:spTree>
    <p:extLst>
      <p:ext uri="{BB962C8B-B14F-4D97-AF65-F5344CB8AC3E}">
        <p14:creationId xmlns:p14="http://schemas.microsoft.com/office/powerpoint/2010/main" val="1791020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kern="1200" dirty="0">
                <a:solidFill>
                  <a:schemeClr val="tx1"/>
                </a:solidFill>
                <a:effectLst/>
                <a:latin typeface="+mn-lt"/>
                <a:ea typeface="+mn-ea"/>
                <a:cs typeface="+mn-cs"/>
              </a:rPr>
              <a:t>How Trauma Differs in </a:t>
            </a:r>
            <a:r>
              <a:rPr lang="en-IN" sz="1200" b="0" i="0" kern="1200" dirty="0" err="1">
                <a:solidFill>
                  <a:schemeClr val="tx1"/>
                </a:solidFill>
                <a:effectLst/>
                <a:latin typeface="+mn-lt"/>
                <a:ea typeface="+mn-ea"/>
                <a:cs typeface="+mn-cs"/>
              </a:rPr>
              <a:t>Pediatrics</a:t>
            </a:r>
            <a:endParaRPr lang="en-IN" sz="1200" b="0" i="0" kern="1200" dirty="0">
              <a:solidFill>
                <a:schemeClr val="tx1"/>
              </a:solidFill>
              <a:effectLst/>
              <a:latin typeface="+mn-lt"/>
              <a:ea typeface="+mn-ea"/>
              <a:cs typeface="+mn-cs"/>
            </a:endParaRPr>
          </a:p>
          <a:p>
            <a:r>
              <a:rPr lang="en-IN" sz="1200" b="0" i="0" kern="1200" dirty="0">
                <a:solidFill>
                  <a:schemeClr val="tx1"/>
                </a:solidFill>
                <a:effectLst/>
                <a:latin typeface="+mn-lt"/>
                <a:ea typeface="+mn-ea"/>
                <a:cs typeface="+mn-cs"/>
              </a:rPr>
              <a:t>Thinner chest wall, more flexible ribs, Horizontal ribs, weaker intercostals, more mobile mediastinum</a:t>
            </a:r>
          </a:p>
          <a:p>
            <a:r>
              <a:rPr lang="en-IN" sz="1200" b="0" i="0" kern="1200" dirty="0">
                <a:solidFill>
                  <a:schemeClr val="tx1"/>
                </a:solidFill>
                <a:effectLst/>
                <a:latin typeface="+mn-lt"/>
                <a:ea typeface="+mn-ea"/>
                <a:cs typeface="+mn-cs"/>
              </a:rPr>
              <a:t>Abdominal organs more anterior and less subcutaneous fat</a:t>
            </a:r>
          </a:p>
          <a:p>
            <a:r>
              <a:rPr lang="en-IN" sz="1200" b="0" i="0" kern="1200" dirty="0">
                <a:solidFill>
                  <a:schemeClr val="tx1"/>
                </a:solidFill>
                <a:effectLst/>
                <a:latin typeface="+mn-lt"/>
                <a:ea typeface="+mn-ea"/>
                <a:cs typeface="+mn-cs"/>
              </a:rPr>
              <a:t>Injury Response: Higher frequency of pulmonary injury, Tension pneumothorax poorly tolerated, Higher risk of intra- abdominal injury and bleeding</a:t>
            </a:r>
          </a:p>
        </p:txBody>
      </p:sp>
      <p:sp>
        <p:nvSpPr>
          <p:cNvPr id="4" name="Slide Number Placeholder 3"/>
          <p:cNvSpPr>
            <a:spLocks noGrp="1"/>
          </p:cNvSpPr>
          <p:nvPr>
            <p:ph type="sldNum" sz="quarter" idx="5"/>
          </p:nvPr>
        </p:nvSpPr>
        <p:spPr/>
        <p:txBody>
          <a:bodyPr/>
          <a:lstStyle/>
          <a:p>
            <a:fld id="{A2FE2D4C-89F9-5B4E-8261-77F20B5C7E2A}" type="slidenum">
              <a:rPr lang="en-US" smtClean="0"/>
              <a:t>21</a:t>
            </a:fld>
            <a:endParaRPr lang="en-US"/>
          </a:p>
        </p:txBody>
      </p:sp>
    </p:spTree>
    <p:extLst>
      <p:ext uri="{BB962C8B-B14F-4D97-AF65-F5344CB8AC3E}">
        <p14:creationId xmlns:p14="http://schemas.microsoft.com/office/powerpoint/2010/main" val="3019344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Vital signs vary with age. Recommend reading Harriett Lane book of pediatrics or the PALS card for age-specific vital signs especially when you start your peds clerkship. </a:t>
            </a:r>
          </a:p>
          <a:p>
            <a:r>
              <a:rPr lang="en-US" dirty="0"/>
              <a:t>Respiratory failure is the most common cause of cardiac arrest In kids</a:t>
            </a:r>
          </a:p>
        </p:txBody>
      </p:sp>
      <p:sp>
        <p:nvSpPr>
          <p:cNvPr id="4" name="Slide Number Placeholder 3"/>
          <p:cNvSpPr>
            <a:spLocks noGrp="1"/>
          </p:cNvSpPr>
          <p:nvPr>
            <p:ph type="sldNum" sz="quarter" idx="5"/>
          </p:nvPr>
        </p:nvSpPr>
        <p:spPr/>
        <p:txBody>
          <a:bodyPr/>
          <a:lstStyle/>
          <a:p>
            <a:fld id="{A2FE2D4C-89F9-5B4E-8261-77F20B5C7E2A}" type="slidenum">
              <a:rPr lang="en-US" smtClean="0"/>
              <a:t>4</a:t>
            </a:fld>
            <a:endParaRPr lang="en-US"/>
          </a:p>
        </p:txBody>
      </p:sp>
    </p:spTree>
    <p:extLst>
      <p:ext uri="{BB962C8B-B14F-4D97-AF65-F5344CB8AC3E}">
        <p14:creationId xmlns:p14="http://schemas.microsoft.com/office/powerpoint/2010/main" val="2803150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kern="1200" dirty="0">
                <a:solidFill>
                  <a:schemeClr val="tx1"/>
                </a:solidFill>
                <a:effectLst/>
                <a:latin typeface="+mn-lt"/>
                <a:ea typeface="+mn-ea"/>
                <a:cs typeface="+mn-cs"/>
              </a:rPr>
              <a:t>How Trauma Differs in </a:t>
            </a:r>
            <a:r>
              <a:rPr lang="en-IN" sz="1200" b="0" i="0" kern="1200" dirty="0" err="1">
                <a:solidFill>
                  <a:schemeClr val="tx1"/>
                </a:solidFill>
                <a:effectLst/>
                <a:latin typeface="+mn-lt"/>
                <a:ea typeface="+mn-ea"/>
                <a:cs typeface="+mn-cs"/>
              </a:rPr>
              <a:t>Pediatrics</a:t>
            </a:r>
            <a:endParaRPr lang="en-IN" sz="1200" b="0" i="0" kern="1200" dirty="0">
              <a:solidFill>
                <a:schemeClr val="tx1"/>
              </a:solidFill>
              <a:effectLst/>
              <a:latin typeface="+mn-lt"/>
              <a:ea typeface="+mn-ea"/>
              <a:cs typeface="+mn-cs"/>
            </a:endParaRPr>
          </a:p>
          <a:p>
            <a:r>
              <a:rPr lang="en-IN" sz="1200" b="0" i="0" kern="1200" dirty="0">
                <a:solidFill>
                  <a:schemeClr val="tx1"/>
                </a:solidFill>
                <a:effectLst/>
                <a:latin typeface="+mn-lt"/>
                <a:ea typeface="+mn-ea"/>
                <a:cs typeface="+mn-cs"/>
              </a:rPr>
              <a:t>Softer bones, thicker periosteum. Active, unfused bony growth plates, Compensatory vasoconstriction, Larger body surface area/mass ratio</a:t>
            </a:r>
          </a:p>
          <a:p>
            <a:r>
              <a:rPr lang="en-IN" sz="1200" b="0" i="0" kern="1200" dirty="0">
                <a:solidFill>
                  <a:schemeClr val="tx1"/>
                </a:solidFill>
                <a:effectLst/>
                <a:latin typeface="+mn-lt"/>
                <a:ea typeface="+mn-ea"/>
                <a:cs typeface="+mn-cs"/>
              </a:rPr>
              <a:t>Injury Response: Higher frequency of incomplete fractures, Disrupted growth after growth plate fractures, Normal blood pressure with early shock, Greater heat loss from exposed body surfaces (head)</a:t>
            </a:r>
          </a:p>
          <a:p>
            <a:r>
              <a:rPr lang="en-IN" sz="1200" b="0" i="0" kern="1200" dirty="0">
                <a:solidFill>
                  <a:schemeClr val="tx1"/>
                </a:solidFill>
                <a:effectLst/>
                <a:latin typeface="+mn-lt"/>
                <a:ea typeface="+mn-ea"/>
                <a:cs typeface="+mn-cs"/>
              </a:rPr>
              <a:t>Kids usually heal extremely well though! They are resilient</a:t>
            </a:r>
          </a:p>
        </p:txBody>
      </p:sp>
      <p:sp>
        <p:nvSpPr>
          <p:cNvPr id="4" name="Slide Number Placeholder 3"/>
          <p:cNvSpPr>
            <a:spLocks noGrp="1"/>
          </p:cNvSpPr>
          <p:nvPr>
            <p:ph type="sldNum" sz="quarter" idx="5"/>
          </p:nvPr>
        </p:nvSpPr>
        <p:spPr/>
        <p:txBody>
          <a:bodyPr/>
          <a:lstStyle/>
          <a:p>
            <a:fld id="{A2FE2D4C-89F9-5B4E-8261-77F20B5C7E2A}" type="slidenum">
              <a:rPr lang="en-US" smtClean="0"/>
              <a:t>22</a:t>
            </a:fld>
            <a:endParaRPr lang="en-US"/>
          </a:p>
        </p:txBody>
      </p:sp>
    </p:spTree>
    <p:extLst>
      <p:ext uri="{BB962C8B-B14F-4D97-AF65-F5344CB8AC3E}">
        <p14:creationId xmlns:p14="http://schemas.microsoft.com/office/powerpoint/2010/main" val="4137453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kern="1200" dirty="0">
                <a:solidFill>
                  <a:schemeClr val="tx1"/>
                </a:solidFill>
                <a:effectLst/>
                <a:latin typeface="+mn-lt"/>
                <a:ea typeface="+mn-ea"/>
                <a:cs typeface="+mn-cs"/>
              </a:rPr>
              <a:t>Properly restrained Car seats/Booster seats save lives! Helmets save lives!</a:t>
            </a:r>
          </a:p>
          <a:p>
            <a:r>
              <a:rPr lang="en-IN" sz="1200" b="0" i="0" kern="1200" dirty="0">
                <a:solidFill>
                  <a:schemeClr val="tx1"/>
                </a:solidFill>
                <a:effectLst/>
                <a:latin typeface="+mn-lt"/>
                <a:ea typeface="+mn-ea"/>
                <a:cs typeface="+mn-cs"/>
              </a:rPr>
              <a:t>Do the quick PAT --&gt; ABCDEs</a:t>
            </a:r>
          </a:p>
          <a:p>
            <a:r>
              <a:rPr lang="en-IN" sz="1200" b="0" i="0" kern="1200" dirty="0">
                <a:solidFill>
                  <a:schemeClr val="tx1"/>
                </a:solidFill>
                <a:effectLst/>
                <a:latin typeface="+mn-lt"/>
                <a:ea typeface="+mn-ea"/>
                <a:cs typeface="+mn-cs"/>
              </a:rPr>
              <a:t>Kids get hypothermic very quick including babies, after the full body assessment be cognizant of temperature</a:t>
            </a:r>
          </a:p>
          <a:p>
            <a:r>
              <a:rPr lang="en-IN" sz="1200" b="0" i="0" kern="1200" dirty="0">
                <a:solidFill>
                  <a:schemeClr val="tx1"/>
                </a:solidFill>
                <a:effectLst/>
                <a:latin typeface="+mn-lt"/>
                <a:ea typeface="+mn-ea"/>
                <a:cs typeface="+mn-cs"/>
              </a:rPr>
              <a:t>Be aware of non-accidental trauma/abuse is infants/young toddlers</a:t>
            </a:r>
            <a:br>
              <a:rPr lang="en-IN" sz="1200" b="0" i="0" kern="1200" dirty="0">
                <a:solidFill>
                  <a:schemeClr val="tx1"/>
                </a:solidFill>
                <a:effectLst/>
                <a:latin typeface="+mn-lt"/>
                <a:ea typeface="+mn-ea"/>
                <a:cs typeface="+mn-cs"/>
              </a:rPr>
            </a:br>
            <a:endParaRPr lang="en-IN"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2FE2D4C-89F9-5B4E-8261-77F20B5C7E2A}" type="slidenum">
              <a:rPr lang="en-US" smtClean="0"/>
              <a:t>23</a:t>
            </a:fld>
            <a:endParaRPr lang="en-US"/>
          </a:p>
        </p:txBody>
      </p:sp>
    </p:spTree>
    <p:extLst>
      <p:ext uri="{BB962C8B-B14F-4D97-AF65-F5344CB8AC3E}">
        <p14:creationId xmlns:p14="http://schemas.microsoft.com/office/powerpoint/2010/main" val="2634290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kern="1200" dirty="0">
                <a:solidFill>
                  <a:schemeClr val="tx1"/>
                </a:solidFill>
                <a:effectLst/>
                <a:latin typeface="+mn-lt"/>
                <a:ea typeface="+mn-ea"/>
                <a:cs typeface="+mn-cs"/>
              </a:rPr>
              <a:t>Bottomline:</a:t>
            </a:r>
            <a:br>
              <a:rPr lang="en-IN" sz="1200" b="0" i="0" kern="1200" dirty="0">
                <a:solidFill>
                  <a:schemeClr val="tx1"/>
                </a:solidFill>
                <a:effectLst/>
                <a:latin typeface="+mn-lt"/>
                <a:ea typeface="+mn-ea"/>
                <a:cs typeface="+mn-cs"/>
              </a:rPr>
            </a:br>
            <a:r>
              <a:rPr lang="en-IN" sz="1200" b="0" i="0" kern="1200" dirty="0">
                <a:solidFill>
                  <a:schemeClr val="tx1"/>
                </a:solidFill>
                <a:effectLst/>
                <a:latin typeface="+mn-lt"/>
                <a:ea typeface="+mn-ea"/>
                <a:cs typeface="+mn-cs"/>
              </a:rPr>
              <a:t>Kids are not just small adults</a:t>
            </a:r>
            <a:br>
              <a:rPr lang="en-IN" sz="1200" b="0" i="0" kern="1200" dirty="0">
                <a:solidFill>
                  <a:schemeClr val="tx1"/>
                </a:solidFill>
                <a:effectLst/>
                <a:latin typeface="+mn-lt"/>
                <a:ea typeface="+mn-ea"/>
                <a:cs typeface="+mn-cs"/>
              </a:rPr>
            </a:br>
            <a:r>
              <a:rPr lang="en-IN" sz="1200" b="0" i="0" kern="1200" dirty="0">
                <a:solidFill>
                  <a:schemeClr val="tx1"/>
                </a:solidFill>
                <a:effectLst/>
                <a:latin typeface="+mn-lt"/>
                <a:ea typeface="+mn-ea"/>
                <a:cs typeface="+mn-cs"/>
              </a:rPr>
              <a:t>You personally won’t break a child but children can break</a:t>
            </a:r>
          </a:p>
          <a:p>
            <a:r>
              <a:rPr lang="en-IN" sz="1200" b="0" i="0" kern="1200" dirty="0">
                <a:solidFill>
                  <a:schemeClr val="tx1"/>
                </a:solidFill>
                <a:effectLst/>
                <a:latin typeface="+mn-lt"/>
                <a:ea typeface="+mn-ea"/>
                <a:cs typeface="+mn-cs"/>
              </a:rPr>
              <a:t>PAT followed by ABCDEs is the golden ER rule</a:t>
            </a:r>
          </a:p>
          <a:p>
            <a:r>
              <a:rPr lang="en-IN" sz="1200" b="0" i="0" kern="1200" dirty="0">
                <a:solidFill>
                  <a:schemeClr val="tx1"/>
                </a:solidFill>
                <a:effectLst/>
                <a:latin typeface="+mn-lt"/>
                <a:ea typeface="+mn-ea"/>
                <a:cs typeface="+mn-cs"/>
              </a:rPr>
              <a:t>Holler if you’re worried on your PAT! Don’t wait for a full assessment/H&amp;P</a:t>
            </a:r>
          </a:p>
          <a:p>
            <a:r>
              <a:rPr lang="en-IN" sz="1200" b="0" i="0" kern="1200" dirty="0">
                <a:solidFill>
                  <a:schemeClr val="tx1"/>
                </a:solidFill>
                <a:effectLst/>
                <a:latin typeface="+mn-lt"/>
                <a:ea typeface="+mn-ea"/>
                <a:cs typeface="+mn-cs"/>
              </a:rPr>
              <a:t>A good rule to follow :If a child can’t drink or walk out of the ER and you don’t know why, they can’t leave!</a:t>
            </a:r>
          </a:p>
        </p:txBody>
      </p:sp>
      <p:sp>
        <p:nvSpPr>
          <p:cNvPr id="4" name="Slide Number Placeholder 3"/>
          <p:cNvSpPr>
            <a:spLocks noGrp="1"/>
          </p:cNvSpPr>
          <p:nvPr>
            <p:ph type="sldNum" sz="quarter" idx="5"/>
          </p:nvPr>
        </p:nvSpPr>
        <p:spPr/>
        <p:txBody>
          <a:bodyPr/>
          <a:lstStyle/>
          <a:p>
            <a:fld id="{A2FE2D4C-89F9-5B4E-8261-77F20B5C7E2A}" type="slidenum">
              <a:rPr lang="en-US" smtClean="0"/>
              <a:t>24</a:t>
            </a:fld>
            <a:endParaRPr lang="en-US"/>
          </a:p>
        </p:txBody>
      </p:sp>
    </p:spTree>
    <p:extLst>
      <p:ext uri="{BB962C8B-B14F-4D97-AF65-F5344CB8AC3E}">
        <p14:creationId xmlns:p14="http://schemas.microsoft.com/office/powerpoint/2010/main" val="3695315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2FE2D4C-89F9-5B4E-8261-77F20B5C7E2A}" type="slidenum">
              <a:rPr lang="en-US" smtClean="0"/>
              <a:t>25</a:t>
            </a:fld>
            <a:endParaRPr lang="en-US"/>
          </a:p>
        </p:txBody>
      </p:sp>
    </p:spTree>
    <p:extLst>
      <p:ext uri="{BB962C8B-B14F-4D97-AF65-F5344CB8AC3E}">
        <p14:creationId xmlns:p14="http://schemas.microsoft.com/office/powerpoint/2010/main" val="1511100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E2D4C-89F9-5B4E-8261-77F20B5C7E2A}" type="slidenum">
              <a:rPr lang="en-US" smtClean="0"/>
              <a:t>5</a:t>
            </a:fld>
            <a:endParaRPr lang="en-US"/>
          </a:p>
        </p:txBody>
      </p:sp>
    </p:spTree>
    <p:extLst>
      <p:ext uri="{BB962C8B-B14F-4D97-AF65-F5344CB8AC3E}">
        <p14:creationId xmlns:p14="http://schemas.microsoft.com/office/powerpoint/2010/main" val="2997362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 H&amp;P, talk in detail, anticipatory guidance. </a:t>
            </a:r>
          </a:p>
          <a:p>
            <a:r>
              <a:rPr lang="en-US" dirty="0"/>
              <a:t>Inpatient setting: Like clinic but look out for signs in those children who may be sick and needs interventions.</a:t>
            </a:r>
          </a:p>
          <a:p>
            <a:r>
              <a:rPr lang="en-US" dirty="0"/>
              <a:t>ICU: controlled setting!</a:t>
            </a:r>
          </a:p>
          <a:p>
            <a:r>
              <a:rPr lang="en-US" dirty="0"/>
              <a:t>ED: Uncontrolled, chaotic.</a:t>
            </a:r>
          </a:p>
          <a:p>
            <a:r>
              <a:rPr lang="en-US" dirty="0"/>
              <a:t>Drive through assessments. Focused H&amp;Ps. As a student, you can take your time taking a detailed history and performing a full physical but if there’s a need for urgent/emergent intervention, you can keep it brief! Which is why we have assessment tools that you can use to guide you in the process.</a:t>
            </a:r>
          </a:p>
          <a:p>
            <a:r>
              <a:rPr lang="en-US" dirty="0"/>
              <a:t>Take nursing concerns in the ER seriously! They can make quick, accurate assessments in triage and will call for a provider if they’re concerned</a:t>
            </a:r>
          </a:p>
        </p:txBody>
      </p:sp>
      <p:sp>
        <p:nvSpPr>
          <p:cNvPr id="4" name="Slide Number Placeholder 3"/>
          <p:cNvSpPr>
            <a:spLocks noGrp="1"/>
          </p:cNvSpPr>
          <p:nvPr>
            <p:ph type="sldNum" sz="quarter" idx="5"/>
          </p:nvPr>
        </p:nvSpPr>
        <p:spPr/>
        <p:txBody>
          <a:bodyPr/>
          <a:lstStyle/>
          <a:p>
            <a:fld id="{A2FE2D4C-89F9-5B4E-8261-77F20B5C7E2A}" type="slidenum">
              <a:rPr lang="en-US" smtClean="0"/>
              <a:t>6</a:t>
            </a:fld>
            <a:endParaRPr lang="en-US"/>
          </a:p>
        </p:txBody>
      </p:sp>
    </p:spTree>
    <p:extLst>
      <p:ext uri="{BB962C8B-B14F-4D97-AF65-F5344CB8AC3E}">
        <p14:creationId xmlns:p14="http://schemas.microsoft.com/office/powerpoint/2010/main" val="2246184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E2D4C-89F9-5B4E-8261-77F20B5C7E2A}" type="slidenum">
              <a:rPr lang="en-US" smtClean="0"/>
              <a:t>7</a:t>
            </a:fld>
            <a:endParaRPr lang="en-US"/>
          </a:p>
        </p:txBody>
      </p:sp>
    </p:spTree>
    <p:extLst>
      <p:ext uri="{BB962C8B-B14F-4D97-AF65-F5344CB8AC3E}">
        <p14:creationId xmlns:p14="http://schemas.microsoft.com/office/powerpoint/2010/main" val="3840596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Positive iPad sign</a:t>
            </a:r>
          </a:p>
        </p:txBody>
      </p:sp>
      <p:sp>
        <p:nvSpPr>
          <p:cNvPr id="4" name="Slide Number Placeholder 3"/>
          <p:cNvSpPr>
            <a:spLocks noGrp="1"/>
          </p:cNvSpPr>
          <p:nvPr>
            <p:ph type="sldNum" sz="quarter" idx="5"/>
          </p:nvPr>
        </p:nvSpPr>
        <p:spPr/>
        <p:txBody>
          <a:bodyPr/>
          <a:lstStyle/>
          <a:p>
            <a:fld id="{A2FE2D4C-89F9-5B4E-8261-77F20B5C7E2A}" type="slidenum">
              <a:rPr lang="en-US" smtClean="0"/>
              <a:t>8</a:t>
            </a:fld>
            <a:endParaRPr lang="en-US"/>
          </a:p>
        </p:txBody>
      </p:sp>
    </p:spTree>
    <p:extLst>
      <p:ext uri="{BB962C8B-B14F-4D97-AF65-F5344CB8AC3E}">
        <p14:creationId xmlns:p14="http://schemas.microsoft.com/office/powerpoint/2010/main" val="1999861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Fever</a:t>
            </a:r>
          </a:p>
          <a:p>
            <a:r>
              <a:rPr lang="en-US" dirty="0"/>
              <a:t>They will have tachycardia and infants/toddlers can have tachypnea.</a:t>
            </a:r>
          </a:p>
          <a:p>
            <a:r>
              <a:rPr lang="en-US" dirty="0"/>
              <a:t>Warning signs: decreased level of mentation or lethargy (not just the ‘down in the dumps’ look, poor feeding, needs stimulation to wake up), decreased perfusion (delayed cap refill, mottling of skin, oliguria/anuria), high risk factors (cancer, central lines, indwelling catheters, cerebral palsy)</a:t>
            </a:r>
          </a:p>
          <a:p>
            <a:r>
              <a:rPr lang="en-US" dirty="0"/>
              <a:t>UTI is the most common bacterial cause of fevers in infants and toddlers, especially girls. Viral infections are still the leading cause in all children.</a:t>
            </a:r>
          </a:p>
          <a:p>
            <a:r>
              <a:rPr lang="en-US" dirty="0"/>
              <a:t>Always look at the blood pressure!</a:t>
            </a:r>
          </a:p>
        </p:txBody>
      </p:sp>
      <p:sp>
        <p:nvSpPr>
          <p:cNvPr id="4" name="Slide Number Placeholder 3"/>
          <p:cNvSpPr>
            <a:spLocks noGrp="1"/>
          </p:cNvSpPr>
          <p:nvPr>
            <p:ph type="sldNum" sz="quarter" idx="5"/>
          </p:nvPr>
        </p:nvSpPr>
        <p:spPr/>
        <p:txBody>
          <a:bodyPr/>
          <a:lstStyle/>
          <a:p>
            <a:fld id="{A2FE2D4C-89F9-5B4E-8261-77F20B5C7E2A}" type="slidenum">
              <a:rPr lang="en-US" smtClean="0"/>
              <a:t>9</a:t>
            </a:fld>
            <a:endParaRPr lang="en-US"/>
          </a:p>
        </p:txBody>
      </p:sp>
    </p:spTree>
    <p:extLst>
      <p:ext uri="{BB962C8B-B14F-4D97-AF65-F5344CB8AC3E}">
        <p14:creationId xmlns:p14="http://schemas.microsoft.com/office/powerpoint/2010/main" val="103440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E2D4C-89F9-5B4E-8261-77F20B5C7E2A}" type="slidenum">
              <a:rPr lang="en-US" smtClean="0"/>
              <a:t>10</a:t>
            </a:fld>
            <a:endParaRPr lang="en-US"/>
          </a:p>
        </p:txBody>
      </p:sp>
    </p:spTree>
    <p:extLst>
      <p:ext uri="{BB962C8B-B14F-4D97-AF65-F5344CB8AC3E}">
        <p14:creationId xmlns:p14="http://schemas.microsoft.com/office/powerpoint/2010/main" val="3861460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Pallor can appear varied according to skin types. Ask the parents if they feel their child appears paler than usual. Subjective and parents sometimes overuse the terms ‘pale’ if they feel their child is sick. Pallor can be due to anemia, but can also be seen in febrile illnesses (in addition to flushed skin), in dehydration, vomiting etc.</a:t>
            </a:r>
          </a:p>
          <a:p>
            <a:r>
              <a:rPr lang="en-US" dirty="0"/>
              <a:t>Cyanosis is usually very obvious. Infants usually have acrocyanosis. Central cyanosis is emergent, patients need to be on pulse ox/monitor. Severely cyanotic children can appear pale and even gray/ashen.</a:t>
            </a:r>
          </a:p>
          <a:p>
            <a:r>
              <a:rPr lang="en-US" dirty="0"/>
              <a:t>Mottling in dehydration</a:t>
            </a:r>
          </a:p>
        </p:txBody>
      </p:sp>
      <p:sp>
        <p:nvSpPr>
          <p:cNvPr id="4" name="Slide Number Placeholder 3"/>
          <p:cNvSpPr>
            <a:spLocks noGrp="1"/>
          </p:cNvSpPr>
          <p:nvPr>
            <p:ph type="sldNum" sz="quarter" idx="5"/>
          </p:nvPr>
        </p:nvSpPr>
        <p:spPr/>
        <p:txBody>
          <a:bodyPr/>
          <a:lstStyle/>
          <a:p>
            <a:fld id="{A2FE2D4C-89F9-5B4E-8261-77F20B5C7E2A}" type="slidenum">
              <a:rPr lang="en-US" smtClean="0"/>
              <a:t>11</a:t>
            </a:fld>
            <a:endParaRPr lang="en-US"/>
          </a:p>
        </p:txBody>
      </p:sp>
    </p:spTree>
    <p:extLst>
      <p:ext uri="{BB962C8B-B14F-4D97-AF65-F5344CB8AC3E}">
        <p14:creationId xmlns:p14="http://schemas.microsoft.com/office/powerpoint/2010/main" val="2783278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GB"/>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10/4/2022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10/4/2022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GB"/>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GB"/>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10/4/2022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10/4/2022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10/4/2022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10/4/2022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10/4/2022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10/4/2022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10/4/2022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GB"/>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10/4/2022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10/4/2022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3D304-03C1-6D99-2CAF-53E8F299E061}"/>
              </a:ext>
            </a:extLst>
          </p:cNvPr>
          <p:cNvSpPr>
            <a:spLocks noGrp="1"/>
          </p:cNvSpPr>
          <p:nvPr>
            <p:ph type="ctrTitle"/>
          </p:nvPr>
        </p:nvSpPr>
        <p:spPr/>
        <p:txBody>
          <a:bodyPr/>
          <a:lstStyle/>
          <a:p>
            <a:r>
              <a:rPr lang="en-US" dirty="0"/>
              <a:t>THE EMERGENT CHILD</a:t>
            </a:r>
          </a:p>
        </p:txBody>
      </p:sp>
      <p:sp>
        <p:nvSpPr>
          <p:cNvPr id="3" name="Subtitle 2">
            <a:extLst>
              <a:ext uri="{FF2B5EF4-FFF2-40B4-BE49-F238E27FC236}">
                <a16:creationId xmlns:a16="http://schemas.microsoft.com/office/drawing/2014/main" id="{EFE6AD74-25CA-2B5B-4AF0-BBAA15CA74A0}"/>
              </a:ext>
            </a:extLst>
          </p:cNvPr>
          <p:cNvSpPr>
            <a:spLocks noGrp="1"/>
          </p:cNvSpPr>
          <p:nvPr>
            <p:ph type="subTitle" idx="1"/>
          </p:nvPr>
        </p:nvSpPr>
        <p:spPr/>
        <p:txBody>
          <a:bodyPr/>
          <a:lstStyle/>
          <a:p>
            <a:r>
              <a:rPr lang="en-US" dirty="0"/>
              <a:t>EMS ECHO</a:t>
            </a:r>
          </a:p>
          <a:p>
            <a:r>
              <a:rPr lang="en-US" dirty="0"/>
              <a:t>NEEHAR KUNDURTI, MD, PEMF </a:t>
            </a:r>
            <a:r>
              <a:rPr lang="en-US" dirty="0" err="1"/>
              <a:t>IiI</a:t>
            </a:r>
            <a:endParaRPr lang="en-US" dirty="0"/>
          </a:p>
        </p:txBody>
      </p:sp>
    </p:spTree>
    <p:extLst>
      <p:ext uri="{BB962C8B-B14F-4D97-AF65-F5344CB8AC3E}">
        <p14:creationId xmlns:p14="http://schemas.microsoft.com/office/powerpoint/2010/main" val="2136413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88DD50E-1D2D-48C6-A470-79FB7F337F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7" name="Rectangle 136">
            <a:extLst>
              <a:ext uri="{FF2B5EF4-FFF2-40B4-BE49-F238E27FC236}">
                <a16:creationId xmlns:a16="http://schemas.microsoft.com/office/drawing/2014/main" id="{3DB0ED7D-0741-41C8-9BCD-85B80680FB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5 ways to prevent summer lethargy in children | 東京（広尾・自由  が丘）の幼児教室ならGymboree（ジンボリー）">
            <a:extLst>
              <a:ext uri="{FF2B5EF4-FFF2-40B4-BE49-F238E27FC236}">
                <a16:creationId xmlns:a16="http://schemas.microsoft.com/office/drawing/2014/main" id="{F89EAA49-3221-8747-985F-5E752D1A06D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73972" y="2002497"/>
            <a:ext cx="4053218" cy="3354387"/>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Tips for Dealing with a Child's Unexpected Sickness - Mom Unleashed">
            <a:extLst>
              <a:ext uri="{FF2B5EF4-FFF2-40B4-BE49-F238E27FC236}">
                <a16:creationId xmlns:a16="http://schemas.microsoft.com/office/drawing/2014/main" id="{8448A5E1-02A4-15C6-2E21-DFF11BF36C20}"/>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186" b="17708"/>
          <a:stretch/>
        </p:blipFill>
        <p:spPr bwMode="auto">
          <a:xfrm>
            <a:off x="8002107" y="2614612"/>
            <a:ext cx="3860229" cy="4243388"/>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Urgent Care Versus the ER A Pediatrician Offers Tips on Making the Right  Choice | Johns Hopkins Medicine">
            <a:extLst>
              <a:ext uri="{FF2B5EF4-FFF2-40B4-BE49-F238E27FC236}">
                <a16:creationId xmlns:a16="http://schemas.microsoft.com/office/drawing/2014/main" id="{1E5E18A1-B353-1824-FD7D-1C51C5CB94B6}"/>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l="13721" r="22126" b="1452"/>
          <a:stretch/>
        </p:blipFill>
        <p:spPr bwMode="auto">
          <a:xfrm>
            <a:off x="104581" y="0"/>
            <a:ext cx="4562622" cy="400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98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88DD50E-1D2D-48C6-A470-79FB7F337F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7" name="Rectangle 136">
            <a:extLst>
              <a:ext uri="{FF2B5EF4-FFF2-40B4-BE49-F238E27FC236}">
                <a16:creationId xmlns:a16="http://schemas.microsoft.com/office/drawing/2014/main" id="{3DB0ED7D-0741-41C8-9BCD-85B80680FB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Fig: Our case (Icteric) Fig: Pallor Provisional Diagnosis: Hemolytic... |  Download Scientific Diagram">
            <a:extLst>
              <a:ext uri="{FF2B5EF4-FFF2-40B4-BE49-F238E27FC236}">
                <a16:creationId xmlns:a16="http://schemas.microsoft.com/office/drawing/2014/main" id="{E22EC893-48A1-D064-54EF-C1B258111AC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9162" y="159777"/>
            <a:ext cx="5483543" cy="31481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entral cyanosis [5]. | Download Scientific Diagram">
            <a:extLst>
              <a:ext uri="{FF2B5EF4-FFF2-40B4-BE49-F238E27FC236}">
                <a16:creationId xmlns:a16="http://schemas.microsoft.com/office/drawing/2014/main" id="{F8EC4D36-606E-E3BD-4D9A-69C509E9F34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01867" y="1557617"/>
            <a:ext cx="4980735" cy="28888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erm Dx: An infant with mottled skin - Clinical Advisor">
            <a:extLst>
              <a:ext uri="{FF2B5EF4-FFF2-40B4-BE49-F238E27FC236}">
                <a16:creationId xmlns:a16="http://schemas.microsoft.com/office/drawing/2014/main" id="{2C0C3582-877F-BF8D-5CD5-81DF36EE5A1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0988" y="3716783"/>
            <a:ext cx="5316818" cy="305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92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88DD50E-1D2D-48C6-A470-79FB7F337F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7" name="Rectangle 136">
            <a:extLst>
              <a:ext uri="{FF2B5EF4-FFF2-40B4-BE49-F238E27FC236}">
                <a16:creationId xmlns:a16="http://schemas.microsoft.com/office/drawing/2014/main" id="{3DB0ED7D-0741-41C8-9BCD-85B80680FB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F594F710-664E-0398-5607-EA43EF3FE0D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0"/>
            <a:ext cx="2743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7332306-8705-CD11-C8E4-8DEDB41DD15D}"/>
              </a:ext>
            </a:extLst>
          </p:cNvPr>
          <p:cNvSpPr txBox="1"/>
          <p:nvPr/>
        </p:nvSpPr>
        <p:spPr>
          <a:xfrm>
            <a:off x="0" y="6611779"/>
            <a:ext cx="12192000" cy="246221"/>
          </a:xfrm>
          <a:prstGeom prst="rect">
            <a:avLst/>
          </a:prstGeom>
          <a:noFill/>
        </p:spPr>
        <p:txBody>
          <a:bodyPr wrap="square" rtlCol="0">
            <a:spAutoFit/>
          </a:bodyPr>
          <a:lstStyle/>
          <a:p>
            <a:r>
              <a:rPr lang="en-US" sz="1000" b="1" dirty="0"/>
              <a:t>-Kids Really Are Just Small Adults: Utilizing the Pediatric Triangle with the Classic ABCD Approach to Assess Pediatric Patients; Walker, Hanna; </a:t>
            </a:r>
            <a:r>
              <a:rPr lang="en-US" sz="1000" b="1" dirty="0" err="1"/>
              <a:t>Cureus</a:t>
            </a:r>
            <a:r>
              <a:rPr lang="en-US" sz="1000" b="1" dirty="0"/>
              <a:t>. 2020 Mar; 12(3): e7424.</a:t>
            </a:r>
          </a:p>
        </p:txBody>
      </p:sp>
    </p:spTree>
    <p:extLst>
      <p:ext uri="{BB962C8B-B14F-4D97-AF65-F5344CB8AC3E}">
        <p14:creationId xmlns:p14="http://schemas.microsoft.com/office/powerpoint/2010/main" val="671158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88DD50E-1D2D-48C6-A470-79FB7F337F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7" name="Rectangle 136">
            <a:extLst>
              <a:ext uri="{FF2B5EF4-FFF2-40B4-BE49-F238E27FC236}">
                <a16:creationId xmlns:a16="http://schemas.microsoft.com/office/drawing/2014/main" id="{3DB0ED7D-0741-41C8-9BCD-85B80680FB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F594F710-664E-0398-5607-EA43EF3FE0D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30196" r="1144" b="54314"/>
          <a:stretch/>
        </p:blipFill>
        <p:spPr bwMode="auto">
          <a:xfrm>
            <a:off x="1942451" y="1801905"/>
            <a:ext cx="8307098" cy="32541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7332306-8705-CD11-C8E4-8DEDB41DD15D}"/>
              </a:ext>
            </a:extLst>
          </p:cNvPr>
          <p:cNvSpPr txBox="1"/>
          <p:nvPr/>
        </p:nvSpPr>
        <p:spPr>
          <a:xfrm>
            <a:off x="0" y="6611779"/>
            <a:ext cx="12192000" cy="246221"/>
          </a:xfrm>
          <a:prstGeom prst="rect">
            <a:avLst/>
          </a:prstGeom>
          <a:noFill/>
        </p:spPr>
        <p:txBody>
          <a:bodyPr wrap="square" rtlCol="0">
            <a:spAutoFit/>
          </a:bodyPr>
          <a:lstStyle/>
          <a:p>
            <a:r>
              <a:rPr lang="en-US" sz="1000" b="1" dirty="0"/>
              <a:t>-Kids Really Are Just Small Adults: Utilizing the Pediatric Triangle with the Classic ABCD Approach to Assess Pediatric Patients; Walker, Hanna; </a:t>
            </a:r>
            <a:r>
              <a:rPr lang="en-US" sz="1000" b="1" dirty="0" err="1"/>
              <a:t>Cureus</a:t>
            </a:r>
            <a:r>
              <a:rPr lang="en-US" sz="1000" b="1" dirty="0"/>
              <a:t>. 2020 Mar; 12(3): e7424.</a:t>
            </a:r>
          </a:p>
        </p:txBody>
      </p:sp>
    </p:spTree>
    <p:extLst>
      <p:ext uri="{BB962C8B-B14F-4D97-AF65-F5344CB8AC3E}">
        <p14:creationId xmlns:p14="http://schemas.microsoft.com/office/powerpoint/2010/main" val="4110481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duotone>
              <a:schemeClr val="bg2">
                <a:shade val="69000"/>
                <a:hueMod val="91000"/>
                <a:satMod val="164000"/>
                <a:lumMod val="74000"/>
              </a:schemeClr>
              <a:schemeClr val="bg2">
                <a:hueMod val="124000"/>
                <a:satMod val="140000"/>
                <a:lumMod val="142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88DD50E-1D2D-48C6-A470-79FB7F337F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37" name="Rectangle 136">
            <a:extLst>
              <a:ext uri="{FF2B5EF4-FFF2-40B4-BE49-F238E27FC236}">
                <a16:creationId xmlns:a16="http://schemas.microsoft.com/office/drawing/2014/main" id="{676411ED-5314-4C9A-A717-DD5A041FAF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01CD0F23-A289-474D-AC8E-7B770AB4CE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B45CE986-4A76-4B58-8796-1E505901C6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9218" name="Picture 2">
            <a:extLst>
              <a:ext uri="{FF2B5EF4-FFF2-40B4-BE49-F238E27FC236}">
                <a16:creationId xmlns:a16="http://schemas.microsoft.com/office/drawing/2014/main" id="{924B5BCC-127E-8C6E-964D-93B75B12FBF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2617790" y="785561"/>
            <a:ext cx="6956418" cy="5286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309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88DD50E-1D2D-48C6-A470-79FB7F337F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7" name="Rectangle 136">
            <a:extLst>
              <a:ext uri="{FF2B5EF4-FFF2-40B4-BE49-F238E27FC236}">
                <a16:creationId xmlns:a16="http://schemas.microsoft.com/office/drawing/2014/main" id="{3DB0ED7D-0741-41C8-9BCD-85B80680FB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F594F710-664E-0398-5607-EA43EF3FE0D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44510" r="654" b="38824"/>
          <a:stretch/>
        </p:blipFill>
        <p:spPr bwMode="auto">
          <a:xfrm>
            <a:off x="1655410" y="1566582"/>
            <a:ext cx="8881179" cy="37248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7332306-8705-CD11-C8E4-8DEDB41DD15D}"/>
              </a:ext>
            </a:extLst>
          </p:cNvPr>
          <p:cNvSpPr txBox="1"/>
          <p:nvPr/>
        </p:nvSpPr>
        <p:spPr>
          <a:xfrm>
            <a:off x="0" y="6611779"/>
            <a:ext cx="12192000" cy="246221"/>
          </a:xfrm>
          <a:prstGeom prst="rect">
            <a:avLst/>
          </a:prstGeom>
          <a:noFill/>
        </p:spPr>
        <p:txBody>
          <a:bodyPr wrap="square" rtlCol="0">
            <a:spAutoFit/>
          </a:bodyPr>
          <a:lstStyle/>
          <a:p>
            <a:r>
              <a:rPr lang="en-US" sz="1000" b="1" dirty="0"/>
              <a:t>-Kids Really Are Just Small Adults: Utilizing the Pediatric Triangle with the Classic ABCD Approach to Assess Pediatric Patients; Walker, Hanna; </a:t>
            </a:r>
            <a:r>
              <a:rPr lang="en-US" sz="1000" b="1" dirty="0" err="1"/>
              <a:t>Cureus</a:t>
            </a:r>
            <a:r>
              <a:rPr lang="en-US" sz="1000" b="1" dirty="0"/>
              <a:t>. 2020 Mar; 12(3): e7424.</a:t>
            </a:r>
          </a:p>
        </p:txBody>
      </p:sp>
    </p:spTree>
    <p:extLst>
      <p:ext uri="{BB962C8B-B14F-4D97-AF65-F5344CB8AC3E}">
        <p14:creationId xmlns:p14="http://schemas.microsoft.com/office/powerpoint/2010/main" val="2872870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88DD50E-1D2D-48C6-A470-79FB7F337F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7" name="Rectangle 136">
            <a:extLst>
              <a:ext uri="{FF2B5EF4-FFF2-40B4-BE49-F238E27FC236}">
                <a16:creationId xmlns:a16="http://schemas.microsoft.com/office/drawing/2014/main" id="{3DB0ED7D-0741-41C8-9BCD-85B80680FB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F594F710-664E-0398-5607-EA43EF3FE0D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61373" r="654" b="21372"/>
          <a:stretch/>
        </p:blipFill>
        <p:spPr bwMode="auto">
          <a:xfrm>
            <a:off x="1033976" y="1231013"/>
            <a:ext cx="10124048" cy="43959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7332306-8705-CD11-C8E4-8DEDB41DD15D}"/>
              </a:ext>
            </a:extLst>
          </p:cNvPr>
          <p:cNvSpPr txBox="1"/>
          <p:nvPr/>
        </p:nvSpPr>
        <p:spPr>
          <a:xfrm>
            <a:off x="0" y="6611779"/>
            <a:ext cx="12192000" cy="246221"/>
          </a:xfrm>
          <a:prstGeom prst="rect">
            <a:avLst/>
          </a:prstGeom>
          <a:noFill/>
        </p:spPr>
        <p:txBody>
          <a:bodyPr wrap="square" rtlCol="0">
            <a:spAutoFit/>
          </a:bodyPr>
          <a:lstStyle/>
          <a:p>
            <a:r>
              <a:rPr lang="en-US" sz="1000" b="1" dirty="0"/>
              <a:t>-Kids Really Are Just Small Adults: Utilizing the Pediatric Triangle with the Classic ABCD Approach to Assess Pediatric Patients; Walker, Hanna; </a:t>
            </a:r>
            <a:r>
              <a:rPr lang="en-US" sz="1000" b="1" dirty="0" err="1"/>
              <a:t>Cureus</a:t>
            </a:r>
            <a:r>
              <a:rPr lang="en-US" sz="1000" b="1" dirty="0"/>
              <a:t>. 2020 Mar; 12(3): e7424.</a:t>
            </a:r>
          </a:p>
        </p:txBody>
      </p:sp>
    </p:spTree>
    <p:extLst>
      <p:ext uri="{BB962C8B-B14F-4D97-AF65-F5344CB8AC3E}">
        <p14:creationId xmlns:p14="http://schemas.microsoft.com/office/powerpoint/2010/main" val="950205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88DD50E-1D2D-48C6-A470-79FB7F337F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7" name="Rectangle 136">
            <a:extLst>
              <a:ext uri="{FF2B5EF4-FFF2-40B4-BE49-F238E27FC236}">
                <a16:creationId xmlns:a16="http://schemas.microsoft.com/office/drawing/2014/main" id="{3DB0ED7D-0741-41C8-9BCD-85B80680FB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F594F710-664E-0398-5607-EA43EF3FE0D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654" t="79216" r="1"/>
          <a:stretch/>
        </p:blipFill>
        <p:spPr bwMode="auto">
          <a:xfrm>
            <a:off x="1369359" y="988948"/>
            <a:ext cx="9453282" cy="48801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7332306-8705-CD11-C8E4-8DEDB41DD15D}"/>
              </a:ext>
            </a:extLst>
          </p:cNvPr>
          <p:cNvSpPr txBox="1"/>
          <p:nvPr/>
        </p:nvSpPr>
        <p:spPr>
          <a:xfrm>
            <a:off x="0" y="6611779"/>
            <a:ext cx="12192000" cy="246221"/>
          </a:xfrm>
          <a:prstGeom prst="rect">
            <a:avLst/>
          </a:prstGeom>
          <a:noFill/>
        </p:spPr>
        <p:txBody>
          <a:bodyPr wrap="square" rtlCol="0">
            <a:spAutoFit/>
          </a:bodyPr>
          <a:lstStyle/>
          <a:p>
            <a:r>
              <a:rPr lang="en-US" sz="1000" b="1" dirty="0"/>
              <a:t>-Kids Really Are Just Small Adults: Utilizing the Pediatric Triangle with the Classic ABCD Approach to Assess Pediatric Patients; Walker, Hanna; </a:t>
            </a:r>
            <a:r>
              <a:rPr lang="en-US" sz="1000" b="1" dirty="0" err="1"/>
              <a:t>Cureus</a:t>
            </a:r>
            <a:r>
              <a:rPr lang="en-US" sz="1000" b="1" dirty="0"/>
              <a:t>. 2020 Mar; 12(3): e7424.</a:t>
            </a:r>
          </a:p>
        </p:txBody>
      </p:sp>
    </p:spTree>
    <p:extLst>
      <p:ext uri="{BB962C8B-B14F-4D97-AF65-F5344CB8AC3E}">
        <p14:creationId xmlns:p14="http://schemas.microsoft.com/office/powerpoint/2010/main" val="3145418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16F33-2751-0296-463B-8DFDFFD29026}"/>
              </a:ext>
            </a:extLst>
          </p:cNvPr>
          <p:cNvSpPr>
            <a:spLocks noGrp="1"/>
          </p:cNvSpPr>
          <p:nvPr>
            <p:ph type="title"/>
          </p:nvPr>
        </p:nvSpPr>
        <p:spPr/>
        <p:txBody>
          <a:bodyPr/>
          <a:lstStyle/>
          <a:p>
            <a:r>
              <a:rPr lang="en-US" dirty="0"/>
              <a:t>EXPOSURE/ENVIRONMENT</a:t>
            </a:r>
          </a:p>
        </p:txBody>
      </p:sp>
      <p:sp>
        <p:nvSpPr>
          <p:cNvPr id="3" name="Content Placeholder 2">
            <a:extLst>
              <a:ext uri="{FF2B5EF4-FFF2-40B4-BE49-F238E27FC236}">
                <a16:creationId xmlns:a16="http://schemas.microsoft.com/office/drawing/2014/main" id="{9A54C7F7-5420-BDCE-FBDC-822F986C68C1}"/>
              </a:ext>
            </a:extLst>
          </p:cNvPr>
          <p:cNvSpPr>
            <a:spLocks noGrp="1"/>
          </p:cNvSpPr>
          <p:nvPr>
            <p:ph idx="1"/>
          </p:nvPr>
        </p:nvSpPr>
        <p:spPr/>
        <p:txBody>
          <a:bodyPr/>
          <a:lstStyle/>
          <a:p>
            <a:r>
              <a:rPr lang="en-US" dirty="0"/>
              <a:t>Full exposure</a:t>
            </a:r>
          </a:p>
          <a:p>
            <a:r>
              <a:rPr lang="en-US" dirty="0"/>
              <a:t>Warm, ambient environment</a:t>
            </a:r>
          </a:p>
          <a:p>
            <a:r>
              <a:rPr lang="en-US" dirty="0"/>
              <a:t>Minimize heat loss</a:t>
            </a:r>
          </a:p>
          <a:p>
            <a:r>
              <a:rPr lang="en-US" dirty="0"/>
              <a:t>Monitor temp</a:t>
            </a:r>
          </a:p>
          <a:p>
            <a:r>
              <a:rPr lang="en-US" dirty="0"/>
              <a:t>Warm IV fluids</a:t>
            </a:r>
          </a:p>
          <a:p>
            <a:endParaRPr lang="en-US" dirty="0"/>
          </a:p>
        </p:txBody>
      </p:sp>
    </p:spTree>
    <p:extLst>
      <p:ext uri="{BB962C8B-B14F-4D97-AF65-F5344CB8AC3E}">
        <p14:creationId xmlns:p14="http://schemas.microsoft.com/office/powerpoint/2010/main" val="3440084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71616407-3E4D-4469-BDAF-3837EBF9FD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0242" name="Picture 2" descr="Crash stock photo. Image of boys, recreation, cars, play - 214538">
            <a:extLst>
              <a:ext uri="{FF2B5EF4-FFF2-40B4-BE49-F238E27FC236}">
                <a16:creationId xmlns:a16="http://schemas.microsoft.com/office/drawing/2014/main" id="{24FB2185-58BF-B1CA-13F6-2861D35CB26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346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09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40266-B3EC-F398-479D-E35213477617}"/>
              </a:ext>
            </a:extLst>
          </p:cNvPr>
          <p:cNvSpPr>
            <a:spLocks noGrp="1"/>
          </p:cNvSpPr>
          <p:nvPr>
            <p:ph type="title"/>
          </p:nvPr>
        </p:nvSpPr>
        <p:spPr/>
        <p:txBody>
          <a:bodyPr/>
          <a:lstStyle/>
          <a:p>
            <a:r>
              <a:rPr lang="en-US" dirty="0"/>
              <a:t>DISCLOSURE</a:t>
            </a:r>
          </a:p>
        </p:txBody>
      </p:sp>
      <p:sp>
        <p:nvSpPr>
          <p:cNvPr id="3" name="Content Placeholder 2">
            <a:extLst>
              <a:ext uri="{FF2B5EF4-FFF2-40B4-BE49-F238E27FC236}">
                <a16:creationId xmlns:a16="http://schemas.microsoft.com/office/drawing/2014/main" id="{AA778968-0D76-E8C7-2AD4-5E9AB6C36FE1}"/>
              </a:ext>
            </a:extLst>
          </p:cNvPr>
          <p:cNvSpPr>
            <a:spLocks noGrp="1"/>
          </p:cNvSpPr>
          <p:nvPr>
            <p:ph idx="1"/>
          </p:nvPr>
        </p:nvSpPr>
        <p:spPr/>
        <p:txBody>
          <a:bodyPr/>
          <a:lstStyle/>
          <a:p>
            <a:r>
              <a:rPr lang="en-US" dirty="0"/>
              <a:t>I have no conflicts of interest or financial disclosures</a:t>
            </a:r>
          </a:p>
        </p:txBody>
      </p:sp>
    </p:spTree>
    <p:extLst>
      <p:ext uri="{BB962C8B-B14F-4D97-AF65-F5344CB8AC3E}">
        <p14:creationId xmlns:p14="http://schemas.microsoft.com/office/powerpoint/2010/main" val="3446509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71616407-3E4D-4469-BDAF-3837EBF9FD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2290" name="Picture 2">
            <a:extLst>
              <a:ext uri="{FF2B5EF4-FFF2-40B4-BE49-F238E27FC236}">
                <a16:creationId xmlns:a16="http://schemas.microsoft.com/office/drawing/2014/main" id="{EF720CAF-E868-D150-BAA6-6036F95B57F1}"/>
              </a:ext>
            </a:extLst>
          </p:cNvPr>
          <p:cNvPicPr>
            <a:picLocks noChangeAspect="1" noChangeArrowheads="1"/>
          </p:cNvPicPr>
          <p:nvPr/>
        </p:nvPicPr>
        <p:blipFill rotWithShape="1">
          <a:blip r:embed="rId3">
            <a:grayscl/>
            <a:extLst>
              <a:ext uri="{28A0092B-C50C-407E-A947-70E740481C1C}">
                <a14:useLocalDpi xmlns:a14="http://schemas.microsoft.com/office/drawing/2010/main"/>
              </a:ext>
            </a:extLst>
          </a:blip>
          <a:srcRect t="7025" b="765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666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71616407-3E4D-4469-BDAF-3837EBF9FD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4338" name="Picture 2">
            <a:extLst>
              <a:ext uri="{FF2B5EF4-FFF2-40B4-BE49-F238E27FC236}">
                <a16:creationId xmlns:a16="http://schemas.microsoft.com/office/drawing/2014/main" id="{A6FCC9FA-1912-B777-E665-C35B5DC8916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3254" b="2021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25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71616407-3E4D-4469-BDAF-3837EBF9FD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6386" name="Picture 2">
            <a:extLst>
              <a:ext uri="{FF2B5EF4-FFF2-40B4-BE49-F238E27FC236}">
                <a16:creationId xmlns:a16="http://schemas.microsoft.com/office/drawing/2014/main" id="{57A74B5C-331C-1013-D318-D8D43792F4E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0701" b="2132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269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71616407-3E4D-4469-BDAF-3837EBF9FD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8436" name="Picture 4" descr="A child sitting in a car&#10;&#10;Description automatically generated with medium confidence">
            <a:extLst>
              <a:ext uri="{FF2B5EF4-FFF2-40B4-BE49-F238E27FC236}">
                <a16:creationId xmlns:a16="http://schemas.microsoft.com/office/drawing/2014/main" id="{24F38012-BB5A-BE71-84F4-26A3C7198909}"/>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r="-2" b="376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744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388DD50E-1D2D-48C6-A470-79FB7F337F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3" name="Rectangle 192">
            <a:extLst>
              <a:ext uri="{FF2B5EF4-FFF2-40B4-BE49-F238E27FC236}">
                <a16:creationId xmlns:a16="http://schemas.microsoft.com/office/drawing/2014/main" id="{3DB0ED7D-0741-41C8-9BCD-85B80680FB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4" name="Picture 4" descr="Sick children vector set. Stock Vector Image by ©adekvat #118301796">
            <a:extLst>
              <a:ext uri="{FF2B5EF4-FFF2-40B4-BE49-F238E27FC236}">
                <a16:creationId xmlns:a16="http://schemas.microsoft.com/office/drawing/2014/main" id="{B6929E4D-2554-E34B-2481-37D7BE43F85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0686" b="9194"/>
          <a:stretch/>
        </p:blipFill>
        <p:spPr bwMode="auto">
          <a:xfrm>
            <a:off x="3712790" y="0"/>
            <a:ext cx="8479210" cy="66916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7FA3B5E-4786-CE6B-4817-0F13DA977EC6}"/>
              </a:ext>
            </a:extLst>
          </p:cNvPr>
          <p:cNvSpPr txBox="1"/>
          <p:nvPr/>
        </p:nvSpPr>
        <p:spPr>
          <a:xfrm>
            <a:off x="215153" y="201706"/>
            <a:ext cx="3497637" cy="3416320"/>
          </a:xfrm>
          <a:prstGeom prst="rect">
            <a:avLst/>
          </a:prstGeom>
          <a:noFill/>
        </p:spPr>
        <p:txBody>
          <a:bodyPr wrap="square" rtlCol="0">
            <a:spAutoFit/>
          </a:bodyPr>
          <a:lstStyle/>
          <a:p>
            <a:r>
              <a:rPr lang="en-US" sz="2400" dirty="0"/>
              <a:t>-</a:t>
            </a:r>
            <a:r>
              <a:rPr lang="en-IN" sz="2400" dirty="0"/>
              <a:t>Kids are not just small adults</a:t>
            </a:r>
          </a:p>
          <a:p>
            <a:r>
              <a:rPr lang="en-IN" sz="2400" dirty="0"/>
              <a:t/>
            </a:r>
            <a:br>
              <a:rPr lang="en-IN" sz="2400" dirty="0"/>
            </a:br>
            <a:r>
              <a:rPr lang="en-IN" sz="2400" dirty="0"/>
              <a:t>-You personally won’t break a child but children can break</a:t>
            </a:r>
          </a:p>
          <a:p>
            <a:endParaRPr lang="en-IN" sz="2400" dirty="0"/>
          </a:p>
          <a:p>
            <a:r>
              <a:rPr lang="en-IN" sz="2400" dirty="0"/>
              <a:t>-PAT followed by ABCDEs</a:t>
            </a:r>
          </a:p>
        </p:txBody>
      </p:sp>
    </p:spTree>
    <p:extLst>
      <p:ext uri="{BB962C8B-B14F-4D97-AF65-F5344CB8AC3E}">
        <p14:creationId xmlns:p14="http://schemas.microsoft.com/office/powerpoint/2010/main" val="425653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2" name="Rectangle 72">
            <a:extLst>
              <a:ext uri="{FF2B5EF4-FFF2-40B4-BE49-F238E27FC236}">
                <a16:creationId xmlns:a16="http://schemas.microsoft.com/office/drawing/2014/main" id="{71616407-3E4D-4469-BDAF-3837EBF9FD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533" name="Freeform: Shape 74">
            <a:extLst>
              <a:ext uri="{FF2B5EF4-FFF2-40B4-BE49-F238E27FC236}">
                <a16:creationId xmlns:a16="http://schemas.microsoft.com/office/drawing/2014/main" id="{9E07A5DF-FA84-4713-8362-5AD75093B1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4928325"/>
            <a:ext cx="10905067" cy="1286209"/>
          </a:xfrm>
          <a:custGeom>
            <a:avLst/>
            <a:gdLst>
              <a:gd name="connsiteX0" fmla="*/ 5080191 w 10905067"/>
              <a:gd name="connsiteY0" fmla="*/ 0 h 1286209"/>
              <a:gd name="connsiteX1" fmla="*/ 5315140 w 10905067"/>
              <a:gd name="connsiteY1" fmla="*/ 1588 h 1286209"/>
              <a:gd name="connsiteX2" fmla="*/ 5546915 w 10905067"/>
              <a:gd name="connsiteY2" fmla="*/ 1588 h 1286209"/>
              <a:gd name="connsiteX3" fmla="*/ 5777103 w 10905067"/>
              <a:gd name="connsiteY3" fmla="*/ 4763 h 1286209"/>
              <a:gd name="connsiteX4" fmla="*/ 6002528 w 10905067"/>
              <a:gd name="connsiteY4" fmla="*/ 9525 h 1286209"/>
              <a:gd name="connsiteX5" fmla="*/ 6226365 w 10905067"/>
              <a:gd name="connsiteY5" fmla="*/ 14288 h 1286209"/>
              <a:gd name="connsiteX6" fmla="*/ 6445440 w 10905067"/>
              <a:gd name="connsiteY6" fmla="*/ 19050 h 1286209"/>
              <a:gd name="connsiteX7" fmla="*/ 6662928 w 10905067"/>
              <a:gd name="connsiteY7" fmla="*/ 26988 h 1286209"/>
              <a:gd name="connsiteX8" fmla="*/ 6877240 w 10905067"/>
              <a:gd name="connsiteY8" fmla="*/ 34925 h 1286209"/>
              <a:gd name="connsiteX9" fmla="*/ 7086790 w 10905067"/>
              <a:gd name="connsiteY9" fmla="*/ 42863 h 1286209"/>
              <a:gd name="connsiteX10" fmla="*/ 7496365 w 10905067"/>
              <a:gd name="connsiteY10" fmla="*/ 63500 h 1286209"/>
              <a:gd name="connsiteX11" fmla="*/ 7888478 w 10905067"/>
              <a:gd name="connsiteY11" fmla="*/ 85725 h 1286209"/>
              <a:gd name="connsiteX12" fmla="*/ 8264715 w 10905067"/>
              <a:gd name="connsiteY12" fmla="*/ 109538 h 1286209"/>
              <a:gd name="connsiteX13" fmla="*/ 8621902 w 10905067"/>
              <a:gd name="connsiteY13" fmla="*/ 134938 h 1286209"/>
              <a:gd name="connsiteX14" fmla="*/ 8961628 w 10905067"/>
              <a:gd name="connsiteY14" fmla="*/ 161925 h 1286209"/>
              <a:gd name="connsiteX15" fmla="*/ 9277540 w 10905067"/>
              <a:gd name="connsiteY15" fmla="*/ 190500 h 1286209"/>
              <a:gd name="connsiteX16" fmla="*/ 9574402 w 10905067"/>
              <a:gd name="connsiteY16" fmla="*/ 219075 h 1286209"/>
              <a:gd name="connsiteX17" fmla="*/ 9847452 w 10905067"/>
              <a:gd name="connsiteY17" fmla="*/ 247650 h 1286209"/>
              <a:gd name="connsiteX18" fmla="*/ 10098278 w 10905067"/>
              <a:gd name="connsiteY18" fmla="*/ 274638 h 1286209"/>
              <a:gd name="connsiteX19" fmla="*/ 10320528 w 10905067"/>
              <a:gd name="connsiteY19" fmla="*/ 300038 h 1286209"/>
              <a:gd name="connsiteX20" fmla="*/ 10520552 w 10905067"/>
              <a:gd name="connsiteY20" fmla="*/ 323850 h 1286209"/>
              <a:gd name="connsiteX21" fmla="*/ 10690415 w 10905067"/>
              <a:gd name="connsiteY21" fmla="*/ 344488 h 1286209"/>
              <a:gd name="connsiteX22" fmla="*/ 10831702 w 10905067"/>
              <a:gd name="connsiteY22" fmla="*/ 363538 h 1286209"/>
              <a:gd name="connsiteX23" fmla="*/ 10905067 w 10905067"/>
              <a:gd name="connsiteY23" fmla="*/ 373678 h 1286209"/>
              <a:gd name="connsiteX24" fmla="*/ 10905067 w 10905067"/>
              <a:gd name="connsiteY24" fmla="*/ 1286209 h 1286209"/>
              <a:gd name="connsiteX25" fmla="*/ 0 w 10905067"/>
              <a:gd name="connsiteY25" fmla="*/ 1286209 h 1286209"/>
              <a:gd name="connsiteX26" fmla="*/ 0 w 10905067"/>
              <a:gd name="connsiteY26" fmla="*/ 369898 h 1286209"/>
              <a:gd name="connsiteX27" fmla="*/ 71628 w 10905067"/>
              <a:gd name="connsiteY27" fmla="*/ 358775 h 1286209"/>
              <a:gd name="connsiteX28" fmla="*/ 327215 w 10905067"/>
              <a:gd name="connsiteY28" fmla="*/ 320675 h 1286209"/>
              <a:gd name="connsiteX29" fmla="*/ 582802 w 10905067"/>
              <a:gd name="connsiteY29" fmla="*/ 284163 h 1286209"/>
              <a:gd name="connsiteX30" fmla="*/ 839978 w 10905067"/>
              <a:gd name="connsiteY30" fmla="*/ 252413 h 1286209"/>
              <a:gd name="connsiteX31" fmla="*/ 1095565 w 10905067"/>
              <a:gd name="connsiteY31" fmla="*/ 220663 h 1286209"/>
              <a:gd name="connsiteX32" fmla="*/ 1352740 w 10905067"/>
              <a:gd name="connsiteY32" fmla="*/ 190500 h 1286209"/>
              <a:gd name="connsiteX33" fmla="*/ 1606740 w 10905067"/>
              <a:gd name="connsiteY33" fmla="*/ 165100 h 1286209"/>
              <a:gd name="connsiteX34" fmla="*/ 1863915 w 10905067"/>
              <a:gd name="connsiteY34" fmla="*/ 141288 h 1286209"/>
              <a:gd name="connsiteX35" fmla="*/ 2119502 w 10905067"/>
              <a:gd name="connsiteY35" fmla="*/ 119063 h 1286209"/>
              <a:gd name="connsiteX36" fmla="*/ 2371915 w 10905067"/>
              <a:gd name="connsiteY36" fmla="*/ 100013 h 1286209"/>
              <a:gd name="connsiteX37" fmla="*/ 2625915 w 10905067"/>
              <a:gd name="connsiteY37" fmla="*/ 80963 h 1286209"/>
              <a:gd name="connsiteX38" fmla="*/ 2878328 w 10905067"/>
              <a:gd name="connsiteY38" fmla="*/ 65088 h 1286209"/>
              <a:gd name="connsiteX39" fmla="*/ 3129153 w 10905067"/>
              <a:gd name="connsiteY39" fmla="*/ 52388 h 1286209"/>
              <a:gd name="connsiteX40" fmla="*/ 3379978 w 10905067"/>
              <a:gd name="connsiteY40" fmla="*/ 39688 h 1286209"/>
              <a:gd name="connsiteX41" fmla="*/ 3627628 w 10905067"/>
              <a:gd name="connsiteY41" fmla="*/ 28575 h 1286209"/>
              <a:gd name="connsiteX42" fmla="*/ 3873690 w 10905067"/>
              <a:gd name="connsiteY42" fmla="*/ 20638 h 1286209"/>
              <a:gd name="connsiteX43" fmla="*/ 4119754 w 10905067"/>
              <a:gd name="connsiteY43" fmla="*/ 14288 h 1286209"/>
              <a:gd name="connsiteX44" fmla="*/ 4362640 w 10905067"/>
              <a:gd name="connsiteY44" fmla="*/ 7938 h 1286209"/>
              <a:gd name="connsiteX45" fmla="*/ 4603941 w 10905067"/>
              <a:gd name="connsiteY45" fmla="*/ 4763 h 1286209"/>
              <a:gd name="connsiteX46" fmla="*/ 4843653 w 10905067"/>
              <a:gd name="connsiteY46" fmla="*/ 1588 h 128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905067" h="1286209">
                <a:moveTo>
                  <a:pt x="5080191" y="0"/>
                </a:moveTo>
                <a:lnTo>
                  <a:pt x="5315140" y="1588"/>
                </a:lnTo>
                <a:lnTo>
                  <a:pt x="5546915" y="1588"/>
                </a:lnTo>
                <a:lnTo>
                  <a:pt x="5777103" y="4763"/>
                </a:lnTo>
                <a:lnTo>
                  <a:pt x="6002528" y="9525"/>
                </a:lnTo>
                <a:lnTo>
                  <a:pt x="6226365" y="14288"/>
                </a:lnTo>
                <a:lnTo>
                  <a:pt x="6445440" y="19050"/>
                </a:lnTo>
                <a:lnTo>
                  <a:pt x="6662928" y="26988"/>
                </a:lnTo>
                <a:lnTo>
                  <a:pt x="6877240" y="34925"/>
                </a:lnTo>
                <a:lnTo>
                  <a:pt x="7086790" y="42863"/>
                </a:lnTo>
                <a:lnTo>
                  <a:pt x="7496365" y="63500"/>
                </a:lnTo>
                <a:lnTo>
                  <a:pt x="7888478" y="85725"/>
                </a:lnTo>
                <a:lnTo>
                  <a:pt x="8264715" y="109538"/>
                </a:lnTo>
                <a:lnTo>
                  <a:pt x="8621902" y="134938"/>
                </a:lnTo>
                <a:lnTo>
                  <a:pt x="8961628" y="161925"/>
                </a:lnTo>
                <a:lnTo>
                  <a:pt x="9277540" y="190500"/>
                </a:lnTo>
                <a:lnTo>
                  <a:pt x="9574402" y="219075"/>
                </a:lnTo>
                <a:lnTo>
                  <a:pt x="9847452" y="247650"/>
                </a:lnTo>
                <a:lnTo>
                  <a:pt x="10098278" y="274638"/>
                </a:lnTo>
                <a:lnTo>
                  <a:pt x="10320528" y="300038"/>
                </a:lnTo>
                <a:lnTo>
                  <a:pt x="10520552" y="323850"/>
                </a:lnTo>
                <a:lnTo>
                  <a:pt x="10690415" y="344488"/>
                </a:lnTo>
                <a:lnTo>
                  <a:pt x="10831702" y="363538"/>
                </a:lnTo>
                <a:lnTo>
                  <a:pt x="10905067" y="373678"/>
                </a:lnTo>
                <a:lnTo>
                  <a:pt x="10905067" y="1286209"/>
                </a:lnTo>
                <a:lnTo>
                  <a:pt x="0" y="1286209"/>
                </a:lnTo>
                <a:lnTo>
                  <a:pt x="0" y="369898"/>
                </a:lnTo>
                <a:lnTo>
                  <a:pt x="71628" y="358775"/>
                </a:lnTo>
                <a:lnTo>
                  <a:pt x="327215" y="320675"/>
                </a:lnTo>
                <a:lnTo>
                  <a:pt x="582802" y="284163"/>
                </a:lnTo>
                <a:lnTo>
                  <a:pt x="839978" y="252413"/>
                </a:lnTo>
                <a:lnTo>
                  <a:pt x="1095565" y="220663"/>
                </a:lnTo>
                <a:lnTo>
                  <a:pt x="1352740" y="190500"/>
                </a:lnTo>
                <a:lnTo>
                  <a:pt x="1606740" y="165100"/>
                </a:lnTo>
                <a:lnTo>
                  <a:pt x="1863915" y="141288"/>
                </a:lnTo>
                <a:lnTo>
                  <a:pt x="2119502" y="119063"/>
                </a:lnTo>
                <a:lnTo>
                  <a:pt x="2371915" y="100013"/>
                </a:lnTo>
                <a:lnTo>
                  <a:pt x="2625915" y="80963"/>
                </a:lnTo>
                <a:lnTo>
                  <a:pt x="2878328" y="65088"/>
                </a:lnTo>
                <a:lnTo>
                  <a:pt x="3129153" y="52388"/>
                </a:lnTo>
                <a:lnTo>
                  <a:pt x="3379978" y="39688"/>
                </a:lnTo>
                <a:lnTo>
                  <a:pt x="3627628" y="28575"/>
                </a:lnTo>
                <a:lnTo>
                  <a:pt x="3873690" y="20638"/>
                </a:lnTo>
                <a:lnTo>
                  <a:pt x="4119754" y="14288"/>
                </a:lnTo>
                <a:lnTo>
                  <a:pt x="4362640" y="7938"/>
                </a:lnTo>
                <a:lnTo>
                  <a:pt x="4603941" y="4763"/>
                </a:lnTo>
                <a:lnTo>
                  <a:pt x="4843653" y="1588"/>
                </a:lnTo>
                <a:close/>
              </a:path>
            </a:pathLst>
          </a:custGeom>
          <a:ln>
            <a:noFill/>
          </a:ln>
        </p:spPr>
        <p:style>
          <a:lnRef idx="2">
            <a:schemeClr val="accent1">
              <a:shade val="50000"/>
            </a:schemeClr>
          </a:lnRef>
          <a:fillRef idx="1002">
            <a:schemeClr val="dk2"/>
          </a:fillRef>
          <a:effectRef idx="0">
            <a:schemeClr val="accent1"/>
          </a:effectRef>
          <a:fontRef idx="minor">
            <a:schemeClr val="lt1"/>
          </a:fontRef>
        </p:style>
        <p:txBody>
          <a:bodyPr wrap="square">
            <a:noAutofit/>
          </a:bodyPr>
          <a:lstStyle/>
          <a:p>
            <a:endParaRPr lang="en-US" dirty="0"/>
          </a:p>
        </p:txBody>
      </p:sp>
      <p:sp>
        <p:nvSpPr>
          <p:cNvPr id="22534" name="Freeform 5">
            <a:extLst>
              <a:ext uri="{FF2B5EF4-FFF2-40B4-BE49-F238E27FC236}">
                <a16:creationId xmlns:a16="http://schemas.microsoft.com/office/drawing/2014/main" id="{55C041D8-A61A-4C01-9DE2-C3D9F4350B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0371525">
            <a:off x="263767" y="491159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pic>
        <p:nvPicPr>
          <p:cNvPr id="22530" name="Picture 2">
            <a:extLst>
              <a:ext uri="{FF2B5EF4-FFF2-40B4-BE49-F238E27FC236}">
                <a16:creationId xmlns:a16="http://schemas.microsoft.com/office/drawing/2014/main" id="{FA206EC9-E6CA-E535-46DA-CE2F594CADEB}"/>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t="11621" r="1" b="17095"/>
          <a:stretch/>
        </p:blipFill>
        <p:spPr bwMode="auto">
          <a:xfrm>
            <a:off x="643467" y="643467"/>
            <a:ext cx="10905066" cy="4703084"/>
          </a:xfrm>
          <a:custGeom>
            <a:avLst/>
            <a:gdLst/>
            <a:ahLst/>
            <a:cxnLst/>
            <a:rect l="l" t="t" r="r" b="b"/>
            <a:pathLst>
              <a:path w="10905066" h="4201234">
                <a:moveTo>
                  <a:pt x="0" y="0"/>
                </a:moveTo>
                <a:lnTo>
                  <a:pt x="10905066" y="0"/>
                </a:lnTo>
                <a:lnTo>
                  <a:pt x="10905066" y="4201234"/>
                </a:lnTo>
                <a:lnTo>
                  <a:pt x="10831701" y="4191094"/>
                </a:lnTo>
                <a:lnTo>
                  <a:pt x="10690414" y="4172044"/>
                </a:lnTo>
                <a:lnTo>
                  <a:pt x="10520551" y="4151406"/>
                </a:lnTo>
                <a:lnTo>
                  <a:pt x="10320527" y="4127594"/>
                </a:lnTo>
                <a:lnTo>
                  <a:pt x="10098277" y="4102194"/>
                </a:lnTo>
                <a:lnTo>
                  <a:pt x="9847451" y="4075206"/>
                </a:lnTo>
                <a:lnTo>
                  <a:pt x="9574401" y="4046631"/>
                </a:lnTo>
                <a:lnTo>
                  <a:pt x="9277539" y="4018056"/>
                </a:lnTo>
                <a:lnTo>
                  <a:pt x="8961627" y="3989481"/>
                </a:lnTo>
                <a:lnTo>
                  <a:pt x="8621901" y="3962494"/>
                </a:lnTo>
                <a:lnTo>
                  <a:pt x="8264714" y="3937094"/>
                </a:lnTo>
                <a:lnTo>
                  <a:pt x="7888477" y="3913281"/>
                </a:lnTo>
                <a:lnTo>
                  <a:pt x="7496364" y="3891056"/>
                </a:lnTo>
                <a:lnTo>
                  <a:pt x="7086789" y="3870419"/>
                </a:lnTo>
                <a:lnTo>
                  <a:pt x="6877239" y="3862481"/>
                </a:lnTo>
                <a:lnTo>
                  <a:pt x="6662927" y="3854544"/>
                </a:lnTo>
                <a:lnTo>
                  <a:pt x="6445439" y="3846606"/>
                </a:lnTo>
                <a:lnTo>
                  <a:pt x="6226364" y="3841844"/>
                </a:lnTo>
                <a:lnTo>
                  <a:pt x="6002527" y="3837081"/>
                </a:lnTo>
                <a:lnTo>
                  <a:pt x="5777102" y="3832319"/>
                </a:lnTo>
                <a:lnTo>
                  <a:pt x="5546914" y="3829144"/>
                </a:lnTo>
                <a:lnTo>
                  <a:pt x="5315139" y="3829144"/>
                </a:lnTo>
                <a:lnTo>
                  <a:pt x="5080189" y="3827556"/>
                </a:lnTo>
                <a:lnTo>
                  <a:pt x="4843652" y="3829144"/>
                </a:lnTo>
                <a:lnTo>
                  <a:pt x="4603939" y="3832319"/>
                </a:lnTo>
                <a:lnTo>
                  <a:pt x="4362639" y="3835494"/>
                </a:lnTo>
                <a:lnTo>
                  <a:pt x="4119752" y="3841844"/>
                </a:lnTo>
                <a:lnTo>
                  <a:pt x="3873689" y="3848194"/>
                </a:lnTo>
                <a:lnTo>
                  <a:pt x="3627627" y="3856131"/>
                </a:lnTo>
                <a:lnTo>
                  <a:pt x="3379977" y="3867244"/>
                </a:lnTo>
                <a:lnTo>
                  <a:pt x="3129152" y="3879944"/>
                </a:lnTo>
                <a:lnTo>
                  <a:pt x="2878327" y="3892644"/>
                </a:lnTo>
                <a:lnTo>
                  <a:pt x="2625914" y="3908519"/>
                </a:lnTo>
                <a:lnTo>
                  <a:pt x="2371914" y="3927569"/>
                </a:lnTo>
                <a:lnTo>
                  <a:pt x="2119501" y="3946619"/>
                </a:lnTo>
                <a:lnTo>
                  <a:pt x="1863914" y="3968844"/>
                </a:lnTo>
                <a:lnTo>
                  <a:pt x="1606739" y="3992656"/>
                </a:lnTo>
                <a:lnTo>
                  <a:pt x="1352739" y="4018056"/>
                </a:lnTo>
                <a:lnTo>
                  <a:pt x="1095564" y="4048219"/>
                </a:lnTo>
                <a:lnTo>
                  <a:pt x="839977" y="4079969"/>
                </a:lnTo>
                <a:lnTo>
                  <a:pt x="582801" y="4111719"/>
                </a:lnTo>
                <a:lnTo>
                  <a:pt x="327214" y="4148231"/>
                </a:lnTo>
                <a:lnTo>
                  <a:pt x="71627" y="4186331"/>
                </a:lnTo>
                <a:lnTo>
                  <a:pt x="0" y="4197454"/>
                </a:lnTo>
                <a:close/>
              </a:path>
            </a:pathLst>
          </a:custGeom>
          <a:noFill/>
          <a:extLst>
            <a:ext uri="{909E8E84-426E-40DD-AFC4-6F175D3DCCD1}">
              <a14:hiddenFill xmlns:a14="http://schemas.microsoft.com/office/drawing/2010/main">
                <a:solidFill>
                  <a:srgbClr val="FFFFFF"/>
                </a:solidFill>
              </a14:hiddenFill>
            </a:ext>
          </a:extLst>
        </p:spPr>
      </p:pic>
      <p:sp>
        <p:nvSpPr>
          <p:cNvPr id="22535" name="Rectangle 78">
            <a:extLst>
              <a:ext uri="{FF2B5EF4-FFF2-40B4-BE49-F238E27FC236}">
                <a16:creationId xmlns:a16="http://schemas.microsoft.com/office/drawing/2014/main" id="{D8128B2E-5871-4FE1-A4EC-AA3F53CAE8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89E3A09C-D59A-14DC-28EE-BA81C4ED2E64}"/>
              </a:ext>
            </a:extLst>
          </p:cNvPr>
          <p:cNvSpPr txBox="1"/>
          <p:nvPr/>
        </p:nvSpPr>
        <p:spPr>
          <a:xfrm>
            <a:off x="2743200" y="5346551"/>
            <a:ext cx="6958013" cy="830997"/>
          </a:xfrm>
          <a:prstGeom prst="rect">
            <a:avLst/>
          </a:prstGeom>
          <a:noFill/>
        </p:spPr>
        <p:txBody>
          <a:bodyPr wrap="square" rtlCol="0">
            <a:spAutoFit/>
          </a:bodyPr>
          <a:lstStyle/>
          <a:p>
            <a:pPr algn="ctr"/>
            <a:r>
              <a:rPr lang="en-US" sz="4800" dirty="0">
                <a:solidFill>
                  <a:schemeClr val="bg1"/>
                </a:solidFill>
              </a:rPr>
              <a:t>THANK YOU!</a:t>
            </a:r>
          </a:p>
        </p:txBody>
      </p:sp>
    </p:spTree>
    <p:extLst>
      <p:ext uri="{BB962C8B-B14F-4D97-AF65-F5344CB8AC3E}">
        <p14:creationId xmlns:p14="http://schemas.microsoft.com/office/powerpoint/2010/main" val="2164497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6AC2A-CACC-79A1-DEE7-4C6EC128752A}"/>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9A483DA0-9F29-91E8-F0DA-C2550345E68B}"/>
              </a:ext>
            </a:extLst>
          </p:cNvPr>
          <p:cNvSpPr>
            <a:spLocks noGrp="1"/>
          </p:cNvSpPr>
          <p:nvPr>
            <p:ph idx="1"/>
          </p:nvPr>
        </p:nvSpPr>
        <p:spPr/>
        <p:txBody>
          <a:bodyPr>
            <a:normAutofit/>
          </a:bodyPr>
          <a:lstStyle/>
          <a:p>
            <a:r>
              <a:rPr lang="en-US" sz="2800" dirty="0"/>
              <a:t>Understand differences in key elements of emergent presentations in a child vs adults</a:t>
            </a:r>
          </a:p>
          <a:p>
            <a:r>
              <a:rPr lang="en-US" sz="2800" dirty="0"/>
              <a:t>Recognize children who are sick vs not sick</a:t>
            </a:r>
          </a:p>
          <a:p>
            <a:r>
              <a:rPr lang="en-US" sz="2800" dirty="0"/>
              <a:t>Become adept at utilizing the pediatric assessment triangle and ABCDEs</a:t>
            </a:r>
          </a:p>
          <a:p>
            <a:r>
              <a:rPr lang="en-US" sz="2800" dirty="0"/>
              <a:t>Prepare oneself for the world of pediatrics</a:t>
            </a:r>
          </a:p>
        </p:txBody>
      </p:sp>
    </p:spTree>
    <p:extLst>
      <p:ext uri="{BB962C8B-B14F-4D97-AF65-F5344CB8AC3E}">
        <p14:creationId xmlns:p14="http://schemas.microsoft.com/office/powerpoint/2010/main" val="374223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88DD50E-1D2D-48C6-A470-79FB7F337F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3DB0ED7D-0741-41C8-9BCD-85B80680FB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1,861 Child Dressed As Doctor Stock Photos, Pictures &amp; Royalty-Free Images  - iStock">
            <a:extLst>
              <a:ext uri="{FF2B5EF4-FFF2-40B4-BE49-F238E27FC236}">
                <a16:creationId xmlns:a16="http://schemas.microsoft.com/office/drawing/2014/main" id="{99CF69AC-3C26-50D2-2798-EDEAD3F9C85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828437" y="327582"/>
            <a:ext cx="3718687" cy="55710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mergency room monitor Images, Stock Photos &amp; Vectors | Shutterstock">
            <a:extLst>
              <a:ext uri="{FF2B5EF4-FFF2-40B4-BE49-F238E27FC236}">
                <a16:creationId xmlns:a16="http://schemas.microsoft.com/office/drawing/2014/main" id="{9D76EA9D-7272-6685-5FD9-1EB8D6ECA75E}"/>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b="8039"/>
          <a:stretch/>
        </p:blipFill>
        <p:spPr bwMode="auto">
          <a:xfrm>
            <a:off x="5243512" y="1651000"/>
            <a:ext cx="5880100" cy="3270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29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88DD50E-1D2D-48C6-A470-79FB7F337F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3DB0ED7D-0741-41C8-9BCD-85B80680FB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When Should You Get Pediatric Urgent Care for an Infant?">
            <a:extLst>
              <a:ext uri="{FF2B5EF4-FFF2-40B4-BE49-F238E27FC236}">
                <a16:creationId xmlns:a16="http://schemas.microsoft.com/office/drawing/2014/main" id="{07525E2F-09B9-24A4-186D-5F5DE9C849B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6562" y="571500"/>
            <a:ext cx="5760078" cy="3784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202 Fragile Sticker Photos and Premium High Res Pictures - Getty Images">
            <a:extLst>
              <a:ext uri="{FF2B5EF4-FFF2-40B4-BE49-F238E27FC236}">
                <a16:creationId xmlns:a16="http://schemas.microsoft.com/office/drawing/2014/main" id="{698ACAF8-5B72-14E3-205F-E17A0926AAE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28457" y="2253456"/>
            <a:ext cx="6307931" cy="4205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78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71616407-3E4D-4469-BDAF-3837EBF9FD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146" name="Picture 2" descr="A History of the Drive-Thru, From California to Coronavirus">
            <a:extLst>
              <a:ext uri="{FF2B5EF4-FFF2-40B4-BE49-F238E27FC236}">
                <a16:creationId xmlns:a16="http://schemas.microsoft.com/office/drawing/2014/main" id="{1F44DFE0-D1CF-BF20-1012-330C3C538BE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3834" b="116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560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388DD50E-1D2D-48C6-A470-79FB7F337F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3" name="Rectangle 192">
            <a:extLst>
              <a:ext uri="{FF2B5EF4-FFF2-40B4-BE49-F238E27FC236}">
                <a16:creationId xmlns:a16="http://schemas.microsoft.com/office/drawing/2014/main" id="{4F78DAAE-B0C3-49A3-8AB1-AD2FF0E368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194" name="Rectangle 193">
            <a:extLst>
              <a:ext uri="{FF2B5EF4-FFF2-40B4-BE49-F238E27FC236}">
                <a16:creationId xmlns:a16="http://schemas.microsoft.com/office/drawing/2014/main" id="{F6A8A81D-3338-4B0F-A26F-A3D259D276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40155665-7CE2-4939-AE5E-020DC1D207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026" name="Picture 2" descr="HINT: How is the PAT used to assess a child's status? — Connected Care @  SickKids">
            <a:extLst>
              <a:ext uri="{FF2B5EF4-FFF2-40B4-BE49-F238E27FC236}">
                <a16:creationId xmlns:a16="http://schemas.microsoft.com/office/drawing/2014/main" id="{6E02E3B9-BA18-9647-58B0-361C7682A48E}"/>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1773109" y="1284394"/>
            <a:ext cx="8740951" cy="42830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A92BA8D-CC9F-24FE-7E26-0B65750FB80C}"/>
              </a:ext>
            </a:extLst>
          </p:cNvPr>
          <p:cNvSpPr txBox="1"/>
          <p:nvPr/>
        </p:nvSpPr>
        <p:spPr>
          <a:xfrm>
            <a:off x="2080465" y="151868"/>
            <a:ext cx="8700247" cy="707886"/>
          </a:xfrm>
          <a:prstGeom prst="rect">
            <a:avLst/>
          </a:prstGeom>
          <a:noFill/>
        </p:spPr>
        <p:txBody>
          <a:bodyPr wrap="square" rtlCol="0">
            <a:spAutoFit/>
          </a:bodyPr>
          <a:lstStyle/>
          <a:p>
            <a:r>
              <a:rPr lang="en-US" sz="4000" b="1" u="sng" dirty="0">
                <a:solidFill>
                  <a:schemeClr val="bg1"/>
                </a:solidFill>
              </a:rPr>
              <a:t>PEDIATRIC ASSESSMENT TRIANGLE</a:t>
            </a:r>
          </a:p>
        </p:txBody>
      </p:sp>
    </p:spTree>
    <p:extLst>
      <p:ext uri="{BB962C8B-B14F-4D97-AF65-F5344CB8AC3E}">
        <p14:creationId xmlns:p14="http://schemas.microsoft.com/office/powerpoint/2010/main" val="1191722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71616407-3E4D-4469-BDAF-3837EBF9FD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9218" name="Picture 2" descr="10 Ways an iPad Will Impact Your Kid's Development | Formaspace">
            <a:extLst>
              <a:ext uri="{FF2B5EF4-FFF2-40B4-BE49-F238E27FC236}">
                <a16:creationId xmlns:a16="http://schemas.microsoft.com/office/drawing/2014/main" id="{2DF0210A-AB1B-83A6-D9C4-204259179990}"/>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t="2263" r="2" b="4148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605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88DD50E-1D2D-48C6-A470-79FB7F337F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7" name="Rectangle 136">
            <a:extLst>
              <a:ext uri="{FF2B5EF4-FFF2-40B4-BE49-F238E27FC236}">
                <a16:creationId xmlns:a16="http://schemas.microsoft.com/office/drawing/2014/main" id="{3DB0ED7D-0741-41C8-9BCD-85B80680FB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Influenza in children | Caring for kids">
            <a:extLst>
              <a:ext uri="{FF2B5EF4-FFF2-40B4-BE49-F238E27FC236}">
                <a16:creationId xmlns:a16="http://schemas.microsoft.com/office/drawing/2014/main" id="{03DF21A5-A94D-F066-0175-81B073169487}"/>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b="29571"/>
          <a:stretch/>
        </p:blipFill>
        <p:spPr bwMode="auto">
          <a:xfrm>
            <a:off x="0" y="-200465"/>
            <a:ext cx="12192000" cy="7258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8809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e038788-414a-4a1a-89df-8b94fd1268d8">
      <Terms xmlns="http://schemas.microsoft.com/office/infopath/2007/PartnerControls"/>
    </lcf76f155ced4ddcb4097134ff3c332f>
    <TaxCatchAll xmlns="8957598b-99e0-4075-93e6-351f01cf278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A741A13FD4ED14391A13A920C359674" ma:contentTypeVersion="16" ma:contentTypeDescription="Create a new document." ma:contentTypeScope="" ma:versionID="8984610da1d3f46f7d3ea494357d083c">
  <xsd:schema xmlns:xsd="http://www.w3.org/2001/XMLSchema" xmlns:xs="http://www.w3.org/2001/XMLSchema" xmlns:p="http://schemas.microsoft.com/office/2006/metadata/properties" xmlns:ns2="0e038788-414a-4a1a-89df-8b94fd1268d8" xmlns:ns3="8957598b-99e0-4075-93e6-351f01cf2787" targetNamespace="http://schemas.microsoft.com/office/2006/metadata/properties" ma:root="true" ma:fieldsID="8bb15a4efc55946bb631a8bf72647bb6" ns2:_="" ns3:_="">
    <xsd:import namespace="0e038788-414a-4a1a-89df-8b94fd1268d8"/>
    <xsd:import namespace="8957598b-99e0-4075-93e6-351f01cf27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038788-414a-4a1a-89df-8b94fd1268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20d1f02-b2ee-4df6-addf-38d848148b2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957598b-99e0-4075-93e6-351f01cf278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bf5acd9-779c-4f29-96bd-41ce33a9a158}" ma:internalName="TaxCatchAll" ma:showField="CatchAllData" ma:web="8957598b-99e0-4075-93e6-351f01cf27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840B40-FB0D-4644-8F47-0AD16D728048}">
  <ds:schemaRefs>
    <ds:schemaRef ds:uri="http://schemas.microsoft.com/sharepoint/v3/contenttype/forms"/>
  </ds:schemaRefs>
</ds:datastoreItem>
</file>

<file path=customXml/itemProps2.xml><?xml version="1.0" encoding="utf-8"?>
<ds:datastoreItem xmlns:ds="http://schemas.openxmlformats.org/officeDocument/2006/customXml" ds:itemID="{59F49202-4818-4B45-B0E5-463467CD6670}">
  <ds:schemaRefs>
    <ds:schemaRef ds:uri="0e038788-414a-4a1a-89df-8b94fd1268d8"/>
    <ds:schemaRef ds:uri="8957598b-99e0-4075-93e6-351f01cf2787"/>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0EC073CA-EC8E-4CFD-B03A-B32E99F816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038788-414a-4a1a-89df-8b94fd1268d8"/>
    <ds:schemaRef ds:uri="8957598b-99e0-4075-93e6-351f01cf27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 Boardroom</Template>
  <TotalTime>1764</TotalTime>
  <Words>1235</Words>
  <Application>Microsoft Office PowerPoint</Application>
  <PresentationFormat>Widescreen</PresentationFormat>
  <Paragraphs>126</Paragraphs>
  <Slides>25</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Century Gothic</vt:lpstr>
      <vt:lpstr>Wingdings 3</vt:lpstr>
      <vt:lpstr>Ion Boardroom</vt:lpstr>
      <vt:lpstr>THE EMERGENT CHILD</vt:lpstr>
      <vt:lpstr>DISCLOSURE</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EXPOSURE/ENVIRONMENT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EMERGENT CHILD</dc:title>
  <dc:creator>Neehar Kundurti</dc:creator>
  <cp:lastModifiedBy>Jessica Rienstra</cp:lastModifiedBy>
  <cp:revision>28</cp:revision>
  <dcterms:created xsi:type="dcterms:W3CDTF">2022-04-30T16:56:51Z</dcterms:created>
  <dcterms:modified xsi:type="dcterms:W3CDTF">2022-10-05T00:51:19Z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0x010100EA741A13FD4ED14391A13A920C359674</vt:lpwstr>
  </property>
  <property fmtid="{D5CDD505-2E9C-101B-9397-08002B2CF9AE}" pid="3" name="MediaServiceImageTags">
    <vt:lpwstr/>
  </property>
</Properties>
</file>