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3" r:id="rId28"/>
    <p:sldId id="294" r:id="rId29"/>
    <p:sldId id="295" r:id="rId30"/>
    <p:sldId id="296" r:id="rId31"/>
    <p:sldId id="297" r:id="rId32"/>
    <p:sldId id="298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Open Sans" panose="020B0604020202020204" charset="0"/>
      <p:regular r:id="rId39"/>
      <p:bold r:id="rId40"/>
      <p:italic r:id="rId41"/>
      <p:boldItalic r:id="rId42"/>
    </p:embeddedFont>
    <p:embeddedFont>
      <p:font typeface="PT Sans Narrow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46"/>
  </p:normalViewPr>
  <p:slideViewPr>
    <p:cSldViewPr snapToGrid="0">
      <p:cViewPr varScale="1">
        <p:scale>
          <a:sx n="90" d="100"/>
          <a:sy n="90" d="100"/>
        </p:scale>
        <p:origin x="90" y="3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6c9fe9cd2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6c9fe9cd2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6c9fe9cd2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6c9fe9cd2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6c9fe9cd2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6c9fe9cd2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6c9fe9cd2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6c9fe9cd2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6c9fe9cd2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6c9fe9cd2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6ca9f5cb5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6ca9f5cb5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32323"/>
                </a:solidFill>
                <a:highlight>
                  <a:srgbClr val="FFFFFF"/>
                </a:highlight>
              </a:rPr>
              <a:t>Laryngotracheitis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6ca9f5cb55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6ca9f5cb55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6ca9f5cb55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6ca9f5cb55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6ca9f5cb55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6ca9f5cb55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6ca9f5cb55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6ca9f5cb55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663fcf97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663fcf97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6ca9f5cb55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6ca9f5cb55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6ca9f5cb55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6ca9f5cb55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6ca9f5cb5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6ca9f5cb5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6ca9f5cb55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6ca9f5cb55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6ca9f5cb55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6ca9f5cb55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25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23232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0" algn="l" rtl="0">
              <a:lnSpc>
                <a:spcPct val="1625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3232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6ca9f5cb55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6ca9f5cb55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25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6c9fe9cd2d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6c9fe9cd2d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79325422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f793254221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6ca9f5cb5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6ca9f5cb5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6ca9f5cb5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6ca9f5cb5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6ca9f5cb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6ca9f5cb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6ca9f5cb5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6ca9f5cb5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6ca9f5cb5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6ca9f5cb5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6c9fe9cd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6c9fe9cd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5c6a6f5c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5c6a6f5c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c9fe9cd2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6c9fe9cd2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6c9fe9cd2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6c9fe9cd2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6c9fe9cd2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6c9fe9cd2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6c9fe9cd2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6c9fe9cd2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25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23232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KQTEu1mpRY8?feature=oembed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n66CTtQRf60?feature=oembed" TargetMode="External"/><Relationship Id="rId1" Type="http://schemas.openxmlformats.org/officeDocument/2006/relationships/tags" Target="../tags/tag2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LMsVmbI7fXc?start=13&amp;feature=oembed" TargetMode="External"/><Relationship Id="rId1" Type="http://schemas.openxmlformats.org/officeDocument/2006/relationships/tags" Target="../tags/tag3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QtEJQkZoBbw?feature=oembed" TargetMode="External"/><Relationship Id="rId1" Type="http://schemas.openxmlformats.org/officeDocument/2006/relationships/tags" Target="../tags/tag4.xml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TUWk4t_RTq4?start=13&amp;feature=oembed" TargetMode="External"/><Relationship Id="rId1" Type="http://schemas.openxmlformats.org/officeDocument/2006/relationships/tags" Target="../tags/tag5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xwOfOgY8Ye8?start=106&amp;feature=oembed" TargetMode="Externa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Qbn1Zw5CTbA?feature=oembed" TargetMode="Externa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5231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Bronchiolitis and Croup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773853"/>
            <a:ext cx="48705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Brittany Ebbing MD, MPH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Pediatric Emergency Medicine Fellow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New Mexico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October 20, 2022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B44ACA-A7F2-3D8B-E235-7C0914509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330" y="2870200"/>
            <a:ext cx="2077720" cy="20777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Severity of Respiratory Distress</a:t>
            </a: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775" y="1411500"/>
            <a:ext cx="7143750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Pathogens</a:t>
            </a: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663774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RSV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Most common and most often recognized as sole pathogen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Usually in the fall and winter, or rainy season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Rhinovirus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Usually in the spring and fall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Parainfluenza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Human metapneumovirus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Influenza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Adenovirus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Non-COVID coronaviruses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COVID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Differential</a:t>
            </a:r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Recurrent viral triggered wheezing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Pneumonia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Airway foreign body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Congenital heart disease</a:t>
            </a:r>
            <a:endParaRPr sz="21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Heart failure</a:t>
            </a:r>
            <a:endParaRPr sz="17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Pertussis </a:t>
            </a:r>
            <a:endParaRPr sz="2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Treatment</a:t>
            </a:r>
            <a:endParaRPr/>
          </a:p>
        </p:txBody>
      </p:sp>
      <p:pic>
        <p:nvPicPr>
          <p:cNvPr id="139" name="Google Shape;139;p25" descr="How to get boogers out of a baby's nose with a nasal aspirator &amp; bulb  syringe | BabyCent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325" y="1107100"/>
            <a:ext cx="2835000" cy="20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 descr="Oxygen Complications for Infants: Birth Asphyxia and Overventilat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2725" y="993425"/>
            <a:ext cx="3371775" cy="22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 descr="MOTRIN Children's Tylenol &amp; Children's Motrin Set | Best Price and Reviews  | Zulil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5642" y="3291125"/>
            <a:ext cx="1416833" cy="17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 descr="Dehydration in babies | BabyCente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6263" y="3291113"/>
            <a:ext cx="2905125" cy="15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Treatment</a:t>
            </a:r>
            <a:endParaRPr/>
          </a:p>
        </p:txBody>
      </p:sp>
      <p:pic>
        <p:nvPicPr>
          <p:cNvPr id="148" name="Google Shape;148;p26" descr="Nebulizer for baby: How they work and how to us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08" y="1503625"/>
            <a:ext cx="3211667" cy="24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 descr="Albuterol Sulfate Inhalation Solution, 0.083%, 2.5 mg/3mL, 25 Ampules - DDP  Medical Suppl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5325" y="543750"/>
            <a:ext cx="4025075" cy="4025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26"/>
          <p:cNvCxnSpPr/>
          <p:nvPr/>
        </p:nvCxnSpPr>
        <p:spPr>
          <a:xfrm rot="10800000" flipH="1">
            <a:off x="430525" y="498425"/>
            <a:ext cx="7466100" cy="3954000"/>
          </a:xfrm>
          <a:prstGeom prst="straightConnector1">
            <a:avLst/>
          </a:prstGeom>
          <a:noFill/>
          <a:ln w="1143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Viral Croup</a:t>
            </a:r>
            <a:endParaRPr/>
          </a:p>
        </p:txBody>
      </p:sp>
      <p:sp>
        <p:nvSpPr>
          <p:cNvPr id="156" name="Google Shape;156;p27"/>
          <p:cNvSpPr txBox="1"/>
          <p:nvPr/>
        </p:nvSpPr>
        <p:spPr>
          <a:xfrm>
            <a:off x="0" y="3536425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AKA Laryngotracheitis</a:t>
            </a:r>
            <a:endParaRPr sz="3600" b="1">
              <a:solidFill>
                <a:schemeClr val="l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Croup is a respiratory illness characterized by: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Inspiratory stridor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Barking cough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Hoarseness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Symptoms usually result from inflammation in the larynx and subglottic airway.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Commonly occurs in children 6 months to 3 years, but can occur up to 5-6 years of age.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common in boys.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ED visits for croup are most frequent between 10pm-4am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Pathogenesis</a:t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125" y="1270850"/>
            <a:ext cx="6996374" cy="33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175" y="609475"/>
            <a:ext cx="3725476" cy="41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4351" y="677425"/>
            <a:ext cx="3946200" cy="414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2478475" y="0"/>
            <a:ext cx="3483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Presentation</a:t>
            </a:r>
            <a:endParaRPr/>
          </a:p>
        </p:txBody>
      </p:sp>
      <p:sp>
        <p:nvSpPr>
          <p:cNvPr id="180" name="Google Shape;180;p31"/>
          <p:cNvSpPr/>
          <p:nvPr/>
        </p:nvSpPr>
        <p:spPr>
          <a:xfrm>
            <a:off x="2410650" y="826088"/>
            <a:ext cx="3557400" cy="4986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Nasal discharge and congestion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1" name="Google Shape;181;p31"/>
          <p:cNvSpPr txBox="1"/>
          <p:nvPr/>
        </p:nvSpPr>
        <p:spPr>
          <a:xfrm>
            <a:off x="985650" y="1030975"/>
            <a:ext cx="12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31"/>
          <p:cNvSpPr/>
          <p:nvPr/>
        </p:nvSpPr>
        <p:spPr>
          <a:xfrm>
            <a:off x="3748949" y="1756850"/>
            <a:ext cx="881683" cy="400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Fever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3" name="Google Shape;183;p31"/>
          <p:cNvSpPr/>
          <p:nvPr/>
        </p:nvSpPr>
        <p:spPr>
          <a:xfrm>
            <a:off x="3478225" y="2605688"/>
            <a:ext cx="1484100" cy="4491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Hoarseness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4" name="Google Shape;184;p31"/>
          <p:cNvSpPr/>
          <p:nvPr/>
        </p:nvSpPr>
        <p:spPr>
          <a:xfrm>
            <a:off x="3322225" y="3503400"/>
            <a:ext cx="1796100" cy="4491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Barking cough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5" name="Google Shape;185;p31"/>
          <p:cNvSpPr/>
          <p:nvPr/>
        </p:nvSpPr>
        <p:spPr>
          <a:xfrm>
            <a:off x="3690300" y="4461013"/>
            <a:ext cx="998100" cy="400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Stridor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186" name="Google Shape;186;p31"/>
          <p:cNvCxnSpPr>
            <a:cxnSpLocks/>
            <a:endCxn id="182" idx="0"/>
          </p:cNvCxnSpPr>
          <p:nvPr/>
        </p:nvCxnSpPr>
        <p:spPr>
          <a:xfrm>
            <a:off x="4179725" y="1324550"/>
            <a:ext cx="10066" cy="43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7" name="Google Shape;187;p31"/>
          <p:cNvCxnSpPr/>
          <p:nvPr/>
        </p:nvCxnSpPr>
        <p:spPr>
          <a:xfrm>
            <a:off x="4189350" y="2181263"/>
            <a:ext cx="0" cy="43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8" name="Google Shape;188;p31"/>
          <p:cNvCxnSpPr/>
          <p:nvPr/>
        </p:nvCxnSpPr>
        <p:spPr>
          <a:xfrm>
            <a:off x="4189350" y="3054788"/>
            <a:ext cx="0" cy="43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9" name="Google Shape;189;p31"/>
          <p:cNvCxnSpPr/>
          <p:nvPr/>
        </p:nvCxnSpPr>
        <p:spPr>
          <a:xfrm>
            <a:off x="4189350" y="4000238"/>
            <a:ext cx="0" cy="43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financial disclosures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6375" y="135950"/>
            <a:ext cx="4553475" cy="48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Pathogens</a:t>
            </a:r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Parainfluenza is the most common virus causing viral croup.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COVID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RSV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Adenovirus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Influenza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Measles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Differential</a:t>
            </a:r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Acute epiglottitis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Bacterial tracheitis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Peritonsillar or retropharyngeal abscess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Foreign body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Anaphylaxis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Upper airway trauma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Airway anomalies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Treatment</a:t>
            </a:r>
            <a:endParaRPr/>
          </a:p>
        </p:txBody>
      </p:sp>
      <p:pic>
        <p:nvPicPr>
          <p:cNvPr id="212" name="Google Shape;212;p35" descr="Coronavirus breakthrough: dexamethasone is first drug shown to save liv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00" y="1574775"/>
            <a:ext cx="4184825" cy="23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5" descr="Steroids For COVID-19: More Evidence For Livesaving Benefits : Shots -  Health News : NP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9862" y="1527500"/>
            <a:ext cx="3531811" cy="23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5"/>
          <p:cNvSpPr txBox="1"/>
          <p:nvPr/>
        </p:nvSpPr>
        <p:spPr>
          <a:xfrm>
            <a:off x="1416750" y="4305350"/>
            <a:ext cx="6310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Dosing 0.3mg/kg to 0.6mg/kg, max dose: 10mg</a:t>
            </a:r>
            <a:endParaRPr sz="2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Treatment</a:t>
            </a:r>
            <a:endParaRPr/>
          </a:p>
        </p:txBody>
      </p:sp>
      <p:pic>
        <p:nvPicPr>
          <p:cNvPr id="220" name="Google Shape;220;p36" descr="What The Heck Is Racemic Epinephrine? | Ditch Doc E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450" y="1152425"/>
            <a:ext cx="3552400" cy="26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6"/>
          <p:cNvSpPr txBox="1"/>
          <p:nvPr/>
        </p:nvSpPr>
        <p:spPr>
          <a:xfrm>
            <a:off x="28950" y="4044775"/>
            <a:ext cx="9086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Administer 0.05mL/kg (max dose 0.5mL) diluted with total volume of 3mL nebulized over 15 minutes </a:t>
            </a:r>
            <a:endParaRPr sz="2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2" name="Google Shape;222;p36" descr="Nebulizer for baby: How they work and how to us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2374" y="1152425"/>
            <a:ext cx="3449150" cy="258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311700" y="2411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racemic epi available, use this: </a:t>
            </a:r>
            <a:endParaRPr/>
          </a:p>
        </p:txBody>
      </p:sp>
      <p:pic>
        <p:nvPicPr>
          <p:cNvPr id="228" name="Google Shape;228;p37" descr="Epinephrine 1mg/ml Vial 1:1,000 for Anaphylaxis - Each - Medical Warehous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700" y="1076225"/>
            <a:ext cx="3353476" cy="335347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 txBox="1"/>
          <p:nvPr/>
        </p:nvSpPr>
        <p:spPr>
          <a:xfrm>
            <a:off x="57900" y="4441300"/>
            <a:ext cx="9086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Administer 0.5mL/kg (max dose 5mL) nebulized over 15 minutes </a:t>
            </a:r>
            <a:endParaRPr sz="21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Pediatric Respiratory Case Examples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Grunting Child">
            <a:hlinkClick r:id="" action="ppaction://media"/>
            <a:extLst>
              <a:ext uri="{FF2B5EF4-FFF2-40B4-BE49-F238E27FC236}">
                <a16:creationId xmlns:a16="http://schemas.microsoft.com/office/drawing/2014/main" id="{C6E43692-B610-284B-BD64-3CB470CEA0D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706901" y="303368"/>
            <a:ext cx="5730197" cy="42976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1"/>
    </mc:Choice>
    <mc:Fallback xmlns="">
      <p:transition spd="slow" advTm="6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214" objId="2"/>
        <p14:stopEvt time="60401" objId="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Example of Intercostal and Suprasternal Retractions in 3 year old">
            <a:hlinkClick r:id="" action="ppaction://media"/>
            <a:extLst>
              <a:ext uri="{FF2B5EF4-FFF2-40B4-BE49-F238E27FC236}">
                <a16:creationId xmlns:a16="http://schemas.microsoft.com/office/drawing/2014/main" id="{50B322F9-E1D2-9746-9B0D-2E5BD298E20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453603" y="688261"/>
            <a:ext cx="6667218" cy="3766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48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80"/>
    </mc:Choice>
    <mc:Fallback xmlns="">
      <p:transition spd="slow" advTm="4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506" objId="4"/>
        <p14:stopEvt time="40880" objId="4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Head bobbing Bronchiolitis">
            <a:hlinkClick r:id="" action="ppaction://media"/>
            <a:extLst>
              <a:ext uri="{FF2B5EF4-FFF2-40B4-BE49-F238E27FC236}">
                <a16:creationId xmlns:a16="http://schemas.microsoft.com/office/drawing/2014/main" id="{E31E7D95-8308-004B-A136-D3E69354056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211649" y="673151"/>
            <a:ext cx="6720701" cy="379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2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6"/>
    </mc:Choice>
    <mc:Fallback xmlns="">
      <p:transition spd="slow" advTm="51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688" objId="4"/>
        <p14:stopEvt time="51956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Provide an overview of common causes of pediatric respiratory distress.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Recognize clinical presentations for pediatric patients with bronchiolitis and croup.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Discuss the appropriate first steps in management for patients with bronchiolitis and croup.</a:t>
            </a:r>
            <a:endParaRPr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Example of Subcostal Retractions in Infant">
            <a:hlinkClick r:id="" action="ppaction://media"/>
            <a:extLst>
              <a:ext uri="{FF2B5EF4-FFF2-40B4-BE49-F238E27FC236}">
                <a16:creationId xmlns:a16="http://schemas.microsoft.com/office/drawing/2014/main" id="{97DCD1C6-DE29-C74E-8FBF-6517EE29071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242009" y="759954"/>
            <a:ext cx="6413435" cy="3623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89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49"/>
    </mc:Choice>
    <mc:Fallback xmlns="">
      <p:transition spd="slow" advTm="44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141" objId="4"/>
        <p14:stopEvt time="44749" objId="4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Bronchiolitis work of breathing">
            <a:hlinkClick r:id="" action="ppaction://media"/>
            <a:extLst>
              <a:ext uri="{FF2B5EF4-FFF2-40B4-BE49-F238E27FC236}">
                <a16:creationId xmlns:a16="http://schemas.microsoft.com/office/drawing/2014/main" id="{E91B43B0-4857-3F49-BF54-70856BAF537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084387" y="601249"/>
            <a:ext cx="6699186" cy="3785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47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24"/>
    </mc:Choice>
    <mc:Fallback xmlns="">
      <p:transition spd="slow" advTm="4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087" objId="4"/>
        <p14:stopEvt time="38087" objId="4"/>
        <p14:playEvt time="38087" objId="4"/>
        <p14:stopEvt time="38087" objId="4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4570 (1)_2HaUfV.mp4">
            <a:hlinkClick r:id="" action="ppaction://media"/>
            <a:extLst>
              <a:ext uri="{FF2B5EF4-FFF2-40B4-BE49-F238E27FC236}">
                <a16:creationId xmlns:a16="http://schemas.microsoft.com/office/drawing/2014/main" id="{7773B84D-9704-A5EA-01C2-3A1F7E4AE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6351" y="262510"/>
            <a:ext cx="2598608" cy="461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3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DC6E1922-7329-4C2C-74A8-AAA38768EE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98460" y="604642"/>
            <a:ext cx="5403589" cy="4052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49A250A5-A78D-EBD7-EA78-6BDB3CAA45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26781" y="406052"/>
            <a:ext cx="5541375" cy="4156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80" name="Google Shape;280;p4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Suction and provide oxygen for pediatric patients with respiratory distress.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Give dexamethasone to patients with barky cough.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Use nebulized racemic (or regular) epinephrine to patient with stridor.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Provide an antipyretic and hydration to all patients with respiratory distress. </a:t>
            </a:r>
            <a:endParaRPr sz="2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8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286" name="Google Shape;286;p48"/>
          <p:cNvSpPr txBox="1"/>
          <p:nvPr/>
        </p:nvSpPr>
        <p:spPr>
          <a:xfrm>
            <a:off x="-25" y="2732050"/>
            <a:ext cx="9144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Questions?</a:t>
            </a:r>
            <a:endParaRPr sz="3600" b="1">
              <a:solidFill>
                <a:schemeClr val="l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bebbing@salud.unm.edu</a:t>
            </a:r>
            <a:endParaRPr sz="3600" b="1">
              <a:solidFill>
                <a:schemeClr val="l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FF7AB-9BE7-02E6-5994-F6015B617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" y="2893790"/>
            <a:ext cx="2077720" cy="20777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Bronchiolitis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311700" y="1198350"/>
            <a:ext cx="8520600" cy="34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Clinical presentation of respiratory distress in children &lt;2 years old.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Can co-occur with viral induced wheezing or asthma exacerbation.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Primarily occurs due to a viral illness.</a:t>
            </a:r>
            <a:endParaRPr sz="21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&gt;95% of cases of bronchiolitis caused by a viral illness.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⅓ are caused by two or more viral syndromes</a:t>
            </a:r>
            <a:endParaRPr sz="17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Typically occurs in the fall and winter seasons.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Leading cause of hospitalization in children.</a:t>
            </a:r>
            <a:endParaRPr sz="21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Peak incidence is between 2 and 6 months of age</a:t>
            </a:r>
            <a:endParaRPr sz="1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Pathogenesis</a:t>
            </a:r>
            <a:endParaRPr/>
          </a:p>
        </p:txBody>
      </p:sp>
      <p:pic>
        <p:nvPicPr>
          <p:cNvPr id="95" name="Google Shape;95;p18" descr="Treating Running Nose in Infants and Kid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800" y="1495475"/>
            <a:ext cx="3665025" cy="24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417" y="1257150"/>
            <a:ext cx="3088333" cy="293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8"/>
          <p:cNvCxnSpPr>
            <a:endCxn id="96" idx="1"/>
          </p:cNvCxnSpPr>
          <p:nvPr/>
        </p:nvCxnSpPr>
        <p:spPr>
          <a:xfrm rot="10800000" flipH="1">
            <a:off x="4497717" y="2723750"/>
            <a:ext cx="1121700" cy="1320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factors for severe disease</a:t>
            </a: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2000" dirty="0">
                <a:highlight>
                  <a:srgbClr val="FFFFFF"/>
                </a:highlight>
              </a:rPr>
              <a:t>Prematurity (gestational age ≤36 weeks)</a:t>
            </a:r>
            <a:endParaRPr sz="2000" dirty="0">
              <a:highlight>
                <a:srgbClr val="FFFFFF"/>
              </a:highlight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2000" dirty="0">
                <a:highlight>
                  <a:srgbClr val="FFFFFF"/>
                </a:highlight>
              </a:rPr>
              <a:t>Low birth weight</a:t>
            </a:r>
            <a:endParaRPr sz="2000" dirty="0">
              <a:highlight>
                <a:srgbClr val="FFFFFF"/>
              </a:highlight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2000" dirty="0">
                <a:highlight>
                  <a:srgbClr val="FFFFFF"/>
                </a:highlight>
              </a:rPr>
              <a:t>Age less than 12 weeks</a:t>
            </a:r>
            <a:endParaRPr sz="2000" dirty="0">
              <a:highlight>
                <a:srgbClr val="FFFFFF"/>
              </a:highlight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2000" dirty="0">
                <a:highlight>
                  <a:srgbClr val="FFFFFF"/>
                </a:highlight>
              </a:rPr>
              <a:t>Chronic pulmonary disease, particularly bronchopulmonary dysplasia (also known as chronic lung disease)</a:t>
            </a:r>
            <a:endParaRPr sz="2000" dirty="0">
              <a:highlight>
                <a:srgbClr val="FFFFFF"/>
              </a:highlight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2000" dirty="0">
                <a:highlight>
                  <a:srgbClr val="FFFFFF"/>
                </a:highlight>
              </a:rPr>
              <a:t>Anatomic defects of the airways</a:t>
            </a:r>
            <a:endParaRPr sz="2000" dirty="0">
              <a:highlight>
                <a:srgbClr val="FFFFFF"/>
              </a:highlight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2000" dirty="0">
                <a:highlight>
                  <a:srgbClr val="FFFFFF"/>
                </a:highlight>
              </a:rPr>
              <a:t>Hemodynamically significant congenital heart disease</a:t>
            </a:r>
            <a:endParaRPr sz="2000" dirty="0">
              <a:highlight>
                <a:srgbClr val="FFFFFF"/>
              </a:highlight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2000" dirty="0">
                <a:highlight>
                  <a:srgbClr val="FFFFFF"/>
                </a:highlight>
              </a:rPr>
              <a:t>Immunodeficiency</a:t>
            </a:r>
            <a:endParaRPr sz="2000" dirty="0">
              <a:highlight>
                <a:srgbClr val="FFFFFF"/>
              </a:highlight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2000" dirty="0">
                <a:highlight>
                  <a:srgbClr val="FFFFFF"/>
                </a:highlight>
              </a:rPr>
              <a:t>Neurologic disease</a:t>
            </a:r>
            <a:endParaRPr sz="2000" dirty="0">
              <a:highlight>
                <a:srgbClr val="FFFFFF"/>
              </a:highlight>
            </a:endParaRPr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2000" dirty="0">
                <a:highlight>
                  <a:srgbClr val="FFFFFF"/>
                </a:highlight>
              </a:rPr>
              <a:t>Living at a high altitude</a:t>
            </a:r>
            <a:endParaRPr sz="20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Presentation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Clinical syndrome usually with the following symptoms:</a:t>
            </a:r>
            <a:endParaRPr sz="2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Fever</a:t>
            </a:r>
            <a:endParaRPr sz="18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Respiratory distress:</a:t>
            </a:r>
            <a:endParaRPr sz="1800"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800" dirty="0"/>
              <a:t>Tachypnea</a:t>
            </a:r>
            <a:endParaRPr sz="1800"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800" dirty="0"/>
              <a:t>Retractions</a:t>
            </a:r>
            <a:endParaRPr sz="18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Wheezing </a:t>
            </a:r>
            <a:endParaRPr sz="18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dirty="0"/>
              <a:t>Crackles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Some patients may have desaturation episodes with the respiratory distress.</a:t>
            </a:r>
            <a:endParaRPr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Clinical Progression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Duration of illness depends upon age, severity of illness, associated high risk condition and causative agent.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Self-limited disease.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Usually worsens on day of illness 2-3 and will peak on days 3-5 then gradually resolve. 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The cough can take up to 21 days to resolve. </a:t>
            </a:r>
            <a:endParaRPr sz="210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3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15.8"/>
</p:tagLst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547</Words>
  <Application>Microsoft Office PowerPoint</Application>
  <PresentationFormat>On-screen Show (16:9)</PresentationFormat>
  <Paragraphs>119</Paragraphs>
  <Slides>36</Slides>
  <Notes>31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Open Sans</vt:lpstr>
      <vt:lpstr>Times New Roman</vt:lpstr>
      <vt:lpstr>PT Sans Narrow</vt:lpstr>
      <vt:lpstr>Arial</vt:lpstr>
      <vt:lpstr>Tropic</vt:lpstr>
      <vt:lpstr>Bronchiolitis and Croup</vt:lpstr>
      <vt:lpstr>No financial disclosures</vt:lpstr>
      <vt:lpstr>Objectives</vt:lpstr>
      <vt:lpstr>Bronchiolitis</vt:lpstr>
      <vt:lpstr>Overview</vt:lpstr>
      <vt:lpstr>Pathogenesis</vt:lpstr>
      <vt:lpstr>Risk factors for severe disease</vt:lpstr>
      <vt:lpstr>Clinical Presentation</vt:lpstr>
      <vt:lpstr>Clinical Progression</vt:lpstr>
      <vt:lpstr>Severity of Respiratory Distress</vt:lpstr>
      <vt:lpstr>Common Pathogens</vt:lpstr>
      <vt:lpstr>Differential</vt:lpstr>
      <vt:lpstr>Treatment</vt:lpstr>
      <vt:lpstr>Treatment</vt:lpstr>
      <vt:lpstr>Viral Croup</vt:lpstr>
      <vt:lpstr>Overview</vt:lpstr>
      <vt:lpstr>Pathogenesis</vt:lpstr>
      <vt:lpstr>PowerPoint Presentation</vt:lpstr>
      <vt:lpstr>Clinical Presentation</vt:lpstr>
      <vt:lpstr>PowerPoint Presentation</vt:lpstr>
      <vt:lpstr>Common Pathogens</vt:lpstr>
      <vt:lpstr>Differential</vt:lpstr>
      <vt:lpstr>Treatment</vt:lpstr>
      <vt:lpstr>Treatment</vt:lpstr>
      <vt:lpstr>No racemic epi available, use this: </vt:lpstr>
      <vt:lpstr>Pediatric Respiratory Case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Bronchiolitis and Croup</dc:title>
  <cp:lastModifiedBy>Jessica Rienstra</cp:lastModifiedBy>
  <cp:revision>3</cp:revision>
  <dcterms:modified xsi:type="dcterms:W3CDTF">2022-10-21T00:07:00Z</dcterms:modified>
</cp:coreProperties>
</file>