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6" r:id="rId1"/>
  </p:sldMasterIdLst>
  <p:notesMasterIdLst>
    <p:notesMasterId r:id="rId22"/>
  </p:notesMasterIdLst>
  <p:sldIdLst>
    <p:sldId id="424" r:id="rId2"/>
    <p:sldId id="426" r:id="rId3"/>
    <p:sldId id="430" r:id="rId4"/>
    <p:sldId id="431" r:id="rId5"/>
    <p:sldId id="429" r:id="rId6"/>
    <p:sldId id="432" r:id="rId7"/>
    <p:sldId id="433" r:id="rId8"/>
    <p:sldId id="434" r:id="rId9"/>
    <p:sldId id="436" r:id="rId10"/>
    <p:sldId id="256" r:id="rId11"/>
    <p:sldId id="418" r:id="rId12"/>
    <p:sldId id="272" r:id="rId13"/>
    <p:sldId id="312" r:id="rId14"/>
    <p:sldId id="422" r:id="rId15"/>
    <p:sldId id="257" r:id="rId16"/>
    <p:sldId id="276" r:id="rId17"/>
    <p:sldId id="420" r:id="rId18"/>
    <p:sldId id="423" r:id="rId19"/>
    <p:sldId id="437" r:id="rId20"/>
    <p:sldId id="43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21"/>
    <p:restoredTop sz="94867"/>
  </p:normalViewPr>
  <p:slideViewPr>
    <p:cSldViewPr snapToGrid="0" snapToObjects="1">
      <p:cViewPr varScale="1">
        <p:scale>
          <a:sx n="104" d="100"/>
          <a:sy n="104" d="100"/>
        </p:scale>
        <p:origin x="2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22" b="1" i="0" u="none" strike="noStrike" baseline="0">
                <a:solidFill>
                  <a:srgbClr val="000000"/>
                </a:solidFill>
                <a:latin typeface="Arial"/>
                <a:ea typeface="Arial"/>
                <a:cs typeface="Arial"/>
              </a:defRPr>
            </a:pPr>
            <a:r>
              <a:rPr lang="en-US" dirty="0"/>
              <a:t>US Geriatric Specialist Workforce v. Persons with  Dementia</a:t>
            </a:r>
          </a:p>
        </c:rich>
      </c:tx>
      <c:layout>
        <c:manualLayout>
          <c:xMode val="edge"/>
          <c:yMode val="edge"/>
          <c:x val="0.139917695473251"/>
          <c:y val="2.0477815699658699E-2"/>
        </c:manualLayout>
      </c:layout>
      <c:overlay val="0"/>
      <c:spPr>
        <a:noFill/>
        <a:ln w="30097">
          <a:noFill/>
        </a:ln>
      </c:spPr>
    </c:title>
    <c:autoTitleDeleted val="0"/>
    <c:plotArea>
      <c:layout>
        <c:manualLayout>
          <c:layoutTarget val="inner"/>
          <c:xMode val="edge"/>
          <c:yMode val="edge"/>
          <c:x val="0.131687242798354"/>
          <c:y val="0.221843003412969"/>
          <c:w val="0.70576131687242805"/>
          <c:h val="0.566552901023891"/>
        </c:manualLayout>
      </c:layout>
      <c:lineChart>
        <c:grouping val="standard"/>
        <c:varyColors val="0"/>
        <c:ser>
          <c:idx val="1"/>
          <c:order val="0"/>
          <c:tx>
            <c:v>Geriatric Medicine</c:v>
          </c:tx>
          <c:spPr>
            <a:ln w="30097">
              <a:solidFill>
                <a:srgbClr val="DD2D32"/>
              </a:solidFill>
              <a:prstDash val="lgDash"/>
            </a:ln>
          </c:spPr>
          <c:marker>
            <c:symbol val="square"/>
            <c:size val="5"/>
            <c:spPr>
              <a:solidFill>
                <a:srgbClr val="DD2D32"/>
              </a:solidFill>
              <a:ln>
                <a:solidFill>
                  <a:srgbClr val="DD2D32"/>
                </a:solidFill>
                <a:prstDash val="solid"/>
              </a:ln>
            </c:spPr>
          </c:marker>
          <c:cat>
            <c:strRef>
              <c:f>Sheet3!$A$2:$A$4</c:f>
              <c:strCache>
                <c:ptCount val="3"/>
                <c:pt idx="0">
                  <c:v>1992</c:v>
                </c:pt>
                <c:pt idx="1">
                  <c:v>1998</c:v>
                </c:pt>
                <c:pt idx="2">
                  <c:v>projected 2030</c:v>
                </c:pt>
              </c:strCache>
            </c:strRef>
          </c:cat>
          <c:val>
            <c:numRef>
              <c:f>Sheet3!$B$2:$B$4</c:f>
              <c:numCache>
                <c:formatCode>0</c:formatCode>
                <c:ptCount val="3"/>
                <c:pt idx="0">
                  <c:v>5940</c:v>
                </c:pt>
                <c:pt idx="1">
                  <c:v>9263</c:v>
                </c:pt>
                <c:pt idx="2">
                  <c:v>7750</c:v>
                </c:pt>
              </c:numCache>
            </c:numRef>
          </c:val>
          <c:smooth val="0"/>
          <c:extLst>
            <c:ext xmlns:c16="http://schemas.microsoft.com/office/drawing/2014/chart" uri="{C3380CC4-5D6E-409C-BE32-E72D297353CC}">
              <c16:uniqueId val="{00000000-1317-A440-9916-3E66B5BEC828}"/>
            </c:ext>
          </c:extLst>
        </c:ser>
        <c:ser>
          <c:idx val="0"/>
          <c:order val="1"/>
          <c:tx>
            <c:v>Geriatric Psychiatry</c:v>
          </c:tx>
          <c:spPr>
            <a:ln w="30097">
              <a:solidFill>
                <a:srgbClr val="63AAFE"/>
              </a:solidFill>
              <a:prstDash val="sysDash"/>
            </a:ln>
          </c:spPr>
          <c:marker>
            <c:symbol val="diamond"/>
            <c:size val="5"/>
            <c:spPr>
              <a:solidFill>
                <a:srgbClr val="63AAFE"/>
              </a:solidFill>
              <a:ln>
                <a:solidFill>
                  <a:srgbClr val="63AAFE"/>
                </a:solidFill>
                <a:prstDash val="solid"/>
              </a:ln>
            </c:spPr>
          </c:marker>
          <c:cat>
            <c:strRef>
              <c:f>Sheet3!$A$2:$A$4</c:f>
              <c:strCache>
                <c:ptCount val="3"/>
                <c:pt idx="0">
                  <c:v>1992</c:v>
                </c:pt>
                <c:pt idx="1">
                  <c:v>1998</c:v>
                </c:pt>
                <c:pt idx="2">
                  <c:v>projected 2030</c:v>
                </c:pt>
              </c:strCache>
            </c:strRef>
          </c:cat>
          <c:val>
            <c:numRef>
              <c:f>Sheet3!$C$2:$C$4</c:f>
              <c:numCache>
                <c:formatCode>0</c:formatCode>
                <c:ptCount val="3"/>
                <c:pt idx="0">
                  <c:v>849</c:v>
                </c:pt>
                <c:pt idx="1">
                  <c:v>2425</c:v>
                </c:pt>
                <c:pt idx="2">
                  <c:v>2075</c:v>
                </c:pt>
              </c:numCache>
            </c:numRef>
          </c:val>
          <c:smooth val="0"/>
          <c:extLst>
            <c:ext xmlns:c16="http://schemas.microsoft.com/office/drawing/2014/chart" uri="{C3380CC4-5D6E-409C-BE32-E72D297353CC}">
              <c16:uniqueId val="{00000001-1317-A440-9916-3E66B5BEC828}"/>
            </c:ext>
          </c:extLst>
        </c:ser>
        <c:dLbls>
          <c:showLegendKey val="0"/>
          <c:showVal val="0"/>
          <c:showCatName val="0"/>
          <c:showSerName val="0"/>
          <c:showPercent val="0"/>
          <c:showBubbleSize val="0"/>
        </c:dLbls>
        <c:marker val="1"/>
        <c:smooth val="0"/>
        <c:axId val="-2133347712"/>
        <c:axId val="-2137229424"/>
      </c:lineChart>
      <c:lineChart>
        <c:grouping val="standard"/>
        <c:varyColors val="0"/>
        <c:ser>
          <c:idx val="2"/>
          <c:order val="2"/>
          <c:tx>
            <c:v>Persons with dementia</c:v>
          </c:tx>
          <c:spPr>
            <a:ln w="45146">
              <a:solidFill>
                <a:srgbClr val="DD0806"/>
              </a:solidFill>
              <a:prstDash val="solid"/>
            </a:ln>
          </c:spPr>
          <c:marker>
            <c:symbol val="triangle"/>
            <c:size val="5"/>
            <c:spPr>
              <a:solidFill>
                <a:srgbClr val="DD0806"/>
              </a:solidFill>
              <a:ln>
                <a:solidFill>
                  <a:srgbClr val="DD0806"/>
                </a:solidFill>
                <a:prstDash val="solid"/>
              </a:ln>
            </c:spPr>
          </c:marker>
          <c:cat>
            <c:strRef>
              <c:f>Sheet3!$A$2:$A$4</c:f>
              <c:strCache>
                <c:ptCount val="3"/>
                <c:pt idx="0">
                  <c:v>1992</c:v>
                </c:pt>
                <c:pt idx="1">
                  <c:v>1998</c:v>
                </c:pt>
                <c:pt idx="2">
                  <c:v>projected 2030</c:v>
                </c:pt>
              </c:strCache>
            </c:strRef>
          </c:cat>
          <c:val>
            <c:numRef>
              <c:f>Sheet3!$D$2:$D$4</c:f>
              <c:numCache>
                <c:formatCode>General</c:formatCode>
                <c:ptCount val="3"/>
                <c:pt idx="0">
                  <c:v>3500000</c:v>
                </c:pt>
                <c:pt idx="1">
                  <c:v>4500000</c:v>
                </c:pt>
                <c:pt idx="2">
                  <c:v>8000000</c:v>
                </c:pt>
              </c:numCache>
            </c:numRef>
          </c:val>
          <c:smooth val="1"/>
          <c:extLst>
            <c:ext xmlns:c16="http://schemas.microsoft.com/office/drawing/2014/chart" uri="{C3380CC4-5D6E-409C-BE32-E72D297353CC}">
              <c16:uniqueId val="{00000002-1317-A440-9916-3E66B5BEC828}"/>
            </c:ext>
          </c:extLst>
        </c:ser>
        <c:dLbls>
          <c:showLegendKey val="0"/>
          <c:showVal val="0"/>
          <c:showCatName val="0"/>
          <c:showSerName val="0"/>
          <c:showPercent val="0"/>
          <c:showBubbleSize val="0"/>
        </c:dLbls>
        <c:marker val="1"/>
        <c:smooth val="0"/>
        <c:axId val="-2133341280"/>
        <c:axId val="2141397072"/>
      </c:lineChart>
      <c:catAx>
        <c:axId val="-2133347712"/>
        <c:scaling>
          <c:orientation val="minMax"/>
        </c:scaling>
        <c:delete val="0"/>
        <c:axPos val="b"/>
        <c:title>
          <c:tx>
            <c:rich>
              <a:bodyPr/>
              <a:lstStyle/>
              <a:p>
                <a:pPr>
                  <a:defRPr sz="1185" b="1" i="0" u="none" strike="noStrike" baseline="0">
                    <a:solidFill>
                      <a:srgbClr val="000000"/>
                    </a:solidFill>
                    <a:latin typeface="Arial"/>
                    <a:ea typeface="Arial"/>
                    <a:cs typeface="Arial"/>
                  </a:defRPr>
                </a:pPr>
                <a:r>
                  <a:rPr lang="en-US"/>
                  <a:t>Year</a:t>
                </a:r>
              </a:p>
            </c:rich>
          </c:tx>
          <c:layout>
            <c:manualLayout>
              <c:xMode val="edge"/>
              <c:yMode val="edge"/>
              <c:x val="0.45473251028806599"/>
              <c:y val="0.84982935153583605"/>
            </c:manualLayout>
          </c:layout>
          <c:overlay val="0"/>
          <c:spPr>
            <a:noFill/>
            <a:ln w="30097">
              <a:noFill/>
            </a:ln>
          </c:spPr>
        </c:title>
        <c:numFmt formatCode="General" sourceLinked="1"/>
        <c:majorTickMark val="cross"/>
        <c:minorTickMark val="none"/>
        <c:tickLblPos val="nextTo"/>
        <c:spPr>
          <a:ln w="3762">
            <a:solidFill>
              <a:srgbClr val="000000"/>
            </a:solidFill>
            <a:prstDash val="solid"/>
          </a:ln>
        </c:spPr>
        <c:txPr>
          <a:bodyPr rot="0" vert="horz"/>
          <a:lstStyle/>
          <a:p>
            <a:pPr>
              <a:defRPr sz="1185" b="0" i="0" u="none" strike="noStrike" baseline="0">
                <a:solidFill>
                  <a:srgbClr val="000000"/>
                </a:solidFill>
                <a:latin typeface="Arial"/>
                <a:ea typeface="Arial"/>
                <a:cs typeface="Arial"/>
              </a:defRPr>
            </a:pPr>
            <a:endParaRPr lang="en-US"/>
          </a:p>
        </c:txPr>
        <c:crossAx val="-2137229424"/>
        <c:crosses val="autoZero"/>
        <c:auto val="0"/>
        <c:lblAlgn val="ctr"/>
        <c:lblOffset val="0"/>
        <c:tickLblSkip val="1"/>
        <c:tickMarkSkip val="1"/>
        <c:noMultiLvlLbl val="0"/>
      </c:catAx>
      <c:valAx>
        <c:axId val="-2137229424"/>
        <c:scaling>
          <c:orientation val="minMax"/>
          <c:max val="30000"/>
        </c:scaling>
        <c:delete val="0"/>
        <c:axPos val="l"/>
        <c:title>
          <c:tx>
            <c:rich>
              <a:bodyPr/>
              <a:lstStyle/>
              <a:p>
                <a:pPr>
                  <a:defRPr sz="1185" b="1" i="0" u="none" strike="noStrike" baseline="0">
                    <a:solidFill>
                      <a:srgbClr val="000000"/>
                    </a:solidFill>
                    <a:latin typeface="Arial"/>
                    <a:ea typeface="Arial"/>
                    <a:cs typeface="Arial"/>
                  </a:defRPr>
                </a:pPr>
                <a:r>
                  <a:rPr lang="en-US"/>
                  <a:t>Specialists </a:t>
                </a:r>
              </a:p>
            </c:rich>
          </c:tx>
          <c:layout>
            <c:manualLayout>
              <c:xMode val="edge"/>
              <c:yMode val="edge"/>
              <c:x val="1.85185185185185E-2"/>
              <c:y val="0.40614334470989799"/>
            </c:manualLayout>
          </c:layout>
          <c:overlay val="0"/>
          <c:spPr>
            <a:noFill/>
            <a:ln w="30097">
              <a:noFill/>
            </a:ln>
          </c:spPr>
        </c:title>
        <c:numFmt formatCode="0" sourceLinked="1"/>
        <c:majorTickMark val="cross"/>
        <c:minorTickMark val="none"/>
        <c:tickLblPos val="nextTo"/>
        <c:spPr>
          <a:ln w="3762">
            <a:solidFill>
              <a:srgbClr val="000000"/>
            </a:solidFill>
            <a:prstDash val="solid"/>
          </a:ln>
        </c:spPr>
        <c:txPr>
          <a:bodyPr rot="0" vert="horz"/>
          <a:lstStyle/>
          <a:p>
            <a:pPr>
              <a:defRPr sz="1185" b="0" i="0" u="none" strike="noStrike" baseline="0">
                <a:solidFill>
                  <a:srgbClr val="000000"/>
                </a:solidFill>
                <a:latin typeface="Arial"/>
                <a:ea typeface="Arial"/>
                <a:cs typeface="Arial"/>
              </a:defRPr>
            </a:pPr>
            <a:endParaRPr lang="en-US"/>
          </a:p>
        </c:txPr>
        <c:crossAx val="-2133347712"/>
        <c:crossesAt val="1"/>
        <c:crossBetween val="between"/>
        <c:majorUnit val="3000"/>
      </c:valAx>
      <c:catAx>
        <c:axId val="-2133341280"/>
        <c:scaling>
          <c:orientation val="minMax"/>
        </c:scaling>
        <c:delete val="1"/>
        <c:axPos val="b"/>
        <c:numFmt formatCode="General" sourceLinked="1"/>
        <c:majorTickMark val="out"/>
        <c:minorTickMark val="none"/>
        <c:tickLblPos val="nextTo"/>
        <c:crossAx val="2141397072"/>
        <c:crosses val="autoZero"/>
        <c:auto val="1"/>
        <c:lblAlgn val="ctr"/>
        <c:lblOffset val="100"/>
        <c:noMultiLvlLbl val="0"/>
      </c:catAx>
      <c:valAx>
        <c:axId val="2141397072"/>
        <c:scaling>
          <c:orientation val="minMax"/>
          <c:max val="10000000"/>
        </c:scaling>
        <c:delete val="0"/>
        <c:axPos val="r"/>
        <c:title>
          <c:tx>
            <c:rich>
              <a:bodyPr/>
              <a:lstStyle/>
              <a:p>
                <a:pPr>
                  <a:defRPr sz="1185" b="1" i="0" u="none" strike="noStrike" baseline="0">
                    <a:solidFill>
                      <a:srgbClr val="000000"/>
                    </a:solidFill>
                    <a:latin typeface="Arial"/>
                    <a:ea typeface="Arial"/>
                    <a:cs typeface="Arial"/>
                  </a:defRPr>
                </a:pPr>
                <a:r>
                  <a:rPr lang="en-US"/>
                  <a:t>Persons with dementia</a:t>
                </a:r>
              </a:p>
            </c:rich>
          </c:tx>
          <c:layout>
            <c:manualLayout>
              <c:xMode val="edge"/>
              <c:yMode val="edge"/>
              <c:x val="0.94855967078189296"/>
              <c:y val="0.30716723549488101"/>
            </c:manualLayout>
          </c:layout>
          <c:overlay val="0"/>
          <c:spPr>
            <a:noFill/>
            <a:ln w="30097">
              <a:noFill/>
            </a:ln>
          </c:spPr>
        </c:title>
        <c:numFmt formatCode="General" sourceLinked="1"/>
        <c:majorTickMark val="cross"/>
        <c:minorTickMark val="none"/>
        <c:tickLblPos val="nextTo"/>
        <c:spPr>
          <a:ln w="3762">
            <a:solidFill>
              <a:srgbClr val="000000"/>
            </a:solidFill>
            <a:prstDash val="solid"/>
          </a:ln>
        </c:spPr>
        <c:txPr>
          <a:bodyPr rot="0" vert="horz"/>
          <a:lstStyle/>
          <a:p>
            <a:pPr>
              <a:defRPr sz="1185" b="0" i="0" u="none" strike="noStrike" baseline="0">
                <a:solidFill>
                  <a:srgbClr val="000000"/>
                </a:solidFill>
                <a:latin typeface="Arial"/>
                <a:ea typeface="Arial"/>
                <a:cs typeface="Arial"/>
              </a:defRPr>
            </a:pPr>
            <a:endParaRPr lang="en-US"/>
          </a:p>
        </c:txPr>
        <c:crossAx val="-2133341280"/>
        <c:crosses val="max"/>
        <c:crossBetween val="between"/>
      </c:valAx>
      <c:spPr>
        <a:solidFill>
          <a:srgbClr val="FFFFFF"/>
        </a:solidFill>
        <a:ln w="30097">
          <a:noFill/>
        </a:ln>
      </c:spPr>
    </c:plotArea>
    <c:legend>
      <c:legendPos val="b"/>
      <c:layout>
        <c:manualLayout>
          <c:xMode val="edge"/>
          <c:yMode val="edge"/>
          <c:x val="8.8477366255144005E-2"/>
          <c:y val="0.93515358361774703"/>
          <c:w val="0.82098765432098797"/>
          <c:h val="5.4607508532423202E-2"/>
        </c:manualLayout>
      </c:layout>
      <c:overlay val="0"/>
      <c:spPr>
        <a:solidFill>
          <a:srgbClr val="FFFFFF"/>
        </a:solidFill>
        <a:ln w="3762">
          <a:solidFill>
            <a:srgbClr val="000000"/>
          </a:solidFill>
          <a:prstDash val="solid"/>
        </a:ln>
      </c:spPr>
      <c:txPr>
        <a:bodyPr/>
        <a:lstStyle/>
        <a:p>
          <a:pPr>
            <a:defRPr sz="109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762">
      <a:solidFill>
        <a:srgbClr val="000000"/>
      </a:solidFill>
      <a:prstDash val="solid"/>
    </a:ln>
  </c:spPr>
  <c:txPr>
    <a:bodyPr/>
    <a:lstStyle/>
    <a:p>
      <a:pPr>
        <a:defRPr sz="1185"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835BB-3856-7D4C-84A6-7AE98D52A4CD}"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CDDE8-6368-424B-AFB4-D2F57B6EE133}" type="slidenum">
              <a:rPr lang="en-US" smtClean="0"/>
              <a:t>‹#›</a:t>
            </a:fld>
            <a:endParaRPr lang="en-US"/>
          </a:p>
        </p:txBody>
      </p:sp>
    </p:spTree>
    <p:extLst>
      <p:ext uri="{BB962C8B-B14F-4D97-AF65-F5344CB8AC3E}">
        <p14:creationId xmlns:p14="http://schemas.microsoft.com/office/powerpoint/2010/main" val="347755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The exponential rise in dementia prevalence</a:t>
            </a:r>
            <a:r>
              <a:rPr lang="en-US" baseline="0" dirty="0"/>
              <a:t> expected in the next 15 years is the product of two forces: first,  the baby boom  - the oldest of the boomers will be in their 80’s in 2030, an age at which at least a third of people will have clinically important cognitive impairment. The second force is the continuing marginal reduction in mortality due to the common chronic diseases that make up much of the work of the general internist, leaving more older people living with multiple chronic conditions and complex health care needs. The shortage of specialists will not be fixed in the foreseeable future, </a:t>
            </a:r>
            <a:r>
              <a:rPr lang="en-US" baseline="0" dirty="0" err="1"/>
              <a:t>resutting</a:t>
            </a:r>
            <a:r>
              <a:rPr lang="en-US" baseline="0" dirty="0"/>
              <a:t> in the need for generalists – including internists – to become more skilled in identifying dementia in their patients and managing the resulting complexities such as those we just encountered with our patient.</a:t>
            </a:r>
          </a:p>
          <a:p>
            <a:endParaRPr lang="en-US" baseline="0" dirty="0"/>
          </a:p>
          <a:p>
            <a:r>
              <a:rPr lang="en-US" dirty="0"/>
              <a:t>Set off below this staggering increase in dementia cases </a:t>
            </a:r>
            <a:r>
              <a:rPr lang="en-US" baseline="0" dirty="0"/>
              <a:t>are the two specialty groups most often called upon to provide complex management of dementia patients over time – geriatricians and geriatric psychiatrists. </a:t>
            </a:r>
            <a:r>
              <a:rPr lang="en-US" altLang="ja-JP" dirty="0"/>
              <a:t>We see that growth in both geriatric medicine and geriatric psychiatry has</a:t>
            </a:r>
            <a:r>
              <a:rPr lang="en-US" altLang="ja-JP" baseline="0" dirty="0"/>
              <a:t> </a:t>
            </a:r>
            <a:r>
              <a:rPr lang="en-US" altLang="ja-JP" dirty="0"/>
              <a:t>essentially stopped, and there is</a:t>
            </a:r>
            <a:r>
              <a:rPr lang="en-US" altLang="ja-JP" baseline="0" dirty="0"/>
              <a:t> no expectation that it will begin again</a:t>
            </a:r>
            <a:r>
              <a:rPr lang="en-US" altLang="ja-JP" dirty="0"/>
              <a:t>. Their</a:t>
            </a:r>
            <a:r>
              <a:rPr lang="en-US" altLang="ja-JP" baseline="0" dirty="0"/>
              <a:t> small numbers make it obvious that the diagnosis and management of dementia will fall increasingly to generalists. Having a basic understanding of dementia, getting comfortable with identifying cognitive impairment in patients, and understanding its impact on health care and clinical decision making are all within the scope of primary care medicine. </a:t>
            </a:r>
            <a:endParaRPr lang="en-US" dirty="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00F0D0-32E4-F64D-8670-E2E76ABA22F6}" type="slidenum">
              <a:rPr lang="en-US" sz="1200"/>
              <a:pPr/>
              <a:t>12</a:t>
            </a:fld>
            <a:endParaRPr lang="en-US" sz="1200"/>
          </a:p>
        </p:txBody>
      </p:sp>
    </p:spTree>
    <p:extLst>
      <p:ext uri="{BB962C8B-B14F-4D97-AF65-F5344CB8AC3E}">
        <p14:creationId xmlns:p14="http://schemas.microsoft.com/office/powerpoint/2010/main" val="208383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we had</a:t>
            </a:r>
            <a:r>
              <a:rPr lang="en-US" baseline="0" dirty="0"/>
              <a:t> the opportunity to isolate the effect of new cases of dementia on hospitalizations, using a unique cohort of individuals – those followed in the ACT study pioneered by Dr. Eric Larson at Group Health Cooperative nearly 20 years ago. In that study, cognitively normal older persons are enrolled in a longitudinal study of risk factors for incident dementia. Subjects are evaluated every two years. Because the study is embedded in a healthcare system with excellent data capture and analysis capabilities, we were able to look at hospitalization rates and reasons before and after the onset of dementia and compare rates with people who never developed dementia. Key findings were that dementia patients were admitted for much the same reasons as all older adults – but the rates were higher, and some reasons for admission were unique to demented individuals (dehydration, UTI).  We were especially interested in potentially preventable admissions – admissions for conditions that if detected and treated early in outpatient care might never worsen to the point of requiring inpatient treatment.  The reasons are informative and can tell providers something about how having dementia requires a special focus in general medical care.  For CHF, UTI, and duodenal ulcer, it’s likely that diagnoses were missed or delayed in primary care, leading to greater acuity of illness when detected. This may happen because dementia patients are less able to recognize and report changes in their health status. For dehydration, dementia interferes with awareness of and appropriate response to thirst signals.  </a:t>
            </a:r>
            <a:endParaRPr lang="en-US" dirty="0"/>
          </a:p>
        </p:txBody>
      </p:sp>
      <p:sp>
        <p:nvSpPr>
          <p:cNvPr id="4" name="Slide Number Placeholder 3"/>
          <p:cNvSpPr>
            <a:spLocks noGrp="1"/>
          </p:cNvSpPr>
          <p:nvPr>
            <p:ph type="sldNum" sz="quarter" idx="10"/>
          </p:nvPr>
        </p:nvSpPr>
        <p:spPr/>
        <p:txBody>
          <a:bodyPr/>
          <a:lstStyle/>
          <a:p>
            <a:fld id="{D0BAD29B-2153-114E-AC18-C3817D350CCA}" type="slidenum">
              <a:rPr lang="en-US" smtClean="0"/>
              <a:t>13</a:t>
            </a:fld>
            <a:endParaRPr lang="en-US"/>
          </a:p>
        </p:txBody>
      </p:sp>
    </p:spTree>
    <p:extLst>
      <p:ext uri="{BB962C8B-B14F-4D97-AF65-F5344CB8AC3E}">
        <p14:creationId xmlns:p14="http://schemas.microsoft.com/office/powerpoint/2010/main" val="255325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54A768-3408-0240-9EE0-8FE9D940CB0E}"/>
              </a:ext>
            </a:extLst>
          </p:cNvPr>
          <p:cNvSpPr>
            <a:spLocks noGrp="1" noChangeArrowheads="1"/>
          </p:cNvSpPr>
          <p:nvPr>
            <p:ph type="sldNum" sz="quarter" idx="5"/>
          </p:nvPr>
        </p:nvSpPr>
        <p:spPr>
          <a:ln/>
        </p:spPr>
        <p:txBody>
          <a:bodyPr/>
          <a:lstStyle/>
          <a:p>
            <a:fld id="{DBAEE6A1-FE4A-C64F-87DE-4F96E9567834}" type="slidenum">
              <a:rPr lang="en-US" altLang="en-US"/>
              <a:pPr/>
              <a:t>16</a:t>
            </a:fld>
            <a:endParaRPr lang="en-US" altLang="en-US"/>
          </a:p>
        </p:txBody>
      </p:sp>
      <p:sp>
        <p:nvSpPr>
          <p:cNvPr id="45058" name="Rectangle 2">
            <a:extLst>
              <a:ext uri="{FF2B5EF4-FFF2-40B4-BE49-F238E27FC236}">
                <a16:creationId xmlns:a16="http://schemas.microsoft.com/office/drawing/2014/main" id="{F575097B-09AA-BA4E-939E-0926C7015F68}"/>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4CF4FD2-2227-A648-B43F-8208F1FA6DD9}"/>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0869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 mistake a clear</a:t>
            </a:r>
            <a:r>
              <a:rPr lang="en-US" baseline="0" dirty="0" smtClean="0"/>
              <a:t> view for a short distance – Paul </a:t>
            </a:r>
            <a:r>
              <a:rPr lang="en-US" baseline="0" dirty="0" err="1" smtClean="0"/>
              <a:t>Saffo</a:t>
            </a:r>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20</a:t>
            </a:fld>
            <a:endParaRPr lang="en-US" dirty="0"/>
          </a:p>
        </p:txBody>
      </p:sp>
    </p:spTree>
    <p:extLst>
      <p:ext uri="{BB962C8B-B14F-4D97-AF65-F5344CB8AC3E}">
        <p14:creationId xmlns:p14="http://schemas.microsoft.com/office/powerpoint/2010/main" val="105589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564883A-3131-2044-918E-217784D4F300}" type="datetimeFigureOut">
              <a:rPr lang="en-US" smtClean="0"/>
              <a:t>9/8/2022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0CFF211-E976-8B42-A996-B69710A3DE39}"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464675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64883A-3131-2044-918E-217784D4F30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FF211-E976-8B42-A996-B69710A3DE39}" type="slidenum">
              <a:rPr lang="en-US" smtClean="0"/>
              <a:t>‹#›</a:t>
            </a:fld>
            <a:endParaRPr lang="en-US"/>
          </a:p>
        </p:txBody>
      </p:sp>
    </p:spTree>
    <p:extLst>
      <p:ext uri="{BB962C8B-B14F-4D97-AF65-F5344CB8AC3E}">
        <p14:creationId xmlns:p14="http://schemas.microsoft.com/office/powerpoint/2010/main" val="370901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64883A-3131-2044-918E-217784D4F30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FF211-E976-8B42-A996-B69710A3DE39}" type="slidenum">
              <a:rPr lang="en-US" smtClean="0"/>
              <a:t>‹#›</a:t>
            </a:fld>
            <a:endParaRPr lang="en-US"/>
          </a:p>
        </p:txBody>
      </p:sp>
    </p:spTree>
    <p:extLst>
      <p:ext uri="{BB962C8B-B14F-4D97-AF65-F5344CB8AC3E}">
        <p14:creationId xmlns:p14="http://schemas.microsoft.com/office/powerpoint/2010/main" val="92992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80A3B0-DD79-B743-9AAD-C45621F2A9BA}" type="slidenum">
              <a:rPr lang="en-US"/>
              <a:pPr>
                <a:defRPr/>
              </a:pPr>
              <a:t>‹#›</a:t>
            </a:fld>
            <a:endParaRPr lang="en-US"/>
          </a:p>
        </p:txBody>
      </p:sp>
    </p:spTree>
    <p:extLst>
      <p:ext uri="{BB962C8B-B14F-4D97-AF65-F5344CB8AC3E}">
        <p14:creationId xmlns:p14="http://schemas.microsoft.com/office/powerpoint/2010/main" val="126260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64883A-3131-2044-918E-217784D4F30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FF211-E976-8B42-A996-B69710A3DE39}" type="slidenum">
              <a:rPr lang="en-US" smtClean="0"/>
              <a:t>‹#›</a:t>
            </a:fld>
            <a:endParaRPr lang="en-US"/>
          </a:p>
        </p:txBody>
      </p:sp>
    </p:spTree>
    <p:extLst>
      <p:ext uri="{BB962C8B-B14F-4D97-AF65-F5344CB8AC3E}">
        <p14:creationId xmlns:p14="http://schemas.microsoft.com/office/powerpoint/2010/main" val="223225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564883A-3131-2044-918E-217784D4F300}" type="datetimeFigureOut">
              <a:rPr lang="en-US" smtClean="0"/>
              <a:t>9/8/2022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0CFF211-E976-8B42-A996-B69710A3DE3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645548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64883A-3131-2044-918E-217784D4F300}"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FF211-E976-8B42-A996-B69710A3DE39}" type="slidenum">
              <a:rPr lang="en-US" smtClean="0"/>
              <a:t>‹#›</a:t>
            </a:fld>
            <a:endParaRPr lang="en-US"/>
          </a:p>
        </p:txBody>
      </p:sp>
    </p:spTree>
    <p:extLst>
      <p:ext uri="{BB962C8B-B14F-4D97-AF65-F5344CB8AC3E}">
        <p14:creationId xmlns:p14="http://schemas.microsoft.com/office/powerpoint/2010/main" val="384281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64883A-3131-2044-918E-217784D4F300}"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FF211-E976-8B42-A996-B69710A3DE39}" type="slidenum">
              <a:rPr lang="en-US" smtClean="0"/>
              <a:t>‹#›</a:t>
            </a:fld>
            <a:endParaRPr lang="en-US"/>
          </a:p>
        </p:txBody>
      </p:sp>
    </p:spTree>
    <p:extLst>
      <p:ext uri="{BB962C8B-B14F-4D97-AF65-F5344CB8AC3E}">
        <p14:creationId xmlns:p14="http://schemas.microsoft.com/office/powerpoint/2010/main" val="155397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64883A-3131-2044-918E-217784D4F300}"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FF211-E976-8B42-A996-B69710A3DE39}" type="slidenum">
              <a:rPr lang="en-US" smtClean="0"/>
              <a:t>‹#›</a:t>
            </a:fld>
            <a:endParaRPr lang="en-US"/>
          </a:p>
        </p:txBody>
      </p:sp>
    </p:spTree>
    <p:extLst>
      <p:ext uri="{BB962C8B-B14F-4D97-AF65-F5344CB8AC3E}">
        <p14:creationId xmlns:p14="http://schemas.microsoft.com/office/powerpoint/2010/main" val="251363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4883A-3131-2044-918E-217784D4F300}"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FF211-E976-8B42-A996-B69710A3DE39}" type="slidenum">
              <a:rPr lang="en-US" smtClean="0"/>
              <a:t>‹#›</a:t>
            </a:fld>
            <a:endParaRPr lang="en-US"/>
          </a:p>
        </p:txBody>
      </p:sp>
    </p:spTree>
    <p:extLst>
      <p:ext uri="{BB962C8B-B14F-4D97-AF65-F5344CB8AC3E}">
        <p14:creationId xmlns:p14="http://schemas.microsoft.com/office/powerpoint/2010/main" val="230799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564883A-3131-2044-918E-217784D4F300}" type="datetimeFigureOut">
              <a:rPr lang="en-US" smtClean="0"/>
              <a:t>9/8/2022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0CFF211-E976-8B42-A996-B69710A3DE3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256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564883A-3131-2044-918E-217784D4F300}" type="datetimeFigureOut">
              <a:rPr lang="en-US" smtClean="0"/>
              <a:t>9/8/2022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0CFF211-E976-8B42-A996-B69710A3DE3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063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564883A-3131-2044-918E-217784D4F300}" type="datetimeFigureOut">
              <a:rPr lang="en-US" smtClean="0"/>
              <a:t>9/8/2022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0CFF211-E976-8B42-A996-B69710A3DE3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963783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4121" y="711517"/>
            <a:ext cx="9144000" cy="2387600"/>
          </a:xfrm>
        </p:spPr>
        <p:txBody>
          <a:bodyPr>
            <a:normAutofit/>
          </a:bodyPr>
          <a:lstStyle/>
          <a:p>
            <a:r>
              <a:rPr lang="en-US" sz="6000" b="1" dirty="0" smtClean="0">
                <a:latin typeface="Franklin Gothic Medium" charset="0"/>
                <a:ea typeface="Franklin Gothic Medium" charset="0"/>
                <a:cs typeface="Franklin Gothic Medium" charset="0"/>
              </a:rPr>
              <a:t>Early </a:t>
            </a:r>
            <a:r>
              <a:rPr lang="en-US" sz="6000" b="1" dirty="0" err="1" smtClean="0">
                <a:latin typeface="Franklin Gothic Medium" charset="0"/>
                <a:ea typeface="Franklin Gothic Medium" charset="0"/>
                <a:cs typeface="Franklin Gothic Medium" charset="0"/>
              </a:rPr>
              <a:t>Detecton</a:t>
            </a:r>
            <a:r>
              <a:rPr lang="en-US" sz="6000" b="1" dirty="0" smtClean="0">
                <a:latin typeface="Franklin Gothic Medium" charset="0"/>
                <a:ea typeface="Franklin Gothic Medium" charset="0"/>
                <a:cs typeface="Franklin Gothic Medium" charset="0"/>
              </a:rPr>
              <a:t> of Cognitive Impairment</a:t>
            </a:r>
            <a:endParaRPr lang="en-US" sz="6000" dirty="0">
              <a:latin typeface="Franklin Gothic Medium" charset="0"/>
              <a:ea typeface="Franklin Gothic Medium" charset="0"/>
              <a:cs typeface="Franklin Gothic Medium" charset="0"/>
            </a:endParaRPr>
          </a:p>
        </p:txBody>
      </p:sp>
      <p:sp>
        <p:nvSpPr>
          <p:cNvPr id="3" name="Subtitle 2"/>
          <p:cNvSpPr>
            <a:spLocks noGrp="1"/>
          </p:cNvSpPr>
          <p:nvPr>
            <p:ph type="subTitle" idx="1"/>
          </p:nvPr>
        </p:nvSpPr>
        <p:spPr>
          <a:xfrm>
            <a:off x="1694121" y="3509961"/>
            <a:ext cx="7428614" cy="2954633"/>
          </a:xfrm>
        </p:spPr>
        <p:txBody>
          <a:bodyPr>
            <a:noAutofit/>
          </a:bodyPr>
          <a:lstStyle/>
          <a:p>
            <a:r>
              <a:rPr lang="en-US" sz="2800" dirty="0" smtClean="0">
                <a:latin typeface="Franklin Gothic Medium" charset="0"/>
                <a:ea typeface="Franklin Gothic Medium" charset="0"/>
                <a:cs typeface="Franklin Gothic Medium" charset="0"/>
              </a:rPr>
              <a:t>September </a:t>
            </a:r>
            <a:r>
              <a:rPr lang="en-US" sz="2800" dirty="0">
                <a:latin typeface="Franklin Gothic Medium" charset="0"/>
                <a:ea typeface="Franklin Gothic Medium" charset="0"/>
                <a:cs typeface="Franklin Gothic Medium" charset="0"/>
              </a:rPr>
              <a:t>2022 </a:t>
            </a:r>
            <a:endParaRPr lang="en-US" sz="2800" dirty="0" smtClean="0">
              <a:latin typeface="Franklin Gothic Medium" charset="0"/>
              <a:ea typeface="Franklin Gothic Medium" charset="0"/>
              <a:cs typeface="Franklin Gothic Medium" charset="0"/>
            </a:endParaRPr>
          </a:p>
          <a:p>
            <a:r>
              <a:rPr lang="en-US" sz="2800" dirty="0" smtClean="0">
                <a:latin typeface="Franklin Gothic Medium" charset="0"/>
                <a:ea typeface="Franklin Gothic Medium" charset="0"/>
                <a:cs typeface="Franklin Gothic Medium" charset="0"/>
              </a:rPr>
              <a:t>Indian </a:t>
            </a:r>
            <a:r>
              <a:rPr lang="en-US" sz="2800" dirty="0">
                <a:latin typeface="Franklin Gothic Medium" charset="0"/>
                <a:ea typeface="Franklin Gothic Medium" charset="0"/>
                <a:cs typeface="Franklin Gothic Medium" charset="0"/>
              </a:rPr>
              <a:t>Health Service </a:t>
            </a:r>
            <a:endParaRPr lang="en-US" sz="2800" dirty="0" smtClean="0">
              <a:latin typeface="Franklin Gothic Medium" charset="0"/>
              <a:ea typeface="Franklin Gothic Medium" charset="0"/>
              <a:cs typeface="Franklin Gothic Medium" charset="0"/>
            </a:endParaRPr>
          </a:p>
          <a:p>
            <a:r>
              <a:rPr lang="en-US" sz="2800" dirty="0" smtClean="0">
                <a:latin typeface="Franklin Gothic Medium" charset="0"/>
                <a:ea typeface="Franklin Gothic Medium" charset="0"/>
                <a:cs typeface="Franklin Gothic Medium" charset="0"/>
              </a:rPr>
              <a:t>Bruce Finke, MD</a:t>
            </a:r>
          </a:p>
          <a:p>
            <a:r>
              <a:rPr lang="en-US" sz="2800" i="1" dirty="0" smtClean="0">
                <a:latin typeface="Franklin Gothic Medium" charset="0"/>
                <a:ea typeface="Franklin Gothic Medium" charset="0"/>
                <a:cs typeface="Franklin Gothic Medium" charset="0"/>
              </a:rPr>
              <a:t>With huge thanks to Soo </a:t>
            </a:r>
            <a:r>
              <a:rPr lang="en-US" sz="2800" i="1" dirty="0" err="1" smtClean="0">
                <a:latin typeface="Franklin Gothic Medium" charset="0"/>
                <a:ea typeface="Franklin Gothic Medium" charset="0"/>
                <a:cs typeface="Franklin Gothic Medium" charset="0"/>
              </a:rPr>
              <a:t>Borson</a:t>
            </a:r>
            <a:r>
              <a:rPr lang="en-US" sz="2800" i="1" dirty="0" smtClean="0">
                <a:latin typeface="Franklin Gothic Medium" charset="0"/>
                <a:ea typeface="Franklin Gothic Medium" charset="0"/>
                <a:cs typeface="Franklin Gothic Medium" charset="0"/>
              </a:rPr>
              <a:t>, MD</a:t>
            </a:r>
            <a:endParaRPr lang="en-US" sz="2800" i="1" dirty="0">
              <a:latin typeface="Franklin Gothic Medium" charset="0"/>
              <a:ea typeface="Franklin Gothic Medium" charset="0"/>
              <a:cs typeface="Franklin Gothic Medium" charset="0"/>
            </a:endParaRPr>
          </a:p>
          <a:p>
            <a:endParaRPr lang="en-US" sz="2800" dirty="0" smtClean="0">
              <a:latin typeface="Franklin Gothic Medium" charset="0"/>
              <a:ea typeface="Franklin Gothic Medium" charset="0"/>
              <a:cs typeface="Franklin Gothic Medium"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971940" y="3519770"/>
            <a:ext cx="2539780" cy="1698477"/>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815343" y="3419158"/>
            <a:ext cx="2660365" cy="1779118"/>
          </a:xfrm>
          <a:prstGeom prst="rect">
            <a:avLst/>
          </a:prstGeom>
        </p:spPr>
      </p:pic>
    </p:spTree>
    <p:extLst>
      <p:ext uri="{BB962C8B-B14F-4D97-AF65-F5344CB8AC3E}">
        <p14:creationId xmlns:p14="http://schemas.microsoft.com/office/powerpoint/2010/main" val="1931358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917C-6471-4C55-3FDD-66D886BD36D7}"/>
              </a:ext>
            </a:extLst>
          </p:cNvPr>
          <p:cNvSpPr>
            <a:spLocks noGrp="1"/>
          </p:cNvSpPr>
          <p:nvPr>
            <p:ph type="ctrTitle"/>
          </p:nvPr>
        </p:nvSpPr>
        <p:spPr/>
        <p:txBody>
          <a:bodyPr>
            <a:noAutofit/>
          </a:bodyPr>
          <a:lstStyle/>
          <a:p>
            <a:r>
              <a:rPr lang="en-US" sz="5400" dirty="0"/>
              <a:t>Screening for Cognitive Impairment </a:t>
            </a:r>
            <a:br>
              <a:rPr lang="en-US" sz="5400" dirty="0"/>
            </a:br>
            <a:r>
              <a:rPr lang="en-US" sz="4000" i="1" dirty="0"/>
              <a:t>at the Point of Care</a:t>
            </a:r>
            <a:endParaRPr lang="en-US" sz="5400" i="1" dirty="0"/>
          </a:p>
        </p:txBody>
      </p:sp>
      <p:sp>
        <p:nvSpPr>
          <p:cNvPr id="3" name="Subtitle 2">
            <a:extLst>
              <a:ext uri="{FF2B5EF4-FFF2-40B4-BE49-F238E27FC236}">
                <a16:creationId xmlns:a16="http://schemas.microsoft.com/office/drawing/2014/main" id="{3C89FADA-0339-FE8D-35DE-6148A0AB6488}"/>
              </a:ext>
            </a:extLst>
          </p:cNvPr>
          <p:cNvSpPr>
            <a:spLocks noGrp="1"/>
          </p:cNvSpPr>
          <p:nvPr>
            <p:ph type="subTitle" idx="1"/>
          </p:nvPr>
        </p:nvSpPr>
        <p:spPr>
          <a:xfrm>
            <a:off x="1524000" y="4337534"/>
            <a:ext cx="9144000" cy="1655762"/>
          </a:xfrm>
        </p:spPr>
        <p:txBody>
          <a:bodyPr/>
          <a:lstStyle/>
          <a:p>
            <a:r>
              <a:rPr lang="en-US" dirty="0"/>
              <a:t>Soo Borson MD</a:t>
            </a:r>
          </a:p>
          <a:p>
            <a:r>
              <a:rPr lang="en-US" dirty="0"/>
              <a:t>Professor of Clinical Family Medicine, Keck USC School of Medicine</a:t>
            </a:r>
          </a:p>
          <a:p>
            <a:r>
              <a:rPr lang="en-US" dirty="0"/>
              <a:t>Professor Emerita of Geriatric Psychiatry, University of Washington</a:t>
            </a:r>
          </a:p>
        </p:txBody>
      </p:sp>
    </p:spTree>
    <p:extLst>
      <p:ext uri="{BB962C8B-B14F-4D97-AF65-F5344CB8AC3E}">
        <p14:creationId xmlns:p14="http://schemas.microsoft.com/office/powerpoint/2010/main" val="3740623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6B2D-7E15-7246-936C-9C1951FB618C}"/>
              </a:ext>
            </a:extLst>
          </p:cNvPr>
          <p:cNvSpPr>
            <a:spLocks noGrp="1"/>
          </p:cNvSpPr>
          <p:nvPr>
            <p:ph type="title"/>
          </p:nvPr>
        </p:nvSpPr>
        <p:spPr>
          <a:xfrm>
            <a:off x="944216" y="764373"/>
            <a:ext cx="10992679" cy="1293028"/>
          </a:xfrm>
        </p:spPr>
        <p:txBody>
          <a:bodyPr>
            <a:normAutofit/>
          </a:bodyPr>
          <a:lstStyle/>
          <a:p>
            <a:pPr algn="l"/>
            <a:r>
              <a:rPr lang="en-US" sz="3600" dirty="0"/>
              <a:t>Our biggest goal: to build a dementia-capable health care system, starting with early detection</a:t>
            </a:r>
          </a:p>
        </p:txBody>
      </p:sp>
      <p:sp>
        <p:nvSpPr>
          <p:cNvPr id="3" name="Content Placeholder 2">
            <a:extLst>
              <a:ext uri="{FF2B5EF4-FFF2-40B4-BE49-F238E27FC236}">
                <a16:creationId xmlns:a16="http://schemas.microsoft.com/office/drawing/2014/main" id="{F9D9F952-CB5B-684B-8EF3-CBB682EB33AE}"/>
              </a:ext>
            </a:extLst>
          </p:cNvPr>
          <p:cNvSpPr>
            <a:spLocks noGrp="1"/>
          </p:cNvSpPr>
          <p:nvPr>
            <p:ph idx="1"/>
          </p:nvPr>
        </p:nvSpPr>
        <p:spPr>
          <a:xfrm>
            <a:off x="2118360" y="2415278"/>
            <a:ext cx="7955280" cy="4069080"/>
          </a:xfrm>
        </p:spPr>
        <p:txBody>
          <a:bodyPr>
            <a:normAutofit fontScale="92500" lnSpcReduction="20000"/>
          </a:bodyPr>
          <a:lstStyle/>
          <a:p>
            <a:r>
              <a:rPr lang="en-US" dirty="0"/>
              <a:t>Purposeful case-finding - where people are</a:t>
            </a:r>
          </a:p>
          <a:p>
            <a:r>
              <a:rPr lang="en-US" dirty="0"/>
              <a:t>Active partnership with families/home caregivers</a:t>
            </a:r>
          </a:p>
          <a:p>
            <a:r>
              <a:rPr lang="en-US" dirty="0"/>
              <a:t>Regular risk assessment </a:t>
            </a:r>
          </a:p>
          <a:p>
            <a:pPr lvl="1"/>
            <a:r>
              <a:rPr lang="en-US" dirty="0"/>
              <a:t>Proactive management</a:t>
            </a:r>
          </a:p>
          <a:p>
            <a:r>
              <a:rPr lang="en-US" dirty="0"/>
              <a:t>Care coordination</a:t>
            </a:r>
          </a:p>
          <a:p>
            <a:pPr lvl="1"/>
            <a:r>
              <a:rPr lang="en-US" dirty="0"/>
              <a:t>Across disciplines</a:t>
            </a:r>
          </a:p>
          <a:p>
            <a:pPr lvl="1"/>
            <a:r>
              <a:rPr lang="en-US" dirty="0"/>
              <a:t>Across settings</a:t>
            </a:r>
          </a:p>
          <a:p>
            <a:pPr lvl="1"/>
            <a:r>
              <a:rPr lang="en-US" dirty="0"/>
              <a:t>Over time</a:t>
            </a:r>
          </a:p>
          <a:p>
            <a:r>
              <a:rPr lang="en-US" dirty="0"/>
              <a:t>Focus on prevention: “no crisis” care</a:t>
            </a:r>
          </a:p>
          <a:p>
            <a:pPr lvl="1"/>
            <a:r>
              <a:rPr lang="en-US" dirty="0"/>
              <a:t>Acute care episodes</a:t>
            </a:r>
          </a:p>
          <a:p>
            <a:pPr lvl="1"/>
            <a:r>
              <a:rPr lang="en-US" dirty="0"/>
              <a:t>Caregiver crises</a:t>
            </a:r>
          </a:p>
          <a:p>
            <a:pPr marL="457200" lvl="1" indent="0">
              <a:buNone/>
            </a:pPr>
            <a:r>
              <a:rPr lang="en-US" dirty="0"/>
              <a:t> </a:t>
            </a:r>
          </a:p>
          <a:p>
            <a:endParaRPr lang="en-US" dirty="0"/>
          </a:p>
        </p:txBody>
      </p:sp>
    </p:spTree>
    <p:extLst>
      <p:ext uri="{BB962C8B-B14F-4D97-AF65-F5344CB8AC3E}">
        <p14:creationId xmlns:p14="http://schemas.microsoft.com/office/powerpoint/2010/main" val="1836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274638"/>
            <a:ext cx="8077200" cy="1143000"/>
          </a:xfrm>
        </p:spPr>
        <p:txBody>
          <a:bodyPr>
            <a:noAutofit/>
          </a:bodyPr>
          <a:lstStyle/>
          <a:p>
            <a:pPr>
              <a:defRPr/>
            </a:pPr>
            <a:r>
              <a:rPr lang="en-US" sz="3600" dirty="0"/>
              <a:t>We all own dementia!</a:t>
            </a:r>
            <a:endParaRPr lang="en-US" sz="3200" dirty="0"/>
          </a:p>
        </p:txBody>
      </p:sp>
      <p:graphicFrame>
        <p:nvGraphicFramePr>
          <p:cNvPr id="2" name="Object 3"/>
          <p:cNvGraphicFramePr>
            <a:graphicFrameLocks noGrp="1" noChangeAspect="1"/>
          </p:cNvGraphicFramePr>
          <p:nvPr>
            <p:ph type="tbl" idx="1"/>
          </p:nvPr>
        </p:nvGraphicFramePr>
        <p:xfrm>
          <a:off x="2336801" y="1842933"/>
          <a:ext cx="6990488" cy="4306929"/>
        </p:xfrm>
        <a:graphic>
          <a:graphicData uri="http://schemas.openxmlformats.org/drawingml/2006/chart">
            <c:chart xmlns:c="http://schemas.openxmlformats.org/drawingml/2006/chart" xmlns:r="http://schemas.openxmlformats.org/officeDocument/2006/relationships" r:id="rId3"/>
          </a:graphicData>
        </a:graphic>
      </p:graphicFrame>
      <p:sp>
        <p:nvSpPr>
          <p:cNvPr id="54275" name="Text Box 4"/>
          <p:cNvSpPr txBox="1">
            <a:spLocks noChangeArrowheads="1"/>
          </p:cNvSpPr>
          <p:nvPr/>
        </p:nvSpPr>
        <p:spPr bwMode="auto">
          <a:xfrm>
            <a:off x="2362201" y="6215063"/>
            <a:ext cx="83232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a:latin typeface="+mj-lt"/>
              </a:rPr>
              <a:t>Borson S, </a:t>
            </a:r>
            <a:r>
              <a:rPr lang="en-US" sz="1600" dirty="0" err="1">
                <a:latin typeface="+mj-lt"/>
              </a:rPr>
              <a:t>Chodosh</a:t>
            </a:r>
            <a:r>
              <a:rPr lang="en-US" sz="1600" dirty="0">
                <a:latin typeface="+mj-lt"/>
              </a:rPr>
              <a:t> J.  </a:t>
            </a:r>
            <a:r>
              <a:rPr lang="en-US" sz="1600" dirty="0" err="1">
                <a:latin typeface="+mj-lt"/>
              </a:rPr>
              <a:t>Clin</a:t>
            </a:r>
            <a:r>
              <a:rPr lang="en-US" sz="1600" dirty="0">
                <a:latin typeface="+mj-lt"/>
              </a:rPr>
              <a:t> Geri Med 2014; 30: 395-420. </a:t>
            </a:r>
          </a:p>
        </p:txBody>
      </p:sp>
    </p:spTree>
    <p:extLst>
      <p:ext uri="{BB962C8B-B14F-4D97-AF65-F5344CB8AC3E}">
        <p14:creationId xmlns:p14="http://schemas.microsoft.com/office/powerpoint/2010/main" val="1582724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481" y="753228"/>
            <a:ext cx="8376823" cy="1080938"/>
          </a:xfrm>
        </p:spPr>
        <p:txBody>
          <a:bodyPr>
            <a:noAutofit/>
          </a:bodyPr>
          <a:lstStyle/>
          <a:p>
            <a:pPr algn="l"/>
            <a:r>
              <a:rPr lang="en-US" sz="2800" dirty="0"/>
              <a:t>Incident dementia: Potentially preventable hospitalizations</a:t>
            </a:r>
          </a:p>
        </p:txBody>
      </p:sp>
      <p:graphicFrame>
        <p:nvGraphicFramePr>
          <p:cNvPr id="4" name="Content Placeholder 3"/>
          <p:cNvGraphicFramePr>
            <a:graphicFrameLocks noGrp="1"/>
          </p:cNvGraphicFramePr>
          <p:nvPr>
            <p:ph idx="1"/>
          </p:nvPr>
        </p:nvGraphicFramePr>
        <p:xfrm>
          <a:off x="2091480" y="2388835"/>
          <a:ext cx="7772400" cy="352552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70840">
                <a:tc>
                  <a:txBody>
                    <a:bodyPr/>
                    <a:lstStyle/>
                    <a:p>
                      <a:pPr algn="ctr"/>
                      <a:endParaRPr lang="en-US" dirty="0"/>
                    </a:p>
                  </a:txBody>
                  <a:tcPr/>
                </a:tc>
                <a:tc>
                  <a:txBody>
                    <a:bodyPr/>
                    <a:lstStyle/>
                    <a:p>
                      <a:pPr algn="ctr"/>
                      <a:r>
                        <a:rPr lang="en-US" sz="2000" baseline="0" dirty="0">
                          <a:solidFill>
                            <a:schemeClr val="bg1"/>
                          </a:solidFill>
                        </a:rPr>
                        <a:t> </a:t>
                      </a:r>
                      <a:r>
                        <a:rPr lang="en-US" sz="2000" dirty="0">
                          <a:solidFill>
                            <a:schemeClr val="bg1"/>
                          </a:solidFill>
                        </a:rPr>
                        <a:t>DEMENTIA</a:t>
                      </a:r>
                    </a:p>
                  </a:txBody>
                  <a:tcPr/>
                </a:tc>
                <a:tc>
                  <a:txBody>
                    <a:bodyPr/>
                    <a:lstStyle/>
                    <a:p>
                      <a:pPr algn="ctr"/>
                      <a:r>
                        <a:rPr lang="en-US" sz="2000" dirty="0">
                          <a:solidFill>
                            <a:schemeClr val="bg1"/>
                          </a:solidFill>
                        </a:rPr>
                        <a:t>NO</a:t>
                      </a:r>
                      <a:r>
                        <a:rPr lang="en-US" sz="2000" baseline="0" dirty="0">
                          <a:solidFill>
                            <a:schemeClr val="bg1"/>
                          </a:solidFill>
                        </a:rPr>
                        <a:t> DEMENTIA</a:t>
                      </a:r>
                      <a:endParaRPr lang="en-US" sz="2000" dirty="0">
                        <a:solidFill>
                          <a:schemeClr val="bg1"/>
                        </a:solidFill>
                      </a:endParaRPr>
                    </a:p>
                  </a:txBody>
                  <a:tcPr/>
                </a:tc>
                <a:tc>
                  <a:txBody>
                    <a:bodyPr/>
                    <a:lstStyle/>
                    <a:p>
                      <a:pPr algn="ctr"/>
                      <a:r>
                        <a:rPr lang="en-US" sz="2000" dirty="0">
                          <a:solidFill>
                            <a:schemeClr val="bg1"/>
                          </a:solidFill>
                        </a:rPr>
                        <a:t>EFFECT</a:t>
                      </a:r>
                    </a:p>
                  </a:txBody>
                  <a:tcPr/>
                </a:tc>
                <a:extLst>
                  <a:ext uri="{0D108BD9-81ED-4DB2-BD59-A6C34878D82A}">
                    <a16:rowId xmlns:a16="http://schemas.microsoft.com/office/drawing/2014/main" val="10000"/>
                  </a:ext>
                </a:extLst>
              </a:tr>
              <a:tr h="370840">
                <a:tc>
                  <a:txBody>
                    <a:bodyPr/>
                    <a:lstStyle/>
                    <a:p>
                      <a:pPr algn="ctr"/>
                      <a:r>
                        <a:rPr lang="en-US" dirty="0"/>
                        <a:t>N</a:t>
                      </a:r>
                    </a:p>
                  </a:txBody>
                  <a:tcPr/>
                </a:tc>
                <a:tc>
                  <a:txBody>
                    <a:bodyPr/>
                    <a:lstStyle/>
                    <a:p>
                      <a:pPr algn="ctr"/>
                      <a:r>
                        <a:rPr lang="en-US" dirty="0"/>
                        <a:t>494</a:t>
                      </a:r>
                    </a:p>
                  </a:txBody>
                  <a:tcPr/>
                </a:tc>
                <a:tc>
                  <a:txBody>
                    <a:bodyPr/>
                    <a:lstStyle/>
                    <a:p>
                      <a:pPr algn="ctr"/>
                      <a:r>
                        <a:rPr lang="en-US" dirty="0"/>
                        <a:t>2525</a:t>
                      </a:r>
                    </a:p>
                  </a:txBody>
                  <a:tcPr/>
                </a:tc>
                <a:tc>
                  <a:txBody>
                    <a:bodyPr/>
                    <a:lstStyle/>
                    <a:p>
                      <a:pPr algn="ctr"/>
                      <a:r>
                        <a:rPr lang="en-US" dirty="0"/>
                        <a:t>16%</a:t>
                      </a:r>
                    </a:p>
                  </a:txBody>
                  <a:tcPr/>
                </a:tc>
                <a:extLst>
                  <a:ext uri="{0D108BD9-81ED-4DB2-BD59-A6C34878D82A}">
                    <a16:rowId xmlns:a16="http://schemas.microsoft.com/office/drawing/2014/main" val="10001"/>
                  </a:ext>
                </a:extLst>
              </a:tr>
              <a:tr h="370840">
                <a:tc>
                  <a:txBody>
                    <a:bodyPr/>
                    <a:lstStyle/>
                    <a:p>
                      <a:pPr algn="ctr"/>
                      <a:r>
                        <a:rPr lang="en-US" dirty="0"/>
                        <a:t>Age</a:t>
                      </a:r>
                      <a:r>
                        <a:rPr lang="en-US" baseline="0" dirty="0"/>
                        <a:t> at enrollment</a:t>
                      </a:r>
                      <a:endParaRPr lang="en-US" dirty="0"/>
                    </a:p>
                  </a:txBody>
                  <a:tcPr/>
                </a:tc>
                <a:tc>
                  <a:txBody>
                    <a:bodyPr/>
                    <a:lstStyle/>
                    <a:p>
                      <a:pPr algn="ctr"/>
                      <a:r>
                        <a:rPr lang="en-US" dirty="0"/>
                        <a:t>78 (6)</a:t>
                      </a:r>
                    </a:p>
                  </a:txBody>
                  <a:tcPr/>
                </a:tc>
                <a:tc>
                  <a:txBody>
                    <a:bodyPr/>
                    <a:lstStyle/>
                    <a:p>
                      <a:pPr algn="ctr"/>
                      <a:r>
                        <a:rPr lang="en-US" dirty="0"/>
                        <a:t>75 (6)</a:t>
                      </a:r>
                    </a:p>
                  </a:txBody>
                  <a:tcPr/>
                </a:tc>
                <a:tc>
                  <a:txBody>
                    <a:bodyPr/>
                    <a:lstStyle/>
                    <a:p>
                      <a:pPr algn="ctr"/>
                      <a:r>
                        <a:rPr lang="en-US" dirty="0"/>
                        <a:t>p = 0.0001</a:t>
                      </a:r>
                    </a:p>
                  </a:txBody>
                  <a:tcPr/>
                </a:tc>
                <a:extLst>
                  <a:ext uri="{0D108BD9-81ED-4DB2-BD59-A6C34878D82A}">
                    <a16:rowId xmlns:a16="http://schemas.microsoft.com/office/drawing/2014/main" val="10002"/>
                  </a:ext>
                </a:extLst>
              </a:tr>
              <a:tr h="370840">
                <a:tc>
                  <a:txBody>
                    <a:bodyPr/>
                    <a:lstStyle/>
                    <a:p>
                      <a:pPr algn="ctr"/>
                      <a:r>
                        <a:rPr lang="en-US" dirty="0"/>
                        <a:t>Length</a:t>
                      </a:r>
                      <a:r>
                        <a:rPr lang="en-US" baseline="0" dirty="0"/>
                        <a:t> of F/U (</a:t>
                      </a:r>
                      <a:r>
                        <a:rPr lang="en-US" baseline="0" dirty="0" err="1"/>
                        <a:t>yrs</a:t>
                      </a:r>
                      <a:r>
                        <a:rPr lang="en-US" baseline="0" dirty="0"/>
                        <a:t>)</a:t>
                      </a:r>
                      <a:endParaRPr lang="en-US" dirty="0"/>
                    </a:p>
                  </a:txBody>
                  <a:tcPr/>
                </a:tc>
                <a:tc>
                  <a:txBody>
                    <a:bodyPr/>
                    <a:lstStyle/>
                    <a:p>
                      <a:pPr algn="ctr"/>
                      <a:r>
                        <a:rPr lang="en-US" dirty="0"/>
                        <a:t>9.6 </a:t>
                      </a:r>
                    </a:p>
                  </a:txBody>
                  <a:tcPr/>
                </a:tc>
                <a:tc>
                  <a:txBody>
                    <a:bodyPr/>
                    <a:lstStyle/>
                    <a:p>
                      <a:pPr algn="ctr"/>
                      <a:r>
                        <a:rPr lang="en-US" dirty="0"/>
                        <a:t>8</a:t>
                      </a:r>
                    </a:p>
                  </a:txBody>
                  <a:tcPr/>
                </a:tc>
                <a:tc>
                  <a:txBody>
                    <a:bodyPr/>
                    <a:lstStyle/>
                    <a:p>
                      <a:pPr algn="ctr"/>
                      <a:r>
                        <a:rPr lang="en-US" dirty="0"/>
                        <a:t>P = NS</a:t>
                      </a:r>
                    </a:p>
                  </a:txBody>
                  <a:tcPr/>
                </a:tc>
                <a:extLst>
                  <a:ext uri="{0D108BD9-81ED-4DB2-BD59-A6C34878D82A}">
                    <a16:rowId xmlns:a16="http://schemas.microsoft.com/office/drawing/2014/main" val="10003"/>
                  </a:ext>
                </a:extLst>
              </a:tr>
              <a:tr h="370840">
                <a:tc>
                  <a:txBody>
                    <a:bodyPr/>
                    <a:lstStyle/>
                    <a:p>
                      <a:pPr algn="ctr"/>
                      <a:r>
                        <a:rPr lang="en-US" dirty="0"/>
                        <a:t>% w/any admit</a:t>
                      </a:r>
                    </a:p>
                  </a:txBody>
                  <a:tcPr/>
                </a:tc>
                <a:tc>
                  <a:txBody>
                    <a:bodyPr/>
                    <a:lstStyle/>
                    <a:p>
                      <a:pPr algn="ctr"/>
                      <a:r>
                        <a:rPr lang="en-US" dirty="0"/>
                        <a:t>86%</a:t>
                      </a:r>
                    </a:p>
                  </a:txBody>
                  <a:tcPr/>
                </a:tc>
                <a:tc>
                  <a:txBody>
                    <a:bodyPr/>
                    <a:lstStyle/>
                    <a:p>
                      <a:pPr algn="ctr"/>
                      <a:r>
                        <a:rPr lang="en-US" dirty="0"/>
                        <a:t>59%</a:t>
                      </a:r>
                    </a:p>
                  </a:txBody>
                  <a:tcPr/>
                </a:tc>
                <a:tc>
                  <a:txBody>
                    <a:bodyPr/>
                    <a:lstStyle/>
                    <a:p>
                      <a:pPr algn="ctr"/>
                      <a:r>
                        <a:rPr lang="en-US" dirty="0"/>
                        <a:t>++</a:t>
                      </a:r>
                    </a:p>
                  </a:txBody>
                  <a:tcPr/>
                </a:tc>
                <a:extLst>
                  <a:ext uri="{0D108BD9-81ED-4DB2-BD59-A6C34878D82A}">
                    <a16:rowId xmlns:a16="http://schemas.microsoft.com/office/drawing/2014/main" val="10004"/>
                  </a:ext>
                </a:extLst>
              </a:tr>
              <a:tr h="370840">
                <a:tc>
                  <a:txBody>
                    <a:bodyPr/>
                    <a:lstStyle/>
                    <a:p>
                      <a:pPr algn="l"/>
                      <a:r>
                        <a:rPr lang="en-US" sz="2000" b="1" i="0" dirty="0">
                          <a:solidFill>
                            <a:srgbClr val="FF2A0A"/>
                          </a:solidFill>
                        </a:rPr>
                        <a:t>% w/any preventable</a:t>
                      </a:r>
                      <a:r>
                        <a:rPr lang="en-US" sz="2000" b="1" i="0" baseline="0" dirty="0">
                          <a:solidFill>
                            <a:srgbClr val="FF2A0A"/>
                          </a:solidFill>
                        </a:rPr>
                        <a:t> admit </a:t>
                      </a:r>
                      <a:endParaRPr lang="en-US" sz="2000" b="1" i="0" dirty="0">
                        <a:solidFill>
                          <a:srgbClr val="FF2A0A"/>
                        </a:solidFill>
                      </a:endParaRPr>
                    </a:p>
                  </a:txBody>
                  <a:tcPr/>
                </a:tc>
                <a:tc>
                  <a:txBody>
                    <a:bodyPr/>
                    <a:lstStyle/>
                    <a:p>
                      <a:pPr algn="ctr"/>
                      <a:r>
                        <a:rPr lang="en-US" sz="2000" b="1" dirty="0">
                          <a:solidFill>
                            <a:srgbClr val="FF2A0A"/>
                          </a:solidFill>
                        </a:rPr>
                        <a:t>40%</a:t>
                      </a:r>
                    </a:p>
                  </a:txBody>
                  <a:tcPr/>
                </a:tc>
                <a:tc>
                  <a:txBody>
                    <a:bodyPr/>
                    <a:lstStyle/>
                    <a:p>
                      <a:pPr algn="ctr"/>
                      <a:r>
                        <a:rPr lang="en-US" sz="2000" b="1" dirty="0">
                          <a:solidFill>
                            <a:srgbClr val="FF2A0A"/>
                          </a:solidFill>
                        </a:rPr>
                        <a:t>17%</a:t>
                      </a:r>
                    </a:p>
                  </a:txBody>
                  <a:tcPr/>
                </a:tc>
                <a:tc>
                  <a:txBody>
                    <a:bodyPr/>
                    <a:lstStyle/>
                    <a:p>
                      <a:pPr algn="ctr"/>
                      <a:r>
                        <a:rPr lang="en-US" sz="2000" b="1" dirty="0" err="1">
                          <a:solidFill>
                            <a:srgbClr val="FF2A0A"/>
                          </a:solidFill>
                        </a:rPr>
                        <a:t>Adj</a:t>
                      </a:r>
                      <a:r>
                        <a:rPr lang="en-US" sz="2000" b="1" dirty="0">
                          <a:solidFill>
                            <a:srgbClr val="FF2A0A"/>
                          </a:solidFill>
                        </a:rPr>
                        <a:t> rate ratio</a:t>
                      </a:r>
                    </a:p>
                    <a:p>
                      <a:pPr algn="ctr"/>
                      <a:r>
                        <a:rPr lang="en-US" sz="2000" b="1" dirty="0">
                          <a:solidFill>
                            <a:srgbClr val="FF2A0A"/>
                          </a:solidFill>
                        </a:rPr>
                        <a:t>1.8</a:t>
                      </a:r>
                      <a:r>
                        <a:rPr lang="en-US" sz="2000" b="1" baseline="0" dirty="0">
                          <a:solidFill>
                            <a:srgbClr val="FF2A0A"/>
                          </a:solidFill>
                        </a:rPr>
                        <a:t> (1.4-2.3)</a:t>
                      </a:r>
                      <a:endParaRPr lang="en-US" sz="2000" b="1" dirty="0">
                        <a:solidFill>
                          <a:srgbClr val="FF2A0A"/>
                        </a:solidFill>
                      </a:endParaRPr>
                    </a:p>
                  </a:txBody>
                  <a:tcPr/>
                </a:tc>
                <a:extLst>
                  <a:ext uri="{0D108BD9-81ED-4DB2-BD59-A6C34878D82A}">
                    <a16:rowId xmlns:a16="http://schemas.microsoft.com/office/drawing/2014/main" val="10005"/>
                  </a:ext>
                </a:extLst>
              </a:tr>
              <a:tr h="370840">
                <a:tc gridSpan="4">
                  <a:txBody>
                    <a:bodyPr/>
                    <a:lstStyle/>
                    <a:p>
                      <a:pPr algn="ctr"/>
                      <a:r>
                        <a:rPr lang="en-US" baseline="0" dirty="0"/>
                        <a:t>  </a:t>
                      </a: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2289314" y="6232017"/>
            <a:ext cx="7290886" cy="369332"/>
          </a:xfrm>
          <a:prstGeom prst="rect">
            <a:avLst/>
          </a:prstGeom>
          <a:noFill/>
        </p:spPr>
        <p:txBody>
          <a:bodyPr wrap="square" rtlCol="0">
            <a:spAutoFit/>
          </a:bodyPr>
          <a:lstStyle/>
          <a:p>
            <a:r>
              <a:rPr lang="en-US" dirty="0"/>
              <a:t>Phelan E, Borson S, </a:t>
            </a:r>
            <a:r>
              <a:rPr lang="en-US" dirty="0" err="1"/>
              <a:t>Grothaus</a:t>
            </a:r>
            <a:r>
              <a:rPr lang="en-US" dirty="0"/>
              <a:t> L et al. JAMA 2012; 307: 165-172. </a:t>
            </a:r>
          </a:p>
        </p:txBody>
      </p:sp>
    </p:spTree>
    <p:extLst>
      <p:ext uri="{BB962C8B-B14F-4D97-AF65-F5344CB8AC3E}">
        <p14:creationId xmlns:p14="http://schemas.microsoft.com/office/powerpoint/2010/main" val="3327564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966111" y="4492625"/>
          <a:ext cx="4259779" cy="1670083"/>
        </p:xfrm>
        <a:graphic>
          <a:graphicData uri="http://schemas.openxmlformats.org/drawingml/2006/table">
            <a:tbl>
              <a:tblPr firstRow="1" bandRow="1">
                <a:tableStyleId>{2D5ABB26-0587-4C30-8999-92F81FD0307C}</a:tableStyleId>
              </a:tblPr>
              <a:tblGrid>
                <a:gridCol w="1494995">
                  <a:extLst>
                    <a:ext uri="{9D8B030D-6E8A-4147-A177-3AD203B41FA5}">
                      <a16:colId xmlns:a16="http://schemas.microsoft.com/office/drawing/2014/main" val="20000"/>
                    </a:ext>
                  </a:extLst>
                </a:gridCol>
                <a:gridCol w="2764784">
                  <a:extLst>
                    <a:ext uri="{9D8B030D-6E8A-4147-A177-3AD203B41FA5}">
                      <a16:colId xmlns:a16="http://schemas.microsoft.com/office/drawing/2014/main" val="20001"/>
                    </a:ext>
                  </a:extLst>
                </a:gridCol>
              </a:tblGrid>
              <a:tr h="373443">
                <a:tc>
                  <a:txBody>
                    <a:bodyPr/>
                    <a:lstStyle/>
                    <a:p>
                      <a:pPr>
                        <a:lnSpc>
                          <a:spcPct val="100000"/>
                        </a:lnSpc>
                        <a:spcBef>
                          <a:spcPts val="15"/>
                        </a:spcBef>
                      </a:pPr>
                      <a:endParaRPr sz="900">
                        <a:latin typeface="Times New Roman"/>
                        <a:cs typeface="Times New Roman"/>
                      </a:endParaRPr>
                    </a:p>
                    <a:p>
                      <a:pPr marL="100965">
                        <a:lnSpc>
                          <a:spcPct val="100000"/>
                        </a:lnSpc>
                        <a:tabLst>
                          <a:tab pos="1066800" algn="l"/>
                          <a:tab pos="1355725" algn="l"/>
                        </a:tabLst>
                      </a:pPr>
                      <a:r>
                        <a:rPr sz="600" spc="-20" dirty="0">
                          <a:latin typeface="Arial"/>
                          <a:cs typeface="Arial"/>
                        </a:rPr>
                        <a:t>Word</a:t>
                      </a:r>
                      <a:r>
                        <a:rPr sz="600" spc="-25" dirty="0">
                          <a:latin typeface="Arial"/>
                          <a:cs typeface="Arial"/>
                        </a:rPr>
                        <a:t> </a:t>
                      </a:r>
                      <a:r>
                        <a:rPr sz="600" spc="-10" dirty="0">
                          <a:latin typeface="Arial"/>
                          <a:cs typeface="Arial"/>
                        </a:rPr>
                        <a:t>Recall:</a:t>
                      </a:r>
                      <a:r>
                        <a:rPr sz="600" dirty="0">
                          <a:latin typeface="Arial"/>
                          <a:cs typeface="Arial"/>
                        </a:rPr>
                        <a:t>	</a:t>
                      </a:r>
                      <a:r>
                        <a:rPr sz="600" u="dbl" dirty="0">
                          <a:uFill>
                            <a:solidFill>
                              <a:srgbClr val="FEFEFE"/>
                            </a:solidFill>
                          </a:uFill>
                          <a:latin typeface="Arial"/>
                          <a:cs typeface="Arial"/>
                        </a:rPr>
                        <a:t>	</a:t>
                      </a:r>
                      <a:r>
                        <a:rPr sz="600" spc="-15" dirty="0">
                          <a:latin typeface="Arial"/>
                          <a:cs typeface="Arial"/>
                        </a:rPr>
                        <a:t> </a:t>
                      </a:r>
                      <a:r>
                        <a:rPr sz="600" spc="-20" dirty="0">
                          <a:latin typeface="Arial"/>
                          <a:cs typeface="Arial"/>
                        </a:rPr>
                        <a:t>(0-</a:t>
                      </a:r>
                      <a:r>
                        <a:rPr sz="600" dirty="0">
                          <a:latin typeface="Arial"/>
                          <a:cs typeface="Arial"/>
                        </a:rPr>
                        <a:t>3</a:t>
                      </a:r>
                      <a:r>
                        <a:rPr sz="600" spc="-10" dirty="0">
                          <a:latin typeface="Arial"/>
                          <a:cs typeface="Arial"/>
                        </a:rPr>
                        <a:t> </a:t>
                      </a:r>
                      <a:r>
                        <a:rPr sz="600" dirty="0">
                          <a:latin typeface="Arial"/>
                          <a:cs typeface="Arial"/>
                        </a:rPr>
                        <a:t>points)</a:t>
                      </a:r>
                      <a:endParaRPr sz="600">
                        <a:latin typeface="Arial"/>
                        <a:cs typeface="Arial"/>
                      </a:endParaRPr>
                    </a:p>
                  </a:txBody>
                  <a:tcPr marL="0" marR="0" marT="1222" marB="0">
                    <a:lnL w="3175">
                      <a:solidFill>
                        <a:srgbClr val="C7201C"/>
                      </a:solidFill>
                      <a:prstDash val="solid"/>
                    </a:lnL>
                    <a:lnR w="3175">
                      <a:solidFill>
                        <a:srgbClr val="C7201C"/>
                      </a:solidFill>
                      <a:prstDash val="solid"/>
                    </a:lnR>
                    <a:lnT w="3175">
                      <a:solidFill>
                        <a:srgbClr val="C7201C"/>
                      </a:solidFill>
                      <a:prstDash val="solid"/>
                    </a:lnT>
                    <a:lnB w="3175">
                      <a:solidFill>
                        <a:srgbClr val="C7201C"/>
                      </a:solidFill>
                      <a:prstDash val="solid"/>
                    </a:lnB>
                    <a:solidFill>
                      <a:srgbClr val="F2DEDA">
                        <a:alpha val="59999"/>
                      </a:srgbClr>
                    </a:solidFill>
                  </a:tcPr>
                </a:tc>
                <a:tc>
                  <a:txBody>
                    <a:bodyPr/>
                    <a:lstStyle/>
                    <a:p>
                      <a:pPr>
                        <a:lnSpc>
                          <a:spcPct val="100000"/>
                        </a:lnSpc>
                      </a:pPr>
                      <a:endParaRPr sz="1000">
                        <a:latin typeface="Times New Roman"/>
                        <a:cs typeface="Times New Roman"/>
                      </a:endParaRPr>
                    </a:p>
                    <a:p>
                      <a:pPr marL="111125">
                        <a:lnSpc>
                          <a:spcPct val="100000"/>
                        </a:lnSpc>
                      </a:pPr>
                      <a:r>
                        <a:rPr sz="600" dirty="0">
                          <a:latin typeface="Arial"/>
                          <a:cs typeface="Arial"/>
                        </a:rPr>
                        <a:t>1</a:t>
                      </a:r>
                      <a:r>
                        <a:rPr sz="600" spc="35" dirty="0">
                          <a:latin typeface="Arial"/>
                          <a:cs typeface="Arial"/>
                        </a:rPr>
                        <a:t> </a:t>
                      </a:r>
                      <a:r>
                        <a:rPr sz="600" dirty="0">
                          <a:latin typeface="Arial"/>
                          <a:cs typeface="Arial"/>
                        </a:rPr>
                        <a:t>point</a:t>
                      </a:r>
                      <a:r>
                        <a:rPr sz="600" spc="40" dirty="0">
                          <a:latin typeface="Arial"/>
                          <a:cs typeface="Arial"/>
                        </a:rPr>
                        <a:t> </a:t>
                      </a:r>
                      <a:r>
                        <a:rPr sz="600" dirty="0">
                          <a:latin typeface="Arial"/>
                          <a:cs typeface="Arial"/>
                        </a:rPr>
                        <a:t>for</a:t>
                      </a:r>
                      <a:r>
                        <a:rPr sz="600" spc="40" dirty="0">
                          <a:latin typeface="Arial"/>
                          <a:cs typeface="Arial"/>
                        </a:rPr>
                        <a:t> </a:t>
                      </a:r>
                      <a:r>
                        <a:rPr sz="600" dirty="0">
                          <a:latin typeface="Arial"/>
                          <a:cs typeface="Arial"/>
                        </a:rPr>
                        <a:t>each</a:t>
                      </a:r>
                      <a:r>
                        <a:rPr sz="600" spc="35" dirty="0">
                          <a:latin typeface="Arial"/>
                          <a:cs typeface="Arial"/>
                        </a:rPr>
                        <a:t> </a:t>
                      </a:r>
                      <a:r>
                        <a:rPr sz="600" dirty="0">
                          <a:latin typeface="Arial"/>
                          <a:cs typeface="Arial"/>
                        </a:rPr>
                        <a:t>word</a:t>
                      </a:r>
                      <a:r>
                        <a:rPr sz="600" spc="40" dirty="0">
                          <a:latin typeface="Arial"/>
                          <a:cs typeface="Arial"/>
                        </a:rPr>
                        <a:t> </a:t>
                      </a:r>
                      <a:r>
                        <a:rPr sz="600" dirty="0">
                          <a:latin typeface="Arial"/>
                          <a:cs typeface="Arial"/>
                        </a:rPr>
                        <a:t>spontaneously</a:t>
                      </a:r>
                      <a:r>
                        <a:rPr sz="600" spc="40" dirty="0">
                          <a:latin typeface="Arial"/>
                          <a:cs typeface="Arial"/>
                        </a:rPr>
                        <a:t> </a:t>
                      </a:r>
                      <a:r>
                        <a:rPr sz="600" dirty="0">
                          <a:latin typeface="Arial"/>
                          <a:cs typeface="Arial"/>
                        </a:rPr>
                        <a:t>recalled</a:t>
                      </a:r>
                      <a:r>
                        <a:rPr sz="600" spc="40" dirty="0">
                          <a:latin typeface="Arial"/>
                          <a:cs typeface="Arial"/>
                        </a:rPr>
                        <a:t> </a:t>
                      </a:r>
                      <a:r>
                        <a:rPr sz="600" dirty="0">
                          <a:latin typeface="Arial"/>
                          <a:cs typeface="Arial"/>
                        </a:rPr>
                        <a:t>without</a:t>
                      </a:r>
                      <a:r>
                        <a:rPr sz="600" spc="35" dirty="0">
                          <a:latin typeface="Arial"/>
                          <a:cs typeface="Arial"/>
                        </a:rPr>
                        <a:t> </a:t>
                      </a:r>
                      <a:r>
                        <a:rPr sz="600" spc="-10" dirty="0">
                          <a:latin typeface="Arial"/>
                          <a:cs typeface="Arial"/>
                        </a:rPr>
                        <a:t>cueing.</a:t>
                      </a:r>
                      <a:endParaRPr sz="600">
                        <a:latin typeface="Arial"/>
                        <a:cs typeface="Arial"/>
                      </a:endParaRPr>
                    </a:p>
                  </a:txBody>
                  <a:tcPr marL="0" marR="0" marT="0" marB="0">
                    <a:lnL w="3175">
                      <a:solidFill>
                        <a:srgbClr val="C7201C"/>
                      </a:solidFill>
                      <a:prstDash val="solid"/>
                    </a:lnL>
                    <a:lnR w="3175">
                      <a:solidFill>
                        <a:srgbClr val="C7201C"/>
                      </a:solidFill>
                      <a:prstDash val="solid"/>
                    </a:lnR>
                    <a:lnT w="3175">
                      <a:solidFill>
                        <a:srgbClr val="C7201C"/>
                      </a:solidFill>
                      <a:prstDash val="solid"/>
                    </a:lnT>
                    <a:lnB w="3175">
                      <a:solidFill>
                        <a:srgbClr val="C7201C"/>
                      </a:solidFill>
                      <a:prstDash val="solid"/>
                    </a:lnB>
                  </a:tcPr>
                </a:tc>
                <a:extLst>
                  <a:ext uri="{0D108BD9-81ED-4DB2-BD59-A6C34878D82A}">
                    <a16:rowId xmlns:a16="http://schemas.microsoft.com/office/drawing/2014/main" val="10000"/>
                  </a:ext>
                </a:extLst>
              </a:tr>
              <a:tr h="569328">
                <a:tc>
                  <a:txBody>
                    <a:bodyPr/>
                    <a:lstStyle/>
                    <a:p>
                      <a:pPr>
                        <a:lnSpc>
                          <a:spcPct val="100000"/>
                        </a:lnSpc>
                      </a:pPr>
                      <a:endParaRPr sz="800">
                        <a:latin typeface="Times New Roman"/>
                        <a:cs typeface="Times New Roman"/>
                      </a:endParaRPr>
                    </a:p>
                    <a:p>
                      <a:pPr marL="109220">
                        <a:lnSpc>
                          <a:spcPct val="100000"/>
                        </a:lnSpc>
                        <a:spcBef>
                          <a:spcPts val="1000"/>
                        </a:spcBef>
                        <a:tabLst>
                          <a:tab pos="959485" algn="l"/>
                          <a:tab pos="1369695" algn="l"/>
                        </a:tabLst>
                      </a:pPr>
                      <a:r>
                        <a:rPr sz="600" spc="-10" dirty="0">
                          <a:latin typeface="Arial"/>
                          <a:cs typeface="Arial"/>
                        </a:rPr>
                        <a:t>Clock</a:t>
                      </a:r>
                      <a:r>
                        <a:rPr sz="600" spc="-35" dirty="0">
                          <a:latin typeface="Arial"/>
                          <a:cs typeface="Arial"/>
                        </a:rPr>
                        <a:t> </a:t>
                      </a:r>
                      <a:r>
                        <a:rPr sz="600" spc="-10" dirty="0">
                          <a:latin typeface="Arial"/>
                          <a:cs typeface="Arial"/>
                        </a:rPr>
                        <a:t>Draw:</a:t>
                      </a:r>
                      <a:r>
                        <a:rPr sz="600" dirty="0">
                          <a:latin typeface="Arial"/>
                          <a:cs typeface="Arial"/>
                        </a:rPr>
                        <a:t>	</a:t>
                      </a:r>
                      <a:r>
                        <a:rPr sz="600" u="sng" dirty="0">
                          <a:uFill>
                            <a:solidFill>
                              <a:srgbClr val="000000"/>
                            </a:solidFill>
                          </a:uFill>
                          <a:latin typeface="Arial"/>
                          <a:cs typeface="Arial"/>
                        </a:rPr>
                        <a:t>	</a:t>
                      </a:r>
                      <a:r>
                        <a:rPr sz="600" dirty="0">
                          <a:latin typeface="Arial"/>
                          <a:cs typeface="Arial"/>
                        </a:rPr>
                        <a:t> (0</a:t>
                      </a:r>
                      <a:r>
                        <a:rPr sz="600" spc="-5" dirty="0">
                          <a:latin typeface="Arial"/>
                          <a:cs typeface="Arial"/>
                        </a:rPr>
                        <a:t> </a:t>
                      </a:r>
                      <a:r>
                        <a:rPr sz="600" dirty="0">
                          <a:latin typeface="Arial"/>
                          <a:cs typeface="Arial"/>
                        </a:rPr>
                        <a:t>or</a:t>
                      </a:r>
                      <a:r>
                        <a:rPr sz="600" spc="-5" dirty="0">
                          <a:latin typeface="Arial"/>
                          <a:cs typeface="Arial"/>
                        </a:rPr>
                        <a:t> </a:t>
                      </a:r>
                      <a:r>
                        <a:rPr sz="600" dirty="0">
                          <a:latin typeface="Arial"/>
                          <a:cs typeface="Arial"/>
                        </a:rPr>
                        <a:t>2</a:t>
                      </a:r>
                      <a:r>
                        <a:rPr sz="600" spc="-5" dirty="0">
                          <a:latin typeface="Arial"/>
                          <a:cs typeface="Arial"/>
                        </a:rPr>
                        <a:t> </a:t>
                      </a:r>
                      <a:r>
                        <a:rPr sz="600" dirty="0">
                          <a:latin typeface="Arial"/>
                          <a:cs typeface="Arial"/>
                        </a:rPr>
                        <a:t>points)</a:t>
                      </a:r>
                      <a:endParaRPr sz="600">
                        <a:latin typeface="Arial"/>
                        <a:cs typeface="Arial"/>
                      </a:endParaRPr>
                    </a:p>
                  </a:txBody>
                  <a:tcPr marL="0" marR="0" marT="0" marB="0">
                    <a:lnL w="3175">
                      <a:solidFill>
                        <a:srgbClr val="C7201C"/>
                      </a:solidFill>
                      <a:prstDash val="solid"/>
                    </a:lnL>
                    <a:lnR w="3175">
                      <a:solidFill>
                        <a:srgbClr val="C7201C"/>
                      </a:solidFill>
                      <a:prstDash val="solid"/>
                    </a:lnR>
                    <a:lnT w="3175">
                      <a:solidFill>
                        <a:srgbClr val="C7201C"/>
                      </a:solidFill>
                      <a:prstDash val="solid"/>
                    </a:lnT>
                    <a:lnB w="3175">
                      <a:solidFill>
                        <a:srgbClr val="C7201C"/>
                      </a:solidFill>
                      <a:prstDash val="solid"/>
                    </a:lnB>
                    <a:solidFill>
                      <a:srgbClr val="F2DEDA">
                        <a:alpha val="59999"/>
                      </a:srgbClr>
                    </a:solidFill>
                  </a:tcPr>
                </a:tc>
                <a:tc>
                  <a:txBody>
                    <a:bodyPr/>
                    <a:lstStyle/>
                    <a:p>
                      <a:pPr marL="111125" marR="389255" algn="just">
                        <a:lnSpc>
                          <a:spcPct val="100000"/>
                        </a:lnSpc>
                        <a:spcBef>
                          <a:spcPts val="690"/>
                        </a:spcBef>
                      </a:pPr>
                      <a:r>
                        <a:rPr sz="600" dirty="0">
                          <a:latin typeface="Arial"/>
                          <a:cs typeface="Arial"/>
                        </a:rPr>
                        <a:t>Normal</a:t>
                      </a:r>
                      <a:r>
                        <a:rPr sz="600" spc="10" dirty="0">
                          <a:latin typeface="Arial"/>
                          <a:cs typeface="Arial"/>
                        </a:rPr>
                        <a:t> </a:t>
                      </a:r>
                      <a:r>
                        <a:rPr sz="600" dirty="0">
                          <a:latin typeface="Arial"/>
                          <a:cs typeface="Arial"/>
                        </a:rPr>
                        <a:t>clock</a:t>
                      </a:r>
                      <a:r>
                        <a:rPr sz="600" spc="10" dirty="0">
                          <a:latin typeface="Arial"/>
                          <a:cs typeface="Arial"/>
                        </a:rPr>
                        <a:t> </a:t>
                      </a:r>
                      <a:r>
                        <a:rPr sz="600" dirty="0">
                          <a:latin typeface="Arial"/>
                          <a:cs typeface="Arial"/>
                        </a:rPr>
                        <a:t>=</a:t>
                      </a:r>
                      <a:r>
                        <a:rPr sz="600" spc="10" dirty="0">
                          <a:latin typeface="Arial"/>
                          <a:cs typeface="Arial"/>
                        </a:rPr>
                        <a:t> </a:t>
                      </a:r>
                      <a:r>
                        <a:rPr sz="600" dirty="0">
                          <a:latin typeface="Arial"/>
                          <a:cs typeface="Arial"/>
                        </a:rPr>
                        <a:t>2</a:t>
                      </a:r>
                      <a:r>
                        <a:rPr sz="600" spc="10" dirty="0">
                          <a:latin typeface="Arial"/>
                          <a:cs typeface="Arial"/>
                        </a:rPr>
                        <a:t> </a:t>
                      </a:r>
                      <a:r>
                        <a:rPr sz="600" dirty="0">
                          <a:latin typeface="Arial"/>
                          <a:cs typeface="Arial"/>
                        </a:rPr>
                        <a:t>points.</a:t>
                      </a:r>
                      <a:r>
                        <a:rPr sz="600" spc="10" dirty="0">
                          <a:latin typeface="Arial"/>
                          <a:cs typeface="Arial"/>
                        </a:rPr>
                        <a:t> </a:t>
                      </a:r>
                      <a:r>
                        <a:rPr sz="600" dirty="0">
                          <a:latin typeface="Arial"/>
                          <a:cs typeface="Arial"/>
                        </a:rPr>
                        <a:t>A</a:t>
                      </a:r>
                      <a:r>
                        <a:rPr sz="600" spc="15" dirty="0">
                          <a:latin typeface="Arial"/>
                          <a:cs typeface="Arial"/>
                        </a:rPr>
                        <a:t> </a:t>
                      </a:r>
                      <a:r>
                        <a:rPr sz="600" dirty="0">
                          <a:latin typeface="Arial"/>
                          <a:cs typeface="Arial"/>
                        </a:rPr>
                        <a:t>normal</a:t>
                      </a:r>
                      <a:r>
                        <a:rPr sz="600" spc="10" dirty="0">
                          <a:latin typeface="Arial"/>
                          <a:cs typeface="Arial"/>
                        </a:rPr>
                        <a:t> </a:t>
                      </a:r>
                      <a:r>
                        <a:rPr sz="600" dirty="0">
                          <a:latin typeface="Arial"/>
                          <a:cs typeface="Arial"/>
                        </a:rPr>
                        <a:t>clock</a:t>
                      </a:r>
                      <a:r>
                        <a:rPr sz="600" spc="10" dirty="0">
                          <a:latin typeface="Arial"/>
                          <a:cs typeface="Arial"/>
                        </a:rPr>
                        <a:t> </a:t>
                      </a:r>
                      <a:r>
                        <a:rPr sz="600" dirty="0">
                          <a:latin typeface="Arial"/>
                          <a:cs typeface="Arial"/>
                        </a:rPr>
                        <a:t>has</a:t>
                      </a:r>
                      <a:r>
                        <a:rPr sz="600" spc="5" dirty="0">
                          <a:latin typeface="Arial"/>
                          <a:cs typeface="Arial"/>
                        </a:rPr>
                        <a:t> </a:t>
                      </a:r>
                      <a:r>
                        <a:rPr sz="600" dirty="0">
                          <a:latin typeface="Arial"/>
                          <a:cs typeface="Arial"/>
                        </a:rPr>
                        <a:t>all</a:t>
                      </a:r>
                      <a:r>
                        <a:rPr sz="600" spc="10" dirty="0">
                          <a:latin typeface="Arial"/>
                          <a:cs typeface="Arial"/>
                        </a:rPr>
                        <a:t> </a:t>
                      </a:r>
                      <a:r>
                        <a:rPr sz="600" dirty="0">
                          <a:latin typeface="Arial"/>
                          <a:cs typeface="Arial"/>
                        </a:rPr>
                        <a:t>numbers</a:t>
                      </a:r>
                      <a:r>
                        <a:rPr sz="600" spc="10" dirty="0">
                          <a:latin typeface="Arial"/>
                          <a:cs typeface="Arial"/>
                        </a:rPr>
                        <a:t> </a:t>
                      </a:r>
                      <a:r>
                        <a:rPr sz="600" dirty="0">
                          <a:latin typeface="Arial"/>
                          <a:cs typeface="Arial"/>
                        </a:rPr>
                        <a:t>placed</a:t>
                      </a:r>
                      <a:r>
                        <a:rPr sz="600" spc="5" dirty="0">
                          <a:latin typeface="Arial"/>
                          <a:cs typeface="Arial"/>
                        </a:rPr>
                        <a:t> </a:t>
                      </a:r>
                      <a:r>
                        <a:rPr sz="600" dirty="0">
                          <a:latin typeface="Arial"/>
                          <a:cs typeface="Arial"/>
                        </a:rPr>
                        <a:t>in</a:t>
                      </a:r>
                      <a:r>
                        <a:rPr sz="600" spc="15" dirty="0">
                          <a:latin typeface="Arial"/>
                          <a:cs typeface="Arial"/>
                        </a:rPr>
                        <a:t> </a:t>
                      </a:r>
                      <a:r>
                        <a:rPr sz="600" dirty="0">
                          <a:latin typeface="Arial"/>
                          <a:cs typeface="Arial"/>
                        </a:rPr>
                        <a:t>the</a:t>
                      </a:r>
                      <a:r>
                        <a:rPr sz="600" spc="10" dirty="0">
                          <a:latin typeface="Arial"/>
                          <a:cs typeface="Arial"/>
                        </a:rPr>
                        <a:t> </a:t>
                      </a:r>
                      <a:r>
                        <a:rPr sz="600" spc="-20" dirty="0">
                          <a:latin typeface="Arial"/>
                          <a:cs typeface="Arial"/>
                        </a:rPr>
                        <a:t>cor- </a:t>
                      </a:r>
                      <a:r>
                        <a:rPr sz="600" dirty="0">
                          <a:latin typeface="Arial"/>
                          <a:cs typeface="Arial"/>
                        </a:rPr>
                        <a:t>rect</a:t>
                      </a:r>
                      <a:r>
                        <a:rPr sz="600" spc="-10" dirty="0">
                          <a:latin typeface="Arial"/>
                          <a:cs typeface="Arial"/>
                        </a:rPr>
                        <a:t> </a:t>
                      </a:r>
                      <a:r>
                        <a:rPr sz="600" dirty="0">
                          <a:latin typeface="Arial"/>
                          <a:cs typeface="Arial"/>
                        </a:rPr>
                        <a:t>sequence</a:t>
                      </a:r>
                      <a:r>
                        <a:rPr sz="600" spc="-5" dirty="0">
                          <a:latin typeface="Arial"/>
                          <a:cs typeface="Arial"/>
                        </a:rPr>
                        <a:t> </a:t>
                      </a:r>
                      <a:r>
                        <a:rPr sz="600" dirty="0">
                          <a:latin typeface="Arial"/>
                          <a:cs typeface="Arial"/>
                        </a:rPr>
                        <a:t>and</a:t>
                      </a:r>
                      <a:r>
                        <a:rPr sz="600" spc="-10" dirty="0">
                          <a:latin typeface="Arial"/>
                          <a:cs typeface="Arial"/>
                        </a:rPr>
                        <a:t> </a:t>
                      </a:r>
                      <a:r>
                        <a:rPr sz="600" dirty="0">
                          <a:latin typeface="Arial"/>
                          <a:cs typeface="Arial"/>
                        </a:rPr>
                        <a:t>approximately</a:t>
                      </a:r>
                      <a:r>
                        <a:rPr sz="600" spc="-5" dirty="0">
                          <a:latin typeface="Arial"/>
                          <a:cs typeface="Arial"/>
                        </a:rPr>
                        <a:t> </a:t>
                      </a:r>
                      <a:r>
                        <a:rPr sz="600" dirty="0">
                          <a:latin typeface="Arial"/>
                          <a:cs typeface="Arial"/>
                        </a:rPr>
                        <a:t>correct</a:t>
                      </a:r>
                      <a:r>
                        <a:rPr sz="600" spc="-5" dirty="0">
                          <a:latin typeface="Arial"/>
                          <a:cs typeface="Arial"/>
                        </a:rPr>
                        <a:t> </a:t>
                      </a:r>
                      <a:r>
                        <a:rPr sz="600" dirty="0">
                          <a:latin typeface="Arial"/>
                          <a:cs typeface="Arial"/>
                        </a:rPr>
                        <a:t>position</a:t>
                      </a:r>
                      <a:r>
                        <a:rPr sz="600" spc="-10" dirty="0">
                          <a:latin typeface="Arial"/>
                          <a:cs typeface="Arial"/>
                        </a:rPr>
                        <a:t> </a:t>
                      </a:r>
                      <a:r>
                        <a:rPr sz="600" spc="-25" dirty="0">
                          <a:latin typeface="Arial"/>
                          <a:cs typeface="Arial"/>
                        </a:rPr>
                        <a:t>(e.g.,</a:t>
                      </a:r>
                      <a:r>
                        <a:rPr sz="600" spc="-5" dirty="0">
                          <a:latin typeface="Arial"/>
                          <a:cs typeface="Arial"/>
                        </a:rPr>
                        <a:t> </a:t>
                      </a:r>
                      <a:r>
                        <a:rPr sz="600" spc="-25" dirty="0">
                          <a:latin typeface="Arial"/>
                          <a:cs typeface="Arial"/>
                        </a:rPr>
                        <a:t>12,</a:t>
                      </a:r>
                      <a:r>
                        <a:rPr sz="600" spc="-5" dirty="0">
                          <a:latin typeface="Arial"/>
                          <a:cs typeface="Arial"/>
                        </a:rPr>
                        <a:t> </a:t>
                      </a:r>
                      <a:r>
                        <a:rPr sz="600" spc="-55" dirty="0">
                          <a:latin typeface="Arial"/>
                          <a:cs typeface="Arial"/>
                        </a:rPr>
                        <a:t>3,</a:t>
                      </a:r>
                      <a:r>
                        <a:rPr sz="600" spc="-10" dirty="0">
                          <a:latin typeface="Arial"/>
                          <a:cs typeface="Arial"/>
                        </a:rPr>
                        <a:t> </a:t>
                      </a:r>
                      <a:r>
                        <a:rPr sz="600" dirty="0">
                          <a:latin typeface="Arial"/>
                          <a:cs typeface="Arial"/>
                        </a:rPr>
                        <a:t>6</a:t>
                      </a:r>
                      <a:r>
                        <a:rPr sz="600" spc="-5" dirty="0">
                          <a:latin typeface="Arial"/>
                          <a:cs typeface="Arial"/>
                        </a:rPr>
                        <a:t> </a:t>
                      </a:r>
                      <a:r>
                        <a:rPr sz="600" dirty="0">
                          <a:latin typeface="Arial"/>
                          <a:cs typeface="Arial"/>
                        </a:rPr>
                        <a:t>and</a:t>
                      </a:r>
                      <a:r>
                        <a:rPr sz="600" spc="-5" dirty="0">
                          <a:latin typeface="Arial"/>
                          <a:cs typeface="Arial"/>
                        </a:rPr>
                        <a:t> </a:t>
                      </a:r>
                      <a:r>
                        <a:rPr sz="600" dirty="0">
                          <a:latin typeface="Arial"/>
                          <a:cs typeface="Arial"/>
                        </a:rPr>
                        <a:t>9</a:t>
                      </a:r>
                      <a:r>
                        <a:rPr sz="600" spc="-10" dirty="0">
                          <a:latin typeface="Arial"/>
                          <a:cs typeface="Arial"/>
                        </a:rPr>
                        <a:t> are</a:t>
                      </a:r>
                      <a:r>
                        <a:rPr sz="600" spc="-5" dirty="0">
                          <a:latin typeface="Arial"/>
                          <a:cs typeface="Arial"/>
                        </a:rPr>
                        <a:t> </a:t>
                      </a:r>
                      <a:r>
                        <a:rPr sz="600" spc="-25" dirty="0">
                          <a:latin typeface="Arial"/>
                          <a:cs typeface="Arial"/>
                        </a:rPr>
                        <a:t>in </a:t>
                      </a:r>
                      <a:r>
                        <a:rPr sz="600" dirty="0">
                          <a:latin typeface="Arial"/>
                          <a:cs typeface="Arial"/>
                        </a:rPr>
                        <a:t>anchor</a:t>
                      </a:r>
                      <a:r>
                        <a:rPr sz="600" spc="55" dirty="0">
                          <a:latin typeface="Arial"/>
                          <a:cs typeface="Arial"/>
                        </a:rPr>
                        <a:t> </a:t>
                      </a:r>
                      <a:r>
                        <a:rPr sz="600" dirty="0">
                          <a:latin typeface="Arial"/>
                          <a:cs typeface="Arial"/>
                        </a:rPr>
                        <a:t>positions)</a:t>
                      </a:r>
                      <a:r>
                        <a:rPr sz="600" spc="60" dirty="0">
                          <a:latin typeface="Arial"/>
                          <a:cs typeface="Arial"/>
                        </a:rPr>
                        <a:t> </a:t>
                      </a:r>
                      <a:r>
                        <a:rPr sz="600" dirty="0">
                          <a:latin typeface="Arial"/>
                          <a:cs typeface="Arial"/>
                        </a:rPr>
                        <a:t>with</a:t>
                      </a:r>
                      <a:r>
                        <a:rPr sz="600" spc="60" dirty="0">
                          <a:latin typeface="Arial"/>
                          <a:cs typeface="Arial"/>
                        </a:rPr>
                        <a:t> </a:t>
                      </a:r>
                      <a:r>
                        <a:rPr sz="600" dirty="0">
                          <a:latin typeface="Arial"/>
                          <a:cs typeface="Arial"/>
                        </a:rPr>
                        <a:t>no</a:t>
                      </a:r>
                      <a:r>
                        <a:rPr sz="600" spc="60" dirty="0">
                          <a:latin typeface="Arial"/>
                          <a:cs typeface="Arial"/>
                        </a:rPr>
                        <a:t> </a:t>
                      </a:r>
                      <a:r>
                        <a:rPr sz="600" dirty="0">
                          <a:latin typeface="Arial"/>
                          <a:cs typeface="Arial"/>
                        </a:rPr>
                        <a:t>missing</a:t>
                      </a:r>
                      <a:r>
                        <a:rPr sz="600" spc="60" dirty="0">
                          <a:latin typeface="Arial"/>
                          <a:cs typeface="Arial"/>
                        </a:rPr>
                        <a:t> </a:t>
                      </a:r>
                      <a:r>
                        <a:rPr sz="600" dirty="0">
                          <a:latin typeface="Arial"/>
                          <a:cs typeface="Arial"/>
                        </a:rPr>
                        <a:t>or</a:t>
                      </a:r>
                      <a:r>
                        <a:rPr sz="600" spc="50" dirty="0">
                          <a:latin typeface="Arial"/>
                          <a:cs typeface="Arial"/>
                        </a:rPr>
                        <a:t> </a:t>
                      </a:r>
                      <a:r>
                        <a:rPr sz="600" dirty="0">
                          <a:latin typeface="Arial"/>
                          <a:cs typeface="Arial"/>
                        </a:rPr>
                        <a:t>duplicate</a:t>
                      </a:r>
                      <a:r>
                        <a:rPr sz="600" spc="55" dirty="0">
                          <a:latin typeface="Arial"/>
                          <a:cs typeface="Arial"/>
                        </a:rPr>
                        <a:t> </a:t>
                      </a:r>
                      <a:r>
                        <a:rPr sz="600" dirty="0">
                          <a:latin typeface="Arial"/>
                          <a:cs typeface="Arial"/>
                        </a:rPr>
                        <a:t>numbers.</a:t>
                      </a:r>
                      <a:r>
                        <a:rPr sz="600" spc="50" dirty="0">
                          <a:latin typeface="Arial"/>
                          <a:cs typeface="Arial"/>
                        </a:rPr>
                        <a:t> </a:t>
                      </a:r>
                      <a:r>
                        <a:rPr sz="600" dirty="0">
                          <a:latin typeface="Arial"/>
                          <a:cs typeface="Arial"/>
                        </a:rPr>
                        <a:t>Hands</a:t>
                      </a:r>
                      <a:r>
                        <a:rPr sz="600" spc="60" dirty="0">
                          <a:latin typeface="Arial"/>
                          <a:cs typeface="Arial"/>
                        </a:rPr>
                        <a:t> </a:t>
                      </a:r>
                      <a:r>
                        <a:rPr sz="600" dirty="0">
                          <a:latin typeface="Arial"/>
                          <a:cs typeface="Arial"/>
                        </a:rPr>
                        <a:t>are</a:t>
                      </a:r>
                      <a:r>
                        <a:rPr sz="600" spc="60" dirty="0">
                          <a:latin typeface="Arial"/>
                          <a:cs typeface="Arial"/>
                        </a:rPr>
                        <a:t> </a:t>
                      </a:r>
                      <a:r>
                        <a:rPr sz="600" spc="-10" dirty="0">
                          <a:latin typeface="Arial"/>
                          <a:cs typeface="Arial"/>
                        </a:rPr>
                        <a:t>point- </a:t>
                      </a:r>
                      <a:r>
                        <a:rPr sz="600" dirty="0">
                          <a:latin typeface="Arial"/>
                          <a:cs typeface="Arial"/>
                        </a:rPr>
                        <a:t>ing</a:t>
                      </a:r>
                      <a:r>
                        <a:rPr sz="600" spc="-5" dirty="0">
                          <a:latin typeface="Arial"/>
                          <a:cs typeface="Arial"/>
                        </a:rPr>
                        <a:t> </a:t>
                      </a:r>
                      <a:r>
                        <a:rPr sz="600" dirty="0">
                          <a:latin typeface="Arial"/>
                          <a:cs typeface="Arial"/>
                        </a:rPr>
                        <a:t>to the 11 and 2 (11:10).</a:t>
                      </a:r>
                      <a:r>
                        <a:rPr sz="600" spc="-5" dirty="0">
                          <a:latin typeface="Arial"/>
                          <a:cs typeface="Arial"/>
                        </a:rPr>
                        <a:t> </a:t>
                      </a:r>
                      <a:r>
                        <a:rPr sz="600" dirty="0">
                          <a:latin typeface="Arial"/>
                          <a:cs typeface="Arial"/>
                        </a:rPr>
                        <a:t>Hand length is not </a:t>
                      </a:r>
                      <a:r>
                        <a:rPr sz="600" spc="-10" dirty="0">
                          <a:latin typeface="Arial"/>
                          <a:cs typeface="Arial"/>
                        </a:rPr>
                        <a:t>scored.</a:t>
                      </a:r>
                      <a:endParaRPr sz="600">
                        <a:latin typeface="Arial"/>
                        <a:cs typeface="Arial"/>
                      </a:endParaRPr>
                    </a:p>
                    <a:p>
                      <a:pPr marL="111125" algn="just">
                        <a:lnSpc>
                          <a:spcPct val="100000"/>
                        </a:lnSpc>
                      </a:pPr>
                      <a:r>
                        <a:rPr sz="600" dirty="0">
                          <a:latin typeface="Arial"/>
                          <a:cs typeface="Arial"/>
                        </a:rPr>
                        <a:t>Inability</a:t>
                      </a:r>
                      <a:r>
                        <a:rPr sz="600" spc="15" dirty="0">
                          <a:latin typeface="Arial"/>
                          <a:cs typeface="Arial"/>
                        </a:rPr>
                        <a:t> </a:t>
                      </a:r>
                      <a:r>
                        <a:rPr sz="600" dirty="0">
                          <a:latin typeface="Arial"/>
                          <a:cs typeface="Arial"/>
                        </a:rPr>
                        <a:t>or</a:t>
                      </a:r>
                      <a:r>
                        <a:rPr sz="600" spc="20" dirty="0">
                          <a:latin typeface="Arial"/>
                          <a:cs typeface="Arial"/>
                        </a:rPr>
                        <a:t> </a:t>
                      </a:r>
                      <a:r>
                        <a:rPr sz="600" dirty="0">
                          <a:latin typeface="Arial"/>
                          <a:cs typeface="Arial"/>
                        </a:rPr>
                        <a:t>refusal</a:t>
                      </a:r>
                      <a:r>
                        <a:rPr sz="600" spc="20" dirty="0">
                          <a:latin typeface="Arial"/>
                          <a:cs typeface="Arial"/>
                        </a:rPr>
                        <a:t> </a:t>
                      </a:r>
                      <a:r>
                        <a:rPr sz="600" dirty="0">
                          <a:latin typeface="Arial"/>
                          <a:cs typeface="Arial"/>
                        </a:rPr>
                        <a:t>to</a:t>
                      </a:r>
                      <a:r>
                        <a:rPr sz="600" spc="15" dirty="0">
                          <a:latin typeface="Arial"/>
                          <a:cs typeface="Arial"/>
                        </a:rPr>
                        <a:t> </a:t>
                      </a:r>
                      <a:r>
                        <a:rPr sz="600" dirty="0">
                          <a:latin typeface="Arial"/>
                          <a:cs typeface="Arial"/>
                        </a:rPr>
                        <a:t>draw</a:t>
                      </a:r>
                      <a:r>
                        <a:rPr sz="600" spc="20" dirty="0">
                          <a:latin typeface="Arial"/>
                          <a:cs typeface="Arial"/>
                        </a:rPr>
                        <a:t> </a:t>
                      </a:r>
                      <a:r>
                        <a:rPr sz="600" dirty="0">
                          <a:latin typeface="Arial"/>
                          <a:cs typeface="Arial"/>
                        </a:rPr>
                        <a:t>a</a:t>
                      </a:r>
                      <a:r>
                        <a:rPr sz="600" spc="20" dirty="0">
                          <a:latin typeface="Arial"/>
                          <a:cs typeface="Arial"/>
                        </a:rPr>
                        <a:t> </a:t>
                      </a:r>
                      <a:r>
                        <a:rPr sz="600" dirty="0">
                          <a:latin typeface="Arial"/>
                          <a:cs typeface="Arial"/>
                        </a:rPr>
                        <a:t>clock</a:t>
                      </a:r>
                      <a:r>
                        <a:rPr sz="600" spc="20" dirty="0">
                          <a:latin typeface="Arial"/>
                          <a:cs typeface="Arial"/>
                        </a:rPr>
                        <a:t> </a:t>
                      </a:r>
                      <a:r>
                        <a:rPr sz="600" dirty="0">
                          <a:latin typeface="Arial"/>
                          <a:cs typeface="Arial"/>
                        </a:rPr>
                        <a:t>(abnormal)</a:t>
                      </a:r>
                      <a:r>
                        <a:rPr sz="600" spc="15" dirty="0">
                          <a:latin typeface="Arial"/>
                          <a:cs typeface="Arial"/>
                        </a:rPr>
                        <a:t> </a:t>
                      </a:r>
                      <a:r>
                        <a:rPr sz="600" dirty="0">
                          <a:latin typeface="Arial"/>
                          <a:cs typeface="Arial"/>
                        </a:rPr>
                        <a:t>=</a:t>
                      </a:r>
                      <a:r>
                        <a:rPr sz="600" spc="20" dirty="0">
                          <a:latin typeface="Arial"/>
                          <a:cs typeface="Arial"/>
                        </a:rPr>
                        <a:t> </a:t>
                      </a:r>
                      <a:r>
                        <a:rPr sz="600" dirty="0">
                          <a:latin typeface="Arial"/>
                          <a:cs typeface="Arial"/>
                        </a:rPr>
                        <a:t>0</a:t>
                      </a:r>
                      <a:r>
                        <a:rPr sz="600" spc="20" dirty="0">
                          <a:latin typeface="Arial"/>
                          <a:cs typeface="Arial"/>
                        </a:rPr>
                        <a:t> </a:t>
                      </a:r>
                      <a:r>
                        <a:rPr sz="600" spc="-10" dirty="0">
                          <a:latin typeface="Arial"/>
                          <a:cs typeface="Arial"/>
                        </a:rPr>
                        <a:t>points.</a:t>
                      </a:r>
                      <a:endParaRPr sz="600">
                        <a:latin typeface="Arial"/>
                        <a:cs typeface="Arial"/>
                      </a:endParaRPr>
                    </a:p>
                  </a:txBody>
                  <a:tcPr marL="0" marR="0" marT="56200" marB="0">
                    <a:lnL w="3175">
                      <a:solidFill>
                        <a:srgbClr val="C7201C"/>
                      </a:solidFill>
                      <a:prstDash val="solid"/>
                    </a:lnL>
                    <a:lnR w="3175">
                      <a:solidFill>
                        <a:srgbClr val="C7201C"/>
                      </a:solidFill>
                      <a:prstDash val="solid"/>
                    </a:lnR>
                    <a:lnT w="3175">
                      <a:solidFill>
                        <a:srgbClr val="C7201C"/>
                      </a:solidFill>
                      <a:prstDash val="solid"/>
                    </a:lnT>
                    <a:lnB w="3175">
                      <a:solidFill>
                        <a:srgbClr val="C7201C"/>
                      </a:solidFill>
                      <a:prstDash val="solid"/>
                    </a:lnB>
                  </a:tcPr>
                </a:tc>
                <a:extLst>
                  <a:ext uri="{0D108BD9-81ED-4DB2-BD59-A6C34878D82A}">
                    <a16:rowId xmlns:a16="http://schemas.microsoft.com/office/drawing/2014/main" val="10001"/>
                  </a:ext>
                </a:extLst>
              </a:tr>
              <a:tr h="636523">
                <a:tc>
                  <a:txBody>
                    <a:bodyPr/>
                    <a:lstStyle/>
                    <a:p>
                      <a:pPr>
                        <a:lnSpc>
                          <a:spcPct val="100000"/>
                        </a:lnSpc>
                      </a:pPr>
                      <a:endParaRPr sz="800">
                        <a:latin typeface="Times New Roman"/>
                        <a:cs typeface="Times New Roman"/>
                      </a:endParaRPr>
                    </a:p>
                    <a:p>
                      <a:pPr>
                        <a:lnSpc>
                          <a:spcPct val="100000"/>
                        </a:lnSpc>
                        <a:spcBef>
                          <a:spcPts val="40"/>
                        </a:spcBef>
                      </a:pPr>
                      <a:endParaRPr sz="700">
                        <a:latin typeface="Times New Roman"/>
                        <a:cs typeface="Times New Roman"/>
                      </a:endParaRPr>
                    </a:p>
                    <a:p>
                      <a:pPr marL="64769">
                        <a:lnSpc>
                          <a:spcPct val="100000"/>
                        </a:lnSpc>
                        <a:tabLst>
                          <a:tab pos="959485" algn="l"/>
                          <a:tab pos="1369695" algn="l"/>
                        </a:tabLst>
                      </a:pPr>
                      <a:r>
                        <a:rPr sz="600" dirty="0">
                          <a:latin typeface="Arial"/>
                          <a:cs typeface="Arial"/>
                        </a:rPr>
                        <a:t>Total</a:t>
                      </a:r>
                      <a:r>
                        <a:rPr sz="600" spc="-20" dirty="0">
                          <a:latin typeface="Arial"/>
                          <a:cs typeface="Arial"/>
                        </a:rPr>
                        <a:t> </a:t>
                      </a:r>
                      <a:r>
                        <a:rPr sz="600" spc="-10" dirty="0">
                          <a:latin typeface="Arial"/>
                          <a:cs typeface="Arial"/>
                        </a:rPr>
                        <a:t>Score:</a:t>
                      </a:r>
                      <a:r>
                        <a:rPr sz="600" dirty="0">
                          <a:latin typeface="Arial"/>
                          <a:cs typeface="Arial"/>
                        </a:rPr>
                        <a:t>	</a:t>
                      </a:r>
                      <a:r>
                        <a:rPr sz="600" u="sng" dirty="0">
                          <a:uFill>
                            <a:solidFill>
                              <a:srgbClr val="000000"/>
                            </a:solidFill>
                          </a:uFill>
                          <a:latin typeface="Arial"/>
                          <a:cs typeface="Arial"/>
                        </a:rPr>
                        <a:t>	</a:t>
                      </a:r>
                      <a:r>
                        <a:rPr sz="600" dirty="0">
                          <a:latin typeface="Arial"/>
                          <a:cs typeface="Arial"/>
                        </a:rPr>
                        <a:t> </a:t>
                      </a:r>
                      <a:r>
                        <a:rPr sz="600" spc="-20" dirty="0">
                          <a:latin typeface="Arial"/>
                          <a:cs typeface="Arial"/>
                        </a:rPr>
                        <a:t>(0-</a:t>
                      </a:r>
                      <a:r>
                        <a:rPr sz="600" dirty="0">
                          <a:latin typeface="Arial"/>
                          <a:cs typeface="Arial"/>
                        </a:rPr>
                        <a:t>5 points)</a:t>
                      </a:r>
                      <a:endParaRPr sz="600">
                        <a:latin typeface="Arial"/>
                        <a:cs typeface="Arial"/>
                      </a:endParaRPr>
                    </a:p>
                  </a:txBody>
                  <a:tcPr marL="0" marR="0" marT="0" marB="0">
                    <a:lnL w="3175">
                      <a:solidFill>
                        <a:srgbClr val="C7201C"/>
                      </a:solidFill>
                      <a:prstDash val="solid"/>
                    </a:lnL>
                    <a:lnR w="3175">
                      <a:solidFill>
                        <a:srgbClr val="C7201C"/>
                      </a:solidFill>
                      <a:prstDash val="solid"/>
                    </a:lnR>
                    <a:lnT w="3175">
                      <a:solidFill>
                        <a:srgbClr val="C7201C"/>
                      </a:solidFill>
                      <a:prstDash val="solid"/>
                    </a:lnT>
                    <a:lnB w="3175">
                      <a:solidFill>
                        <a:srgbClr val="C7201C"/>
                      </a:solidFill>
                      <a:prstDash val="solid"/>
                    </a:lnB>
                    <a:solidFill>
                      <a:srgbClr val="F2DEDA">
                        <a:alpha val="59999"/>
                      </a:srgbClr>
                    </a:solidFill>
                  </a:tcPr>
                </a:tc>
                <a:tc>
                  <a:txBody>
                    <a:bodyPr/>
                    <a:lstStyle/>
                    <a:p>
                      <a:pPr marL="111125">
                        <a:lnSpc>
                          <a:spcPct val="100000"/>
                        </a:lnSpc>
                        <a:spcBef>
                          <a:spcPts val="635"/>
                        </a:spcBef>
                      </a:pPr>
                      <a:r>
                        <a:rPr sz="600" dirty="0">
                          <a:latin typeface="Arial"/>
                          <a:cs typeface="Arial"/>
                        </a:rPr>
                        <a:t>Total</a:t>
                      </a:r>
                      <a:r>
                        <a:rPr sz="600" spc="-30" dirty="0">
                          <a:latin typeface="Arial"/>
                          <a:cs typeface="Arial"/>
                        </a:rPr>
                        <a:t> </a:t>
                      </a:r>
                      <a:r>
                        <a:rPr sz="600" dirty="0">
                          <a:latin typeface="Arial"/>
                          <a:cs typeface="Arial"/>
                        </a:rPr>
                        <a:t>score</a:t>
                      </a:r>
                      <a:r>
                        <a:rPr sz="600" spc="-25" dirty="0">
                          <a:latin typeface="Arial"/>
                          <a:cs typeface="Arial"/>
                        </a:rPr>
                        <a:t> </a:t>
                      </a:r>
                      <a:r>
                        <a:rPr sz="600" dirty="0">
                          <a:latin typeface="Arial"/>
                          <a:cs typeface="Arial"/>
                        </a:rPr>
                        <a:t>=</a:t>
                      </a:r>
                      <a:r>
                        <a:rPr sz="600" spc="-25" dirty="0">
                          <a:latin typeface="Arial"/>
                          <a:cs typeface="Arial"/>
                        </a:rPr>
                        <a:t> </a:t>
                      </a:r>
                      <a:r>
                        <a:rPr sz="600" spc="-20" dirty="0">
                          <a:latin typeface="Arial"/>
                          <a:cs typeface="Arial"/>
                        </a:rPr>
                        <a:t>Word</a:t>
                      </a:r>
                      <a:r>
                        <a:rPr sz="600" spc="-25" dirty="0">
                          <a:latin typeface="Arial"/>
                          <a:cs typeface="Arial"/>
                        </a:rPr>
                        <a:t> </a:t>
                      </a:r>
                      <a:r>
                        <a:rPr sz="600" dirty="0">
                          <a:latin typeface="Arial"/>
                          <a:cs typeface="Arial"/>
                        </a:rPr>
                        <a:t>Recall</a:t>
                      </a:r>
                      <a:r>
                        <a:rPr sz="600" spc="-30" dirty="0">
                          <a:latin typeface="Arial"/>
                          <a:cs typeface="Arial"/>
                        </a:rPr>
                        <a:t> </a:t>
                      </a:r>
                      <a:r>
                        <a:rPr sz="600" dirty="0">
                          <a:latin typeface="Arial"/>
                          <a:cs typeface="Arial"/>
                        </a:rPr>
                        <a:t>score</a:t>
                      </a:r>
                      <a:r>
                        <a:rPr sz="600" spc="-25" dirty="0">
                          <a:latin typeface="Arial"/>
                          <a:cs typeface="Arial"/>
                        </a:rPr>
                        <a:t> </a:t>
                      </a:r>
                      <a:r>
                        <a:rPr sz="600" dirty="0">
                          <a:latin typeface="Arial"/>
                          <a:cs typeface="Arial"/>
                        </a:rPr>
                        <a:t>+</a:t>
                      </a:r>
                      <a:r>
                        <a:rPr sz="600" spc="-25" dirty="0">
                          <a:latin typeface="Arial"/>
                          <a:cs typeface="Arial"/>
                        </a:rPr>
                        <a:t> </a:t>
                      </a:r>
                      <a:r>
                        <a:rPr sz="600" spc="-10" dirty="0">
                          <a:latin typeface="Arial"/>
                          <a:cs typeface="Arial"/>
                        </a:rPr>
                        <a:t>Clock</a:t>
                      </a:r>
                      <a:r>
                        <a:rPr sz="600" spc="-25" dirty="0">
                          <a:latin typeface="Arial"/>
                          <a:cs typeface="Arial"/>
                        </a:rPr>
                        <a:t> </a:t>
                      </a:r>
                      <a:r>
                        <a:rPr sz="600" spc="-10" dirty="0">
                          <a:latin typeface="Arial"/>
                          <a:cs typeface="Arial"/>
                        </a:rPr>
                        <a:t>Draw</a:t>
                      </a:r>
                      <a:r>
                        <a:rPr sz="600" spc="-25" dirty="0">
                          <a:latin typeface="Arial"/>
                          <a:cs typeface="Arial"/>
                        </a:rPr>
                        <a:t> </a:t>
                      </a:r>
                      <a:r>
                        <a:rPr sz="600" spc="-10" dirty="0">
                          <a:latin typeface="Arial"/>
                          <a:cs typeface="Arial"/>
                        </a:rPr>
                        <a:t>score.</a:t>
                      </a:r>
                      <a:endParaRPr sz="600">
                        <a:latin typeface="Arial"/>
                        <a:cs typeface="Arial"/>
                      </a:endParaRPr>
                    </a:p>
                    <a:p>
                      <a:pPr>
                        <a:lnSpc>
                          <a:spcPct val="100000"/>
                        </a:lnSpc>
                        <a:spcBef>
                          <a:spcPts val="45"/>
                        </a:spcBef>
                      </a:pPr>
                      <a:endParaRPr sz="600">
                        <a:latin typeface="Times New Roman"/>
                        <a:cs typeface="Times New Roman"/>
                      </a:endParaRPr>
                    </a:p>
                    <a:p>
                      <a:pPr marL="111125" marR="212725">
                        <a:lnSpc>
                          <a:spcPct val="100000"/>
                        </a:lnSpc>
                      </a:pPr>
                      <a:r>
                        <a:rPr sz="600" dirty="0">
                          <a:latin typeface="Arial"/>
                          <a:cs typeface="Arial"/>
                        </a:rPr>
                        <a:t>A cut</a:t>
                      </a:r>
                      <a:r>
                        <a:rPr sz="600" spc="10" dirty="0">
                          <a:latin typeface="Arial"/>
                          <a:cs typeface="Arial"/>
                        </a:rPr>
                        <a:t> </a:t>
                      </a:r>
                      <a:r>
                        <a:rPr sz="600" dirty="0">
                          <a:latin typeface="Arial"/>
                          <a:cs typeface="Arial"/>
                        </a:rPr>
                        <a:t>point</a:t>
                      </a:r>
                      <a:r>
                        <a:rPr sz="600" spc="10" dirty="0">
                          <a:latin typeface="Arial"/>
                          <a:cs typeface="Arial"/>
                        </a:rPr>
                        <a:t> </a:t>
                      </a:r>
                      <a:r>
                        <a:rPr sz="600" dirty="0">
                          <a:latin typeface="Arial"/>
                          <a:cs typeface="Arial"/>
                        </a:rPr>
                        <a:t>of</a:t>
                      </a:r>
                      <a:r>
                        <a:rPr sz="600" spc="10" dirty="0">
                          <a:latin typeface="Arial"/>
                          <a:cs typeface="Arial"/>
                        </a:rPr>
                        <a:t> </a:t>
                      </a:r>
                      <a:r>
                        <a:rPr sz="600" spc="-45" dirty="0">
                          <a:latin typeface="Arial"/>
                          <a:cs typeface="Arial"/>
                        </a:rPr>
                        <a:t>&lt;3</a:t>
                      </a:r>
                      <a:r>
                        <a:rPr sz="600" spc="10" dirty="0">
                          <a:latin typeface="Arial"/>
                          <a:cs typeface="Arial"/>
                        </a:rPr>
                        <a:t> </a:t>
                      </a:r>
                      <a:r>
                        <a:rPr sz="600" dirty="0">
                          <a:latin typeface="Arial"/>
                          <a:cs typeface="Arial"/>
                        </a:rPr>
                        <a:t>on</a:t>
                      </a:r>
                      <a:r>
                        <a:rPr sz="600" spc="10" dirty="0">
                          <a:latin typeface="Arial"/>
                          <a:cs typeface="Arial"/>
                        </a:rPr>
                        <a:t> </a:t>
                      </a:r>
                      <a:r>
                        <a:rPr sz="600" dirty="0">
                          <a:latin typeface="Arial"/>
                          <a:cs typeface="Arial"/>
                        </a:rPr>
                        <a:t>the</a:t>
                      </a:r>
                      <a:r>
                        <a:rPr sz="600" spc="15" dirty="0">
                          <a:latin typeface="Arial"/>
                          <a:cs typeface="Arial"/>
                        </a:rPr>
                        <a:t> </a:t>
                      </a:r>
                      <a:r>
                        <a:rPr sz="600" spc="-45" dirty="0">
                          <a:latin typeface="Arial"/>
                          <a:cs typeface="Arial"/>
                        </a:rPr>
                        <a:t>Mini-</a:t>
                      </a:r>
                      <a:r>
                        <a:rPr sz="600" spc="-55" dirty="0">
                          <a:latin typeface="Arial"/>
                          <a:cs typeface="Arial"/>
                        </a:rPr>
                        <a:t>Cog™</a:t>
                      </a:r>
                      <a:r>
                        <a:rPr sz="600" spc="10" dirty="0">
                          <a:latin typeface="Arial"/>
                          <a:cs typeface="Arial"/>
                        </a:rPr>
                        <a:t> </a:t>
                      </a:r>
                      <a:r>
                        <a:rPr sz="600" dirty="0">
                          <a:latin typeface="Arial"/>
                          <a:cs typeface="Arial"/>
                        </a:rPr>
                        <a:t>has</a:t>
                      </a:r>
                      <a:r>
                        <a:rPr sz="600" spc="10" dirty="0">
                          <a:latin typeface="Arial"/>
                          <a:cs typeface="Arial"/>
                        </a:rPr>
                        <a:t> </a:t>
                      </a:r>
                      <a:r>
                        <a:rPr sz="600" spc="-10" dirty="0">
                          <a:latin typeface="Arial"/>
                          <a:cs typeface="Arial"/>
                        </a:rPr>
                        <a:t>been</a:t>
                      </a:r>
                      <a:r>
                        <a:rPr sz="600" spc="10" dirty="0">
                          <a:latin typeface="Arial"/>
                          <a:cs typeface="Arial"/>
                        </a:rPr>
                        <a:t> </a:t>
                      </a:r>
                      <a:r>
                        <a:rPr sz="600" dirty="0">
                          <a:latin typeface="Arial"/>
                          <a:cs typeface="Arial"/>
                        </a:rPr>
                        <a:t>validated</a:t>
                      </a:r>
                      <a:r>
                        <a:rPr sz="600" spc="10" dirty="0">
                          <a:latin typeface="Arial"/>
                          <a:cs typeface="Arial"/>
                        </a:rPr>
                        <a:t> </a:t>
                      </a:r>
                      <a:r>
                        <a:rPr sz="600" dirty="0">
                          <a:latin typeface="Arial"/>
                          <a:cs typeface="Arial"/>
                        </a:rPr>
                        <a:t>for</a:t>
                      </a:r>
                      <a:r>
                        <a:rPr sz="600" spc="10" dirty="0">
                          <a:latin typeface="Arial"/>
                          <a:cs typeface="Arial"/>
                        </a:rPr>
                        <a:t> </a:t>
                      </a:r>
                      <a:r>
                        <a:rPr sz="600" dirty="0">
                          <a:latin typeface="Arial"/>
                          <a:cs typeface="Arial"/>
                        </a:rPr>
                        <a:t>dementia</a:t>
                      </a:r>
                      <a:r>
                        <a:rPr sz="600" spc="15" dirty="0">
                          <a:latin typeface="Arial"/>
                          <a:cs typeface="Arial"/>
                        </a:rPr>
                        <a:t> </a:t>
                      </a:r>
                      <a:r>
                        <a:rPr sz="600" spc="-10" dirty="0">
                          <a:latin typeface="Arial"/>
                          <a:cs typeface="Arial"/>
                        </a:rPr>
                        <a:t>screening, </a:t>
                      </a:r>
                      <a:r>
                        <a:rPr sz="600" dirty="0">
                          <a:latin typeface="Arial"/>
                          <a:cs typeface="Arial"/>
                        </a:rPr>
                        <a:t>but</a:t>
                      </a:r>
                      <a:r>
                        <a:rPr sz="600" spc="95" dirty="0">
                          <a:latin typeface="Arial"/>
                          <a:cs typeface="Arial"/>
                        </a:rPr>
                        <a:t> </a:t>
                      </a:r>
                      <a:r>
                        <a:rPr sz="600" dirty="0">
                          <a:latin typeface="Arial"/>
                          <a:cs typeface="Arial"/>
                        </a:rPr>
                        <a:t>many</a:t>
                      </a:r>
                      <a:r>
                        <a:rPr sz="600" spc="95" dirty="0">
                          <a:latin typeface="Arial"/>
                          <a:cs typeface="Arial"/>
                        </a:rPr>
                        <a:t> </a:t>
                      </a:r>
                      <a:r>
                        <a:rPr sz="600" dirty="0">
                          <a:latin typeface="Arial"/>
                          <a:cs typeface="Arial"/>
                        </a:rPr>
                        <a:t>individuals</a:t>
                      </a:r>
                      <a:r>
                        <a:rPr sz="600" spc="95" dirty="0">
                          <a:latin typeface="Arial"/>
                          <a:cs typeface="Arial"/>
                        </a:rPr>
                        <a:t> </a:t>
                      </a:r>
                      <a:r>
                        <a:rPr sz="600" dirty="0">
                          <a:latin typeface="Arial"/>
                          <a:cs typeface="Arial"/>
                        </a:rPr>
                        <a:t>with</a:t>
                      </a:r>
                      <a:r>
                        <a:rPr sz="600" spc="95" dirty="0">
                          <a:latin typeface="Arial"/>
                          <a:cs typeface="Arial"/>
                        </a:rPr>
                        <a:t> </a:t>
                      </a:r>
                      <a:r>
                        <a:rPr sz="600" dirty="0">
                          <a:latin typeface="Arial"/>
                          <a:cs typeface="Arial"/>
                        </a:rPr>
                        <a:t>clinically</a:t>
                      </a:r>
                      <a:r>
                        <a:rPr sz="600" spc="95" dirty="0">
                          <a:latin typeface="Arial"/>
                          <a:cs typeface="Arial"/>
                        </a:rPr>
                        <a:t> </a:t>
                      </a:r>
                      <a:r>
                        <a:rPr sz="600" dirty="0">
                          <a:latin typeface="Arial"/>
                          <a:cs typeface="Arial"/>
                        </a:rPr>
                        <a:t>meaningful</a:t>
                      </a:r>
                      <a:r>
                        <a:rPr sz="600" spc="95" dirty="0">
                          <a:latin typeface="Arial"/>
                          <a:cs typeface="Arial"/>
                        </a:rPr>
                        <a:t> </a:t>
                      </a:r>
                      <a:r>
                        <a:rPr sz="600" dirty="0">
                          <a:latin typeface="Arial"/>
                          <a:cs typeface="Arial"/>
                        </a:rPr>
                        <a:t>cognitive</a:t>
                      </a:r>
                      <a:r>
                        <a:rPr sz="600" spc="95" dirty="0">
                          <a:latin typeface="Arial"/>
                          <a:cs typeface="Arial"/>
                        </a:rPr>
                        <a:t> </a:t>
                      </a:r>
                      <a:r>
                        <a:rPr sz="600" dirty="0">
                          <a:latin typeface="Arial"/>
                          <a:cs typeface="Arial"/>
                        </a:rPr>
                        <a:t>impairment</a:t>
                      </a:r>
                      <a:r>
                        <a:rPr sz="600" spc="95" dirty="0">
                          <a:latin typeface="Arial"/>
                          <a:cs typeface="Arial"/>
                        </a:rPr>
                        <a:t> </a:t>
                      </a:r>
                      <a:r>
                        <a:rPr sz="600" spc="-20" dirty="0">
                          <a:latin typeface="Arial"/>
                          <a:cs typeface="Arial"/>
                        </a:rPr>
                        <a:t>will</a:t>
                      </a:r>
                      <a:r>
                        <a:rPr sz="600" spc="500" dirty="0">
                          <a:latin typeface="Arial"/>
                          <a:cs typeface="Arial"/>
                        </a:rPr>
                        <a:t> </a:t>
                      </a:r>
                      <a:r>
                        <a:rPr sz="600" dirty="0">
                          <a:latin typeface="Arial"/>
                          <a:cs typeface="Arial"/>
                        </a:rPr>
                        <a:t>score</a:t>
                      </a:r>
                      <a:r>
                        <a:rPr sz="600" spc="15" dirty="0">
                          <a:latin typeface="Arial"/>
                          <a:cs typeface="Arial"/>
                        </a:rPr>
                        <a:t> </a:t>
                      </a:r>
                      <a:r>
                        <a:rPr sz="600" spc="-10" dirty="0">
                          <a:latin typeface="Arial"/>
                          <a:cs typeface="Arial"/>
                        </a:rPr>
                        <a:t>higher.</a:t>
                      </a:r>
                      <a:r>
                        <a:rPr sz="600" spc="15" dirty="0">
                          <a:latin typeface="Arial"/>
                          <a:cs typeface="Arial"/>
                        </a:rPr>
                        <a:t> </a:t>
                      </a:r>
                      <a:r>
                        <a:rPr sz="600" spc="-20" dirty="0">
                          <a:latin typeface="Arial"/>
                          <a:cs typeface="Arial"/>
                        </a:rPr>
                        <a:t>When</a:t>
                      </a:r>
                      <a:r>
                        <a:rPr sz="600" spc="15" dirty="0">
                          <a:latin typeface="Arial"/>
                          <a:cs typeface="Arial"/>
                        </a:rPr>
                        <a:t> </a:t>
                      </a:r>
                      <a:r>
                        <a:rPr sz="600" dirty="0">
                          <a:latin typeface="Arial"/>
                          <a:cs typeface="Arial"/>
                        </a:rPr>
                        <a:t>greater</a:t>
                      </a:r>
                      <a:r>
                        <a:rPr sz="600" spc="15" dirty="0">
                          <a:latin typeface="Arial"/>
                          <a:cs typeface="Arial"/>
                        </a:rPr>
                        <a:t> </a:t>
                      </a:r>
                      <a:r>
                        <a:rPr sz="600" dirty="0">
                          <a:latin typeface="Arial"/>
                          <a:cs typeface="Arial"/>
                        </a:rPr>
                        <a:t>sensitivity</a:t>
                      </a:r>
                      <a:r>
                        <a:rPr sz="600" spc="15" dirty="0">
                          <a:latin typeface="Arial"/>
                          <a:cs typeface="Arial"/>
                        </a:rPr>
                        <a:t> </a:t>
                      </a:r>
                      <a:r>
                        <a:rPr sz="600" dirty="0">
                          <a:latin typeface="Arial"/>
                          <a:cs typeface="Arial"/>
                        </a:rPr>
                        <a:t>is</a:t>
                      </a:r>
                      <a:r>
                        <a:rPr sz="600" spc="15" dirty="0">
                          <a:latin typeface="Arial"/>
                          <a:cs typeface="Arial"/>
                        </a:rPr>
                        <a:t> </a:t>
                      </a:r>
                      <a:r>
                        <a:rPr sz="600" spc="-10" dirty="0">
                          <a:latin typeface="Arial"/>
                          <a:cs typeface="Arial"/>
                        </a:rPr>
                        <a:t>desired,</a:t>
                      </a:r>
                      <a:r>
                        <a:rPr sz="600" spc="15" dirty="0">
                          <a:latin typeface="Arial"/>
                          <a:cs typeface="Arial"/>
                        </a:rPr>
                        <a:t> </a:t>
                      </a:r>
                      <a:r>
                        <a:rPr sz="600" dirty="0">
                          <a:latin typeface="Arial"/>
                          <a:cs typeface="Arial"/>
                        </a:rPr>
                        <a:t>a</a:t>
                      </a:r>
                      <a:r>
                        <a:rPr sz="600" spc="20" dirty="0">
                          <a:latin typeface="Arial"/>
                          <a:cs typeface="Arial"/>
                        </a:rPr>
                        <a:t> </a:t>
                      </a:r>
                      <a:r>
                        <a:rPr sz="600" dirty="0">
                          <a:latin typeface="Arial"/>
                          <a:cs typeface="Arial"/>
                        </a:rPr>
                        <a:t>cut</a:t>
                      </a:r>
                      <a:r>
                        <a:rPr sz="600" spc="15" dirty="0">
                          <a:latin typeface="Arial"/>
                          <a:cs typeface="Arial"/>
                        </a:rPr>
                        <a:t> </a:t>
                      </a:r>
                      <a:r>
                        <a:rPr sz="600" dirty="0">
                          <a:latin typeface="Arial"/>
                          <a:cs typeface="Arial"/>
                        </a:rPr>
                        <a:t>point</a:t>
                      </a:r>
                      <a:r>
                        <a:rPr sz="600" spc="15" dirty="0">
                          <a:latin typeface="Arial"/>
                          <a:cs typeface="Arial"/>
                        </a:rPr>
                        <a:t> </a:t>
                      </a:r>
                      <a:r>
                        <a:rPr sz="600" dirty="0">
                          <a:latin typeface="Arial"/>
                          <a:cs typeface="Arial"/>
                        </a:rPr>
                        <a:t>of</a:t>
                      </a:r>
                      <a:r>
                        <a:rPr sz="600" spc="15" dirty="0">
                          <a:latin typeface="Arial"/>
                          <a:cs typeface="Arial"/>
                        </a:rPr>
                        <a:t> </a:t>
                      </a:r>
                      <a:r>
                        <a:rPr sz="600" spc="-45" dirty="0">
                          <a:latin typeface="Arial"/>
                          <a:cs typeface="Arial"/>
                        </a:rPr>
                        <a:t>&lt;4</a:t>
                      </a:r>
                      <a:r>
                        <a:rPr sz="600" spc="15" dirty="0">
                          <a:latin typeface="Arial"/>
                          <a:cs typeface="Arial"/>
                        </a:rPr>
                        <a:t> </a:t>
                      </a:r>
                      <a:r>
                        <a:rPr sz="600" dirty="0">
                          <a:latin typeface="Arial"/>
                          <a:cs typeface="Arial"/>
                        </a:rPr>
                        <a:t>is</a:t>
                      </a:r>
                      <a:r>
                        <a:rPr sz="600" spc="15" dirty="0">
                          <a:latin typeface="Arial"/>
                          <a:cs typeface="Arial"/>
                        </a:rPr>
                        <a:t> </a:t>
                      </a:r>
                      <a:r>
                        <a:rPr sz="600" spc="-10" dirty="0">
                          <a:latin typeface="Arial"/>
                          <a:cs typeface="Arial"/>
                        </a:rPr>
                        <a:t>recom- </a:t>
                      </a:r>
                      <a:r>
                        <a:rPr sz="600" dirty="0">
                          <a:latin typeface="Arial"/>
                          <a:cs typeface="Arial"/>
                        </a:rPr>
                        <a:t>mended</a:t>
                      </a:r>
                      <a:r>
                        <a:rPr sz="600" spc="20" dirty="0">
                          <a:latin typeface="Arial"/>
                          <a:cs typeface="Arial"/>
                        </a:rPr>
                        <a:t> </a:t>
                      </a:r>
                      <a:r>
                        <a:rPr sz="600" dirty="0">
                          <a:latin typeface="Arial"/>
                          <a:cs typeface="Arial"/>
                        </a:rPr>
                        <a:t>as</a:t>
                      </a:r>
                      <a:r>
                        <a:rPr sz="600" spc="25" dirty="0">
                          <a:latin typeface="Arial"/>
                          <a:cs typeface="Arial"/>
                        </a:rPr>
                        <a:t> </a:t>
                      </a:r>
                      <a:r>
                        <a:rPr sz="600" dirty="0">
                          <a:latin typeface="Arial"/>
                          <a:cs typeface="Arial"/>
                        </a:rPr>
                        <a:t>it</a:t>
                      </a:r>
                      <a:r>
                        <a:rPr sz="600" spc="25" dirty="0">
                          <a:latin typeface="Arial"/>
                          <a:cs typeface="Arial"/>
                        </a:rPr>
                        <a:t> </a:t>
                      </a:r>
                      <a:r>
                        <a:rPr sz="600" dirty="0">
                          <a:latin typeface="Arial"/>
                          <a:cs typeface="Arial"/>
                        </a:rPr>
                        <a:t>may</a:t>
                      </a:r>
                      <a:r>
                        <a:rPr sz="600" spc="25" dirty="0">
                          <a:latin typeface="Arial"/>
                          <a:cs typeface="Arial"/>
                        </a:rPr>
                        <a:t> </a:t>
                      </a:r>
                      <a:r>
                        <a:rPr sz="600" dirty="0">
                          <a:latin typeface="Arial"/>
                          <a:cs typeface="Arial"/>
                        </a:rPr>
                        <a:t>indicate</a:t>
                      </a:r>
                      <a:r>
                        <a:rPr sz="600" spc="25" dirty="0">
                          <a:latin typeface="Arial"/>
                          <a:cs typeface="Arial"/>
                        </a:rPr>
                        <a:t> </a:t>
                      </a:r>
                      <a:r>
                        <a:rPr sz="600" dirty="0">
                          <a:latin typeface="Arial"/>
                          <a:cs typeface="Arial"/>
                        </a:rPr>
                        <a:t>a</a:t>
                      </a:r>
                      <a:r>
                        <a:rPr sz="600" spc="20" dirty="0">
                          <a:latin typeface="Arial"/>
                          <a:cs typeface="Arial"/>
                        </a:rPr>
                        <a:t> </a:t>
                      </a:r>
                      <a:r>
                        <a:rPr sz="600" spc="-10" dirty="0">
                          <a:latin typeface="Arial"/>
                          <a:cs typeface="Arial"/>
                        </a:rPr>
                        <a:t>need</a:t>
                      </a:r>
                      <a:r>
                        <a:rPr sz="600" spc="25" dirty="0">
                          <a:latin typeface="Arial"/>
                          <a:cs typeface="Arial"/>
                        </a:rPr>
                        <a:t> </a:t>
                      </a:r>
                      <a:r>
                        <a:rPr sz="600" dirty="0">
                          <a:latin typeface="Arial"/>
                          <a:cs typeface="Arial"/>
                        </a:rPr>
                        <a:t>for</a:t>
                      </a:r>
                      <a:r>
                        <a:rPr sz="600" spc="25" dirty="0">
                          <a:latin typeface="Arial"/>
                          <a:cs typeface="Arial"/>
                        </a:rPr>
                        <a:t> </a:t>
                      </a:r>
                      <a:r>
                        <a:rPr sz="600" dirty="0">
                          <a:latin typeface="Arial"/>
                          <a:cs typeface="Arial"/>
                        </a:rPr>
                        <a:t>further</a:t>
                      </a:r>
                      <a:r>
                        <a:rPr sz="600" spc="25" dirty="0">
                          <a:latin typeface="Arial"/>
                          <a:cs typeface="Arial"/>
                        </a:rPr>
                        <a:t> </a:t>
                      </a:r>
                      <a:r>
                        <a:rPr sz="600" dirty="0">
                          <a:latin typeface="Arial"/>
                          <a:cs typeface="Arial"/>
                        </a:rPr>
                        <a:t>evaluation</a:t>
                      </a:r>
                      <a:r>
                        <a:rPr sz="600" spc="25" dirty="0">
                          <a:latin typeface="Arial"/>
                          <a:cs typeface="Arial"/>
                        </a:rPr>
                        <a:t> </a:t>
                      </a:r>
                      <a:r>
                        <a:rPr sz="600" dirty="0">
                          <a:latin typeface="Arial"/>
                          <a:cs typeface="Arial"/>
                        </a:rPr>
                        <a:t>of</a:t>
                      </a:r>
                      <a:r>
                        <a:rPr sz="600" spc="20" dirty="0">
                          <a:latin typeface="Arial"/>
                          <a:cs typeface="Arial"/>
                        </a:rPr>
                        <a:t> </a:t>
                      </a:r>
                      <a:r>
                        <a:rPr sz="600" dirty="0">
                          <a:latin typeface="Arial"/>
                          <a:cs typeface="Arial"/>
                        </a:rPr>
                        <a:t>cognitive</a:t>
                      </a:r>
                      <a:r>
                        <a:rPr sz="600" spc="25" dirty="0">
                          <a:latin typeface="Arial"/>
                          <a:cs typeface="Arial"/>
                        </a:rPr>
                        <a:t> </a:t>
                      </a:r>
                      <a:r>
                        <a:rPr sz="600" spc="-10" dirty="0">
                          <a:latin typeface="Arial"/>
                          <a:cs typeface="Arial"/>
                        </a:rPr>
                        <a:t>status.</a:t>
                      </a:r>
                      <a:endParaRPr sz="600">
                        <a:latin typeface="Arial"/>
                        <a:cs typeface="Arial"/>
                      </a:endParaRPr>
                    </a:p>
                  </a:txBody>
                  <a:tcPr marL="0" marR="0" marT="51720" marB="0">
                    <a:lnL w="3175">
                      <a:solidFill>
                        <a:srgbClr val="C7201C"/>
                      </a:solidFill>
                      <a:prstDash val="solid"/>
                    </a:lnL>
                    <a:lnR w="3175">
                      <a:solidFill>
                        <a:srgbClr val="C7201C"/>
                      </a:solidFill>
                      <a:prstDash val="solid"/>
                    </a:lnR>
                    <a:lnT w="3175">
                      <a:solidFill>
                        <a:srgbClr val="C7201C"/>
                      </a:solidFill>
                      <a:prstDash val="solid"/>
                    </a:lnT>
                    <a:lnB w="3175">
                      <a:solidFill>
                        <a:srgbClr val="C7201C"/>
                      </a:solidFill>
                      <a:prstDash val="solid"/>
                    </a:lnB>
                  </a:tcPr>
                </a:tc>
                <a:extLst>
                  <a:ext uri="{0D108BD9-81ED-4DB2-BD59-A6C34878D82A}">
                    <a16:rowId xmlns:a16="http://schemas.microsoft.com/office/drawing/2014/main" val="10002"/>
                  </a:ext>
                </a:extLst>
              </a:tr>
            </a:tbl>
          </a:graphicData>
        </a:graphic>
      </p:graphicFrame>
      <p:sp>
        <p:nvSpPr>
          <p:cNvPr id="3" name="object 3"/>
          <p:cNvSpPr/>
          <p:nvPr/>
        </p:nvSpPr>
        <p:spPr>
          <a:xfrm>
            <a:off x="3672894" y="290300"/>
            <a:ext cx="1489294" cy="397878"/>
          </a:xfrm>
          <a:custGeom>
            <a:avLst/>
            <a:gdLst/>
            <a:ahLst/>
            <a:cxnLst/>
            <a:rect l="l" t="t" r="r" b="b"/>
            <a:pathLst>
              <a:path w="2322195" h="620394">
                <a:moveTo>
                  <a:pt x="2169604" y="0"/>
                </a:moveTo>
                <a:lnTo>
                  <a:pt x="0" y="0"/>
                </a:lnTo>
                <a:lnTo>
                  <a:pt x="0" y="620153"/>
                </a:lnTo>
                <a:lnTo>
                  <a:pt x="2169604" y="620153"/>
                </a:lnTo>
                <a:lnTo>
                  <a:pt x="2257710" y="617772"/>
                </a:lnTo>
                <a:lnTo>
                  <a:pt x="2302954" y="601103"/>
                </a:lnTo>
                <a:lnTo>
                  <a:pt x="2319623" y="555859"/>
                </a:lnTo>
                <a:lnTo>
                  <a:pt x="2322004" y="467753"/>
                </a:lnTo>
                <a:lnTo>
                  <a:pt x="2322004" y="152400"/>
                </a:lnTo>
                <a:lnTo>
                  <a:pt x="2319623" y="64293"/>
                </a:lnTo>
                <a:lnTo>
                  <a:pt x="2302954" y="19050"/>
                </a:lnTo>
                <a:lnTo>
                  <a:pt x="2257710" y="2381"/>
                </a:lnTo>
                <a:lnTo>
                  <a:pt x="2169604" y="0"/>
                </a:lnTo>
                <a:close/>
              </a:path>
            </a:pathLst>
          </a:custGeom>
          <a:solidFill>
            <a:srgbClr val="C7201C"/>
          </a:solidFill>
        </p:spPr>
        <p:txBody>
          <a:bodyPr wrap="square" lIns="0" tIns="0" rIns="0" bIns="0" rtlCol="0"/>
          <a:lstStyle/>
          <a:p>
            <a:endParaRPr sz="1154"/>
          </a:p>
        </p:txBody>
      </p:sp>
      <p:sp>
        <p:nvSpPr>
          <p:cNvPr id="4" name="object 4"/>
          <p:cNvSpPr txBox="1"/>
          <p:nvPr/>
        </p:nvSpPr>
        <p:spPr>
          <a:xfrm>
            <a:off x="3991799" y="385563"/>
            <a:ext cx="785982" cy="195648"/>
          </a:xfrm>
          <a:prstGeom prst="rect">
            <a:avLst/>
          </a:prstGeom>
        </p:spPr>
        <p:txBody>
          <a:bodyPr vert="horz" wrap="square" lIns="0" tIns="8145" rIns="0" bIns="0" rtlCol="0">
            <a:spAutoFit/>
          </a:bodyPr>
          <a:lstStyle/>
          <a:p>
            <a:pPr marL="8145">
              <a:spcBef>
                <a:spcPts val="64"/>
              </a:spcBef>
            </a:pPr>
            <a:r>
              <a:rPr sz="1218" b="1" dirty="0">
                <a:solidFill>
                  <a:srgbClr val="FFFFFF"/>
                </a:solidFill>
                <a:latin typeface="Arial"/>
                <a:cs typeface="Arial"/>
              </a:rPr>
              <a:t>Mini-</a:t>
            </a:r>
            <a:r>
              <a:rPr sz="1218" b="1" spc="-13" dirty="0">
                <a:solidFill>
                  <a:srgbClr val="FFFFFF"/>
                </a:solidFill>
                <a:latin typeface="Arial"/>
                <a:cs typeface="Arial"/>
              </a:rPr>
              <a:t>Cog</a:t>
            </a:r>
            <a:r>
              <a:rPr sz="1090" b="1" spc="-13" dirty="0">
                <a:solidFill>
                  <a:srgbClr val="FFFFFF"/>
                </a:solidFill>
                <a:latin typeface="Times New Roman"/>
                <a:cs typeface="Times New Roman"/>
              </a:rPr>
              <a:t>©</a:t>
            </a:r>
            <a:endParaRPr sz="1090">
              <a:latin typeface="Times New Roman"/>
              <a:cs typeface="Times New Roman"/>
            </a:endParaRPr>
          </a:p>
        </p:txBody>
      </p:sp>
      <p:sp>
        <p:nvSpPr>
          <p:cNvPr id="5" name="object 5"/>
          <p:cNvSpPr txBox="1"/>
          <p:nvPr/>
        </p:nvSpPr>
        <p:spPr>
          <a:xfrm>
            <a:off x="5458133" y="385885"/>
            <a:ext cx="2572971" cy="278763"/>
          </a:xfrm>
          <a:prstGeom prst="rect">
            <a:avLst/>
          </a:prstGeom>
        </p:spPr>
        <p:txBody>
          <a:bodyPr vert="horz" wrap="square" lIns="0" tIns="9367" rIns="0" bIns="0" rtlCol="0">
            <a:spAutoFit/>
          </a:bodyPr>
          <a:lstStyle/>
          <a:p>
            <a:pPr marL="8145">
              <a:lnSpc>
                <a:spcPts val="1231"/>
              </a:lnSpc>
              <a:spcBef>
                <a:spcPts val="74"/>
              </a:spcBef>
            </a:pPr>
            <a:r>
              <a:rPr sz="1026" spc="51" dirty="0">
                <a:solidFill>
                  <a:srgbClr val="C7201C"/>
                </a:solidFill>
                <a:latin typeface="Arial"/>
                <a:cs typeface="Arial"/>
              </a:rPr>
              <a:t>Instructions</a:t>
            </a:r>
            <a:r>
              <a:rPr sz="1026" dirty="0">
                <a:solidFill>
                  <a:srgbClr val="C7201C"/>
                </a:solidFill>
                <a:latin typeface="Arial"/>
                <a:cs typeface="Arial"/>
              </a:rPr>
              <a:t> </a:t>
            </a:r>
            <a:r>
              <a:rPr sz="1026" spc="58" dirty="0">
                <a:solidFill>
                  <a:srgbClr val="C7201C"/>
                </a:solidFill>
                <a:latin typeface="Arial"/>
                <a:cs typeface="Arial"/>
              </a:rPr>
              <a:t>for</a:t>
            </a:r>
            <a:r>
              <a:rPr sz="1026" dirty="0">
                <a:solidFill>
                  <a:srgbClr val="C7201C"/>
                </a:solidFill>
                <a:latin typeface="Arial"/>
                <a:cs typeface="Arial"/>
              </a:rPr>
              <a:t> </a:t>
            </a:r>
            <a:r>
              <a:rPr sz="1026" spc="48" dirty="0">
                <a:solidFill>
                  <a:srgbClr val="C7201C"/>
                </a:solidFill>
                <a:latin typeface="Arial"/>
                <a:cs typeface="Arial"/>
              </a:rPr>
              <a:t>Administration</a:t>
            </a:r>
            <a:r>
              <a:rPr sz="1026" spc="3" dirty="0">
                <a:solidFill>
                  <a:srgbClr val="C7201C"/>
                </a:solidFill>
                <a:latin typeface="Arial"/>
                <a:cs typeface="Arial"/>
              </a:rPr>
              <a:t> </a:t>
            </a:r>
            <a:r>
              <a:rPr sz="1026" dirty="0">
                <a:solidFill>
                  <a:srgbClr val="C7201C"/>
                </a:solidFill>
                <a:latin typeface="Arial"/>
                <a:cs typeface="Arial"/>
              </a:rPr>
              <a:t>&amp; </a:t>
            </a:r>
            <a:r>
              <a:rPr sz="1026" spc="32" dirty="0">
                <a:solidFill>
                  <a:srgbClr val="C7201C"/>
                </a:solidFill>
                <a:latin typeface="Arial"/>
                <a:cs typeface="Arial"/>
              </a:rPr>
              <a:t>Scoring</a:t>
            </a:r>
            <a:endParaRPr sz="1026">
              <a:latin typeface="Arial"/>
              <a:cs typeface="Arial"/>
            </a:endParaRPr>
          </a:p>
          <a:p>
            <a:pPr marL="46424" algn="ctr">
              <a:lnSpc>
                <a:spcPts val="923"/>
              </a:lnSpc>
              <a:tabLst>
                <a:tab pos="694727" algn="l"/>
                <a:tab pos="1772245" algn="l"/>
              </a:tabLst>
            </a:pPr>
            <a:r>
              <a:rPr sz="770" dirty="0">
                <a:latin typeface="Arial"/>
                <a:cs typeface="Arial"/>
              </a:rPr>
              <a:t>ID:</a:t>
            </a:r>
            <a:r>
              <a:rPr sz="770" spc="-77" dirty="0">
                <a:latin typeface="Arial"/>
                <a:cs typeface="Arial"/>
              </a:rPr>
              <a:t> </a:t>
            </a:r>
            <a:r>
              <a:rPr sz="770" u="sng" dirty="0">
                <a:uFill>
                  <a:solidFill>
                    <a:srgbClr val="000000"/>
                  </a:solidFill>
                </a:uFill>
                <a:latin typeface="Arial"/>
                <a:cs typeface="Arial"/>
              </a:rPr>
              <a:t>	</a:t>
            </a:r>
            <a:r>
              <a:rPr sz="770" dirty="0">
                <a:latin typeface="Arial"/>
                <a:cs typeface="Arial"/>
              </a:rPr>
              <a:t> Date: </a:t>
            </a:r>
            <a:r>
              <a:rPr sz="770" u="sng" dirty="0">
                <a:uFill>
                  <a:solidFill>
                    <a:srgbClr val="000000"/>
                  </a:solidFill>
                </a:uFill>
                <a:latin typeface="Arial"/>
                <a:cs typeface="Arial"/>
              </a:rPr>
              <a:t>	</a:t>
            </a:r>
            <a:endParaRPr sz="770">
              <a:latin typeface="Arial"/>
              <a:cs typeface="Arial"/>
            </a:endParaRPr>
          </a:p>
        </p:txBody>
      </p:sp>
      <p:sp>
        <p:nvSpPr>
          <p:cNvPr id="6" name="object 6"/>
          <p:cNvSpPr/>
          <p:nvPr/>
        </p:nvSpPr>
        <p:spPr>
          <a:xfrm>
            <a:off x="3966111" y="1062045"/>
            <a:ext cx="4262222" cy="0"/>
          </a:xfrm>
          <a:custGeom>
            <a:avLst/>
            <a:gdLst/>
            <a:ahLst/>
            <a:cxnLst/>
            <a:rect l="l" t="t" r="r" b="b"/>
            <a:pathLst>
              <a:path w="6645909">
                <a:moveTo>
                  <a:pt x="0" y="0"/>
                </a:moveTo>
                <a:lnTo>
                  <a:pt x="6645605" y="0"/>
                </a:lnTo>
              </a:path>
            </a:pathLst>
          </a:custGeom>
          <a:ln w="3175">
            <a:solidFill>
              <a:srgbClr val="C7201C"/>
            </a:solidFill>
          </a:ln>
        </p:spPr>
        <p:txBody>
          <a:bodyPr wrap="square" lIns="0" tIns="0" rIns="0" bIns="0" rtlCol="0"/>
          <a:lstStyle/>
          <a:p>
            <a:endParaRPr sz="1154"/>
          </a:p>
        </p:txBody>
      </p:sp>
      <p:sp>
        <p:nvSpPr>
          <p:cNvPr id="7" name="object 7"/>
          <p:cNvSpPr txBox="1"/>
          <p:nvPr/>
        </p:nvSpPr>
        <p:spPr>
          <a:xfrm>
            <a:off x="3938502" y="904452"/>
            <a:ext cx="4291951" cy="846177"/>
          </a:xfrm>
          <a:prstGeom prst="rect">
            <a:avLst/>
          </a:prstGeom>
        </p:spPr>
        <p:txBody>
          <a:bodyPr vert="horz" wrap="square" lIns="0" tIns="10588" rIns="0" bIns="0" rtlCol="0">
            <a:spAutoFit/>
          </a:bodyPr>
          <a:lstStyle/>
          <a:p>
            <a:pPr marL="26470">
              <a:spcBef>
                <a:spcPts val="83"/>
              </a:spcBef>
            </a:pPr>
            <a:r>
              <a:rPr sz="834" spc="32" dirty="0">
                <a:solidFill>
                  <a:srgbClr val="C7201C"/>
                </a:solidFill>
                <a:latin typeface="Arial"/>
                <a:cs typeface="Arial"/>
              </a:rPr>
              <a:t>Step</a:t>
            </a:r>
            <a:r>
              <a:rPr sz="834" spc="55" dirty="0">
                <a:solidFill>
                  <a:srgbClr val="C7201C"/>
                </a:solidFill>
                <a:latin typeface="Arial"/>
                <a:cs typeface="Arial"/>
              </a:rPr>
              <a:t> </a:t>
            </a:r>
            <a:r>
              <a:rPr sz="834" dirty="0">
                <a:solidFill>
                  <a:srgbClr val="C7201C"/>
                </a:solidFill>
                <a:latin typeface="Arial"/>
                <a:cs typeface="Arial"/>
              </a:rPr>
              <a:t>1:</a:t>
            </a:r>
            <a:r>
              <a:rPr sz="834" spc="58" dirty="0">
                <a:solidFill>
                  <a:srgbClr val="C7201C"/>
                </a:solidFill>
                <a:latin typeface="Arial"/>
                <a:cs typeface="Arial"/>
              </a:rPr>
              <a:t> </a:t>
            </a:r>
            <a:r>
              <a:rPr sz="834" dirty="0">
                <a:solidFill>
                  <a:srgbClr val="C7201C"/>
                </a:solidFill>
                <a:latin typeface="Arial"/>
                <a:cs typeface="Arial"/>
              </a:rPr>
              <a:t>Three</a:t>
            </a:r>
            <a:r>
              <a:rPr sz="834" spc="58" dirty="0">
                <a:solidFill>
                  <a:srgbClr val="C7201C"/>
                </a:solidFill>
                <a:latin typeface="Arial"/>
                <a:cs typeface="Arial"/>
              </a:rPr>
              <a:t> </a:t>
            </a:r>
            <a:r>
              <a:rPr sz="834" dirty="0">
                <a:solidFill>
                  <a:srgbClr val="C7201C"/>
                </a:solidFill>
                <a:latin typeface="Arial"/>
                <a:cs typeface="Arial"/>
              </a:rPr>
              <a:t>Word</a:t>
            </a:r>
            <a:r>
              <a:rPr sz="834" spc="58" dirty="0">
                <a:solidFill>
                  <a:srgbClr val="C7201C"/>
                </a:solidFill>
                <a:latin typeface="Arial"/>
                <a:cs typeface="Arial"/>
              </a:rPr>
              <a:t> </a:t>
            </a:r>
            <a:r>
              <a:rPr sz="834" spc="29" dirty="0">
                <a:solidFill>
                  <a:srgbClr val="C7201C"/>
                </a:solidFill>
                <a:latin typeface="Arial"/>
                <a:cs typeface="Arial"/>
              </a:rPr>
              <a:t>Registration</a:t>
            </a:r>
            <a:endParaRPr sz="834">
              <a:latin typeface="Arial"/>
              <a:cs typeface="Arial"/>
            </a:endParaRPr>
          </a:p>
          <a:p>
            <a:pPr marL="32578" marR="27691">
              <a:spcBef>
                <a:spcPts val="914"/>
              </a:spcBef>
            </a:pPr>
            <a:r>
              <a:rPr sz="641" dirty="0">
                <a:latin typeface="Arial"/>
                <a:cs typeface="Arial"/>
              </a:rPr>
              <a:t>Look</a:t>
            </a:r>
            <a:r>
              <a:rPr sz="641" spc="6" dirty="0">
                <a:latin typeface="Arial"/>
                <a:cs typeface="Arial"/>
              </a:rPr>
              <a:t> </a:t>
            </a:r>
            <a:r>
              <a:rPr sz="641" dirty="0">
                <a:latin typeface="Arial"/>
                <a:cs typeface="Arial"/>
              </a:rPr>
              <a:t>directly</a:t>
            </a:r>
            <a:r>
              <a:rPr sz="641" spc="6" dirty="0">
                <a:latin typeface="Arial"/>
                <a:cs typeface="Arial"/>
              </a:rPr>
              <a:t> </a:t>
            </a:r>
            <a:r>
              <a:rPr sz="641" dirty="0">
                <a:latin typeface="Arial"/>
                <a:cs typeface="Arial"/>
              </a:rPr>
              <a:t>at</a:t>
            </a:r>
            <a:r>
              <a:rPr sz="641" spc="10" dirty="0">
                <a:latin typeface="Arial"/>
                <a:cs typeface="Arial"/>
              </a:rPr>
              <a:t> </a:t>
            </a:r>
            <a:r>
              <a:rPr sz="641" dirty="0">
                <a:latin typeface="Arial"/>
                <a:cs typeface="Arial"/>
              </a:rPr>
              <a:t>person</a:t>
            </a:r>
            <a:r>
              <a:rPr sz="641" spc="6" dirty="0">
                <a:latin typeface="Arial"/>
                <a:cs typeface="Arial"/>
              </a:rPr>
              <a:t> </a:t>
            </a:r>
            <a:r>
              <a:rPr sz="641" dirty="0">
                <a:latin typeface="Arial"/>
                <a:cs typeface="Arial"/>
              </a:rPr>
              <a:t>and</a:t>
            </a:r>
            <a:r>
              <a:rPr sz="641" spc="6" dirty="0">
                <a:latin typeface="Arial"/>
                <a:cs typeface="Arial"/>
              </a:rPr>
              <a:t> </a:t>
            </a:r>
            <a:r>
              <a:rPr sz="641" spc="-32" dirty="0">
                <a:latin typeface="Arial"/>
                <a:cs typeface="Arial"/>
              </a:rPr>
              <a:t>say,</a:t>
            </a:r>
            <a:r>
              <a:rPr sz="641" spc="10" dirty="0">
                <a:latin typeface="Arial"/>
                <a:cs typeface="Arial"/>
              </a:rPr>
              <a:t> </a:t>
            </a:r>
            <a:r>
              <a:rPr sz="641" spc="-6" dirty="0">
                <a:latin typeface="Arial"/>
                <a:cs typeface="Arial"/>
              </a:rPr>
              <a:t>“Please</a:t>
            </a:r>
            <a:r>
              <a:rPr sz="641" spc="6" dirty="0">
                <a:latin typeface="Arial"/>
                <a:cs typeface="Arial"/>
              </a:rPr>
              <a:t> </a:t>
            </a:r>
            <a:r>
              <a:rPr sz="641" dirty="0">
                <a:latin typeface="Arial"/>
                <a:cs typeface="Arial"/>
              </a:rPr>
              <a:t>listen</a:t>
            </a:r>
            <a:r>
              <a:rPr sz="641" spc="10" dirty="0">
                <a:latin typeface="Arial"/>
                <a:cs typeface="Arial"/>
              </a:rPr>
              <a:t> </a:t>
            </a:r>
            <a:r>
              <a:rPr sz="641" dirty="0">
                <a:latin typeface="Arial"/>
                <a:cs typeface="Arial"/>
              </a:rPr>
              <a:t>carefully.</a:t>
            </a:r>
            <a:r>
              <a:rPr sz="641" spc="6" dirty="0">
                <a:latin typeface="Arial"/>
                <a:cs typeface="Arial"/>
              </a:rPr>
              <a:t> </a:t>
            </a:r>
            <a:r>
              <a:rPr sz="641" dirty="0">
                <a:latin typeface="Arial"/>
                <a:cs typeface="Arial"/>
              </a:rPr>
              <a:t>I</a:t>
            </a:r>
            <a:r>
              <a:rPr sz="641" spc="6" dirty="0">
                <a:latin typeface="Arial"/>
                <a:cs typeface="Arial"/>
              </a:rPr>
              <a:t> </a:t>
            </a:r>
            <a:r>
              <a:rPr sz="641" dirty="0">
                <a:latin typeface="Arial"/>
                <a:cs typeface="Arial"/>
              </a:rPr>
              <a:t>am</a:t>
            </a:r>
            <a:r>
              <a:rPr sz="641" spc="10" dirty="0">
                <a:latin typeface="Arial"/>
                <a:cs typeface="Arial"/>
              </a:rPr>
              <a:t> </a:t>
            </a:r>
            <a:r>
              <a:rPr sz="641" dirty="0">
                <a:latin typeface="Arial"/>
                <a:cs typeface="Arial"/>
              </a:rPr>
              <a:t>going</a:t>
            </a:r>
            <a:r>
              <a:rPr sz="641" spc="6" dirty="0">
                <a:latin typeface="Arial"/>
                <a:cs typeface="Arial"/>
              </a:rPr>
              <a:t> </a:t>
            </a:r>
            <a:r>
              <a:rPr sz="641" dirty="0">
                <a:latin typeface="Arial"/>
                <a:cs typeface="Arial"/>
              </a:rPr>
              <a:t>to</a:t>
            </a:r>
            <a:r>
              <a:rPr sz="641" spc="10" dirty="0">
                <a:latin typeface="Arial"/>
                <a:cs typeface="Arial"/>
              </a:rPr>
              <a:t> </a:t>
            </a:r>
            <a:r>
              <a:rPr sz="641" dirty="0">
                <a:latin typeface="Arial"/>
                <a:cs typeface="Arial"/>
              </a:rPr>
              <a:t>say</a:t>
            </a:r>
            <a:r>
              <a:rPr sz="641" spc="6" dirty="0">
                <a:latin typeface="Arial"/>
                <a:cs typeface="Arial"/>
              </a:rPr>
              <a:t> </a:t>
            </a:r>
            <a:r>
              <a:rPr sz="641" dirty="0">
                <a:latin typeface="Arial"/>
                <a:cs typeface="Arial"/>
              </a:rPr>
              <a:t>three</a:t>
            </a:r>
            <a:r>
              <a:rPr sz="641" spc="6" dirty="0">
                <a:latin typeface="Arial"/>
                <a:cs typeface="Arial"/>
              </a:rPr>
              <a:t> </a:t>
            </a:r>
            <a:r>
              <a:rPr sz="641" dirty="0">
                <a:latin typeface="Arial"/>
                <a:cs typeface="Arial"/>
              </a:rPr>
              <a:t>words</a:t>
            </a:r>
            <a:r>
              <a:rPr sz="641" spc="10" dirty="0">
                <a:latin typeface="Arial"/>
                <a:cs typeface="Arial"/>
              </a:rPr>
              <a:t> </a:t>
            </a:r>
            <a:r>
              <a:rPr sz="641" dirty="0">
                <a:latin typeface="Arial"/>
                <a:cs typeface="Arial"/>
              </a:rPr>
              <a:t>that</a:t>
            </a:r>
            <a:r>
              <a:rPr sz="641" spc="6" dirty="0">
                <a:latin typeface="Arial"/>
                <a:cs typeface="Arial"/>
              </a:rPr>
              <a:t> </a:t>
            </a:r>
            <a:r>
              <a:rPr sz="641" dirty="0">
                <a:latin typeface="Arial"/>
                <a:cs typeface="Arial"/>
              </a:rPr>
              <a:t>I</a:t>
            </a:r>
            <a:r>
              <a:rPr sz="641" spc="6" dirty="0">
                <a:latin typeface="Arial"/>
                <a:cs typeface="Arial"/>
              </a:rPr>
              <a:t> </a:t>
            </a:r>
            <a:r>
              <a:rPr sz="641" dirty="0">
                <a:latin typeface="Arial"/>
                <a:cs typeface="Arial"/>
              </a:rPr>
              <a:t>want</a:t>
            </a:r>
            <a:r>
              <a:rPr sz="641" spc="10" dirty="0">
                <a:latin typeface="Arial"/>
                <a:cs typeface="Arial"/>
              </a:rPr>
              <a:t> </a:t>
            </a:r>
            <a:r>
              <a:rPr sz="641" dirty="0">
                <a:latin typeface="Arial"/>
                <a:cs typeface="Arial"/>
              </a:rPr>
              <a:t>you</a:t>
            </a:r>
            <a:r>
              <a:rPr sz="641" spc="6" dirty="0">
                <a:latin typeface="Arial"/>
                <a:cs typeface="Arial"/>
              </a:rPr>
              <a:t> </a:t>
            </a:r>
            <a:r>
              <a:rPr sz="641" dirty="0">
                <a:latin typeface="Arial"/>
                <a:cs typeface="Arial"/>
              </a:rPr>
              <a:t>to</a:t>
            </a:r>
            <a:r>
              <a:rPr sz="641" spc="10" dirty="0">
                <a:latin typeface="Arial"/>
                <a:cs typeface="Arial"/>
              </a:rPr>
              <a:t> </a:t>
            </a:r>
            <a:r>
              <a:rPr sz="641" dirty="0">
                <a:latin typeface="Arial"/>
                <a:cs typeface="Arial"/>
              </a:rPr>
              <a:t>repeat</a:t>
            </a:r>
            <a:r>
              <a:rPr sz="641" spc="6" dirty="0">
                <a:latin typeface="Arial"/>
                <a:cs typeface="Arial"/>
              </a:rPr>
              <a:t> </a:t>
            </a:r>
            <a:r>
              <a:rPr sz="641" spc="-13" dirty="0">
                <a:latin typeface="Arial"/>
                <a:cs typeface="Arial"/>
              </a:rPr>
              <a:t>back </a:t>
            </a:r>
            <a:r>
              <a:rPr sz="641" dirty="0">
                <a:latin typeface="Arial"/>
                <a:cs typeface="Arial"/>
              </a:rPr>
              <a:t>to</a:t>
            </a:r>
            <a:r>
              <a:rPr sz="641" spc="6" dirty="0">
                <a:latin typeface="Arial"/>
                <a:cs typeface="Arial"/>
              </a:rPr>
              <a:t> </a:t>
            </a:r>
            <a:r>
              <a:rPr sz="641" dirty="0">
                <a:latin typeface="Arial"/>
                <a:cs typeface="Arial"/>
              </a:rPr>
              <a:t>me</a:t>
            </a:r>
            <a:r>
              <a:rPr sz="641" spc="6" dirty="0">
                <a:latin typeface="Arial"/>
                <a:cs typeface="Arial"/>
              </a:rPr>
              <a:t> </a:t>
            </a:r>
            <a:r>
              <a:rPr sz="641" dirty="0">
                <a:latin typeface="Arial"/>
                <a:cs typeface="Arial"/>
              </a:rPr>
              <a:t>now</a:t>
            </a:r>
            <a:r>
              <a:rPr sz="641" spc="6" dirty="0">
                <a:latin typeface="Arial"/>
                <a:cs typeface="Arial"/>
              </a:rPr>
              <a:t> </a:t>
            </a:r>
            <a:r>
              <a:rPr sz="641" dirty="0">
                <a:latin typeface="Arial"/>
                <a:cs typeface="Arial"/>
              </a:rPr>
              <a:t>and</a:t>
            </a:r>
            <a:r>
              <a:rPr sz="641" spc="6" dirty="0">
                <a:latin typeface="Arial"/>
                <a:cs typeface="Arial"/>
              </a:rPr>
              <a:t> </a:t>
            </a:r>
            <a:r>
              <a:rPr sz="641" dirty="0">
                <a:latin typeface="Arial"/>
                <a:cs typeface="Arial"/>
              </a:rPr>
              <a:t>try</a:t>
            </a:r>
            <a:r>
              <a:rPr sz="641" spc="6" dirty="0">
                <a:latin typeface="Arial"/>
                <a:cs typeface="Arial"/>
              </a:rPr>
              <a:t> </a:t>
            </a:r>
            <a:r>
              <a:rPr sz="641" dirty="0">
                <a:latin typeface="Arial"/>
                <a:cs typeface="Arial"/>
              </a:rPr>
              <a:t>to</a:t>
            </a:r>
            <a:r>
              <a:rPr sz="641" spc="10" dirty="0">
                <a:latin typeface="Arial"/>
                <a:cs typeface="Arial"/>
              </a:rPr>
              <a:t> </a:t>
            </a:r>
            <a:r>
              <a:rPr sz="641" spc="-6" dirty="0">
                <a:latin typeface="Arial"/>
                <a:cs typeface="Arial"/>
              </a:rPr>
              <a:t>remember.</a:t>
            </a:r>
            <a:r>
              <a:rPr sz="641" spc="6" dirty="0">
                <a:latin typeface="Arial"/>
                <a:cs typeface="Arial"/>
              </a:rPr>
              <a:t> </a:t>
            </a:r>
            <a:r>
              <a:rPr sz="641" spc="-6" dirty="0">
                <a:latin typeface="Arial"/>
                <a:cs typeface="Arial"/>
              </a:rPr>
              <a:t>The</a:t>
            </a:r>
            <a:r>
              <a:rPr sz="641" spc="6" dirty="0">
                <a:latin typeface="Arial"/>
                <a:cs typeface="Arial"/>
              </a:rPr>
              <a:t> </a:t>
            </a:r>
            <a:r>
              <a:rPr sz="641" dirty="0">
                <a:latin typeface="Arial"/>
                <a:cs typeface="Arial"/>
              </a:rPr>
              <a:t>words</a:t>
            </a:r>
            <a:r>
              <a:rPr sz="641" spc="6" dirty="0">
                <a:latin typeface="Arial"/>
                <a:cs typeface="Arial"/>
              </a:rPr>
              <a:t> </a:t>
            </a:r>
            <a:r>
              <a:rPr sz="641" dirty="0">
                <a:latin typeface="Arial"/>
                <a:cs typeface="Arial"/>
              </a:rPr>
              <a:t>are</a:t>
            </a:r>
            <a:r>
              <a:rPr sz="641" spc="6" dirty="0">
                <a:latin typeface="Arial"/>
                <a:cs typeface="Arial"/>
              </a:rPr>
              <a:t> </a:t>
            </a:r>
            <a:r>
              <a:rPr sz="641" dirty="0">
                <a:latin typeface="Arial"/>
                <a:cs typeface="Arial"/>
              </a:rPr>
              <a:t>[select</a:t>
            </a:r>
            <a:r>
              <a:rPr sz="641" spc="6" dirty="0">
                <a:latin typeface="Arial"/>
                <a:cs typeface="Arial"/>
              </a:rPr>
              <a:t> </a:t>
            </a:r>
            <a:r>
              <a:rPr sz="641" dirty="0">
                <a:latin typeface="Arial"/>
                <a:cs typeface="Arial"/>
              </a:rPr>
              <a:t>a</a:t>
            </a:r>
            <a:r>
              <a:rPr sz="641" spc="10" dirty="0">
                <a:latin typeface="Arial"/>
                <a:cs typeface="Arial"/>
              </a:rPr>
              <a:t> </a:t>
            </a:r>
            <a:r>
              <a:rPr sz="641" dirty="0">
                <a:latin typeface="Arial"/>
                <a:cs typeface="Arial"/>
              </a:rPr>
              <a:t>list</a:t>
            </a:r>
            <a:r>
              <a:rPr sz="641" spc="6" dirty="0">
                <a:latin typeface="Arial"/>
                <a:cs typeface="Arial"/>
              </a:rPr>
              <a:t> </a:t>
            </a:r>
            <a:r>
              <a:rPr sz="641" dirty="0">
                <a:latin typeface="Arial"/>
                <a:cs typeface="Arial"/>
              </a:rPr>
              <a:t>of</a:t>
            </a:r>
            <a:r>
              <a:rPr sz="641" spc="6" dirty="0">
                <a:latin typeface="Arial"/>
                <a:cs typeface="Arial"/>
              </a:rPr>
              <a:t> </a:t>
            </a:r>
            <a:r>
              <a:rPr sz="641" dirty="0">
                <a:latin typeface="Arial"/>
                <a:cs typeface="Arial"/>
              </a:rPr>
              <a:t>words</a:t>
            </a:r>
            <a:r>
              <a:rPr sz="641" spc="6" dirty="0">
                <a:latin typeface="Arial"/>
                <a:cs typeface="Arial"/>
              </a:rPr>
              <a:t> </a:t>
            </a:r>
            <a:r>
              <a:rPr sz="641" dirty="0">
                <a:latin typeface="Arial"/>
                <a:cs typeface="Arial"/>
              </a:rPr>
              <a:t>from</a:t>
            </a:r>
            <a:r>
              <a:rPr sz="641" spc="6" dirty="0">
                <a:latin typeface="Arial"/>
                <a:cs typeface="Arial"/>
              </a:rPr>
              <a:t> </a:t>
            </a:r>
            <a:r>
              <a:rPr sz="641" dirty="0">
                <a:latin typeface="Arial"/>
                <a:cs typeface="Arial"/>
              </a:rPr>
              <a:t>the</a:t>
            </a:r>
            <a:r>
              <a:rPr sz="641" spc="10" dirty="0">
                <a:latin typeface="Arial"/>
                <a:cs typeface="Arial"/>
              </a:rPr>
              <a:t> </a:t>
            </a:r>
            <a:r>
              <a:rPr sz="641" dirty="0">
                <a:latin typeface="Arial"/>
                <a:cs typeface="Arial"/>
              </a:rPr>
              <a:t>versions</a:t>
            </a:r>
            <a:r>
              <a:rPr sz="641" spc="6" dirty="0">
                <a:latin typeface="Arial"/>
                <a:cs typeface="Arial"/>
              </a:rPr>
              <a:t> </a:t>
            </a:r>
            <a:r>
              <a:rPr sz="641" dirty="0">
                <a:latin typeface="Arial"/>
                <a:cs typeface="Arial"/>
              </a:rPr>
              <a:t>below].</a:t>
            </a:r>
            <a:r>
              <a:rPr sz="641" spc="6" dirty="0">
                <a:latin typeface="Arial"/>
                <a:cs typeface="Arial"/>
              </a:rPr>
              <a:t> </a:t>
            </a:r>
            <a:r>
              <a:rPr sz="641" spc="-6" dirty="0">
                <a:latin typeface="Arial"/>
                <a:cs typeface="Arial"/>
              </a:rPr>
              <a:t>Please</a:t>
            </a:r>
            <a:r>
              <a:rPr sz="641" spc="6" dirty="0">
                <a:latin typeface="Arial"/>
                <a:cs typeface="Arial"/>
              </a:rPr>
              <a:t> </a:t>
            </a:r>
            <a:r>
              <a:rPr sz="641" dirty="0">
                <a:latin typeface="Arial"/>
                <a:cs typeface="Arial"/>
              </a:rPr>
              <a:t>say</a:t>
            </a:r>
            <a:r>
              <a:rPr sz="641" spc="6" dirty="0">
                <a:latin typeface="Arial"/>
                <a:cs typeface="Arial"/>
              </a:rPr>
              <a:t> </a:t>
            </a:r>
            <a:r>
              <a:rPr sz="641" dirty="0">
                <a:latin typeface="Arial"/>
                <a:cs typeface="Arial"/>
              </a:rPr>
              <a:t>them</a:t>
            </a:r>
            <a:r>
              <a:rPr sz="641" spc="6" dirty="0">
                <a:latin typeface="Arial"/>
                <a:cs typeface="Arial"/>
              </a:rPr>
              <a:t> </a:t>
            </a:r>
            <a:r>
              <a:rPr sz="641" spc="-16" dirty="0">
                <a:latin typeface="Arial"/>
                <a:cs typeface="Arial"/>
              </a:rPr>
              <a:t>for </a:t>
            </a:r>
            <a:r>
              <a:rPr sz="641" dirty="0">
                <a:latin typeface="Arial"/>
                <a:cs typeface="Arial"/>
              </a:rPr>
              <a:t>me</a:t>
            </a:r>
            <a:r>
              <a:rPr sz="641" spc="6" dirty="0">
                <a:latin typeface="Arial"/>
                <a:cs typeface="Arial"/>
              </a:rPr>
              <a:t> </a:t>
            </a:r>
            <a:r>
              <a:rPr sz="641" spc="-16" dirty="0">
                <a:latin typeface="Arial"/>
                <a:cs typeface="Arial"/>
              </a:rPr>
              <a:t>now.”</a:t>
            </a:r>
            <a:r>
              <a:rPr sz="641" spc="6" dirty="0">
                <a:latin typeface="Arial"/>
                <a:cs typeface="Arial"/>
              </a:rPr>
              <a:t> </a:t>
            </a:r>
            <a:r>
              <a:rPr sz="641" dirty="0">
                <a:latin typeface="Arial"/>
                <a:cs typeface="Arial"/>
              </a:rPr>
              <a:t>If</a:t>
            </a:r>
            <a:r>
              <a:rPr sz="641" spc="6" dirty="0">
                <a:latin typeface="Arial"/>
                <a:cs typeface="Arial"/>
              </a:rPr>
              <a:t> </a:t>
            </a:r>
            <a:r>
              <a:rPr sz="641" dirty="0">
                <a:latin typeface="Arial"/>
                <a:cs typeface="Arial"/>
              </a:rPr>
              <a:t>the</a:t>
            </a:r>
            <a:r>
              <a:rPr sz="641" spc="6" dirty="0">
                <a:latin typeface="Arial"/>
                <a:cs typeface="Arial"/>
              </a:rPr>
              <a:t> </a:t>
            </a:r>
            <a:r>
              <a:rPr sz="641" dirty="0">
                <a:latin typeface="Arial"/>
                <a:cs typeface="Arial"/>
              </a:rPr>
              <a:t>person</a:t>
            </a:r>
            <a:r>
              <a:rPr sz="641" spc="6" dirty="0">
                <a:latin typeface="Arial"/>
                <a:cs typeface="Arial"/>
              </a:rPr>
              <a:t> </a:t>
            </a:r>
            <a:r>
              <a:rPr sz="641" dirty="0">
                <a:latin typeface="Arial"/>
                <a:cs typeface="Arial"/>
              </a:rPr>
              <a:t>is</a:t>
            </a:r>
            <a:r>
              <a:rPr sz="641" spc="6" dirty="0">
                <a:latin typeface="Arial"/>
                <a:cs typeface="Arial"/>
              </a:rPr>
              <a:t> </a:t>
            </a:r>
            <a:r>
              <a:rPr sz="641" dirty="0">
                <a:latin typeface="Arial"/>
                <a:cs typeface="Arial"/>
              </a:rPr>
              <a:t>unable</a:t>
            </a:r>
            <a:r>
              <a:rPr sz="641" spc="6" dirty="0">
                <a:latin typeface="Arial"/>
                <a:cs typeface="Arial"/>
              </a:rPr>
              <a:t> </a:t>
            </a:r>
            <a:r>
              <a:rPr sz="641" dirty="0">
                <a:latin typeface="Arial"/>
                <a:cs typeface="Arial"/>
              </a:rPr>
              <a:t>to</a:t>
            </a:r>
            <a:r>
              <a:rPr sz="641" spc="6" dirty="0">
                <a:latin typeface="Arial"/>
                <a:cs typeface="Arial"/>
              </a:rPr>
              <a:t> </a:t>
            </a:r>
            <a:r>
              <a:rPr sz="641" dirty="0">
                <a:latin typeface="Arial"/>
                <a:cs typeface="Arial"/>
              </a:rPr>
              <a:t>repeat</a:t>
            </a:r>
            <a:r>
              <a:rPr sz="641" spc="6" dirty="0">
                <a:latin typeface="Arial"/>
                <a:cs typeface="Arial"/>
              </a:rPr>
              <a:t> </a:t>
            </a:r>
            <a:r>
              <a:rPr sz="641" dirty="0">
                <a:latin typeface="Arial"/>
                <a:cs typeface="Arial"/>
              </a:rPr>
              <a:t>the</a:t>
            </a:r>
            <a:r>
              <a:rPr sz="641" spc="6" dirty="0">
                <a:latin typeface="Arial"/>
                <a:cs typeface="Arial"/>
              </a:rPr>
              <a:t> </a:t>
            </a:r>
            <a:r>
              <a:rPr sz="641" dirty="0">
                <a:latin typeface="Arial"/>
                <a:cs typeface="Arial"/>
              </a:rPr>
              <a:t>words</a:t>
            </a:r>
            <a:r>
              <a:rPr sz="641" spc="6" dirty="0">
                <a:latin typeface="Arial"/>
                <a:cs typeface="Arial"/>
              </a:rPr>
              <a:t> </a:t>
            </a:r>
            <a:r>
              <a:rPr sz="641" dirty="0">
                <a:latin typeface="Arial"/>
                <a:cs typeface="Arial"/>
              </a:rPr>
              <a:t>after</a:t>
            </a:r>
            <a:r>
              <a:rPr sz="641" spc="6" dirty="0">
                <a:latin typeface="Arial"/>
                <a:cs typeface="Arial"/>
              </a:rPr>
              <a:t> </a:t>
            </a:r>
            <a:r>
              <a:rPr sz="641" dirty="0">
                <a:latin typeface="Arial"/>
                <a:cs typeface="Arial"/>
              </a:rPr>
              <a:t>three</a:t>
            </a:r>
            <a:r>
              <a:rPr sz="641" spc="6" dirty="0">
                <a:latin typeface="Arial"/>
                <a:cs typeface="Arial"/>
              </a:rPr>
              <a:t> </a:t>
            </a:r>
            <a:r>
              <a:rPr sz="641" dirty="0">
                <a:latin typeface="Arial"/>
                <a:cs typeface="Arial"/>
              </a:rPr>
              <a:t>attempts,</a:t>
            </a:r>
            <a:r>
              <a:rPr sz="641" spc="6" dirty="0">
                <a:latin typeface="Arial"/>
                <a:cs typeface="Arial"/>
              </a:rPr>
              <a:t> </a:t>
            </a:r>
            <a:r>
              <a:rPr sz="641" dirty="0">
                <a:latin typeface="Arial"/>
                <a:cs typeface="Arial"/>
              </a:rPr>
              <a:t>move</a:t>
            </a:r>
            <a:r>
              <a:rPr sz="641" spc="6" dirty="0">
                <a:latin typeface="Arial"/>
                <a:cs typeface="Arial"/>
              </a:rPr>
              <a:t> </a:t>
            </a:r>
            <a:r>
              <a:rPr sz="641" dirty="0">
                <a:latin typeface="Arial"/>
                <a:cs typeface="Arial"/>
              </a:rPr>
              <a:t>on</a:t>
            </a:r>
            <a:r>
              <a:rPr sz="641" spc="6" dirty="0">
                <a:latin typeface="Arial"/>
                <a:cs typeface="Arial"/>
              </a:rPr>
              <a:t> </a:t>
            </a:r>
            <a:r>
              <a:rPr sz="641" dirty="0">
                <a:latin typeface="Arial"/>
                <a:cs typeface="Arial"/>
              </a:rPr>
              <a:t>to</a:t>
            </a:r>
            <a:r>
              <a:rPr sz="641" spc="6" dirty="0">
                <a:latin typeface="Arial"/>
                <a:cs typeface="Arial"/>
              </a:rPr>
              <a:t> </a:t>
            </a:r>
            <a:r>
              <a:rPr sz="641" dirty="0">
                <a:latin typeface="Arial"/>
                <a:cs typeface="Arial"/>
              </a:rPr>
              <a:t>Step</a:t>
            </a:r>
            <a:r>
              <a:rPr sz="641" spc="6" dirty="0">
                <a:latin typeface="Arial"/>
                <a:cs typeface="Arial"/>
              </a:rPr>
              <a:t> </a:t>
            </a:r>
            <a:r>
              <a:rPr sz="641" dirty="0">
                <a:latin typeface="Arial"/>
                <a:cs typeface="Arial"/>
              </a:rPr>
              <a:t>2</a:t>
            </a:r>
            <a:r>
              <a:rPr sz="641" spc="6" dirty="0">
                <a:latin typeface="Arial"/>
                <a:cs typeface="Arial"/>
              </a:rPr>
              <a:t> </a:t>
            </a:r>
            <a:r>
              <a:rPr sz="641" dirty="0">
                <a:latin typeface="Arial"/>
                <a:cs typeface="Arial"/>
              </a:rPr>
              <a:t>(clock</a:t>
            </a:r>
            <a:r>
              <a:rPr sz="641" spc="6" dirty="0">
                <a:latin typeface="Arial"/>
                <a:cs typeface="Arial"/>
              </a:rPr>
              <a:t> </a:t>
            </a:r>
            <a:r>
              <a:rPr sz="641" spc="-6" dirty="0">
                <a:latin typeface="Arial"/>
                <a:cs typeface="Arial"/>
              </a:rPr>
              <a:t>drawing).</a:t>
            </a:r>
            <a:endParaRPr sz="641">
              <a:latin typeface="Arial"/>
              <a:cs typeface="Arial"/>
            </a:endParaRPr>
          </a:p>
          <a:p>
            <a:pPr>
              <a:spcBef>
                <a:spcPts val="32"/>
              </a:spcBef>
            </a:pPr>
            <a:endParaRPr sz="641">
              <a:latin typeface="Arial"/>
              <a:cs typeface="Arial"/>
            </a:endParaRPr>
          </a:p>
          <a:p>
            <a:pPr marL="32578" marR="122575"/>
            <a:r>
              <a:rPr sz="641" spc="-6" dirty="0">
                <a:latin typeface="Arial"/>
                <a:cs typeface="Arial"/>
              </a:rPr>
              <a:t>The</a:t>
            </a:r>
            <a:r>
              <a:rPr sz="641" spc="6" dirty="0">
                <a:latin typeface="Arial"/>
                <a:cs typeface="Arial"/>
              </a:rPr>
              <a:t> </a:t>
            </a:r>
            <a:r>
              <a:rPr sz="641" dirty="0">
                <a:latin typeface="Arial"/>
                <a:cs typeface="Arial"/>
              </a:rPr>
              <a:t>following</a:t>
            </a:r>
            <a:r>
              <a:rPr sz="641" spc="6" dirty="0">
                <a:latin typeface="Arial"/>
                <a:cs typeface="Arial"/>
              </a:rPr>
              <a:t> </a:t>
            </a:r>
            <a:r>
              <a:rPr sz="641" dirty="0">
                <a:latin typeface="Arial"/>
                <a:cs typeface="Arial"/>
              </a:rPr>
              <a:t>and</a:t>
            </a:r>
            <a:r>
              <a:rPr sz="641" spc="10" dirty="0">
                <a:latin typeface="Arial"/>
                <a:cs typeface="Arial"/>
              </a:rPr>
              <a:t> </a:t>
            </a:r>
            <a:r>
              <a:rPr sz="641" dirty="0">
                <a:latin typeface="Arial"/>
                <a:cs typeface="Arial"/>
              </a:rPr>
              <a:t>other</a:t>
            </a:r>
            <a:r>
              <a:rPr sz="641" spc="6" dirty="0">
                <a:latin typeface="Arial"/>
                <a:cs typeface="Arial"/>
              </a:rPr>
              <a:t> </a:t>
            </a:r>
            <a:r>
              <a:rPr sz="641" dirty="0">
                <a:latin typeface="Arial"/>
                <a:cs typeface="Arial"/>
              </a:rPr>
              <a:t>word</a:t>
            </a:r>
            <a:r>
              <a:rPr sz="641" spc="10" dirty="0">
                <a:latin typeface="Arial"/>
                <a:cs typeface="Arial"/>
              </a:rPr>
              <a:t> </a:t>
            </a:r>
            <a:r>
              <a:rPr sz="641" dirty="0">
                <a:latin typeface="Arial"/>
                <a:cs typeface="Arial"/>
              </a:rPr>
              <a:t>lists</a:t>
            </a:r>
            <a:r>
              <a:rPr sz="641" spc="6" dirty="0">
                <a:latin typeface="Arial"/>
                <a:cs typeface="Arial"/>
              </a:rPr>
              <a:t> </a:t>
            </a:r>
            <a:r>
              <a:rPr sz="641" spc="-6" dirty="0">
                <a:latin typeface="Arial"/>
                <a:cs typeface="Arial"/>
              </a:rPr>
              <a:t>have</a:t>
            </a:r>
            <a:r>
              <a:rPr sz="641" spc="6" dirty="0">
                <a:latin typeface="Arial"/>
                <a:cs typeface="Arial"/>
              </a:rPr>
              <a:t> </a:t>
            </a:r>
            <a:r>
              <a:rPr sz="641" spc="-6" dirty="0">
                <a:latin typeface="Arial"/>
                <a:cs typeface="Arial"/>
              </a:rPr>
              <a:t>been</a:t>
            </a:r>
            <a:r>
              <a:rPr sz="641" spc="10" dirty="0">
                <a:latin typeface="Arial"/>
                <a:cs typeface="Arial"/>
              </a:rPr>
              <a:t> </a:t>
            </a:r>
            <a:r>
              <a:rPr sz="641" dirty="0">
                <a:latin typeface="Arial"/>
                <a:cs typeface="Arial"/>
              </a:rPr>
              <a:t>used</a:t>
            </a:r>
            <a:r>
              <a:rPr sz="641" spc="6" dirty="0">
                <a:latin typeface="Arial"/>
                <a:cs typeface="Arial"/>
              </a:rPr>
              <a:t> </a:t>
            </a:r>
            <a:r>
              <a:rPr sz="641" dirty="0">
                <a:latin typeface="Arial"/>
                <a:cs typeface="Arial"/>
              </a:rPr>
              <a:t>in</a:t>
            </a:r>
            <a:r>
              <a:rPr sz="641" spc="10" dirty="0">
                <a:latin typeface="Arial"/>
                <a:cs typeface="Arial"/>
              </a:rPr>
              <a:t> </a:t>
            </a:r>
            <a:r>
              <a:rPr sz="641" dirty="0">
                <a:latin typeface="Arial"/>
                <a:cs typeface="Arial"/>
              </a:rPr>
              <a:t>one</a:t>
            </a:r>
            <a:r>
              <a:rPr sz="641" spc="6" dirty="0">
                <a:latin typeface="Arial"/>
                <a:cs typeface="Arial"/>
              </a:rPr>
              <a:t> </a:t>
            </a:r>
            <a:r>
              <a:rPr sz="641" dirty="0">
                <a:latin typeface="Arial"/>
                <a:cs typeface="Arial"/>
              </a:rPr>
              <a:t>or</a:t>
            </a:r>
            <a:r>
              <a:rPr sz="641" spc="6" dirty="0">
                <a:latin typeface="Arial"/>
                <a:cs typeface="Arial"/>
              </a:rPr>
              <a:t> </a:t>
            </a:r>
            <a:r>
              <a:rPr sz="641" dirty="0">
                <a:latin typeface="Arial"/>
                <a:cs typeface="Arial"/>
              </a:rPr>
              <a:t>more</a:t>
            </a:r>
            <a:r>
              <a:rPr sz="641" spc="10" dirty="0">
                <a:latin typeface="Arial"/>
                <a:cs typeface="Arial"/>
              </a:rPr>
              <a:t> </a:t>
            </a:r>
            <a:r>
              <a:rPr sz="641" dirty="0">
                <a:latin typeface="Arial"/>
                <a:cs typeface="Arial"/>
              </a:rPr>
              <a:t>clinical</a:t>
            </a:r>
            <a:r>
              <a:rPr sz="641" spc="6" dirty="0">
                <a:latin typeface="Arial"/>
                <a:cs typeface="Arial"/>
              </a:rPr>
              <a:t> </a:t>
            </a:r>
            <a:r>
              <a:rPr sz="641" dirty="0">
                <a:latin typeface="Arial"/>
                <a:cs typeface="Arial"/>
              </a:rPr>
              <a:t>studies.</a:t>
            </a:r>
            <a:r>
              <a:rPr sz="529" baseline="35353" dirty="0">
                <a:latin typeface="Arial"/>
                <a:cs typeface="Arial"/>
              </a:rPr>
              <a:t>1-3</a:t>
            </a:r>
            <a:r>
              <a:rPr sz="529" spc="125" baseline="35353" dirty="0">
                <a:latin typeface="Arial"/>
                <a:cs typeface="Arial"/>
              </a:rPr>
              <a:t> </a:t>
            </a:r>
            <a:r>
              <a:rPr sz="641" dirty="0">
                <a:latin typeface="Arial"/>
                <a:cs typeface="Arial"/>
              </a:rPr>
              <a:t>For</a:t>
            </a:r>
            <a:r>
              <a:rPr sz="641" spc="10" dirty="0">
                <a:latin typeface="Arial"/>
                <a:cs typeface="Arial"/>
              </a:rPr>
              <a:t> </a:t>
            </a:r>
            <a:r>
              <a:rPr sz="641" dirty="0">
                <a:latin typeface="Arial"/>
                <a:cs typeface="Arial"/>
              </a:rPr>
              <a:t>repeated</a:t>
            </a:r>
            <a:r>
              <a:rPr sz="641" spc="6" dirty="0">
                <a:latin typeface="Arial"/>
                <a:cs typeface="Arial"/>
              </a:rPr>
              <a:t> </a:t>
            </a:r>
            <a:r>
              <a:rPr sz="641" spc="-6" dirty="0">
                <a:latin typeface="Arial"/>
                <a:cs typeface="Arial"/>
              </a:rPr>
              <a:t>administrations, </a:t>
            </a:r>
            <a:r>
              <a:rPr sz="641" dirty="0">
                <a:latin typeface="Arial"/>
                <a:cs typeface="Arial"/>
              </a:rPr>
              <a:t>use</a:t>
            </a:r>
            <a:r>
              <a:rPr sz="641" spc="19" dirty="0">
                <a:latin typeface="Arial"/>
                <a:cs typeface="Arial"/>
              </a:rPr>
              <a:t> </a:t>
            </a:r>
            <a:r>
              <a:rPr sz="641" dirty="0">
                <a:latin typeface="Arial"/>
                <a:cs typeface="Arial"/>
              </a:rPr>
              <a:t>of</a:t>
            </a:r>
            <a:r>
              <a:rPr sz="641" spc="19" dirty="0">
                <a:latin typeface="Arial"/>
                <a:cs typeface="Arial"/>
              </a:rPr>
              <a:t> </a:t>
            </a:r>
            <a:r>
              <a:rPr sz="641" dirty="0">
                <a:latin typeface="Arial"/>
                <a:cs typeface="Arial"/>
              </a:rPr>
              <a:t>an</a:t>
            </a:r>
            <a:r>
              <a:rPr sz="641" spc="19" dirty="0">
                <a:latin typeface="Arial"/>
                <a:cs typeface="Arial"/>
              </a:rPr>
              <a:t> </a:t>
            </a:r>
            <a:r>
              <a:rPr sz="641" dirty="0">
                <a:latin typeface="Arial"/>
                <a:cs typeface="Arial"/>
              </a:rPr>
              <a:t>alternative</a:t>
            </a:r>
            <a:r>
              <a:rPr sz="641" spc="22" dirty="0">
                <a:latin typeface="Arial"/>
                <a:cs typeface="Arial"/>
              </a:rPr>
              <a:t> </a:t>
            </a:r>
            <a:r>
              <a:rPr sz="641" dirty="0">
                <a:latin typeface="Arial"/>
                <a:cs typeface="Arial"/>
              </a:rPr>
              <a:t>word</a:t>
            </a:r>
            <a:r>
              <a:rPr sz="641" spc="19" dirty="0">
                <a:latin typeface="Arial"/>
                <a:cs typeface="Arial"/>
              </a:rPr>
              <a:t> </a:t>
            </a:r>
            <a:r>
              <a:rPr sz="641" dirty="0">
                <a:latin typeface="Arial"/>
                <a:cs typeface="Arial"/>
              </a:rPr>
              <a:t>list</a:t>
            </a:r>
            <a:r>
              <a:rPr sz="641" spc="19" dirty="0">
                <a:latin typeface="Arial"/>
                <a:cs typeface="Arial"/>
              </a:rPr>
              <a:t> </a:t>
            </a:r>
            <a:r>
              <a:rPr sz="641" dirty="0">
                <a:latin typeface="Arial"/>
                <a:cs typeface="Arial"/>
              </a:rPr>
              <a:t>is</a:t>
            </a:r>
            <a:r>
              <a:rPr sz="641" spc="22" dirty="0">
                <a:latin typeface="Arial"/>
                <a:cs typeface="Arial"/>
              </a:rPr>
              <a:t> </a:t>
            </a:r>
            <a:r>
              <a:rPr sz="641" spc="-6" dirty="0">
                <a:latin typeface="Arial"/>
                <a:cs typeface="Arial"/>
              </a:rPr>
              <a:t>recommended.</a:t>
            </a:r>
            <a:endParaRPr sz="641">
              <a:latin typeface="Arial"/>
              <a:cs typeface="Arial"/>
            </a:endParaRPr>
          </a:p>
        </p:txBody>
      </p:sp>
      <p:sp>
        <p:nvSpPr>
          <p:cNvPr id="8" name="object 8"/>
          <p:cNvSpPr/>
          <p:nvPr/>
        </p:nvSpPr>
        <p:spPr>
          <a:xfrm>
            <a:off x="3966111" y="2579736"/>
            <a:ext cx="4262222" cy="0"/>
          </a:xfrm>
          <a:custGeom>
            <a:avLst/>
            <a:gdLst/>
            <a:ahLst/>
            <a:cxnLst/>
            <a:rect l="l" t="t" r="r" b="b"/>
            <a:pathLst>
              <a:path w="6645909">
                <a:moveTo>
                  <a:pt x="0" y="0"/>
                </a:moveTo>
                <a:lnTo>
                  <a:pt x="6645605" y="0"/>
                </a:lnTo>
              </a:path>
            </a:pathLst>
          </a:custGeom>
          <a:ln w="3175">
            <a:solidFill>
              <a:srgbClr val="C7201C"/>
            </a:solidFill>
          </a:ln>
        </p:spPr>
        <p:txBody>
          <a:bodyPr wrap="square" lIns="0" tIns="0" rIns="0" bIns="0" rtlCol="0"/>
          <a:lstStyle/>
          <a:p>
            <a:endParaRPr sz="1154"/>
          </a:p>
        </p:txBody>
      </p:sp>
      <p:sp>
        <p:nvSpPr>
          <p:cNvPr id="9" name="object 9"/>
          <p:cNvSpPr/>
          <p:nvPr/>
        </p:nvSpPr>
        <p:spPr>
          <a:xfrm>
            <a:off x="3966111" y="3549765"/>
            <a:ext cx="4262222" cy="0"/>
          </a:xfrm>
          <a:custGeom>
            <a:avLst/>
            <a:gdLst/>
            <a:ahLst/>
            <a:cxnLst/>
            <a:rect l="l" t="t" r="r" b="b"/>
            <a:pathLst>
              <a:path w="6645909">
                <a:moveTo>
                  <a:pt x="0" y="0"/>
                </a:moveTo>
                <a:lnTo>
                  <a:pt x="6645605" y="0"/>
                </a:lnTo>
              </a:path>
            </a:pathLst>
          </a:custGeom>
          <a:ln w="3175">
            <a:solidFill>
              <a:srgbClr val="C7201C"/>
            </a:solidFill>
          </a:ln>
        </p:spPr>
        <p:txBody>
          <a:bodyPr wrap="square" lIns="0" tIns="0" rIns="0" bIns="0" rtlCol="0"/>
          <a:lstStyle/>
          <a:p>
            <a:endParaRPr sz="1154"/>
          </a:p>
        </p:txBody>
      </p:sp>
      <p:sp>
        <p:nvSpPr>
          <p:cNvPr id="10" name="object 10"/>
          <p:cNvSpPr txBox="1"/>
          <p:nvPr/>
        </p:nvSpPr>
        <p:spPr>
          <a:xfrm>
            <a:off x="3957164" y="2419622"/>
            <a:ext cx="4250820" cy="2020729"/>
          </a:xfrm>
          <a:prstGeom prst="rect">
            <a:avLst/>
          </a:prstGeom>
        </p:spPr>
        <p:txBody>
          <a:bodyPr vert="horz" wrap="square" lIns="0" tIns="10588" rIns="0" bIns="0" rtlCol="0">
            <a:spAutoFit/>
          </a:bodyPr>
          <a:lstStyle/>
          <a:p>
            <a:pPr marL="8145">
              <a:spcBef>
                <a:spcPts val="83"/>
              </a:spcBef>
            </a:pPr>
            <a:r>
              <a:rPr sz="834" spc="32" dirty="0">
                <a:solidFill>
                  <a:srgbClr val="C7201C"/>
                </a:solidFill>
                <a:latin typeface="Arial"/>
                <a:cs typeface="Arial"/>
              </a:rPr>
              <a:t>Step</a:t>
            </a:r>
            <a:r>
              <a:rPr sz="834" spc="13" dirty="0">
                <a:solidFill>
                  <a:srgbClr val="C7201C"/>
                </a:solidFill>
                <a:latin typeface="Arial"/>
                <a:cs typeface="Arial"/>
              </a:rPr>
              <a:t> </a:t>
            </a:r>
            <a:r>
              <a:rPr sz="834" dirty="0">
                <a:solidFill>
                  <a:srgbClr val="C7201C"/>
                </a:solidFill>
                <a:latin typeface="Arial"/>
                <a:cs typeface="Arial"/>
              </a:rPr>
              <a:t>2:</a:t>
            </a:r>
            <a:r>
              <a:rPr sz="834" spc="13" dirty="0">
                <a:solidFill>
                  <a:srgbClr val="C7201C"/>
                </a:solidFill>
                <a:latin typeface="Arial"/>
                <a:cs typeface="Arial"/>
              </a:rPr>
              <a:t> </a:t>
            </a:r>
            <a:r>
              <a:rPr sz="834" spc="32" dirty="0">
                <a:solidFill>
                  <a:srgbClr val="C7201C"/>
                </a:solidFill>
                <a:latin typeface="Arial"/>
                <a:cs typeface="Arial"/>
              </a:rPr>
              <a:t>Clock</a:t>
            </a:r>
            <a:r>
              <a:rPr sz="834" spc="13" dirty="0">
                <a:solidFill>
                  <a:srgbClr val="C7201C"/>
                </a:solidFill>
                <a:latin typeface="Arial"/>
                <a:cs typeface="Arial"/>
              </a:rPr>
              <a:t> </a:t>
            </a:r>
            <a:r>
              <a:rPr sz="834" spc="-6" dirty="0">
                <a:solidFill>
                  <a:srgbClr val="C7201C"/>
                </a:solidFill>
                <a:latin typeface="Arial"/>
                <a:cs typeface="Arial"/>
              </a:rPr>
              <a:t>Drawing</a:t>
            </a:r>
            <a:endParaRPr sz="834">
              <a:latin typeface="Arial"/>
              <a:cs typeface="Arial"/>
            </a:endParaRPr>
          </a:p>
          <a:p>
            <a:pPr>
              <a:spcBef>
                <a:spcPts val="22"/>
              </a:spcBef>
            </a:pPr>
            <a:endParaRPr sz="834">
              <a:latin typeface="Arial"/>
              <a:cs typeface="Arial"/>
            </a:endParaRPr>
          </a:p>
          <a:p>
            <a:pPr marL="13846" marR="3258"/>
            <a:r>
              <a:rPr sz="641" spc="-35" dirty="0">
                <a:latin typeface="Arial"/>
                <a:cs typeface="Arial"/>
              </a:rPr>
              <a:t>Say:</a:t>
            </a:r>
            <a:r>
              <a:rPr sz="641" spc="3" dirty="0">
                <a:latin typeface="Arial"/>
                <a:cs typeface="Arial"/>
              </a:rPr>
              <a:t> </a:t>
            </a:r>
            <a:r>
              <a:rPr sz="641" spc="-6" dirty="0">
                <a:latin typeface="Arial"/>
                <a:cs typeface="Arial"/>
              </a:rPr>
              <a:t>“Next,</a:t>
            </a:r>
            <a:r>
              <a:rPr sz="641" spc="6" dirty="0">
                <a:latin typeface="Arial"/>
                <a:cs typeface="Arial"/>
              </a:rPr>
              <a:t> </a:t>
            </a:r>
            <a:r>
              <a:rPr sz="641" dirty="0">
                <a:latin typeface="Arial"/>
                <a:cs typeface="Arial"/>
              </a:rPr>
              <a:t>I</a:t>
            </a:r>
            <a:r>
              <a:rPr sz="641" spc="6" dirty="0">
                <a:latin typeface="Arial"/>
                <a:cs typeface="Arial"/>
              </a:rPr>
              <a:t> </a:t>
            </a:r>
            <a:r>
              <a:rPr sz="641" dirty="0">
                <a:latin typeface="Arial"/>
                <a:cs typeface="Arial"/>
              </a:rPr>
              <a:t>want</a:t>
            </a:r>
            <a:r>
              <a:rPr sz="641" spc="6" dirty="0">
                <a:latin typeface="Arial"/>
                <a:cs typeface="Arial"/>
              </a:rPr>
              <a:t> </a:t>
            </a:r>
            <a:r>
              <a:rPr sz="641" dirty="0">
                <a:latin typeface="Arial"/>
                <a:cs typeface="Arial"/>
              </a:rPr>
              <a:t>you</a:t>
            </a:r>
            <a:r>
              <a:rPr sz="641" spc="3" dirty="0">
                <a:latin typeface="Arial"/>
                <a:cs typeface="Arial"/>
              </a:rPr>
              <a:t> </a:t>
            </a:r>
            <a:r>
              <a:rPr sz="641" dirty="0">
                <a:latin typeface="Arial"/>
                <a:cs typeface="Arial"/>
              </a:rPr>
              <a:t>to</a:t>
            </a:r>
            <a:r>
              <a:rPr sz="641" spc="6" dirty="0">
                <a:latin typeface="Arial"/>
                <a:cs typeface="Arial"/>
              </a:rPr>
              <a:t> </a:t>
            </a:r>
            <a:r>
              <a:rPr sz="641" dirty="0">
                <a:latin typeface="Arial"/>
                <a:cs typeface="Arial"/>
              </a:rPr>
              <a:t>draw</a:t>
            </a:r>
            <a:r>
              <a:rPr sz="641" spc="6" dirty="0">
                <a:latin typeface="Arial"/>
                <a:cs typeface="Arial"/>
              </a:rPr>
              <a:t> </a:t>
            </a:r>
            <a:r>
              <a:rPr sz="641" dirty="0">
                <a:latin typeface="Arial"/>
                <a:cs typeface="Arial"/>
              </a:rPr>
              <a:t>a</a:t>
            </a:r>
            <a:r>
              <a:rPr sz="641" spc="6" dirty="0">
                <a:latin typeface="Arial"/>
                <a:cs typeface="Arial"/>
              </a:rPr>
              <a:t> </a:t>
            </a:r>
            <a:r>
              <a:rPr sz="641" dirty="0">
                <a:latin typeface="Arial"/>
                <a:cs typeface="Arial"/>
              </a:rPr>
              <a:t>clock</a:t>
            </a:r>
            <a:r>
              <a:rPr sz="641" spc="3" dirty="0">
                <a:latin typeface="Arial"/>
                <a:cs typeface="Arial"/>
              </a:rPr>
              <a:t> </a:t>
            </a:r>
            <a:r>
              <a:rPr sz="641" dirty="0">
                <a:latin typeface="Arial"/>
                <a:cs typeface="Arial"/>
              </a:rPr>
              <a:t>for</a:t>
            </a:r>
            <a:r>
              <a:rPr sz="641" spc="6" dirty="0">
                <a:latin typeface="Arial"/>
                <a:cs typeface="Arial"/>
              </a:rPr>
              <a:t> </a:t>
            </a:r>
            <a:r>
              <a:rPr sz="641" dirty="0">
                <a:latin typeface="Arial"/>
                <a:cs typeface="Arial"/>
              </a:rPr>
              <a:t>me.</a:t>
            </a:r>
            <a:r>
              <a:rPr sz="641" spc="6" dirty="0">
                <a:latin typeface="Arial"/>
                <a:cs typeface="Arial"/>
              </a:rPr>
              <a:t> </a:t>
            </a:r>
            <a:r>
              <a:rPr sz="641" dirty="0">
                <a:latin typeface="Arial"/>
                <a:cs typeface="Arial"/>
              </a:rPr>
              <a:t>First,</a:t>
            </a:r>
            <a:r>
              <a:rPr sz="641" spc="6" dirty="0">
                <a:latin typeface="Arial"/>
                <a:cs typeface="Arial"/>
              </a:rPr>
              <a:t> </a:t>
            </a:r>
            <a:r>
              <a:rPr sz="641" dirty="0">
                <a:latin typeface="Arial"/>
                <a:cs typeface="Arial"/>
              </a:rPr>
              <a:t>put</a:t>
            </a:r>
            <a:r>
              <a:rPr sz="641" spc="3" dirty="0">
                <a:latin typeface="Arial"/>
                <a:cs typeface="Arial"/>
              </a:rPr>
              <a:t> </a:t>
            </a:r>
            <a:r>
              <a:rPr sz="641" dirty="0">
                <a:latin typeface="Arial"/>
                <a:cs typeface="Arial"/>
              </a:rPr>
              <a:t>in</a:t>
            </a:r>
            <a:r>
              <a:rPr sz="641" spc="6" dirty="0">
                <a:latin typeface="Arial"/>
                <a:cs typeface="Arial"/>
              </a:rPr>
              <a:t> </a:t>
            </a:r>
            <a:r>
              <a:rPr sz="641" dirty="0">
                <a:latin typeface="Arial"/>
                <a:cs typeface="Arial"/>
              </a:rPr>
              <a:t>all</a:t>
            </a:r>
            <a:r>
              <a:rPr sz="641" spc="6" dirty="0">
                <a:latin typeface="Arial"/>
                <a:cs typeface="Arial"/>
              </a:rPr>
              <a:t> </a:t>
            </a:r>
            <a:r>
              <a:rPr sz="641" dirty="0">
                <a:latin typeface="Arial"/>
                <a:cs typeface="Arial"/>
              </a:rPr>
              <a:t>of</a:t>
            </a:r>
            <a:r>
              <a:rPr sz="641" spc="6" dirty="0">
                <a:latin typeface="Arial"/>
                <a:cs typeface="Arial"/>
              </a:rPr>
              <a:t> </a:t>
            </a:r>
            <a:r>
              <a:rPr sz="641" dirty="0">
                <a:latin typeface="Arial"/>
                <a:cs typeface="Arial"/>
              </a:rPr>
              <a:t>the</a:t>
            </a:r>
            <a:r>
              <a:rPr sz="641" spc="3" dirty="0">
                <a:latin typeface="Arial"/>
                <a:cs typeface="Arial"/>
              </a:rPr>
              <a:t> </a:t>
            </a:r>
            <a:r>
              <a:rPr sz="641" dirty="0">
                <a:latin typeface="Arial"/>
                <a:cs typeface="Arial"/>
              </a:rPr>
              <a:t>numbers</a:t>
            </a:r>
            <a:r>
              <a:rPr sz="641" spc="6" dirty="0">
                <a:latin typeface="Arial"/>
                <a:cs typeface="Arial"/>
              </a:rPr>
              <a:t> </a:t>
            </a:r>
            <a:r>
              <a:rPr sz="641" dirty="0">
                <a:latin typeface="Arial"/>
                <a:cs typeface="Arial"/>
              </a:rPr>
              <a:t>where</a:t>
            </a:r>
            <a:r>
              <a:rPr sz="641" spc="6" dirty="0">
                <a:latin typeface="Arial"/>
                <a:cs typeface="Arial"/>
              </a:rPr>
              <a:t> </a:t>
            </a:r>
            <a:r>
              <a:rPr sz="641" dirty="0">
                <a:latin typeface="Arial"/>
                <a:cs typeface="Arial"/>
              </a:rPr>
              <a:t>they</a:t>
            </a:r>
            <a:r>
              <a:rPr sz="641" spc="6" dirty="0">
                <a:latin typeface="Arial"/>
                <a:cs typeface="Arial"/>
              </a:rPr>
              <a:t> </a:t>
            </a:r>
            <a:r>
              <a:rPr sz="641" spc="-16" dirty="0">
                <a:latin typeface="Arial"/>
                <a:cs typeface="Arial"/>
              </a:rPr>
              <a:t>go.”</a:t>
            </a:r>
            <a:r>
              <a:rPr sz="641" spc="3" dirty="0">
                <a:latin typeface="Arial"/>
                <a:cs typeface="Arial"/>
              </a:rPr>
              <a:t> </a:t>
            </a:r>
            <a:r>
              <a:rPr sz="641" spc="-13" dirty="0">
                <a:latin typeface="Arial"/>
                <a:cs typeface="Arial"/>
              </a:rPr>
              <a:t>When</a:t>
            </a:r>
            <a:r>
              <a:rPr sz="641" spc="6" dirty="0">
                <a:latin typeface="Arial"/>
                <a:cs typeface="Arial"/>
              </a:rPr>
              <a:t> </a:t>
            </a:r>
            <a:r>
              <a:rPr sz="641" dirty="0">
                <a:latin typeface="Arial"/>
                <a:cs typeface="Arial"/>
              </a:rPr>
              <a:t>that</a:t>
            </a:r>
            <a:r>
              <a:rPr sz="641" spc="6" dirty="0">
                <a:latin typeface="Arial"/>
                <a:cs typeface="Arial"/>
              </a:rPr>
              <a:t> </a:t>
            </a:r>
            <a:r>
              <a:rPr sz="641" dirty="0">
                <a:latin typeface="Arial"/>
                <a:cs typeface="Arial"/>
              </a:rPr>
              <a:t>is</a:t>
            </a:r>
            <a:r>
              <a:rPr sz="641" spc="6" dirty="0">
                <a:latin typeface="Arial"/>
                <a:cs typeface="Arial"/>
              </a:rPr>
              <a:t> </a:t>
            </a:r>
            <a:r>
              <a:rPr sz="641" spc="-6" dirty="0">
                <a:latin typeface="Arial"/>
                <a:cs typeface="Arial"/>
              </a:rPr>
              <a:t>completed, </a:t>
            </a:r>
            <a:r>
              <a:rPr sz="641" spc="-16" dirty="0">
                <a:latin typeface="Arial"/>
                <a:cs typeface="Arial"/>
              </a:rPr>
              <a:t>say:</a:t>
            </a:r>
            <a:r>
              <a:rPr sz="641" dirty="0">
                <a:latin typeface="Arial"/>
                <a:cs typeface="Arial"/>
              </a:rPr>
              <a:t> </a:t>
            </a:r>
            <a:r>
              <a:rPr sz="641" spc="-13" dirty="0">
                <a:latin typeface="Arial"/>
                <a:cs typeface="Arial"/>
              </a:rPr>
              <a:t>“Now,</a:t>
            </a:r>
            <a:r>
              <a:rPr sz="641" dirty="0">
                <a:latin typeface="Arial"/>
                <a:cs typeface="Arial"/>
              </a:rPr>
              <a:t> set the hands to</a:t>
            </a:r>
            <a:r>
              <a:rPr sz="641" spc="3" dirty="0">
                <a:latin typeface="Arial"/>
                <a:cs typeface="Arial"/>
              </a:rPr>
              <a:t> </a:t>
            </a:r>
            <a:r>
              <a:rPr sz="641" dirty="0">
                <a:latin typeface="Arial"/>
                <a:cs typeface="Arial"/>
              </a:rPr>
              <a:t>10 past </a:t>
            </a:r>
            <a:r>
              <a:rPr sz="641" spc="-13" dirty="0">
                <a:latin typeface="Arial"/>
                <a:cs typeface="Arial"/>
              </a:rPr>
              <a:t>11.”</a:t>
            </a:r>
            <a:endParaRPr sz="641">
              <a:latin typeface="Arial"/>
              <a:cs typeface="Arial"/>
            </a:endParaRPr>
          </a:p>
          <a:p>
            <a:pPr>
              <a:spcBef>
                <a:spcPts val="32"/>
              </a:spcBef>
            </a:pPr>
            <a:endParaRPr sz="641">
              <a:latin typeface="Arial"/>
              <a:cs typeface="Arial"/>
            </a:endParaRPr>
          </a:p>
          <a:p>
            <a:pPr marL="13846" marR="73708"/>
            <a:r>
              <a:rPr sz="641" spc="-6" dirty="0">
                <a:latin typeface="Arial"/>
                <a:cs typeface="Arial"/>
              </a:rPr>
              <a:t>Use</a:t>
            </a:r>
            <a:r>
              <a:rPr sz="641" spc="10" dirty="0">
                <a:latin typeface="Arial"/>
                <a:cs typeface="Arial"/>
              </a:rPr>
              <a:t> </a:t>
            </a:r>
            <a:r>
              <a:rPr sz="641" dirty="0">
                <a:latin typeface="Arial"/>
                <a:cs typeface="Arial"/>
              </a:rPr>
              <a:t>preprinted</a:t>
            </a:r>
            <a:r>
              <a:rPr sz="641" spc="13" dirty="0">
                <a:latin typeface="Arial"/>
                <a:cs typeface="Arial"/>
              </a:rPr>
              <a:t> </a:t>
            </a:r>
            <a:r>
              <a:rPr sz="641" dirty="0">
                <a:latin typeface="Arial"/>
                <a:cs typeface="Arial"/>
              </a:rPr>
              <a:t>circle</a:t>
            </a:r>
            <a:r>
              <a:rPr sz="641" spc="13" dirty="0">
                <a:latin typeface="Arial"/>
                <a:cs typeface="Arial"/>
              </a:rPr>
              <a:t> </a:t>
            </a:r>
            <a:r>
              <a:rPr sz="641" dirty="0">
                <a:latin typeface="Arial"/>
                <a:cs typeface="Arial"/>
              </a:rPr>
              <a:t>(see</a:t>
            </a:r>
            <a:r>
              <a:rPr sz="641" spc="10" dirty="0">
                <a:latin typeface="Arial"/>
                <a:cs typeface="Arial"/>
              </a:rPr>
              <a:t> </a:t>
            </a:r>
            <a:r>
              <a:rPr sz="641" dirty="0">
                <a:latin typeface="Arial"/>
                <a:cs typeface="Arial"/>
              </a:rPr>
              <a:t>next</a:t>
            </a:r>
            <a:r>
              <a:rPr sz="641" spc="13" dirty="0">
                <a:latin typeface="Arial"/>
                <a:cs typeface="Arial"/>
              </a:rPr>
              <a:t> </a:t>
            </a:r>
            <a:r>
              <a:rPr sz="641" spc="-6" dirty="0">
                <a:latin typeface="Arial"/>
                <a:cs typeface="Arial"/>
              </a:rPr>
              <a:t>page)</a:t>
            </a:r>
            <a:r>
              <a:rPr sz="641" spc="13" dirty="0">
                <a:latin typeface="Arial"/>
                <a:cs typeface="Arial"/>
              </a:rPr>
              <a:t> </a:t>
            </a:r>
            <a:r>
              <a:rPr sz="641" dirty="0">
                <a:latin typeface="Arial"/>
                <a:cs typeface="Arial"/>
              </a:rPr>
              <a:t>for</a:t>
            </a:r>
            <a:r>
              <a:rPr sz="641" spc="13" dirty="0">
                <a:latin typeface="Arial"/>
                <a:cs typeface="Arial"/>
              </a:rPr>
              <a:t> </a:t>
            </a:r>
            <a:r>
              <a:rPr sz="641" dirty="0">
                <a:latin typeface="Arial"/>
                <a:cs typeface="Arial"/>
              </a:rPr>
              <a:t>this</a:t>
            </a:r>
            <a:r>
              <a:rPr sz="641" spc="10" dirty="0">
                <a:latin typeface="Arial"/>
                <a:cs typeface="Arial"/>
              </a:rPr>
              <a:t> </a:t>
            </a:r>
            <a:r>
              <a:rPr sz="641" dirty="0">
                <a:latin typeface="Arial"/>
                <a:cs typeface="Arial"/>
              </a:rPr>
              <a:t>exercise.</a:t>
            </a:r>
            <a:r>
              <a:rPr sz="641" spc="13" dirty="0">
                <a:latin typeface="Arial"/>
                <a:cs typeface="Arial"/>
              </a:rPr>
              <a:t> </a:t>
            </a:r>
            <a:r>
              <a:rPr sz="641" spc="-6" dirty="0">
                <a:latin typeface="Arial"/>
                <a:cs typeface="Arial"/>
              </a:rPr>
              <a:t>Repeat</a:t>
            </a:r>
            <a:r>
              <a:rPr sz="641" spc="13" dirty="0">
                <a:latin typeface="Arial"/>
                <a:cs typeface="Arial"/>
              </a:rPr>
              <a:t> </a:t>
            </a:r>
            <a:r>
              <a:rPr sz="641" dirty="0">
                <a:latin typeface="Arial"/>
                <a:cs typeface="Arial"/>
              </a:rPr>
              <a:t>instructions</a:t>
            </a:r>
            <a:r>
              <a:rPr sz="641" spc="13" dirty="0">
                <a:latin typeface="Arial"/>
                <a:cs typeface="Arial"/>
              </a:rPr>
              <a:t> </a:t>
            </a:r>
            <a:r>
              <a:rPr sz="641" dirty="0">
                <a:latin typeface="Arial"/>
                <a:cs typeface="Arial"/>
              </a:rPr>
              <a:t>as</a:t>
            </a:r>
            <a:r>
              <a:rPr sz="641" spc="10" dirty="0">
                <a:latin typeface="Arial"/>
                <a:cs typeface="Arial"/>
              </a:rPr>
              <a:t> </a:t>
            </a:r>
            <a:r>
              <a:rPr sz="641" spc="-13" dirty="0">
                <a:latin typeface="Arial"/>
                <a:cs typeface="Arial"/>
              </a:rPr>
              <a:t>needed</a:t>
            </a:r>
            <a:r>
              <a:rPr sz="641" spc="13" dirty="0">
                <a:latin typeface="Arial"/>
                <a:cs typeface="Arial"/>
              </a:rPr>
              <a:t> </a:t>
            </a:r>
            <a:r>
              <a:rPr sz="641" dirty="0">
                <a:latin typeface="Arial"/>
                <a:cs typeface="Arial"/>
              </a:rPr>
              <a:t>as</a:t>
            </a:r>
            <a:r>
              <a:rPr sz="641" spc="13" dirty="0">
                <a:latin typeface="Arial"/>
                <a:cs typeface="Arial"/>
              </a:rPr>
              <a:t> </a:t>
            </a:r>
            <a:r>
              <a:rPr sz="641" dirty="0">
                <a:latin typeface="Arial"/>
                <a:cs typeface="Arial"/>
              </a:rPr>
              <a:t>this</a:t>
            </a:r>
            <a:r>
              <a:rPr sz="641" spc="13" dirty="0">
                <a:latin typeface="Arial"/>
                <a:cs typeface="Arial"/>
              </a:rPr>
              <a:t> </a:t>
            </a:r>
            <a:r>
              <a:rPr sz="641" dirty="0">
                <a:latin typeface="Arial"/>
                <a:cs typeface="Arial"/>
              </a:rPr>
              <a:t>is</a:t>
            </a:r>
            <a:r>
              <a:rPr sz="641" spc="10" dirty="0">
                <a:latin typeface="Arial"/>
                <a:cs typeface="Arial"/>
              </a:rPr>
              <a:t> </a:t>
            </a:r>
            <a:r>
              <a:rPr sz="641" dirty="0">
                <a:latin typeface="Arial"/>
                <a:cs typeface="Arial"/>
              </a:rPr>
              <a:t>not</a:t>
            </a:r>
            <a:r>
              <a:rPr sz="641" spc="13" dirty="0">
                <a:latin typeface="Arial"/>
                <a:cs typeface="Arial"/>
              </a:rPr>
              <a:t> </a:t>
            </a:r>
            <a:r>
              <a:rPr sz="641" dirty="0">
                <a:latin typeface="Arial"/>
                <a:cs typeface="Arial"/>
              </a:rPr>
              <a:t>a</a:t>
            </a:r>
            <a:r>
              <a:rPr sz="641" spc="13" dirty="0">
                <a:latin typeface="Arial"/>
                <a:cs typeface="Arial"/>
              </a:rPr>
              <a:t> </a:t>
            </a:r>
            <a:r>
              <a:rPr sz="641" dirty="0">
                <a:latin typeface="Arial"/>
                <a:cs typeface="Arial"/>
              </a:rPr>
              <a:t>memory</a:t>
            </a:r>
            <a:r>
              <a:rPr sz="641" spc="10" dirty="0">
                <a:latin typeface="Arial"/>
                <a:cs typeface="Arial"/>
              </a:rPr>
              <a:t> </a:t>
            </a:r>
            <a:r>
              <a:rPr sz="641" spc="-6" dirty="0">
                <a:latin typeface="Arial"/>
                <a:cs typeface="Arial"/>
              </a:rPr>
              <a:t>test. </a:t>
            </a:r>
            <a:r>
              <a:rPr sz="641" dirty="0">
                <a:latin typeface="Arial"/>
                <a:cs typeface="Arial"/>
              </a:rPr>
              <a:t>Move</a:t>
            </a:r>
            <a:r>
              <a:rPr sz="641" spc="19" dirty="0">
                <a:latin typeface="Arial"/>
                <a:cs typeface="Arial"/>
              </a:rPr>
              <a:t> </a:t>
            </a:r>
            <a:r>
              <a:rPr sz="641" dirty="0">
                <a:latin typeface="Arial"/>
                <a:cs typeface="Arial"/>
              </a:rPr>
              <a:t>to</a:t>
            </a:r>
            <a:r>
              <a:rPr sz="641" spc="22" dirty="0">
                <a:latin typeface="Arial"/>
                <a:cs typeface="Arial"/>
              </a:rPr>
              <a:t> </a:t>
            </a:r>
            <a:r>
              <a:rPr sz="641" dirty="0">
                <a:latin typeface="Arial"/>
                <a:cs typeface="Arial"/>
              </a:rPr>
              <a:t>Step</a:t>
            </a:r>
            <a:r>
              <a:rPr sz="641" spc="22" dirty="0">
                <a:latin typeface="Arial"/>
                <a:cs typeface="Arial"/>
              </a:rPr>
              <a:t> </a:t>
            </a:r>
            <a:r>
              <a:rPr sz="641" dirty="0">
                <a:latin typeface="Arial"/>
                <a:cs typeface="Arial"/>
              </a:rPr>
              <a:t>3</a:t>
            </a:r>
            <a:r>
              <a:rPr sz="641" spc="19" dirty="0">
                <a:latin typeface="Arial"/>
                <a:cs typeface="Arial"/>
              </a:rPr>
              <a:t> </a:t>
            </a:r>
            <a:r>
              <a:rPr sz="641" dirty="0">
                <a:latin typeface="Arial"/>
                <a:cs typeface="Arial"/>
              </a:rPr>
              <a:t>if</a:t>
            </a:r>
            <a:r>
              <a:rPr sz="641" spc="22" dirty="0">
                <a:latin typeface="Arial"/>
                <a:cs typeface="Arial"/>
              </a:rPr>
              <a:t> </a:t>
            </a:r>
            <a:r>
              <a:rPr sz="641" dirty="0">
                <a:latin typeface="Arial"/>
                <a:cs typeface="Arial"/>
              </a:rPr>
              <a:t>the</a:t>
            </a:r>
            <a:r>
              <a:rPr sz="641" spc="22" dirty="0">
                <a:latin typeface="Arial"/>
                <a:cs typeface="Arial"/>
              </a:rPr>
              <a:t> </a:t>
            </a:r>
            <a:r>
              <a:rPr sz="641" dirty="0">
                <a:latin typeface="Arial"/>
                <a:cs typeface="Arial"/>
              </a:rPr>
              <a:t>clock</a:t>
            </a:r>
            <a:r>
              <a:rPr sz="641" spc="22" dirty="0">
                <a:latin typeface="Arial"/>
                <a:cs typeface="Arial"/>
              </a:rPr>
              <a:t> </a:t>
            </a:r>
            <a:r>
              <a:rPr sz="641" dirty="0">
                <a:latin typeface="Arial"/>
                <a:cs typeface="Arial"/>
              </a:rPr>
              <a:t>is</a:t>
            </a:r>
            <a:r>
              <a:rPr sz="641" spc="19" dirty="0">
                <a:latin typeface="Arial"/>
                <a:cs typeface="Arial"/>
              </a:rPr>
              <a:t> </a:t>
            </a:r>
            <a:r>
              <a:rPr sz="641" dirty="0">
                <a:latin typeface="Arial"/>
                <a:cs typeface="Arial"/>
              </a:rPr>
              <a:t>not</a:t>
            </a:r>
            <a:r>
              <a:rPr sz="641" spc="22" dirty="0">
                <a:latin typeface="Arial"/>
                <a:cs typeface="Arial"/>
              </a:rPr>
              <a:t> </a:t>
            </a:r>
            <a:r>
              <a:rPr sz="641" dirty="0">
                <a:latin typeface="Arial"/>
                <a:cs typeface="Arial"/>
              </a:rPr>
              <a:t>complete</a:t>
            </a:r>
            <a:r>
              <a:rPr sz="641" spc="22" dirty="0">
                <a:latin typeface="Arial"/>
                <a:cs typeface="Arial"/>
              </a:rPr>
              <a:t> </a:t>
            </a:r>
            <a:r>
              <a:rPr sz="641" dirty="0">
                <a:latin typeface="Arial"/>
                <a:cs typeface="Arial"/>
              </a:rPr>
              <a:t>within</a:t>
            </a:r>
            <a:r>
              <a:rPr sz="641" spc="22" dirty="0">
                <a:latin typeface="Arial"/>
                <a:cs typeface="Arial"/>
              </a:rPr>
              <a:t> </a:t>
            </a:r>
            <a:r>
              <a:rPr sz="641" dirty="0">
                <a:latin typeface="Arial"/>
                <a:cs typeface="Arial"/>
              </a:rPr>
              <a:t>three</a:t>
            </a:r>
            <a:r>
              <a:rPr sz="641" spc="19" dirty="0">
                <a:latin typeface="Arial"/>
                <a:cs typeface="Arial"/>
              </a:rPr>
              <a:t> </a:t>
            </a:r>
            <a:r>
              <a:rPr sz="641" spc="-6" dirty="0">
                <a:latin typeface="Arial"/>
                <a:cs typeface="Arial"/>
              </a:rPr>
              <a:t>minutes.</a:t>
            </a:r>
            <a:endParaRPr sz="641">
              <a:latin typeface="Arial"/>
              <a:cs typeface="Arial"/>
            </a:endParaRPr>
          </a:p>
          <a:p>
            <a:pPr>
              <a:lnSpc>
                <a:spcPct val="100000"/>
              </a:lnSpc>
            </a:pPr>
            <a:endParaRPr sz="834">
              <a:latin typeface="Arial"/>
              <a:cs typeface="Arial"/>
            </a:endParaRPr>
          </a:p>
          <a:p>
            <a:pPr>
              <a:spcBef>
                <a:spcPts val="19"/>
              </a:spcBef>
            </a:pPr>
            <a:endParaRPr sz="737">
              <a:latin typeface="Arial"/>
              <a:cs typeface="Arial"/>
            </a:endParaRPr>
          </a:p>
          <a:p>
            <a:pPr marL="8145"/>
            <a:r>
              <a:rPr sz="834" spc="32" dirty="0">
                <a:solidFill>
                  <a:srgbClr val="C7201C"/>
                </a:solidFill>
                <a:latin typeface="Arial"/>
                <a:cs typeface="Arial"/>
              </a:rPr>
              <a:t>Step</a:t>
            </a:r>
            <a:r>
              <a:rPr sz="834" spc="55" dirty="0">
                <a:solidFill>
                  <a:srgbClr val="C7201C"/>
                </a:solidFill>
                <a:latin typeface="Arial"/>
                <a:cs typeface="Arial"/>
              </a:rPr>
              <a:t> </a:t>
            </a:r>
            <a:r>
              <a:rPr sz="834" dirty="0">
                <a:solidFill>
                  <a:srgbClr val="C7201C"/>
                </a:solidFill>
                <a:latin typeface="Arial"/>
                <a:cs typeface="Arial"/>
              </a:rPr>
              <a:t>3:</a:t>
            </a:r>
            <a:r>
              <a:rPr sz="834" spc="58" dirty="0">
                <a:solidFill>
                  <a:srgbClr val="C7201C"/>
                </a:solidFill>
                <a:latin typeface="Arial"/>
                <a:cs typeface="Arial"/>
              </a:rPr>
              <a:t> </a:t>
            </a:r>
            <a:r>
              <a:rPr sz="834" dirty="0">
                <a:solidFill>
                  <a:srgbClr val="C7201C"/>
                </a:solidFill>
                <a:latin typeface="Arial"/>
                <a:cs typeface="Arial"/>
              </a:rPr>
              <a:t>Three</a:t>
            </a:r>
            <a:r>
              <a:rPr sz="834" spc="58" dirty="0">
                <a:solidFill>
                  <a:srgbClr val="C7201C"/>
                </a:solidFill>
                <a:latin typeface="Arial"/>
                <a:cs typeface="Arial"/>
              </a:rPr>
              <a:t> </a:t>
            </a:r>
            <a:r>
              <a:rPr sz="834" dirty="0">
                <a:solidFill>
                  <a:srgbClr val="C7201C"/>
                </a:solidFill>
                <a:latin typeface="Arial"/>
                <a:cs typeface="Arial"/>
              </a:rPr>
              <a:t>Word</a:t>
            </a:r>
            <a:r>
              <a:rPr sz="834" spc="58" dirty="0">
                <a:solidFill>
                  <a:srgbClr val="C7201C"/>
                </a:solidFill>
                <a:latin typeface="Arial"/>
                <a:cs typeface="Arial"/>
              </a:rPr>
              <a:t> </a:t>
            </a:r>
            <a:r>
              <a:rPr sz="834" spc="-6" dirty="0">
                <a:solidFill>
                  <a:srgbClr val="C7201C"/>
                </a:solidFill>
                <a:latin typeface="Arial"/>
                <a:cs typeface="Arial"/>
              </a:rPr>
              <a:t>Recall</a:t>
            </a:r>
            <a:endParaRPr sz="834">
              <a:latin typeface="Arial"/>
              <a:cs typeface="Arial"/>
            </a:endParaRPr>
          </a:p>
          <a:p>
            <a:pPr marL="13846" marR="283836">
              <a:spcBef>
                <a:spcPts val="923"/>
              </a:spcBef>
            </a:pPr>
            <a:r>
              <a:rPr sz="641" dirty="0">
                <a:latin typeface="Arial"/>
                <a:cs typeface="Arial"/>
              </a:rPr>
              <a:t>Ask</a:t>
            </a:r>
            <a:r>
              <a:rPr sz="641" spc="-3" dirty="0">
                <a:latin typeface="Arial"/>
                <a:cs typeface="Arial"/>
              </a:rPr>
              <a:t> </a:t>
            </a:r>
            <a:r>
              <a:rPr sz="641" dirty="0">
                <a:latin typeface="Arial"/>
                <a:cs typeface="Arial"/>
              </a:rPr>
              <a:t>the</a:t>
            </a:r>
            <a:r>
              <a:rPr sz="641" spc="-3" dirty="0">
                <a:latin typeface="Arial"/>
                <a:cs typeface="Arial"/>
              </a:rPr>
              <a:t> </a:t>
            </a:r>
            <a:r>
              <a:rPr sz="641" dirty="0">
                <a:latin typeface="Arial"/>
                <a:cs typeface="Arial"/>
              </a:rPr>
              <a:t>person</a:t>
            </a:r>
            <a:r>
              <a:rPr sz="641" spc="-3" dirty="0">
                <a:latin typeface="Arial"/>
                <a:cs typeface="Arial"/>
              </a:rPr>
              <a:t> </a:t>
            </a:r>
            <a:r>
              <a:rPr sz="641" dirty="0">
                <a:latin typeface="Arial"/>
                <a:cs typeface="Arial"/>
              </a:rPr>
              <a:t>to</a:t>
            </a:r>
            <a:r>
              <a:rPr sz="641" spc="-3" dirty="0">
                <a:latin typeface="Arial"/>
                <a:cs typeface="Arial"/>
              </a:rPr>
              <a:t> </a:t>
            </a:r>
            <a:r>
              <a:rPr sz="641" dirty="0">
                <a:latin typeface="Arial"/>
                <a:cs typeface="Arial"/>
              </a:rPr>
              <a:t>recall</a:t>
            </a:r>
            <a:r>
              <a:rPr sz="641" spc="-3" dirty="0">
                <a:latin typeface="Arial"/>
                <a:cs typeface="Arial"/>
              </a:rPr>
              <a:t> </a:t>
            </a:r>
            <a:r>
              <a:rPr sz="641" dirty="0">
                <a:latin typeface="Arial"/>
                <a:cs typeface="Arial"/>
              </a:rPr>
              <a:t>the</a:t>
            </a:r>
            <a:r>
              <a:rPr sz="641" spc="-3" dirty="0">
                <a:latin typeface="Arial"/>
                <a:cs typeface="Arial"/>
              </a:rPr>
              <a:t> </a:t>
            </a:r>
            <a:r>
              <a:rPr sz="641" dirty="0">
                <a:latin typeface="Arial"/>
                <a:cs typeface="Arial"/>
              </a:rPr>
              <a:t>three</a:t>
            </a:r>
            <a:r>
              <a:rPr sz="641" spc="-3" dirty="0">
                <a:latin typeface="Arial"/>
                <a:cs typeface="Arial"/>
              </a:rPr>
              <a:t> </a:t>
            </a:r>
            <a:r>
              <a:rPr sz="641" dirty="0">
                <a:latin typeface="Arial"/>
                <a:cs typeface="Arial"/>
              </a:rPr>
              <a:t>words</a:t>
            </a:r>
            <a:r>
              <a:rPr sz="641" spc="-3" dirty="0">
                <a:latin typeface="Arial"/>
                <a:cs typeface="Arial"/>
              </a:rPr>
              <a:t> </a:t>
            </a:r>
            <a:r>
              <a:rPr sz="641" dirty="0">
                <a:latin typeface="Arial"/>
                <a:cs typeface="Arial"/>
              </a:rPr>
              <a:t>you</a:t>
            </a:r>
            <a:r>
              <a:rPr sz="641" spc="-3" dirty="0">
                <a:latin typeface="Arial"/>
                <a:cs typeface="Arial"/>
              </a:rPr>
              <a:t> </a:t>
            </a:r>
            <a:r>
              <a:rPr sz="641" dirty="0">
                <a:latin typeface="Arial"/>
                <a:cs typeface="Arial"/>
              </a:rPr>
              <a:t>stated</a:t>
            </a:r>
            <a:r>
              <a:rPr sz="641" spc="-3" dirty="0">
                <a:latin typeface="Arial"/>
                <a:cs typeface="Arial"/>
              </a:rPr>
              <a:t> </a:t>
            </a:r>
            <a:r>
              <a:rPr sz="641" dirty="0">
                <a:latin typeface="Arial"/>
                <a:cs typeface="Arial"/>
              </a:rPr>
              <a:t>in</a:t>
            </a:r>
            <a:r>
              <a:rPr sz="641" spc="-3" dirty="0">
                <a:latin typeface="Arial"/>
                <a:cs typeface="Arial"/>
              </a:rPr>
              <a:t> </a:t>
            </a:r>
            <a:r>
              <a:rPr sz="641" dirty="0">
                <a:latin typeface="Arial"/>
                <a:cs typeface="Arial"/>
              </a:rPr>
              <a:t>Step 1.</a:t>
            </a:r>
            <a:r>
              <a:rPr sz="641" spc="-3" dirty="0">
                <a:latin typeface="Arial"/>
                <a:cs typeface="Arial"/>
              </a:rPr>
              <a:t> </a:t>
            </a:r>
            <a:r>
              <a:rPr sz="641" spc="-35" dirty="0">
                <a:latin typeface="Arial"/>
                <a:cs typeface="Arial"/>
              </a:rPr>
              <a:t>Say:</a:t>
            </a:r>
            <a:r>
              <a:rPr sz="641" spc="-3" dirty="0">
                <a:latin typeface="Arial"/>
                <a:cs typeface="Arial"/>
              </a:rPr>
              <a:t> </a:t>
            </a:r>
            <a:r>
              <a:rPr sz="641" dirty="0">
                <a:latin typeface="Arial"/>
                <a:cs typeface="Arial"/>
              </a:rPr>
              <a:t>“What</a:t>
            </a:r>
            <a:r>
              <a:rPr sz="641" spc="-3" dirty="0">
                <a:latin typeface="Arial"/>
                <a:cs typeface="Arial"/>
              </a:rPr>
              <a:t> </a:t>
            </a:r>
            <a:r>
              <a:rPr sz="641" dirty="0">
                <a:latin typeface="Arial"/>
                <a:cs typeface="Arial"/>
              </a:rPr>
              <a:t>were</a:t>
            </a:r>
            <a:r>
              <a:rPr sz="641" spc="-3" dirty="0">
                <a:latin typeface="Arial"/>
                <a:cs typeface="Arial"/>
              </a:rPr>
              <a:t> </a:t>
            </a:r>
            <a:r>
              <a:rPr sz="641" dirty="0">
                <a:latin typeface="Arial"/>
                <a:cs typeface="Arial"/>
              </a:rPr>
              <a:t>the</a:t>
            </a:r>
            <a:r>
              <a:rPr sz="641" spc="-3" dirty="0">
                <a:latin typeface="Arial"/>
                <a:cs typeface="Arial"/>
              </a:rPr>
              <a:t> </a:t>
            </a:r>
            <a:r>
              <a:rPr sz="641" dirty="0">
                <a:latin typeface="Arial"/>
                <a:cs typeface="Arial"/>
              </a:rPr>
              <a:t>three</a:t>
            </a:r>
            <a:r>
              <a:rPr sz="641" spc="-3" dirty="0">
                <a:latin typeface="Arial"/>
                <a:cs typeface="Arial"/>
              </a:rPr>
              <a:t> </a:t>
            </a:r>
            <a:r>
              <a:rPr sz="641" dirty="0">
                <a:latin typeface="Arial"/>
                <a:cs typeface="Arial"/>
              </a:rPr>
              <a:t>words</a:t>
            </a:r>
            <a:r>
              <a:rPr sz="641" spc="-3" dirty="0">
                <a:latin typeface="Arial"/>
                <a:cs typeface="Arial"/>
              </a:rPr>
              <a:t> </a:t>
            </a:r>
            <a:r>
              <a:rPr sz="641" dirty="0">
                <a:latin typeface="Arial"/>
                <a:cs typeface="Arial"/>
              </a:rPr>
              <a:t>I</a:t>
            </a:r>
            <a:r>
              <a:rPr sz="641" spc="-3" dirty="0">
                <a:latin typeface="Arial"/>
                <a:cs typeface="Arial"/>
              </a:rPr>
              <a:t> </a:t>
            </a:r>
            <a:r>
              <a:rPr sz="641" dirty="0">
                <a:latin typeface="Arial"/>
                <a:cs typeface="Arial"/>
              </a:rPr>
              <a:t>asked</a:t>
            </a:r>
            <a:r>
              <a:rPr sz="641" spc="-3" dirty="0">
                <a:latin typeface="Arial"/>
                <a:cs typeface="Arial"/>
              </a:rPr>
              <a:t> </a:t>
            </a:r>
            <a:r>
              <a:rPr sz="641" dirty="0">
                <a:latin typeface="Arial"/>
                <a:cs typeface="Arial"/>
              </a:rPr>
              <a:t>you</a:t>
            </a:r>
            <a:r>
              <a:rPr sz="641" spc="-3" dirty="0">
                <a:latin typeface="Arial"/>
                <a:cs typeface="Arial"/>
              </a:rPr>
              <a:t> </a:t>
            </a:r>
            <a:r>
              <a:rPr sz="641" spc="-16" dirty="0">
                <a:latin typeface="Arial"/>
                <a:cs typeface="Arial"/>
              </a:rPr>
              <a:t>to </a:t>
            </a:r>
            <a:r>
              <a:rPr sz="641" spc="-6" dirty="0">
                <a:latin typeface="Arial"/>
                <a:cs typeface="Arial"/>
              </a:rPr>
              <a:t>remember?”</a:t>
            </a:r>
            <a:r>
              <a:rPr sz="641" spc="6" dirty="0">
                <a:latin typeface="Arial"/>
                <a:cs typeface="Arial"/>
              </a:rPr>
              <a:t> </a:t>
            </a:r>
            <a:r>
              <a:rPr sz="641" spc="-6" dirty="0">
                <a:latin typeface="Arial"/>
                <a:cs typeface="Arial"/>
              </a:rPr>
              <a:t>Record</a:t>
            </a:r>
            <a:r>
              <a:rPr sz="641" spc="6" dirty="0">
                <a:latin typeface="Arial"/>
                <a:cs typeface="Arial"/>
              </a:rPr>
              <a:t> </a:t>
            </a:r>
            <a:r>
              <a:rPr sz="641" dirty="0">
                <a:latin typeface="Arial"/>
                <a:cs typeface="Arial"/>
              </a:rPr>
              <a:t>the</a:t>
            </a:r>
            <a:r>
              <a:rPr sz="641" spc="10" dirty="0">
                <a:latin typeface="Arial"/>
                <a:cs typeface="Arial"/>
              </a:rPr>
              <a:t> </a:t>
            </a:r>
            <a:r>
              <a:rPr sz="641" dirty="0">
                <a:latin typeface="Arial"/>
                <a:cs typeface="Arial"/>
              </a:rPr>
              <a:t>word</a:t>
            </a:r>
            <a:r>
              <a:rPr sz="641" spc="6" dirty="0">
                <a:latin typeface="Arial"/>
                <a:cs typeface="Arial"/>
              </a:rPr>
              <a:t> </a:t>
            </a:r>
            <a:r>
              <a:rPr sz="641" dirty="0">
                <a:latin typeface="Arial"/>
                <a:cs typeface="Arial"/>
              </a:rPr>
              <a:t>list</a:t>
            </a:r>
            <a:r>
              <a:rPr sz="641" spc="10" dirty="0">
                <a:latin typeface="Arial"/>
                <a:cs typeface="Arial"/>
              </a:rPr>
              <a:t> </a:t>
            </a:r>
            <a:r>
              <a:rPr sz="641" dirty="0">
                <a:latin typeface="Arial"/>
                <a:cs typeface="Arial"/>
              </a:rPr>
              <a:t>version</a:t>
            </a:r>
            <a:r>
              <a:rPr sz="641" spc="6" dirty="0">
                <a:latin typeface="Arial"/>
                <a:cs typeface="Arial"/>
              </a:rPr>
              <a:t> </a:t>
            </a:r>
            <a:r>
              <a:rPr sz="641" dirty="0">
                <a:latin typeface="Arial"/>
                <a:cs typeface="Arial"/>
              </a:rPr>
              <a:t>number</a:t>
            </a:r>
            <a:r>
              <a:rPr sz="641" spc="10" dirty="0">
                <a:latin typeface="Arial"/>
                <a:cs typeface="Arial"/>
              </a:rPr>
              <a:t> </a:t>
            </a:r>
            <a:r>
              <a:rPr sz="641" dirty="0">
                <a:latin typeface="Arial"/>
                <a:cs typeface="Arial"/>
              </a:rPr>
              <a:t>and</a:t>
            </a:r>
            <a:r>
              <a:rPr sz="641" spc="6" dirty="0">
                <a:latin typeface="Arial"/>
                <a:cs typeface="Arial"/>
              </a:rPr>
              <a:t> </a:t>
            </a:r>
            <a:r>
              <a:rPr sz="641" dirty="0">
                <a:latin typeface="Arial"/>
                <a:cs typeface="Arial"/>
              </a:rPr>
              <a:t>the</a:t>
            </a:r>
            <a:r>
              <a:rPr sz="641" spc="10" dirty="0">
                <a:latin typeface="Arial"/>
                <a:cs typeface="Arial"/>
              </a:rPr>
              <a:t> </a:t>
            </a:r>
            <a:r>
              <a:rPr sz="641" spc="-6" dirty="0">
                <a:latin typeface="Arial"/>
                <a:cs typeface="Arial"/>
              </a:rPr>
              <a:t>person’s</a:t>
            </a:r>
            <a:r>
              <a:rPr sz="641" spc="6" dirty="0">
                <a:latin typeface="Arial"/>
                <a:cs typeface="Arial"/>
              </a:rPr>
              <a:t> </a:t>
            </a:r>
            <a:r>
              <a:rPr sz="641" dirty="0">
                <a:latin typeface="Arial"/>
                <a:cs typeface="Arial"/>
              </a:rPr>
              <a:t>answers</a:t>
            </a:r>
            <a:r>
              <a:rPr sz="641" spc="10" dirty="0">
                <a:latin typeface="Arial"/>
                <a:cs typeface="Arial"/>
              </a:rPr>
              <a:t> </a:t>
            </a:r>
            <a:r>
              <a:rPr sz="641" spc="-6" dirty="0">
                <a:latin typeface="Arial"/>
                <a:cs typeface="Arial"/>
              </a:rPr>
              <a:t>below.</a:t>
            </a:r>
            <a:endParaRPr sz="641">
              <a:latin typeface="Arial"/>
              <a:cs typeface="Arial"/>
            </a:endParaRPr>
          </a:p>
          <a:p>
            <a:pPr>
              <a:spcBef>
                <a:spcPts val="32"/>
              </a:spcBef>
            </a:pPr>
            <a:endParaRPr sz="641">
              <a:latin typeface="Arial"/>
              <a:cs typeface="Arial"/>
            </a:endParaRPr>
          </a:p>
          <a:p>
            <a:pPr marL="13846">
              <a:tabLst>
                <a:tab pos="1022950" algn="l"/>
                <a:tab pos="2445389" algn="l"/>
                <a:tab pos="2563892" algn="l"/>
                <a:tab pos="3265134" algn="l"/>
                <a:tab pos="3371827" algn="l"/>
                <a:tab pos="4032754" algn="l"/>
              </a:tabLst>
            </a:pPr>
            <a:r>
              <a:rPr sz="641" spc="-13" dirty="0">
                <a:latin typeface="Arial"/>
                <a:cs typeface="Arial"/>
              </a:rPr>
              <a:t>Word</a:t>
            </a:r>
            <a:r>
              <a:rPr sz="641" dirty="0">
                <a:latin typeface="Arial"/>
                <a:cs typeface="Arial"/>
              </a:rPr>
              <a:t> List Version:</a:t>
            </a:r>
            <a:r>
              <a:rPr sz="641" spc="-55" dirty="0">
                <a:latin typeface="Arial"/>
                <a:cs typeface="Arial"/>
              </a:rPr>
              <a:t> </a:t>
            </a:r>
            <a:r>
              <a:rPr sz="641" u="sng" dirty="0">
                <a:uFill>
                  <a:solidFill>
                    <a:srgbClr val="000000"/>
                  </a:solidFill>
                </a:uFill>
                <a:latin typeface="Arial"/>
                <a:cs typeface="Arial"/>
              </a:rPr>
              <a:t>	</a:t>
            </a:r>
            <a:r>
              <a:rPr sz="641" dirty="0">
                <a:latin typeface="Arial"/>
                <a:cs typeface="Arial"/>
              </a:rPr>
              <a:t> </a:t>
            </a:r>
            <a:r>
              <a:rPr sz="641" spc="-6" dirty="0">
                <a:latin typeface="Arial"/>
                <a:cs typeface="Arial"/>
              </a:rPr>
              <a:t>Person’s </a:t>
            </a:r>
            <a:r>
              <a:rPr sz="641" dirty="0">
                <a:latin typeface="Arial"/>
                <a:cs typeface="Arial"/>
              </a:rPr>
              <a:t>Answers: </a:t>
            </a:r>
            <a:r>
              <a:rPr sz="641" u="sng" dirty="0">
                <a:uFill>
                  <a:solidFill>
                    <a:srgbClr val="000000"/>
                  </a:solidFill>
                </a:uFill>
                <a:latin typeface="Arial"/>
                <a:cs typeface="Arial"/>
              </a:rPr>
              <a:t>	</a:t>
            </a:r>
            <a:r>
              <a:rPr sz="641" dirty="0">
                <a:latin typeface="Arial"/>
                <a:cs typeface="Arial"/>
              </a:rPr>
              <a:t>	</a:t>
            </a:r>
            <a:r>
              <a:rPr sz="641" u="sng" dirty="0">
                <a:uFill>
                  <a:solidFill>
                    <a:srgbClr val="000000"/>
                  </a:solidFill>
                </a:uFill>
                <a:latin typeface="Arial"/>
                <a:cs typeface="Arial"/>
              </a:rPr>
              <a:t>	</a:t>
            </a:r>
            <a:r>
              <a:rPr sz="641" dirty="0">
                <a:latin typeface="Arial"/>
                <a:cs typeface="Arial"/>
              </a:rPr>
              <a:t>	</a:t>
            </a:r>
            <a:r>
              <a:rPr sz="641" u="sng" dirty="0">
                <a:uFill>
                  <a:solidFill>
                    <a:srgbClr val="000000"/>
                  </a:solidFill>
                </a:uFill>
                <a:latin typeface="Arial"/>
                <a:cs typeface="Arial"/>
              </a:rPr>
              <a:t>	</a:t>
            </a:r>
            <a:endParaRPr sz="641">
              <a:latin typeface="Arial"/>
              <a:cs typeface="Arial"/>
            </a:endParaRPr>
          </a:p>
          <a:p>
            <a:pPr>
              <a:lnSpc>
                <a:spcPct val="100000"/>
              </a:lnSpc>
            </a:pPr>
            <a:endParaRPr sz="834">
              <a:latin typeface="Arial"/>
              <a:cs typeface="Arial"/>
            </a:endParaRPr>
          </a:p>
          <a:p>
            <a:pPr>
              <a:spcBef>
                <a:spcPts val="32"/>
              </a:spcBef>
            </a:pPr>
            <a:endParaRPr sz="802">
              <a:latin typeface="Arial"/>
              <a:cs typeface="Arial"/>
            </a:endParaRPr>
          </a:p>
          <a:p>
            <a:pPr marL="8145"/>
            <a:r>
              <a:rPr sz="834" spc="29" dirty="0">
                <a:solidFill>
                  <a:srgbClr val="C7201C"/>
                </a:solidFill>
                <a:latin typeface="Arial"/>
                <a:cs typeface="Arial"/>
              </a:rPr>
              <a:t>Scoring</a:t>
            </a:r>
            <a:endParaRPr sz="834">
              <a:latin typeface="Arial"/>
              <a:cs typeface="Arial"/>
            </a:endParaRPr>
          </a:p>
        </p:txBody>
      </p:sp>
      <p:sp>
        <p:nvSpPr>
          <p:cNvPr id="17" name="object 17"/>
          <p:cNvSpPr txBox="1"/>
          <p:nvPr/>
        </p:nvSpPr>
        <p:spPr>
          <a:xfrm>
            <a:off x="4216998" y="6300964"/>
            <a:ext cx="3838281" cy="245911"/>
          </a:xfrm>
          <a:prstGeom prst="rect">
            <a:avLst/>
          </a:prstGeom>
        </p:spPr>
        <p:txBody>
          <a:bodyPr vert="horz" wrap="square" lIns="0" tIns="10996" rIns="0" bIns="0" rtlCol="0">
            <a:spAutoFit/>
          </a:bodyPr>
          <a:lstStyle/>
          <a:p>
            <a:pPr marL="27691" algn="ctr">
              <a:lnSpc>
                <a:spcPts val="616"/>
              </a:lnSpc>
              <a:spcBef>
                <a:spcPts val="87"/>
              </a:spcBef>
            </a:pPr>
            <a:r>
              <a:rPr sz="513" spc="-6" dirty="0">
                <a:solidFill>
                  <a:srgbClr val="9098A4"/>
                </a:solidFill>
                <a:latin typeface="Arial"/>
                <a:cs typeface="Arial"/>
              </a:rPr>
              <a:t>Mini-</a:t>
            </a:r>
            <a:r>
              <a:rPr sz="513" dirty="0">
                <a:solidFill>
                  <a:srgbClr val="9098A4"/>
                </a:solidFill>
                <a:latin typeface="Arial"/>
                <a:cs typeface="Arial"/>
              </a:rPr>
              <a:t>Cog</a:t>
            </a:r>
            <a:r>
              <a:rPr sz="513" spc="58" dirty="0">
                <a:solidFill>
                  <a:srgbClr val="9098A4"/>
                </a:solidFill>
                <a:latin typeface="Arial"/>
                <a:cs typeface="Arial"/>
              </a:rPr>
              <a:t> </a:t>
            </a:r>
            <a:r>
              <a:rPr sz="513" dirty="0">
                <a:solidFill>
                  <a:srgbClr val="9098A4"/>
                </a:solidFill>
                <a:latin typeface="Arial"/>
                <a:cs typeface="Arial"/>
              </a:rPr>
              <a:t>©</a:t>
            </a:r>
            <a:r>
              <a:rPr sz="513" spc="58" dirty="0">
                <a:solidFill>
                  <a:srgbClr val="9098A4"/>
                </a:solidFill>
                <a:latin typeface="Arial"/>
                <a:cs typeface="Arial"/>
              </a:rPr>
              <a:t> </a:t>
            </a:r>
            <a:r>
              <a:rPr sz="513" dirty="0">
                <a:solidFill>
                  <a:srgbClr val="9098A4"/>
                </a:solidFill>
                <a:latin typeface="Arial"/>
                <a:cs typeface="Arial"/>
              </a:rPr>
              <a:t>S.</a:t>
            </a:r>
            <a:r>
              <a:rPr sz="513" spc="55" dirty="0">
                <a:solidFill>
                  <a:srgbClr val="9098A4"/>
                </a:solidFill>
                <a:latin typeface="Arial"/>
                <a:cs typeface="Arial"/>
              </a:rPr>
              <a:t> </a:t>
            </a:r>
            <a:r>
              <a:rPr sz="513" dirty="0">
                <a:solidFill>
                  <a:srgbClr val="9098A4"/>
                </a:solidFill>
                <a:latin typeface="Arial"/>
                <a:cs typeface="Arial"/>
              </a:rPr>
              <a:t>Borson.</a:t>
            </a:r>
            <a:r>
              <a:rPr sz="513" spc="55" dirty="0">
                <a:solidFill>
                  <a:srgbClr val="9098A4"/>
                </a:solidFill>
                <a:latin typeface="Arial"/>
                <a:cs typeface="Arial"/>
              </a:rPr>
              <a:t> </a:t>
            </a:r>
            <a:r>
              <a:rPr sz="513" dirty="0">
                <a:solidFill>
                  <a:srgbClr val="9098A4"/>
                </a:solidFill>
                <a:latin typeface="Arial"/>
                <a:cs typeface="Arial"/>
              </a:rPr>
              <a:t>All</a:t>
            </a:r>
            <a:r>
              <a:rPr sz="513" spc="58" dirty="0">
                <a:solidFill>
                  <a:srgbClr val="9098A4"/>
                </a:solidFill>
                <a:latin typeface="Arial"/>
                <a:cs typeface="Arial"/>
              </a:rPr>
              <a:t> </a:t>
            </a:r>
            <a:r>
              <a:rPr sz="513" dirty="0">
                <a:solidFill>
                  <a:srgbClr val="9098A4"/>
                </a:solidFill>
                <a:latin typeface="Arial"/>
                <a:cs typeface="Arial"/>
              </a:rPr>
              <a:t>rights</a:t>
            </a:r>
            <a:r>
              <a:rPr sz="513" spc="55" dirty="0">
                <a:solidFill>
                  <a:srgbClr val="9098A4"/>
                </a:solidFill>
                <a:latin typeface="Arial"/>
                <a:cs typeface="Arial"/>
              </a:rPr>
              <a:t> </a:t>
            </a:r>
            <a:r>
              <a:rPr sz="513" dirty="0">
                <a:solidFill>
                  <a:srgbClr val="9098A4"/>
                </a:solidFill>
                <a:latin typeface="Arial"/>
                <a:cs typeface="Arial"/>
              </a:rPr>
              <a:t>reserved.</a:t>
            </a:r>
            <a:r>
              <a:rPr sz="513" spc="58" dirty="0">
                <a:solidFill>
                  <a:srgbClr val="9098A4"/>
                </a:solidFill>
                <a:latin typeface="Arial"/>
                <a:cs typeface="Arial"/>
              </a:rPr>
              <a:t> </a:t>
            </a:r>
            <a:r>
              <a:rPr sz="513" dirty="0">
                <a:solidFill>
                  <a:srgbClr val="9098A4"/>
                </a:solidFill>
                <a:latin typeface="Arial"/>
                <a:cs typeface="Arial"/>
              </a:rPr>
              <a:t>Reprinted</a:t>
            </a:r>
            <a:r>
              <a:rPr sz="513" spc="51" dirty="0">
                <a:solidFill>
                  <a:srgbClr val="9098A4"/>
                </a:solidFill>
                <a:latin typeface="Arial"/>
                <a:cs typeface="Arial"/>
              </a:rPr>
              <a:t> </a:t>
            </a:r>
            <a:r>
              <a:rPr sz="513" dirty="0">
                <a:solidFill>
                  <a:srgbClr val="9098A4"/>
                </a:solidFill>
                <a:latin typeface="Arial"/>
                <a:cs typeface="Arial"/>
              </a:rPr>
              <a:t>with</a:t>
            </a:r>
            <a:r>
              <a:rPr sz="513" spc="55" dirty="0">
                <a:solidFill>
                  <a:srgbClr val="9098A4"/>
                </a:solidFill>
                <a:latin typeface="Arial"/>
                <a:cs typeface="Arial"/>
              </a:rPr>
              <a:t> </a:t>
            </a:r>
            <a:r>
              <a:rPr sz="513" dirty="0">
                <a:solidFill>
                  <a:srgbClr val="9098A4"/>
                </a:solidFill>
                <a:latin typeface="Arial"/>
                <a:cs typeface="Arial"/>
              </a:rPr>
              <a:t>permission</a:t>
            </a:r>
            <a:r>
              <a:rPr sz="513" spc="58" dirty="0">
                <a:solidFill>
                  <a:srgbClr val="9098A4"/>
                </a:solidFill>
                <a:latin typeface="Arial"/>
                <a:cs typeface="Arial"/>
              </a:rPr>
              <a:t> </a:t>
            </a:r>
            <a:r>
              <a:rPr sz="513" dirty="0">
                <a:solidFill>
                  <a:srgbClr val="9098A4"/>
                </a:solidFill>
                <a:latin typeface="Arial"/>
                <a:cs typeface="Arial"/>
              </a:rPr>
              <a:t>of</a:t>
            </a:r>
            <a:r>
              <a:rPr sz="513" spc="55" dirty="0">
                <a:solidFill>
                  <a:srgbClr val="9098A4"/>
                </a:solidFill>
                <a:latin typeface="Arial"/>
                <a:cs typeface="Arial"/>
              </a:rPr>
              <a:t> </a:t>
            </a:r>
            <a:r>
              <a:rPr sz="513" dirty="0">
                <a:solidFill>
                  <a:srgbClr val="9098A4"/>
                </a:solidFill>
                <a:latin typeface="Arial"/>
                <a:cs typeface="Arial"/>
              </a:rPr>
              <a:t>the</a:t>
            </a:r>
            <a:r>
              <a:rPr sz="513" spc="58" dirty="0">
                <a:solidFill>
                  <a:srgbClr val="9098A4"/>
                </a:solidFill>
                <a:latin typeface="Arial"/>
                <a:cs typeface="Arial"/>
              </a:rPr>
              <a:t> </a:t>
            </a:r>
            <a:r>
              <a:rPr sz="513" dirty="0">
                <a:solidFill>
                  <a:srgbClr val="9098A4"/>
                </a:solidFill>
                <a:latin typeface="Arial"/>
                <a:cs typeface="Arial"/>
              </a:rPr>
              <a:t>author</a:t>
            </a:r>
            <a:r>
              <a:rPr sz="513" spc="58" dirty="0">
                <a:solidFill>
                  <a:srgbClr val="9098A4"/>
                </a:solidFill>
                <a:latin typeface="Arial"/>
                <a:cs typeface="Arial"/>
              </a:rPr>
              <a:t> </a:t>
            </a:r>
            <a:r>
              <a:rPr sz="513" dirty="0">
                <a:solidFill>
                  <a:srgbClr val="9098A4"/>
                </a:solidFill>
                <a:latin typeface="Arial"/>
                <a:cs typeface="Arial"/>
              </a:rPr>
              <a:t>solely</a:t>
            </a:r>
            <a:r>
              <a:rPr sz="513" spc="58" dirty="0">
                <a:solidFill>
                  <a:srgbClr val="9098A4"/>
                </a:solidFill>
                <a:latin typeface="Arial"/>
                <a:cs typeface="Arial"/>
              </a:rPr>
              <a:t> </a:t>
            </a:r>
            <a:r>
              <a:rPr sz="513" dirty="0">
                <a:solidFill>
                  <a:srgbClr val="9098A4"/>
                </a:solidFill>
                <a:latin typeface="Arial"/>
                <a:cs typeface="Arial"/>
              </a:rPr>
              <a:t>for</a:t>
            </a:r>
            <a:r>
              <a:rPr sz="513" spc="55" dirty="0">
                <a:solidFill>
                  <a:srgbClr val="9098A4"/>
                </a:solidFill>
                <a:latin typeface="Arial"/>
                <a:cs typeface="Arial"/>
              </a:rPr>
              <a:t> </a:t>
            </a:r>
            <a:r>
              <a:rPr sz="513" dirty="0">
                <a:solidFill>
                  <a:srgbClr val="9098A4"/>
                </a:solidFill>
                <a:latin typeface="Arial"/>
                <a:cs typeface="Arial"/>
              </a:rPr>
              <a:t>clinical</a:t>
            </a:r>
            <a:r>
              <a:rPr sz="513" spc="58" dirty="0">
                <a:solidFill>
                  <a:srgbClr val="9098A4"/>
                </a:solidFill>
                <a:latin typeface="Arial"/>
                <a:cs typeface="Arial"/>
              </a:rPr>
              <a:t> </a:t>
            </a:r>
            <a:r>
              <a:rPr sz="513" dirty="0">
                <a:solidFill>
                  <a:srgbClr val="9098A4"/>
                </a:solidFill>
                <a:latin typeface="Arial"/>
                <a:cs typeface="Arial"/>
              </a:rPr>
              <a:t>and</a:t>
            </a:r>
            <a:r>
              <a:rPr sz="513" spc="58" dirty="0">
                <a:solidFill>
                  <a:srgbClr val="9098A4"/>
                </a:solidFill>
                <a:latin typeface="Arial"/>
                <a:cs typeface="Arial"/>
              </a:rPr>
              <a:t> </a:t>
            </a:r>
            <a:r>
              <a:rPr sz="513" dirty="0">
                <a:solidFill>
                  <a:srgbClr val="9098A4"/>
                </a:solidFill>
                <a:latin typeface="Arial"/>
                <a:cs typeface="Arial"/>
              </a:rPr>
              <a:t>educational</a:t>
            </a:r>
            <a:r>
              <a:rPr sz="513" spc="58" dirty="0">
                <a:solidFill>
                  <a:srgbClr val="9098A4"/>
                </a:solidFill>
                <a:latin typeface="Arial"/>
                <a:cs typeface="Arial"/>
              </a:rPr>
              <a:t> </a:t>
            </a:r>
            <a:r>
              <a:rPr sz="513" spc="-6" dirty="0">
                <a:solidFill>
                  <a:srgbClr val="9098A4"/>
                </a:solidFill>
                <a:latin typeface="Arial"/>
                <a:cs typeface="Arial"/>
              </a:rPr>
              <a:t>purposes.</a:t>
            </a:r>
            <a:endParaRPr sz="513">
              <a:latin typeface="Arial"/>
              <a:cs typeface="Arial"/>
            </a:endParaRPr>
          </a:p>
          <a:p>
            <a:pPr marR="7737" algn="ctr"/>
            <a:r>
              <a:rPr sz="513" dirty="0">
                <a:solidFill>
                  <a:srgbClr val="9098A4"/>
                </a:solidFill>
                <a:latin typeface="Arial"/>
                <a:cs typeface="Arial"/>
              </a:rPr>
              <a:t>May</a:t>
            </a:r>
            <a:r>
              <a:rPr sz="513" spc="87" dirty="0">
                <a:solidFill>
                  <a:srgbClr val="9098A4"/>
                </a:solidFill>
                <a:latin typeface="Arial"/>
                <a:cs typeface="Arial"/>
              </a:rPr>
              <a:t> </a:t>
            </a:r>
            <a:r>
              <a:rPr sz="513" dirty="0">
                <a:solidFill>
                  <a:srgbClr val="9098A4"/>
                </a:solidFill>
                <a:latin typeface="Arial"/>
                <a:cs typeface="Arial"/>
              </a:rPr>
              <a:t>not</a:t>
            </a:r>
            <a:r>
              <a:rPr sz="513" spc="93" dirty="0">
                <a:solidFill>
                  <a:srgbClr val="9098A4"/>
                </a:solidFill>
                <a:latin typeface="Arial"/>
                <a:cs typeface="Arial"/>
              </a:rPr>
              <a:t> </a:t>
            </a:r>
            <a:r>
              <a:rPr sz="513" dirty="0">
                <a:solidFill>
                  <a:srgbClr val="9098A4"/>
                </a:solidFill>
                <a:latin typeface="Arial"/>
                <a:cs typeface="Arial"/>
              </a:rPr>
              <a:t>be</a:t>
            </a:r>
            <a:r>
              <a:rPr sz="513" spc="96" dirty="0">
                <a:solidFill>
                  <a:srgbClr val="9098A4"/>
                </a:solidFill>
                <a:latin typeface="Arial"/>
                <a:cs typeface="Arial"/>
              </a:rPr>
              <a:t> </a:t>
            </a:r>
            <a:r>
              <a:rPr sz="513" dirty="0">
                <a:solidFill>
                  <a:srgbClr val="9098A4"/>
                </a:solidFill>
                <a:latin typeface="Arial"/>
                <a:cs typeface="Arial"/>
              </a:rPr>
              <a:t>modified</a:t>
            </a:r>
            <a:r>
              <a:rPr sz="513" spc="22" dirty="0">
                <a:solidFill>
                  <a:srgbClr val="9098A4"/>
                </a:solidFill>
                <a:latin typeface="Arial"/>
                <a:cs typeface="Arial"/>
              </a:rPr>
              <a:t> </a:t>
            </a:r>
            <a:r>
              <a:rPr sz="513" dirty="0">
                <a:solidFill>
                  <a:srgbClr val="9098A4"/>
                </a:solidFill>
                <a:latin typeface="Arial"/>
                <a:cs typeface="Arial"/>
              </a:rPr>
              <a:t>or</a:t>
            </a:r>
            <a:r>
              <a:rPr sz="513" spc="26" dirty="0">
                <a:solidFill>
                  <a:srgbClr val="9098A4"/>
                </a:solidFill>
                <a:latin typeface="Arial"/>
                <a:cs typeface="Arial"/>
              </a:rPr>
              <a:t> </a:t>
            </a:r>
            <a:r>
              <a:rPr sz="513" dirty="0">
                <a:solidFill>
                  <a:srgbClr val="9098A4"/>
                </a:solidFill>
                <a:latin typeface="Arial"/>
                <a:cs typeface="Arial"/>
              </a:rPr>
              <a:t>used</a:t>
            </a:r>
            <a:r>
              <a:rPr sz="513" spc="26" dirty="0">
                <a:solidFill>
                  <a:srgbClr val="9098A4"/>
                </a:solidFill>
                <a:latin typeface="Arial"/>
                <a:cs typeface="Arial"/>
              </a:rPr>
              <a:t> </a:t>
            </a:r>
            <a:r>
              <a:rPr sz="513" dirty="0">
                <a:solidFill>
                  <a:srgbClr val="9098A4"/>
                </a:solidFill>
                <a:latin typeface="Arial"/>
                <a:cs typeface="Arial"/>
              </a:rPr>
              <a:t>for</a:t>
            </a:r>
            <a:r>
              <a:rPr sz="513" spc="26" dirty="0">
                <a:solidFill>
                  <a:srgbClr val="9098A4"/>
                </a:solidFill>
                <a:latin typeface="Arial"/>
                <a:cs typeface="Arial"/>
              </a:rPr>
              <a:t> </a:t>
            </a:r>
            <a:r>
              <a:rPr sz="513" dirty="0">
                <a:solidFill>
                  <a:srgbClr val="9098A4"/>
                </a:solidFill>
                <a:latin typeface="Arial"/>
                <a:cs typeface="Arial"/>
              </a:rPr>
              <a:t>commercial,</a:t>
            </a:r>
            <a:r>
              <a:rPr sz="513" spc="26" dirty="0">
                <a:solidFill>
                  <a:srgbClr val="9098A4"/>
                </a:solidFill>
                <a:latin typeface="Arial"/>
                <a:cs typeface="Arial"/>
              </a:rPr>
              <a:t> </a:t>
            </a:r>
            <a:r>
              <a:rPr sz="513" dirty="0">
                <a:solidFill>
                  <a:srgbClr val="9098A4"/>
                </a:solidFill>
                <a:latin typeface="Arial"/>
                <a:cs typeface="Arial"/>
              </a:rPr>
              <a:t>marketing,</a:t>
            </a:r>
            <a:r>
              <a:rPr sz="513" spc="26" dirty="0">
                <a:solidFill>
                  <a:srgbClr val="9098A4"/>
                </a:solidFill>
                <a:latin typeface="Arial"/>
                <a:cs typeface="Arial"/>
              </a:rPr>
              <a:t> </a:t>
            </a:r>
            <a:r>
              <a:rPr sz="513" dirty="0">
                <a:solidFill>
                  <a:srgbClr val="9098A4"/>
                </a:solidFill>
                <a:latin typeface="Arial"/>
                <a:cs typeface="Arial"/>
              </a:rPr>
              <a:t>or</a:t>
            </a:r>
            <a:r>
              <a:rPr sz="513" spc="26" dirty="0">
                <a:solidFill>
                  <a:srgbClr val="9098A4"/>
                </a:solidFill>
                <a:latin typeface="Arial"/>
                <a:cs typeface="Arial"/>
              </a:rPr>
              <a:t> </a:t>
            </a:r>
            <a:r>
              <a:rPr sz="513" dirty="0">
                <a:solidFill>
                  <a:srgbClr val="9098A4"/>
                </a:solidFill>
                <a:latin typeface="Arial"/>
                <a:cs typeface="Arial"/>
              </a:rPr>
              <a:t>research</a:t>
            </a:r>
            <a:r>
              <a:rPr sz="513" spc="26" dirty="0">
                <a:solidFill>
                  <a:srgbClr val="9098A4"/>
                </a:solidFill>
                <a:latin typeface="Arial"/>
                <a:cs typeface="Arial"/>
              </a:rPr>
              <a:t> </a:t>
            </a:r>
            <a:r>
              <a:rPr sz="513" dirty="0">
                <a:solidFill>
                  <a:srgbClr val="9098A4"/>
                </a:solidFill>
                <a:latin typeface="Arial"/>
                <a:cs typeface="Arial"/>
              </a:rPr>
              <a:t>p</a:t>
            </a:r>
            <a:r>
              <a:rPr sz="513" spc="-77" dirty="0">
                <a:solidFill>
                  <a:srgbClr val="9098A4"/>
                </a:solidFill>
                <a:latin typeface="Arial"/>
                <a:cs typeface="Arial"/>
              </a:rPr>
              <a:t> </a:t>
            </a:r>
            <a:r>
              <a:rPr sz="513" dirty="0">
                <a:solidFill>
                  <a:srgbClr val="9098A4"/>
                </a:solidFill>
                <a:latin typeface="Arial"/>
                <a:cs typeface="Arial"/>
              </a:rPr>
              <a:t>urposes</a:t>
            </a:r>
            <a:r>
              <a:rPr sz="513" spc="26" dirty="0">
                <a:solidFill>
                  <a:srgbClr val="9098A4"/>
                </a:solidFill>
                <a:latin typeface="Arial"/>
                <a:cs typeface="Arial"/>
              </a:rPr>
              <a:t> </a:t>
            </a:r>
            <a:r>
              <a:rPr sz="513" dirty="0">
                <a:solidFill>
                  <a:srgbClr val="9098A4"/>
                </a:solidFill>
                <a:latin typeface="Arial"/>
                <a:cs typeface="Arial"/>
              </a:rPr>
              <a:t>without</a:t>
            </a:r>
            <a:r>
              <a:rPr sz="513" spc="22" dirty="0">
                <a:solidFill>
                  <a:srgbClr val="9098A4"/>
                </a:solidFill>
                <a:latin typeface="Arial"/>
                <a:cs typeface="Arial"/>
              </a:rPr>
              <a:t> </a:t>
            </a:r>
            <a:r>
              <a:rPr sz="513" dirty="0">
                <a:solidFill>
                  <a:srgbClr val="9098A4"/>
                </a:solidFill>
                <a:latin typeface="Arial"/>
                <a:cs typeface="Arial"/>
              </a:rPr>
              <a:t>permission</a:t>
            </a:r>
            <a:r>
              <a:rPr sz="513" spc="26" dirty="0">
                <a:solidFill>
                  <a:srgbClr val="9098A4"/>
                </a:solidFill>
                <a:latin typeface="Arial"/>
                <a:cs typeface="Arial"/>
              </a:rPr>
              <a:t> </a:t>
            </a:r>
            <a:r>
              <a:rPr sz="513" spc="42" dirty="0">
                <a:solidFill>
                  <a:srgbClr val="9098A4"/>
                </a:solidFill>
                <a:latin typeface="Arial"/>
                <a:cs typeface="Arial"/>
              </a:rPr>
              <a:t>of</a:t>
            </a:r>
            <a:r>
              <a:rPr sz="513" spc="26" dirty="0">
                <a:solidFill>
                  <a:srgbClr val="9098A4"/>
                </a:solidFill>
                <a:latin typeface="Arial"/>
                <a:cs typeface="Arial"/>
              </a:rPr>
              <a:t> </a:t>
            </a:r>
            <a:r>
              <a:rPr sz="513" dirty="0">
                <a:solidFill>
                  <a:srgbClr val="9098A4"/>
                </a:solidFill>
                <a:latin typeface="Arial"/>
                <a:cs typeface="Arial"/>
              </a:rPr>
              <a:t>the</a:t>
            </a:r>
            <a:r>
              <a:rPr sz="513" spc="26" dirty="0">
                <a:solidFill>
                  <a:srgbClr val="9098A4"/>
                </a:solidFill>
                <a:latin typeface="Arial"/>
                <a:cs typeface="Arial"/>
              </a:rPr>
              <a:t> </a:t>
            </a:r>
            <a:r>
              <a:rPr sz="513" spc="-6" dirty="0">
                <a:solidFill>
                  <a:srgbClr val="9098A4"/>
                </a:solidFill>
                <a:latin typeface="Arial"/>
                <a:cs typeface="Arial"/>
              </a:rPr>
              <a:t>a</a:t>
            </a:r>
            <a:r>
              <a:rPr sz="513" spc="-77" dirty="0">
                <a:solidFill>
                  <a:srgbClr val="9098A4"/>
                </a:solidFill>
                <a:latin typeface="Arial"/>
                <a:cs typeface="Arial"/>
              </a:rPr>
              <a:t> </a:t>
            </a:r>
            <a:r>
              <a:rPr sz="513" dirty="0">
                <a:solidFill>
                  <a:srgbClr val="9098A4"/>
                </a:solidFill>
                <a:latin typeface="Arial"/>
                <a:cs typeface="Arial"/>
              </a:rPr>
              <a:t>uthor</a:t>
            </a:r>
            <a:r>
              <a:rPr sz="513" spc="26" dirty="0">
                <a:solidFill>
                  <a:srgbClr val="9098A4"/>
                </a:solidFill>
                <a:latin typeface="Arial"/>
                <a:cs typeface="Arial"/>
              </a:rPr>
              <a:t> </a:t>
            </a:r>
            <a:r>
              <a:rPr sz="513" spc="-6" dirty="0">
                <a:solidFill>
                  <a:srgbClr val="9098A4"/>
                </a:solidFill>
                <a:latin typeface="Arial"/>
                <a:cs typeface="Arial"/>
              </a:rPr>
              <a:t>(soob@uw.edu).</a:t>
            </a:r>
            <a:endParaRPr sz="513">
              <a:latin typeface="Arial"/>
              <a:cs typeface="Arial"/>
            </a:endParaRPr>
          </a:p>
          <a:p>
            <a:pPr marL="12624" algn="ctr">
              <a:spcBef>
                <a:spcPts val="3"/>
              </a:spcBef>
            </a:pPr>
            <a:r>
              <a:rPr sz="513" spc="-26" dirty="0">
                <a:solidFill>
                  <a:srgbClr val="9098A4"/>
                </a:solidFill>
                <a:latin typeface="Arial"/>
                <a:cs typeface="Arial"/>
              </a:rPr>
              <a:t>v.</a:t>
            </a:r>
            <a:r>
              <a:rPr sz="513" spc="-13" dirty="0">
                <a:solidFill>
                  <a:srgbClr val="9098A4"/>
                </a:solidFill>
                <a:latin typeface="Arial"/>
                <a:cs typeface="Arial"/>
              </a:rPr>
              <a:t> </a:t>
            </a:r>
            <a:r>
              <a:rPr sz="513" spc="-6" dirty="0">
                <a:solidFill>
                  <a:srgbClr val="9098A4"/>
                </a:solidFill>
                <a:latin typeface="Arial"/>
                <a:cs typeface="Arial"/>
              </a:rPr>
              <a:t>01.19.16</a:t>
            </a:r>
            <a:endParaRPr sz="513">
              <a:latin typeface="Arial"/>
              <a:cs typeface="Arial"/>
            </a:endParaRPr>
          </a:p>
        </p:txBody>
      </p:sp>
      <p:sp>
        <p:nvSpPr>
          <p:cNvPr id="11" name="object 11"/>
          <p:cNvSpPr txBox="1"/>
          <p:nvPr/>
        </p:nvSpPr>
        <p:spPr>
          <a:xfrm>
            <a:off x="4135300" y="1842785"/>
            <a:ext cx="360412" cy="402692"/>
          </a:xfrm>
          <a:prstGeom prst="rect">
            <a:avLst/>
          </a:prstGeom>
        </p:spPr>
        <p:txBody>
          <a:bodyPr vert="horz" wrap="square" lIns="0" tIns="8145" rIns="0" bIns="0" rtlCol="0">
            <a:spAutoFit/>
          </a:bodyPr>
          <a:lstStyle/>
          <a:p>
            <a:pPr marL="8145" marR="3258" algn="ctr">
              <a:spcBef>
                <a:spcPts val="64"/>
              </a:spcBef>
            </a:pPr>
            <a:r>
              <a:rPr sz="641" b="1" spc="-29" dirty="0">
                <a:latin typeface="Arial"/>
                <a:cs typeface="Arial"/>
              </a:rPr>
              <a:t>Version</a:t>
            </a:r>
            <a:r>
              <a:rPr sz="641" b="1" spc="-10" dirty="0">
                <a:latin typeface="Arial"/>
                <a:cs typeface="Arial"/>
              </a:rPr>
              <a:t> </a:t>
            </a:r>
            <a:r>
              <a:rPr sz="641" b="1" spc="-32" dirty="0">
                <a:latin typeface="Arial"/>
                <a:cs typeface="Arial"/>
              </a:rPr>
              <a:t>1 </a:t>
            </a:r>
            <a:r>
              <a:rPr sz="641" spc="-6" dirty="0">
                <a:latin typeface="Arial"/>
                <a:cs typeface="Arial"/>
              </a:rPr>
              <a:t>Banana Sunrise Chair</a:t>
            </a:r>
            <a:endParaRPr sz="641">
              <a:latin typeface="Arial"/>
              <a:cs typeface="Arial"/>
            </a:endParaRPr>
          </a:p>
        </p:txBody>
      </p:sp>
      <p:sp>
        <p:nvSpPr>
          <p:cNvPr id="12" name="object 12"/>
          <p:cNvSpPr txBox="1"/>
          <p:nvPr/>
        </p:nvSpPr>
        <p:spPr>
          <a:xfrm>
            <a:off x="4847571" y="1842785"/>
            <a:ext cx="360412" cy="402692"/>
          </a:xfrm>
          <a:prstGeom prst="rect">
            <a:avLst/>
          </a:prstGeom>
        </p:spPr>
        <p:txBody>
          <a:bodyPr vert="horz" wrap="square" lIns="0" tIns="8145" rIns="0" bIns="0" rtlCol="0">
            <a:spAutoFit/>
          </a:bodyPr>
          <a:lstStyle/>
          <a:p>
            <a:pPr marL="8145" marR="3258" algn="ctr">
              <a:spcBef>
                <a:spcPts val="64"/>
              </a:spcBef>
            </a:pPr>
            <a:r>
              <a:rPr sz="641" b="1" spc="-29" dirty="0">
                <a:latin typeface="Arial"/>
                <a:cs typeface="Arial"/>
              </a:rPr>
              <a:t>Version</a:t>
            </a:r>
            <a:r>
              <a:rPr sz="641" b="1" spc="-10" dirty="0">
                <a:latin typeface="Arial"/>
                <a:cs typeface="Arial"/>
              </a:rPr>
              <a:t> </a:t>
            </a:r>
            <a:r>
              <a:rPr sz="641" b="1" spc="-32" dirty="0">
                <a:latin typeface="Arial"/>
                <a:cs typeface="Arial"/>
              </a:rPr>
              <a:t>2 </a:t>
            </a:r>
            <a:r>
              <a:rPr sz="641" spc="-6" dirty="0">
                <a:latin typeface="Arial"/>
                <a:cs typeface="Arial"/>
              </a:rPr>
              <a:t>Leader Season Table</a:t>
            </a:r>
            <a:endParaRPr sz="641">
              <a:latin typeface="Arial"/>
              <a:cs typeface="Arial"/>
            </a:endParaRPr>
          </a:p>
        </p:txBody>
      </p:sp>
      <p:sp>
        <p:nvSpPr>
          <p:cNvPr id="13" name="object 13"/>
          <p:cNvSpPr txBox="1"/>
          <p:nvPr/>
        </p:nvSpPr>
        <p:spPr>
          <a:xfrm>
            <a:off x="5559843" y="1842785"/>
            <a:ext cx="360412" cy="402692"/>
          </a:xfrm>
          <a:prstGeom prst="rect">
            <a:avLst/>
          </a:prstGeom>
        </p:spPr>
        <p:txBody>
          <a:bodyPr vert="horz" wrap="square" lIns="0" tIns="8145" rIns="0" bIns="0" rtlCol="0">
            <a:spAutoFit/>
          </a:bodyPr>
          <a:lstStyle/>
          <a:p>
            <a:pPr marL="7737" marR="3258" algn="ctr">
              <a:spcBef>
                <a:spcPts val="64"/>
              </a:spcBef>
            </a:pPr>
            <a:r>
              <a:rPr sz="641" b="1" spc="-29" dirty="0">
                <a:latin typeface="Arial"/>
                <a:cs typeface="Arial"/>
              </a:rPr>
              <a:t>Version</a:t>
            </a:r>
            <a:r>
              <a:rPr sz="641" b="1" spc="-10" dirty="0">
                <a:latin typeface="Arial"/>
                <a:cs typeface="Arial"/>
              </a:rPr>
              <a:t> </a:t>
            </a:r>
            <a:r>
              <a:rPr sz="641" b="1" spc="-32" dirty="0">
                <a:latin typeface="Arial"/>
                <a:cs typeface="Arial"/>
              </a:rPr>
              <a:t>3 </a:t>
            </a:r>
            <a:r>
              <a:rPr sz="641" spc="-6" dirty="0">
                <a:latin typeface="Arial"/>
                <a:cs typeface="Arial"/>
              </a:rPr>
              <a:t>Village Kitchen </a:t>
            </a:r>
            <a:r>
              <a:rPr sz="641" spc="-13" dirty="0">
                <a:latin typeface="Arial"/>
                <a:cs typeface="Arial"/>
              </a:rPr>
              <a:t>Baby</a:t>
            </a:r>
            <a:endParaRPr sz="641">
              <a:latin typeface="Arial"/>
              <a:cs typeface="Arial"/>
            </a:endParaRPr>
          </a:p>
        </p:txBody>
      </p:sp>
      <p:sp>
        <p:nvSpPr>
          <p:cNvPr id="14" name="object 14"/>
          <p:cNvSpPr txBox="1"/>
          <p:nvPr/>
        </p:nvSpPr>
        <p:spPr>
          <a:xfrm>
            <a:off x="6272113" y="1842785"/>
            <a:ext cx="360412" cy="402692"/>
          </a:xfrm>
          <a:prstGeom prst="rect">
            <a:avLst/>
          </a:prstGeom>
        </p:spPr>
        <p:txBody>
          <a:bodyPr vert="horz" wrap="square" lIns="0" tIns="8145" rIns="0" bIns="0" rtlCol="0">
            <a:spAutoFit/>
          </a:bodyPr>
          <a:lstStyle/>
          <a:p>
            <a:pPr marL="8145" marR="3258" algn="ctr">
              <a:spcBef>
                <a:spcPts val="64"/>
              </a:spcBef>
            </a:pPr>
            <a:r>
              <a:rPr sz="641" b="1" spc="-29" dirty="0">
                <a:latin typeface="Arial"/>
                <a:cs typeface="Arial"/>
              </a:rPr>
              <a:t>Version</a:t>
            </a:r>
            <a:r>
              <a:rPr sz="641" b="1" spc="-10" dirty="0">
                <a:latin typeface="Arial"/>
                <a:cs typeface="Arial"/>
              </a:rPr>
              <a:t> </a:t>
            </a:r>
            <a:r>
              <a:rPr sz="641" b="1" spc="-32" dirty="0">
                <a:latin typeface="Arial"/>
                <a:cs typeface="Arial"/>
              </a:rPr>
              <a:t>4 </a:t>
            </a:r>
            <a:r>
              <a:rPr sz="641" spc="-6" dirty="0">
                <a:latin typeface="Arial"/>
                <a:cs typeface="Arial"/>
              </a:rPr>
              <a:t>River Nation Finger</a:t>
            </a:r>
            <a:endParaRPr sz="641">
              <a:latin typeface="Arial"/>
              <a:cs typeface="Arial"/>
            </a:endParaRPr>
          </a:p>
        </p:txBody>
      </p:sp>
      <p:sp>
        <p:nvSpPr>
          <p:cNvPr id="15" name="object 15"/>
          <p:cNvSpPr txBox="1"/>
          <p:nvPr/>
        </p:nvSpPr>
        <p:spPr>
          <a:xfrm>
            <a:off x="6984385" y="1842785"/>
            <a:ext cx="360412" cy="402692"/>
          </a:xfrm>
          <a:prstGeom prst="rect">
            <a:avLst/>
          </a:prstGeom>
        </p:spPr>
        <p:txBody>
          <a:bodyPr vert="horz" wrap="square" lIns="0" tIns="8145" rIns="0" bIns="0" rtlCol="0">
            <a:spAutoFit/>
          </a:bodyPr>
          <a:lstStyle/>
          <a:p>
            <a:pPr marL="8145" marR="3258" algn="ctr">
              <a:spcBef>
                <a:spcPts val="64"/>
              </a:spcBef>
            </a:pPr>
            <a:r>
              <a:rPr sz="641" b="1" spc="-29" dirty="0">
                <a:latin typeface="Arial"/>
                <a:cs typeface="Arial"/>
              </a:rPr>
              <a:t>Version</a:t>
            </a:r>
            <a:r>
              <a:rPr sz="641" b="1" spc="-10" dirty="0">
                <a:latin typeface="Arial"/>
                <a:cs typeface="Arial"/>
              </a:rPr>
              <a:t> </a:t>
            </a:r>
            <a:r>
              <a:rPr sz="641" b="1" spc="-32" dirty="0">
                <a:latin typeface="Arial"/>
                <a:cs typeface="Arial"/>
              </a:rPr>
              <a:t>5 </a:t>
            </a:r>
            <a:r>
              <a:rPr sz="641" spc="-6" dirty="0">
                <a:latin typeface="Arial"/>
                <a:cs typeface="Arial"/>
              </a:rPr>
              <a:t>Captain Garden Picture</a:t>
            </a:r>
            <a:endParaRPr sz="641">
              <a:latin typeface="Arial"/>
              <a:cs typeface="Arial"/>
            </a:endParaRPr>
          </a:p>
        </p:txBody>
      </p:sp>
      <p:sp>
        <p:nvSpPr>
          <p:cNvPr id="16" name="object 16"/>
          <p:cNvSpPr txBox="1"/>
          <p:nvPr/>
        </p:nvSpPr>
        <p:spPr>
          <a:xfrm>
            <a:off x="7693641" y="1842786"/>
            <a:ext cx="366520" cy="402692"/>
          </a:xfrm>
          <a:prstGeom prst="rect">
            <a:avLst/>
          </a:prstGeom>
        </p:spPr>
        <p:txBody>
          <a:bodyPr vert="horz" wrap="square" lIns="0" tIns="8145" rIns="0" bIns="0" rtlCol="0">
            <a:spAutoFit/>
          </a:bodyPr>
          <a:lstStyle/>
          <a:p>
            <a:pPr marL="7737" marR="3258" indent="-407" algn="ctr">
              <a:spcBef>
                <a:spcPts val="64"/>
              </a:spcBef>
            </a:pPr>
            <a:r>
              <a:rPr sz="641" b="1" spc="-29" dirty="0">
                <a:latin typeface="Arial"/>
                <a:cs typeface="Arial"/>
              </a:rPr>
              <a:t>Version</a:t>
            </a:r>
            <a:r>
              <a:rPr sz="641" b="1" spc="-10" dirty="0">
                <a:latin typeface="Arial"/>
                <a:cs typeface="Arial"/>
              </a:rPr>
              <a:t> </a:t>
            </a:r>
            <a:r>
              <a:rPr sz="641" b="1" spc="-32" dirty="0">
                <a:latin typeface="Arial"/>
                <a:cs typeface="Arial"/>
              </a:rPr>
              <a:t>6 </a:t>
            </a:r>
            <a:r>
              <a:rPr sz="641" spc="-6" dirty="0">
                <a:latin typeface="Arial"/>
                <a:cs typeface="Arial"/>
              </a:rPr>
              <a:t>Daughter Heaven Mountain</a:t>
            </a:r>
            <a:endParaRPr sz="641">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7001" y="3927955"/>
            <a:ext cx="3821991" cy="2087863"/>
          </a:xfrm>
          <a:prstGeom prst="rect">
            <a:avLst/>
          </a:prstGeom>
        </p:spPr>
        <p:txBody>
          <a:bodyPr vert="horz" wrap="square" lIns="0" tIns="10588" rIns="0" bIns="0" rtlCol="0">
            <a:spAutoFit/>
          </a:bodyPr>
          <a:lstStyle/>
          <a:p>
            <a:pPr marL="8145">
              <a:spcBef>
                <a:spcPts val="83"/>
              </a:spcBef>
            </a:pPr>
            <a:r>
              <a:rPr sz="834" spc="-6" dirty="0">
                <a:solidFill>
                  <a:srgbClr val="C7201C"/>
                </a:solidFill>
                <a:latin typeface="Arial"/>
                <a:cs typeface="Arial"/>
              </a:rPr>
              <a:t>References</a:t>
            </a:r>
            <a:endParaRPr sz="834">
              <a:latin typeface="Arial"/>
              <a:cs typeface="Arial"/>
            </a:endParaRPr>
          </a:p>
          <a:p>
            <a:pPr>
              <a:spcBef>
                <a:spcPts val="22"/>
              </a:spcBef>
            </a:pPr>
            <a:endParaRPr sz="1122">
              <a:latin typeface="Arial"/>
              <a:cs typeface="Arial"/>
            </a:endParaRPr>
          </a:p>
          <a:p>
            <a:pPr marL="195061" marR="35021" indent="-184066">
              <a:buAutoNum type="arabicPeriod"/>
              <a:tabLst>
                <a:tab pos="195061" algn="l"/>
                <a:tab pos="195468" algn="l"/>
              </a:tabLst>
            </a:pPr>
            <a:r>
              <a:rPr sz="577" dirty="0">
                <a:latin typeface="Arial"/>
                <a:cs typeface="Arial"/>
              </a:rPr>
              <a:t>Borson</a:t>
            </a:r>
            <a:r>
              <a:rPr sz="577" spc="-10" dirty="0">
                <a:latin typeface="Arial"/>
                <a:cs typeface="Arial"/>
              </a:rPr>
              <a:t> </a:t>
            </a:r>
            <a:r>
              <a:rPr sz="577" spc="-42" dirty="0">
                <a:latin typeface="Arial"/>
                <a:cs typeface="Arial"/>
              </a:rPr>
              <a:t>S,</a:t>
            </a:r>
            <a:r>
              <a:rPr sz="577" spc="-10" dirty="0">
                <a:latin typeface="Arial"/>
                <a:cs typeface="Arial"/>
              </a:rPr>
              <a:t> </a:t>
            </a:r>
            <a:r>
              <a:rPr sz="577" dirty="0">
                <a:latin typeface="Arial"/>
                <a:cs typeface="Arial"/>
              </a:rPr>
              <a:t>Scanlan</a:t>
            </a:r>
            <a:r>
              <a:rPr sz="577" spc="-10" dirty="0">
                <a:latin typeface="Arial"/>
                <a:cs typeface="Arial"/>
              </a:rPr>
              <a:t> </a:t>
            </a:r>
            <a:r>
              <a:rPr sz="577" dirty="0">
                <a:latin typeface="Arial"/>
                <a:cs typeface="Arial"/>
              </a:rPr>
              <a:t>JM,</a:t>
            </a:r>
            <a:r>
              <a:rPr sz="577" spc="-6" dirty="0">
                <a:latin typeface="Arial"/>
                <a:cs typeface="Arial"/>
              </a:rPr>
              <a:t> </a:t>
            </a:r>
            <a:r>
              <a:rPr sz="577" spc="-16" dirty="0">
                <a:latin typeface="Arial"/>
                <a:cs typeface="Arial"/>
              </a:rPr>
              <a:t>Chen</a:t>
            </a:r>
            <a:r>
              <a:rPr sz="577" spc="-10" dirty="0">
                <a:latin typeface="Arial"/>
                <a:cs typeface="Arial"/>
              </a:rPr>
              <a:t> </a:t>
            </a:r>
            <a:r>
              <a:rPr sz="577" dirty="0">
                <a:latin typeface="Arial"/>
                <a:cs typeface="Arial"/>
              </a:rPr>
              <a:t>PJ</a:t>
            </a:r>
            <a:r>
              <a:rPr sz="577" spc="-10" dirty="0">
                <a:latin typeface="Arial"/>
                <a:cs typeface="Arial"/>
              </a:rPr>
              <a:t> </a:t>
            </a:r>
            <a:r>
              <a:rPr sz="577" dirty="0">
                <a:latin typeface="Arial"/>
                <a:cs typeface="Arial"/>
              </a:rPr>
              <a:t>et</a:t>
            </a:r>
            <a:r>
              <a:rPr sz="577" spc="-6" dirty="0">
                <a:latin typeface="Arial"/>
                <a:cs typeface="Arial"/>
              </a:rPr>
              <a:t> </a:t>
            </a:r>
            <a:r>
              <a:rPr sz="577" dirty="0">
                <a:latin typeface="Arial"/>
                <a:cs typeface="Arial"/>
              </a:rPr>
              <a:t>al.</a:t>
            </a:r>
            <a:r>
              <a:rPr sz="577" spc="-10" dirty="0">
                <a:latin typeface="Arial"/>
                <a:cs typeface="Arial"/>
              </a:rPr>
              <a:t> </a:t>
            </a:r>
            <a:r>
              <a:rPr sz="577" spc="-6" dirty="0">
                <a:latin typeface="Arial"/>
                <a:cs typeface="Arial"/>
              </a:rPr>
              <a:t>The</a:t>
            </a:r>
            <a:r>
              <a:rPr sz="577" spc="-10" dirty="0">
                <a:latin typeface="Arial"/>
                <a:cs typeface="Arial"/>
              </a:rPr>
              <a:t> </a:t>
            </a:r>
            <a:r>
              <a:rPr sz="577" spc="-6" dirty="0">
                <a:latin typeface="Arial"/>
                <a:cs typeface="Arial"/>
              </a:rPr>
              <a:t>Mini-</a:t>
            </a:r>
            <a:r>
              <a:rPr sz="577" dirty="0">
                <a:latin typeface="Arial"/>
                <a:cs typeface="Arial"/>
              </a:rPr>
              <a:t>Cog</a:t>
            </a:r>
            <a:r>
              <a:rPr sz="577" spc="-6" dirty="0">
                <a:latin typeface="Arial"/>
                <a:cs typeface="Arial"/>
              </a:rPr>
              <a:t> </a:t>
            </a:r>
            <a:r>
              <a:rPr sz="577" dirty="0">
                <a:latin typeface="Arial"/>
                <a:cs typeface="Arial"/>
              </a:rPr>
              <a:t>as</a:t>
            </a:r>
            <a:r>
              <a:rPr sz="577" spc="-10" dirty="0">
                <a:latin typeface="Arial"/>
                <a:cs typeface="Arial"/>
              </a:rPr>
              <a:t> </a:t>
            </a:r>
            <a:r>
              <a:rPr sz="577" dirty="0">
                <a:latin typeface="Arial"/>
                <a:cs typeface="Arial"/>
              </a:rPr>
              <a:t>a</a:t>
            </a:r>
            <a:r>
              <a:rPr sz="577" spc="-10" dirty="0">
                <a:latin typeface="Arial"/>
                <a:cs typeface="Arial"/>
              </a:rPr>
              <a:t> </a:t>
            </a:r>
            <a:r>
              <a:rPr sz="577" dirty="0">
                <a:latin typeface="Arial"/>
                <a:cs typeface="Arial"/>
              </a:rPr>
              <a:t>screen</a:t>
            </a:r>
            <a:r>
              <a:rPr sz="577" spc="-6" dirty="0">
                <a:latin typeface="Arial"/>
                <a:cs typeface="Arial"/>
              </a:rPr>
              <a:t> </a:t>
            </a:r>
            <a:r>
              <a:rPr sz="577" dirty="0">
                <a:latin typeface="Arial"/>
                <a:cs typeface="Arial"/>
              </a:rPr>
              <a:t>for</a:t>
            </a:r>
            <a:r>
              <a:rPr sz="577" spc="-10" dirty="0">
                <a:latin typeface="Arial"/>
                <a:cs typeface="Arial"/>
              </a:rPr>
              <a:t> </a:t>
            </a:r>
            <a:r>
              <a:rPr sz="577" dirty="0">
                <a:latin typeface="Arial"/>
                <a:cs typeface="Arial"/>
              </a:rPr>
              <a:t>dementia:</a:t>
            </a:r>
            <a:r>
              <a:rPr sz="577" spc="-10" dirty="0">
                <a:latin typeface="Arial"/>
                <a:cs typeface="Arial"/>
              </a:rPr>
              <a:t> </a:t>
            </a:r>
            <a:r>
              <a:rPr sz="577" dirty="0">
                <a:latin typeface="Arial"/>
                <a:cs typeface="Arial"/>
              </a:rPr>
              <a:t>Validation</a:t>
            </a:r>
            <a:r>
              <a:rPr sz="577" spc="-6" dirty="0">
                <a:latin typeface="Arial"/>
                <a:cs typeface="Arial"/>
              </a:rPr>
              <a:t> </a:t>
            </a:r>
            <a:r>
              <a:rPr sz="577" dirty="0">
                <a:latin typeface="Arial"/>
                <a:cs typeface="Arial"/>
              </a:rPr>
              <a:t>in</a:t>
            </a:r>
            <a:r>
              <a:rPr sz="577" spc="-10" dirty="0">
                <a:latin typeface="Arial"/>
                <a:cs typeface="Arial"/>
              </a:rPr>
              <a:t> </a:t>
            </a:r>
            <a:r>
              <a:rPr sz="577" dirty="0">
                <a:latin typeface="Arial"/>
                <a:cs typeface="Arial"/>
              </a:rPr>
              <a:t>a</a:t>
            </a:r>
            <a:r>
              <a:rPr sz="577" spc="-10" dirty="0">
                <a:latin typeface="Arial"/>
                <a:cs typeface="Arial"/>
              </a:rPr>
              <a:t> </a:t>
            </a:r>
            <a:r>
              <a:rPr sz="577" dirty="0">
                <a:latin typeface="Arial"/>
                <a:cs typeface="Arial"/>
              </a:rPr>
              <a:t>population</a:t>
            </a:r>
            <a:r>
              <a:rPr sz="577" spc="-6" dirty="0">
                <a:latin typeface="Arial"/>
                <a:cs typeface="Arial"/>
              </a:rPr>
              <a:t> based </a:t>
            </a:r>
            <a:r>
              <a:rPr sz="577" dirty="0">
                <a:latin typeface="Arial"/>
                <a:cs typeface="Arial"/>
              </a:rPr>
              <a:t>sample.</a:t>
            </a:r>
            <a:r>
              <a:rPr sz="577" spc="-16" dirty="0">
                <a:latin typeface="Arial"/>
                <a:cs typeface="Arial"/>
              </a:rPr>
              <a:t> </a:t>
            </a:r>
            <a:r>
              <a:rPr sz="577" dirty="0">
                <a:latin typeface="Arial"/>
                <a:cs typeface="Arial"/>
              </a:rPr>
              <a:t>J</a:t>
            </a:r>
            <a:r>
              <a:rPr sz="577" spc="-13" dirty="0">
                <a:latin typeface="Arial"/>
                <a:cs typeface="Arial"/>
              </a:rPr>
              <a:t> </a:t>
            </a:r>
            <a:r>
              <a:rPr sz="577" dirty="0">
                <a:latin typeface="Arial"/>
                <a:cs typeface="Arial"/>
              </a:rPr>
              <a:t>Am</a:t>
            </a:r>
            <a:r>
              <a:rPr sz="577" spc="-13" dirty="0">
                <a:latin typeface="Arial"/>
                <a:cs typeface="Arial"/>
              </a:rPr>
              <a:t> </a:t>
            </a:r>
            <a:r>
              <a:rPr sz="577" dirty="0">
                <a:latin typeface="Arial"/>
                <a:cs typeface="Arial"/>
              </a:rPr>
              <a:t>Geriatr</a:t>
            </a:r>
            <a:r>
              <a:rPr sz="577" spc="-16" dirty="0">
                <a:latin typeface="Arial"/>
                <a:cs typeface="Arial"/>
              </a:rPr>
              <a:t> </a:t>
            </a:r>
            <a:r>
              <a:rPr sz="577" dirty="0">
                <a:latin typeface="Arial"/>
                <a:cs typeface="Arial"/>
              </a:rPr>
              <a:t>Soc</a:t>
            </a:r>
            <a:r>
              <a:rPr sz="577" spc="-13" dirty="0">
                <a:latin typeface="Arial"/>
                <a:cs typeface="Arial"/>
              </a:rPr>
              <a:t> </a:t>
            </a:r>
            <a:r>
              <a:rPr sz="577" spc="-6" dirty="0">
                <a:latin typeface="Arial"/>
                <a:cs typeface="Arial"/>
              </a:rPr>
              <a:t>2003;51:1451–1454.</a:t>
            </a:r>
            <a:endParaRPr sz="577">
              <a:latin typeface="Arial"/>
              <a:cs typeface="Arial"/>
            </a:endParaRPr>
          </a:p>
          <a:p>
            <a:pPr>
              <a:spcBef>
                <a:spcPts val="29"/>
              </a:spcBef>
              <a:buFont typeface="Arial"/>
              <a:buAutoNum type="arabicPeriod"/>
            </a:pPr>
            <a:endParaRPr sz="577">
              <a:latin typeface="Arial"/>
              <a:cs typeface="Arial"/>
            </a:endParaRPr>
          </a:p>
          <a:p>
            <a:pPr marL="195468" indent="-184066">
              <a:buAutoNum type="arabicPeriod"/>
              <a:tabLst>
                <a:tab pos="195061" algn="l"/>
                <a:tab pos="195468" algn="l"/>
              </a:tabLst>
            </a:pPr>
            <a:r>
              <a:rPr sz="577" dirty="0">
                <a:latin typeface="Arial"/>
                <a:cs typeface="Arial"/>
              </a:rPr>
              <a:t>Borson</a:t>
            </a:r>
            <a:r>
              <a:rPr sz="577" spc="16" dirty="0">
                <a:latin typeface="Arial"/>
                <a:cs typeface="Arial"/>
              </a:rPr>
              <a:t> </a:t>
            </a:r>
            <a:r>
              <a:rPr sz="577" spc="-42" dirty="0">
                <a:latin typeface="Arial"/>
                <a:cs typeface="Arial"/>
              </a:rPr>
              <a:t>S,</a:t>
            </a:r>
            <a:r>
              <a:rPr sz="577" spc="19" dirty="0">
                <a:latin typeface="Arial"/>
                <a:cs typeface="Arial"/>
              </a:rPr>
              <a:t> </a:t>
            </a:r>
            <a:r>
              <a:rPr sz="577" dirty="0">
                <a:latin typeface="Arial"/>
                <a:cs typeface="Arial"/>
              </a:rPr>
              <a:t>Scanlan</a:t>
            </a:r>
            <a:r>
              <a:rPr sz="577" spc="16" dirty="0">
                <a:latin typeface="Arial"/>
                <a:cs typeface="Arial"/>
              </a:rPr>
              <a:t> </a:t>
            </a:r>
            <a:r>
              <a:rPr sz="577" dirty="0">
                <a:latin typeface="Arial"/>
                <a:cs typeface="Arial"/>
              </a:rPr>
              <a:t>JM,</a:t>
            </a:r>
            <a:r>
              <a:rPr sz="577" spc="19" dirty="0">
                <a:latin typeface="Arial"/>
                <a:cs typeface="Arial"/>
              </a:rPr>
              <a:t> </a:t>
            </a:r>
            <a:r>
              <a:rPr sz="577" spc="-6" dirty="0">
                <a:latin typeface="Arial"/>
                <a:cs typeface="Arial"/>
              </a:rPr>
              <a:t>Watanabe</a:t>
            </a:r>
            <a:r>
              <a:rPr sz="577" spc="16" dirty="0">
                <a:latin typeface="Arial"/>
                <a:cs typeface="Arial"/>
              </a:rPr>
              <a:t> </a:t>
            </a:r>
            <a:r>
              <a:rPr sz="577" dirty="0">
                <a:latin typeface="Arial"/>
                <a:cs typeface="Arial"/>
              </a:rPr>
              <a:t>J</a:t>
            </a:r>
            <a:r>
              <a:rPr sz="577" spc="19" dirty="0">
                <a:latin typeface="Arial"/>
                <a:cs typeface="Arial"/>
              </a:rPr>
              <a:t> </a:t>
            </a:r>
            <a:r>
              <a:rPr sz="577" dirty="0">
                <a:latin typeface="Arial"/>
                <a:cs typeface="Arial"/>
              </a:rPr>
              <a:t>et</a:t>
            </a:r>
            <a:r>
              <a:rPr sz="577" spc="16" dirty="0">
                <a:latin typeface="Arial"/>
                <a:cs typeface="Arial"/>
              </a:rPr>
              <a:t> </a:t>
            </a:r>
            <a:r>
              <a:rPr sz="577" dirty="0">
                <a:latin typeface="Arial"/>
                <a:cs typeface="Arial"/>
              </a:rPr>
              <a:t>al.</a:t>
            </a:r>
            <a:r>
              <a:rPr sz="577" spc="19" dirty="0">
                <a:latin typeface="Arial"/>
                <a:cs typeface="Arial"/>
              </a:rPr>
              <a:t> </a:t>
            </a:r>
            <a:r>
              <a:rPr sz="577" dirty="0">
                <a:latin typeface="Arial"/>
                <a:cs typeface="Arial"/>
              </a:rPr>
              <a:t>Improving</a:t>
            </a:r>
            <a:r>
              <a:rPr sz="577" spc="16" dirty="0">
                <a:latin typeface="Arial"/>
                <a:cs typeface="Arial"/>
              </a:rPr>
              <a:t> </a:t>
            </a:r>
            <a:r>
              <a:rPr sz="577" dirty="0">
                <a:latin typeface="Arial"/>
                <a:cs typeface="Arial"/>
              </a:rPr>
              <a:t>identification</a:t>
            </a:r>
            <a:r>
              <a:rPr sz="577" spc="19" dirty="0">
                <a:latin typeface="Arial"/>
                <a:cs typeface="Arial"/>
              </a:rPr>
              <a:t> </a:t>
            </a:r>
            <a:r>
              <a:rPr sz="577" dirty="0">
                <a:latin typeface="Arial"/>
                <a:cs typeface="Arial"/>
              </a:rPr>
              <a:t>of</a:t>
            </a:r>
            <a:r>
              <a:rPr sz="577" spc="16" dirty="0">
                <a:latin typeface="Arial"/>
                <a:cs typeface="Arial"/>
              </a:rPr>
              <a:t> </a:t>
            </a:r>
            <a:r>
              <a:rPr sz="577" dirty="0">
                <a:latin typeface="Arial"/>
                <a:cs typeface="Arial"/>
              </a:rPr>
              <a:t>cognitive</a:t>
            </a:r>
            <a:r>
              <a:rPr sz="577" spc="19" dirty="0">
                <a:latin typeface="Arial"/>
                <a:cs typeface="Arial"/>
              </a:rPr>
              <a:t> </a:t>
            </a:r>
            <a:r>
              <a:rPr sz="577" dirty="0">
                <a:latin typeface="Arial"/>
                <a:cs typeface="Arial"/>
              </a:rPr>
              <a:t>impairment</a:t>
            </a:r>
            <a:r>
              <a:rPr sz="577" spc="16" dirty="0">
                <a:latin typeface="Arial"/>
                <a:cs typeface="Arial"/>
              </a:rPr>
              <a:t> </a:t>
            </a:r>
            <a:r>
              <a:rPr sz="577" dirty="0">
                <a:latin typeface="Arial"/>
                <a:cs typeface="Arial"/>
              </a:rPr>
              <a:t>in</a:t>
            </a:r>
            <a:r>
              <a:rPr sz="577" spc="19" dirty="0">
                <a:latin typeface="Arial"/>
                <a:cs typeface="Arial"/>
              </a:rPr>
              <a:t> </a:t>
            </a:r>
            <a:r>
              <a:rPr sz="577" dirty="0">
                <a:latin typeface="Arial"/>
                <a:cs typeface="Arial"/>
              </a:rPr>
              <a:t>primary</a:t>
            </a:r>
            <a:r>
              <a:rPr sz="577" spc="16" dirty="0">
                <a:latin typeface="Arial"/>
                <a:cs typeface="Arial"/>
              </a:rPr>
              <a:t> </a:t>
            </a:r>
            <a:r>
              <a:rPr sz="577" dirty="0">
                <a:latin typeface="Arial"/>
                <a:cs typeface="Arial"/>
              </a:rPr>
              <a:t>care.</a:t>
            </a:r>
            <a:r>
              <a:rPr sz="577" spc="19" dirty="0">
                <a:latin typeface="Arial"/>
                <a:cs typeface="Arial"/>
              </a:rPr>
              <a:t> </a:t>
            </a:r>
            <a:r>
              <a:rPr sz="577" dirty="0">
                <a:latin typeface="Arial"/>
                <a:cs typeface="Arial"/>
              </a:rPr>
              <a:t>Int</a:t>
            </a:r>
            <a:r>
              <a:rPr sz="577" spc="16" dirty="0">
                <a:latin typeface="Arial"/>
                <a:cs typeface="Arial"/>
              </a:rPr>
              <a:t> </a:t>
            </a:r>
            <a:r>
              <a:rPr sz="577" spc="-32" dirty="0">
                <a:latin typeface="Arial"/>
                <a:cs typeface="Arial"/>
              </a:rPr>
              <a:t>J</a:t>
            </a:r>
            <a:endParaRPr sz="577">
              <a:latin typeface="Arial"/>
              <a:cs typeface="Arial"/>
            </a:endParaRPr>
          </a:p>
          <a:p>
            <a:pPr marL="195061"/>
            <a:r>
              <a:rPr sz="577" dirty="0">
                <a:latin typeface="Arial"/>
                <a:cs typeface="Arial"/>
              </a:rPr>
              <a:t>Geriatr Psychiatry</a:t>
            </a:r>
            <a:r>
              <a:rPr sz="577" spc="3" dirty="0">
                <a:latin typeface="Arial"/>
                <a:cs typeface="Arial"/>
              </a:rPr>
              <a:t> </a:t>
            </a:r>
            <a:r>
              <a:rPr sz="577" spc="-6" dirty="0">
                <a:latin typeface="Arial"/>
                <a:cs typeface="Arial"/>
              </a:rPr>
              <a:t>2006;21:</a:t>
            </a:r>
            <a:r>
              <a:rPr sz="577" spc="3" dirty="0">
                <a:latin typeface="Arial"/>
                <a:cs typeface="Arial"/>
              </a:rPr>
              <a:t> </a:t>
            </a:r>
            <a:r>
              <a:rPr sz="577" spc="-6" dirty="0">
                <a:latin typeface="Arial"/>
                <a:cs typeface="Arial"/>
              </a:rPr>
              <a:t>349–355.</a:t>
            </a:r>
            <a:endParaRPr sz="577">
              <a:latin typeface="Arial"/>
              <a:cs typeface="Arial"/>
            </a:endParaRPr>
          </a:p>
          <a:p>
            <a:pPr>
              <a:spcBef>
                <a:spcPts val="29"/>
              </a:spcBef>
            </a:pPr>
            <a:endParaRPr sz="577">
              <a:latin typeface="Arial"/>
              <a:cs typeface="Arial"/>
            </a:endParaRPr>
          </a:p>
          <a:p>
            <a:pPr marL="195061" marR="433288" indent="-184066">
              <a:buAutoNum type="arabicPeriod" startAt="3"/>
              <a:tabLst>
                <a:tab pos="195061" algn="l"/>
                <a:tab pos="195468" algn="l"/>
              </a:tabLst>
            </a:pPr>
            <a:r>
              <a:rPr sz="577" dirty="0">
                <a:latin typeface="Arial"/>
                <a:cs typeface="Arial"/>
              </a:rPr>
              <a:t>Lessig</a:t>
            </a:r>
            <a:r>
              <a:rPr sz="577" spc="3" dirty="0">
                <a:latin typeface="Arial"/>
                <a:cs typeface="Arial"/>
              </a:rPr>
              <a:t> </a:t>
            </a:r>
            <a:r>
              <a:rPr sz="577" spc="-13" dirty="0">
                <a:latin typeface="Arial"/>
                <a:cs typeface="Arial"/>
              </a:rPr>
              <a:t>M,</a:t>
            </a:r>
            <a:r>
              <a:rPr sz="577" spc="3" dirty="0">
                <a:latin typeface="Arial"/>
                <a:cs typeface="Arial"/>
              </a:rPr>
              <a:t> </a:t>
            </a:r>
            <a:r>
              <a:rPr sz="577" dirty="0">
                <a:latin typeface="Arial"/>
                <a:cs typeface="Arial"/>
              </a:rPr>
              <a:t>Scanlan</a:t>
            </a:r>
            <a:r>
              <a:rPr sz="577" spc="6" dirty="0">
                <a:latin typeface="Arial"/>
                <a:cs typeface="Arial"/>
              </a:rPr>
              <a:t> </a:t>
            </a:r>
            <a:r>
              <a:rPr sz="577" dirty="0">
                <a:latin typeface="Arial"/>
                <a:cs typeface="Arial"/>
              </a:rPr>
              <a:t>J</a:t>
            </a:r>
            <a:r>
              <a:rPr sz="577" spc="3" dirty="0">
                <a:latin typeface="Arial"/>
                <a:cs typeface="Arial"/>
              </a:rPr>
              <a:t> </a:t>
            </a:r>
            <a:r>
              <a:rPr sz="577" dirty="0">
                <a:latin typeface="Arial"/>
                <a:cs typeface="Arial"/>
              </a:rPr>
              <a:t>et</a:t>
            </a:r>
            <a:r>
              <a:rPr sz="577" spc="6" dirty="0">
                <a:latin typeface="Arial"/>
                <a:cs typeface="Arial"/>
              </a:rPr>
              <a:t> </a:t>
            </a:r>
            <a:r>
              <a:rPr sz="577" dirty="0">
                <a:latin typeface="Arial"/>
                <a:cs typeface="Arial"/>
              </a:rPr>
              <a:t>al.</a:t>
            </a:r>
            <a:r>
              <a:rPr sz="577" spc="3" dirty="0">
                <a:latin typeface="Arial"/>
                <a:cs typeface="Arial"/>
              </a:rPr>
              <a:t> </a:t>
            </a:r>
            <a:r>
              <a:rPr sz="577" dirty="0">
                <a:latin typeface="Arial"/>
                <a:cs typeface="Arial"/>
              </a:rPr>
              <a:t>Time</a:t>
            </a:r>
            <a:r>
              <a:rPr sz="577" spc="6" dirty="0">
                <a:latin typeface="Arial"/>
                <a:cs typeface="Arial"/>
              </a:rPr>
              <a:t> </a:t>
            </a:r>
            <a:r>
              <a:rPr sz="577" dirty="0">
                <a:latin typeface="Arial"/>
                <a:cs typeface="Arial"/>
              </a:rPr>
              <a:t>that</a:t>
            </a:r>
            <a:r>
              <a:rPr sz="577" spc="3" dirty="0">
                <a:latin typeface="Arial"/>
                <a:cs typeface="Arial"/>
              </a:rPr>
              <a:t> </a:t>
            </a:r>
            <a:r>
              <a:rPr sz="577" dirty="0">
                <a:latin typeface="Arial"/>
                <a:cs typeface="Arial"/>
              </a:rPr>
              <a:t>tells:</a:t>
            </a:r>
            <a:r>
              <a:rPr sz="577" spc="6" dirty="0">
                <a:latin typeface="Arial"/>
                <a:cs typeface="Arial"/>
              </a:rPr>
              <a:t> </a:t>
            </a:r>
            <a:r>
              <a:rPr sz="577" dirty="0">
                <a:latin typeface="Arial"/>
                <a:cs typeface="Arial"/>
              </a:rPr>
              <a:t>Critical</a:t>
            </a:r>
            <a:r>
              <a:rPr sz="577" spc="3" dirty="0">
                <a:latin typeface="Arial"/>
                <a:cs typeface="Arial"/>
              </a:rPr>
              <a:t> </a:t>
            </a:r>
            <a:r>
              <a:rPr sz="577" dirty="0">
                <a:latin typeface="Arial"/>
                <a:cs typeface="Arial"/>
              </a:rPr>
              <a:t>clock-drawing</a:t>
            </a:r>
            <a:r>
              <a:rPr sz="577" spc="6" dirty="0">
                <a:latin typeface="Arial"/>
                <a:cs typeface="Arial"/>
              </a:rPr>
              <a:t> </a:t>
            </a:r>
            <a:r>
              <a:rPr sz="577" dirty="0">
                <a:latin typeface="Arial"/>
                <a:cs typeface="Arial"/>
              </a:rPr>
              <a:t>errors</a:t>
            </a:r>
            <a:r>
              <a:rPr sz="577" spc="3" dirty="0">
                <a:latin typeface="Arial"/>
                <a:cs typeface="Arial"/>
              </a:rPr>
              <a:t> </a:t>
            </a:r>
            <a:r>
              <a:rPr sz="577" dirty="0">
                <a:latin typeface="Arial"/>
                <a:cs typeface="Arial"/>
              </a:rPr>
              <a:t>for</a:t>
            </a:r>
            <a:r>
              <a:rPr sz="577" spc="3" dirty="0">
                <a:latin typeface="Arial"/>
                <a:cs typeface="Arial"/>
              </a:rPr>
              <a:t> </a:t>
            </a:r>
            <a:r>
              <a:rPr sz="577" dirty="0">
                <a:latin typeface="Arial"/>
                <a:cs typeface="Arial"/>
              </a:rPr>
              <a:t>dementia</a:t>
            </a:r>
            <a:r>
              <a:rPr sz="577" spc="6" dirty="0">
                <a:latin typeface="Arial"/>
                <a:cs typeface="Arial"/>
              </a:rPr>
              <a:t> </a:t>
            </a:r>
            <a:r>
              <a:rPr sz="577" dirty="0">
                <a:latin typeface="Arial"/>
                <a:cs typeface="Arial"/>
              </a:rPr>
              <a:t>screening.</a:t>
            </a:r>
            <a:r>
              <a:rPr sz="577" spc="3" dirty="0">
                <a:latin typeface="Arial"/>
                <a:cs typeface="Arial"/>
              </a:rPr>
              <a:t> </a:t>
            </a:r>
            <a:r>
              <a:rPr sz="577" spc="-16" dirty="0">
                <a:latin typeface="Arial"/>
                <a:cs typeface="Arial"/>
              </a:rPr>
              <a:t>Int </a:t>
            </a:r>
            <a:r>
              <a:rPr sz="577" dirty="0">
                <a:latin typeface="Arial"/>
                <a:cs typeface="Arial"/>
              </a:rPr>
              <a:t>Psychogeriatr.</a:t>
            </a:r>
            <a:r>
              <a:rPr sz="577" spc="-16" dirty="0">
                <a:latin typeface="Arial"/>
                <a:cs typeface="Arial"/>
              </a:rPr>
              <a:t> </a:t>
            </a:r>
            <a:r>
              <a:rPr sz="577" dirty="0">
                <a:latin typeface="Arial"/>
                <a:cs typeface="Arial"/>
              </a:rPr>
              <a:t>2008</a:t>
            </a:r>
            <a:r>
              <a:rPr sz="577" spc="-16" dirty="0">
                <a:latin typeface="Arial"/>
                <a:cs typeface="Arial"/>
              </a:rPr>
              <a:t> </a:t>
            </a:r>
            <a:r>
              <a:rPr sz="577" dirty="0">
                <a:latin typeface="Arial"/>
                <a:cs typeface="Arial"/>
              </a:rPr>
              <a:t>June;</a:t>
            </a:r>
            <a:r>
              <a:rPr sz="577" spc="-16" dirty="0">
                <a:latin typeface="Arial"/>
                <a:cs typeface="Arial"/>
              </a:rPr>
              <a:t> </a:t>
            </a:r>
            <a:r>
              <a:rPr sz="577" dirty="0">
                <a:latin typeface="Arial"/>
                <a:cs typeface="Arial"/>
              </a:rPr>
              <a:t>20(3):</a:t>
            </a:r>
            <a:r>
              <a:rPr sz="577" spc="-16" dirty="0">
                <a:latin typeface="Arial"/>
                <a:cs typeface="Arial"/>
              </a:rPr>
              <a:t> </a:t>
            </a:r>
            <a:r>
              <a:rPr sz="577" spc="-6" dirty="0">
                <a:latin typeface="Arial"/>
                <a:cs typeface="Arial"/>
              </a:rPr>
              <a:t>459–470.</a:t>
            </a:r>
            <a:endParaRPr sz="577">
              <a:latin typeface="Arial"/>
              <a:cs typeface="Arial"/>
            </a:endParaRPr>
          </a:p>
          <a:p>
            <a:pPr>
              <a:spcBef>
                <a:spcPts val="29"/>
              </a:spcBef>
              <a:buFont typeface="Arial"/>
              <a:buAutoNum type="arabicPeriod" startAt="3"/>
            </a:pPr>
            <a:endParaRPr sz="577">
              <a:latin typeface="Arial"/>
              <a:cs typeface="Arial"/>
            </a:endParaRPr>
          </a:p>
          <a:p>
            <a:pPr marL="195061" marR="269991" indent="-184066">
              <a:buAutoNum type="arabicPeriod" startAt="3"/>
              <a:tabLst>
                <a:tab pos="195061" algn="l"/>
                <a:tab pos="195468" algn="l"/>
              </a:tabLst>
            </a:pPr>
            <a:r>
              <a:rPr sz="577" dirty="0">
                <a:latin typeface="Arial"/>
                <a:cs typeface="Arial"/>
              </a:rPr>
              <a:t>Tsoi</a:t>
            </a:r>
            <a:r>
              <a:rPr sz="577" spc="3" dirty="0">
                <a:latin typeface="Arial"/>
                <a:cs typeface="Arial"/>
              </a:rPr>
              <a:t> </a:t>
            </a:r>
            <a:r>
              <a:rPr sz="577" spc="-38" dirty="0">
                <a:latin typeface="Arial"/>
                <a:cs typeface="Arial"/>
              </a:rPr>
              <a:t>K,</a:t>
            </a:r>
            <a:r>
              <a:rPr sz="577" spc="6" dirty="0">
                <a:latin typeface="Arial"/>
                <a:cs typeface="Arial"/>
              </a:rPr>
              <a:t> </a:t>
            </a:r>
            <a:r>
              <a:rPr sz="577" spc="-13" dirty="0">
                <a:latin typeface="Arial"/>
                <a:cs typeface="Arial"/>
              </a:rPr>
              <a:t>Chan</a:t>
            </a:r>
            <a:r>
              <a:rPr sz="577" spc="6" dirty="0">
                <a:latin typeface="Arial"/>
                <a:cs typeface="Arial"/>
              </a:rPr>
              <a:t> </a:t>
            </a:r>
            <a:r>
              <a:rPr sz="577" dirty="0">
                <a:latin typeface="Arial"/>
                <a:cs typeface="Arial"/>
              </a:rPr>
              <a:t>J</a:t>
            </a:r>
            <a:r>
              <a:rPr sz="577" spc="6" dirty="0">
                <a:latin typeface="Arial"/>
                <a:cs typeface="Arial"/>
              </a:rPr>
              <a:t> </a:t>
            </a:r>
            <a:r>
              <a:rPr sz="577" dirty="0">
                <a:latin typeface="Arial"/>
                <a:cs typeface="Arial"/>
              </a:rPr>
              <a:t>et</a:t>
            </a:r>
            <a:r>
              <a:rPr sz="577" spc="3" dirty="0">
                <a:latin typeface="Arial"/>
                <a:cs typeface="Arial"/>
              </a:rPr>
              <a:t> </a:t>
            </a:r>
            <a:r>
              <a:rPr sz="577" dirty="0">
                <a:latin typeface="Arial"/>
                <a:cs typeface="Arial"/>
              </a:rPr>
              <a:t>al.</a:t>
            </a:r>
            <a:r>
              <a:rPr sz="577" spc="6" dirty="0">
                <a:latin typeface="Arial"/>
                <a:cs typeface="Arial"/>
              </a:rPr>
              <a:t> </a:t>
            </a:r>
            <a:r>
              <a:rPr sz="577" dirty="0">
                <a:latin typeface="Arial"/>
                <a:cs typeface="Arial"/>
              </a:rPr>
              <a:t>Cognitive</a:t>
            </a:r>
            <a:r>
              <a:rPr sz="577" spc="6" dirty="0">
                <a:latin typeface="Arial"/>
                <a:cs typeface="Arial"/>
              </a:rPr>
              <a:t> </a:t>
            </a:r>
            <a:r>
              <a:rPr sz="577" dirty="0">
                <a:latin typeface="Arial"/>
                <a:cs typeface="Arial"/>
              </a:rPr>
              <a:t>tests</a:t>
            </a:r>
            <a:r>
              <a:rPr sz="577" spc="6" dirty="0">
                <a:latin typeface="Arial"/>
                <a:cs typeface="Arial"/>
              </a:rPr>
              <a:t> </a:t>
            </a:r>
            <a:r>
              <a:rPr sz="577" dirty="0">
                <a:latin typeface="Arial"/>
                <a:cs typeface="Arial"/>
              </a:rPr>
              <a:t>to</a:t>
            </a:r>
            <a:r>
              <a:rPr sz="577" spc="3" dirty="0">
                <a:latin typeface="Arial"/>
                <a:cs typeface="Arial"/>
              </a:rPr>
              <a:t> </a:t>
            </a:r>
            <a:r>
              <a:rPr sz="577" dirty="0">
                <a:latin typeface="Arial"/>
                <a:cs typeface="Arial"/>
              </a:rPr>
              <a:t>detect</a:t>
            </a:r>
            <a:r>
              <a:rPr sz="577" spc="6" dirty="0">
                <a:latin typeface="Arial"/>
                <a:cs typeface="Arial"/>
              </a:rPr>
              <a:t> </a:t>
            </a:r>
            <a:r>
              <a:rPr sz="577" dirty="0">
                <a:latin typeface="Arial"/>
                <a:cs typeface="Arial"/>
              </a:rPr>
              <a:t>dementia:</a:t>
            </a:r>
            <a:r>
              <a:rPr sz="577" spc="6" dirty="0">
                <a:latin typeface="Arial"/>
                <a:cs typeface="Arial"/>
              </a:rPr>
              <a:t> </a:t>
            </a:r>
            <a:r>
              <a:rPr sz="577" dirty="0">
                <a:latin typeface="Arial"/>
                <a:cs typeface="Arial"/>
              </a:rPr>
              <a:t>A</a:t>
            </a:r>
            <a:r>
              <a:rPr sz="577" spc="6" dirty="0">
                <a:latin typeface="Arial"/>
                <a:cs typeface="Arial"/>
              </a:rPr>
              <a:t> </a:t>
            </a:r>
            <a:r>
              <a:rPr sz="577" dirty="0">
                <a:latin typeface="Arial"/>
                <a:cs typeface="Arial"/>
              </a:rPr>
              <a:t>systematic</a:t>
            </a:r>
            <a:r>
              <a:rPr sz="577" spc="3" dirty="0">
                <a:latin typeface="Arial"/>
                <a:cs typeface="Arial"/>
              </a:rPr>
              <a:t> </a:t>
            </a:r>
            <a:r>
              <a:rPr sz="577" dirty="0">
                <a:latin typeface="Arial"/>
                <a:cs typeface="Arial"/>
              </a:rPr>
              <a:t>review</a:t>
            </a:r>
            <a:r>
              <a:rPr sz="577" spc="6" dirty="0">
                <a:latin typeface="Arial"/>
                <a:cs typeface="Arial"/>
              </a:rPr>
              <a:t> </a:t>
            </a:r>
            <a:r>
              <a:rPr sz="577" dirty="0">
                <a:latin typeface="Arial"/>
                <a:cs typeface="Arial"/>
              </a:rPr>
              <a:t>and</a:t>
            </a:r>
            <a:r>
              <a:rPr sz="577" spc="6" dirty="0">
                <a:latin typeface="Arial"/>
                <a:cs typeface="Arial"/>
              </a:rPr>
              <a:t> </a:t>
            </a:r>
            <a:r>
              <a:rPr sz="577" dirty="0">
                <a:latin typeface="Arial"/>
                <a:cs typeface="Arial"/>
              </a:rPr>
              <a:t>meta-analysis.</a:t>
            </a:r>
            <a:r>
              <a:rPr sz="577" spc="6" dirty="0">
                <a:latin typeface="Arial"/>
                <a:cs typeface="Arial"/>
              </a:rPr>
              <a:t> </a:t>
            </a:r>
            <a:r>
              <a:rPr sz="577" spc="-13" dirty="0">
                <a:latin typeface="Arial"/>
                <a:cs typeface="Arial"/>
              </a:rPr>
              <a:t>JAMA </a:t>
            </a:r>
            <a:r>
              <a:rPr sz="577" dirty="0">
                <a:latin typeface="Arial"/>
                <a:cs typeface="Arial"/>
              </a:rPr>
              <a:t>Intern</a:t>
            </a:r>
            <a:r>
              <a:rPr sz="577" spc="-3" dirty="0">
                <a:latin typeface="Arial"/>
                <a:cs typeface="Arial"/>
              </a:rPr>
              <a:t> </a:t>
            </a:r>
            <a:r>
              <a:rPr sz="577" dirty="0">
                <a:latin typeface="Arial"/>
                <a:cs typeface="Arial"/>
              </a:rPr>
              <a:t>Med.</a:t>
            </a:r>
            <a:r>
              <a:rPr sz="577" spc="-3" dirty="0">
                <a:latin typeface="Arial"/>
                <a:cs typeface="Arial"/>
              </a:rPr>
              <a:t> </a:t>
            </a:r>
            <a:r>
              <a:rPr sz="577" dirty="0">
                <a:latin typeface="Arial"/>
                <a:cs typeface="Arial"/>
              </a:rPr>
              <a:t>2015;</a:t>
            </a:r>
            <a:r>
              <a:rPr sz="577" spc="-3" dirty="0">
                <a:latin typeface="Arial"/>
                <a:cs typeface="Arial"/>
              </a:rPr>
              <a:t> </a:t>
            </a:r>
            <a:r>
              <a:rPr sz="577" spc="-32" dirty="0">
                <a:latin typeface="Arial"/>
                <a:cs typeface="Arial"/>
              </a:rPr>
              <a:t>E1-</a:t>
            </a:r>
            <a:r>
              <a:rPr sz="577" spc="-16" dirty="0">
                <a:latin typeface="Arial"/>
                <a:cs typeface="Arial"/>
              </a:rPr>
              <a:t>E9.</a:t>
            </a:r>
            <a:endParaRPr sz="577">
              <a:latin typeface="Arial"/>
              <a:cs typeface="Arial"/>
            </a:endParaRPr>
          </a:p>
          <a:p>
            <a:pPr>
              <a:spcBef>
                <a:spcPts val="29"/>
              </a:spcBef>
              <a:buFont typeface="Arial"/>
              <a:buAutoNum type="arabicPeriod" startAt="3"/>
            </a:pPr>
            <a:endParaRPr sz="577">
              <a:latin typeface="Arial"/>
              <a:cs typeface="Arial"/>
            </a:endParaRPr>
          </a:p>
          <a:p>
            <a:pPr marL="195061" marR="269583" indent="-184066">
              <a:buAutoNum type="arabicPeriod" startAt="3"/>
              <a:tabLst>
                <a:tab pos="195061" algn="l"/>
                <a:tab pos="195468" algn="l"/>
              </a:tabLst>
            </a:pPr>
            <a:r>
              <a:rPr sz="577" dirty="0">
                <a:latin typeface="Arial"/>
                <a:cs typeface="Arial"/>
              </a:rPr>
              <a:t>McCarten J, </a:t>
            </a:r>
            <a:r>
              <a:rPr sz="577" spc="-6" dirty="0">
                <a:latin typeface="Arial"/>
                <a:cs typeface="Arial"/>
              </a:rPr>
              <a:t>Anderson</a:t>
            </a:r>
            <a:r>
              <a:rPr sz="577" dirty="0">
                <a:latin typeface="Arial"/>
                <a:cs typeface="Arial"/>
              </a:rPr>
              <a:t> P et</a:t>
            </a:r>
            <a:r>
              <a:rPr sz="577" spc="3" dirty="0">
                <a:latin typeface="Arial"/>
                <a:cs typeface="Arial"/>
              </a:rPr>
              <a:t> </a:t>
            </a:r>
            <a:r>
              <a:rPr sz="577" dirty="0">
                <a:latin typeface="Arial"/>
                <a:cs typeface="Arial"/>
              </a:rPr>
              <a:t>al. Screening for cognitive</a:t>
            </a:r>
            <a:r>
              <a:rPr sz="577" spc="3" dirty="0">
                <a:latin typeface="Arial"/>
                <a:cs typeface="Arial"/>
              </a:rPr>
              <a:t> </a:t>
            </a:r>
            <a:r>
              <a:rPr sz="577" dirty="0">
                <a:latin typeface="Arial"/>
                <a:cs typeface="Arial"/>
              </a:rPr>
              <a:t>impairment in an elderly</a:t>
            </a:r>
            <a:r>
              <a:rPr sz="577" spc="3" dirty="0">
                <a:latin typeface="Arial"/>
                <a:cs typeface="Arial"/>
              </a:rPr>
              <a:t> </a:t>
            </a:r>
            <a:r>
              <a:rPr sz="577" dirty="0">
                <a:latin typeface="Arial"/>
                <a:cs typeface="Arial"/>
              </a:rPr>
              <a:t>veteran </a:t>
            </a:r>
            <a:r>
              <a:rPr sz="577" spc="-6" dirty="0">
                <a:latin typeface="Arial"/>
                <a:cs typeface="Arial"/>
              </a:rPr>
              <a:t>population: </a:t>
            </a:r>
            <a:r>
              <a:rPr sz="577" dirty="0">
                <a:latin typeface="Arial"/>
                <a:cs typeface="Arial"/>
              </a:rPr>
              <a:t>Acceptability</a:t>
            </a:r>
            <a:r>
              <a:rPr sz="577" spc="6" dirty="0">
                <a:latin typeface="Arial"/>
                <a:cs typeface="Arial"/>
              </a:rPr>
              <a:t> </a:t>
            </a:r>
            <a:r>
              <a:rPr sz="577" dirty="0">
                <a:latin typeface="Arial"/>
                <a:cs typeface="Arial"/>
              </a:rPr>
              <a:t>and</a:t>
            </a:r>
            <a:r>
              <a:rPr sz="577" spc="6" dirty="0">
                <a:latin typeface="Arial"/>
                <a:cs typeface="Arial"/>
              </a:rPr>
              <a:t> </a:t>
            </a:r>
            <a:r>
              <a:rPr sz="577" dirty="0">
                <a:latin typeface="Arial"/>
                <a:cs typeface="Arial"/>
              </a:rPr>
              <a:t>results</a:t>
            </a:r>
            <a:r>
              <a:rPr sz="577" spc="6" dirty="0">
                <a:latin typeface="Arial"/>
                <a:cs typeface="Arial"/>
              </a:rPr>
              <a:t> </a:t>
            </a:r>
            <a:r>
              <a:rPr sz="577" dirty="0">
                <a:latin typeface="Arial"/>
                <a:cs typeface="Arial"/>
              </a:rPr>
              <a:t>using</a:t>
            </a:r>
            <a:r>
              <a:rPr sz="577" spc="10" dirty="0">
                <a:latin typeface="Arial"/>
                <a:cs typeface="Arial"/>
              </a:rPr>
              <a:t> </a:t>
            </a:r>
            <a:r>
              <a:rPr sz="577" dirty="0">
                <a:latin typeface="Arial"/>
                <a:cs typeface="Arial"/>
              </a:rPr>
              <a:t>different</a:t>
            </a:r>
            <a:r>
              <a:rPr sz="577" spc="6" dirty="0">
                <a:latin typeface="Arial"/>
                <a:cs typeface="Arial"/>
              </a:rPr>
              <a:t> </a:t>
            </a:r>
            <a:r>
              <a:rPr sz="577" dirty="0">
                <a:latin typeface="Arial"/>
                <a:cs typeface="Arial"/>
              </a:rPr>
              <a:t>versions</a:t>
            </a:r>
            <a:r>
              <a:rPr sz="577" spc="6" dirty="0">
                <a:latin typeface="Arial"/>
                <a:cs typeface="Arial"/>
              </a:rPr>
              <a:t> </a:t>
            </a:r>
            <a:r>
              <a:rPr sz="577" dirty="0">
                <a:latin typeface="Arial"/>
                <a:cs typeface="Arial"/>
              </a:rPr>
              <a:t>of</a:t>
            </a:r>
            <a:r>
              <a:rPr sz="577" spc="6" dirty="0">
                <a:latin typeface="Arial"/>
                <a:cs typeface="Arial"/>
              </a:rPr>
              <a:t> </a:t>
            </a:r>
            <a:r>
              <a:rPr sz="577" dirty="0">
                <a:latin typeface="Arial"/>
                <a:cs typeface="Arial"/>
              </a:rPr>
              <a:t>the</a:t>
            </a:r>
            <a:r>
              <a:rPr sz="577" spc="10" dirty="0">
                <a:latin typeface="Arial"/>
                <a:cs typeface="Arial"/>
              </a:rPr>
              <a:t> </a:t>
            </a:r>
            <a:r>
              <a:rPr sz="577" spc="-6" dirty="0">
                <a:latin typeface="Arial"/>
                <a:cs typeface="Arial"/>
              </a:rPr>
              <a:t>Mini-Cog.</a:t>
            </a:r>
            <a:r>
              <a:rPr sz="577" spc="6" dirty="0">
                <a:latin typeface="Arial"/>
                <a:cs typeface="Arial"/>
              </a:rPr>
              <a:t> </a:t>
            </a:r>
            <a:r>
              <a:rPr sz="577" dirty="0">
                <a:latin typeface="Arial"/>
                <a:cs typeface="Arial"/>
              </a:rPr>
              <a:t>J</a:t>
            </a:r>
            <a:r>
              <a:rPr sz="577" spc="6" dirty="0">
                <a:latin typeface="Arial"/>
                <a:cs typeface="Arial"/>
              </a:rPr>
              <a:t> </a:t>
            </a:r>
            <a:r>
              <a:rPr sz="577" dirty="0">
                <a:latin typeface="Arial"/>
                <a:cs typeface="Arial"/>
              </a:rPr>
              <a:t>Am</a:t>
            </a:r>
            <a:r>
              <a:rPr sz="577" spc="6" dirty="0">
                <a:latin typeface="Arial"/>
                <a:cs typeface="Arial"/>
              </a:rPr>
              <a:t> </a:t>
            </a:r>
            <a:r>
              <a:rPr sz="577" dirty="0">
                <a:latin typeface="Arial"/>
                <a:cs typeface="Arial"/>
              </a:rPr>
              <a:t>Geriatr</a:t>
            </a:r>
            <a:r>
              <a:rPr sz="577" spc="10" dirty="0">
                <a:latin typeface="Arial"/>
                <a:cs typeface="Arial"/>
              </a:rPr>
              <a:t> </a:t>
            </a:r>
            <a:r>
              <a:rPr sz="577" dirty="0">
                <a:latin typeface="Arial"/>
                <a:cs typeface="Arial"/>
              </a:rPr>
              <a:t>Soc</a:t>
            </a:r>
            <a:r>
              <a:rPr sz="577" spc="6" dirty="0">
                <a:latin typeface="Arial"/>
                <a:cs typeface="Arial"/>
              </a:rPr>
              <a:t> </a:t>
            </a:r>
            <a:r>
              <a:rPr sz="577" dirty="0">
                <a:latin typeface="Arial"/>
                <a:cs typeface="Arial"/>
              </a:rPr>
              <a:t>2011;</a:t>
            </a:r>
            <a:r>
              <a:rPr sz="577" spc="6" dirty="0">
                <a:latin typeface="Arial"/>
                <a:cs typeface="Arial"/>
              </a:rPr>
              <a:t> </a:t>
            </a:r>
            <a:r>
              <a:rPr sz="577" dirty="0">
                <a:latin typeface="Arial"/>
                <a:cs typeface="Arial"/>
              </a:rPr>
              <a:t>59:</a:t>
            </a:r>
            <a:r>
              <a:rPr sz="577" spc="6" dirty="0">
                <a:latin typeface="Arial"/>
                <a:cs typeface="Arial"/>
              </a:rPr>
              <a:t> </a:t>
            </a:r>
            <a:r>
              <a:rPr sz="577" spc="-6" dirty="0">
                <a:latin typeface="Arial"/>
                <a:cs typeface="Arial"/>
              </a:rPr>
              <a:t>309-</a:t>
            </a:r>
            <a:r>
              <a:rPr sz="577" spc="-13" dirty="0">
                <a:latin typeface="Arial"/>
                <a:cs typeface="Arial"/>
              </a:rPr>
              <a:t>213.</a:t>
            </a:r>
            <a:endParaRPr sz="577">
              <a:latin typeface="Arial"/>
              <a:cs typeface="Arial"/>
            </a:endParaRPr>
          </a:p>
          <a:p>
            <a:pPr>
              <a:spcBef>
                <a:spcPts val="29"/>
              </a:spcBef>
              <a:buFont typeface="Arial"/>
              <a:buAutoNum type="arabicPeriod" startAt="3"/>
            </a:pPr>
            <a:endParaRPr sz="577">
              <a:latin typeface="Arial"/>
              <a:cs typeface="Arial"/>
            </a:endParaRPr>
          </a:p>
          <a:p>
            <a:pPr marL="195061" marR="245150" indent="-184066">
              <a:buAutoNum type="arabicPeriod" startAt="3"/>
              <a:tabLst>
                <a:tab pos="195061" algn="l"/>
                <a:tab pos="195468" algn="l"/>
              </a:tabLst>
            </a:pPr>
            <a:r>
              <a:rPr sz="577" dirty="0">
                <a:latin typeface="Arial"/>
                <a:cs typeface="Arial"/>
              </a:rPr>
              <a:t>McCarten J, </a:t>
            </a:r>
            <a:r>
              <a:rPr sz="577" spc="-6" dirty="0">
                <a:latin typeface="Arial"/>
                <a:cs typeface="Arial"/>
              </a:rPr>
              <a:t>Anderson</a:t>
            </a:r>
            <a:r>
              <a:rPr sz="577" spc="3" dirty="0">
                <a:latin typeface="Arial"/>
                <a:cs typeface="Arial"/>
              </a:rPr>
              <a:t> </a:t>
            </a:r>
            <a:r>
              <a:rPr sz="577" dirty="0">
                <a:latin typeface="Arial"/>
                <a:cs typeface="Arial"/>
              </a:rPr>
              <a:t>P et</a:t>
            </a:r>
            <a:r>
              <a:rPr sz="577" spc="3" dirty="0">
                <a:latin typeface="Arial"/>
                <a:cs typeface="Arial"/>
              </a:rPr>
              <a:t> </a:t>
            </a:r>
            <a:r>
              <a:rPr sz="577" dirty="0">
                <a:latin typeface="Arial"/>
                <a:cs typeface="Arial"/>
              </a:rPr>
              <a:t>al. Finding dementia</a:t>
            </a:r>
            <a:r>
              <a:rPr sz="577" spc="3" dirty="0">
                <a:latin typeface="Arial"/>
                <a:cs typeface="Arial"/>
              </a:rPr>
              <a:t> </a:t>
            </a:r>
            <a:r>
              <a:rPr sz="577" dirty="0">
                <a:latin typeface="Arial"/>
                <a:cs typeface="Arial"/>
              </a:rPr>
              <a:t>in primary</a:t>
            </a:r>
            <a:r>
              <a:rPr sz="577" spc="3" dirty="0">
                <a:latin typeface="Arial"/>
                <a:cs typeface="Arial"/>
              </a:rPr>
              <a:t> </a:t>
            </a:r>
            <a:r>
              <a:rPr sz="577" spc="-6" dirty="0">
                <a:latin typeface="Arial"/>
                <a:cs typeface="Arial"/>
              </a:rPr>
              <a:t>care:</a:t>
            </a:r>
            <a:r>
              <a:rPr sz="577" dirty="0">
                <a:latin typeface="Arial"/>
                <a:cs typeface="Arial"/>
              </a:rPr>
              <a:t> </a:t>
            </a:r>
            <a:r>
              <a:rPr sz="577" spc="-6" dirty="0">
                <a:latin typeface="Arial"/>
                <a:cs typeface="Arial"/>
              </a:rPr>
              <a:t>The</a:t>
            </a:r>
            <a:r>
              <a:rPr sz="577" spc="3" dirty="0">
                <a:latin typeface="Arial"/>
                <a:cs typeface="Arial"/>
              </a:rPr>
              <a:t> </a:t>
            </a:r>
            <a:r>
              <a:rPr sz="577" dirty="0">
                <a:latin typeface="Arial"/>
                <a:cs typeface="Arial"/>
              </a:rPr>
              <a:t>results of a</a:t>
            </a:r>
            <a:r>
              <a:rPr sz="577" spc="3" dirty="0">
                <a:latin typeface="Arial"/>
                <a:cs typeface="Arial"/>
              </a:rPr>
              <a:t> </a:t>
            </a:r>
            <a:r>
              <a:rPr sz="577" dirty="0">
                <a:latin typeface="Arial"/>
                <a:cs typeface="Arial"/>
              </a:rPr>
              <a:t>clinical </a:t>
            </a:r>
            <a:r>
              <a:rPr sz="577" spc="-6" dirty="0">
                <a:latin typeface="Arial"/>
                <a:cs typeface="Arial"/>
              </a:rPr>
              <a:t>demonstration </a:t>
            </a:r>
            <a:r>
              <a:rPr sz="577" dirty="0">
                <a:latin typeface="Arial"/>
                <a:cs typeface="Arial"/>
              </a:rPr>
              <a:t>project.</a:t>
            </a:r>
            <a:r>
              <a:rPr sz="577" spc="-13" dirty="0">
                <a:latin typeface="Arial"/>
                <a:cs typeface="Arial"/>
              </a:rPr>
              <a:t> </a:t>
            </a:r>
            <a:r>
              <a:rPr sz="577" dirty="0">
                <a:latin typeface="Arial"/>
                <a:cs typeface="Arial"/>
              </a:rPr>
              <a:t>J</a:t>
            </a:r>
            <a:r>
              <a:rPr sz="577" spc="-13" dirty="0">
                <a:latin typeface="Arial"/>
                <a:cs typeface="Arial"/>
              </a:rPr>
              <a:t> </a:t>
            </a:r>
            <a:r>
              <a:rPr sz="577" dirty="0">
                <a:latin typeface="Arial"/>
                <a:cs typeface="Arial"/>
              </a:rPr>
              <a:t>Am</a:t>
            </a:r>
            <a:r>
              <a:rPr sz="577" spc="-10" dirty="0">
                <a:latin typeface="Arial"/>
                <a:cs typeface="Arial"/>
              </a:rPr>
              <a:t> </a:t>
            </a:r>
            <a:r>
              <a:rPr sz="577" dirty="0">
                <a:latin typeface="Arial"/>
                <a:cs typeface="Arial"/>
              </a:rPr>
              <a:t>Geriatr</a:t>
            </a:r>
            <a:r>
              <a:rPr sz="577" spc="-13" dirty="0">
                <a:latin typeface="Arial"/>
                <a:cs typeface="Arial"/>
              </a:rPr>
              <a:t> </a:t>
            </a:r>
            <a:r>
              <a:rPr sz="577" dirty="0">
                <a:latin typeface="Arial"/>
                <a:cs typeface="Arial"/>
              </a:rPr>
              <a:t>Soc</a:t>
            </a:r>
            <a:r>
              <a:rPr sz="577" spc="-13" dirty="0">
                <a:latin typeface="Arial"/>
                <a:cs typeface="Arial"/>
              </a:rPr>
              <a:t> </a:t>
            </a:r>
            <a:r>
              <a:rPr sz="577" dirty="0">
                <a:latin typeface="Arial"/>
                <a:cs typeface="Arial"/>
              </a:rPr>
              <a:t>2012;</a:t>
            </a:r>
            <a:r>
              <a:rPr sz="577" spc="-10" dirty="0">
                <a:latin typeface="Arial"/>
                <a:cs typeface="Arial"/>
              </a:rPr>
              <a:t> </a:t>
            </a:r>
            <a:r>
              <a:rPr sz="577" dirty="0">
                <a:latin typeface="Arial"/>
                <a:cs typeface="Arial"/>
              </a:rPr>
              <a:t>60:</a:t>
            </a:r>
            <a:r>
              <a:rPr sz="577" spc="-13" dirty="0">
                <a:latin typeface="Arial"/>
                <a:cs typeface="Arial"/>
              </a:rPr>
              <a:t> </a:t>
            </a:r>
            <a:r>
              <a:rPr sz="577" spc="-6" dirty="0">
                <a:latin typeface="Arial"/>
                <a:cs typeface="Arial"/>
              </a:rPr>
              <a:t>210-</a:t>
            </a:r>
            <a:r>
              <a:rPr sz="577" spc="-13" dirty="0">
                <a:latin typeface="Arial"/>
                <a:cs typeface="Arial"/>
              </a:rPr>
              <a:t>217.</a:t>
            </a:r>
            <a:endParaRPr sz="577">
              <a:latin typeface="Arial"/>
              <a:cs typeface="Arial"/>
            </a:endParaRPr>
          </a:p>
          <a:p>
            <a:pPr>
              <a:spcBef>
                <a:spcPts val="29"/>
              </a:spcBef>
              <a:buFont typeface="Arial"/>
              <a:buAutoNum type="arabicPeriod" startAt="3"/>
            </a:pPr>
            <a:endParaRPr sz="577">
              <a:latin typeface="Arial"/>
              <a:cs typeface="Arial"/>
            </a:endParaRPr>
          </a:p>
          <a:p>
            <a:pPr marL="195061" marR="37872" indent="-184066">
              <a:buAutoNum type="arabicPeriod" startAt="3"/>
              <a:tabLst>
                <a:tab pos="195061" algn="l"/>
                <a:tab pos="195468" algn="l"/>
              </a:tabLst>
            </a:pPr>
            <a:r>
              <a:rPr sz="577" dirty="0">
                <a:latin typeface="Arial"/>
                <a:cs typeface="Arial"/>
              </a:rPr>
              <a:t>Scanlan</a:t>
            </a:r>
            <a:r>
              <a:rPr sz="577" spc="3" dirty="0">
                <a:latin typeface="Arial"/>
                <a:cs typeface="Arial"/>
              </a:rPr>
              <a:t> </a:t>
            </a:r>
            <a:r>
              <a:rPr sz="577" dirty="0">
                <a:latin typeface="Arial"/>
                <a:cs typeface="Arial"/>
              </a:rPr>
              <a:t>J</a:t>
            </a:r>
            <a:r>
              <a:rPr sz="577" spc="6" dirty="0">
                <a:latin typeface="Arial"/>
                <a:cs typeface="Arial"/>
              </a:rPr>
              <a:t> </a:t>
            </a:r>
            <a:r>
              <a:rPr sz="577" spc="-32" dirty="0">
                <a:latin typeface="Arial"/>
                <a:cs typeface="Arial"/>
              </a:rPr>
              <a:t>&amp;</a:t>
            </a:r>
            <a:r>
              <a:rPr sz="577" spc="6" dirty="0">
                <a:latin typeface="Arial"/>
                <a:cs typeface="Arial"/>
              </a:rPr>
              <a:t> </a:t>
            </a:r>
            <a:r>
              <a:rPr sz="577" dirty="0">
                <a:latin typeface="Arial"/>
                <a:cs typeface="Arial"/>
              </a:rPr>
              <a:t>Borson</a:t>
            </a:r>
            <a:r>
              <a:rPr sz="577" spc="3" dirty="0">
                <a:latin typeface="Arial"/>
                <a:cs typeface="Arial"/>
              </a:rPr>
              <a:t> </a:t>
            </a:r>
            <a:r>
              <a:rPr sz="577" spc="-13" dirty="0">
                <a:latin typeface="Arial"/>
                <a:cs typeface="Arial"/>
              </a:rPr>
              <a:t>S.</a:t>
            </a:r>
            <a:r>
              <a:rPr sz="577" spc="6" dirty="0">
                <a:latin typeface="Arial"/>
                <a:cs typeface="Arial"/>
              </a:rPr>
              <a:t> </a:t>
            </a:r>
            <a:r>
              <a:rPr sz="577" spc="-6" dirty="0">
                <a:latin typeface="Arial"/>
                <a:cs typeface="Arial"/>
              </a:rPr>
              <a:t>The</a:t>
            </a:r>
            <a:r>
              <a:rPr sz="577" spc="6" dirty="0">
                <a:latin typeface="Arial"/>
                <a:cs typeface="Arial"/>
              </a:rPr>
              <a:t> </a:t>
            </a:r>
            <a:r>
              <a:rPr sz="577" spc="-6" dirty="0">
                <a:latin typeface="Arial"/>
                <a:cs typeface="Arial"/>
              </a:rPr>
              <a:t>Mini-Cog:</a:t>
            </a:r>
            <a:r>
              <a:rPr sz="577" spc="6" dirty="0">
                <a:latin typeface="Arial"/>
                <a:cs typeface="Arial"/>
              </a:rPr>
              <a:t> </a:t>
            </a:r>
            <a:r>
              <a:rPr sz="577" spc="-6" dirty="0">
                <a:latin typeface="Arial"/>
                <a:cs typeface="Arial"/>
              </a:rPr>
              <a:t>Receiver</a:t>
            </a:r>
            <a:r>
              <a:rPr sz="577" spc="3" dirty="0">
                <a:latin typeface="Arial"/>
                <a:cs typeface="Arial"/>
              </a:rPr>
              <a:t> </a:t>
            </a:r>
            <a:r>
              <a:rPr sz="577" dirty="0">
                <a:latin typeface="Arial"/>
                <a:cs typeface="Arial"/>
              </a:rPr>
              <a:t>operating</a:t>
            </a:r>
            <a:r>
              <a:rPr sz="577" spc="6" dirty="0">
                <a:latin typeface="Arial"/>
                <a:cs typeface="Arial"/>
              </a:rPr>
              <a:t> </a:t>
            </a:r>
            <a:r>
              <a:rPr sz="577" dirty="0">
                <a:latin typeface="Arial"/>
                <a:cs typeface="Arial"/>
              </a:rPr>
              <a:t>characteristics</a:t>
            </a:r>
            <a:r>
              <a:rPr sz="577" spc="6" dirty="0">
                <a:latin typeface="Arial"/>
                <a:cs typeface="Arial"/>
              </a:rPr>
              <a:t> </a:t>
            </a:r>
            <a:r>
              <a:rPr sz="577" dirty="0">
                <a:latin typeface="Arial"/>
                <a:cs typeface="Arial"/>
              </a:rPr>
              <a:t>with</a:t>
            </a:r>
            <a:r>
              <a:rPr sz="577" spc="3" dirty="0">
                <a:latin typeface="Arial"/>
                <a:cs typeface="Arial"/>
              </a:rPr>
              <a:t> </a:t>
            </a:r>
            <a:r>
              <a:rPr sz="577" dirty="0">
                <a:latin typeface="Arial"/>
                <a:cs typeface="Arial"/>
              </a:rPr>
              <a:t>the</a:t>
            </a:r>
            <a:r>
              <a:rPr sz="577" spc="6" dirty="0">
                <a:latin typeface="Arial"/>
                <a:cs typeface="Arial"/>
              </a:rPr>
              <a:t> </a:t>
            </a:r>
            <a:r>
              <a:rPr sz="577" dirty="0">
                <a:latin typeface="Arial"/>
                <a:cs typeface="Arial"/>
              </a:rPr>
              <a:t>expert</a:t>
            </a:r>
            <a:r>
              <a:rPr sz="577" spc="6" dirty="0">
                <a:latin typeface="Arial"/>
                <a:cs typeface="Arial"/>
              </a:rPr>
              <a:t> </a:t>
            </a:r>
            <a:r>
              <a:rPr sz="577" dirty="0">
                <a:latin typeface="Arial"/>
                <a:cs typeface="Arial"/>
              </a:rPr>
              <a:t>and</a:t>
            </a:r>
            <a:r>
              <a:rPr sz="577" spc="6" dirty="0">
                <a:latin typeface="Arial"/>
                <a:cs typeface="Arial"/>
              </a:rPr>
              <a:t> </a:t>
            </a:r>
            <a:r>
              <a:rPr sz="577" dirty="0">
                <a:latin typeface="Arial"/>
                <a:cs typeface="Arial"/>
              </a:rPr>
              <a:t>naive</a:t>
            </a:r>
            <a:r>
              <a:rPr sz="577" spc="3" dirty="0">
                <a:latin typeface="Arial"/>
                <a:cs typeface="Arial"/>
              </a:rPr>
              <a:t> </a:t>
            </a:r>
            <a:r>
              <a:rPr sz="577" dirty="0">
                <a:latin typeface="Arial"/>
                <a:cs typeface="Arial"/>
              </a:rPr>
              <a:t>raters.</a:t>
            </a:r>
            <a:r>
              <a:rPr sz="577" spc="6" dirty="0">
                <a:latin typeface="Arial"/>
                <a:cs typeface="Arial"/>
              </a:rPr>
              <a:t> </a:t>
            </a:r>
            <a:r>
              <a:rPr sz="577" dirty="0">
                <a:latin typeface="Arial"/>
                <a:cs typeface="Arial"/>
              </a:rPr>
              <a:t>Int</a:t>
            </a:r>
            <a:r>
              <a:rPr sz="577" spc="6" dirty="0">
                <a:latin typeface="Arial"/>
                <a:cs typeface="Arial"/>
              </a:rPr>
              <a:t> </a:t>
            </a:r>
            <a:r>
              <a:rPr sz="577" spc="-32" dirty="0">
                <a:latin typeface="Arial"/>
                <a:cs typeface="Arial"/>
              </a:rPr>
              <a:t>J</a:t>
            </a:r>
            <a:r>
              <a:rPr sz="577" dirty="0">
                <a:latin typeface="Arial"/>
                <a:cs typeface="Arial"/>
              </a:rPr>
              <a:t> Geriatr</a:t>
            </a:r>
            <a:r>
              <a:rPr sz="577" spc="-10" dirty="0">
                <a:latin typeface="Arial"/>
                <a:cs typeface="Arial"/>
              </a:rPr>
              <a:t> </a:t>
            </a:r>
            <a:r>
              <a:rPr sz="577" dirty="0">
                <a:latin typeface="Arial"/>
                <a:cs typeface="Arial"/>
              </a:rPr>
              <a:t>Psychiatry</a:t>
            </a:r>
            <a:r>
              <a:rPr sz="577" spc="-10" dirty="0">
                <a:latin typeface="Arial"/>
                <a:cs typeface="Arial"/>
              </a:rPr>
              <a:t> </a:t>
            </a:r>
            <a:r>
              <a:rPr sz="577" dirty="0">
                <a:latin typeface="Arial"/>
                <a:cs typeface="Arial"/>
              </a:rPr>
              <a:t>2001;</a:t>
            </a:r>
            <a:r>
              <a:rPr sz="577" spc="-6" dirty="0">
                <a:latin typeface="Arial"/>
                <a:cs typeface="Arial"/>
              </a:rPr>
              <a:t> </a:t>
            </a:r>
            <a:r>
              <a:rPr sz="577" dirty="0">
                <a:latin typeface="Arial"/>
                <a:cs typeface="Arial"/>
              </a:rPr>
              <a:t>16:</a:t>
            </a:r>
            <a:r>
              <a:rPr sz="577" spc="-10" dirty="0">
                <a:latin typeface="Arial"/>
                <a:cs typeface="Arial"/>
              </a:rPr>
              <a:t> </a:t>
            </a:r>
            <a:r>
              <a:rPr sz="577" spc="-6" dirty="0">
                <a:latin typeface="Arial"/>
                <a:cs typeface="Arial"/>
              </a:rPr>
              <a:t>216-</a:t>
            </a:r>
            <a:r>
              <a:rPr sz="577" spc="-13" dirty="0">
                <a:latin typeface="Arial"/>
                <a:cs typeface="Arial"/>
              </a:rPr>
              <a:t>222.</a:t>
            </a:r>
            <a:endParaRPr sz="577">
              <a:latin typeface="Arial"/>
              <a:cs typeface="Arial"/>
            </a:endParaRPr>
          </a:p>
        </p:txBody>
      </p:sp>
      <p:sp>
        <p:nvSpPr>
          <p:cNvPr id="3" name="object 3"/>
          <p:cNvSpPr/>
          <p:nvPr/>
        </p:nvSpPr>
        <p:spPr>
          <a:xfrm>
            <a:off x="3672895" y="293220"/>
            <a:ext cx="1754817" cy="397878"/>
          </a:xfrm>
          <a:custGeom>
            <a:avLst/>
            <a:gdLst/>
            <a:ahLst/>
            <a:cxnLst/>
            <a:rect l="l" t="t" r="r" b="b"/>
            <a:pathLst>
              <a:path w="2736215" h="620394">
                <a:moveTo>
                  <a:pt x="2583599" y="0"/>
                </a:moveTo>
                <a:lnTo>
                  <a:pt x="0" y="0"/>
                </a:lnTo>
                <a:lnTo>
                  <a:pt x="0" y="620153"/>
                </a:lnTo>
                <a:lnTo>
                  <a:pt x="2583599" y="620153"/>
                </a:lnTo>
                <a:lnTo>
                  <a:pt x="2671705" y="617772"/>
                </a:lnTo>
                <a:lnTo>
                  <a:pt x="2716949" y="601103"/>
                </a:lnTo>
                <a:lnTo>
                  <a:pt x="2733617" y="555859"/>
                </a:lnTo>
                <a:lnTo>
                  <a:pt x="2735999" y="467753"/>
                </a:lnTo>
                <a:lnTo>
                  <a:pt x="2735999" y="152400"/>
                </a:lnTo>
                <a:lnTo>
                  <a:pt x="2733617" y="64293"/>
                </a:lnTo>
                <a:lnTo>
                  <a:pt x="2716949" y="19050"/>
                </a:lnTo>
                <a:lnTo>
                  <a:pt x="2671705" y="2381"/>
                </a:lnTo>
                <a:lnTo>
                  <a:pt x="2583599" y="0"/>
                </a:lnTo>
                <a:close/>
              </a:path>
            </a:pathLst>
          </a:custGeom>
          <a:solidFill>
            <a:srgbClr val="C7201C"/>
          </a:solidFill>
        </p:spPr>
        <p:txBody>
          <a:bodyPr wrap="square" lIns="0" tIns="0" rIns="0" bIns="0" rtlCol="0"/>
          <a:lstStyle/>
          <a:p>
            <a:endParaRPr sz="1154"/>
          </a:p>
        </p:txBody>
      </p:sp>
      <p:sp>
        <p:nvSpPr>
          <p:cNvPr id="4" name="object 4"/>
          <p:cNvSpPr txBox="1"/>
          <p:nvPr/>
        </p:nvSpPr>
        <p:spPr>
          <a:xfrm>
            <a:off x="3991795" y="388477"/>
            <a:ext cx="1066167" cy="195648"/>
          </a:xfrm>
          <a:prstGeom prst="rect">
            <a:avLst/>
          </a:prstGeom>
        </p:spPr>
        <p:txBody>
          <a:bodyPr vert="horz" wrap="square" lIns="0" tIns="8145" rIns="0" bIns="0" rtlCol="0">
            <a:spAutoFit/>
          </a:bodyPr>
          <a:lstStyle/>
          <a:p>
            <a:pPr marL="8145">
              <a:spcBef>
                <a:spcPts val="64"/>
              </a:spcBef>
            </a:pPr>
            <a:r>
              <a:rPr sz="1218" b="1" spc="-16" dirty="0">
                <a:solidFill>
                  <a:srgbClr val="FFFFFF"/>
                </a:solidFill>
                <a:latin typeface="Arial"/>
                <a:cs typeface="Arial"/>
              </a:rPr>
              <a:t>Clock</a:t>
            </a:r>
            <a:r>
              <a:rPr sz="1218" b="1" spc="-58" dirty="0">
                <a:solidFill>
                  <a:srgbClr val="FFFFFF"/>
                </a:solidFill>
                <a:latin typeface="Arial"/>
                <a:cs typeface="Arial"/>
              </a:rPr>
              <a:t> </a:t>
            </a:r>
            <a:r>
              <a:rPr sz="1218" b="1" spc="-6" dirty="0">
                <a:solidFill>
                  <a:srgbClr val="FFFFFF"/>
                </a:solidFill>
                <a:latin typeface="Arial"/>
                <a:cs typeface="Arial"/>
              </a:rPr>
              <a:t>Drawing</a:t>
            </a:r>
            <a:endParaRPr sz="1218">
              <a:latin typeface="Arial"/>
              <a:cs typeface="Arial"/>
            </a:endParaRPr>
          </a:p>
        </p:txBody>
      </p:sp>
      <p:sp>
        <p:nvSpPr>
          <p:cNvPr id="5" name="object 5"/>
          <p:cNvSpPr/>
          <p:nvPr/>
        </p:nvSpPr>
        <p:spPr>
          <a:xfrm>
            <a:off x="4766842" y="1021769"/>
            <a:ext cx="2522066" cy="2522066"/>
          </a:xfrm>
          <a:custGeom>
            <a:avLst/>
            <a:gdLst/>
            <a:ahLst/>
            <a:cxnLst/>
            <a:rect l="l" t="t" r="r" b="b"/>
            <a:pathLst>
              <a:path w="3932554" h="3932554">
                <a:moveTo>
                  <a:pt x="1966252" y="3932504"/>
                </a:moveTo>
                <a:lnTo>
                  <a:pt x="2014736" y="3931918"/>
                </a:lnTo>
                <a:lnTo>
                  <a:pt x="2062931" y="3930168"/>
                </a:lnTo>
                <a:lnTo>
                  <a:pt x="2110825" y="3927269"/>
                </a:lnTo>
                <a:lnTo>
                  <a:pt x="2158404" y="3923234"/>
                </a:lnTo>
                <a:lnTo>
                  <a:pt x="2205654" y="3918076"/>
                </a:lnTo>
                <a:lnTo>
                  <a:pt x="2252562" y="3911809"/>
                </a:lnTo>
                <a:lnTo>
                  <a:pt x="2299114" y="3904446"/>
                </a:lnTo>
                <a:lnTo>
                  <a:pt x="2345298" y="3896000"/>
                </a:lnTo>
                <a:lnTo>
                  <a:pt x="2391099" y="3886486"/>
                </a:lnTo>
                <a:lnTo>
                  <a:pt x="2436504" y="3875916"/>
                </a:lnTo>
                <a:lnTo>
                  <a:pt x="2481499" y="3864304"/>
                </a:lnTo>
                <a:lnTo>
                  <a:pt x="2526072" y="3851663"/>
                </a:lnTo>
                <a:lnTo>
                  <a:pt x="2570208" y="3838007"/>
                </a:lnTo>
                <a:lnTo>
                  <a:pt x="2613895" y="3823350"/>
                </a:lnTo>
                <a:lnTo>
                  <a:pt x="2657118" y="3807704"/>
                </a:lnTo>
                <a:lnTo>
                  <a:pt x="2699865" y="3791084"/>
                </a:lnTo>
                <a:lnTo>
                  <a:pt x="2742121" y="3773502"/>
                </a:lnTo>
                <a:lnTo>
                  <a:pt x="2783874" y="3754973"/>
                </a:lnTo>
                <a:lnTo>
                  <a:pt x="2825110" y="3735509"/>
                </a:lnTo>
                <a:lnTo>
                  <a:pt x="2865815" y="3715124"/>
                </a:lnTo>
                <a:lnTo>
                  <a:pt x="2905976" y="3693832"/>
                </a:lnTo>
                <a:lnTo>
                  <a:pt x="2945580" y="3671646"/>
                </a:lnTo>
                <a:lnTo>
                  <a:pt x="2984612" y="3648579"/>
                </a:lnTo>
                <a:lnTo>
                  <a:pt x="3023061" y="3624646"/>
                </a:lnTo>
                <a:lnTo>
                  <a:pt x="3060911" y="3599859"/>
                </a:lnTo>
                <a:lnTo>
                  <a:pt x="3098150" y="3574231"/>
                </a:lnTo>
                <a:lnTo>
                  <a:pt x="3134765" y="3547777"/>
                </a:lnTo>
                <a:lnTo>
                  <a:pt x="3170741" y="3520510"/>
                </a:lnTo>
                <a:lnTo>
                  <a:pt x="3206065" y="3492443"/>
                </a:lnTo>
                <a:lnTo>
                  <a:pt x="3240725" y="3463589"/>
                </a:lnTo>
                <a:lnTo>
                  <a:pt x="3274705" y="3433963"/>
                </a:lnTo>
                <a:lnTo>
                  <a:pt x="3307994" y="3403578"/>
                </a:lnTo>
                <a:lnTo>
                  <a:pt x="3340577" y="3372446"/>
                </a:lnTo>
                <a:lnTo>
                  <a:pt x="3372441" y="3340582"/>
                </a:lnTo>
                <a:lnTo>
                  <a:pt x="3403573" y="3307999"/>
                </a:lnTo>
                <a:lnTo>
                  <a:pt x="3433959" y="3274711"/>
                </a:lnTo>
                <a:lnTo>
                  <a:pt x="3463585" y="3240730"/>
                </a:lnTo>
                <a:lnTo>
                  <a:pt x="3492439" y="3206071"/>
                </a:lnTo>
                <a:lnTo>
                  <a:pt x="3520506" y="3170746"/>
                </a:lnTo>
                <a:lnTo>
                  <a:pt x="3547773" y="3134770"/>
                </a:lnTo>
                <a:lnTo>
                  <a:pt x="3574228" y="3098156"/>
                </a:lnTo>
                <a:lnTo>
                  <a:pt x="3599855" y="3060917"/>
                </a:lnTo>
                <a:lnTo>
                  <a:pt x="3624643" y="3023066"/>
                </a:lnTo>
                <a:lnTo>
                  <a:pt x="3648577" y="2984618"/>
                </a:lnTo>
                <a:lnTo>
                  <a:pt x="3671643" y="2945585"/>
                </a:lnTo>
                <a:lnTo>
                  <a:pt x="3693830" y="2905981"/>
                </a:lnTo>
                <a:lnTo>
                  <a:pt x="3715122" y="2865820"/>
                </a:lnTo>
                <a:lnTo>
                  <a:pt x="3735507" y="2825115"/>
                </a:lnTo>
                <a:lnTo>
                  <a:pt x="3754971" y="2783879"/>
                </a:lnTo>
                <a:lnTo>
                  <a:pt x="3773500" y="2742126"/>
                </a:lnTo>
                <a:lnTo>
                  <a:pt x="3791082" y="2699870"/>
                </a:lnTo>
                <a:lnTo>
                  <a:pt x="3807703" y="2657123"/>
                </a:lnTo>
                <a:lnTo>
                  <a:pt x="3823348" y="2613900"/>
                </a:lnTo>
                <a:lnTo>
                  <a:pt x="3838006" y="2570213"/>
                </a:lnTo>
                <a:lnTo>
                  <a:pt x="3851662" y="2526076"/>
                </a:lnTo>
                <a:lnTo>
                  <a:pt x="3864303" y="2481503"/>
                </a:lnTo>
                <a:lnTo>
                  <a:pt x="3875915" y="2436508"/>
                </a:lnTo>
                <a:lnTo>
                  <a:pt x="3886485" y="2391102"/>
                </a:lnTo>
                <a:lnTo>
                  <a:pt x="3896000" y="2345301"/>
                </a:lnTo>
                <a:lnTo>
                  <a:pt x="3904445" y="2299118"/>
                </a:lnTo>
                <a:lnTo>
                  <a:pt x="3911809" y="2252565"/>
                </a:lnTo>
                <a:lnTo>
                  <a:pt x="3918076" y="2205656"/>
                </a:lnTo>
                <a:lnTo>
                  <a:pt x="3923234" y="2158406"/>
                </a:lnTo>
                <a:lnTo>
                  <a:pt x="3927269" y="2110827"/>
                </a:lnTo>
                <a:lnTo>
                  <a:pt x="3930168" y="2062932"/>
                </a:lnTo>
                <a:lnTo>
                  <a:pt x="3931918" y="2014736"/>
                </a:lnTo>
                <a:lnTo>
                  <a:pt x="3932504" y="1966252"/>
                </a:lnTo>
                <a:lnTo>
                  <a:pt x="3931918" y="1917768"/>
                </a:lnTo>
                <a:lnTo>
                  <a:pt x="3930168" y="1869572"/>
                </a:lnTo>
                <a:lnTo>
                  <a:pt x="3927269" y="1821678"/>
                </a:lnTo>
                <a:lnTo>
                  <a:pt x="3923234" y="1774099"/>
                </a:lnTo>
                <a:lnTo>
                  <a:pt x="3918076" y="1726849"/>
                </a:lnTo>
                <a:lnTo>
                  <a:pt x="3911809" y="1679941"/>
                </a:lnTo>
                <a:lnTo>
                  <a:pt x="3904445" y="1633389"/>
                </a:lnTo>
                <a:lnTo>
                  <a:pt x="3896000" y="1587205"/>
                </a:lnTo>
                <a:lnTo>
                  <a:pt x="3886485" y="1541405"/>
                </a:lnTo>
                <a:lnTo>
                  <a:pt x="3875915" y="1496000"/>
                </a:lnTo>
                <a:lnTo>
                  <a:pt x="3864303" y="1451004"/>
                </a:lnTo>
                <a:lnTo>
                  <a:pt x="3851662" y="1406431"/>
                </a:lnTo>
                <a:lnTo>
                  <a:pt x="3838006" y="1362295"/>
                </a:lnTo>
                <a:lnTo>
                  <a:pt x="3823348" y="1318609"/>
                </a:lnTo>
                <a:lnTo>
                  <a:pt x="3807703" y="1275385"/>
                </a:lnTo>
                <a:lnTo>
                  <a:pt x="3791082" y="1232639"/>
                </a:lnTo>
                <a:lnTo>
                  <a:pt x="3773500" y="1190382"/>
                </a:lnTo>
                <a:lnTo>
                  <a:pt x="3754971" y="1148629"/>
                </a:lnTo>
                <a:lnTo>
                  <a:pt x="3735507" y="1107394"/>
                </a:lnTo>
                <a:lnTo>
                  <a:pt x="3715122" y="1066689"/>
                </a:lnTo>
                <a:lnTo>
                  <a:pt x="3693830" y="1026527"/>
                </a:lnTo>
                <a:lnTo>
                  <a:pt x="3671643" y="986924"/>
                </a:lnTo>
                <a:lnTo>
                  <a:pt x="3648577" y="947891"/>
                </a:lnTo>
                <a:lnTo>
                  <a:pt x="3624643" y="909443"/>
                </a:lnTo>
                <a:lnTo>
                  <a:pt x="3599855" y="871592"/>
                </a:lnTo>
                <a:lnTo>
                  <a:pt x="3574228" y="834353"/>
                </a:lnTo>
                <a:lnTo>
                  <a:pt x="3547773" y="797738"/>
                </a:lnTo>
                <a:lnTo>
                  <a:pt x="3520506" y="761762"/>
                </a:lnTo>
                <a:lnTo>
                  <a:pt x="3492439" y="726438"/>
                </a:lnTo>
                <a:lnTo>
                  <a:pt x="3463585" y="691778"/>
                </a:lnTo>
                <a:lnTo>
                  <a:pt x="3433959" y="657798"/>
                </a:lnTo>
                <a:lnTo>
                  <a:pt x="3403573" y="624509"/>
                </a:lnTo>
                <a:lnTo>
                  <a:pt x="3372441" y="591926"/>
                </a:lnTo>
                <a:lnTo>
                  <a:pt x="3340577" y="560062"/>
                </a:lnTo>
                <a:lnTo>
                  <a:pt x="3307994" y="528930"/>
                </a:lnTo>
                <a:lnTo>
                  <a:pt x="3274705" y="498544"/>
                </a:lnTo>
                <a:lnTo>
                  <a:pt x="3240725" y="468918"/>
                </a:lnTo>
                <a:lnTo>
                  <a:pt x="3206065" y="440065"/>
                </a:lnTo>
                <a:lnTo>
                  <a:pt x="3170741" y="411997"/>
                </a:lnTo>
                <a:lnTo>
                  <a:pt x="3134765" y="384730"/>
                </a:lnTo>
                <a:lnTo>
                  <a:pt x="3098150" y="358276"/>
                </a:lnTo>
                <a:lnTo>
                  <a:pt x="3060911" y="332648"/>
                </a:lnTo>
                <a:lnTo>
                  <a:pt x="3023061" y="307861"/>
                </a:lnTo>
                <a:lnTo>
                  <a:pt x="2984612" y="283927"/>
                </a:lnTo>
                <a:lnTo>
                  <a:pt x="2945580" y="260860"/>
                </a:lnTo>
                <a:lnTo>
                  <a:pt x="2905976" y="238674"/>
                </a:lnTo>
                <a:lnTo>
                  <a:pt x="2865815" y="217381"/>
                </a:lnTo>
                <a:lnTo>
                  <a:pt x="2825110" y="196996"/>
                </a:lnTo>
                <a:lnTo>
                  <a:pt x="2783874" y="177532"/>
                </a:lnTo>
                <a:lnTo>
                  <a:pt x="2742121" y="159003"/>
                </a:lnTo>
                <a:lnTo>
                  <a:pt x="2699865" y="141421"/>
                </a:lnTo>
                <a:lnTo>
                  <a:pt x="2657118" y="124801"/>
                </a:lnTo>
                <a:lnTo>
                  <a:pt x="2613895" y="109155"/>
                </a:lnTo>
                <a:lnTo>
                  <a:pt x="2570208" y="94497"/>
                </a:lnTo>
                <a:lnTo>
                  <a:pt x="2526072" y="80841"/>
                </a:lnTo>
                <a:lnTo>
                  <a:pt x="2481499" y="68201"/>
                </a:lnTo>
                <a:lnTo>
                  <a:pt x="2436504" y="56588"/>
                </a:lnTo>
                <a:lnTo>
                  <a:pt x="2391099" y="46018"/>
                </a:lnTo>
                <a:lnTo>
                  <a:pt x="2345298" y="36504"/>
                </a:lnTo>
                <a:lnTo>
                  <a:pt x="2299114" y="28058"/>
                </a:lnTo>
                <a:lnTo>
                  <a:pt x="2252562" y="20695"/>
                </a:lnTo>
                <a:lnTo>
                  <a:pt x="2205654" y="14427"/>
                </a:lnTo>
                <a:lnTo>
                  <a:pt x="2158404" y="9269"/>
                </a:lnTo>
                <a:lnTo>
                  <a:pt x="2110825" y="5234"/>
                </a:lnTo>
                <a:lnTo>
                  <a:pt x="2062931" y="2335"/>
                </a:lnTo>
                <a:lnTo>
                  <a:pt x="2014736" y="586"/>
                </a:lnTo>
                <a:lnTo>
                  <a:pt x="1966252" y="0"/>
                </a:lnTo>
                <a:lnTo>
                  <a:pt x="1917768" y="586"/>
                </a:lnTo>
                <a:lnTo>
                  <a:pt x="1869572" y="2335"/>
                </a:lnTo>
                <a:lnTo>
                  <a:pt x="1821678" y="5234"/>
                </a:lnTo>
                <a:lnTo>
                  <a:pt x="1774099" y="9269"/>
                </a:lnTo>
                <a:lnTo>
                  <a:pt x="1726849" y="14427"/>
                </a:lnTo>
                <a:lnTo>
                  <a:pt x="1679941" y="20695"/>
                </a:lnTo>
                <a:lnTo>
                  <a:pt x="1633389" y="28058"/>
                </a:lnTo>
                <a:lnTo>
                  <a:pt x="1587205" y="36504"/>
                </a:lnTo>
                <a:lnTo>
                  <a:pt x="1541405" y="46018"/>
                </a:lnTo>
                <a:lnTo>
                  <a:pt x="1496000" y="56588"/>
                </a:lnTo>
                <a:lnTo>
                  <a:pt x="1451004" y="68201"/>
                </a:lnTo>
                <a:lnTo>
                  <a:pt x="1406431" y="80841"/>
                </a:lnTo>
                <a:lnTo>
                  <a:pt x="1362295" y="94497"/>
                </a:lnTo>
                <a:lnTo>
                  <a:pt x="1318609" y="109155"/>
                </a:lnTo>
                <a:lnTo>
                  <a:pt x="1275385" y="124801"/>
                </a:lnTo>
                <a:lnTo>
                  <a:pt x="1232639" y="141421"/>
                </a:lnTo>
                <a:lnTo>
                  <a:pt x="1190382" y="159003"/>
                </a:lnTo>
                <a:lnTo>
                  <a:pt x="1148629" y="177532"/>
                </a:lnTo>
                <a:lnTo>
                  <a:pt x="1107394" y="196996"/>
                </a:lnTo>
                <a:lnTo>
                  <a:pt x="1066689" y="217381"/>
                </a:lnTo>
                <a:lnTo>
                  <a:pt x="1026527" y="238674"/>
                </a:lnTo>
                <a:lnTo>
                  <a:pt x="986924" y="260860"/>
                </a:lnTo>
                <a:lnTo>
                  <a:pt x="947891" y="283927"/>
                </a:lnTo>
                <a:lnTo>
                  <a:pt x="909443" y="307861"/>
                </a:lnTo>
                <a:lnTo>
                  <a:pt x="871592" y="332648"/>
                </a:lnTo>
                <a:lnTo>
                  <a:pt x="834353" y="358276"/>
                </a:lnTo>
                <a:lnTo>
                  <a:pt x="797738" y="384730"/>
                </a:lnTo>
                <a:lnTo>
                  <a:pt x="761762" y="411997"/>
                </a:lnTo>
                <a:lnTo>
                  <a:pt x="726438" y="440065"/>
                </a:lnTo>
                <a:lnTo>
                  <a:pt x="691778" y="468918"/>
                </a:lnTo>
                <a:lnTo>
                  <a:pt x="657798" y="498544"/>
                </a:lnTo>
                <a:lnTo>
                  <a:pt x="624509" y="528930"/>
                </a:lnTo>
                <a:lnTo>
                  <a:pt x="591926" y="560062"/>
                </a:lnTo>
                <a:lnTo>
                  <a:pt x="560062" y="591926"/>
                </a:lnTo>
                <a:lnTo>
                  <a:pt x="528930" y="624509"/>
                </a:lnTo>
                <a:lnTo>
                  <a:pt x="498544" y="657798"/>
                </a:lnTo>
                <a:lnTo>
                  <a:pt x="468918" y="691778"/>
                </a:lnTo>
                <a:lnTo>
                  <a:pt x="440065" y="726438"/>
                </a:lnTo>
                <a:lnTo>
                  <a:pt x="411997" y="761762"/>
                </a:lnTo>
                <a:lnTo>
                  <a:pt x="384730" y="797738"/>
                </a:lnTo>
                <a:lnTo>
                  <a:pt x="358276" y="834353"/>
                </a:lnTo>
                <a:lnTo>
                  <a:pt x="332648" y="871592"/>
                </a:lnTo>
                <a:lnTo>
                  <a:pt x="307861" y="909443"/>
                </a:lnTo>
                <a:lnTo>
                  <a:pt x="283927" y="947891"/>
                </a:lnTo>
                <a:lnTo>
                  <a:pt x="260860" y="986924"/>
                </a:lnTo>
                <a:lnTo>
                  <a:pt x="238674" y="1026527"/>
                </a:lnTo>
                <a:lnTo>
                  <a:pt x="217381" y="1066689"/>
                </a:lnTo>
                <a:lnTo>
                  <a:pt x="196996" y="1107394"/>
                </a:lnTo>
                <a:lnTo>
                  <a:pt x="177532" y="1148629"/>
                </a:lnTo>
                <a:lnTo>
                  <a:pt x="159003" y="1190382"/>
                </a:lnTo>
                <a:lnTo>
                  <a:pt x="141421" y="1232639"/>
                </a:lnTo>
                <a:lnTo>
                  <a:pt x="124801" y="1275385"/>
                </a:lnTo>
                <a:lnTo>
                  <a:pt x="109155" y="1318609"/>
                </a:lnTo>
                <a:lnTo>
                  <a:pt x="94497" y="1362295"/>
                </a:lnTo>
                <a:lnTo>
                  <a:pt x="80841" y="1406431"/>
                </a:lnTo>
                <a:lnTo>
                  <a:pt x="68201" y="1451004"/>
                </a:lnTo>
                <a:lnTo>
                  <a:pt x="56588" y="1496000"/>
                </a:lnTo>
                <a:lnTo>
                  <a:pt x="46018" y="1541405"/>
                </a:lnTo>
                <a:lnTo>
                  <a:pt x="36504" y="1587205"/>
                </a:lnTo>
                <a:lnTo>
                  <a:pt x="28058" y="1633389"/>
                </a:lnTo>
                <a:lnTo>
                  <a:pt x="20695" y="1679941"/>
                </a:lnTo>
                <a:lnTo>
                  <a:pt x="14427" y="1726849"/>
                </a:lnTo>
                <a:lnTo>
                  <a:pt x="9269" y="1774099"/>
                </a:lnTo>
                <a:lnTo>
                  <a:pt x="5234" y="1821678"/>
                </a:lnTo>
                <a:lnTo>
                  <a:pt x="2335" y="1869572"/>
                </a:lnTo>
                <a:lnTo>
                  <a:pt x="586" y="1917768"/>
                </a:lnTo>
                <a:lnTo>
                  <a:pt x="0" y="1966252"/>
                </a:lnTo>
                <a:lnTo>
                  <a:pt x="586" y="2014736"/>
                </a:lnTo>
                <a:lnTo>
                  <a:pt x="2335" y="2062932"/>
                </a:lnTo>
                <a:lnTo>
                  <a:pt x="5234" y="2110827"/>
                </a:lnTo>
                <a:lnTo>
                  <a:pt x="9269" y="2158406"/>
                </a:lnTo>
                <a:lnTo>
                  <a:pt x="14427" y="2205656"/>
                </a:lnTo>
                <a:lnTo>
                  <a:pt x="20695" y="2252565"/>
                </a:lnTo>
                <a:lnTo>
                  <a:pt x="28058" y="2299118"/>
                </a:lnTo>
                <a:lnTo>
                  <a:pt x="36504" y="2345301"/>
                </a:lnTo>
                <a:lnTo>
                  <a:pt x="46018" y="2391102"/>
                </a:lnTo>
                <a:lnTo>
                  <a:pt x="56588" y="2436508"/>
                </a:lnTo>
                <a:lnTo>
                  <a:pt x="68201" y="2481503"/>
                </a:lnTo>
                <a:lnTo>
                  <a:pt x="80841" y="2526076"/>
                </a:lnTo>
                <a:lnTo>
                  <a:pt x="94497" y="2570213"/>
                </a:lnTo>
                <a:lnTo>
                  <a:pt x="109155" y="2613900"/>
                </a:lnTo>
                <a:lnTo>
                  <a:pt x="124801" y="2657123"/>
                </a:lnTo>
                <a:lnTo>
                  <a:pt x="141421" y="2699870"/>
                </a:lnTo>
                <a:lnTo>
                  <a:pt x="159003" y="2742126"/>
                </a:lnTo>
                <a:lnTo>
                  <a:pt x="177532" y="2783879"/>
                </a:lnTo>
                <a:lnTo>
                  <a:pt x="196996" y="2825115"/>
                </a:lnTo>
                <a:lnTo>
                  <a:pt x="217381" y="2865820"/>
                </a:lnTo>
                <a:lnTo>
                  <a:pt x="238674" y="2905981"/>
                </a:lnTo>
                <a:lnTo>
                  <a:pt x="260860" y="2945585"/>
                </a:lnTo>
                <a:lnTo>
                  <a:pt x="283927" y="2984618"/>
                </a:lnTo>
                <a:lnTo>
                  <a:pt x="307861" y="3023066"/>
                </a:lnTo>
                <a:lnTo>
                  <a:pt x="332648" y="3060917"/>
                </a:lnTo>
                <a:lnTo>
                  <a:pt x="358276" y="3098156"/>
                </a:lnTo>
                <a:lnTo>
                  <a:pt x="384730" y="3134770"/>
                </a:lnTo>
                <a:lnTo>
                  <a:pt x="411997" y="3170746"/>
                </a:lnTo>
                <a:lnTo>
                  <a:pt x="440065" y="3206071"/>
                </a:lnTo>
                <a:lnTo>
                  <a:pt x="468918" y="3240730"/>
                </a:lnTo>
                <a:lnTo>
                  <a:pt x="498544" y="3274711"/>
                </a:lnTo>
                <a:lnTo>
                  <a:pt x="528930" y="3307999"/>
                </a:lnTo>
                <a:lnTo>
                  <a:pt x="560062" y="3340582"/>
                </a:lnTo>
                <a:lnTo>
                  <a:pt x="591926" y="3372446"/>
                </a:lnTo>
                <a:lnTo>
                  <a:pt x="624509" y="3403578"/>
                </a:lnTo>
                <a:lnTo>
                  <a:pt x="657798" y="3433963"/>
                </a:lnTo>
                <a:lnTo>
                  <a:pt x="691778" y="3463589"/>
                </a:lnTo>
                <a:lnTo>
                  <a:pt x="726438" y="3492443"/>
                </a:lnTo>
                <a:lnTo>
                  <a:pt x="761762" y="3520510"/>
                </a:lnTo>
                <a:lnTo>
                  <a:pt x="797738" y="3547777"/>
                </a:lnTo>
                <a:lnTo>
                  <a:pt x="834353" y="3574231"/>
                </a:lnTo>
                <a:lnTo>
                  <a:pt x="871592" y="3599859"/>
                </a:lnTo>
                <a:lnTo>
                  <a:pt x="909443" y="3624646"/>
                </a:lnTo>
                <a:lnTo>
                  <a:pt x="947891" y="3648579"/>
                </a:lnTo>
                <a:lnTo>
                  <a:pt x="986924" y="3671646"/>
                </a:lnTo>
                <a:lnTo>
                  <a:pt x="1026527" y="3693832"/>
                </a:lnTo>
                <a:lnTo>
                  <a:pt x="1066689" y="3715124"/>
                </a:lnTo>
                <a:lnTo>
                  <a:pt x="1107394" y="3735509"/>
                </a:lnTo>
                <a:lnTo>
                  <a:pt x="1148629" y="3754973"/>
                </a:lnTo>
                <a:lnTo>
                  <a:pt x="1190382" y="3773502"/>
                </a:lnTo>
                <a:lnTo>
                  <a:pt x="1232639" y="3791084"/>
                </a:lnTo>
                <a:lnTo>
                  <a:pt x="1275385" y="3807704"/>
                </a:lnTo>
                <a:lnTo>
                  <a:pt x="1318609" y="3823350"/>
                </a:lnTo>
                <a:lnTo>
                  <a:pt x="1362295" y="3838007"/>
                </a:lnTo>
                <a:lnTo>
                  <a:pt x="1406431" y="3851663"/>
                </a:lnTo>
                <a:lnTo>
                  <a:pt x="1451004" y="3864304"/>
                </a:lnTo>
                <a:lnTo>
                  <a:pt x="1496000" y="3875916"/>
                </a:lnTo>
                <a:lnTo>
                  <a:pt x="1541405" y="3886486"/>
                </a:lnTo>
                <a:lnTo>
                  <a:pt x="1587205" y="3896000"/>
                </a:lnTo>
                <a:lnTo>
                  <a:pt x="1633389" y="3904446"/>
                </a:lnTo>
                <a:lnTo>
                  <a:pt x="1679941" y="3911809"/>
                </a:lnTo>
                <a:lnTo>
                  <a:pt x="1726849" y="3918076"/>
                </a:lnTo>
                <a:lnTo>
                  <a:pt x="1774099" y="3923234"/>
                </a:lnTo>
                <a:lnTo>
                  <a:pt x="1821678" y="3927269"/>
                </a:lnTo>
                <a:lnTo>
                  <a:pt x="1869572" y="3930168"/>
                </a:lnTo>
                <a:lnTo>
                  <a:pt x="1917768" y="3931918"/>
                </a:lnTo>
                <a:lnTo>
                  <a:pt x="1966252" y="3932504"/>
                </a:lnTo>
                <a:close/>
              </a:path>
            </a:pathLst>
          </a:custGeom>
          <a:ln w="31750">
            <a:solidFill>
              <a:srgbClr val="000000"/>
            </a:solidFill>
          </a:ln>
        </p:spPr>
        <p:txBody>
          <a:bodyPr wrap="square" lIns="0" tIns="0" rIns="0" bIns="0" rtlCol="0"/>
          <a:lstStyle/>
          <a:p>
            <a:endParaRPr sz="1154"/>
          </a:p>
        </p:txBody>
      </p:sp>
      <p:sp>
        <p:nvSpPr>
          <p:cNvPr id="6" name="object 6"/>
          <p:cNvSpPr/>
          <p:nvPr/>
        </p:nvSpPr>
        <p:spPr>
          <a:xfrm>
            <a:off x="3999941" y="3734174"/>
            <a:ext cx="4192584" cy="0"/>
          </a:xfrm>
          <a:custGeom>
            <a:avLst/>
            <a:gdLst/>
            <a:ahLst/>
            <a:cxnLst/>
            <a:rect l="l" t="t" r="r" b="b"/>
            <a:pathLst>
              <a:path w="6537325">
                <a:moveTo>
                  <a:pt x="0" y="0"/>
                </a:moveTo>
                <a:lnTo>
                  <a:pt x="6537299" y="0"/>
                </a:lnTo>
              </a:path>
            </a:pathLst>
          </a:custGeom>
          <a:ln w="3175">
            <a:solidFill>
              <a:srgbClr val="C7201C"/>
            </a:solidFill>
          </a:ln>
        </p:spPr>
        <p:txBody>
          <a:bodyPr wrap="square" lIns="0" tIns="0" rIns="0" bIns="0" rtlCol="0"/>
          <a:lstStyle/>
          <a:p>
            <a:endParaRPr sz="1154"/>
          </a:p>
        </p:txBody>
      </p:sp>
      <p:sp>
        <p:nvSpPr>
          <p:cNvPr id="7" name="object 7"/>
          <p:cNvSpPr txBox="1"/>
          <p:nvPr/>
        </p:nvSpPr>
        <p:spPr>
          <a:xfrm>
            <a:off x="5827474" y="428122"/>
            <a:ext cx="1822013" cy="136593"/>
          </a:xfrm>
          <a:prstGeom prst="rect">
            <a:avLst/>
          </a:prstGeom>
        </p:spPr>
        <p:txBody>
          <a:bodyPr vert="horz" wrap="square" lIns="0" tIns="8145" rIns="0" bIns="0" rtlCol="0">
            <a:spAutoFit/>
          </a:bodyPr>
          <a:lstStyle/>
          <a:p>
            <a:pPr marL="8145">
              <a:spcBef>
                <a:spcPts val="64"/>
              </a:spcBef>
              <a:tabLst>
                <a:tab pos="719567" algn="l"/>
                <a:tab pos="1813375" algn="l"/>
              </a:tabLst>
            </a:pPr>
            <a:r>
              <a:rPr sz="834" spc="-16" dirty="0">
                <a:latin typeface="Arial"/>
                <a:cs typeface="Arial"/>
              </a:rPr>
              <a:t>ID:</a:t>
            </a:r>
            <a:r>
              <a:rPr sz="834" u="sng" dirty="0">
                <a:uFill>
                  <a:solidFill>
                    <a:srgbClr val="000000"/>
                  </a:solidFill>
                </a:uFill>
                <a:latin typeface="Arial"/>
                <a:cs typeface="Arial"/>
              </a:rPr>
              <a:t>	</a:t>
            </a:r>
            <a:r>
              <a:rPr sz="834" dirty="0">
                <a:latin typeface="Arial"/>
                <a:cs typeface="Arial"/>
              </a:rPr>
              <a:t> Date:</a:t>
            </a:r>
            <a:r>
              <a:rPr sz="834" spc="-112" dirty="0">
                <a:latin typeface="Arial"/>
                <a:cs typeface="Arial"/>
              </a:rPr>
              <a:t> </a:t>
            </a:r>
            <a:r>
              <a:rPr sz="834" u="sng" dirty="0">
                <a:uFill>
                  <a:solidFill>
                    <a:srgbClr val="000000"/>
                  </a:solidFill>
                </a:uFill>
                <a:latin typeface="Arial"/>
                <a:cs typeface="Arial"/>
              </a:rPr>
              <a:t>	</a:t>
            </a:r>
            <a:endParaRPr sz="834">
              <a:latin typeface="Arial"/>
              <a:cs typeface="Arial"/>
            </a:endParaRPr>
          </a:p>
        </p:txBody>
      </p:sp>
      <p:sp>
        <p:nvSpPr>
          <p:cNvPr id="8" name="object 8"/>
          <p:cNvSpPr txBox="1"/>
          <p:nvPr/>
        </p:nvSpPr>
        <p:spPr>
          <a:xfrm>
            <a:off x="4216998" y="6300964"/>
            <a:ext cx="3838281" cy="245911"/>
          </a:xfrm>
          <a:prstGeom prst="rect">
            <a:avLst/>
          </a:prstGeom>
        </p:spPr>
        <p:txBody>
          <a:bodyPr vert="horz" wrap="square" lIns="0" tIns="10996" rIns="0" bIns="0" rtlCol="0">
            <a:spAutoFit/>
          </a:bodyPr>
          <a:lstStyle/>
          <a:p>
            <a:pPr marL="27691" algn="ctr">
              <a:lnSpc>
                <a:spcPts val="616"/>
              </a:lnSpc>
              <a:spcBef>
                <a:spcPts val="87"/>
              </a:spcBef>
            </a:pPr>
            <a:r>
              <a:rPr sz="513" spc="-6" dirty="0">
                <a:solidFill>
                  <a:srgbClr val="9098A4"/>
                </a:solidFill>
                <a:latin typeface="Arial"/>
                <a:cs typeface="Arial"/>
              </a:rPr>
              <a:t>Mini-</a:t>
            </a:r>
            <a:r>
              <a:rPr sz="513" dirty="0">
                <a:solidFill>
                  <a:srgbClr val="9098A4"/>
                </a:solidFill>
                <a:latin typeface="Arial"/>
                <a:cs typeface="Arial"/>
              </a:rPr>
              <a:t>Cog</a:t>
            </a:r>
            <a:r>
              <a:rPr sz="513" spc="58" dirty="0">
                <a:solidFill>
                  <a:srgbClr val="9098A4"/>
                </a:solidFill>
                <a:latin typeface="Arial"/>
                <a:cs typeface="Arial"/>
              </a:rPr>
              <a:t> </a:t>
            </a:r>
            <a:r>
              <a:rPr sz="513" dirty="0">
                <a:solidFill>
                  <a:srgbClr val="9098A4"/>
                </a:solidFill>
                <a:latin typeface="Arial"/>
                <a:cs typeface="Arial"/>
              </a:rPr>
              <a:t>©</a:t>
            </a:r>
            <a:r>
              <a:rPr sz="513" spc="58" dirty="0">
                <a:solidFill>
                  <a:srgbClr val="9098A4"/>
                </a:solidFill>
                <a:latin typeface="Arial"/>
                <a:cs typeface="Arial"/>
              </a:rPr>
              <a:t> </a:t>
            </a:r>
            <a:r>
              <a:rPr sz="513" dirty="0">
                <a:solidFill>
                  <a:srgbClr val="9098A4"/>
                </a:solidFill>
                <a:latin typeface="Arial"/>
                <a:cs typeface="Arial"/>
              </a:rPr>
              <a:t>S.</a:t>
            </a:r>
            <a:r>
              <a:rPr sz="513" spc="55" dirty="0">
                <a:solidFill>
                  <a:srgbClr val="9098A4"/>
                </a:solidFill>
                <a:latin typeface="Arial"/>
                <a:cs typeface="Arial"/>
              </a:rPr>
              <a:t> </a:t>
            </a:r>
            <a:r>
              <a:rPr sz="513" dirty="0">
                <a:solidFill>
                  <a:srgbClr val="9098A4"/>
                </a:solidFill>
                <a:latin typeface="Arial"/>
                <a:cs typeface="Arial"/>
              </a:rPr>
              <a:t>Borson.</a:t>
            </a:r>
            <a:r>
              <a:rPr sz="513" spc="55" dirty="0">
                <a:solidFill>
                  <a:srgbClr val="9098A4"/>
                </a:solidFill>
                <a:latin typeface="Arial"/>
                <a:cs typeface="Arial"/>
              </a:rPr>
              <a:t> </a:t>
            </a:r>
            <a:r>
              <a:rPr sz="513" dirty="0">
                <a:solidFill>
                  <a:srgbClr val="9098A4"/>
                </a:solidFill>
                <a:latin typeface="Arial"/>
                <a:cs typeface="Arial"/>
              </a:rPr>
              <a:t>All</a:t>
            </a:r>
            <a:r>
              <a:rPr sz="513" spc="58" dirty="0">
                <a:solidFill>
                  <a:srgbClr val="9098A4"/>
                </a:solidFill>
                <a:latin typeface="Arial"/>
                <a:cs typeface="Arial"/>
              </a:rPr>
              <a:t> </a:t>
            </a:r>
            <a:r>
              <a:rPr sz="513" dirty="0">
                <a:solidFill>
                  <a:srgbClr val="9098A4"/>
                </a:solidFill>
                <a:latin typeface="Arial"/>
                <a:cs typeface="Arial"/>
              </a:rPr>
              <a:t>rights</a:t>
            </a:r>
            <a:r>
              <a:rPr sz="513" spc="55" dirty="0">
                <a:solidFill>
                  <a:srgbClr val="9098A4"/>
                </a:solidFill>
                <a:latin typeface="Arial"/>
                <a:cs typeface="Arial"/>
              </a:rPr>
              <a:t> </a:t>
            </a:r>
            <a:r>
              <a:rPr sz="513" dirty="0">
                <a:solidFill>
                  <a:srgbClr val="9098A4"/>
                </a:solidFill>
                <a:latin typeface="Arial"/>
                <a:cs typeface="Arial"/>
              </a:rPr>
              <a:t>reserved.</a:t>
            </a:r>
            <a:r>
              <a:rPr sz="513" spc="58" dirty="0">
                <a:solidFill>
                  <a:srgbClr val="9098A4"/>
                </a:solidFill>
                <a:latin typeface="Arial"/>
                <a:cs typeface="Arial"/>
              </a:rPr>
              <a:t> </a:t>
            </a:r>
            <a:r>
              <a:rPr sz="513" dirty="0">
                <a:solidFill>
                  <a:srgbClr val="9098A4"/>
                </a:solidFill>
                <a:latin typeface="Arial"/>
                <a:cs typeface="Arial"/>
              </a:rPr>
              <a:t>Reprinted</a:t>
            </a:r>
            <a:r>
              <a:rPr sz="513" spc="51" dirty="0">
                <a:solidFill>
                  <a:srgbClr val="9098A4"/>
                </a:solidFill>
                <a:latin typeface="Arial"/>
                <a:cs typeface="Arial"/>
              </a:rPr>
              <a:t> </a:t>
            </a:r>
            <a:r>
              <a:rPr sz="513" dirty="0">
                <a:solidFill>
                  <a:srgbClr val="9098A4"/>
                </a:solidFill>
                <a:latin typeface="Arial"/>
                <a:cs typeface="Arial"/>
              </a:rPr>
              <a:t>with</a:t>
            </a:r>
            <a:r>
              <a:rPr sz="513" spc="55" dirty="0">
                <a:solidFill>
                  <a:srgbClr val="9098A4"/>
                </a:solidFill>
                <a:latin typeface="Arial"/>
                <a:cs typeface="Arial"/>
              </a:rPr>
              <a:t> </a:t>
            </a:r>
            <a:r>
              <a:rPr sz="513" dirty="0">
                <a:solidFill>
                  <a:srgbClr val="9098A4"/>
                </a:solidFill>
                <a:latin typeface="Arial"/>
                <a:cs typeface="Arial"/>
              </a:rPr>
              <a:t>permission</a:t>
            </a:r>
            <a:r>
              <a:rPr sz="513" spc="58" dirty="0">
                <a:solidFill>
                  <a:srgbClr val="9098A4"/>
                </a:solidFill>
                <a:latin typeface="Arial"/>
                <a:cs typeface="Arial"/>
              </a:rPr>
              <a:t> </a:t>
            </a:r>
            <a:r>
              <a:rPr sz="513" dirty="0">
                <a:solidFill>
                  <a:srgbClr val="9098A4"/>
                </a:solidFill>
                <a:latin typeface="Arial"/>
                <a:cs typeface="Arial"/>
              </a:rPr>
              <a:t>of</a:t>
            </a:r>
            <a:r>
              <a:rPr sz="513" spc="55" dirty="0">
                <a:solidFill>
                  <a:srgbClr val="9098A4"/>
                </a:solidFill>
                <a:latin typeface="Arial"/>
                <a:cs typeface="Arial"/>
              </a:rPr>
              <a:t> </a:t>
            </a:r>
            <a:r>
              <a:rPr sz="513" dirty="0">
                <a:solidFill>
                  <a:srgbClr val="9098A4"/>
                </a:solidFill>
                <a:latin typeface="Arial"/>
                <a:cs typeface="Arial"/>
              </a:rPr>
              <a:t>the</a:t>
            </a:r>
            <a:r>
              <a:rPr sz="513" spc="58" dirty="0">
                <a:solidFill>
                  <a:srgbClr val="9098A4"/>
                </a:solidFill>
                <a:latin typeface="Arial"/>
                <a:cs typeface="Arial"/>
              </a:rPr>
              <a:t> </a:t>
            </a:r>
            <a:r>
              <a:rPr sz="513" dirty="0">
                <a:solidFill>
                  <a:srgbClr val="9098A4"/>
                </a:solidFill>
                <a:latin typeface="Arial"/>
                <a:cs typeface="Arial"/>
              </a:rPr>
              <a:t>author</a:t>
            </a:r>
            <a:r>
              <a:rPr sz="513" spc="58" dirty="0">
                <a:solidFill>
                  <a:srgbClr val="9098A4"/>
                </a:solidFill>
                <a:latin typeface="Arial"/>
                <a:cs typeface="Arial"/>
              </a:rPr>
              <a:t> </a:t>
            </a:r>
            <a:r>
              <a:rPr sz="513" dirty="0">
                <a:solidFill>
                  <a:srgbClr val="9098A4"/>
                </a:solidFill>
                <a:latin typeface="Arial"/>
                <a:cs typeface="Arial"/>
              </a:rPr>
              <a:t>solely</a:t>
            </a:r>
            <a:r>
              <a:rPr sz="513" spc="58" dirty="0">
                <a:solidFill>
                  <a:srgbClr val="9098A4"/>
                </a:solidFill>
                <a:latin typeface="Arial"/>
                <a:cs typeface="Arial"/>
              </a:rPr>
              <a:t> </a:t>
            </a:r>
            <a:r>
              <a:rPr sz="513" dirty="0">
                <a:solidFill>
                  <a:srgbClr val="9098A4"/>
                </a:solidFill>
                <a:latin typeface="Arial"/>
                <a:cs typeface="Arial"/>
              </a:rPr>
              <a:t>for</a:t>
            </a:r>
            <a:r>
              <a:rPr sz="513" spc="55" dirty="0">
                <a:solidFill>
                  <a:srgbClr val="9098A4"/>
                </a:solidFill>
                <a:latin typeface="Arial"/>
                <a:cs typeface="Arial"/>
              </a:rPr>
              <a:t> </a:t>
            </a:r>
            <a:r>
              <a:rPr sz="513" dirty="0">
                <a:solidFill>
                  <a:srgbClr val="9098A4"/>
                </a:solidFill>
                <a:latin typeface="Arial"/>
                <a:cs typeface="Arial"/>
              </a:rPr>
              <a:t>clinical</a:t>
            </a:r>
            <a:r>
              <a:rPr sz="513" spc="58" dirty="0">
                <a:solidFill>
                  <a:srgbClr val="9098A4"/>
                </a:solidFill>
                <a:latin typeface="Arial"/>
                <a:cs typeface="Arial"/>
              </a:rPr>
              <a:t> </a:t>
            </a:r>
            <a:r>
              <a:rPr sz="513" dirty="0">
                <a:solidFill>
                  <a:srgbClr val="9098A4"/>
                </a:solidFill>
                <a:latin typeface="Arial"/>
                <a:cs typeface="Arial"/>
              </a:rPr>
              <a:t>and</a:t>
            </a:r>
            <a:r>
              <a:rPr sz="513" spc="58" dirty="0">
                <a:solidFill>
                  <a:srgbClr val="9098A4"/>
                </a:solidFill>
                <a:latin typeface="Arial"/>
                <a:cs typeface="Arial"/>
              </a:rPr>
              <a:t> </a:t>
            </a:r>
            <a:r>
              <a:rPr sz="513" dirty="0">
                <a:solidFill>
                  <a:srgbClr val="9098A4"/>
                </a:solidFill>
                <a:latin typeface="Arial"/>
                <a:cs typeface="Arial"/>
              </a:rPr>
              <a:t>educational</a:t>
            </a:r>
            <a:r>
              <a:rPr sz="513" spc="58" dirty="0">
                <a:solidFill>
                  <a:srgbClr val="9098A4"/>
                </a:solidFill>
                <a:latin typeface="Arial"/>
                <a:cs typeface="Arial"/>
              </a:rPr>
              <a:t> </a:t>
            </a:r>
            <a:r>
              <a:rPr sz="513" spc="-6" dirty="0">
                <a:solidFill>
                  <a:srgbClr val="9098A4"/>
                </a:solidFill>
                <a:latin typeface="Arial"/>
                <a:cs typeface="Arial"/>
              </a:rPr>
              <a:t>purposes.</a:t>
            </a:r>
            <a:endParaRPr sz="513">
              <a:latin typeface="Arial"/>
              <a:cs typeface="Arial"/>
            </a:endParaRPr>
          </a:p>
          <a:p>
            <a:pPr marR="7737" algn="ctr"/>
            <a:r>
              <a:rPr sz="513" dirty="0">
                <a:solidFill>
                  <a:srgbClr val="9098A4"/>
                </a:solidFill>
                <a:latin typeface="Arial"/>
                <a:cs typeface="Arial"/>
              </a:rPr>
              <a:t>May</a:t>
            </a:r>
            <a:r>
              <a:rPr sz="513" spc="87" dirty="0">
                <a:solidFill>
                  <a:srgbClr val="9098A4"/>
                </a:solidFill>
                <a:latin typeface="Arial"/>
                <a:cs typeface="Arial"/>
              </a:rPr>
              <a:t> </a:t>
            </a:r>
            <a:r>
              <a:rPr sz="513" dirty="0">
                <a:solidFill>
                  <a:srgbClr val="9098A4"/>
                </a:solidFill>
                <a:latin typeface="Arial"/>
                <a:cs typeface="Arial"/>
              </a:rPr>
              <a:t>not</a:t>
            </a:r>
            <a:r>
              <a:rPr sz="513" spc="93" dirty="0">
                <a:solidFill>
                  <a:srgbClr val="9098A4"/>
                </a:solidFill>
                <a:latin typeface="Arial"/>
                <a:cs typeface="Arial"/>
              </a:rPr>
              <a:t> </a:t>
            </a:r>
            <a:r>
              <a:rPr sz="513" dirty="0">
                <a:solidFill>
                  <a:srgbClr val="9098A4"/>
                </a:solidFill>
                <a:latin typeface="Arial"/>
                <a:cs typeface="Arial"/>
              </a:rPr>
              <a:t>be</a:t>
            </a:r>
            <a:r>
              <a:rPr sz="513" spc="96" dirty="0">
                <a:solidFill>
                  <a:srgbClr val="9098A4"/>
                </a:solidFill>
                <a:latin typeface="Arial"/>
                <a:cs typeface="Arial"/>
              </a:rPr>
              <a:t> </a:t>
            </a:r>
            <a:r>
              <a:rPr sz="513" dirty="0">
                <a:solidFill>
                  <a:srgbClr val="9098A4"/>
                </a:solidFill>
                <a:latin typeface="Arial"/>
                <a:cs typeface="Arial"/>
              </a:rPr>
              <a:t>modified</a:t>
            </a:r>
            <a:r>
              <a:rPr sz="513" spc="22" dirty="0">
                <a:solidFill>
                  <a:srgbClr val="9098A4"/>
                </a:solidFill>
                <a:latin typeface="Arial"/>
                <a:cs typeface="Arial"/>
              </a:rPr>
              <a:t> </a:t>
            </a:r>
            <a:r>
              <a:rPr sz="513" dirty="0">
                <a:solidFill>
                  <a:srgbClr val="9098A4"/>
                </a:solidFill>
                <a:latin typeface="Arial"/>
                <a:cs typeface="Arial"/>
              </a:rPr>
              <a:t>or</a:t>
            </a:r>
            <a:r>
              <a:rPr sz="513" spc="26" dirty="0">
                <a:solidFill>
                  <a:srgbClr val="9098A4"/>
                </a:solidFill>
                <a:latin typeface="Arial"/>
                <a:cs typeface="Arial"/>
              </a:rPr>
              <a:t> </a:t>
            </a:r>
            <a:r>
              <a:rPr sz="513" dirty="0">
                <a:solidFill>
                  <a:srgbClr val="9098A4"/>
                </a:solidFill>
                <a:latin typeface="Arial"/>
                <a:cs typeface="Arial"/>
              </a:rPr>
              <a:t>used</a:t>
            </a:r>
            <a:r>
              <a:rPr sz="513" spc="26" dirty="0">
                <a:solidFill>
                  <a:srgbClr val="9098A4"/>
                </a:solidFill>
                <a:latin typeface="Arial"/>
                <a:cs typeface="Arial"/>
              </a:rPr>
              <a:t> </a:t>
            </a:r>
            <a:r>
              <a:rPr sz="513" dirty="0">
                <a:solidFill>
                  <a:srgbClr val="9098A4"/>
                </a:solidFill>
                <a:latin typeface="Arial"/>
                <a:cs typeface="Arial"/>
              </a:rPr>
              <a:t>for</a:t>
            </a:r>
            <a:r>
              <a:rPr sz="513" spc="26" dirty="0">
                <a:solidFill>
                  <a:srgbClr val="9098A4"/>
                </a:solidFill>
                <a:latin typeface="Arial"/>
                <a:cs typeface="Arial"/>
              </a:rPr>
              <a:t> </a:t>
            </a:r>
            <a:r>
              <a:rPr sz="513" dirty="0">
                <a:solidFill>
                  <a:srgbClr val="9098A4"/>
                </a:solidFill>
                <a:latin typeface="Arial"/>
                <a:cs typeface="Arial"/>
              </a:rPr>
              <a:t>commercial,</a:t>
            </a:r>
            <a:r>
              <a:rPr sz="513" spc="26" dirty="0">
                <a:solidFill>
                  <a:srgbClr val="9098A4"/>
                </a:solidFill>
                <a:latin typeface="Arial"/>
                <a:cs typeface="Arial"/>
              </a:rPr>
              <a:t> </a:t>
            </a:r>
            <a:r>
              <a:rPr sz="513" dirty="0">
                <a:solidFill>
                  <a:srgbClr val="9098A4"/>
                </a:solidFill>
                <a:latin typeface="Arial"/>
                <a:cs typeface="Arial"/>
              </a:rPr>
              <a:t>marketing,</a:t>
            </a:r>
            <a:r>
              <a:rPr sz="513" spc="26" dirty="0">
                <a:solidFill>
                  <a:srgbClr val="9098A4"/>
                </a:solidFill>
                <a:latin typeface="Arial"/>
                <a:cs typeface="Arial"/>
              </a:rPr>
              <a:t> </a:t>
            </a:r>
            <a:r>
              <a:rPr sz="513" dirty="0">
                <a:solidFill>
                  <a:srgbClr val="9098A4"/>
                </a:solidFill>
                <a:latin typeface="Arial"/>
                <a:cs typeface="Arial"/>
              </a:rPr>
              <a:t>or</a:t>
            </a:r>
            <a:r>
              <a:rPr sz="513" spc="26" dirty="0">
                <a:solidFill>
                  <a:srgbClr val="9098A4"/>
                </a:solidFill>
                <a:latin typeface="Arial"/>
                <a:cs typeface="Arial"/>
              </a:rPr>
              <a:t> </a:t>
            </a:r>
            <a:r>
              <a:rPr sz="513" dirty="0">
                <a:solidFill>
                  <a:srgbClr val="9098A4"/>
                </a:solidFill>
                <a:latin typeface="Arial"/>
                <a:cs typeface="Arial"/>
              </a:rPr>
              <a:t>research</a:t>
            </a:r>
            <a:r>
              <a:rPr sz="513" spc="26" dirty="0">
                <a:solidFill>
                  <a:srgbClr val="9098A4"/>
                </a:solidFill>
                <a:latin typeface="Arial"/>
                <a:cs typeface="Arial"/>
              </a:rPr>
              <a:t> </a:t>
            </a:r>
            <a:r>
              <a:rPr sz="513" dirty="0">
                <a:solidFill>
                  <a:srgbClr val="9098A4"/>
                </a:solidFill>
                <a:latin typeface="Arial"/>
                <a:cs typeface="Arial"/>
              </a:rPr>
              <a:t>p</a:t>
            </a:r>
            <a:r>
              <a:rPr sz="513" spc="-77" dirty="0">
                <a:solidFill>
                  <a:srgbClr val="9098A4"/>
                </a:solidFill>
                <a:latin typeface="Arial"/>
                <a:cs typeface="Arial"/>
              </a:rPr>
              <a:t> </a:t>
            </a:r>
            <a:r>
              <a:rPr sz="513" dirty="0">
                <a:solidFill>
                  <a:srgbClr val="9098A4"/>
                </a:solidFill>
                <a:latin typeface="Arial"/>
                <a:cs typeface="Arial"/>
              </a:rPr>
              <a:t>urposes</a:t>
            </a:r>
            <a:r>
              <a:rPr sz="513" spc="26" dirty="0">
                <a:solidFill>
                  <a:srgbClr val="9098A4"/>
                </a:solidFill>
                <a:latin typeface="Arial"/>
                <a:cs typeface="Arial"/>
              </a:rPr>
              <a:t> </a:t>
            </a:r>
            <a:r>
              <a:rPr sz="513" dirty="0">
                <a:solidFill>
                  <a:srgbClr val="9098A4"/>
                </a:solidFill>
                <a:latin typeface="Arial"/>
                <a:cs typeface="Arial"/>
              </a:rPr>
              <a:t>without</a:t>
            </a:r>
            <a:r>
              <a:rPr sz="513" spc="22" dirty="0">
                <a:solidFill>
                  <a:srgbClr val="9098A4"/>
                </a:solidFill>
                <a:latin typeface="Arial"/>
                <a:cs typeface="Arial"/>
              </a:rPr>
              <a:t> </a:t>
            </a:r>
            <a:r>
              <a:rPr sz="513" dirty="0">
                <a:solidFill>
                  <a:srgbClr val="9098A4"/>
                </a:solidFill>
                <a:latin typeface="Arial"/>
                <a:cs typeface="Arial"/>
              </a:rPr>
              <a:t>permission</a:t>
            </a:r>
            <a:r>
              <a:rPr sz="513" spc="26" dirty="0">
                <a:solidFill>
                  <a:srgbClr val="9098A4"/>
                </a:solidFill>
                <a:latin typeface="Arial"/>
                <a:cs typeface="Arial"/>
              </a:rPr>
              <a:t> </a:t>
            </a:r>
            <a:r>
              <a:rPr sz="513" spc="42" dirty="0">
                <a:solidFill>
                  <a:srgbClr val="9098A4"/>
                </a:solidFill>
                <a:latin typeface="Arial"/>
                <a:cs typeface="Arial"/>
              </a:rPr>
              <a:t>of</a:t>
            </a:r>
            <a:r>
              <a:rPr sz="513" spc="26" dirty="0">
                <a:solidFill>
                  <a:srgbClr val="9098A4"/>
                </a:solidFill>
                <a:latin typeface="Arial"/>
                <a:cs typeface="Arial"/>
              </a:rPr>
              <a:t> </a:t>
            </a:r>
            <a:r>
              <a:rPr sz="513" dirty="0">
                <a:solidFill>
                  <a:srgbClr val="9098A4"/>
                </a:solidFill>
                <a:latin typeface="Arial"/>
                <a:cs typeface="Arial"/>
              </a:rPr>
              <a:t>the</a:t>
            </a:r>
            <a:r>
              <a:rPr sz="513" spc="26" dirty="0">
                <a:solidFill>
                  <a:srgbClr val="9098A4"/>
                </a:solidFill>
                <a:latin typeface="Arial"/>
                <a:cs typeface="Arial"/>
              </a:rPr>
              <a:t> </a:t>
            </a:r>
            <a:r>
              <a:rPr sz="513" spc="-6" dirty="0">
                <a:solidFill>
                  <a:srgbClr val="9098A4"/>
                </a:solidFill>
                <a:latin typeface="Arial"/>
                <a:cs typeface="Arial"/>
              </a:rPr>
              <a:t>a</a:t>
            </a:r>
            <a:r>
              <a:rPr sz="513" spc="-77" dirty="0">
                <a:solidFill>
                  <a:srgbClr val="9098A4"/>
                </a:solidFill>
                <a:latin typeface="Arial"/>
                <a:cs typeface="Arial"/>
              </a:rPr>
              <a:t> </a:t>
            </a:r>
            <a:r>
              <a:rPr sz="513" dirty="0">
                <a:solidFill>
                  <a:srgbClr val="9098A4"/>
                </a:solidFill>
                <a:latin typeface="Arial"/>
                <a:cs typeface="Arial"/>
              </a:rPr>
              <a:t>uthor</a:t>
            </a:r>
            <a:r>
              <a:rPr sz="513" spc="26" dirty="0">
                <a:solidFill>
                  <a:srgbClr val="9098A4"/>
                </a:solidFill>
                <a:latin typeface="Arial"/>
                <a:cs typeface="Arial"/>
              </a:rPr>
              <a:t> </a:t>
            </a:r>
            <a:r>
              <a:rPr sz="513" spc="-6" dirty="0">
                <a:solidFill>
                  <a:srgbClr val="9098A4"/>
                </a:solidFill>
                <a:latin typeface="Arial"/>
                <a:cs typeface="Arial"/>
              </a:rPr>
              <a:t>(soob@uw.edu).</a:t>
            </a:r>
            <a:endParaRPr sz="513">
              <a:latin typeface="Arial"/>
              <a:cs typeface="Arial"/>
            </a:endParaRPr>
          </a:p>
          <a:p>
            <a:pPr marL="12624" algn="ctr">
              <a:spcBef>
                <a:spcPts val="3"/>
              </a:spcBef>
            </a:pPr>
            <a:r>
              <a:rPr sz="513" spc="-26" dirty="0">
                <a:solidFill>
                  <a:srgbClr val="9098A4"/>
                </a:solidFill>
                <a:latin typeface="Arial"/>
                <a:cs typeface="Arial"/>
              </a:rPr>
              <a:t>v.</a:t>
            </a:r>
            <a:r>
              <a:rPr sz="513" spc="-13" dirty="0">
                <a:solidFill>
                  <a:srgbClr val="9098A4"/>
                </a:solidFill>
                <a:latin typeface="Arial"/>
                <a:cs typeface="Arial"/>
              </a:rPr>
              <a:t> </a:t>
            </a:r>
            <a:r>
              <a:rPr sz="513" spc="-6" dirty="0">
                <a:solidFill>
                  <a:srgbClr val="9098A4"/>
                </a:solidFill>
                <a:latin typeface="Arial"/>
                <a:cs typeface="Arial"/>
              </a:rPr>
              <a:t>01.19.16</a:t>
            </a:r>
            <a:endParaRPr sz="513">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EF245F-6710-9D41-B8F7-D79C8B868427}"/>
              </a:ext>
            </a:extLst>
          </p:cNvPr>
          <p:cNvSpPr>
            <a:spLocks noGrp="1" noChangeArrowheads="1"/>
          </p:cNvSpPr>
          <p:nvPr>
            <p:ph type="title"/>
          </p:nvPr>
        </p:nvSpPr>
        <p:spPr>
          <a:xfrm>
            <a:off x="1676400" y="266700"/>
            <a:ext cx="8991600" cy="903288"/>
          </a:xfrm>
        </p:spPr>
        <p:txBody>
          <a:bodyPr>
            <a:noAutofit/>
          </a:bodyPr>
          <a:lstStyle/>
          <a:p>
            <a:pPr algn="l">
              <a:lnSpc>
                <a:spcPct val="90000"/>
              </a:lnSpc>
            </a:pPr>
            <a:r>
              <a:rPr lang="en-US" altLang="en-US" sz="3600" dirty="0"/>
              <a:t>Improving detection at the point of care</a:t>
            </a:r>
          </a:p>
        </p:txBody>
      </p:sp>
      <p:sp>
        <p:nvSpPr>
          <p:cNvPr id="44035" name="Text Box 3">
            <a:extLst>
              <a:ext uri="{FF2B5EF4-FFF2-40B4-BE49-F238E27FC236}">
                <a16:creationId xmlns:a16="http://schemas.microsoft.com/office/drawing/2014/main" id="{EE86B113-A833-F244-ACE1-A76C3E13B965}"/>
              </a:ext>
            </a:extLst>
          </p:cNvPr>
          <p:cNvSpPr txBox="1">
            <a:spLocks noChangeArrowheads="1"/>
          </p:cNvSpPr>
          <p:nvPr/>
        </p:nvSpPr>
        <p:spPr bwMode="auto">
          <a:xfrm flipV="1">
            <a:off x="4572000" y="2522538"/>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Unicode MS" panose="020B0604020202020204" pitchFamily="34" charset="-128"/>
              </a:rPr>
              <a:t>***</a:t>
            </a:r>
          </a:p>
        </p:txBody>
      </p:sp>
      <p:sp>
        <p:nvSpPr>
          <p:cNvPr id="44036" name="Text Box 4">
            <a:extLst>
              <a:ext uri="{FF2B5EF4-FFF2-40B4-BE49-F238E27FC236}">
                <a16:creationId xmlns:a16="http://schemas.microsoft.com/office/drawing/2014/main" id="{DA54AB13-0AB1-E144-8CCE-37B86596D8D2}"/>
              </a:ext>
            </a:extLst>
          </p:cNvPr>
          <p:cNvSpPr txBox="1">
            <a:spLocks noChangeArrowheads="1"/>
          </p:cNvSpPr>
          <p:nvPr/>
        </p:nvSpPr>
        <p:spPr bwMode="auto">
          <a:xfrm>
            <a:off x="5486400" y="16764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Unicode MS" panose="020B0604020202020204" pitchFamily="34" charset="-128"/>
              </a:rPr>
              <a:t>***</a:t>
            </a:r>
          </a:p>
        </p:txBody>
      </p:sp>
      <p:sp>
        <p:nvSpPr>
          <p:cNvPr id="44037" name="Text Box 5">
            <a:extLst>
              <a:ext uri="{FF2B5EF4-FFF2-40B4-BE49-F238E27FC236}">
                <a16:creationId xmlns:a16="http://schemas.microsoft.com/office/drawing/2014/main" id="{364A19B0-AFF0-2449-8521-27F7A21C2EC9}"/>
              </a:ext>
            </a:extLst>
          </p:cNvPr>
          <p:cNvSpPr txBox="1">
            <a:spLocks noChangeArrowheads="1"/>
          </p:cNvSpPr>
          <p:nvPr/>
        </p:nvSpPr>
        <p:spPr bwMode="auto">
          <a:xfrm>
            <a:off x="6197601" y="1525588"/>
            <a:ext cx="422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Unicode MS" panose="020B0604020202020204" pitchFamily="34" charset="-128"/>
              </a:rPr>
              <a:t>***</a:t>
            </a:r>
          </a:p>
        </p:txBody>
      </p:sp>
      <p:sp>
        <p:nvSpPr>
          <p:cNvPr id="44038" name="Text Box 6">
            <a:extLst>
              <a:ext uri="{FF2B5EF4-FFF2-40B4-BE49-F238E27FC236}">
                <a16:creationId xmlns:a16="http://schemas.microsoft.com/office/drawing/2014/main" id="{CEB1F203-86DD-BE46-9259-E5053D7C6BCE}"/>
              </a:ext>
            </a:extLst>
          </p:cNvPr>
          <p:cNvSpPr txBox="1">
            <a:spLocks noChangeArrowheads="1"/>
          </p:cNvSpPr>
          <p:nvPr/>
        </p:nvSpPr>
        <p:spPr bwMode="auto">
          <a:xfrm>
            <a:off x="2268538" y="5105400"/>
            <a:ext cx="7332662"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latin typeface="Arial" panose="020B0604020202020204" pitchFamily="34" charset="0"/>
              </a:rPr>
              <a:t>CDR Stage</a:t>
            </a:r>
          </a:p>
          <a:p>
            <a:pPr>
              <a:spcBef>
                <a:spcPct val="10000"/>
              </a:spcBef>
            </a:pPr>
            <a:r>
              <a:rPr lang="en-US" altLang="en-US" sz="1600" dirty="0">
                <a:latin typeface="Arial Unicode MS" panose="020B0604020202020204" pitchFamily="34" charset="-128"/>
              </a:rPr>
              <a:t>	          </a:t>
            </a:r>
            <a:r>
              <a:rPr lang="en-US" altLang="en-US" sz="2000" dirty="0">
                <a:latin typeface="Arial" panose="020B0604020202020204" pitchFamily="34" charset="0"/>
              </a:rPr>
              <a:t>NCI     MCI    Mild    Mod	Severe</a:t>
            </a:r>
          </a:p>
          <a:p>
            <a:pPr>
              <a:spcBef>
                <a:spcPct val="10000"/>
              </a:spcBef>
            </a:pPr>
            <a:r>
              <a:rPr lang="en-US" altLang="en-US" dirty="0">
                <a:latin typeface="Arial" panose="020B0604020202020204" pitchFamily="34" charset="0"/>
              </a:rPr>
              <a:t>Sample Size  189          94	      83	     74	    27</a:t>
            </a:r>
          </a:p>
          <a:p>
            <a:pPr>
              <a:spcBef>
                <a:spcPct val="10000"/>
              </a:spcBef>
            </a:pPr>
            <a:r>
              <a:rPr lang="en-US" altLang="en-US" sz="1600" dirty="0">
                <a:latin typeface="Arial" panose="020B0604020202020204" pitchFamily="34" charset="0"/>
              </a:rPr>
              <a:t>*** p &lt; .001</a:t>
            </a:r>
          </a:p>
        </p:txBody>
      </p:sp>
      <p:sp>
        <p:nvSpPr>
          <p:cNvPr id="44039" name="Text Box 7">
            <a:extLst>
              <a:ext uri="{FF2B5EF4-FFF2-40B4-BE49-F238E27FC236}">
                <a16:creationId xmlns:a16="http://schemas.microsoft.com/office/drawing/2014/main" id="{358A2E4B-A36C-5844-83F4-95C09DE5B204}"/>
              </a:ext>
            </a:extLst>
          </p:cNvPr>
          <p:cNvSpPr txBox="1">
            <a:spLocks noChangeArrowheads="1"/>
          </p:cNvSpPr>
          <p:nvPr/>
        </p:nvSpPr>
        <p:spPr bwMode="auto">
          <a:xfrm rot="-5400000">
            <a:off x="1943894" y="2822853"/>
            <a:ext cx="20589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bg1"/>
                </a:solidFill>
                <a:latin typeface="Arial" panose="020B0604020202020204" pitchFamily="34" charset="0"/>
              </a:rPr>
              <a:t>% Correct</a:t>
            </a:r>
          </a:p>
        </p:txBody>
      </p:sp>
      <p:sp>
        <p:nvSpPr>
          <p:cNvPr id="44041" name="AutoShape 9">
            <a:extLst>
              <a:ext uri="{FF2B5EF4-FFF2-40B4-BE49-F238E27FC236}">
                <a16:creationId xmlns:a16="http://schemas.microsoft.com/office/drawing/2014/main" id="{837DD276-8F32-564A-9088-99AC205597A3}"/>
              </a:ext>
            </a:extLst>
          </p:cNvPr>
          <p:cNvSpPr>
            <a:spLocks noChangeAspect="1" noChangeArrowheads="1" noTextEdit="1"/>
          </p:cNvSpPr>
          <p:nvPr/>
        </p:nvSpPr>
        <p:spPr bwMode="auto">
          <a:xfrm>
            <a:off x="2189162" y="1239044"/>
            <a:ext cx="66294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2" name="Rectangle 10">
            <a:extLst>
              <a:ext uri="{FF2B5EF4-FFF2-40B4-BE49-F238E27FC236}">
                <a16:creationId xmlns:a16="http://schemas.microsoft.com/office/drawing/2014/main" id="{ECF84413-8A35-AD41-B7E4-BD671B44DD03}"/>
              </a:ext>
            </a:extLst>
          </p:cNvPr>
          <p:cNvSpPr>
            <a:spLocks noChangeArrowheads="1"/>
          </p:cNvSpPr>
          <p:nvPr/>
        </p:nvSpPr>
        <p:spPr bwMode="auto">
          <a:xfrm>
            <a:off x="3792539" y="2125663"/>
            <a:ext cx="288925" cy="2716212"/>
          </a:xfrm>
          <a:prstGeom prst="rect">
            <a:avLst/>
          </a:prstGeom>
          <a:gradFill rotWithShape="1">
            <a:gsLst>
              <a:gs pos="0">
                <a:srgbClr val="339966">
                  <a:gamma/>
                  <a:shade val="46275"/>
                  <a:invGamma/>
                </a:srgbClr>
              </a:gs>
              <a:gs pos="50000">
                <a:srgbClr val="339966"/>
              </a:gs>
              <a:gs pos="100000">
                <a:srgbClr val="339966">
                  <a:gamma/>
                  <a:shade val="46275"/>
                  <a:invGamma/>
                </a:srgbClr>
              </a:gs>
            </a:gsLst>
            <a:lin ang="0" scaled="1"/>
          </a:gradFill>
          <a:ln w="8001">
            <a:solidFill>
              <a:srgbClr val="000000"/>
            </a:solidFill>
            <a:miter lim="800000"/>
            <a:headEnd/>
            <a:tailEnd/>
          </a:ln>
        </p:spPr>
        <p:txBody>
          <a:bodyPr/>
          <a:lstStyle/>
          <a:p>
            <a:endParaRPr lang="en-US"/>
          </a:p>
        </p:txBody>
      </p:sp>
      <p:sp>
        <p:nvSpPr>
          <p:cNvPr id="44043" name="Rectangle 11">
            <a:extLst>
              <a:ext uri="{FF2B5EF4-FFF2-40B4-BE49-F238E27FC236}">
                <a16:creationId xmlns:a16="http://schemas.microsoft.com/office/drawing/2014/main" id="{AE93163A-99F9-AA49-8D18-6000D4EC6D44}"/>
              </a:ext>
            </a:extLst>
          </p:cNvPr>
          <p:cNvSpPr>
            <a:spLocks noChangeArrowheads="1"/>
          </p:cNvSpPr>
          <p:nvPr/>
        </p:nvSpPr>
        <p:spPr bwMode="auto">
          <a:xfrm>
            <a:off x="4546601" y="3144839"/>
            <a:ext cx="296863" cy="1697037"/>
          </a:xfrm>
          <a:prstGeom prst="rect">
            <a:avLst/>
          </a:prstGeom>
          <a:gradFill rotWithShape="1">
            <a:gsLst>
              <a:gs pos="0">
                <a:srgbClr val="339966">
                  <a:gamma/>
                  <a:shade val="46275"/>
                  <a:invGamma/>
                </a:srgbClr>
              </a:gs>
              <a:gs pos="50000">
                <a:srgbClr val="339966"/>
              </a:gs>
              <a:gs pos="100000">
                <a:srgbClr val="339966">
                  <a:gamma/>
                  <a:shade val="46275"/>
                  <a:invGamma/>
                </a:srgbClr>
              </a:gs>
            </a:gsLst>
            <a:lin ang="0" scaled="1"/>
          </a:gradFill>
          <a:ln w="8001">
            <a:solidFill>
              <a:srgbClr val="000000"/>
            </a:solidFill>
            <a:miter lim="800000"/>
            <a:headEnd/>
            <a:tailEnd/>
          </a:ln>
        </p:spPr>
        <p:txBody>
          <a:bodyPr/>
          <a:lstStyle/>
          <a:p>
            <a:endParaRPr lang="en-US"/>
          </a:p>
        </p:txBody>
      </p:sp>
      <p:sp>
        <p:nvSpPr>
          <p:cNvPr id="44044" name="Rectangle 12">
            <a:extLst>
              <a:ext uri="{FF2B5EF4-FFF2-40B4-BE49-F238E27FC236}">
                <a16:creationId xmlns:a16="http://schemas.microsoft.com/office/drawing/2014/main" id="{D42B8C55-BC8C-314F-9FEF-AA129917920D}"/>
              </a:ext>
            </a:extLst>
          </p:cNvPr>
          <p:cNvSpPr>
            <a:spLocks noChangeArrowheads="1"/>
          </p:cNvSpPr>
          <p:nvPr/>
        </p:nvSpPr>
        <p:spPr bwMode="auto">
          <a:xfrm>
            <a:off x="5308601" y="2030413"/>
            <a:ext cx="288925" cy="2811462"/>
          </a:xfrm>
          <a:prstGeom prst="rect">
            <a:avLst/>
          </a:prstGeom>
          <a:gradFill rotWithShape="1">
            <a:gsLst>
              <a:gs pos="0">
                <a:srgbClr val="339966">
                  <a:gamma/>
                  <a:shade val="46275"/>
                  <a:invGamma/>
                </a:srgbClr>
              </a:gs>
              <a:gs pos="50000">
                <a:srgbClr val="339966"/>
              </a:gs>
              <a:gs pos="100000">
                <a:srgbClr val="339966">
                  <a:gamma/>
                  <a:shade val="46275"/>
                  <a:invGamma/>
                </a:srgbClr>
              </a:gs>
            </a:gsLst>
            <a:lin ang="0" scaled="1"/>
          </a:gradFill>
          <a:ln w="8001">
            <a:solidFill>
              <a:srgbClr val="000000"/>
            </a:solidFill>
            <a:miter lim="800000"/>
            <a:headEnd/>
            <a:tailEnd/>
          </a:ln>
        </p:spPr>
        <p:txBody>
          <a:bodyPr/>
          <a:lstStyle/>
          <a:p>
            <a:endParaRPr lang="en-US"/>
          </a:p>
        </p:txBody>
      </p:sp>
      <p:sp>
        <p:nvSpPr>
          <p:cNvPr id="44045" name="Rectangle 13">
            <a:extLst>
              <a:ext uri="{FF2B5EF4-FFF2-40B4-BE49-F238E27FC236}">
                <a16:creationId xmlns:a16="http://schemas.microsoft.com/office/drawing/2014/main" id="{169DE2F5-C6E1-8544-A9A1-0236685C87E5}"/>
              </a:ext>
            </a:extLst>
          </p:cNvPr>
          <p:cNvSpPr>
            <a:spLocks noChangeArrowheads="1"/>
          </p:cNvSpPr>
          <p:nvPr/>
        </p:nvSpPr>
        <p:spPr bwMode="auto">
          <a:xfrm>
            <a:off x="6062663" y="1755775"/>
            <a:ext cx="296862" cy="3086100"/>
          </a:xfrm>
          <a:prstGeom prst="rect">
            <a:avLst/>
          </a:prstGeom>
          <a:gradFill rotWithShape="1">
            <a:gsLst>
              <a:gs pos="0">
                <a:srgbClr val="339966">
                  <a:gamma/>
                  <a:shade val="46275"/>
                  <a:invGamma/>
                </a:srgbClr>
              </a:gs>
              <a:gs pos="50000">
                <a:srgbClr val="339966"/>
              </a:gs>
              <a:gs pos="100000">
                <a:srgbClr val="339966">
                  <a:gamma/>
                  <a:shade val="46275"/>
                  <a:invGamma/>
                </a:srgbClr>
              </a:gs>
            </a:gsLst>
            <a:lin ang="0" scaled="1"/>
          </a:gradFill>
          <a:ln w="8001">
            <a:solidFill>
              <a:srgbClr val="000000"/>
            </a:solidFill>
            <a:miter lim="800000"/>
            <a:headEnd/>
            <a:tailEnd/>
          </a:ln>
        </p:spPr>
        <p:txBody>
          <a:bodyPr/>
          <a:lstStyle/>
          <a:p>
            <a:endParaRPr lang="en-US"/>
          </a:p>
        </p:txBody>
      </p:sp>
      <p:sp>
        <p:nvSpPr>
          <p:cNvPr id="44046" name="Rectangle 14">
            <a:extLst>
              <a:ext uri="{FF2B5EF4-FFF2-40B4-BE49-F238E27FC236}">
                <a16:creationId xmlns:a16="http://schemas.microsoft.com/office/drawing/2014/main" id="{4A0356D5-07C9-7340-8C42-F16289F535DE}"/>
              </a:ext>
            </a:extLst>
          </p:cNvPr>
          <p:cNvSpPr>
            <a:spLocks noChangeArrowheads="1"/>
          </p:cNvSpPr>
          <p:nvPr/>
        </p:nvSpPr>
        <p:spPr bwMode="auto">
          <a:xfrm>
            <a:off x="6824664" y="1755775"/>
            <a:ext cx="288925" cy="3086100"/>
          </a:xfrm>
          <a:prstGeom prst="rect">
            <a:avLst/>
          </a:prstGeom>
          <a:gradFill rotWithShape="1">
            <a:gsLst>
              <a:gs pos="0">
                <a:srgbClr val="339966">
                  <a:gamma/>
                  <a:shade val="46275"/>
                  <a:invGamma/>
                </a:srgbClr>
              </a:gs>
              <a:gs pos="50000">
                <a:srgbClr val="339966"/>
              </a:gs>
              <a:gs pos="100000">
                <a:srgbClr val="339966">
                  <a:gamma/>
                  <a:shade val="46275"/>
                  <a:invGamma/>
                </a:srgbClr>
              </a:gs>
            </a:gsLst>
            <a:lin ang="0" scaled="1"/>
          </a:gradFill>
          <a:ln w="8001">
            <a:solidFill>
              <a:srgbClr val="000000"/>
            </a:solidFill>
            <a:miter lim="800000"/>
            <a:headEnd/>
            <a:tailEnd/>
          </a:ln>
        </p:spPr>
        <p:txBody>
          <a:bodyPr/>
          <a:lstStyle/>
          <a:p>
            <a:endParaRPr lang="en-US"/>
          </a:p>
        </p:txBody>
      </p:sp>
      <p:sp>
        <p:nvSpPr>
          <p:cNvPr id="44047" name="Rectangle 15">
            <a:extLst>
              <a:ext uri="{FF2B5EF4-FFF2-40B4-BE49-F238E27FC236}">
                <a16:creationId xmlns:a16="http://schemas.microsoft.com/office/drawing/2014/main" id="{BA5283A1-B914-894D-95D3-1758927D8E84}"/>
              </a:ext>
            </a:extLst>
          </p:cNvPr>
          <p:cNvSpPr>
            <a:spLocks noChangeArrowheads="1"/>
          </p:cNvSpPr>
          <p:nvPr/>
        </p:nvSpPr>
        <p:spPr bwMode="auto">
          <a:xfrm>
            <a:off x="4081464" y="1790701"/>
            <a:ext cx="287337" cy="3051175"/>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8" name="Rectangle 16">
            <a:extLst>
              <a:ext uri="{FF2B5EF4-FFF2-40B4-BE49-F238E27FC236}">
                <a16:creationId xmlns:a16="http://schemas.microsoft.com/office/drawing/2014/main" id="{60594CA8-C73B-1D4A-9341-504076F07681}"/>
              </a:ext>
            </a:extLst>
          </p:cNvPr>
          <p:cNvSpPr>
            <a:spLocks noChangeArrowheads="1"/>
          </p:cNvSpPr>
          <p:nvPr/>
        </p:nvSpPr>
        <p:spPr bwMode="auto">
          <a:xfrm>
            <a:off x="4843464" y="4687889"/>
            <a:ext cx="287337" cy="153987"/>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9" name="Rectangle 17">
            <a:extLst>
              <a:ext uri="{FF2B5EF4-FFF2-40B4-BE49-F238E27FC236}">
                <a16:creationId xmlns:a16="http://schemas.microsoft.com/office/drawing/2014/main" id="{4A2296D1-DEF6-A64B-8F7F-6698D41787F4}"/>
              </a:ext>
            </a:extLst>
          </p:cNvPr>
          <p:cNvSpPr>
            <a:spLocks noChangeArrowheads="1"/>
          </p:cNvSpPr>
          <p:nvPr/>
        </p:nvSpPr>
        <p:spPr bwMode="auto">
          <a:xfrm>
            <a:off x="5597525" y="3797301"/>
            <a:ext cx="287338" cy="1044575"/>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0" name="Rectangle 18">
            <a:extLst>
              <a:ext uri="{FF2B5EF4-FFF2-40B4-BE49-F238E27FC236}">
                <a16:creationId xmlns:a16="http://schemas.microsoft.com/office/drawing/2014/main" id="{200C6265-1DD6-E646-9727-14A106CC7C2C}"/>
              </a:ext>
            </a:extLst>
          </p:cNvPr>
          <p:cNvSpPr>
            <a:spLocks noChangeArrowheads="1"/>
          </p:cNvSpPr>
          <p:nvPr/>
        </p:nvSpPr>
        <p:spPr bwMode="auto">
          <a:xfrm>
            <a:off x="6359525" y="2836863"/>
            <a:ext cx="287338" cy="2005012"/>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1" name="Rectangle 19">
            <a:extLst>
              <a:ext uri="{FF2B5EF4-FFF2-40B4-BE49-F238E27FC236}">
                <a16:creationId xmlns:a16="http://schemas.microsoft.com/office/drawing/2014/main" id="{B493BCEA-5242-DC4D-9814-78C1FB89E2F4}"/>
              </a:ext>
            </a:extLst>
          </p:cNvPr>
          <p:cNvSpPr>
            <a:spLocks noChangeArrowheads="1"/>
          </p:cNvSpPr>
          <p:nvPr/>
        </p:nvSpPr>
        <p:spPr bwMode="auto">
          <a:xfrm>
            <a:off x="7113589" y="1970089"/>
            <a:ext cx="287337" cy="2871787"/>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2" name="Line 20">
            <a:extLst>
              <a:ext uri="{FF2B5EF4-FFF2-40B4-BE49-F238E27FC236}">
                <a16:creationId xmlns:a16="http://schemas.microsoft.com/office/drawing/2014/main" id="{7EB46B70-DBC2-3843-A9CF-DBFE9295176C}"/>
              </a:ext>
            </a:extLst>
          </p:cNvPr>
          <p:cNvSpPr>
            <a:spLocks noChangeShapeType="1"/>
          </p:cNvSpPr>
          <p:nvPr/>
        </p:nvSpPr>
        <p:spPr bwMode="auto">
          <a:xfrm>
            <a:off x="3708400" y="1755775"/>
            <a:ext cx="1588" cy="308610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Line 21">
            <a:extLst>
              <a:ext uri="{FF2B5EF4-FFF2-40B4-BE49-F238E27FC236}">
                <a16:creationId xmlns:a16="http://schemas.microsoft.com/office/drawing/2014/main" id="{787D6BB6-9E57-8D44-9DCF-DBAB5C7C47E3}"/>
              </a:ext>
            </a:extLst>
          </p:cNvPr>
          <p:cNvSpPr>
            <a:spLocks noChangeShapeType="1"/>
          </p:cNvSpPr>
          <p:nvPr/>
        </p:nvSpPr>
        <p:spPr bwMode="auto">
          <a:xfrm>
            <a:off x="3640138" y="4841875"/>
            <a:ext cx="68262"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4" name="Line 22">
            <a:extLst>
              <a:ext uri="{FF2B5EF4-FFF2-40B4-BE49-F238E27FC236}">
                <a16:creationId xmlns:a16="http://schemas.microsoft.com/office/drawing/2014/main" id="{58888C73-77BE-A845-BEC3-C37E36CC87B3}"/>
              </a:ext>
            </a:extLst>
          </p:cNvPr>
          <p:cNvSpPr>
            <a:spLocks noChangeShapeType="1"/>
          </p:cNvSpPr>
          <p:nvPr/>
        </p:nvSpPr>
        <p:spPr bwMode="auto">
          <a:xfrm>
            <a:off x="3640138" y="4225925"/>
            <a:ext cx="68262"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23">
            <a:extLst>
              <a:ext uri="{FF2B5EF4-FFF2-40B4-BE49-F238E27FC236}">
                <a16:creationId xmlns:a16="http://schemas.microsoft.com/office/drawing/2014/main" id="{AEF7ADB2-071B-5741-A9AC-F2552ADB123F}"/>
              </a:ext>
            </a:extLst>
          </p:cNvPr>
          <p:cNvSpPr>
            <a:spLocks noChangeShapeType="1"/>
          </p:cNvSpPr>
          <p:nvPr/>
        </p:nvSpPr>
        <p:spPr bwMode="auto">
          <a:xfrm>
            <a:off x="3640138" y="3608389"/>
            <a:ext cx="68262"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6" name="Line 24">
            <a:extLst>
              <a:ext uri="{FF2B5EF4-FFF2-40B4-BE49-F238E27FC236}">
                <a16:creationId xmlns:a16="http://schemas.microsoft.com/office/drawing/2014/main" id="{4E2343F7-7934-7849-8E7A-124BBD01BBDE}"/>
              </a:ext>
            </a:extLst>
          </p:cNvPr>
          <p:cNvSpPr>
            <a:spLocks noChangeShapeType="1"/>
          </p:cNvSpPr>
          <p:nvPr/>
        </p:nvSpPr>
        <p:spPr bwMode="auto">
          <a:xfrm>
            <a:off x="3640138" y="2990850"/>
            <a:ext cx="68262"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7" name="Line 25">
            <a:extLst>
              <a:ext uri="{FF2B5EF4-FFF2-40B4-BE49-F238E27FC236}">
                <a16:creationId xmlns:a16="http://schemas.microsoft.com/office/drawing/2014/main" id="{31C71E19-4A7A-CF49-8E44-A020078D1651}"/>
              </a:ext>
            </a:extLst>
          </p:cNvPr>
          <p:cNvSpPr>
            <a:spLocks noChangeShapeType="1"/>
          </p:cNvSpPr>
          <p:nvPr/>
        </p:nvSpPr>
        <p:spPr bwMode="auto">
          <a:xfrm>
            <a:off x="3640138" y="2373314"/>
            <a:ext cx="68262"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Line 26">
            <a:extLst>
              <a:ext uri="{FF2B5EF4-FFF2-40B4-BE49-F238E27FC236}">
                <a16:creationId xmlns:a16="http://schemas.microsoft.com/office/drawing/2014/main" id="{028EE8D8-9CC7-EC44-9075-8E3E5968C928}"/>
              </a:ext>
            </a:extLst>
          </p:cNvPr>
          <p:cNvSpPr>
            <a:spLocks noChangeShapeType="1"/>
          </p:cNvSpPr>
          <p:nvPr/>
        </p:nvSpPr>
        <p:spPr bwMode="auto">
          <a:xfrm>
            <a:off x="3640138" y="1755775"/>
            <a:ext cx="68262"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27">
            <a:extLst>
              <a:ext uri="{FF2B5EF4-FFF2-40B4-BE49-F238E27FC236}">
                <a16:creationId xmlns:a16="http://schemas.microsoft.com/office/drawing/2014/main" id="{FEE73A97-4895-8548-A822-2D4E36ADDB13}"/>
              </a:ext>
            </a:extLst>
          </p:cNvPr>
          <p:cNvSpPr>
            <a:spLocks noChangeShapeType="1"/>
          </p:cNvSpPr>
          <p:nvPr/>
        </p:nvSpPr>
        <p:spPr bwMode="auto">
          <a:xfrm>
            <a:off x="3708400" y="4841875"/>
            <a:ext cx="37861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28">
            <a:extLst>
              <a:ext uri="{FF2B5EF4-FFF2-40B4-BE49-F238E27FC236}">
                <a16:creationId xmlns:a16="http://schemas.microsoft.com/office/drawing/2014/main" id="{B8508981-0432-C34F-9A37-801F561A5FB4}"/>
              </a:ext>
            </a:extLst>
          </p:cNvPr>
          <p:cNvSpPr>
            <a:spLocks noChangeShapeType="1"/>
          </p:cNvSpPr>
          <p:nvPr/>
        </p:nvSpPr>
        <p:spPr bwMode="auto">
          <a:xfrm flipV="1">
            <a:off x="3708400" y="4841875"/>
            <a:ext cx="1588" cy="777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29">
            <a:extLst>
              <a:ext uri="{FF2B5EF4-FFF2-40B4-BE49-F238E27FC236}">
                <a16:creationId xmlns:a16="http://schemas.microsoft.com/office/drawing/2014/main" id="{49BAE9A1-9238-2E47-8F08-D3E4CE10F634}"/>
              </a:ext>
            </a:extLst>
          </p:cNvPr>
          <p:cNvSpPr>
            <a:spLocks noChangeShapeType="1"/>
          </p:cNvSpPr>
          <p:nvPr/>
        </p:nvSpPr>
        <p:spPr bwMode="auto">
          <a:xfrm flipV="1">
            <a:off x="4462464" y="4841875"/>
            <a:ext cx="1587" cy="777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30">
            <a:extLst>
              <a:ext uri="{FF2B5EF4-FFF2-40B4-BE49-F238E27FC236}">
                <a16:creationId xmlns:a16="http://schemas.microsoft.com/office/drawing/2014/main" id="{5DF6E352-C5E3-9C47-B9B9-AB1C92942039}"/>
              </a:ext>
            </a:extLst>
          </p:cNvPr>
          <p:cNvSpPr>
            <a:spLocks noChangeShapeType="1"/>
          </p:cNvSpPr>
          <p:nvPr/>
        </p:nvSpPr>
        <p:spPr bwMode="auto">
          <a:xfrm flipV="1">
            <a:off x="5224464" y="4841875"/>
            <a:ext cx="1587" cy="777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1">
            <a:extLst>
              <a:ext uri="{FF2B5EF4-FFF2-40B4-BE49-F238E27FC236}">
                <a16:creationId xmlns:a16="http://schemas.microsoft.com/office/drawing/2014/main" id="{3900AEED-DBD2-0847-A667-76054E192033}"/>
              </a:ext>
            </a:extLst>
          </p:cNvPr>
          <p:cNvSpPr>
            <a:spLocks noChangeShapeType="1"/>
          </p:cNvSpPr>
          <p:nvPr/>
        </p:nvSpPr>
        <p:spPr bwMode="auto">
          <a:xfrm flipV="1">
            <a:off x="5978525" y="4841875"/>
            <a:ext cx="1588" cy="777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4" name="Line 32">
            <a:extLst>
              <a:ext uri="{FF2B5EF4-FFF2-40B4-BE49-F238E27FC236}">
                <a16:creationId xmlns:a16="http://schemas.microsoft.com/office/drawing/2014/main" id="{A8E75FF2-B9E1-084D-A10C-115555FED2E6}"/>
              </a:ext>
            </a:extLst>
          </p:cNvPr>
          <p:cNvSpPr>
            <a:spLocks noChangeShapeType="1"/>
          </p:cNvSpPr>
          <p:nvPr/>
        </p:nvSpPr>
        <p:spPr bwMode="auto">
          <a:xfrm flipV="1">
            <a:off x="6740525" y="4841875"/>
            <a:ext cx="1588" cy="777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33">
            <a:extLst>
              <a:ext uri="{FF2B5EF4-FFF2-40B4-BE49-F238E27FC236}">
                <a16:creationId xmlns:a16="http://schemas.microsoft.com/office/drawing/2014/main" id="{6C7E3F50-D471-524D-8497-86EE0D138F5E}"/>
              </a:ext>
            </a:extLst>
          </p:cNvPr>
          <p:cNvSpPr>
            <a:spLocks noChangeShapeType="1"/>
          </p:cNvSpPr>
          <p:nvPr/>
        </p:nvSpPr>
        <p:spPr bwMode="auto">
          <a:xfrm flipV="1">
            <a:off x="7494589" y="4841875"/>
            <a:ext cx="1587" cy="777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6" name="Rectangle 34">
            <a:extLst>
              <a:ext uri="{FF2B5EF4-FFF2-40B4-BE49-F238E27FC236}">
                <a16:creationId xmlns:a16="http://schemas.microsoft.com/office/drawing/2014/main" id="{D81602D0-ACAB-FF49-9A00-1225BE297193}"/>
              </a:ext>
            </a:extLst>
          </p:cNvPr>
          <p:cNvSpPr>
            <a:spLocks noChangeArrowheads="1"/>
          </p:cNvSpPr>
          <p:nvPr/>
        </p:nvSpPr>
        <p:spPr bwMode="auto">
          <a:xfrm>
            <a:off x="3429001" y="4722814"/>
            <a:ext cx="112713" cy="2444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FFFFF"/>
                </a:solidFill>
                <a:latin typeface="Arial" panose="020B0604020202020204" pitchFamily="34" charset="0"/>
              </a:rPr>
              <a:t>0</a:t>
            </a:r>
            <a:endParaRPr lang="en-US" altLang="en-US" sz="2000">
              <a:solidFill>
                <a:schemeClr val="bg1"/>
              </a:solidFill>
              <a:latin typeface="Arial Unicode MS" panose="020B0604020202020204" pitchFamily="34" charset="-128"/>
            </a:endParaRPr>
          </a:p>
        </p:txBody>
      </p:sp>
      <p:sp>
        <p:nvSpPr>
          <p:cNvPr id="44067" name="Rectangle 35">
            <a:extLst>
              <a:ext uri="{FF2B5EF4-FFF2-40B4-BE49-F238E27FC236}">
                <a16:creationId xmlns:a16="http://schemas.microsoft.com/office/drawing/2014/main" id="{297685A6-2A5B-B64D-AD58-7A43504DCCEB}"/>
              </a:ext>
            </a:extLst>
          </p:cNvPr>
          <p:cNvSpPr>
            <a:spLocks noChangeArrowheads="1"/>
          </p:cNvSpPr>
          <p:nvPr/>
        </p:nvSpPr>
        <p:spPr bwMode="auto">
          <a:xfrm>
            <a:off x="3319464" y="4105276"/>
            <a:ext cx="225425" cy="2444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FFFFF"/>
                </a:solidFill>
                <a:latin typeface="Arial" panose="020B0604020202020204" pitchFamily="34" charset="0"/>
              </a:rPr>
              <a:t>20</a:t>
            </a:r>
            <a:endParaRPr lang="en-US" altLang="en-US" sz="2000">
              <a:solidFill>
                <a:schemeClr val="bg1"/>
              </a:solidFill>
              <a:latin typeface="Arial Unicode MS" panose="020B0604020202020204" pitchFamily="34" charset="-128"/>
            </a:endParaRPr>
          </a:p>
        </p:txBody>
      </p:sp>
      <p:sp>
        <p:nvSpPr>
          <p:cNvPr id="44068" name="Rectangle 36">
            <a:extLst>
              <a:ext uri="{FF2B5EF4-FFF2-40B4-BE49-F238E27FC236}">
                <a16:creationId xmlns:a16="http://schemas.microsoft.com/office/drawing/2014/main" id="{27512B96-25DF-454D-B420-8221CC8B74EE}"/>
              </a:ext>
            </a:extLst>
          </p:cNvPr>
          <p:cNvSpPr>
            <a:spLocks noChangeArrowheads="1"/>
          </p:cNvSpPr>
          <p:nvPr/>
        </p:nvSpPr>
        <p:spPr bwMode="auto">
          <a:xfrm>
            <a:off x="3319464" y="3487739"/>
            <a:ext cx="225425" cy="2444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FFFFF"/>
                </a:solidFill>
                <a:latin typeface="Arial" panose="020B0604020202020204" pitchFamily="34" charset="0"/>
              </a:rPr>
              <a:t>40</a:t>
            </a:r>
            <a:endParaRPr lang="en-US" altLang="en-US" sz="2000">
              <a:solidFill>
                <a:schemeClr val="bg1"/>
              </a:solidFill>
              <a:latin typeface="Arial Unicode MS" panose="020B0604020202020204" pitchFamily="34" charset="-128"/>
            </a:endParaRPr>
          </a:p>
        </p:txBody>
      </p:sp>
      <p:sp>
        <p:nvSpPr>
          <p:cNvPr id="44069" name="Rectangle 37">
            <a:extLst>
              <a:ext uri="{FF2B5EF4-FFF2-40B4-BE49-F238E27FC236}">
                <a16:creationId xmlns:a16="http://schemas.microsoft.com/office/drawing/2014/main" id="{C910293E-7A05-B14B-83B7-D7B936F22BDD}"/>
              </a:ext>
            </a:extLst>
          </p:cNvPr>
          <p:cNvSpPr>
            <a:spLocks noChangeArrowheads="1"/>
          </p:cNvSpPr>
          <p:nvPr/>
        </p:nvSpPr>
        <p:spPr bwMode="auto">
          <a:xfrm>
            <a:off x="3319464" y="2870201"/>
            <a:ext cx="225425" cy="2444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FFFFF"/>
                </a:solidFill>
                <a:latin typeface="Arial" panose="020B0604020202020204" pitchFamily="34" charset="0"/>
              </a:rPr>
              <a:t>60</a:t>
            </a:r>
            <a:endParaRPr lang="en-US" altLang="en-US" sz="2000">
              <a:solidFill>
                <a:schemeClr val="bg1"/>
              </a:solidFill>
              <a:latin typeface="Arial Unicode MS" panose="020B0604020202020204" pitchFamily="34" charset="-128"/>
            </a:endParaRPr>
          </a:p>
        </p:txBody>
      </p:sp>
      <p:sp>
        <p:nvSpPr>
          <p:cNvPr id="44070" name="Rectangle 38">
            <a:extLst>
              <a:ext uri="{FF2B5EF4-FFF2-40B4-BE49-F238E27FC236}">
                <a16:creationId xmlns:a16="http://schemas.microsoft.com/office/drawing/2014/main" id="{04F0ED01-A1BC-7C45-8FDB-28944ACD1228}"/>
              </a:ext>
            </a:extLst>
          </p:cNvPr>
          <p:cNvSpPr>
            <a:spLocks noChangeArrowheads="1"/>
          </p:cNvSpPr>
          <p:nvPr/>
        </p:nvSpPr>
        <p:spPr bwMode="auto">
          <a:xfrm>
            <a:off x="3319464" y="2254251"/>
            <a:ext cx="225425" cy="2444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FFFFF"/>
                </a:solidFill>
                <a:latin typeface="Arial" panose="020B0604020202020204" pitchFamily="34" charset="0"/>
              </a:rPr>
              <a:t>80</a:t>
            </a:r>
            <a:endParaRPr lang="en-US" altLang="en-US" sz="2000">
              <a:solidFill>
                <a:schemeClr val="bg1"/>
              </a:solidFill>
              <a:latin typeface="Arial Unicode MS" panose="020B0604020202020204" pitchFamily="34" charset="-128"/>
            </a:endParaRPr>
          </a:p>
        </p:txBody>
      </p:sp>
      <p:sp>
        <p:nvSpPr>
          <p:cNvPr id="44071" name="Rectangle 39">
            <a:extLst>
              <a:ext uri="{FF2B5EF4-FFF2-40B4-BE49-F238E27FC236}">
                <a16:creationId xmlns:a16="http://schemas.microsoft.com/office/drawing/2014/main" id="{1E49646F-C4D9-E34D-A3BF-089B14B34DCD}"/>
              </a:ext>
            </a:extLst>
          </p:cNvPr>
          <p:cNvSpPr>
            <a:spLocks noChangeArrowheads="1"/>
          </p:cNvSpPr>
          <p:nvPr/>
        </p:nvSpPr>
        <p:spPr bwMode="auto">
          <a:xfrm>
            <a:off x="3208338" y="1636714"/>
            <a:ext cx="341440" cy="24622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FFFFF"/>
                </a:solidFill>
                <a:latin typeface="Arial" panose="020B0604020202020204" pitchFamily="34" charset="0"/>
              </a:rPr>
              <a:t>100</a:t>
            </a:r>
            <a:endParaRPr lang="en-US" altLang="en-US" sz="2000">
              <a:solidFill>
                <a:schemeClr val="bg1"/>
              </a:solidFill>
              <a:latin typeface="Arial Unicode MS" panose="020B0604020202020204" pitchFamily="34" charset="-128"/>
            </a:endParaRPr>
          </a:p>
        </p:txBody>
      </p:sp>
      <p:sp>
        <p:nvSpPr>
          <p:cNvPr id="44072" name="Rectangle 40">
            <a:extLst>
              <a:ext uri="{FF2B5EF4-FFF2-40B4-BE49-F238E27FC236}">
                <a16:creationId xmlns:a16="http://schemas.microsoft.com/office/drawing/2014/main" id="{4D492C94-9164-C341-9280-3E25436245A9}"/>
              </a:ext>
            </a:extLst>
          </p:cNvPr>
          <p:cNvSpPr>
            <a:spLocks noChangeArrowheads="1"/>
          </p:cNvSpPr>
          <p:nvPr/>
        </p:nvSpPr>
        <p:spPr bwMode="auto">
          <a:xfrm>
            <a:off x="4022725" y="5073650"/>
            <a:ext cx="141288"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b="1" dirty="0">
                <a:solidFill>
                  <a:srgbClr val="FFFFFF"/>
                </a:solidFill>
                <a:latin typeface="Arial" panose="020B0604020202020204" pitchFamily="34" charset="0"/>
              </a:rPr>
              <a:t>0</a:t>
            </a:r>
            <a:endParaRPr lang="en-US" altLang="en-US" sz="2000" dirty="0">
              <a:solidFill>
                <a:schemeClr val="bg1"/>
              </a:solidFill>
              <a:latin typeface="Arial Unicode MS" panose="020B0604020202020204" pitchFamily="34" charset="-128"/>
            </a:endParaRPr>
          </a:p>
        </p:txBody>
      </p:sp>
      <p:sp>
        <p:nvSpPr>
          <p:cNvPr id="44073" name="Rectangle 41">
            <a:extLst>
              <a:ext uri="{FF2B5EF4-FFF2-40B4-BE49-F238E27FC236}">
                <a16:creationId xmlns:a16="http://schemas.microsoft.com/office/drawing/2014/main" id="{59168CAF-2BC9-8A4A-8527-4AABF265ABEC}"/>
              </a:ext>
            </a:extLst>
          </p:cNvPr>
          <p:cNvSpPr>
            <a:spLocks noChangeArrowheads="1"/>
          </p:cNvSpPr>
          <p:nvPr/>
        </p:nvSpPr>
        <p:spPr bwMode="auto">
          <a:xfrm>
            <a:off x="4673601" y="5073650"/>
            <a:ext cx="352425"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b="1" dirty="0">
                <a:solidFill>
                  <a:srgbClr val="FFFFFF"/>
                </a:solidFill>
                <a:latin typeface="Arial" panose="020B0604020202020204" pitchFamily="34" charset="0"/>
              </a:rPr>
              <a:t>0.5</a:t>
            </a:r>
            <a:endParaRPr lang="en-US" altLang="en-US" sz="2000" dirty="0">
              <a:solidFill>
                <a:schemeClr val="bg1"/>
              </a:solidFill>
              <a:latin typeface="Arial Unicode MS" panose="020B0604020202020204" pitchFamily="34" charset="-128"/>
            </a:endParaRPr>
          </a:p>
        </p:txBody>
      </p:sp>
      <p:sp>
        <p:nvSpPr>
          <p:cNvPr id="44074" name="Rectangle 42">
            <a:extLst>
              <a:ext uri="{FF2B5EF4-FFF2-40B4-BE49-F238E27FC236}">
                <a16:creationId xmlns:a16="http://schemas.microsoft.com/office/drawing/2014/main" id="{46FD6CE8-F162-1846-BE65-2E356DEC8B60}"/>
              </a:ext>
            </a:extLst>
          </p:cNvPr>
          <p:cNvSpPr>
            <a:spLocks noChangeArrowheads="1"/>
          </p:cNvSpPr>
          <p:nvPr/>
        </p:nvSpPr>
        <p:spPr bwMode="auto">
          <a:xfrm>
            <a:off x="5537200" y="5073650"/>
            <a:ext cx="141288"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b="1" dirty="0">
                <a:solidFill>
                  <a:srgbClr val="FFFFFF"/>
                </a:solidFill>
                <a:latin typeface="Arial" panose="020B0604020202020204" pitchFamily="34" charset="0"/>
              </a:rPr>
              <a:t>1</a:t>
            </a:r>
            <a:endParaRPr lang="en-US" altLang="en-US" sz="2000" dirty="0">
              <a:solidFill>
                <a:schemeClr val="bg1"/>
              </a:solidFill>
              <a:latin typeface="Arial Unicode MS" panose="020B0604020202020204" pitchFamily="34" charset="-128"/>
            </a:endParaRPr>
          </a:p>
        </p:txBody>
      </p:sp>
      <p:sp>
        <p:nvSpPr>
          <p:cNvPr id="44075" name="Rectangle 43">
            <a:extLst>
              <a:ext uri="{FF2B5EF4-FFF2-40B4-BE49-F238E27FC236}">
                <a16:creationId xmlns:a16="http://schemas.microsoft.com/office/drawing/2014/main" id="{CCA75F6F-FE5D-6D41-992F-14BFCDF60949}"/>
              </a:ext>
            </a:extLst>
          </p:cNvPr>
          <p:cNvSpPr>
            <a:spLocks noChangeArrowheads="1"/>
          </p:cNvSpPr>
          <p:nvPr/>
        </p:nvSpPr>
        <p:spPr bwMode="auto">
          <a:xfrm>
            <a:off x="6291263" y="5073651"/>
            <a:ext cx="142668" cy="30777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dirty="0">
                <a:solidFill>
                  <a:srgbClr val="FFFFFF"/>
                </a:solidFill>
                <a:latin typeface="Arial" panose="020B0604020202020204" pitchFamily="34" charset="0"/>
              </a:rPr>
              <a:t>2</a:t>
            </a:r>
            <a:endParaRPr lang="en-US" altLang="en-US" sz="2000" dirty="0">
              <a:solidFill>
                <a:schemeClr val="bg1"/>
              </a:solidFill>
              <a:latin typeface="Arial Unicode MS" panose="020B0604020202020204" pitchFamily="34" charset="-128"/>
            </a:endParaRPr>
          </a:p>
        </p:txBody>
      </p:sp>
      <p:sp>
        <p:nvSpPr>
          <p:cNvPr id="44076" name="Rectangle 44">
            <a:extLst>
              <a:ext uri="{FF2B5EF4-FFF2-40B4-BE49-F238E27FC236}">
                <a16:creationId xmlns:a16="http://schemas.microsoft.com/office/drawing/2014/main" id="{01726DEF-E3F8-AF4D-8C6E-FA4F4937AF07}"/>
              </a:ext>
            </a:extLst>
          </p:cNvPr>
          <p:cNvSpPr>
            <a:spLocks noChangeArrowheads="1"/>
          </p:cNvSpPr>
          <p:nvPr/>
        </p:nvSpPr>
        <p:spPr bwMode="auto">
          <a:xfrm>
            <a:off x="7045325" y="5073650"/>
            <a:ext cx="141288"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b="1">
                <a:solidFill>
                  <a:srgbClr val="FFFFFF"/>
                </a:solidFill>
                <a:latin typeface="Arial" panose="020B0604020202020204" pitchFamily="34" charset="0"/>
              </a:rPr>
              <a:t>3</a:t>
            </a:r>
            <a:endParaRPr lang="en-US" altLang="en-US" sz="2000">
              <a:solidFill>
                <a:schemeClr val="bg1"/>
              </a:solidFill>
              <a:latin typeface="Arial Unicode MS" panose="020B0604020202020204" pitchFamily="34" charset="-128"/>
            </a:endParaRPr>
          </a:p>
        </p:txBody>
      </p:sp>
      <p:sp>
        <p:nvSpPr>
          <p:cNvPr id="44077" name="Rectangle 45">
            <a:extLst>
              <a:ext uri="{FF2B5EF4-FFF2-40B4-BE49-F238E27FC236}">
                <a16:creationId xmlns:a16="http://schemas.microsoft.com/office/drawing/2014/main" id="{ABA21369-A362-B444-8A36-9BDCF9D1F2CE}"/>
              </a:ext>
            </a:extLst>
          </p:cNvPr>
          <p:cNvSpPr>
            <a:spLocks noChangeArrowheads="1"/>
          </p:cNvSpPr>
          <p:nvPr/>
        </p:nvSpPr>
        <p:spPr bwMode="auto">
          <a:xfrm>
            <a:off x="7662863" y="3068639"/>
            <a:ext cx="152400" cy="153987"/>
          </a:xfrm>
          <a:prstGeom prst="rect">
            <a:avLst/>
          </a:prstGeom>
          <a:solidFill>
            <a:srgbClr val="339966"/>
          </a:solidFill>
          <a:ln w="7938">
            <a:solidFill>
              <a:srgbClr val="000000"/>
            </a:solidFill>
            <a:miter lim="800000"/>
            <a:headEnd/>
            <a:tailEnd/>
          </a:ln>
        </p:spPr>
        <p:txBody>
          <a:bodyPr/>
          <a:lstStyle/>
          <a:p>
            <a:endParaRPr lang="en-US"/>
          </a:p>
        </p:txBody>
      </p:sp>
      <p:sp>
        <p:nvSpPr>
          <p:cNvPr id="44078" name="Rectangle 46">
            <a:extLst>
              <a:ext uri="{FF2B5EF4-FFF2-40B4-BE49-F238E27FC236}">
                <a16:creationId xmlns:a16="http://schemas.microsoft.com/office/drawing/2014/main" id="{A3F864C4-2527-7940-9689-1526B6A0C54D}"/>
              </a:ext>
            </a:extLst>
          </p:cNvPr>
          <p:cNvSpPr>
            <a:spLocks noChangeArrowheads="1"/>
          </p:cNvSpPr>
          <p:nvPr/>
        </p:nvSpPr>
        <p:spPr bwMode="auto">
          <a:xfrm>
            <a:off x="7883526" y="2998789"/>
            <a:ext cx="1681551" cy="30777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dirty="0">
                <a:latin typeface="Arial" panose="020B0604020202020204" pitchFamily="34" charset="0"/>
              </a:rPr>
              <a:t>Mini-Cog 0-2/5</a:t>
            </a:r>
            <a:endParaRPr lang="en-US" altLang="en-US" sz="2000" dirty="0">
              <a:latin typeface="Arial Unicode MS" panose="020B0604020202020204" pitchFamily="34" charset="-128"/>
            </a:endParaRPr>
          </a:p>
        </p:txBody>
      </p:sp>
      <p:sp>
        <p:nvSpPr>
          <p:cNvPr id="44079" name="Rectangle 47">
            <a:extLst>
              <a:ext uri="{FF2B5EF4-FFF2-40B4-BE49-F238E27FC236}">
                <a16:creationId xmlns:a16="http://schemas.microsoft.com/office/drawing/2014/main" id="{B56C0010-07F9-AB4E-B3CB-B76843D2C110}"/>
              </a:ext>
            </a:extLst>
          </p:cNvPr>
          <p:cNvSpPr>
            <a:spLocks noChangeArrowheads="1"/>
          </p:cNvSpPr>
          <p:nvPr/>
        </p:nvSpPr>
        <p:spPr bwMode="auto">
          <a:xfrm>
            <a:off x="7662864" y="3419476"/>
            <a:ext cx="161925" cy="1635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80" name="Rectangle 48">
            <a:extLst>
              <a:ext uri="{FF2B5EF4-FFF2-40B4-BE49-F238E27FC236}">
                <a16:creationId xmlns:a16="http://schemas.microsoft.com/office/drawing/2014/main" id="{EF2A9638-CA6A-1C48-9D50-DDDF06BF84B2}"/>
              </a:ext>
            </a:extLst>
          </p:cNvPr>
          <p:cNvSpPr>
            <a:spLocks noChangeArrowheads="1"/>
          </p:cNvSpPr>
          <p:nvPr/>
        </p:nvSpPr>
        <p:spPr bwMode="auto">
          <a:xfrm>
            <a:off x="7883525" y="3351214"/>
            <a:ext cx="2628900" cy="61555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000" dirty="0">
                <a:latin typeface="Arial" panose="020B0604020202020204" pitchFamily="34" charset="0"/>
              </a:rPr>
              <a:t>Patient’s own physician</a:t>
            </a:r>
            <a:endParaRPr lang="en-US" altLang="en-US" sz="2000" dirty="0">
              <a:latin typeface="Arial Unicode MS" panose="020B0604020202020204" pitchFamily="34" charset="-128"/>
            </a:endParaRPr>
          </a:p>
        </p:txBody>
      </p:sp>
      <p:sp>
        <p:nvSpPr>
          <p:cNvPr id="50" name="Text Box 8">
            <a:extLst>
              <a:ext uri="{FF2B5EF4-FFF2-40B4-BE49-F238E27FC236}">
                <a16:creationId xmlns:a16="http://schemas.microsoft.com/office/drawing/2014/main" id="{9E7C90EA-805B-FC4D-B88F-E623A7B725D6}"/>
              </a:ext>
            </a:extLst>
          </p:cNvPr>
          <p:cNvSpPr txBox="1">
            <a:spLocks noChangeArrowheads="1"/>
          </p:cNvSpPr>
          <p:nvPr/>
        </p:nvSpPr>
        <p:spPr bwMode="auto">
          <a:xfrm>
            <a:off x="5943600" y="6248400"/>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dirty="0">
                <a:latin typeface="+mn-lt"/>
              </a:rPr>
              <a:t>Borson S et al Int J </a:t>
            </a:r>
            <a:r>
              <a:rPr lang="en-US" altLang="en-US" sz="1600" dirty="0" err="1">
                <a:latin typeface="+mn-lt"/>
              </a:rPr>
              <a:t>Geriatr</a:t>
            </a:r>
            <a:r>
              <a:rPr lang="en-US" altLang="en-US" sz="1600" dirty="0">
                <a:latin typeface="+mn-lt"/>
              </a:rPr>
              <a:t> Psychiatry 2006</a:t>
            </a:r>
          </a:p>
        </p:txBody>
      </p:sp>
    </p:spTree>
    <p:extLst>
      <p:ext uri="{BB962C8B-B14F-4D97-AF65-F5344CB8AC3E}">
        <p14:creationId xmlns:p14="http://schemas.microsoft.com/office/powerpoint/2010/main" val="25656827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1575-8D6F-4A45-8D7F-B2C53ED040E0}"/>
              </a:ext>
            </a:extLst>
          </p:cNvPr>
          <p:cNvSpPr>
            <a:spLocks noGrp="1"/>
          </p:cNvSpPr>
          <p:nvPr>
            <p:ph type="title"/>
          </p:nvPr>
        </p:nvSpPr>
        <p:spPr>
          <a:xfrm>
            <a:off x="1752600" y="764373"/>
            <a:ext cx="8321040" cy="1293028"/>
          </a:xfrm>
        </p:spPr>
        <p:txBody>
          <a:bodyPr>
            <a:normAutofit/>
          </a:bodyPr>
          <a:lstStyle/>
          <a:p>
            <a:pPr algn="l"/>
            <a:r>
              <a:rPr lang="en-US" sz="2800" dirty="0"/>
              <a:t>Positive Mini-Cog associated with health care use *</a:t>
            </a:r>
          </a:p>
        </p:txBody>
      </p:sp>
      <p:graphicFrame>
        <p:nvGraphicFramePr>
          <p:cNvPr id="6" name="Content Placeholder 5">
            <a:extLst>
              <a:ext uri="{FF2B5EF4-FFF2-40B4-BE49-F238E27FC236}">
                <a16:creationId xmlns:a16="http://schemas.microsoft.com/office/drawing/2014/main" id="{D5F381AA-A332-4C4D-9BCF-D01E4E38A6E3}"/>
              </a:ext>
            </a:extLst>
          </p:cNvPr>
          <p:cNvGraphicFramePr>
            <a:graphicFrameLocks noGrp="1"/>
          </p:cNvGraphicFramePr>
          <p:nvPr>
            <p:ph idx="1"/>
          </p:nvPr>
        </p:nvGraphicFramePr>
        <p:xfrm>
          <a:off x="2117725" y="2193925"/>
          <a:ext cx="7956550" cy="3175000"/>
        </p:xfrm>
        <a:graphic>
          <a:graphicData uri="http://schemas.openxmlformats.org/drawingml/2006/table">
            <a:tbl>
              <a:tblPr firstRow="1" bandRow="1">
                <a:tableStyleId>{5C22544A-7EE6-4342-B048-85BDC9FD1C3A}</a:tableStyleId>
              </a:tblPr>
              <a:tblGrid>
                <a:gridCol w="3978275">
                  <a:extLst>
                    <a:ext uri="{9D8B030D-6E8A-4147-A177-3AD203B41FA5}">
                      <a16:colId xmlns:a16="http://schemas.microsoft.com/office/drawing/2014/main" val="965279798"/>
                    </a:ext>
                  </a:extLst>
                </a:gridCol>
                <a:gridCol w="3978275">
                  <a:extLst>
                    <a:ext uri="{9D8B030D-6E8A-4147-A177-3AD203B41FA5}">
                      <a16:colId xmlns:a16="http://schemas.microsoft.com/office/drawing/2014/main" val="2898292453"/>
                    </a:ext>
                  </a:extLst>
                </a:gridCol>
              </a:tblGrid>
              <a:tr h="370840">
                <a:tc>
                  <a:txBody>
                    <a:bodyPr/>
                    <a:lstStyle/>
                    <a:p>
                      <a:r>
                        <a:rPr lang="en-US" dirty="0"/>
                        <a:t>Service type</a:t>
                      </a:r>
                    </a:p>
                  </a:txBody>
                  <a:tcPr/>
                </a:tc>
                <a:tc>
                  <a:txBody>
                    <a:bodyPr/>
                    <a:lstStyle/>
                    <a:p>
                      <a:r>
                        <a:rPr lang="en-US" dirty="0"/>
                        <a:t>Incremental effect of CI (p&lt;0.01)</a:t>
                      </a:r>
                    </a:p>
                  </a:txBody>
                  <a:tcPr/>
                </a:tc>
                <a:extLst>
                  <a:ext uri="{0D108BD9-81ED-4DB2-BD59-A6C34878D82A}">
                    <a16:rowId xmlns:a16="http://schemas.microsoft.com/office/drawing/2014/main" val="2758703013"/>
                  </a:ext>
                </a:extLst>
              </a:tr>
              <a:tr h="370840">
                <a:tc>
                  <a:txBody>
                    <a:bodyPr/>
                    <a:lstStyle/>
                    <a:p>
                      <a:r>
                        <a:rPr lang="en-US" dirty="0"/>
                        <a:t>Ambulatory care visits</a:t>
                      </a:r>
                    </a:p>
                  </a:txBody>
                  <a:tcPr/>
                </a:tc>
                <a:tc>
                  <a:txBody>
                    <a:bodyPr/>
                    <a:lstStyle/>
                    <a:p>
                      <a:r>
                        <a:rPr lang="en-US" dirty="0"/>
                        <a:t>+ 15%</a:t>
                      </a:r>
                    </a:p>
                  </a:txBody>
                  <a:tcPr/>
                </a:tc>
                <a:extLst>
                  <a:ext uri="{0D108BD9-81ED-4DB2-BD59-A6C34878D82A}">
                    <a16:rowId xmlns:a16="http://schemas.microsoft.com/office/drawing/2014/main" val="3180433529"/>
                  </a:ext>
                </a:extLst>
              </a:tr>
              <a:tr h="370840">
                <a:tc>
                  <a:txBody>
                    <a:bodyPr/>
                    <a:lstStyle/>
                    <a:p>
                      <a:r>
                        <a:rPr lang="en-US" dirty="0"/>
                        <a:t>Phone calls</a:t>
                      </a:r>
                    </a:p>
                  </a:txBody>
                  <a:tcPr/>
                </a:tc>
                <a:tc>
                  <a:txBody>
                    <a:bodyPr/>
                    <a:lstStyle/>
                    <a:p>
                      <a:r>
                        <a:rPr lang="en-US" dirty="0"/>
                        <a:t>+ 26%</a:t>
                      </a:r>
                    </a:p>
                  </a:txBody>
                  <a:tcPr/>
                </a:tc>
                <a:extLst>
                  <a:ext uri="{0D108BD9-81ED-4DB2-BD59-A6C34878D82A}">
                    <a16:rowId xmlns:a16="http://schemas.microsoft.com/office/drawing/2014/main" val="1460226518"/>
                  </a:ext>
                </a:extLst>
              </a:tr>
              <a:tr h="370840">
                <a:tc>
                  <a:txBody>
                    <a:bodyPr/>
                    <a:lstStyle/>
                    <a:p>
                      <a:r>
                        <a:rPr lang="en-US" dirty="0"/>
                        <a:t>Canceled appointments</a:t>
                      </a:r>
                    </a:p>
                  </a:txBody>
                  <a:tcPr/>
                </a:tc>
                <a:tc>
                  <a:txBody>
                    <a:bodyPr/>
                    <a:lstStyle/>
                    <a:p>
                      <a:r>
                        <a:rPr lang="en-US" dirty="0"/>
                        <a:t>+ 22%</a:t>
                      </a:r>
                    </a:p>
                  </a:txBody>
                  <a:tcPr/>
                </a:tc>
                <a:extLst>
                  <a:ext uri="{0D108BD9-81ED-4DB2-BD59-A6C34878D82A}">
                    <a16:rowId xmlns:a16="http://schemas.microsoft.com/office/drawing/2014/main" val="4024109690"/>
                  </a:ext>
                </a:extLst>
              </a:tr>
              <a:tr h="370840">
                <a:tc>
                  <a:txBody>
                    <a:bodyPr/>
                    <a:lstStyle/>
                    <a:p>
                      <a:r>
                        <a:rPr lang="en-US" dirty="0"/>
                        <a:t>No shows</a:t>
                      </a:r>
                    </a:p>
                  </a:txBody>
                  <a:tcPr/>
                </a:tc>
                <a:tc>
                  <a:txBody>
                    <a:bodyPr/>
                    <a:lstStyle/>
                    <a:p>
                      <a:r>
                        <a:rPr lang="en-US" dirty="0"/>
                        <a:t>+ 38%</a:t>
                      </a:r>
                    </a:p>
                  </a:txBody>
                  <a:tcPr/>
                </a:tc>
                <a:extLst>
                  <a:ext uri="{0D108BD9-81ED-4DB2-BD59-A6C34878D82A}">
                    <a16:rowId xmlns:a16="http://schemas.microsoft.com/office/drawing/2014/main" val="561856339"/>
                  </a:ext>
                </a:extLst>
              </a:tr>
              <a:tr h="370840">
                <a:tc>
                  <a:txBody>
                    <a:bodyPr/>
                    <a:lstStyle/>
                    <a:p>
                      <a:r>
                        <a:rPr lang="en-US" dirty="0"/>
                        <a:t>ED visits</a:t>
                      </a:r>
                    </a:p>
                  </a:txBody>
                  <a:tcPr/>
                </a:tc>
                <a:tc>
                  <a:txBody>
                    <a:bodyPr/>
                    <a:lstStyle/>
                    <a:p>
                      <a:r>
                        <a:rPr lang="en-US" dirty="0"/>
                        <a:t>+ 32%</a:t>
                      </a:r>
                    </a:p>
                  </a:txBody>
                  <a:tcPr/>
                </a:tc>
                <a:extLst>
                  <a:ext uri="{0D108BD9-81ED-4DB2-BD59-A6C34878D82A}">
                    <a16:rowId xmlns:a16="http://schemas.microsoft.com/office/drawing/2014/main" val="3470206237"/>
                  </a:ext>
                </a:extLst>
              </a:tr>
              <a:tr h="370840">
                <a:tc>
                  <a:txBody>
                    <a:bodyPr/>
                    <a:lstStyle/>
                    <a:p>
                      <a:r>
                        <a:rPr lang="en-US" dirty="0"/>
                        <a:t>Hospitalizations</a:t>
                      </a:r>
                    </a:p>
                  </a:txBody>
                  <a:tcPr/>
                </a:tc>
                <a:tc>
                  <a:txBody>
                    <a:bodyPr/>
                    <a:lstStyle/>
                    <a:p>
                      <a:r>
                        <a:rPr lang="en-US" dirty="0"/>
                        <a:t>+ 58%</a:t>
                      </a:r>
                    </a:p>
                  </a:txBody>
                  <a:tcPr/>
                </a:tc>
                <a:extLst>
                  <a:ext uri="{0D108BD9-81ED-4DB2-BD59-A6C34878D82A}">
                    <a16:rowId xmlns:a16="http://schemas.microsoft.com/office/drawing/2014/main" val="4202126838"/>
                  </a:ext>
                </a:extLst>
              </a:tr>
              <a:tr h="370840">
                <a:tc gridSpan="2">
                  <a:txBody>
                    <a:bodyPr/>
                    <a:lstStyle/>
                    <a:p>
                      <a:r>
                        <a:rPr lang="en-US" sz="1600" dirty="0"/>
                        <a:t>* 29% Mini-Cog positive vs 71% negative (n=787, primary care and neurology clinics combined).  </a:t>
                      </a:r>
                    </a:p>
                  </a:txBody>
                  <a:tcPr/>
                </a:tc>
                <a:tc hMerge="1">
                  <a:txBody>
                    <a:bodyPr/>
                    <a:lstStyle/>
                    <a:p>
                      <a:endParaRPr lang="en-US" dirty="0"/>
                    </a:p>
                  </a:txBody>
                  <a:tcPr/>
                </a:tc>
                <a:extLst>
                  <a:ext uri="{0D108BD9-81ED-4DB2-BD59-A6C34878D82A}">
                    <a16:rowId xmlns:a16="http://schemas.microsoft.com/office/drawing/2014/main" val="3494055469"/>
                  </a:ext>
                </a:extLst>
              </a:tr>
            </a:tbl>
          </a:graphicData>
        </a:graphic>
      </p:graphicFrame>
      <p:sp>
        <p:nvSpPr>
          <p:cNvPr id="5" name="TextBox 4">
            <a:extLst>
              <a:ext uri="{FF2B5EF4-FFF2-40B4-BE49-F238E27FC236}">
                <a16:creationId xmlns:a16="http://schemas.microsoft.com/office/drawing/2014/main" id="{9D423F49-F817-A24E-9CF3-0522B394780A}"/>
              </a:ext>
            </a:extLst>
          </p:cNvPr>
          <p:cNvSpPr txBox="1"/>
          <p:nvPr/>
        </p:nvSpPr>
        <p:spPr>
          <a:xfrm>
            <a:off x="1983188" y="6093628"/>
            <a:ext cx="8090452" cy="584775"/>
          </a:xfrm>
          <a:prstGeom prst="rect">
            <a:avLst/>
          </a:prstGeom>
          <a:noFill/>
        </p:spPr>
        <p:txBody>
          <a:bodyPr wrap="square" rtlCol="0">
            <a:spAutoFit/>
          </a:bodyPr>
          <a:lstStyle/>
          <a:p>
            <a:r>
              <a:rPr lang="en-US" sz="1600" dirty="0"/>
              <a:t>Rosenbloom M, Barclay T, Borson S et al. JGIM 2018.  Sample 95% white non-Hispanic Minnesotans.</a:t>
            </a:r>
          </a:p>
        </p:txBody>
      </p:sp>
    </p:spTree>
    <p:extLst>
      <p:ext uri="{BB962C8B-B14F-4D97-AF65-F5344CB8AC3E}">
        <p14:creationId xmlns:p14="http://schemas.microsoft.com/office/powerpoint/2010/main" val="364405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9D6BF1-DFF2-4526-9D13-BF339D8C4163}"/>
              </a:ext>
              <a:ext uri="{C183D7F6-B498-43B3-948B-1728B52AA6E4}">
                <adec:decorative xmlns:adec="http://schemas.microsoft.com/office/drawing/2017/decorative" xmlns="" val="1"/>
              </a:ext>
            </a:extLst>
          </p:cNvPr>
          <p:cNvGrpSpPr>
            <a:grpSpLocks noGrp="1" noUngrp="1" noRot="1" noChangeAspect="1" noMove="1" noResize="1"/>
          </p:cNvGrpSpPr>
          <p:nvPr>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xmlns="" val="1"/>
                </a:ext>
              </a:extLst>
            </p:cNvPr>
            <p:cNvSpPr/>
            <p:nvPr>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xmlns="" val="1"/>
                </a:ext>
              </a:extLst>
            </p:cNvPr>
            <p:cNvSpPr/>
            <p:nvPr>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5" name="Picture 4" descr="Machine gears">
            <a:extLst>
              <a:ext uri="{FF2B5EF4-FFF2-40B4-BE49-F238E27FC236}">
                <a16:creationId xmlns:a16="http://schemas.microsoft.com/office/drawing/2014/main" id="{A2D60B2A-FE49-9BFD-E605-78BD7D93EF2C}"/>
              </a:ext>
            </a:extLst>
          </p:cNvPr>
          <p:cNvPicPr>
            <a:picLocks noChangeAspect="1"/>
          </p:cNvPicPr>
          <p:nvPr/>
        </p:nvPicPr>
        <p:blipFill rotWithShape="1">
          <a:blip r:embed="rId2"/>
          <a:srcRect t="6987" b="8727"/>
          <a:stretch/>
        </p:blipFill>
        <p:spPr>
          <a:xfrm>
            <a:off x="20" y="10"/>
            <a:ext cx="12191980" cy="6859300"/>
          </a:xfrm>
          <a:prstGeom prst="rect">
            <a:avLst/>
          </a:prstGeom>
        </p:spPr>
      </p:pic>
      <p:sp>
        <p:nvSpPr>
          <p:cNvPr id="13" name="Rectangle 12">
            <a:extLst>
              <a:ext uri="{FF2B5EF4-FFF2-40B4-BE49-F238E27FC236}">
                <a16:creationId xmlns:a16="http://schemas.microsoft.com/office/drawing/2014/main" id="{310B1DD0-264A-47E3-A16A-C87AFA51E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7"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BD9C230D-5131-5A39-03CB-53E3B5918E72}"/>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a:solidFill>
                  <a:schemeClr val="bg2"/>
                </a:solidFill>
              </a:rPr>
              <a:t>Who can give the Mini-Cog?</a:t>
            </a:r>
          </a:p>
        </p:txBody>
      </p:sp>
      <p:sp>
        <p:nvSpPr>
          <p:cNvPr id="3" name="Content Placeholder 2">
            <a:extLst>
              <a:ext uri="{FF2B5EF4-FFF2-40B4-BE49-F238E27FC236}">
                <a16:creationId xmlns:a16="http://schemas.microsoft.com/office/drawing/2014/main" id="{37160623-2E50-3003-9DBE-4FEDB839100C}"/>
              </a:ext>
            </a:extLst>
          </p:cNvPr>
          <p:cNvSpPr>
            <a:spLocks noGrp="1"/>
          </p:cNvSpPr>
          <p:nvPr>
            <p:ph type="body" idx="1"/>
          </p:nvPr>
        </p:nvSpPr>
        <p:spPr>
          <a:xfrm>
            <a:off x="2679906" y="3956279"/>
            <a:ext cx="6831673" cy="1086237"/>
          </a:xfrm>
        </p:spPr>
        <p:txBody>
          <a:bodyPr vert="horz" lIns="91440" tIns="45720" rIns="91440" bIns="45720" rtlCol="0">
            <a:normAutofit/>
          </a:bodyPr>
          <a:lstStyle/>
          <a:p>
            <a:pPr algn="ctr">
              <a:spcAft>
                <a:spcPts val="600"/>
              </a:spcAft>
            </a:pPr>
            <a:r>
              <a:rPr lang="en-US" sz="2300" i="1">
                <a:solidFill>
                  <a:schemeClr val="bg2"/>
                </a:solidFill>
              </a:rPr>
              <a:t>Almost anyone, with 10 minutes of training and periodic monitoring</a:t>
            </a:r>
          </a:p>
          <a:p>
            <a:pPr algn="ctr">
              <a:spcAft>
                <a:spcPts val="600"/>
              </a:spcAft>
            </a:pPr>
            <a:endParaRPr lang="en-US" sz="2300">
              <a:solidFill>
                <a:schemeClr val="bg2"/>
              </a:solidFill>
            </a:endParaRPr>
          </a:p>
        </p:txBody>
      </p:sp>
    </p:spTree>
    <p:extLst>
      <p:ext uri="{BB962C8B-B14F-4D97-AF65-F5344CB8AC3E}">
        <p14:creationId xmlns:p14="http://schemas.microsoft.com/office/powerpoint/2010/main" val="1328133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334625" cy="1061230"/>
          </a:xfrm>
        </p:spPr>
        <p:txBody>
          <a:bodyPr>
            <a:normAutofit/>
          </a:bodyPr>
          <a:lstStyle/>
          <a:p>
            <a:pPr algn="ctr"/>
            <a:r>
              <a:rPr lang="en-US" sz="4000" b="1" dirty="0" smtClean="0"/>
              <a:t>It starts with detection</a:t>
            </a:r>
            <a:endParaRPr lang="en-US" sz="4000" b="1" dirty="0"/>
          </a:p>
        </p:txBody>
      </p:sp>
      <p:sp>
        <p:nvSpPr>
          <p:cNvPr id="4" name="Rectangle 3"/>
          <p:cNvSpPr/>
          <p:nvPr/>
        </p:nvSpPr>
        <p:spPr>
          <a:xfrm>
            <a:off x="928687" y="1362612"/>
            <a:ext cx="10153650" cy="762000"/>
          </a:xfrm>
          <a:prstGeom prst="rect">
            <a:avLst/>
          </a:prstGeom>
          <a:gradFill flip="none" rotWithShape="1">
            <a:gsLst>
              <a:gs pos="47000">
                <a:schemeClr val="accent1">
                  <a:lumMod val="5000"/>
                  <a:lumOff val="95000"/>
                </a:schemeClr>
              </a:gs>
              <a:gs pos="66000">
                <a:schemeClr val="accent1">
                  <a:lumMod val="45000"/>
                  <a:lumOff val="55000"/>
                </a:schemeClr>
              </a:gs>
              <a:gs pos="79000">
                <a:schemeClr val="accent1">
                  <a:lumMod val="45000"/>
                  <a:lumOff val="55000"/>
                </a:schemeClr>
              </a:gs>
              <a:gs pos="91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00523" y="4983924"/>
            <a:ext cx="3031332" cy="954107"/>
          </a:xfrm>
          <a:prstGeom prst="rect">
            <a:avLst/>
          </a:prstGeom>
          <a:noFill/>
          <a:ln w="50800">
            <a:solidFill>
              <a:schemeClr val="accent1">
                <a:shade val="50000"/>
              </a:schemeClr>
            </a:solidFill>
          </a:ln>
        </p:spPr>
        <p:txBody>
          <a:bodyPr wrap="square" rtlCol="0">
            <a:spAutoFit/>
          </a:bodyPr>
          <a:lstStyle/>
          <a:p>
            <a:pPr algn="ctr"/>
            <a:r>
              <a:rPr lang="en-US" sz="2800" dirty="0" smtClean="0"/>
              <a:t>Simple Screen (Mini-Cog) </a:t>
            </a:r>
            <a:endParaRPr lang="en-US" sz="2800" dirty="0"/>
          </a:p>
        </p:txBody>
      </p:sp>
      <p:sp>
        <p:nvSpPr>
          <p:cNvPr id="6" name="TextBox 5"/>
          <p:cNvSpPr txBox="1"/>
          <p:nvPr/>
        </p:nvSpPr>
        <p:spPr>
          <a:xfrm>
            <a:off x="1264444" y="2511346"/>
            <a:ext cx="3162300" cy="1938992"/>
          </a:xfrm>
          <a:prstGeom prst="rect">
            <a:avLst/>
          </a:prstGeom>
          <a:noFill/>
        </p:spPr>
        <p:txBody>
          <a:bodyPr wrap="square" rtlCol="0">
            <a:spAutoFit/>
          </a:bodyPr>
          <a:lstStyle/>
          <a:p>
            <a:pPr algn="ctr"/>
            <a:r>
              <a:rPr lang="en-US" sz="2400" u="sng" dirty="0" smtClean="0"/>
              <a:t>Triggers for Screening </a:t>
            </a:r>
          </a:p>
          <a:p>
            <a:pPr algn="ctr"/>
            <a:r>
              <a:rPr lang="en-US" sz="2400" dirty="0" smtClean="0"/>
              <a:t>Poor oral hygiene</a:t>
            </a:r>
          </a:p>
          <a:p>
            <a:pPr algn="ctr"/>
            <a:r>
              <a:rPr lang="en-US" sz="2400" dirty="0" smtClean="0"/>
              <a:t>Poor understanding</a:t>
            </a:r>
          </a:p>
          <a:p>
            <a:pPr algn="ctr"/>
            <a:r>
              <a:rPr lang="en-US" sz="2400" dirty="0" smtClean="0"/>
              <a:t>Poor adherence to plan</a:t>
            </a:r>
            <a:endParaRPr lang="en-US" sz="2400" dirty="0"/>
          </a:p>
        </p:txBody>
      </p:sp>
      <p:sp>
        <p:nvSpPr>
          <p:cNvPr id="8" name="Cross 7"/>
          <p:cNvSpPr/>
          <p:nvPr/>
        </p:nvSpPr>
        <p:spPr>
          <a:xfrm>
            <a:off x="5224462" y="2720859"/>
            <a:ext cx="914400" cy="914400"/>
          </a:xfrm>
          <a:prstGeom prst="plus">
            <a:avLst>
              <a:gd name="adj" fmla="val 4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10425" y="2332194"/>
            <a:ext cx="2076449" cy="2308324"/>
          </a:xfrm>
          <a:prstGeom prst="rect">
            <a:avLst/>
          </a:prstGeom>
          <a:noFill/>
        </p:spPr>
        <p:txBody>
          <a:bodyPr wrap="square" rtlCol="0">
            <a:spAutoFit/>
          </a:bodyPr>
          <a:lstStyle/>
          <a:p>
            <a:pPr algn="ctr"/>
            <a:r>
              <a:rPr lang="en-US" sz="2400" b="1" u="sng" dirty="0" smtClean="0"/>
              <a:t>Risk Factors </a:t>
            </a:r>
          </a:p>
          <a:p>
            <a:pPr algn="ctr"/>
            <a:r>
              <a:rPr lang="en-US" sz="2400" dirty="0" smtClean="0"/>
              <a:t>Age</a:t>
            </a:r>
          </a:p>
          <a:p>
            <a:pPr algn="ctr"/>
            <a:r>
              <a:rPr lang="en-US" sz="2400" dirty="0" smtClean="0"/>
              <a:t>DM</a:t>
            </a:r>
          </a:p>
          <a:p>
            <a:pPr algn="ctr"/>
            <a:r>
              <a:rPr lang="en-US" sz="2400" dirty="0" smtClean="0"/>
              <a:t>CKD</a:t>
            </a:r>
          </a:p>
          <a:p>
            <a:pPr algn="ctr"/>
            <a:r>
              <a:rPr lang="en-US" sz="2400" dirty="0" smtClean="0"/>
              <a:t>CVD</a:t>
            </a:r>
          </a:p>
          <a:p>
            <a:pPr algn="ctr"/>
            <a:r>
              <a:rPr lang="en-US" sz="2400" dirty="0" smtClean="0"/>
              <a:t>Stroke</a:t>
            </a:r>
          </a:p>
        </p:txBody>
      </p:sp>
      <p:sp>
        <p:nvSpPr>
          <p:cNvPr id="10" name="Down Arrow 9"/>
          <p:cNvSpPr/>
          <p:nvPr/>
        </p:nvSpPr>
        <p:spPr>
          <a:xfrm>
            <a:off x="5019674" y="4231506"/>
            <a:ext cx="1323976" cy="478542"/>
          </a:xfrm>
          <a:prstGeom prst="downArrow">
            <a:avLst>
              <a:gd name="adj1" fmla="val 21062"/>
              <a:gd name="adj2" fmla="val 31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91400" y="5108207"/>
            <a:ext cx="1619247" cy="461665"/>
          </a:xfrm>
          <a:prstGeom prst="rect">
            <a:avLst/>
          </a:prstGeom>
          <a:noFill/>
        </p:spPr>
        <p:txBody>
          <a:bodyPr wrap="square" rtlCol="0">
            <a:spAutoFit/>
          </a:bodyPr>
          <a:lstStyle/>
          <a:p>
            <a:r>
              <a:rPr lang="en-US" sz="2400" dirty="0" smtClean="0"/>
              <a:t>Diagnosis</a:t>
            </a:r>
            <a:endParaRPr lang="en-US" dirty="0"/>
          </a:p>
        </p:txBody>
      </p:sp>
      <p:sp>
        <p:nvSpPr>
          <p:cNvPr id="12" name="TextBox 11"/>
          <p:cNvSpPr txBox="1"/>
          <p:nvPr/>
        </p:nvSpPr>
        <p:spPr>
          <a:xfrm>
            <a:off x="838199" y="5148356"/>
            <a:ext cx="1759749" cy="523220"/>
          </a:xfrm>
          <a:prstGeom prst="rect">
            <a:avLst/>
          </a:prstGeom>
          <a:noFill/>
          <a:ln>
            <a:solidFill>
              <a:schemeClr val="accent1">
                <a:shade val="50000"/>
              </a:schemeClr>
            </a:solidFill>
          </a:ln>
        </p:spPr>
        <p:txBody>
          <a:bodyPr wrap="square" rtlCol="0">
            <a:spAutoFit/>
          </a:bodyPr>
          <a:lstStyle/>
          <a:p>
            <a:r>
              <a:rPr lang="en-US" sz="2800" b="1" dirty="0" smtClean="0">
                <a:solidFill>
                  <a:schemeClr val="accent5"/>
                </a:solidFill>
              </a:rPr>
              <a:t>Services</a:t>
            </a:r>
            <a:endParaRPr lang="en-US" sz="2400" b="1" dirty="0">
              <a:solidFill>
                <a:schemeClr val="accent5"/>
              </a:solidFill>
            </a:endParaRPr>
          </a:p>
        </p:txBody>
      </p:sp>
      <p:sp>
        <p:nvSpPr>
          <p:cNvPr id="13" name="TextBox 12"/>
          <p:cNvSpPr txBox="1"/>
          <p:nvPr/>
        </p:nvSpPr>
        <p:spPr>
          <a:xfrm>
            <a:off x="9515475" y="5086801"/>
            <a:ext cx="2453878" cy="584775"/>
          </a:xfrm>
          <a:prstGeom prst="rect">
            <a:avLst/>
          </a:prstGeom>
          <a:noFill/>
          <a:ln>
            <a:solidFill>
              <a:schemeClr val="accent1">
                <a:shade val="50000"/>
              </a:schemeClr>
            </a:solidFill>
          </a:ln>
        </p:spPr>
        <p:txBody>
          <a:bodyPr wrap="square" rtlCol="0">
            <a:spAutoFit/>
          </a:bodyPr>
          <a:lstStyle/>
          <a:p>
            <a:r>
              <a:rPr lang="en-US" sz="3200" b="1" dirty="0" smtClean="0">
                <a:solidFill>
                  <a:schemeClr val="accent5"/>
                </a:solidFill>
              </a:rPr>
              <a:t>Therapeutics</a:t>
            </a:r>
            <a:endParaRPr lang="en-US" b="1" dirty="0">
              <a:solidFill>
                <a:schemeClr val="accent5"/>
              </a:solidFill>
            </a:endParaRPr>
          </a:p>
        </p:txBody>
      </p:sp>
      <p:sp>
        <p:nvSpPr>
          <p:cNvPr id="14" name="TextBox 13"/>
          <p:cNvSpPr txBox="1"/>
          <p:nvPr/>
        </p:nvSpPr>
        <p:spPr>
          <a:xfrm>
            <a:off x="6814538" y="6232995"/>
            <a:ext cx="3377804" cy="523220"/>
          </a:xfrm>
          <a:prstGeom prst="rect">
            <a:avLst/>
          </a:prstGeom>
          <a:noFill/>
          <a:ln>
            <a:solidFill>
              <a:schemeClr val="accent1">
                <a:shade val="50000"/>
              </a:schemeClr>
            </a:solidFill>
          </a:ln>
        </p:spPr>
        <p:txBody>
          <a:bodyPr wrap="square" rtlCol="0">
            <a:spAutoFit/>
          </a:bodyPr>
          <a:lstStyle/>
          <a:p>
            <a:r>
              <a:rPr lang="en-US" sz="2800" b="1" smtClean="0">
                <a:solidFill>
                  <a:schemeClr val="accent5"/>
                </a:solidFill>
              </a:rPr>
              <a:t>Clinical Management</a:t>
            </a:r>
            <a:endParaRPr lang="en-US" sz="2400" b="1" dirty="0">
              <a:solidFill>
                <a:schemeClr val="accent5"/>
              </a:solidFill>
            </a:endParaRPr>
          </a:p>
        </p:txBody>
      </p:sp>
      <p:cxnSp>
        <p:nvCxnSpPr>
          <p:cNvPr id="16" name="Straight Arrow Connector 15"/>
          <p:cNvCxnSpPr/>
          <p:nvPr/>
        </p:nvCxnSpPr>
        <p:spPr>
          <a:xfrm>
            <a:off x="7391400" y="5508317"/>
            <a:ext cx="189547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738639" y="5489919"/>
            <a:ext cx="1368878" cy="3679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81351" y="6009370"/>
            <a:ext cx="0" cy="56018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581351" y="6535767"/>
            <a:ext cx="1048049" cy="1051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187112" y="5785057"/>
            <a:ext cx="0" cy="78449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10377481" y="6546277"/>
            <a:ext cx="795344" cy="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613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1325563"/>
          </a:xfrm>
        </p:spPr>
        <p:txBody>
          <a:bodyPr>
            <a:normAutofit/>
          </a:bodyPr>
          <a:lstStyle/>
          <a:p>
            <a:pPr algn="ctr"/>
            <a:r>
              <a:rPr lang="en-US" sz="4000" dirty="0" smtClean="0"/>
              <a:t>DSM-V:  Major Cognitive Disorder (Dementia)</a:t>
            </a:r>
            <a:endParaRPr lang="en-US" sz="4000" dirty="0"/>
          </a:p>
        </p:txBody>
      </p:sp>
      <p:sp>
        <p:nvSpPr>
          <p:cNvPr id="3" name="Content Placeholder 2"/>
          <p:cNvSpPr>
            <a:spLocks noGrp="1"/>
          </p:cNvSpPr>
          <p:nvPr>
            <p:ph idx="1"/>
          </p:nvPr>
        </p:nvSpPr>
        <p:spPr>
          <a:xfrm>
            <a:off x="1026366" y="1507808"/>
            <a:ext cx="10327433" cy="5148775"/>
          </a:xfrm>
        </p:spPr>
        <p:txBody>
          <a:bodyPr>
            <a:normAutofit lnSpcReduction="10000"/>
          </a:bodyPr>
          <a:lstStyle/>
          <a:p>
            <a:pPr marL="514350" indent="-514350">
              <a:buAutoNum type="alphaUcPeriod"/>
            </a:pPr>
            <a:r>
              <a:rPr lang="en-US" dirty="0" smtClean="0"/>
              <a:t>Evidence of significant cognitive decline from a previous level of performance in one or more cognitive domains</a:t>
            </a:r>
          </a:p>
          <a:p>
            <a:pPr lvl="1"/>
            <a:r>
              <a:rPr lang="en-US" dirty="0" smtClean="0"/>
              <a:t>Learning and memory</a:t>
            </a:r>
          </a:p>
          <a:p>
            <a:pPr lvl="1"/>
            <a:r>
              <a:rPr lang="en-US" dirty="0" smtClean="0"/>
              <a:t>Executive function</a:t>
            </a:r>
          </a:p>
          <a:p>
            <a:pPr lvl="1"/>
            <a:r>
              <a:rPr lang="en-US" dirty="0" smtClean="0"/>
              <a:t>Complex attention</a:t>
            </a:r>
            <a:endParaRPr lang="en-US" dirty="0"/>
          </a:p>
          <a:p>
            <a:pPr lvl="1"/>
            <a:r>
              <a:rPr lang="en-US" dirty="0" smtClean="0"/>
              <a:t>Perceptual-motor</a:t>
            </a:r>
          </a:p>
          <a:p>
            <a:pPr lvl="1"/>
            <a:r>
              <a:rPr lang="en-US" dirty="0" smtClean="0"/>
              <a:t>Social cognition</a:t>
            </a:r>
          </a:p>
          <a:p>
            <a:pPr marL="514350" indent="-514350">
              <a:buAutoNum type="alphaUcPeriod" startAt="2"/>
            </a:pPr>
            <a:r>
              <a:rPr lang="en-US" dirty="0" smtClean="0"/>
              <a:t>The cognitive deficits interfere with independence in everyday activities.  At a minimum, assistance should be required with complex instrumental activities of daily living, such as paying bills or managing medications.</a:t>
            </a:r>
          </a:p>
          <a:p>
            <a:pPr marL="514350" indent="-514350">
              <a:buAutoNum type="alphaUcPeriod" startAt="2"/>
            </a:pPr>
            <a:r>
              <a:rPr lang="en-US" dirty="0" smtClean="0"/>
              <a:t>The cognitive deficits do not occur exclusively in the context of a delirium.</a:t>
            </a:r>
          </a:p>
          <a:p>
            <a:pPr marL="514350" indent="-514350">
              <a:buAutoNum type="alphaUcPeriod" startAt="2"/>
            </a:pPr>
            <a:r>
              <a:rPr lang="en-US" dirty="0" smtClean="0"/>
              <a:t>The cognitive deficits are not better explained by another mental disorder (e.g. major depressive disorder, schizophrenia.</a:t>
            </a:r>
          </a:p>
          <a:p>
            <a:pPr marL="0" indent="0" algn="ctr">
              <a:buNone/>
            </a:pPr>
            <a:r>
              <a:rPr lang="en-US" sz="3000" b="1" dirty="0" smtClean="0"/>
              <a:t>Dementia is a syndrome</a:t>
            </a:r>
            <a:endParaRPr lang="en-US" sz="3000" b="1" dirty="0"/>
          </a:p>
        </p:txBody>
      </p:sp>
    </p:spTree>
    <p:extLst>
      <p:ext uri="{BB962C8B-B14F-4D97-AF65-F5344CB8AC3E}">
        <p14:creationId xmlns:p14="http://schemas.microsoft.com/office/powerpoint/2010/main" val="1413361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3D3638-84A9-B847-B625-025F55F127B6}" type="slidenum">
              <a:rPr lang="en-US" smtClean="0">
                <a:solidFill>
                  <a:prstClr val="black">
                    <a:tint val="75000"/>
                  </a:prstClr>
                </a:solidFill>
              </a:rPr>
              <a:pPr/>
              <a:t>20</a:t>
            </a:fld>
            <a:endParaRPr lang="en-US">
              <a:solidFill>
                <a:prstClr val="black">
                  <a:tint val="75000"/>
                </a:prstClr>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8128001"/>
          </a:xfrm>
        </p:spPr>
      </p:pic>
      <p:sp>
        <p:nvSpPr>
          <p:cNvPr id="2" name="TextBox 1"/>
          <p:cNvSpPr txBox="1"/>
          <p:nvPr/>
        </p:nvSpPr>
        <p:spPr>
          <a:xfrm>
            <a:off x="3617167" y="-45044"/>
            <a:ext cx="7598228" cy="1569660"/>
          </a:xfrm>
          <a:prstGeom prst="rect">
            <a:avLst/>
          </a:prstGeom>
          <a:noFill/>
        </p:spPr>
        <p:txBody>
          <a:bodyPr wrap="square" rtlCol="0">
            <a:spAutoFit/>
          </a:bodyPr>
          <a:lstStyle/>
          <a:p>
            <a:r>
              <a:rPr lang="en-US" sz="3200" dirty="0" smtClean="0"/>
              <a:t>How might we incorporate early detection of cognitive impairment into our work with older individuals?</a:t>
            </a:r>
            <a:endParaRPr lang="en-US" sz="3200" dirty="0"/>
          </a:p>
        </p:txBody>
      </p:sp>
      <p:sp>
        <p:nvSpPr>
          <p:cNvPr id="3" name="TextBox 2"/>
          <p:cNvSpPr txBox="1"/>
          <p:nvPr/>
        </p:nvSpPr>
        <p:spPr>
          <a:xfrm>
            <a:off x="530290" y="170399"/>
            <a:ext cx="2556588" cy="646331"/>
          </a:xfrm>
          <a:prstGeom prst="rect">
            <a:avLst/>
          </a:prstGeom>
          <a:noFill/>
        </p:spPr>
        <p:txBody>
          <a:bodyPr wrap="square" rtlCol="0">
            <a:spAutoFit/>
          </a:bodyPr>
          <a:lstStyle/>
          <a:p>
            <a:r>
              <a:rPr lang="en-US" sz="3600" b="1" dirty="0" smtClean="0"/>
              <a:t>Discussion:</a:t>
            </a:r>
            <a:endParaRPr lang="en-US" sz="3600" b="1" dirty="0"/>
          </a:p>
        </p:txBody>
      </p:sp>
    </p:spTree>
    <p:extLst>
      <p:ext uri="{BB962C8B-B14F-4D97-AF65-F5344CB8AC3E}">
        <p14:creationId xmlns:p14="http://schemas.microsoft.com/office/powerpoint/2010/main" val="39672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0856" y="326226"/>
            <a:ext cx="8890518" cy="546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Footer Placeholder 4"/>
          <p:cNvSpPr>
            <a:spLocks noGrp="1"/>
          </p:cNvSpPr>
          <p:nvPr>
            <p:ph type="ftr" sz="quarter" idx="11"/>
          </p:nvPr>
        </p:nvSpPr>
        <p:spPr>
          <a:xfrm>
            <a:off x="10878061" y="1492661"/>
            <a:ext cx="1166446" cy="1563761"/>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t>https://</a:t>
            </a:r>
            <a:r>
              <a:rPr lang="en-US" altLang="en-US" sz="1400" dirty="0" err="1"/>
              <a:t>www.mind.uci.edu</a:t>
            </a:r>
            <a:r>
              <a:rPr lang="en-US" altLang="en-US" sz="1400" dirty="0"/>
              <a:t>/about/  from UC mind</a:t>
            </a:r>
          </a:p>
        </p:txBody>
      </p:sp>
    </p:spTree>
    <p:extLst>
      <p:ext uri="{BB962C8B-B14F-4D97-AF65-F5344CB8AC3E}">
        <p14:creationId xmlns:p14="http://schemas.microsoft.com/office/powerpoint/2010/main" val="1741015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0856" y="187547"/>
            <a:ext cx="8890518" cy="546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Footer Placeholder 4"/>
          <p:cNvSpPr>
            <a:spLocks noGrp="1"/>
          </p:cNvSpPr>
          <p:nvPr>
            <p:ph type="ftr" sz="quarter" idx="11"/>
          </p:nvPr>
        </p:nvSpPr>
        <p:spPr>
          <a:xfrm>
            <a:off x="10878061" y="1492661"/>
            <a:ext cx="1139768" cy="1563761"/>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t>https://</a:t>
            </a:r>
            <a:r>
              <a:rPr lang="en-US" altLang="en-US" sz="1400" dirty="0" err="1"/>
              <a:t>www.mind.uci.edu</a:t>
            </a:r>
            <a:r>
              <a:rPr lang="en-US" altLang="en-US" sz="1400" dirty="0"/>
              <a:t>/about/  from UC mind</a:t>
            </a:r>
          </a:p>
        </p:txBody>
      </p:sp>
      <p:sp>
        <p:nvSpPr>
          <p:cNvPr id="4" name="Rectangle 3"/>
          <p:cNvSpPr/>
          <p:nvPr/>
        </p:nvSpPr>
        <p:spPr>
          <a:xfrm>
            <a:off x="1047311" y="6154273"/>
            <a:ext cx="10153650" cy="762000"/>
          </a:xfrm>
          <a:prstGeom prst="rect">
            <a:avLst/>
          </a:prstGeom>
          <a:gradFill flip="none" rotWithShape="1">
            <a:gsLst>
              <a:gs pos="47000">
                <a:schemeClr val="accent1">
                  <a:lumMod val="5000"/>
                  <a:lumOff val="95000"/>
                </a:schemeClr>
              </a:gs>
              <a:gs pos="66000">
                <a:schemeClr val="accent1">
                  <a:lumMod val="45000"/>
                  <a:lumOff val="55000"/>
                </a:schemeClr>
              </a:gs>
              <a:gs pos="79000">
                <a:schemeClr val="accent1">
                  <a:lumMod val="45000"/>
                  <a:lumOff val="55000"/>
                </a:schemeClr>
              </a:gs>
              <a:gs pos="91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14086" y="6251541"/>
            <a:ext cx="1790700" cy="369332"/>
          </a:xfrm>
          <a:prstGeom prst="rect">
            <a:avLst/>
          </a:prstGeom>
          <a:noFill/>
        </p:spPr>
        <p:txBody>
          <a:bodyPr wrap="square" rtlCol="0">
            <a:spAutoFit/>
          </a:bodyPr>
          <a:lstStyle/>
          <a:p>
            <a:r>
              <a:rPr lang="en-US" dirty="0" smtClean="0"/>
              <a:t>Pre-clinical</a:t>
            </a:r>
            <a:endParaRPr lang="en-US" dirty="0"/>
          </a:p>
        </p:txBody>
      </p:sp>
      <p:sp>
        <p:nvSpPr>
          <p:cNvPr id="6" name="TextBox 5"/>
          <p:cNvSpPr txBox="1"/>
          <p:nvPr/>
        </p:nvSpPr>
        <p:spPr>
          <a:xfrm>
            <a:off x="4702530" y="6264756"/>
            <a:ext cx="1790700" cy="369332"/>
          </a:xfrm>
          <a:prstGeom prst="rect">
            <a:avLst/>
          </a:prstGeom>
          <a:noFill/>
        </p:spPr>
        <p:txBody>
          <a:bodyPr wrap="square" rtlCol="0">
            <a:spAutoFit/>
          </a:bodyPr>
          <a:lstStyle/>
          <a:p>
            <a:pPr algn="ctr"/>
            <a:r>
              <a:rPr lang="en-US" dirty="0" smtClean="0"/>
              <a:t>MCI </a:t>
            </a:r>
            <a:endParaRPr lang="en-US" dirty="0"/>
          </a:p>
        </p:txBody>
      </p:sp>
      <p:sp>
        <p:nvSpPr>
          <p:cNvPr id="7" name="TextBox 6"/>
          <p:cNvSpPr txBox="1"/>
          <p:nvPr/>
        </p:nvSpPr>
        <p:spPr>
          <a:xfrm>
            <a:off x="6571811" y="6256005"/>
            <a:ext cx="1790700" cy="369332"/>
          </a:xfrm>
          <a:prstGeom prst="rect">
            <a:avLst/>
          </a:prstGeom>
          <a:noFill/>
        </p:spPr>
        <p:txBody>
          <a:bodyPr wrap="square" rtlCol="0">
            <a:spAutoFit/>
          </a:bodyPr>
          <a:lstStyle/>
          <a:p>
            <a:r>
              <a:rPr lang="en-US" dirty="0" smtClean="0"/>
              <a:t>Mild NCD</a:t>
            </a:r>
            <a:endParaRPr lang="en-US" dirty="0"/>
          </a:p>
        </p:txBody>
      </p:sp>
      <p:sp>
        <p:nvSpPr>
          <p:cNvPr id="8" name="TextBox 7"/>
          <p:cNvSpPr txBox="1"/>
          <p:nvPr/>
        </p:nvSpPr>
        <p:spPr>
          <a:xfrm>
            <a:off x="7902930" y="6272136"/>
            <a:ext cx="1790700" cy="369332"/>
          </a:xfrm>
          <a:prstGeom prst="rect">
            <a:avLst/>
          </a:prstGeom>
          <a:noFill/>
        </p:spPr>
        <p:txBody>
          <a:bodyPr wrap="square" rtlCol="0">
            <a:spAutoFit/>
          </a:bodyPr>
          <a:lstStyle/>
          <a:p>
            <a:r>
              <a:rPr lang="en-US" dirty="0" smtClean="0"/>
              <a:t>Moderate NCD</a:t>
            </a:r>
            <a:endParaRPr lang="en-US" dirty="0"/>
          </a:p>
        </p:txBody>
      </p:sp>
      <p:sp>
        <p:nvSpPr>
          <p:cNvPr id="9" name="TextBox 8"/>
          <p:cNvSpPr txBox="1"/>
          <p:nvPr/>
        </p:nvSpPr>
        <p:spPr>
          <a:xfrm>
            <a:off x="9405499" y="6264756"/>
            <a:ext cx="1285875" cy="369332"/>
          </a:xfrm>
          <a:prstGeom prst="rect">
            <a:avLst/>
          </a:prstGeom>
          <a:noFill/>
        </p:spPr>
        <p:txBody>
          <a:bodyPr wrap="square" rtlCol="0">
            <a:spAutoFit/>
          </a:bodyPr>
          <a:lstStyle/>
          <a:p>
            <a:r>
              <a:rPr lang="en-US" dirty="0" smtClean="0"/>
              <a:t>Severe NCD</a:t>
            </a:r>
            <a:endParaRPr lang="en-US" dirty="0"/>
          </a:p>
        </p:txBody>
      </p:sp>
      <p:sp>
        <p:nvSpPr>
          <p:cNvPr id="10" name="TextBox 9"/>
          <p:cNvSpPr txBox="1"/>
          <p:nvPr/>
        </p:nvSpPr>
        <p:spPr>
          <a:xfrm>
            <a:off x="4609661" y="5647938"/>
            <a:ext cx="2857500" cy="461665"/>
          </a:xfrm>
          <a:prstGeom prst="rect">
            <a:avLst/>
          </a:prstGeom>
          <a:noFill/>
        </p:spPr>
        <p:txBody>
          <a:bodyPr wrap="square" rtlCol="0">
            <a:spAutoFit/>
          </a:bodyPr>
          <a:lstStyle/>
          <a:p>
            <a:r>
              <a:rPr lang="en-US" sz="2400" b="1" dirty="0" smtClean="0"/>
              <a:t>Disease Progression</a:t>
            </a:r>
            <a:endParaRPr lang="en-US" sz="2400" b="1" dirty="0"/>
          </a:p>
        </p:txBody>
      </p:sp>
    </p:spTree>
    <p:extLst>
      <p:ext uri="{BB962C8B-B14F-4D97-AF65-F5344CB8AC3E}">
        <p14:creationId xmlns:p14="http://schemas.microsoft.com/office/powerpoint/2010/main" val="1771178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0856" y="96180"/>
            <a:ext cx="8890518" cy="546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Footer Placeholder 4"/>
          <p:cNvSpPr>
            <a:spLocks noGrp="1"/>
          </p:cNvSpPr>
          <p:nvPr>
            <p:ph type="ftr" sz="quarter" idx="11"/>
          </p:nvPr>
        </p:nvSpPr>
        <p:spPr>
          <a:xfrm>
            <a:off x="10878061" y="1492661"/>
            <a:ext cx="1166446" cy="1563761"/>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t>https://</a:t>
            </a:r>
            <a:r>
              <a:rPr lang="en-US" altLang="en-US" sz="1400" dirty="0" err="1"/>
              <a:t>www.mind.uci.edu</a:t>
            </a:r>
            <a:r>
              <a:rPr lang="en-US" altLang="en-US" sz="1400" dirty="0"/>
              <a:t>/about/  from UC mind</a:t>
            </a:r>
          </a:p>
        </p:txBody>
      </p:sp>
      <p:sp>
        <p:nvSpPr>
          <p:cNvPr id="4" name="Rectangle 3"/>
          <p:cNvSpPr/>
          <p:nvPr/>
        </p:nvSpPr>
        <p:spPr>
          <a:xfrm>
            <a:off x="1307634" y="6099885"/>
            <a:ext cx="10153650" cy="762000"/>
          </a:xfrm>
          <a:prstGeom prst="rect">
            <a:avLst/>
          </a:prstGeom>
          <a:gradFill flip="none" rotWithShape="1">
            <a:gsLst>
              <a:gs pos="47000">
                <a:schemeClr val="accent1">
                  <a:lumMod val="5000"/>
                  <a:lumOff val="95000"/>
                </a:schemeClr>
              </a:gs>
              <a:gs pos="66000">
                <a:schemeClr val="accent1">
                  <a:lumMod val="45000"/>
                  <a:lumOff val="55000"/>
                </a:schemeClr>
              </a:gs>
              <a:gs pos="79000">
                <a:schemeClr val="accent1">
                  <a:lumMod val="45000"/>
                  <a:lumOff val="55000"/>
                </a:schemeClr>
              </a:gs>
              <a:gs pos="91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14086" y="6251541"/>
            <a:ext cx="1790700" cy="369332"/>
          </a:xfrm>
          <a:prstGeom prst="rect">
            <a:avLst/>
          </a:prstGeom>
          <a:noFill/>
        </p:spPr>
        <p:txBody>
          <a:bodyPr wrap="square" rtlCol="0">
            <a:spAutoFit/>
          </a:bodyPr>
          <a:lstStyle/>
          <a:p>
            <a:r>
              <a:rPr lang="en-US" dirty="0" smtClean="0"/>
              <a:t>Pre-clinical</a:t>
            </a:r>
            <a:endParaRPr lang="en-US" dirty="0"/>
          </a:p>
        </p:txBody>
      </p:sp>
      <p:sp>
        <p:nvSpPr>
          <p:cNvPr id="6" name="TextBox 5"/>
          <p:cNvSpPr txBox="1"/>
          <p:nvPr/>
        </p:nvSpPr>
        <p:spPr>
          <a:xfrm>
            <a:off x="4702530" y="6264756"/>
            <a:ext cx="1790700" cy="369332"/>
          </a:xfrm>
          <a:prstGeom prst="rect">
            <a:avLst/>
          </a:prstGeom>
          <a:noFill/>
        </p:spPr>
        <p:txBody>
          <a:bodyPr wrap="square" rtlCol="0">
            <a:spAutoFit/>
          </a:bodyPr>
          <a:lstStyle/>
          <a:p>
            <a:pPr algn="ctr"/>
            <a:r>
              <a:rPr lang="en-US" dirty="0" smtClean="0"/>
              <a:t>MCI </a:t>
            </a:r>
            <a:endParaRPr lang="en-US" dirty="0"/>
          </a:p>
        </p:txBody>
      </p:sp>
      <p:sp>
        <p:nvSpPr>
          <p:cNvPr id="7" name="TextBox 6"/>
          <p:cNvSpPr txBox="1"/>
          <p:nvPr/>
        </p:nvSpPr>
        <p:spPr>
          <a:xfrm>
            <a:off x="6571811" y="6256005"/>
            <a:ext cx="1790700" cy="369332"/>
          </a:xfrm>
          <a:prstGeom prst="rect">
            <a:avLst/>
          </a:prstGeom>
          <a:noFill/>
        </p:spPr>
        <p:txBody>
          <a:bodyPr wrap="square" rtlCol="0">
            <a:spAutoFit/>
          </a:bodyPr>
          <a:lstStyle/>
          <a:p>
            <a:r>
              <a:rPr lang="en-US" dirty="0" smtClean="0"/>
              <a:t>Mild NCD</a:t>
            </a:r>
            <a:endParaRPr lang="en-US" dirty="0"/>
          </a:p>
        </p:txBody>
      </p:sp>
      <p:sp>
        <p:nvSpPr>
          <p:cNvPr id="8" name="TextBox 7"/>
          <p:cNvSpPr txBox="1"/>
          <p:nvPr/>
        </p:nvSpPr>
        <p:spPr>
          <a:xfrm>
            <a:off x="7902930" y="6272136"/>
            <a:ext cx="1790700" cy="369332"/>
          </a:xfrm>
          <a:prstGeom prst="rect">
            <a:avLst/>
          </a:prstGeom>
          <a:noFill/>
        </p:spPr>
        <p:txBody>
          <a:bodyPr wrap="square" rtlCol="0">
            <a:spAutoFit/>
          </a:bodyPr>
          <a:lstStyle/>
          <a:p>
            <a:r>
              <a:rPr lang="en-US" dirty="0" smtClean="0"/>
              <a:t>Moderate NCD</a:t>
            </a:r>
            <a:endParaRPr lang="en-US" dirty="0"/>
          </a:p>
        </p:txBody>
      </p:sp>
      <p:sp>
        <p:nvSpPr>
          <p:cNvPr id="9" name="TextBox 8"/>
          <p:cNvSpPr txBox="1"/>
          <p:nvPr/>
        </p:nvSpPr>
        <p:spPr>
          <a:xfrm>
            <a:off x="9405499" y="6264756"/>
            <a:ext cx="1285875" cy="369332"/>
          </a:xfrm>
          <a:prstGeom prst="rect">
            <a:avLst/>
          </a:prstGeom>
          <a:noFill/>
        </p:spPr>
        <p:txBody>
          <a:bodyPr wrap="square" rtlCol="0">
            <a:spAutoFit/>
          </a:bodyPr>
          <a:lstStyle/>
          <a:p>
            <a:r>
              <a:rPr lang="en-US" dirty="0" smtClean="0"/>
              <a:t>Severe NCD</a:t>
            </a:r>
            <a:endParaRPr lang="en-US" dirty="0"/>
          </a:p>
        </p:txBody>
      </p:sp>
      <p:sp>
        <p:nvSpPr>
          <p:cNvPr id="10" name="TextBox 9"/>
          <p:cNvSpPr txBox="1"/>
          <p:nvPr/>
        </p:nvSpPr>
        <p:spPr>
          <a:xfrm>
            <a:off x="4609661" y="5619463"/>
            <a:ext cx="2857500" cy="461665"/>
          </a:xfrm>
          <a:prstGeom prst="rect">
            <a:avLst/>
          </a:prstGeom>
          <a:noFill/>
        </p:spPr>
        <p:txBody>
          <a:bodyPr wrap="square" rtlCol="0">
            <a:spAutoFit/>
          </a:bodyPr>
          <a:lstStyle/>
          <a:p>
            <a:r>
              <a:rPr lang="en-US" sz="2400" b="1" dirty="0" smtClean="0"/>
              <a:t>Disease Progression</a:t>
            </a:r>
            <a:endParaRPr lang="en-US" sz="2400" b="1" dirty="0"/>
          </a:p>
        </p:txBody>
      </p:sp>
      <p:sp>
        <p:nvSpPr>
          <p:cNvPr id="2" name="Oval 1"/>
          <p:cNvSpPr/>
          <p:nvPr/>
        </p:nvSpPr>
        <p:spPr>
          <a:xfrm>
            <a:off x="5621581" y="5979007"/>
            <a:ext cx="3221503"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07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670" y="887700"/>
            <a:ext cx="8856938" cy="5046970"/>
          </a:xfrm>
          <a:prstGeom prst="rect">
            <a:avLst/>
          </a:prstGeom>
        </p:spPr>
      </p:pic>
      <p:sp>
        <p:nvSpPr>
          <p:cNvPr id="3" name="TextBox 2"/>
          <p:cNvSpPr txBox="1"/>
          <p:nvPr/>
        </p:nvSpPr>
        <p:spPr>
          <a:xfrm>
            <a:off x="1380938" y="5934670"/>
            <a:ext cx="10506269" cy="923330"/>
          </a:xfrm>
          <a:prstGeom prst="rect">
            <a:avLst/>
          </a:prstGeom>
          <a:noFill/>
        </p:spPr>
        <p:txBody>
          <a:bodyPr wrap="square" rtlCol="0">
            <a:spAutoFit/>
          </a:bodyPr>
          <a:lstStyle/>
          <a:p>
            <a:r>
              <a:rPr lang="en-US" dirty="0" err="1"/>
              <a:t>Fereshtehnejad</a:t>
            </a:r>
            <a:r>
              <a:rPr lang="en-US" dirty="0"/>
              <a:t>, S. M., Garcia-</a:t>
            </a:r>
            <a:r>
              <a:rPr lang="en-US" dirty="0" err="1"/>
              <a:t>Ptacek</a:t>
            </a:r>
            <a:r>
              <a:rPr lang="en-US" dirty="0"/>
              <a:t>, S., </a:t>
            </a:r>
            <a:r>
              <a:rPr lang="en-US" dirty="0" err="1"/>
              <a:t>Religa</a:t>
            </a:r>
            <a:r>
              <a:rPr lang="en-US" dirty="0"/>
              <a:t>, D., </a:t>
            </a:r>
            <a:r>
              <a:rPr lang="en-US" dirty="0" err="1"/>
              <a:t>Holmer</a:t>
            </a:r>
            <a:r>
              <a:rPr lang="en-US" dirty="0"/>
              <a:t>, J., </a:t>
            </a:r>
            <a:r>
              <a:rPr lang="en-US" dirty="0" err="1"/>
              <a:t>Buhlin</a:t>
            </a:r>
            <a:r>
              <a:rPr lang="en-US" dirty="0"/>
              <a:t>, K., </a:t>
            </a:r>
            <a:r>
              <a:rPr lang="en-US" dirty="0" err="1"/>
              <a:t>Eriksdotter</a:t>
            </a:r>
            <a:r>
              <a:rPr lang="en-US" dirty="0"/>
              <a:t>, M., &amp; </a:t>
            </a:r>
            <a:r>
              <a:rPr lang="en-US" dirty="0" err="1"/>
              <a:t>Sandborgh-Englund</a:t>
            </a:r>
            <a:r>
              <a:rPr lang="en-US" dirty="0"/>
              <a:t>, G. (2018). Dental care utilization in patients with different types of dementia: A longitudinal nationwide study of 58,037 individuals. </a:t>
            </a:r>
            <a:r>
              <a:rPr lang="en-US" i="1" dirty="0"/>
              <a:t>Alzheimer's &amp; Dementia</a:t>
            </a:r>
            <a:r>
              <a:rPr lang="en-US" dirty="0"/>
              <a:t>, </a:t>
            </a:r>
            <a:r>
              <a:rPr lang="en-US" i="1" dirty="0"/>
              <a:t>14</a:t>
            </a:r>
            <a:r>
              <a:rPr lang="en-US" dirty="0"/>
              <a:t>(1), 10-19.</a:t>
            </a:r>
          </a:p>
        </p:txBody>
      </p:sp>
      <p:sp>
        <p:nvSpPr>
          <p:cNvPr id="4" name="TextBox 3"/>
          <p:cNvSpPr txBox="1"/>
          <p:nvPr/>
        </p:nvSpPr>
        <p:spPr>
          <a:xfrm>
            <a:off x="2276668" y="186612"/>
            <a:ext cx="6389891" cy="461665"/>
          </a:xfrm>
          <a:prstGeom prst="rect">
            <a:avLst/>
          </a:prstGeom>
          <a:noFill/>
        </p:spPr>
        <p:txBody>
          <a:bodyPr wrap="none" rtlCol="0">
            <a:spAutoFit/>
          </a:bodyPr>
          <a:lstStyle/>
          <a:p>
            <a:r>
              <a:rPr lang="en-US" sz="2400" b="1" dirty="0" smtClean="0"/>
              <a:t>Dental </a:t>
            </a:r>
            <a:r>
              <a:rPr lang="en-US" sz="2400" b="1" dirty="0"/>
              <a:t>c</a:t>
            </a:r>
            <a:r>
              <a:rPr lang="en-US" sz="2400" b="1" dirty="0" smtClean="0"/>
              <a:t>are </a:t>
            </a:r>
            <a:r>
              <a:rPr lang="en-US" sz="2400" b="1" dirty="0"/>
              <a:t>u</a:t>
            </a:r>
            <a:r>
              <a:rPr lang="en-US" sz="2400" b="1" dirty="0" smtClean="0"/>
              <a:t>tilization in patients </a:t>
            </a:r>
            <a:r>
              <a:rPr lang="en-US" sz="2400" b="1" smtClean="0"/>
              <a:t>with dementia</a:t>
            </a:r>
            <a:endParaRPr lang="en-US" sz="2400" b="1" dirty="0"/>
          </a:p>
        </p:txBody>
      </p:sp>
    </p:spTree>
    <p:extLst>
      <p:ext uri="{BB962C8B-B14F-4D97-AF65-F5344CB8AC3E}">
        <p14:creationId xmlns:p14="http://schemas.microsoft.com/office/powerpoint/2010/main" val="213989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938" y="5934670"/>
            <a:ext cx="10506269" cy="923330"/>
          </a:xfrm>
          <a:prstGeom prst="rect">
            <a:avLst/>
          </a:prstGeom>
          <a:noFill/>
        </p:spPr>
        <p:txBody>
          <a:bodyPr wrap="square" rtlCol="0">
            <a:spAutoFit/>
          </a:bodyPr>
          <a:lstStyle/>
          <a:p>
            <a:r>
              <a:rPr lang="en-US" dirty="0" err="1"/>
              <a:t>Fereshtehnejad</a:t>
            </a:r>
            <a:r>
              <a:rPr lang="en-US" dirty="0"/>
              <a:t>, S. M., Garcia-</a:t>
            </a:r>
            <a:r>
              <a:rPr lang="en-US" dirty="0" err="1"/>
              <a:t>Ptacek</a:t>
            </a:r>
            <a:r>
              <a:rPr lang="en-US" dirty="0"/>
              <a:t>, S., </a:t>
            </a:r>
            <a:r>
              <a:rPr lang="en-US" dirty="0" err="1"/>
              <a:t>Religa</a:t>
            </a:r>
            <a:r>
              <a:rPr lang="en-US" dirty="0"/>
              <a:t>, D., </a:t>
            </a:r>
            <a:r>
              <a:rPr lang="en-US" dirty="0" err="1"/>
              <a:t>Holmer</a:t>
            </a:r>
            <a:r>
              <a:rPr lang="en-US" dirty="0"/>
              <a:t>, J., </a:t>
            </a:r>
            <a:r>
              <a:rPr lang="en-US" dirty="0" err="1"/>
              <a:t>Buhlin</a:t>
            </a:r>
            <a:r>
              <a:rPr lang="en-US" dirty="0"/>
              <a:t>, K., </a:t>
            </a:r>
            <a:r>
              <a:rPr lang="en-US" dirty="0" err="1"/>
              <a:t>Eriksdotter</a:t>
            </a:r>
            <a:r>
              <a:rPr lang="en-US" dirty="0"/>
              <a:t>, M., &amp; </a:t>
            </a:r>
            <a:r>
              <a:rPr lang="en-US" dirty="0" err="1"/>
              <a:t>Sandborgh-Englund</a:t>
            </a:r>
            <a:r>
              <a:rPr lang="en-US" dirty="0"/>
              <a:t>, G. (2018). Dental care utilization in patients with different types of dementia: A longitudinal nationwide study of 58,037 individuals. </a:t>
            </a:r>
            <a:r>
              <a:rPr lang="en-US" i="1" dirty="0"/>
              <a:t>Alzheimer's &amp; Dementia</a:t>
            </a:r>
            <a:r>
              <a:rPr lang="en-US" dirty="0"/>
              <a:t>, </a:t>
            </a:r>
            <a:r>
              <a:rPr lang="en-US" i="1" dirty="0"/>
              <a:t>14</a:t>
            </a:r>
            <a:r>
              <a:rPr lang="en-US" dirty="0"/>
              <a:t>(1), 10-19.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364" y="895739"/>
            <a:ext cx="8952664" cy="5038931"/>
          </a:xfrm>
          <a:prstGeom prst="rect">
            <a:avLst/>
          </a:prstGeom>
        </p:spPr>
      </p:pic>
      <p:sp>
        <p:nvSpPr>
          <p:cNvPr id="5" name="TextBox 4"/>
          <p:cNvSpPr txBox="1"/>
          <p:nvPr/>
        </p:nvSpPr>
        <p:spPr>
          <a:xfrm>
            <a:off x="2575248" y="149290"/>
            <a:ext cx="6389891" cy="461665"/>
          </a:xfrm>
          <a:prstGeom prst="rect">
            <a:avLst/>
          </a:prstGeom>
          <a:noFill/>
        </p:spPr>
        <p:txBody>
          <a:bodyPr wrap="none" rtlCol="0">
            <a:spAutoFit/>
          </a:bodyPr>
          <a:lstStyle/>
          <a:p>
            <a:r>
              <a:rPr lang="en-US" sz="2400" b="1" dirty="0" smtClean="0"/>
              <a:t>Dental </a:t>
            </a:r>
            <a:r>
              <a:rPr lang="en-US" sz="2400" b="1" dirty="0"/>
              <a:t>c</a:t>
            </a:r>
            <a:r>
              <a:rPr lang="en-US" sz="2400" b="1" dirty="0" smtClean="0"/>
              <a:t>are </a:t>
            </a:r>
            <a:r>
              <a:rPr lang="en-US" sz="2400" b="1" dirty="0"/>
              <a:t>u</a:t>
            </a:r>
            <a:r>
              <a:rPr lang="en-US" sz="2400" b="1" dirty="0" smtClean="0"/>
              <a:t>tilization in patients with dementia</a:t>
            </a:r>
            <a:endParaRPr lang="en-US" sz="2400" b="1" dirty="0"/>
          </a:p>
        </p:txBody>
      </p:sp>
    </p:spTree>
    <p:extLst>
      <p:ext uri="{BB962C8B-B14F-4D97-AF65-F5344CB8AC3E}">
        <p14:creationId xmlns:p14="http://schemas.microsoft.com/office/powerpoint/2010/main" val="7919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2275" y="5934670"/>
            <a:ext cx="9871781" cy="923330"/>
          </a:xfrm>
          <a:prstGeom prst="rect">
            <a:avLst/>
          </a:prstGeom>
          <a:noFill/>
        </p:spPr>
        <p:txBody>
          <a:bodyPr wrap="square" rtlCol="0">
            <a:spAutoFit/>
          </a:bodyPr>
          <a:lstStyle/>
          <a:p>
            <a:r>
              <a:rPr lang="en-US" dirty="0" err="1"/>
              <a:t>Fereshtehnejad</a:t>
            </a:r>
            <a:r>
              <a:rPr lang="en-US" dirty="0"/>
              <a:t>, S. M., Garcia-</a:t>
            </a:r>
            <a:r>
              <a:rPr lang="en-US" dirty="0" err="1"/>
              <a:t>Ptacek</a:t>
            </a:r>
            <a:r>
              <a:rPr lang="en-US" dirty="0"/>
              <a:t>, S., </a:t>
            </a:r>
            <a:r>
              <a:rPr lang="en-US" dirty="0" err="1"/>
              <a:t>Religa</a:t>
            </a:r>
            <a:r>
              <a:rPr lang="en-US" dirty="0"/>
              <a:t>, D., </a:t>
            </a:r>
            <a:r>
              <a:rPr lang="en-US" dirty="0" err="1"/>
              <a:t>Holmer</a:t>
            </a:r>
            <a:r>
              <a:rPr lang="en-US" dirty="0"/>
              <a:t>, J., </a:t>
            </a:r>
            <a:r>
              <a:rPr lang="en-US" dirty="0" err="1"/>
              <a:t>Buhlin</a:t>
            </a:r>
            <a:r>
              <a:rPr lang="en-US" dirty="0"/>
              <a:t>, K., </a:t>
            </a:r>
            <a:r>
              <a:rPr lang="en-US" dirty="0" err="1"/>
              <a:t>Eriksdotter</a:t>
            </a:r>
            <a:r>
              <a:rPr lang="en-US" dirty="0"/>
              <a:t>, M., &amp; </a:t>
            </a:r>
            <a:r>
              <a:rPr lang="en-US" dirty="0" err="1"/>
              <a:t>Sandborgh-Englund</a:t>
            </a:r>
            <a:r>
              <a:rPr lang="en-US" dirty="0"/>
              <a:t>, G. (2018). Dental care utilization in patients with different types of dementia: A longitudinal nationwide study of 58,037 individuals. </a:t>
            </a:r>
            <a:r>
              <a:rPr lang="en-US" i="1" dirty="0"/>
              <a:t>Alzheimer's &amp; Dementia</a:t>
            </a:r>
            <a:r>
              <a:rPr lang="en-US" dirty="0"/>
              <a:t>, </a:t>
            </a:r>
            <a:r>
              <a:rPr lang="en-US" i="1" dirty="0"/>
              <a:t>14</a:t>
            </a:r>
            <a:r>
              <a:rPr lang="en-US" dirty="0"/>
              <a:t>(1), 10-19.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353" y="745296"/>
            <a:ext cx="7949679" cy="5189374"/>
          </a:xfrm>
          <a:prstGeom prst="rect">
            <a:avLst/>
          </a:prstGeom>
        </p:spPr>
      </p:pic>
      <p:sp>
        <p:nvSpPr>
          <p:cNvPr id="5" name="TextBox 4"/>
          <p:cNvSpPr txBox="1"/>
          <p:nvPr/>
        </p:nvSpPr>
        <p:spPr>
          <a:xfrm>
            <a:off x="2575248" y="149290"/>
            <a:ext cx="6389891" cy="461665"/>
          </a:xfrm>
          <a:prstGeom prst="rect">
            <a:avLst/>
          </a:prstGeom>
          <a:noFill/>
        </p:spPr>
        <p:txBody>
          <a:bodyPr wrap="none" rtlCol="0">
            <a:spAutoFit/>
          </a:bodyPr>
          <a:lstStyle/>
          <a:p>
            <a:r>
              <a:rPr lang="en-US" sz="2400" b="1" dirty="0" smtClean="0"/>
              <a:t>Dental </a:t>
            </a:r>
            <a:r>
              <a:rPr lang="en-US" sz="2400" b="1" dirty="0"/>
              <a:t>c</a:t>
            </a:r>
            <a:r>
              <a:rPr lang="en-US" sz="2400" b="1" dirty="0" smtClean="0"/>
              <a:t>are </a:t>
            </a:r>
            <a:r>
              <a:rPr lang="en-US" sz="2400" b="1" dirty="0"/>
              <a:t>u</a:t>
            </a:r>
            <a:r>
              <a:rPr lang="en-US" sz="2400" b="1" dirty="0" smtClean="0"/>
              <a:t>tilization in patients with dementia</a:t>
            </a:r>
            <a:endParaRPr lang="en-US" sz="2400" b="1" dirty="0"/>
          </a:p>
        </p:txBody>
      </p:sp>
    </p:spTree>
    <p:extLst>
      <p:ext uri="{BB962C8B-B14F-4D97-AF65-F5344CB8AC3E}">
        <p14:creationId xmlns:p14="http://schemas.microsoft.com/office/powerpoint/2010/main" val="10960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680" y="1070024"/>
            <a:ext cx="8724900" cy="461665"/>
          </a:xfrm>
          <a:prstGeom prst="rect">
            <a:avLst/>
          </a:prstGeom>
          <a:noFill/>
          <a:ln>
            <a:solidFill>
              <a:schemeClr val="accent1">
                <a:shade val="50000"/>
              </a:schemeClr>
            </a:solidFill>
          </a:ln>
        </p:spPr>
        <p:txBody>
          <a:bodyPr wrap="square" rtlCol="0">
            <a:spAutoFit/>
          </a:bodyPr>
          <a:lstStyle/>
          <a:p>
            <a:pPr algn="ctr"/>
            <a:r>
              <a:rPr lang="en-US" sz="2400" dirty="0" smtClean="0"/>
              <a:t>Cognitive Impairment</a:t>
            </a:r>
            <a:endParaRPr lang="en-US" sz="2400" dirty="0"/>
          </a:p>
        </p:txBody>
      </p:sp>
      <p:sp>
        <p:nvSpPr>
          <p:cNvPr id="6" name="TextBox 5"/>
          <p:cNvSpPr txBox="1"/>
          <p:nvPr/>
        </p:nvSpPr>
        <p:spPr>
          <a:xfrm>
            <a:off x="1704780" y="0"/>
            <a:ext cx="7867650" cy="923330"/>
          </a:xfrm>
          <a:prstGeom prst="rect">
            <a:avLst/>
          </a:prstGeom>
          <a:noFill/>
        </p:spPr>
        <p:txBody>
          <a:bodyPr wrap="square" rtlCol="0">
            <a:spAutoFit/>
          </a:bodyPr>
          <a:lstStyle/>
          <a:p>
            <a:pPr algn="ctr"/>
            <a:r>
              <a:rPr lang="en-US" dirty="0" smtClean="0"/>
              <a:t>Identify and address modifiable risk factors</a:t>
            </a:r>
          </a:p>
          <a:p>
            <a:pPr algn="ctr"/>
            <a:r>
              <a:rPr lang="en-US" dirty="0" smtClean="0"/>
              <a:t>HTN, DM, head injury, smoking, obesity, lack of exercise, hearing impairment, social isolation</a:t>
            </a:r>
            <a:endParaRPr lang="en-US" dirty="0"/>
          </a:p>
        </p:txBody>
      </p:sp>
      <p:sp>
        <p:nvSpPr>
          <p:cNvPr id="9" name="Down Arrow 8"/>
          <p:cNvSpPr/>
          <p:nvPr/>
        </p:nvSpPr>
        <p:spPr>
          <a:xfrm>
            <a:off x="1567543" y="1826202"/>
            <a:ext cx="266776" cy="1159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693373" y="1761741"/>
            <a:ext cx="28575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9217620" y="1789389"/>
            <a:ext cx="285750" cy="978408"/>
          </a:xfrm>
          <a:prstGeom prst="downArrow">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572430" y="2024857"/>
            <a:ext cx="2209800" cy="646331"/>
          </a:xfrm>
          <a:prstGeom prst="rect">
            <a:avLst/>
          </a:prstGeom>
          <a:noFill/>
        </p:spPr>
        <p:txBody>
          <a:bodyPr wrap="square" rtlCol="0">
            <a:spAutoFit/>
          </a:bodyPr>
          <a:lstStyle/>
          <a:p>
            <a:pPr algn="ctr"/>
            <a:r>
              <a:rPr lang="en-US" dirty="0" smtClean="0"/>
              <a:t>Reverse Progression or halt decline</a:t>
            </a:r>
            <a:endParaRPr lang="en-US" dirty="0"/>
          </a:p>
        </p:txBody>
      </p:sp>
      <p:sp>
        <p:nvSpPr>
          <p:cNvPr id="14" name="TextBox 13"/>
          <p:cNvSpPr txBox="1"/>
          <p:nvPr/>
        </p:nvSpPr>
        <p:spPr>
          <a:xfrm>
            <a:off x="8734066" y="3164777"/>
            <a:ext cx="1790700" cy="646331"/>
          </a:xfrm>
          <a:prstGeom prst="rect">
            <a:avLst/>
          </a:prstGeom>
          <a:noFill/>
        </p:spPr>
        <p:txBody>
          <a:bodyPr wrap="square" rtlCol="0">
            <a:spAutoFit/>
          </a:bodyPr>
          <a:lstStyle/>
          <a:p>
            <a:pPr algn="ctr"/>
            <a:r>
              <a:rPr lang="en-US" dirty="0" err="1" smtClean="0"/>
              <a:t>Aducanamab</a:t>
            </a:r>
            <a:r>
              <a:rPr lang="en-US" dirty="0" smtClean="0"/>
              <a:t>???  (AD only)</a:t>
            </a:r>
            <a:endParaRPr lang="en-US" dirty="0"/>
          </a:p>
        </p:txBody>
      </p:sp>
      <p:sp>
        <p:nvSpPr>
          <p:cNvPr id="15" name="TextBox 14"/>
          <p:cNvSpPr txBox="1"/>
          <p:nvPr/>
        </p:nvSpPr>
        <p:spPr>
          <a:xfrm>
            <a:off x="6102948" y="1977720"/>
            <a:ext cx="1866900" cy="646331"/>
          </a:xfrm>
          <a:prstGeom prst="rect">
            <a:avLst/>
          </a:prstGeom>
          <a:noFill/>
        </p:spPr>
        <p:txBody>
          <a:bodyPr wrap="square" rtlCol="0">
            <a:spAutoFit/>
          </a:bodyPr>
          <a:lstStyle/>
          <a:p>
            <a:pPr algn="ctr"/>
            <a:r>
              <a:rPr lang="en-US" dirty="0"/>
              <a:t>I</a:t>
            </a:r>
            <a:r>
              <a:rPr lang="en-US" dirty="0" smtClean="0"/>
              <a:t>mprove quality of life</a:t>
            </a:r>
            <a:endParaRPr lang="en-US" dirty="0"/>
          </a:p>
        </p:txBody>
      </p:sp>
      <p:sp>
        <p:nvSpPr>
          <p:cNvPr id="16" name="TextBox 15"/>
          <p:cNvSpPr txBox="1"/>
          <p:nvPr/>
        </p:nvSpPr>
        <p:spPr>
          <a:xfrm>
            <a:off x="1852417" y="2024857"/>
            <a:ext cx="1866900" cy="923330"/>
          </a:xfrm>
          <a:prstGeom prst="rect">
            <a:avLst/>
          </a:prstGeom>
          <a:noFill/>
        </p:spPr>
        <p:txBody>
          <a:bodyPr wrap="square" rtlCol="0">
            <a:spAutoFit/>
          </a:bodyPr>
          <a:lstStyle/>
          <a:p>
            <a:pPr algn="ctr"/>
            <a:r>
              <a:rPr lang="en-US" dirty="0" smtClean="0"/>
              <a:t>Optimize </a:t>
            </a:r>
            <a:r>
              <a:rPr lang="en-US" smtClean="0"/>
              <a:t>Function and Slow </a:t>
            </a:r>
            <a:r>
              <a:rPr lang="en-US" dirty="0" smtClean="0"/>
              <a:t>progression</a:t>
            </a:r>
            <a:endParaRPr lang="en-US" dirty="0"/>
          </a:p>
        </p:txBody>
      </p:sp>
      <p:sp>
        <p:nvSpPr>
          <p:cNvPr id="17" name="TextBox 16"/>
          <p:cNvSpPr txBox="1"/>
          <p:nvPr/>
        </p:nvSpPr>
        <p:spPr>
          <a:xfrm>
            <a:off x="10201080" y="1119880"/>
            <a:ext cx="1123950" cy="369332"/>
          </a:xfrm>
          <a:prstGeom prst="rect">
            <a:avLst/>
          </a:prstGeom>
          <a:noFill/>
          <a:ln>
            <a:noFill/>
          </a:ln>
        </p:spPr>
        <p:txBody>
          <a:bodyPr wrap="square" rtlCol="0">
            <a:spAutoFit/>
          </a:bodyPr>
          <a:lstStyle/>
          <a:p>
            <a:r>
              <a:rPr lang="en-US" smtClean="0"/>
              <a:t>Detection</a:t>
            </a:r>
            <a:endParaRPr lang="en-US"/>
          </a:p>
        </p:txBody>
      </p:sp>
      <p:sp>
        <p:nvSpPr>
          <p:cNvPr id="18" name="TextBox 17"/>
          <p:cNvSpPr txBox="1"/>
          <p:nvPr/>
        </p:nvSpPr>
        <p:spPr>
          <a:xfrm>
            <a:off x="771263" y="5223887"/>
            <a:ext cx="2743199" cy="646331"/>
          </a:xfrm>
          <a:prstGeom prst="rect">
            <a:avLst/>
          </a:prstGeom>
          <a:noFill/>
        </p:spPr>
        <p:txBody>
          <a:bodyPr wrap="square" rtlCol="0">
            <a:spAutoFit/>
          </a:bodyPr>
          <a:lstStyle/>
          <a:p>
            <a:pPr algn="ctr"/>
            <a:r>
              <a:rPr lang="en-US" smtClean="0"/>
              <a:t>Cholinesterase </a:t>
            </a:r>
            <a:r>
              <a:rPr lang="en-US" dirty="0" smtClean="0"/>
              <a:t>Inhibitors and </a:t>
            </a:r>
            <a:r>
              <a:rPr lang="en-US" dirty="0" err="1" smtClean="0"/>
              <a:t>memantine</a:t>
            </a:r>
            <a:endParaRPr lang="en-US" dirty="0" smtClean="0"/>
          </a:p>
        </p:txBody>
      </p:sp>
      <p:sp>
        <p:nvSpPr>
          <p:cNvPr id="19" name="TextBox 18"/>
          <p:cNvSpPr txBox="1"/>
          <p:nvPr/>
        </p:nvSpPr>
        <p:spPr>
          <a:xfrm>
            <a:off x="680842" y="4380670"/>
            <a:ext cx="2743200" cy="646331"/>
          </a:xfrm>
          <a:prstGeom prst="rect">
            <a:avLst/>
          </a:prstGeom>
          <a:noFill/>
        </p:spPr>
        <p:txBody>
          <a:bodyPr wrap="square" rtlCol="0">
            <a:spAutoFit/>
          </a:bodyPr>
          <a:lstStyle/>
          <a:p>
            <a:pPr algn="ctr"/>
            <a:r>
              <a:rPr lang="en-US" dirty="0" smtClean="0"/>
              <a:t>Control Blood Pressure Optimize DM management</a:t>
            </a:r>
          </a:p>
        </p:txBody>
      </p:sp>
      <p:sp>
        <p:nvSpPr>
          <p:cNvPr id="20" name="TextBox 19"/>
          <p:cNvSpPr txBox="1"/>
          <p:nvPr/>
        </p:nvSpPr>
        <p:spPr>
          <a:xfrm>
            <a:off x="680842" y="3242700"/>
            <a:ext cx="2343150" cy="923330"/>
          </a:xfrm>
          <a:prstGeom prst="rect">
            <a:avLst/>
          </a:prstGeom>
          <a:noFill/>
        </p:spPr>
        <p:txBody>
          <a:bodyPr wrap="square" rtlCol="0">
            <a:spAutoFit/>
          </a:bodyPr>
          <a:lstStyle/>
          <a:p>
            <a:pPr algn="ctr"/>
            <a:r>
              <a:rPr lang="en-US" dirty="0" smtClean="0"/>
              <a:t>Avoid anticholinergic and psychoactive medications</a:t>
            </a:r>
          </a:p>
        </p:txBody>
      </p:sp>
      <p:sp>
        <p:nvSpPr>
          <p:cNvPr id="22" name="TextBox 21"/>
          <p:cNvSpPr txBox="1"/>
          <p:nvPr/>
        </p:nvSpPr>
        <p:spPr>
          <a:xfrm>
            <a:off x="5037338" y="2767797"/>
            <a:ext cx="2309811" cy="646331"/>
          </a:xfrm>
          <a:prstGeom prst="rect">
            <a:avLst/>
          </a:prstGeom>
          <a:noFill/>
        </p:spPr>
        <p:txBody>
          <a:bodyPr wrap="square" rtlCol="0">
            <a:spAutoFit/>
          </a:bodyPr>
          <a:lstStyle/>
          <a:p>
            <a:pPr algn="ctr"/>
            <a:r>
              <a:rPr lang="en-US" dirty="0" smtClean="0"/>
              <a:t>Supportive Therapy </a:t>
            </a:r>
            <a:r>
              <a:rPr lang="en-US" smtClean="0"/>
              <a:t>and socialization</a:t>
            </a:r>
            <a:endParaRPr lang="en-US" dirty="0"/>
          </a:p>
        </p:txBody>
      </p:sp>
      <p:sp>
        <p:nvSpPr>
          <p:cNvPr id="23" name="TextBox 22"/>
          <p:cNvSpPr txBox="1"/>
          <p:nvPr/>
        </p:nvSpPr>
        <p:spPr>
          <a:xfrm>
            <a:off x="5037338" y="5125846"/>
            <a:ext cx="2266949" cy="369332"/>
          </a:xfrm>
          <a:prstGeom prst="rect">
            <a:avLst/>
          </a:prstGeom>
          <a:noFill/>
        </p:spPr>
        <p:txBody>
          <a:bodyPr wrap="square" rtlCol="0">
            <a:spAutoFit/>
          </a:bodyPr>
          <a:lstStyle/>
          <a:p>
            <a:r>
              <a:rPr lang="en-US" dirty="0" smtClean="0"/>
              <a:t>Caregiver support</a:t>
            </a:r>
            <a:endParaRPr lang="en-US" dirty="0"/>
          </a:p>
        </p:txBody>
      </p:sp>
      <p:sp>
        <p:nvSpPr>
          <p:cNvPr id="24" name="TextBox 23"/>
          <p:cNvSpPr txBox="1"/>
          <p:nvPr/>
        </p:nvSpPr>
        <p:spPr>
          <a:xfrm>
            <a:off x="3785362" y="5436691"/>
            <a:ext cx="981076" cy="369332"/>
          </a:xfrm>
          <a:prstGeom prst="rect">
            <a:avLst/>
          </a:prstGeom>
          <a:noFill/>
        </p:spPr>
        <p:txBody>
          <a:bodyPr wrap="square" rtlCol="0">
            <a:spAutoFit/>
          </a:bodyPr>
          <a:lstStyle/>
          <a:p>
            <a:r>
              <a:rPr lang="en-US" dirty="0" smtClean="0"/>
              <a:t>Exercise</a:t>
            </a:r>
            <a:endParaRPr lang="en-US" dirty="0"/>
          </a:p>
        </p:txBody>
      </p:sp>
      <p:sp>
        <p:nvSpPr>
          <p:cNvPr id="25" name="TextBox 24"/>
          <p:cNvSpPr txBox="1"/>
          <p:nvPr/>
        </p:nvSpPr>
        <p:spPr>
          <a:xfrm>
            <a:off x="4463300" y="3441776"/>
            <a:ext cx="3567112" cy="369332"/>
          </a:xfrm>
          <a:prstGeom prst="rect">
            <a:avLst/>
          </a:prstGeom>
          <a:noFill/>
        </p:spPr>
        <p:txBody>
          <a:bodyPr wrap="square" rtlCol="0">
            <a:spAutoFit/>
          </a:bodyPr>
          <a:lstStyle/>
          <a:p>
            <a:r>
              <a:rPr lang="en-US" dirty="0" smtClean="0"/>
              <a:t>Support in Activities of </a:t>
            </a:r>
            <a:r>
              <a:rPr lang="en-US" smtClean="0"/>
              <a:t>Daily Living</a:t>
            </a:r>
            <a:endParaRPr lang="en-US" dirty="0"/>
          </a:p>
        </p:txBody>
      </p:sp>
      <p:sp>
        <p:nvSpPr>
          <p:cNvPr id="26" name="TextBox 25"/>
          <p:cNvSpPr txBox="1"/>
          <p:nvPr/>
        </p:nvSpPr>
        <p:spPr>
          <a:xfrm>
            <a:off x="4914703" y="4266221"/>
            <a:ext cx="2512217" cy="369332"/>
          </a:xfrm>
          <a:prstGeom prst="rect">
            <a:avLst/>
          </a:prstGeom>
          <a:noFill/>
        </p:spPr>
        <p:txBody>
          <a:bodyPr wrap="square" rtlCol="0">
            <a:spAutoFit/>
          </a:bodyPr>
          <a:lstStyle/>
          <a:p>
            <a:r>
              <a:rPr lang="en-US" dirty="0" smtClean="0"/>
              <a:t>Advance care </a:t>
            </a:r>
            <a:r>
              <a:rPr lang="en-US" dirty="0"/>
              <a:t>p</a:t>
            </a:r>
            <a:r>
              <a:rPr lang="en-US" dirty="0" smtClean="0"/>
              <a:t>lanning</a:t>
            </a:r>
            <a:endParaRPr lang="en-US" dirty="0"/>
          </a:p>
        </p:txBody>
      </p:sp>
      <p:sp>
        <p:nvSpPr>
          <p:cNvPr id="27" name="Rectangle 26"/>
          <p:cNvSpPr/>
          <p:nvPr/>
        </p:nvSpPr>
        <p:spPr>
          <a:xfrm>
            <a:off x="5301501" y="4723191"/>
            <a:ext cx="1327736" cy="369332"/>
          </a:xfrm>
          <a:prstGeom prst="rect">
            <a:avLst/>
          </a:prstGeom>
        </p:spPr>
        <p:txBody>
          <a:bodyPr wrap="none">
            <a:spAutoFit/>
          </a:bodyPr>
          <a:lstStyle/>
          <a:p>
            <a:r>
              <a:rPr lang="en-US" dirty="0" smtClean="0"/>
              <a:t>Respite care</a:t>
            </a:r>
            <a:endParaRPr lang="en-US" dirty="0"/>
          </a:p>
        </p:txBody>
      </p:sp>
      <p:sp>
        <p:nvSpPr>
          <p:cNvPr id="28" name="Rectangle 27"/>
          <p:cNvSpPr/>
          <p:nvPr/>
        </p:nvSpPr>
        <p:spPr>
          <a:xfrm>
            <a:off x="3064584" y="5838012"/>
            <a:ext cx="2797432" cy="369332"/>
          </a:xfrm>
          <a:prstGeom prst="rect">
            <a:avLst/>
          </a:prstGeom>
        </p:spPr>
        <p:txBody>
          <a:bodyPr wrap="none">
            <a:spAutoFit/>
          </a:bodyPr>
          <a:lstStyle/>
          <a:p>
            <a:r>
              <a:rPr lang="en-US" dirty="0" smtClean="0"/>
              <a:t>Environmental Modification</a:t>
            </a:r>
            <a:endParaRPr lang="en-US" dirty="0"/>
          </a:p>
        </p:txBody>
      </p:sp>
      <p:sp>
        <p:nvSpPr>
          <p:cNvPr id="29" name="Rectangle 28"/>
          <p:cNvSpPr/>
          <p:nvPr/>
        </p:nvSpPr>
        <p:spPr>
          <a:xfrm>
            <a:off x="5301501" y="3869241"/>
            <a:ext cx="1931170" cy="369332"/>
          </a:xfrm>
          <a:prstGeom prst="rect">
            <a:avLst/>
          </a:prstGeom>
        </p:spPr>
        <p:txBody>
          <a:bodyPr wrap="none">
            <a:spAutoFit/>
          </a:bodyPr>
          <a:lstStyle/>
          <a:p>
            <a:r>
              <a:rPr lang="en-US" dirty="0" smtClean="0"/>
              <a:t>Attention to safety</a:t>
            </a:r>
            <a:endParaRPr lang="en-US" dirty="0"/>
          </a:p>
        </p:txBody>
      </p:sp>
      <p:sp>
        <p:nvSpPr>
          <p:cNvPr id="30" name="TextBox 29"/>
          <p:cNvSpPr txBox="1"/>
          <p:nvPr/>
        </p:nvSpPr>
        <p:spPr>
          <a:xfrm>
            <a:off x="2785867" y="6288138"/>
            <a:ext cx="3655658" cy="369332"/>
          </a:xfrm>
          <a:prstGeom prst="rect">
            <a:avLst/>
          </a:prstGeom>
          <a:noFill/>
        </p:spPr>
        <p:txBody>
          <a:bodyPr wrap="square" rtlCol="0">
            <a:spAutoFit/>
          </a:bodyPr>
          <a:lstStyle/>
          <a:p>
            <a:r>
              <a:rPr lang="en-US" b="1" dirty="0" smtClean="0"/>
              <a:t>Optimize Oral Health and Nutrition</a:t>
            </a:r>
            <a:endParaRPr lang="en-US" b="1" dirty="0"/>
          </a:p>
        </p:txBody>
      </p:sp>
      <p:sp>
        <p:nvSpPr>
          <p:cNvPr id="31" name="TextBox 30"/>
          <p:cNvSpPr txBox="1"/>
          <p:nvPr/>
        </p:nvSpPr>
        <p:spPr>
          <a:xfrm>
            <a:off x="8030412" y="5342148"/>
            <a:ext cx="3564950" cy="523220"/>
          </a:xfrm>
          <a:prstGeom prst="rect">
            <a:avLst/>
          </a:prstGeom>
          <a:noFill/>
          <a:ln w="38100">
            <a:solidFill>
              <a:schemeClr val="accent1">
                <a:shade val="50000"/>
              </a:schemeClr>
            </a:solidFill>
          </a:ln>
        </p:spPr>
        <p:txBody>
          <a:bodyPr wrap="none" rtlCol="0">
            <a:spAutoFit/>
          </a:bodyPr>
          <a:lstStyle/>
          <a:p>
            <a:r>
              <a:rPr lang="en-US" sz="2800" b="1" dirty="0" smtClean="0"/>
              <a:t>It starts with detection</a:t>
            </a:r>
            <a:endParaRPr lang="en-US" sz="2800" b="1" dirty="0"/>
          </a:p>
        </p:txBody>
      </p:sp>
    </p:spTree>
    <p:extLst>
      <p:ext uri="{BB962C8B-B14F-4D97-AF65-F5344CB8AC3E}">
        <p14:creationId xmlns:p14="http://schemas.microsoft.com/office/powerpoint/2010/main" val="946027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{33C8F279-61B9-8F47-9043-DBA755B152BB}tf10001072</Template>
  <TotalTime>5193</TotalTime>
  <Words>2166</Words>
  <Application>Microsoft Office PowerPoint</Application>
  <PresentationFormat>Widescreen</PresentationFormat>
  <Paragraphs>243</Paragraphs>
  <Slides>20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游ゴシック</vt:lpstr>
      <vt:lpstr>Arial</vt:lpstr>
      <vt:lpstr>Arial Unicode MS</vt:lpstr>
      <vt:lpstr>Calibri</vt:lpstr>
      <vt:lpstr>Franklin Gothic Book</vt:lpstr>
      <vt:lpstr>Franklin Gothic Medium</vt:lpstr>
      <vt:lpstr>Times New Roman</vt:lpstr>
      <vt:lpstr>Crop</vt:lpstr>
      <vt:lpstr>Early Detecton of Cognitive Impairment</vt:lpstr>
      <vt:lpstr>DSM-V:  Major Cognitive Disorder (Dementia)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for Cognitive Impairment  at the Point of Care</vt:lpstr>
      <vt:lpstr>Our biggest goal: to build a dementia-capable health care system, starting with early detection</vt:lpstr>
      <vt:lpstr>We all own dementia!</vt:lpstr>
      <vt:lpstr>Incident dementia: Potentially preventable hospitalizations</vt:lpstr>
      <vt:lpstr>PowerPoint Presentation</vt:lpstr>
      <vt:lpstr>PowerPoint Presentation</vt:lpstr>
      <vt:lpstr>Improving detection at the point of care</vt:lpstr>
      <vt:lpstr>Positive Mini-Cog associated with health care use *</vt:lpstr>
      <vt:lpstr>Who can give the Mini-Cog?</vt:lpstr>
      <vt:lpstr>It starts with detection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Cognitive Impairment: Mini-Cog</dc:title>
  <dc:creator>Soo Borson</dc:creator>
  <cp:lastModifiedBy>Jessica Rienstra</cp:lastModifiedBy>
  <cp:revision>15</cp:revision>
  <dcterms:created xsi:type="dcterms:W3CDTF">2022-06-08T17:23:57Z</dcterms:created>
  <dcterms:modified xsi:type="dcterms:W3CDTF">2022-09-08T17:36:08Z</dcterms:modified>
</cp:coreProperties>
</file>