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6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44E"/>
    <a:srgbClr val="008C99"/>
    <a:srgbClr val="50A5AB"/>
    <a:srgbClr val="BC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70" autoAdjust="0"/>
    <p:restoredTop sz="96005" autoAdjust="0"/>
  </p:normalViewPr>
  <p:slideViewPr>
    <p:cSldViewPr>
      <p:cViewPr varScale="1">
        <p:scale>
          <a:sx n="126" d="100"/>
          <a:sy n="126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C2B05-5178-6048-B966-BAA927D0E850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A91BC-3FBF-8549-9A05-7E718872814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Intubate your patient</a:t>
          </a:r>
        </a:p>
      </dgm:t>
    </dgm:pt>
    <dgm:pt modelId="{4E451361-283C-C141-84F5-4DA4BE9B37D9}" type="parTrans" cxnId="{BBEC4452-09D8-0543-BF04-595E231B30B7}">
      <dgm:prSet/>
      <dgm:spPr/>
      <dgm:t>
        <a:bodyPr/>
        <a:lstStyle/>
        <a:p>
          <a:endParaRPr lang="en-US"/>
        </a:p>
      </dgm:t>
    </dgm:pt>
    <dgm:pt modelId="{2AE2F6D5-47FA-C24C-8CBF-E5C0671D901E}" type="sibTrans" cxnId="{BBEC4452-09D8-0543-BF04-595E231B30B7}">
      <dgm:prSet/>
      <dgm:spPr/>
      <dgm:t>
        <a:bodyPr/>
        <a:lstStyle/>
        <a:p>
          <a:endParaRPr lang="en-US"/>
        </a:p>
      </dgm:t>
    </dgm:pt>
    <dgm:pt modelId="{8569258B-803B-3149-BCF1-39537892449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Chest X-ray</a:t>
          </a:r>
        </a:p>
      </dgm:t>
    </dgm:pt>
    <dgm:pt modelId="{2CAFDDA8-297C-224E-93CF-1DDE9BF41654}" type="parTrans" cxnId="{1C69221A-319B-AE42-877D-286FD43AF838}">
      <dgm:prSet/>
      <dgm:spPr/>
      <dgm:t>
        <a:bodyPr/>
        <a:lstStyle/>
        <a:p>
          <a:endParaRPr lang="en-US"/>
        </a:p>
      </dgm:t>
    </dgm:pt>
    <dgm:pt modelId="{7DA25323-9736-3248-B34E-32FE872D26D0}" type="sibTrans" cxnId="{1C69221A-319B-AE42-877D-286FD43AF838}">
      <dgm:prSet/>
      <dgm:spPr/>
      <dgm:t>
        <a:bodyPr/>
        <a:lstStyle/>
        <a:p>
          <a:endParaRPr lang="en-US"/>
        </a:p>
      </dgm:t>
    </dgm:pt>
    <dgm:pt modelId="{6FC8045C-115F-6B4C-A65B-24CE1AD70FD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Sedation</a:t>
          </a:r>
        </a:p>
      </dgm:t>
    </dgm:pt>
    <dgm:pt modelId="{46BA657F-374B-1849-9B5B-AB717A7E714F}" type="parTrans" cxnId="{4B0AA831-4DC1-954F-88B5-2D8D47DD8700}">
      <dgm:prSet/>
      <dgm:spPr/>
      <dgm:t>
        <a:bodyPr/>
        <a:lstStyle/>
        <a:p>
          <a:endParaRPr lang="en-US"/>
        </a:p>
      </dgm:t>
    </dgm:pt>
    <dgm:pt modelId="{22A45E87-17A7-0E45-8694-65F856A643B3}" type="sibTrans" cxnId="{4B0AA831-4DC1-954F-88B5-2D8D47DD8700}">
      <dgm:prSet/>
      <dgm:spPr/>
      <dgm:t>
        <a:bodyPr/>
        <a:lstStyle/>
        <a:p>
          <a:endParaRPr lang="en-US"/>
        </a:p>
      </dgm:t>
    </dgm:pt>
    <dgm:pt modelId="{BB7B1FBE-99AD-ED48-800B-C436F4909D4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Collect more data</a:t>
          </a:r>
        </a:p>
      </dgm:t>
    </dgm:pt>
    <dgm:pt modelId="{42576EB2-7539-5143-A9A3-E07BA0C8A4CA}" type="parTrans" cxnId="{029DE075-3C65-AB42-B056-85E52CFB750F}">
      <dgm:prSet/>
      <dgm:spPr/>
      <dgm:t>
        <a:bodyPr/>
        <a:lstStyle/>
        <a:p>
          <a:endParaRPr lang="en-US"/>
        </a:p>
      </dgm:t>
    </dgm:pt>
    <dgm:pt modelId="{36D6EFB1-CB3C-2945-A294-DA1A58F98334}" type="sibTrans" cxnId="{029DE075-3C65-AB42-B056-85E52CFB750F}">
      <dgm:prSet/>
      <dgm:spPr/>
      <dgm:t>
        <a:bodyPr/>
        <a:lstStyle/>
        <a:p>
          <a:endParaRPr lang="en-US"/>
        </a:p>
      </dgm:t>
    </dgm:pt>
    <dgm:pt modelId="{C4B7E3AE-BC6A-5E47-8D1A-6C3EDC8E6E2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/>
            <a:t>ABG</a:t>
          </a:r>
        </a:p>
      </dgm:t>
    </dgm:pt>
    <dgm:pt modelId="{A85D18F5-6C89-FC46-853A-8EA2E64FB033}" type="parTrans" cxnId="{A49A39AC-05D3-2F40-A170-69A8ADF1FDF9}">
      <dgm:prSet/>
      <dgm:spPr/>
      <dgm:t>
        <a:bodyPr/>
        <a:lstStyle/>
        <a:p>
          <a:endParaRPr lang="en-US"/>
        </a:p>
      </dgm:t>
    </dgm:pt>
    <dgm:pt modelId="{C6881FC9-FEA0-9C42-8A4C-D2CEB627120B}" type="sibTrans" cxnId="{A49A39AC-05D3-2F40-A170-69A8ADF1FDF9}">
      <dgm:prSet/>
      <dgm:spPr/>
      <dgm:t>
        <a:bodyPr/>
        <a:lstStyle/>
        <a:p>
          <a:endParaRPr lang="en-US"/>
        </a:p>
      </dgm:t>
    </dgm:pt>
    <dgm:pt modelId="{5DA49B8E-3CA8-3446-B30D-3A4B2479B4C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/>
            <a:t>Capnography </a:t>
          </a:r>
        </a:p>
      </dgm:t>
    </dgm:pt>
    <dgm:pt modelId="{A894D5AC-8E59-5C41-A166-B9910993BACF}" type="parTrans" cxnId="{A7BAC016-A6D7-C146-9EDC-87B3FDE47768}">
      <dgm:prSet/>
      <dgm:spPr/>
      <dgm:t>
        <a:bodyPr/>
        <a:lstStyle/>
        <a:p>
          <a:endParaRPr lang="en-US"/>
        </a:p>
      </dgm:t>
    </dgm:pt>
    <dgm:pt modelId="{124FB9C3-6DF5-C445-9B56-982EBE365ECE}" type="sibTrans" cxnId="{A7BAC016-A6D7-C146-9EDC-87B3FDE47768}">
      <dgm:prSet/>
      <dgm:spPr/>
      <dgm:t>
        <a:bodyPr/>
        <a:lstStyle/>
        <a:p>
          <a:endParaRPr lang="en-US"/>
        </a:p>
      </dgm:t>
    </dgm:pt>
    <dgm:pt modelId="{5986124E-7E3A-4943-B779-D18E354FDB6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Act on the data</a:t>
          </a:r>
        </a:p>
      </dgm:t>
    </dgm:pt>
    <dgm:pt modelId="{99939B48-201F-1A41-A753-52B65EDE2F69}" type="parTrans" cxnId="{694A8D77-DDED-474A-9BF9-471A98BD2A9F}">
      <dgm:prSet/>
      <dgm:spPr/>
      <dgm:t>
        <a:bodyPr/>
        <a:lstStyle/>
        <a:p>
          <a:endParaRPr lang="en-US"/>
        </a:p>
      </dgm:t>
    </dgm:pt>
    <dgm:pt modelId="{950892EA-A36A-094F-A3C3-242FFCC882F8}" type="sibTrans" cxnId="{694A8D77-DDED-474A-9BF9-471A98BD2A9F}">
      <dgm:prSet/>
      <dgm:spPr/>
      <dgm:t>
        <a:bodyPr/>
        <a:lstStyle/>
        <a:p>
          <a:endParaRPr lang="en-US"/>
        </a:p>
      </dgm:t>
    </dgm:pt>
    <dgm:pt modelId="{ACCD02AC-26B0-9645-93BF-0D0B217467E6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/>
            <a:t>Titrate PEEP/FiO2</a:t>
          </a:r>
        </a:p>
      </dgm:t>
    </dgm:pt>
    <dgm:pt modelId="{77A526D8-0B79-B849-AE6D-6CE943A13B0B}" type="parTrans" cxnId="{20763222-CB3A-7744-A1EB-82289DCC2172}">
      <dgm:prSet/>
      <dgm:spPr/>
      <dgm:t>
        <a:bodyPr/>
        <a:lstStyle/>
        <a:p>
          <a:endParaRPr lang="en-US"/>
        </a:p>
      </dgm:t>
    </dgm:pt>
    <dgm:pt modelId="{3E461EBC-F33E-3D40-8E3C-A4E0EB799CAB}" type="sibTrans" cxnId="{20763222-CB3A-7744-A1EB-82289DCC2172}">
      <dgm:prSet/>
      <dgm:spPr/>
      <dgm:t>
        <a:bodyPr/>
        <a:lstStyle/>
        <a:p>
          <a:endParaRPr lang="en-US"/>
        </a:p>
      </dgm:t>
    </dgm:pt>
    <dgm:pt modelId="{450057B8-C7FA-DD47-A1FA-5397BBFA100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/>
            <a:t>Ideal tidal volume</a:t>
          </a:r>
        </a:p>
      </dgm:t>
    </dgm:pt>
    <dgm:pt modelId="{CEB23E25-8FC7-0549-8A93-D02809D76DB4}" type="parTrans" cxnId="{1FC4B421-4383-214F-BBF5-3A331A1EAD79}">
      <dgm:prSet/>
      <dgm:spPr/>
      <dgm:t>
        <a:bodyPr/>
        <a:lstStyle/>
        <a:p>
          <a:endParaRPr lang="en-US"/>
        </a:p>
      </dgm:t>
    </dgm:pt>
    <dgm:pt modelId="{D09C243E-9DB8-354E-BBB9-4D56C89F750D}" type="sibTrans" cxnId="{1FC4B421-4383-214F-BBF5-3A331A1EAD79}">
      <dgm:prSet/>
      <dgm:spPr/>
      <dgm:t>
        <a:bodyPr/>
        <a:lstStyle/>
        <a:p>
          <a:endParaRPr lang="en-US"/>
        </a:p>
      </dgm:t>
    </dgm:pt>
    <dgm:pt modelId="{BE511EA2-7F43-8046-807E-BF1DFB780256}" type="pres">
      <dgm:prSet presAssocID="{CD3C2B05-5178-6048-B966-BAA927D0E850}" presName="theList" presStyleCnt="0">
        <dgm:presLayoutVars>
          <dgm:dir/>
          <dgm:animLvl val="lvl"/>
          <dgm:resizeHandles val="exact"/>
        </dgm:presLayoutVars>
      </dgm:prSet>
      <dgm:spPr/>
    </dgm:pt>
    <dgm:pt modelId="{10796C28-5A33-C549-9618-6328C98B9EBE}" type="pres">
      <dgm:prSet presAssocID="{E41A91BC-3FBF-8549-9A05-7E718872814F}" presName="compNode" presStyleCnt="0"/>
      <dgm:spPr/>
    </dgm:pt>
    <dgm:pt modelId="{9B3FDF5F-FC7E-6F43-AE95-21B5D1D549BC}" type="pres">
      <dgm:prSet presAssocID="{E41A91BC-3FBF-8549-9A05-7E718872814F}" presName="noGeometry" presStyleCnt="0"/>
      <dgm:spPr/>
    </dgm:pt>
    <dgm:pt modelId="{79401E19-F8AF-C04F-8F90-3E5A237CB109}" type="pres">
      <dgm:prSet presAssocID="{E41A91BC-3FBF-8549-9A05-7E718872814F}" presName="childTextVisible" presStyleLbl="bgAccFollowNode1" presStyleIdx="0" presStyleCnt="3" custScaleX="130544">
        <dgm:presLayoutVars>
          <dgm:bulletEnabled val="1"/>
        </dgm:presLayoutVars>
      </dgm:prSet>
      <dgm:spPr/>
    </dgm:pt>
    <dgm:pt modelId="{577A6935-11D8-BE47-B5F2-56C04768B080}" type="pres">
      <dgm:prSet presAssocID="{E41A91BC-3FBF-8549-9A05-7E718872814F}" presName="childTextHidden" presStyleLbl="bgAccFollowNode1" presStyleIdx="0" presStyleCnt="3"/>
      <dgm:spPr/>
    </dgm:pt>
    <dgm:pt modelId="{DA918FDF-D0CC-7A47-A7D2-50D63B2DAD05}" type="pres">
      <dgm:prSet presAssocID="{E41A91BC-3FBF-8549-9A05-7E718872814F}" presName="parentText" presStyleLbl="node1" presStyleIdx="0" presStyleCnt="3" custLinFactNeighborX="-8091" custLinFactNeighborY="0">
        <dgm:presLayoutVars>
          <dgm:chMax val="1"/>
          <dgm:bulletEnabled val="1"/>
        </dgm:presLayoutVars>
      </dgm:prSet>
      <dgm:spPr/>
    </dgm:pt>
    <dgm:pt modelId="{FC019904-C007-1E4B-8BC0-CB777B41BB60}" type="pres">
      <dgm:prSet presAssocID="{E41A91BC-3FBF-8549-9A05-7E718872814F}" presName="aSpace" presStyleCnt="0"/>
      <dgm:spPr/>
    </dgm:pt>
    <dgm:pt modelId="{C928B5D9-D9D7-E644-904C-D10639C74A42}" type="pres">
      <dgm:prSet presAssocID="{BB7B1FBE-99AD-ED48-800B-C436F4909D4B}" presName="compNode" presStyleCnt="0"/>
      <dgm:spPr/>
    </dgm:pt>
    <dgm:pt modelId="{DB51EB4B-E4A7-7E43-9987-91A67DB998BB}" type="pres">
      <dgm:prSet presAssocID="{BB7B1FBE-99AD-ED48-800B-C436F4909D4B}" presName="noGeometry" presStyleCnt="0"/>
      <dgm:spPr/>
    </dgm:pt>
    <dgm:pt modelId="{B1F07706-39CA-9543-96DE-BD12161304A3}" type="pres">
      <dgm:prSet presAssocID="{BB7B1FBE-99AD-ED48-800B-C436F4909D4B}" presName="childTextVisible" presStyleLbl="bgAccFollowNode1" presStyleIdx="1" presStyleCnt="3" custScaleX="151496" custLinFactNeighborX="3753" custLinFactNeighborY="-3477">
        <dgm:presLayoutVars>
          <dgm:bulletEnabled val="1"/>
        </dgm:presLayoutVars>
      </dgm:prSet>
      <dgm:spPr/>
    </dgm:pt>
    <dgm:pt modelId="{B7159B74-92E0-4248-A9C4-BA0DAE724428}" type="pres">
      <dgm:prSet presAssocID="{BB7B1FBE-99AD-ED48-800B-C436F4909D4B}" presName="childTextHidden" presStyleLbl="bgAccFollowNode1" presStyleIdx="1" presStyleCnt="3"/>
      <dgm:spPr/>
    </dgm:pt>
    <dgm:pt modelId="{76313FF7-8E08-0247-8A85-4FAEC0048EED}" type="pres">
      <dgm:prSet presAssocID="{BB7B1FBE-99AD-ED48-800B-C436F4909D4B}" presName="parentText" presStyleLbl="node1" presStyleIdx="1" presStyleCnt="3" custLinFactNeighborX="-18025" custLinFactNeighborY="-6448">
        <dgm:presLayoutVars>
          <dgm:chMax val="1"/>
          <dgm:bulletEnabled val="1"/>
        </dgm:presLayoutVars>
      </dgm:prSet>
      <dgm:spPr/>
    </dgm:pt>
    <dgm:pt modelId="{1F9183EC-86A9-5945-B273-A2C6F391A00E}" type="pres">
      <dgm:prSet presAssocID="{BB7B1FBE-99AD-ED48-800B-C436F4909D4B}" presName="aSpace" presStyleCnt="0"/>
      <dgm:spPr/>
    </dgm:pt>
    <dgm:pt modelId="{17EA9F0C-4832-3F4F-A412-B735D86ADE5A}" type="pres">
      <dgm:prSet presAssocID="{5986124E-7E3A-4943-B779-D18E354FDB64}" presName="compNode" presStyleCnt="0"/>
      <dgm:spPr/>
    </dgm:pt>
    <dgm:pt modelId="{C5FB81E9-CC64-554F-A387-6DDB6761A782}" type="pres">
      <dgm:prSet presAssocID="{5986124E-7E3A-4943-B779-D18E354FDB64}" presName="noGeometry" presStyleCnt="0"/>
      <dgm:spPr/>
    </dgm:pt>
    <dgm:pt modelId="{B43CA63A-228B-9A49-8577-3788EF3F51FB}" type="pres">
      <dgm:prSet presAssocID="{5986124E-7E3A-4943-B779-D18E354FDB64}" presName="childTextVisible" presStyleLbl="bgAccFollowNode1" presStyleIdx="2" presStyleCnt="3" custScaleX="167675" custLinFactNeighborX="236" custLinFactNeighborY="-3477">
        <dgm:presLayoutVars>
          <dgm:bulletEnabled val="1"/>
        </dgm:presLayoutVars>
      </dgm:prSet>
      <dgm:spPr/>
    </dgm:pt>
    <dgm:pt modelId="{9D294208-B190-A34D-99ED-B04C6EC8F6A6}" type="pres">
      <dgm:prSet presAssocID="{5986124E-7E3A-4943-B779-D18E354FDB64}" presName="childTextHidden" presStyleLbl="bgAccFollowNode1" presStyleIdx="2" presStyleCnt="3"/>
      <dgm:spPr/>
    </dgm:pt>
    <dgm:pt modelId="{A65F0278-7442-2F42-B3C1-078FC67C1A59}" type="pres">
      <dgm:prSet presAssocID="{5986124E-7E3A-4943-B779-D18E354FDB64}" presName="parentText" presStyleLbl="node1" presStyleIdx="2" presStyleCnt="3" custLinFactNeighborX="-30603" custLinFactNeighborY="-6079">
        <dgm:presLayoutVars>
          <dgm:chMax val="1"/>
          <dgm:bulletEnabled val="1"/>
        </dgm:presLayoutVars>
      </dgm:prSet>
      <dgm:spPr/>
    </dgm:pt>
  </dgm:ptLst>
  <dgm:cxnLst>
    <dgm:cxn modelId="{61F02903-2896-5047-B407-D0FC71FAD004}" type="presOf" srcId="{C4B7E3AE-BC6A-5E47-8D1A-6C3EDC8E6E2B}" destId="{B7159B74-92E0-4248-A9C4-BA0DAE724428}" srcOrd="1" destOrd="0" presId="urn:microsoft.com/office/officeart/2005/8/layout/hProcess6"/>
    <dgm:cxn modelId="{7996210F-7021-6647-8C7D-8F06221B58DD}" type="presOf" srcId="{8569258B-803B-3149-BCF1-39537892449D}" destId="{79401E19-F8AF-C04F-8F90-3E5A237CB109}" srcOrd="0" destOrd="0" presId="urn:microsoft.com/office/officeart/2005/8/layout/hProcess6"/>
    <dgm:cxn modelId="{A7BAC016-A6D7-C146-9EDC-87B3FDE47768}" srcId="{BB7B1FBE-99AD-ED48-800B-C436F4909D4B}" destId="{5DA49B8E-3CA8-3446-B30D-3A4B2479B4CB}" srcOrd="1" destOrd="0" parTransId="{A894D5AC-8E59-5C41-A166-B9910993BACF}" sibTransId="{124FB9C3-6DF5-C445-9B56-982EBE365ECE}"/>
    <dgm:cxn modelId="{1C69221A-319B-AE42-877D-286FD43AF838}" srcId="{E41A91BC-3FBF-8549-9A05-7E718872814F}" destId="{8569258B-803B-3149-BCF1-39537892449D}" srcOrd="0" destOrd="0" parTransId="{2CAFDDA8-297C-224E-93CF-1DDE9BF41654}" sibTransId="{7DA25323-9736-3248-B34E-32FE872D26D0}"/>
    <dgm:cxn modelId="{4BCE671B-DFA5-4A46-B075-E2D22425B7A8}" type="presOf" srcId="{6FC8045C-115F-6B4C-A65B-24CE1AD70FDA}" destId="{577A6935-11D8-BE47-B5F2-56C04768B080}" srcOrd="1" destOrd="1" presId="urn:microsoft.com/office/officeart/2005/8/layout/hProcess6"/>
    <dgm:cxn modelId="{1FC4B421-4383-214F-BBF5-3A331A1EAD79}" srcId="{5986124E-7E3A-4943-B779-D18E354FDB64}" destId="{450057B8-C7FA-DD47-A1FA-5397BBFA100B}" srcOrd="1" destOrd="0" parTransId="{CEB23E25-8FC7-0549-8A93-D02809D76DB4}" sibTransId="{D09C243E-9DB8-354E-BBB9-4D56C89F750D}"/>
    <dgm:cxn modelId="{20763222-CB3A-7744-A1EB-82289DCC2172}" srcId="{5986124E-7E3A-4943-B779-D18E354FDB64}" destId="{ACCD02AC-26B0-9645-93BF-0D0B217467E6}" srcOrd="0" destOrd="0" parTransId="{77A526D8-0B79-B849-AE6D-6CE943A13B0B}" sibTransId="{3E461EBC-F33E-3D40-8E3C-A4E0EB799CAB}"/>
    <dgm:cxn modelId="{1F241E26-F4CF-EF48-973F-A5C36359B10B}" type="presOf" srcId="{5DA49B8E-3CA8-3446-B30D-3A4B2479B4CB}" destId="{B1F07706-39CA-9543-96DE-BD12161304A3}" srcOrd="0" destOrd="1" presId="urn:microsoft.com/office/officeart/2005/8/layout/hProcess6"/>
    <dgm:cxn modelId="{F1E5112E-69D0-8647-AD40-6F097C2D2D83}" type="presOf" srcId="{450057B8-C7FA-DD47-A1FA-5397BBFA100B}" destId="{9D294208-B190-A34D-99ED-B04C6EC8F6A6}" srcOrd="1" destOrd="1" presId="urn:microsoft.com/office/officeart/2005/8/layout/hProcess6"/>
    <dgm:cxn modelId="{4B0AA831-4DC1-954F-88B5-2D8D47DD8700}" srcId="{E41A91BC-3FBF-8549-9A05-7E718872814F}" destId="{6FC8045C-115F-6B4C-A65B-24CE1AD70FDA}" srcOrd="1" destOrd="0" parTransId="{46BA657F-374B-1849-9B5B-AB717A7E714F}" sibTransId="{22A45E87-17A7-0E45-8694-65F856A643B3}"/>
    <dgm:cxn modelId="{63395C3B-D9FA-AE4F-A120-7AC26CBE31B6}" type="presOf" srcId="{5986124E-7E3A-4943-B779-D18E354FDB64}" destId="{A65F0278-7442-2F42-B3C1-078FC67C1A59}" srcOrd="0" destOrd="0" presId="urn:microsoft.com/office/officeart/2005/8/layout/hProcess6"/>
    <dgm:cxn modelId="{BBEC4452-09D8-0543-BF04-595E231B30B7}" srcId="{CD3C2B05-5178-6048-B966-BAA927D0E850}" destId="{E41A91BC-3FBF-8549-9A05-7E718872814F}" srcOrd="0" destOrd="0" parTransId="{4E451361-283C-C141-84F5-4DA4BE9B37D9}" sibTransId="{2AE2F6D5-47FA-C24C-8CBF-E5C0671D901E}"/>
    <dgm:cxn modelId="{47F9A15C-ADA4-0846-B411-0F1FB136B319}" type="presOf" srcId="{CD3C2B05-5178-6048-B966-BAA927D0E850}" destId="{BE511EA2-7F43-8046-807E-BF1DFB780256}" srcOrd="0" destOrd="0" presId="urn:microsoft.com/office/officeart/2005/8/layout/hProcess6"/>
    <dgm:cxn modelId="{029DE075-3C65-AB42-B056-85E52CFB750F}" srcId="{CD3C2B05-5178-6048-B966-BAA927D0E850}" destId="{BB7B1FBE-99AD-ED48-800B-C436F4909D4B}" srcOrd="1" destOrd="0" parTransId="{42576EB2-7539-5143-A9A3-E07BA0C8A4CA}" sibTransId="{36D6EFB1-CB3C-2945-A294-DA1A58F98334}"/>
    <dgm:cxn modelId="{694A8D77-DDED-474A-9BF9-471A98BD2A9F}" srcId="{CD3C2B05-5178-6048-B966-BAA927D0E850}" destId="{5986124E-7E3A-4943-B779-D18E354FDB64}" srcOrd="2" destOrd="0" parTransId="{99939B48-201F-1A41-A753-52B65EDE2F69}" sibTransId="{950892EA-A36A-094F-A3C3-242FFCC882F8}"/>
    <dgm:cxn modelId="{1188FB94-C6D6-3B4A-BCA0-2DCF250098DA}" type="presOf" srcId="{450057B8-C7FA-DD47-A1FA-5397BBFA100B}" destId="{B43CA63A-228B-9A49-8577-3788EF3F51FB}" srcOrd="0" destOrd="1" presId="urn:microsoft.com/office/officeart/2005/8/layout/hProcess6"/>
    <dgm:cxn modelId="{3BC49D95-82AE-6B45-8F1D-ABB0E5C5F31E}" type="presOf" srcId="{6FC8045C-115F-6B4C-A65B-24CE1AD70FDA}" destId="{79401E19-F8AF-C04F-8F90-3E5A237CB109}" srcOrd="0" destOrd="1" presId="urn:microsoft.com/office/officeart/2005/8/layout/hProcess6"/>
    <dgm:cxn modelId="{73AAF6A2-9334-6A40-858D-0987479526C1}" type="presOf" srcId="{8569258B-803B-3149-BCF1-39537892449D}" destId="{577A6935-11D8-BE47-B5F2-56C04768B080}" srcOrd="1" destOrd="0" presId="urn:microsoft.com/office/officeart/2005/8/layout/hProcess6"/>
    <dgm:cxn modelId="{A49A39AC-05D3-2F40-A170-69A8ADF1FDF9}" srcId="{BB7B1FBE-99AD-ED48-800B-C436F4909D4B}" destId="{C4B7E3AE-BC6A-5E47-8D1A-6C3EDC8E6E2B}" srcOrd="0" destOrd="0" parTransId="{A85D18F5-6C89-FC46-853A-8EA2E64FB033}" sibTransId="{C6881FC9-FEA0-9C42-8A4C-D2CEB627120B}"/>
    <dgm:cxn modelId="{58DC6BBD-FCC1-3348-96A3-7D4EDECDC64C}" type="presOf" srcId="{C4B7E3AE-BC6A-5E47-8D1A-6C3EDC8E6E2B}" destId="{B1F07706-39CA-9543-96DE-BD12161304A3}" srcOrd="0" destOrd="0" presId="urn:microsoft.com/office/officeart/2005/8/layout/hProcess6"/>
    <dgm:cxn modelId="{41CC86D7-A66D-5A4E-9320-D3D8C50A80D8}" type="presOf" srcId="{ACCD02AC-26B0-9645-93BF-0D0B217467E6}" destId="{B43CA63A-228B-9A49-8577-3788EF3F51FB}" srcOrd="0" destOrd="0" presId="urn:microsoft.com/office/officeart/2005/8/layout/hProcess6"/>
    <dgm:cxn modelId="{5C8239E8-ED9E-EC44-AF8E-7CE21C61A303}" type="presOf" srcId="{E41A91BC-3FBF-8549-9A05-7E718872814F}" destId="{DA918FDF-D0CC-7A47-A7D2-50D63B2DAD05}" srcOrd="0" destOrd="0" presId="urn:microsoft.com/office/officeart/2005/8/layout/hProcess6"/>
    <dgm:cxn modelId="{95F018F4-59BC-104A-AC2B-3C4B822590D6}" type="presOf" srcId="{BB7B1FBE-99AD-ED48-800B-C436F4909D4B}" destId="{76313FF7-8E08-0247-8A85-4FAEC0048EED}" srcOrd="0" destOrd="0" presId="urn:microsoft.com/office/officeart/2005/8/layout/hProcess6"/>
    <dgm:cxn modelId="{22BD68F8-E7BA-C84C-8D20-2416CA5E45BE}" type="presOf" srcId="{ACCD02AC-26B0-9645-93BF-0D0B217467E6}" destId="{9D294208-B190-A34D-99ED-B04C6EC8F6A6}" srcOrd="1" destOrd="0" presId="urn:microsoft.com/office/officeart/2005/8/layout/hProcess6"/>
    <dgm:cxn modelId="{B66FBFFF-28B3-A44C-BD4D-CC4A0F41FA23}" type="presOf" srcId="{5DA49B8E-3CA8-3446-B30D-3A4B2479B4CB}" destId="{B7159B74-92E0-4248-A9C4-BA0DAE724428}" srcOrd="1" destOrd="1" presId="urn:microsoft.com/office/officeart/2005/8/layout/hProcess6"/>
    <dgm:cxn modelId="{F3D0D6C1-E29F-A34C-84E7-A3754A78EF98}" type="presParOf" srcId="{BE511EA2-7F43-8046-807E-BF1DFB780256}" destId="{10796C28-5A33-C549-9618-6328C98B9EBE}" srcOrd="0" destOrd="0" presId="urn:microsoft.com/office/officeart/2005/8/layout/hProcess6"/>
    <dgm:cxn modelId="{09C19CF5-FDC1-DD4D-B500-E727D5DC5C00}" type="presParOf" srcId="{10796C28-5A33-C549-9618-6328C98B9EBE}" destId="{9B3FDF5F-FC7E-6F43-AE95-21B5D1D549BC}" srcOrd="0" destOrd="0" presId="urn:microsoft.com/office/officeart/2005/8/layout/hProcess6"/>
    <dgm:cxn modelId="{89093A34-1CE2-1D4A-AA09-C248DC10E44A}" type="presParOf" srcId="{10796C28-5A33-C549-9618-6328C98B9EBE}" destId="{79401E19-F8AF-C04F-8F90-3E5A237CB109}" srcOrd="1" destOrd="0" presId="urn:microsoft.com/office/officeart/2005/8/layout/hProcess6"/>
    <dgm:cxn modelId="{37F22972-8A15-464F-91DA-C38C2A03F510}" type="presParOf" srcId="{10796C28-5A33-C549-9618-6328C98B9EBE}" destId="{577A6935-11D8-BE47-B5F2-56C04768B080}" srcOrd="2" destOrd="0" presId="urn:microsoft.com/office/officeart/2005/8/layout/hProcess6"/>
    <dgm:cxn modelId="{F7212019-C4C8-B94B-A2A4-4F907F94B423}" type="presParOf" srcId="{10796C28-5A33-C549-9618-6328C98B9EBE}" destId="{DA918FDF-D0CC-7A47-A7D2-50D63B2DAD05}" srcOrd="3" destOrd="0" presId="urn:microsoft.com/office/officeart/2005/8/layout/hProcess6"/>
    <dgm:cxn modelId="{24D39D8C-CAD1-AB47-BFB4-D9CEC96E9343}" type="presParOf" srcId="{BE511EA2-7F43-8046-807E-BF1DFB780256}" destId="{FC019904-C007-1E4B-8BC0-CB777B41BB60}" srcOrd="1" destOrd="0" presId="urn:microsoft.com/office/officeart/2005/8/layout/hProcess6"/>
    <dgm:cxn modelId="{6239CFB1-F0DB-094E-B458-4834780E7295}" type="presParOf" srcId="{BE511EA2-7F43-8046-807E-BF1DFB780256}" destId="{C928B5D9-D9D7-E644-904C-D10639C74A42}" srcOrd="2" destOrd="0" presId="urn:microsoft.com/office/officeart/2005/8/layout/hProcess6"/>
    <dgm:cxn modelId="{4EFAE71C-5E08-DB45-88B6-35298FA9E994}" type="presParOf" srcId="{C928B5D9-D9D7-E644-904C-D10639C74A42}" destId="{DB51EB4B-E4A7-7E43-9987-91A67DB998BB}" srcOrd="0" destOrd="0" presId="urn:microsoft.com/office/officeart/2005/8/layout/hProcess6"/>
    <dgm:cxn modelId="{6DC7F81E-64B4-E547-8559-E2E9CC224640}" type="presParOf" srcId="{C928B5D9-D9D7-E644-904C-D10639C74A42}" destId="{B1F07706-39CA-9543-96DE-BD12161304A3}" srcOrd="1" destOrd="0" presId="urn:microsoft.com/office/officeart/2005/8/layout/hProcess6"/>
    <dgm:cxn modelId="{8B13E763-77B7-5042-A20D-4C44B8180F0B}" type="presParOf" srcId="{C928B5D9-D9D7-E644-904C-D10639C74A42}" destId="{B7159B74-92E0-4248-A9C4-BA0DAE724428}" srcOrd="2" destOrd="0" presId="urn:microsoft.com/office/officeart/2005/8/layout/hProcess6"/>
    <dgm:cxn modelId="{CB1288E7-F86D-824F-B31F-415A5BF0A1A4}" type="presParOf" srcId="{C928B5D9-D9D7-E644-904C-D10639C74A42}" destId="{76313FF7-8E08-0247-8A85-4FAEC0048EED}" srcOrd="3" destOrd="0" presId="urn:microsoft.com/office/officeart/2005/8/layout/hProcess6"/>
    <dgm:cxn modelId="{168ED0F0-0847-1E4C-A48B-A88E234D3744}" type="presParOf" srcId="{BE511EA2-7F43-8046-807E-BF1DFB780256}" destId="{1F9183EC-86A9-5945-B273-A2C6F391A00E}" srcOrd="3" destOrd="0" presId="urn:microsoft.com/office/officeart/2005/8/layout/hProcess6"/>
    <dgm:cxn modelId="{267A37D5-4F9E-7349-9075-81BD9C5C1BB7}" type="presParOf" srcId="{BE511EA2-7F43-8046-807E-BF1DFB780256}" destId="{17EA9F0C-4832-3F4F-A412-B735D86ADE5A}" srcOrd="4" destOrd="0" presId="urn:microsoft.com/office/officeart/2005/8/layout/hProcess6"/>
    <dgm:cxn modelId="{55B42E3B-29C4-B24C-8A90-7F1513DAE83D}" type="presParOf" srcId="{17EA9F0C-4832-3F4F-A412-B735D86ADE5A}" destId="{C5FB81E9-CC64-554F-A387-6DDB6761A782}" srcOrd="0" destOrd="0" presId="urn:microsoft.com/office/officeart/2005/8/layout/hProcess6"/>
    <dgm:cxn modelId="{BAED9ABF-0EF9-CF49-B427-FE7F4B5B1021}" type="presParOf" srcId="{17EA9F0C-4832-3F4F-A412-B735D86ADE5A}" destId="{B43CA63A-228B-9A49-8577-3788EF3F51FB}" srcOrd="1" destOrd="0" presId="urn:microsoft.com/office/officeart/2005/8/layout/hProcess6"/>
    <dgm:cxn modelId="{62C776F0-A744-0144-B33C-A16FA549D0A4}" type="presParOf" srcId="{17EA9F0C-4832-3F4F-A412-B735D86ADE5A}" destId="{9D294208-B190-A34D-99ED-B04C6EC8F6A6}" srcOrd="2" destOrd="0" presId="urn:microsoft.com/office/officeart/2005/8/layout/hProcess6"/>
    <dgm:cxn modelId="{90D06E05-1949-764F-8764-DBCCEA3575B6}" type="presParOf" srcId="{17EA9F0C-4832-3F4F-A412-B735D86ADE5A}" destId="{A65F0278-7442-2F42-B3C1-078FC67C1A5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01E19-F8AF-C04F-8F90-3E5A237CB109}">
      <dsp:nvSpPr>
        <dsp:cNvPr id="0" name=""/>
        <dsp:cNvSpPr/>
      </dsp:nvSpPr>
      <dsp:spPr>
        <a:xfrm>
          <a:off x="181463" y="1269232"/>
          <a:ext cx="2388274" cy="159919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Chest X-ray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Sedation</a:t>
          </a:r>
        </a:p>
      </dsp:txBody>
      <dsp:txXfrm>
        <a:off x="778532" y="1509111"/>
        <a:ext cx="1231487" cy="1119436"/>
      </dsp:txXfrm>
    </dsp:sp>
    <dsp:sp modelId="{DA918FDF-D0CC-7A47-A7D2-50D63B2DAD05}">
      <dsp:nvSpPr>
        <dsp:cNvPr id="0" name=""/>
        <dsp:cNvSpPr/>
      </dsp:nvSpPr>
      <dsp:spPr>
        <a:xfrm>
          <a:off x="0" y="1611460"/>
          <a:ext cx="914739" cy="914739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Intubate your patient</a:t>
          </a:r>
        </a:p>
      </dsp:txBody>
      <dsp:txXfrm>
        <a:off x="133960" y="1745420"/>
        <a:ext cx="646819" cy="646819"/>
      </dsp:txXfrm>
    </dsp:sp>
    <dsp:sp modelId="{B1F07706-39CA-9543-96DE-BD12161304A3}">
      <dsp:nvSpPr>
        <dsp:cNvPr id="0" name=""/>
        <dsp:cNvSpPr/>
      </dsp:nvSpPr>
      <dsp:spPr>
        <a:xfrm>
          <a:off x="2752740" y="1213628"/>
          <a:ext cx="2771586" cy="159919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ABG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Capnography </a:t>
          </a:r>
        </a:p>
      </dsp:txBody>
      <dsp:txXfrm>
        <a:off x="3445637" y="1453507"/>
        <a:ext cx="1518972" cy="1119436"/>
      </dsp:txXfrm>
    </dsp:sp>
    <dsp:sp modelId="{76313FF7-8E08-0247-8A85-4FAEC0048EED}">
      <dsp:nvSpPr>
        <dsp:cNvPr id="0" name=""/>
        <dsp:cNvSpPr/>
      </dsp:nvSpPr>
      <dsp:spPr>
        <a:xfrm>
          <a:off x="2532883" y="1552477"/>
          <a:ext cx="914739" cy="914739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 more data</a:t>
          </a:r>
        </a:p>
      </dsp:txBody>
      <dsp:txXfrm>
        <a:off x="2666843" y="1686437"/>
        <a:ext cx="646819" cy="646819"/>
      </dsp:txXfrm>
    </dsp:sp>
    <dsp:sp modelId="{B43CA63A-228B-9A49-8577-3788EF3F51FB}">
      <dsp:nvSpPr>
        <dsp:cNvPr id="0" name=""/>
        <dsp:cNvSpPr/>
      </dsp:nvSpPr>
      <dsp:spPr>
        <a:xfrm>
          <a:off x="5573501" y="1213628"/>
          <a:ext cx="3067578" cy="159919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Titrate PEEP/FiO2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Ideal tidal volume</a:t>
          </a:r>
        </a:p>
      </dsp:txBody>
      <dsp:txXfrm>
        <a:off x="6340396" y="1453507"/>
        <a:ext cx="1740965" cy="1119436"/>
      </dsp:txXfrm>
    </dsp:sp>
    <dsp:sp modelId="{A65F0278-7442-2F42-B3C1-078FC67C1A59}">
      <dsp:nvSpPr>
        <dsp:cNvPr id="0" name=""/>
        <dsp:cNvSpPr/>
      </dsp:nvSpPr>
      <dsp:spPr>
        <a:xfrm>
          <a:off x="5451752" y="1555853"/>
          <a:ext cx="914739" cy="914739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 on the data</a:t>
          </a:r>
        </a:p>
      </dsp:txBody>
      <dsp:txXfrm>
        <a:off x="5585712" y="1689813"/>
        <a:ext cx="646819" cy="64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1D8D-88F2-4EC6-A3FC-EB415238F9FB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FF1C-D2BE-432D-B956-AAFC9DAF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E2D4-14DF-074F-AAD8-42378F777C5D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0E723-2EB4-8A45-89C0-C4217CD5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Systematic review of 18 articles</a:t>
            </a:r>
          </a:p>
          <a:p>
            <a:r>
              <a:rPr lang="en-US" dirty="0"/>
              <a:t>Circle 1- 2-80% incidence of boarding in the ED</a:t>
            </a:r>
          </a:p>
          <a:p>
            <a:r>
              <a:rPr lang="en-US" dirty="0"/>
              <a:t>Circle 2- between 2006 and 2014 ED visits for critically ill patients increased by 80% </a:t>
            </a:r>
          </a:p>
          <a:p>
            <a:r>
              <a:rPr lang="en-US" dirty="0"/>
              <a:t>Circle 3- boarding is poorly defined, but 6 hours seems to be the place where outcome differences are seen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of828 patients, 33% had a major delay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1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3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3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8,640 patients with septic shock</a:t>
            </a:r>
          </a:p>
          <a:p>
            <a:r>
              <a:rPr lang="en-US" dirty="0"/>
              <a:t>Delay of vasopressors after first initial documented hypotension AFTER fluid resuscitation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3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350 patients </a:t>
            </a:r>
          </a:p>
          <a:p>
            <a:r>
              <a:rPr lang="en-US" dirty="0"/>
              <a:t>First day (a) </a:t>
            </a:r>
          </a:p>
          <a:p>
            <a:r>
              <a:rPr lang="en-US" dirty="0"/>
              <a:t>Second day (b)</a:t>
            </a:r>
          </a:p>
          <a:p>
            <a:r>
              <a:rPr lang="en-US" dirty="0"/>
              <a:t>Third day ©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0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9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7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10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7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0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308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duration of mechanical ventilation </a:t>
            </a:r>
          </a:p>
          <a:p>
            <a:r>
              <a:rPr lang="en-US" dirty="0"/>
              <a:t>Increased mortality (right)</a:t>
            </a:r>
          </a:p>
          <a:p>
            <a:r>
              <a:rPr lang="en-US" dirty="0"/>
              <a:t>Hospital length of stay (left) </a:t>
            </a:r>
          </a:p>
          <a:p>
            <a:r>
              <a:rPr lang="en-US" dirty="0"/>
              <a:t>Persistent organ dysfunction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42K patients in the US admitted from the ED, 13.5% stayed in the ED for 6 or more hours</a:t>
            </a:r>
          </a:p>
          <a:p>
            <a:r>
              <a:rPr lang="en-US" dirty="0"/>
              <a:t>Mortality from around 2% in the less than 2 hours group to around 5% in the 12 hour group</a:t>
            </a:r>
          </a:p>
          <a:p>
            <a:endParaRPr lang="en-US" dirty="0"/>
          </a:p>
          <a:p>
            <a:r>
              <a:rPr lang="en-US" dirty="0"/>
              <a:t>Length of stay around 6 days in patients boarded less than 2 hours </a:t>
            </a:r>
          </a:p>
          <a:p>
            <a:r>
              <a:rPr lang="en-US" dirty="0"/>
              <a:t>Length of stay around 9 days in patients boarding for 24 hours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2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1400 patients, boarding time at 12, 18, 24 hours </a:t>
            </a:r>
          </a:p>
          <a:p>
            <a:r>
              <a:rPr lang="en-US" dirty="0"/>
              <a:t>Comparison of 400 admitted not boarded, 1000 boarded patients</a:t>
            </a:r>
          </a:p>
          <a:p>
            <a:endParaRPr lang="en-US" dirty="0"/>
          </a:p>
          <a:p>
            <a:r>
              <a:rPr lang="en-US" dirty="0"/>
              <a:t>&gt;70% of ED patients had no home medications restarted </a:t>
            </a:r>
          </a:p>
          <a:p>
            <a:r>
              <a:rPr lang="en-US" dirty="0"/>
              <a:t>Non-</a:t>
            </a:r>
            <a:r>
              <a:rPr lang="en-US" dirty="0" err="1"/>
              <a:t>stastically</a:t>
            </a:r>
            <a:r>
              <a:rPr lang="en-US" dirty="0"/>
              <a:t> significantly worse for antibiotics </a:t>
            </a:r>
          </a:p>
          <a:p>
            <a:r>
              <a:rPr lang="en-US" dirty="0"/>
              <a:t>Almost no delays to PTT/troponins, more delays on the floor </a:t>
            </a:r>
          </a:p>
          <a:p>
            <a:r>
              <a:rPr lang="en-US" dirty="0"/>
              <a:t>*delay &gt; 2 hours  </a:t>
            </a:r>
          </a:p>
          <a:p>
            <a:endParaRPr lang="en-US" dirty="0"/>
          </a:p>
          <a:p>
            <a:r>
              <a:rPr lang="en-US" dirty="0"/>
              <a:t>2004-&gt;2005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6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 patients intubated in the ED and staying in the ED for &gt;2 hours, 169 patients at large tertiary care center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interest, only 23.8% of patients ventilated in the ED for over seven hours had changes made to their ventilator.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sought to determine the impact of post-intubation interventions (arterial blood gas sampling, obtaining a chest x-ray (CXR), gastric decompression, early sedation, appropriate initial tidal volume, and quantitative capnography) on outcomes of mortality, ventilator-associated pneumonia (VAP), ventilator days, and intensive care unit (ICU) length-of-stay (LOS).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of a CXR and early sedation as well as performing five or more vs. three or fewer post-intubation interventions in boarding adult ED patients was associated with decreased mortality.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1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 blood gas sampling, obtaining a chest x-ray (CXR), gastric decompression, early sedation, appropriate initial tidal volume, and quantitative capnography) on outcomes of mortality, ventilator-associated pneumonia (VAP), ventilator days, and intensive care unit (ICU) length-of-stay (LOS).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7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35k inpatients with sepsis treated in EDs between 2010 and 2013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28540-C94E-D645-A30F-E5A429FE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72448" y="1905000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Project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ECHO®</a:t>
            </a:r>
          </a:p>
          <a:p>
            <a:r>
              <a:rPr lang="en-US" sz="1400" dirty="0">
                <a:solidFill>
                  <a:schemeClr val="bg1"/>
                </a:solidFill>
              </a:rPr>
              <a:t>HCV Collaborative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3399" y="2209800"/>
            <a:ext cx="7010399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sz="2800" dirty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3399" y="2971800"/>
            <a:ext cx="7010399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Presenter Line 1</a:t>
            </a:r>
          </a:p>
          <a:p>
            <a:pPr lvl="0"/>
            <a:r>
              <a:rPr lang="en-US" dirty="0"/>
              <a:t>Presenter Line 2</a:t>
            </a:r>
          </a:p>
          <a:p>
            <a:pPr lvl="0"/>
            <a:r>
              <a:rPr lang="en-US" dirty="0"/>
              <a:t>Presenter Line 3</a:t>
            </a:r>
          </a:p>
          <a:p>
            <a:pPr lvl="0"/>
            <a:r>
              <a:rPr lang="en-US" dirty="0"/>
              <a:t>Presenter Line 4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33399" y="4191000"/>
            <a:ext cx="70103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F9F82-E5FB-3B74-C993-9EEB2D8A9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27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F675CF-ABEB-9BAD-3066-39A24EE6BC7B}"/>
              </a:ext>
            </a:extLst>
          </p:cNvPr>
          <p:cNvSpPr txBox="1"/>
          <p:nvPr userDrawn="1"/>
        </p:nvSpPr>
        <p:spPr>
          <a:xfrm>
            <a:off x="4267200" y="108857"/>
            <a:ext cx="4876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Times New Roman" panose="02020603050405020304" pitchFamily="18" charset="0"/>
              </a:rPr>
              <a:t>Emergency Medicine for Rural and Indigenous Communities Conference</a:t>
            </a:r>
            <a:endParaRPr lang="en-US" sz="2400" b="1" dirty="0">
              <a:solidFill>
                <a:schemeClr val="bg1"/>
              </a:solidFill>
              <a:effectLst/>
              <a:latin typeface="Lucida Fax" panose="02060602050505020204" pitchFamily="18" charset="77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September 15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 - 17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, 2022</a:t>
            </a:r>
            <a:r>
              <a:rPr lang="en-US" sz="2000" dirty="0">
                <a:solidFill>
                  <a:schemeClr val="bg1"/>
                </a:solidFill>
                <a:effectLst/>
                <a:latin typeface="Lucida Fax" panose="02060602050505020204" pitchFamily="18" charset="77"/>
              </a:rPr>
              <a:t> </a:t>
            </a:r>
            <a:endParaRPr lang="en-US" sz="2000" dirty="0">
              <a:solidFill>
                <a:schemeClr val="bg1"/>
              </a:solidFill>
              <a:latin typeface="Lucida Fax" panose="0206060205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0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371E-D74B-D43B-FA95-3B5E4C23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FF0F-3A02-E1D2-6D4B-3CC02F7A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27753-23E0-49F0-3990-B7643B5A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F47C-034F-EFA0-D983-F6629E2E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73515-2688-C2D7-0ACA-96688226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DFCE-139A-1C1A-E697-ADACDBD2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760F0-2C82-4B61-430C-FF59B6ED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BE007-B1EE-A0AD-7458-BC63E296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8AD6A-5022-E9B3-DD76-AE112CA0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D761-D0DA-2726-FD09-FB2C78A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41FC-09E2-66CF-A7D0-C8E91217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628F-7CFA-D66B-C364-3F10C6B81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2B440-4056-CB30-5D62-D930B2815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87730-FD7F-B50F-E19E-0BE0DDF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1D8CC-0709-06C4-C7AB-F0F5937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7D21-3380-76A9-82BD-BE6FED16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5906-396C-7B4B-1E24-1BD794D1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17AE5-0506-CCD0-1F12-4463C320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4FA4F-F987-3CB5-2979-FB900273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58D2A-E3BB-F7C2-BDC2-5C0D7AAA3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A8D81-EF38-DEFB-0240-7654CBD51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410AE-DD39-76B7-5C24-FC8D755A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51891-AFCA-E400-AE17-9D0313BF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345E0-A734-D8FB-C6F7-91835412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0E4D-3A87-2F39-970E-24A1E20A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91031-B334-4703-DDA2-AFAE9F6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CC8E-117D-ED59-9926-F98F228D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EF946-FC12-9D1E-5733-254B051F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0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9339-B5FE-004C-9AEC-BFDDDDBB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50EEF-52EC-3F44-E0B6-45746166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8361D-D77E-6BCD-C47D-DB3D1184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C526-AA7C-6D4F-28CB-1E3271A9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8081-2DC8-1C43-FD8B-4CBB657F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B1A99-5133-DC28-5CAD-D891DC5F1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74C70-A7CF-5836-B8A5-0A2F52C3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46AD-2E25-A4F7-3F99-8ED0B564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88734-2828-97D9-2AB2-07BE3246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B66D-8DFD-273B-EAD1-A52ED650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D0F55-66E8-EE42-54D1-81F7A66E6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9CA9-EF1D-01B2-10BE-79369A151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F4273-1BD0-204E-D8D7-89D29BA8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67D18-2487-E2DE-285E-B49B684E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D9CD5-6456-DC99-D27F-B53FE5E4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8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8B18-BCF8-CF75-9C2E-AC97AB07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31477-C220-252D-8733-CF2EB19C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A0E5E-691E-4294-DDC3-5E68F846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7441-4DCB-C358-62BF-2FA4EB53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4588-6AD1-1087-BD77-110248A6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F7DD3-8904-A1D6-2B2F-807F5E7BC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5D751-A653-5105-3211-88980CB6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5F93-0074-21F4-B308-E2509646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5352B-7B85-BFC2-101E-DAAC1796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D2ACA-D777-1405-DB91-E78A90E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of Interest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D33A56-59D3-9C35-74D1-E8441476E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5867401" cy="1105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CCA9D-DF9E-00AA-9E4F-351D52ADE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20"/>
          <a:stretch/>
        </p:blipFill>
        <p:spPr>
          <a:xfrm>
            <a:off x="5867400" y="1"/>
            <a:ext cx="3287486" cy="1105451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2438400" y="228600"/>
            <a:ext cx="6476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2800" dirty="0">
                <a:solidFill>
                  <a:schemeClr val="bg1"/>
                </a:solidFill>
              </a:rPr>
              <a:t>Conflict of Interest Disclosure Statement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sz="1800" dirty="0"/>
              <a:t>Click to enter Disclosure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49A4304-7AFB-1B9D-F498-986B23075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-27920" y="1064745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95400"/>
            <a:ext cx="7696200" cy="4876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931349" y="5411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66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9C8E2-CE9F-C56A-B34A-B94033B3D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68D31-82AC-308C-95F2-86EDFD65B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028" name="Picture 4" descr="FLIP - Home">
            <a:extLst>
              <a:ext uri="{FF2B5EF4-FFF2-40B4-BE49-F238E27FC236}">
                <a16:creationId xmlns:a16="http://schemas.microsoft.com/office/drawing/2014/main" id="{75962E50-0E7B-AD83-893D-A0CF5F3FCA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3C07F1-1AF6-DCB3-5645-CF9BF1495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95400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Text Slide: click to add heading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38800"/>
            <a:ext cx="8305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7A5C29D9-5DE6-1ABF-2E3F-0311F4B27A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91BE7-15AA-6FC7-C7B2-2D8EBAC98C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F6622-4E96-DE87-E337-9D62DD759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5" name="Picture 4" descr="FLIP - Home">
            <a:extLst>
              <a:ext uri="{FF2B5EF4-FFF2-40B4-BE49-F238E27FC236}">
                <a16:creationId xmlns:a16="http://schemas.microsoft.com/office/drawing/2014/main" id="{CE0987CD-281C-1E8B-9C40-25FF5FD78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038240E-1040-E1EF-3DEA-342D9EC9B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2 Column Text Slide: click to add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F4F20669-F513-27C2-CC3B-6663278F4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D9D14-D284-9906-2420-9B331BA6FB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51B1A-10D8-7D81-F6CD-90C82BC4E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5" name="Picture 4" descr="FLIP - Home">
            <a:extLst>
              <a:ext uri="{FF2B5EF4-FFF2-40B4-BE49-F238E27FC236}">
                <a16:creationId xmlns:a16="http://schemas.microsoft.com/office/drawing/2014/main" id="{6CC9B206-C865-F78A-59D7-E1F0D8DEB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C201118-3E40-2B26-4740-635633426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Text and Data/Image Slide: click to add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2192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C067100-1D3C-1482-D1F2-3C005B6DA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A1FC6-A4BD-99BF-CFD4-1A4519719B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721EC-80ED-34C0-85F8-E631ABDE9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9DB6372F-09F2-A10C-6448-0C44C1028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1BC6628-641E-32B0-5843-21627E0A1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Data Image Slide: click to add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6934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223180"/>
            <a:ext cx="8382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22B86CF8-DDC6-2349-729C-9302A4AC1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002C6-89B5-800F-E8C7-BCA553A2C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F3F21-B639-92D0-E7E6-21A1CBD2D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233A2FB9-C69F-1C70-6D3F-4FFF2B342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726033E-39AA-724D-91AF-499717CC3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583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444E"/>
                </a:solidFill>
              </a:rPr>
              <a:t>End of Presentation</a:t>
            </a:r>
          </a:p>
          <a:p>
            <a:pPr algn="ctr"/>
            <a:endParaRPr lang="en-US" b="1" dirty="0">
              <a:solidFill>
                <a:srgbClr val="0D444E"/>
              </a:solidFill>
            </a:endParaRPr>
          </a:p>
          <a:p>
            <a:pPr algn="ctr"/>
            <a:r>
              <a:rPr lang="en-US" b="1" dirty="0">
                <a:solidFill>
                  <a:srgbClr val="0D444E"/>
                </a:solidFill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D9316-7531-3F77-CA44-A7EBEB64E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75778-1B7B-7393-C777-B232DF01A74A}"/>
              </a:ext>
            </a:extLst>
          </p:cNvPr>
          <p:cNvSpPr txBox="1"/>
          <p:nvPr userDrawn="1"/>
        </p:nvSpPr>
        <p:spPr>
          <a:xfrm>
            <a:off x="4267200" y="108857"/>
            <a:ext cx="4876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Times New Roman" panose="02020603050405020304" pitchFamily="18" charset="0"/>
              </a:rPr>
              <a:t>Emergency Medicine for Rural and Indigenous Communities Conference</a:t>
            </a:r>
            <a:endParaRPr lang="en-US" sz="2400" b="1" dirty="0">
              <a:solidFill>
                <a:schemeClr val="bg1"/>
              </a:solidFill>
              <a:effectLst/>
              <a:latin typeface="Lucida Fax" panose="02060602050505020204" pitchFamily="18" charset="77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September 15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 - 17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, 2022</a:t>
            </a:r>
            <a:r>
              <a:rPr lang="en-US" sz="2000" dirty="0">
                <a:solidFill>
                  <a:schemeClr val="bg1"/>
                </a:solidFill>
                <a:effectLst/>
                <a:latin typeface="Lucida Fax" panose="02060602050505020204" pitchFamily="18" charset="77"/>
              </a:rPr>
              <a:t> </a:t>
            </a:r>
            <a:endParaRPr lang="en-US" sz="2000" dirty="0">
              <a:solidFill>
                <a:schemeClr val="bg1"/>
              </a:solidFill>
              <a:latin typeface="Lucida Fax" panose="02060602050505020204" pitchFamily="18" charset="77"/>
            </a:endParaRPr>
          </a:p>
        </p:txBody>
      </p:sp>
      <p:pic>
        <p:nvPicPr>
          <p:cNvPr id="5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46310E01-DF8D-55DD-C9F4-A9A4A8B24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37145"/>
            <a:ext cx="4901697" cy="7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D9498218-B9D1-793D-ABB5-485771539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3775"/>
            <a:ext cx="362795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D9A59-2985-FDD9-11B1-73D81BF1E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5859"/>
            <a:ext cx="2895600" cy="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0D9E-8534-3701-0DF6-C8533C71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BD312-62FD-3EEF-8F37-E49C3F93A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77F2-2314-602E-B0A2-194E7724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D0AA-5800-9380-6E91-5D3DE3B7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915E-5157-A4FF-6BFC-CFF9DDDE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4" r:id="rId6"/>
    <p:sldLayoutId id="2147483662" r:id="rId7"/>
    <p:sldLayoutId id="214748366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15F227-A037-1BF9-DE55-D9F70B33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6D51-5F19-F5C9-D1E5-51A14AF5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06E0C-6534-4D04-9FBF-44CAEB89F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6D57-647B-EB4C-A064-CC401FFE1F5C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9CB71-9DD7-E829-162D-F0F4B26FF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A48B0-5B59-1B7D-91FB-55E3DD6E5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12CB-9372-2947-A7E8-183D96D0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.jpeg"/><Relationship Id="rId4" Type="http://schemas.openxmlformats.org/officeDocument/2006/relationships/image" Target="../media/image4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unhappy-guy-png/download/45103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nc/3.0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pngall.com/celebration-png" TargetMode="External"/><Relationship Id="rId10" Type="http://schemas.openxmlformats.org/officeDocument/2006/relationships/hyperlink" Target="https://www.flickr.com/photos/phillyd/2484088448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1.jpeg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CEA718-2DC2-284F-9E98-81107DA75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 u="sng" dirty="0"/>
              <a:t>Critical Care Boarding in the (Rural) ED</a:t>
            </a:r>
          </a:p>
          <a:p>
            <a:r>
              <a:rPr lang="en-US" b="1" dirty="0"/>
              <a:t>Or more appropriately titled “Please let this person live until transport”</a:t>
            </a:r>
          </a:p>
          <a:p>
            <a:endParaRPr lang="en-US" b="1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4782C8-DFF9-7C4C-9123-9D79CE310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396" y="4724400"/>
            <a:ext cx="7010399" cy="914400"/>
          </a:xfrm>
        </p:spPr>
        <p:txBody>
          <a:bodyPr/>
          <a:lstStyle/>
          <a:p>
            <a:r>
              <a:rPr lang="en-US" sz="2200" b="1" dirty="0"/>
              <a:t>Victoria Hoch, MD</a:t>
            </a:r>
          </a:p>
          <a:p>
            <a:r>
              <a:rPr lang="en-US" sz="2200" b="1" dirty="0"/>
              <a:t>Emergency Medicine-Critical Care Medicine Fellow</a:t>
            </a:r>
          </a:p>
          <a:p>
            <a:r>
              <a:rPr lang="en-US" sz="2200" b="1" dirty="0"/>
              <a:t>Brigham and Women’s Hospital, Boston, MA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1101A82-FA6E-044A-9D95-8F2A4E999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396" y="5898475"/>
            <a:ext cx="7010399" cy="304800"/>
          </a:xfrm>
        </p:spPr>
        <p:txBody>
          <a:bodyPr/>
          <a:lstStyle/>
          <a:p>
            <a:r>
              <a:rPr lang="en-US" dirty="0"/>
              <a:t>September 17, 2022</a:t>
            </a:r>
          </a:p>
        </p:txBody>
      </p:sp>
    </p:spTree>
    <p:extLst>
      <p:ext uri="{BB962C8B-B14F-4D97-AF65-F5344CB8AC3E}">
        <p14:creationId xmlns:p14="http://schemas.microsoft.com/office/powerpoint/2010/main" val="406719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0AF7-9D59-F0FB-B7B9-7E7150B3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the antibiotics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A5A60-CF04-3A57-3C70-88CEDB0F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7759"/>
            <a:ext cx="6842192" cy="36629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0D0B3-5FD4-C94F-A57D-B50DD6F4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74" y="2009977"/>
            <a:ext cx="4974482" cy="12566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3F4CF-DBE2-ACDC-04DF-C7474D1282CB}"/>
              </a:ext>
            </a:extLst>
          </p:cNvPr>
          <p:cNvSpPr txBox="1"/>
          <p:nvPr/>
        </p:nvSpPr>
        <p:spPr>
          <a:xfrm>
            <a:off x="6617970" y="4169254"/>
            <a:ext cx="252603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We found that each elapsed hour between ED registration and antibiotic administration was associated with a 9% increase in the odds of mortality.</a:t>
            </a:r>
          </a:p>
        </p:txBody>
      </p:sp>
      <p:pic>
        <p:nvPicPr>
          <p:cNvPr id="1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345AEDA-B3DE-2C77-3983-86E45310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EC2215-FC6B-BB88-5A7A-F5123DEBE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C0135B-40EF-175C-75C2-17D9C0BEB8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7" name="Picture 4" descr="FLIP - Home">
            <a:extLst>
              <a:ext uri="{FF2B5EF4-FFF2-40B4-BE49-F238E27FC236}">
                <a16:creationId xmlns:a16="http://schemas.microsoft.com/office/drawing/2014/main" id="{4D4C0D89-3EFC-806F-D02A-8AF52A54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BBE934E-8B20-2910-DCB4-134A7BA0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6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AEE03-B263-4724-DA0C-9DAF76B3A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857250"/>
            <a:ext cx="5829300" cy="4729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64B8F-067C-1085-3B97-F03C0834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8313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the antibiotics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671A5-0742-8556-4A94-E9038D9D3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1" y="2176720"/>
            <a:ext cx="3714749" cy="1734939"/>
          </a:xfr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208866E-C3C2-239E-2A6C-890CD338130F}"/>
              </a:ext>
            </a:extLst>
          </p:cNvPr>
          <p:cNvSpPr/>
          <p:nvPr/>
        </p:nvSpPr>
        <p:spPr>
          <a:xfrm>
            <a:off x="3314700" y="1703070"/>
            <a:ext cx="5109210" cy="42219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1A360A59-1E4E-741F-B0B2-4CDBC815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1DDFF1-BC09-02E6-2827-01BA2FE07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7B0810-9146-18FB-F225-68047278BF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7" name="Picture 4" descr="FLIP - Home">
            <a:extLst>
              <a:ext uri="{FF2B5EF4-FFF2-40B4-BE49-F238E27FC236}">
                <a16:creationId xmlns:a16="http://schemas.microsoft.com/office/drawing/2014/main" id="{7A7B2B42-53BD-3D3F-2F67-ACF08B34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0CD8284-5C14-0B8D-75E5-807929B4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7A13-09D3-29A4-5B02-897E31FE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the antibiotics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9A50F-ACE7-5744-FF07-77293E93F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125266"/>
            <a:ext cx="7477125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A93E1-61E1-6FB9-3B0A-F55F6D403191}"/>
              </a:ext>
            </a:extLst>
          </p:cNvPr>
          <p:cNvSpPr txBox="1"/>
          <p:nvPr/>
        </p:nvSpPr>
        <p:spPr>
          <a:xfrm>
            <a:off x="731520" y="4343400"/>
            <a:ext cx="6229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*this is even more significant for patients presenting to the ED with pneumonia and septic shock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54840-F432-1D01-0A21-12BF6F6F2A2B}"/>
              </a:ext>
            </a:extLst>
          </p:cNvPr>
          <p:cNvSpPr txBox="1"/>
          <p:nvPr/>
        </p:nvSpPr>
        <p:spPr>
          <a:xfrm>
            <a:off x="2343150" y="3429000"/>
            <a:ext cx="54864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950" dirty="0">
                <a:solidFill>
                  <a:prstClr val="black"/>
                </a:solidFill>
                <a:latin typeface="Calibri" panose="020F0502020204030204"/>
              </a:rPr>
              <a:t>*</a:t>
            </a:r>
          </a:p>
        </p:txBody>
      </p:sp>
      <p:pic>
        <p:nvPicPr>
          <p:cNvPr id="1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792060A8-841E-1EFD-EECB-CA781AB6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DD8EA-C73F-1A4B-47AD-B485438EA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FC73B3-49BE-87F9-2A53-19BB77A69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7" name="Picture 4" descr="FLIP - Home">
            <a:extLst>
              <a:ext uri="{FF2B5EF4-FFF2-40B4-BE49-F238E27FC236}">
                <a16:creationId xmlns:a16="http://schemas.microsoft.com/office/drawing/2014/main" id="{54FC9D75-5910-9B0B-D82E-AAE5C639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2A2B39FA-453D-EAED-6744-0B54DC35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3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032A-9841-5778-4CD1-EF7CF541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the antibiotics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27CA-5D74-5C99-E429-B0C22266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919" y="2005973"/>
            <a:ext cx="3943350" cy="32635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50% of patients with septic shock admitted to the ICU will die in the ICU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F28CE-ACEC-4BFC-E60E-9E463BC1F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26469"/>
            <a:ext cx="4417269" cy="3043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0F04B-671A-EF8D-2776-EA2BB58862F7}"/>
              </a:ext>
            </a:extLst>
          </p:cNvPr>
          <p:cNvSpPr txBox="1"/>
          <p:nvPr/>
        </p:nvSpPr>
        <p:spPr>
          <a:xfrm>
            <a:off x="628650" y="5553782"/>
            <a:ext cx="377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This definitely improves outcomes</a:t>
            </a:r>
          </a:p>
        </p:txBody>
      </p:sp>
      <p:pic>
        <p:nvPicPr>
          <p:cNvPr id="11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85AE0818-A950-CCB0-5631-6E3BC489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D8392-9557-EF34-DB1C-2FC60235C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B847D-F3A9-AC6C-2852-B08BC7B1D5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4" name="Picture 4" descr="FLIP - Home">
            <a:extLst>
              <a:ext uri="{FF2B5EF4-FFF2-40B4-BE49-F238E27FC236}">
                <a16:creationId xmlns:a16="http://schemas.microsoft.com/office/drawing/2014/main" id="{80FEF74F-B94C-C8C9-84B1-9E9B375A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B48A37A-43B4-9001-A8C3-B02A642D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4B13-2193-8E1A-811A-ABFB6EF6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Titrate your critical care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032B8-D76A-4C64-07F3-E1318DEFD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853" y="1731957"/>
            <a:ext cx="5246147" cy="1697043"/>
          </a:xfrm>
        </p:spPr>
      </p:pic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D1E83889-25F7-3DA0-9298-BD2197B6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0123"/>
            <a:ext cx="3956233" cy="2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">
            <a:extLst>
              <a:ext uri="{FF2B5EF4-FFF2-40B4-BE49-F238E27FC236}">
                <a16:creationId xmlns:a16="http://schemas.microsoft.com/office/drawing/2014/main" id="{374361BE-2DBD-9D00-7285-11F7F7AA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535" y="3130262"/>
            <a:ext cx="377593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495F02-C418-576D-B73B-CA7D1F1677B3}"/>
              </a:ext>
            </a:extLst>
          </p:cNvPr>
          <p:cNvSpPr/>
          <p:nvPr/>
        </p:nvSpPr>
        <p:spPr>
          <a:xfrm>
            <a:off x="3417570" y="2926556"/>
            <a:ext cx="538663" cy="28003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D7CD01D-26F1-7ED1-E044-594D6945C0A7}"/>
              </a:ext>
            </a:extLst>
          </p:cNvPr>
          <p:cNvSpPr/>
          <p:nvPr/>
        </p:nvSpPr>
        <p:spPr>
          <a:xfrm>
            <a:off x="8174808" y="3130262"/>
            <a:ext cx="538663" cy="28003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3A7907E1-305B-2860-5AD5-E2D5281B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0E4750-3DC9-C15F-A555-3C4CC2E29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32F2F-085C-8E59-C1F3-B6A625BE9A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9" name="Picture 4" descr="FLIP - Home">
            <a:extLst>
              <a:ext uri="{FF2B5EF4-FFF2-40B4-BE49-F238E27FC236}">
                <a16:creationId xmlns:a16="http://schemas.microsoft.com/office/drawing/2014/main" id="{7247E255-E913-4832-CE1B-40183DEB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6B75226E-3D1C-3FF8-42BD-A34559C7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34D5-239A-A1FB-B7B5-74DFDB7B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Titrate your critical care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8B9CE-65D1-2327-127A-83F18A0F4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057333"/>
            <a:ext cx="6553200" cy="1943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396F1-C617-7714-9E37-F50E4F39BD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53" y="3972559"/>
            <a:ext cx="5829300" cy="1951333"/>
          </a:xfrm>
          <a:prstGeom prst="rect">
            <a:avLst/>
          </a:prstGeom>
        </p:spPr>
      </p:pic>
      <p:pic>
        <p:nvPicPr>
          <p:cNvPr id="2050" name="Picture 2" descr="Fig. 3">
            <a:extLst>
              <a:ext uri="{FF2B5EF4-FFF2-40B4-BE49-F238E27FC236}">
                <a16:creationId xmlns:a16="http://schemas.microsoft.com/office/drawing/2014/main" id="{6CFEE593-CB80-D279-907B-19E982C6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31" y="1426610"/>
            <a:ext cx="8793207" cy="24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291F0063-796B-D570-933F-739F9727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500A4D-AFF5-8E98-EFD3-3EC254126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116355-9A60-4E80-8AD7-B7BECDEDFB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7" name="Picture 4" descr="FLIP - Home">
            <a:extLst>
              <a:ext uri="{FF2B5EF4-FFF2-40B4-BE49-F238E27FC236}">
                <a16:creationId xmlns:a16="http://schemas.microsoft.com/office/drawing/2014/main" id="{B7820A16-E62C-176A-4D9D-50AA2D0C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71A3F45-6555-BCBA-E38F-09A6D6DB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87A8-7BF6-ABE8-945A-1BCBB6D7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Titrate your critical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925C-E8FE-58DF-5D1B-A6A025CC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532" y="2226468"/>
            <a:ext cx="3067769" cy="3263504"/>
          </a:xfrm>
        </p:spPr>
        <p:txBody>
          <a:bodyPr/>
          <a:lstStyle/>
          <a:p>
            <a:r>
              <a:rPr lang="en-US" dirty="0"/>
              <a:t>This isn’t perfect</a:t>
            </a:r>
          </a:p>
          <a:p>
            <a:r>
              <a:rPr lang="en-US" dirty="0"/>
              <a:t>Don’t keep giving fluid boluses for hypotension </a:t>
            </a:r>
          </a:p>
          <a:p>
            <a:r>
              <a:rPr lang="en-US" dirty="0"/>
              <a:t>Stop at 30cc/kg, start pressors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41B81-B723-E527-0D09-4E36827C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016938"/>
            <a:ext cx="3240656" cy="3682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19863-81B5-0556-C802-7C865F765CFB}"/>
              </a:ext>
            </a:extLst>
          </p:cNvPr>
          <p:cNvSpPr txBox="1"/>
          <p:nvPr/>
        </p:nvSpPr>
        <p:spPr>
          <a:xfrm>
            <a:off x="4177916" y="5591174"/>
            <a:ext cx="3703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*This definitely probably improves outcomes </a:t>
            </a:r>
          </a:p>
        </p:txBody>
      </p:sp>
      <p:pic>
        <p:nvPicPr>
          <p:cNvPr id="11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0FE7804D-13DF-2B01-5E51-EB770637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1229F-0C81-42E8-D821-2436D0A1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0CF23-5DB2-D691-3D92-43339B30F2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4" name="Picture 4" descr="FLIP - Home">
            <a:extLst>
              <a:ext uri="{FF2B5EF4-FFF2-40B4-BE49-F238E27FC236}">
                <a16:creationId xmlns:a16="http://schemas.microsoft.com/office/drawing/2014/main" id="{C940D9D1-2EBE-F359-7658-8D9BF3C0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8C51275B-A5EA-C51A-C52A-AB07825F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2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4C34-5F17-F453-B637-585481F7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miss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49DB5-9C5E-916B-F062-C1ED02D5A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1897516"/>
            <a:ext cx="6624008" cy="3706598"/>
          </a:xfrm>
          <a:prstGeom prst="rect">
            <a:avLst/>
          </a:prstGeom>
        </p:spPr>
      </p:pic>
      <p:pic>
        <p:nvPicPr>
          <p:cNvPr id="1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99B64B4D-F444-3326-248E-BF7EF67C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ED197-2702-9AE3-FC53-9FA9CA4B1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F4BB3-592D-8AA1-DF58-6F428A2796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5" name="Picture 4" descr="FLIP - Home">
            <a:extLst>
              <a:ext uri="{FF2B5EF4-FFF2-40B4-BE49-F238E27FC236}">
                <a16:creationId xmlns:a16="http://schemas.microsoft.com/office/drawing/2014/main" id="{7BCCC38C-D041-10BC-35F5-61B7917B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F3473AB3-0A09-B5DC-2FD1-CAE0357D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7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6D95-7A1F-23D6-0E84-D210BBB8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miss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B84D-CD0F-7506-DEC0-2E0DADE2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125266"/>
            <a:ext cx="4657725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very complicated ICU patient, consider taking a few minutes to do a systems based sign out***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***especially for patients boarding &gt;6hrs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768F1-1124-E092-DAFB-72DC54BA86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857250"/>
            <a:ext cx="3857625" cy="5143500"/>
          </a:xfrm>
          <a:prstGeom prst="rect">
            <a:avLst/>
          </a:prstGeom>
        </p:spPr>
      </p:pic>
      <p:pic>
        <p:nvPicPr>
          <p:cNvPr id="10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EA197D69-3391-EA19-F671-6B7819F8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F603D-6353-3B12-8320-2D0270D2A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EC0E0-378C-CF39-2A60-0D7AEA8F59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3" name="Picture 4" descr="FLIP - Home">
            <a:extLst>
              <a:ext uri="{FF2B5EF4-FFF2-40B4-BE49-F238E27FC236}">
                <a16:creationId xmlns:a16="http://schemas.microsoft.com/office/drawing/2014/main" id="{B5A22CE0-027E-96D2-7FB2-D1B86CD3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6C66E46-D2A4-BF64-B7B7-CB9CC4A4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0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388D-D391-0ECB-0033-C8C4418B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miss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D8592-510F-5A98-FC8B-607310B7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2137410" cy="2585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 prophylaxis </a:t>
            </a:r>
          </a:p>
          <a:p>
            <a:pPr marL="0" indent="0">
              <a:buNone/>
            </a:pPr>
            <a:r>
              <a:rPr lang="en-US" dirty="0"/>
              <a:t>DVT prophylaxis </a:t>
            </a:r>
          </a:p>
          <a:p>
            <a:pPr marL="0" indent="0">
              <a:buNone/>
            </a:pPr>
            <a:r>
              <a:rPr lang="en-US" dirty="0"/>
              <a:t>Lab frequency </a:t>
            </a:r>
          </a:p>
          <a:p>
            <a:pPr marL="0" indent="0">
              <a:buNone/>
            </a:pPr>
            <a:r>
              <a:rPr lang="en-US" dirty="0"/>
              <a:t>Nutrition </a:t>
            </a:r>
          </a:p>
          <a:p>
            <a:pPr marL="0" indent="0">
              <a:buNone/>
            </a:pPr>
            <a:r>
              <a:rPr lang="en-US" dirty="0"/>
              <a:t>Blood sugars</a:t>
            </a:r>
          </a:p>
          <a:p>
            <a:pPr marL="0" indent="0">
              <a:buNone/>
            </a:pPr>
            <a:r>
              <a:rPr lang="en-US" dirty="0"/>
              <a:t>SAT/SBT</a:t>
            </a:r>
          </a:p>
          <a:p>
            <a:pPr marL="0" indent="0">
              <a:buNone/>
            </a:pPr>
            <a:r>
              <a:rPr lang="en-US" dirty="0"/>
              <a:t>HOB&gt;30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121CF-5AAE-4D62-3CCB-BFDEA25673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73" y="3012128"/>
            <a:ext cx="5829300" cy="1534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A24C4-B425-A5B7-C2CE-EB1567808E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085" y="1840825"/>
            <a:ext cx="5829300" cy="1455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FE86A-162F-18C6-2515-0FDBE06375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73" y="4431341"/>
            <a:ext cx="5829300" cy="1529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48229-BDAE-768B-1F60-36A7F0F84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060" y="2138475"/>
            <a:ext cx="5829300" cy="1707215"/>
          </a:xfrm>
          <a:prstGeom prst="rect">
            <a:avLst/>
          </a:prstGeom>
        </p:spPr>
      </p:pic>
      <p:pic>
        <p:nvPicPr>
          <p:cNvPr id="13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7D090380-0E1E-E914-6C31-80C4B9FE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E2C13-A85F-577F-CC97-79403947A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AA6FA-67B0-C885-7BB5-88E337FFF3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6" name="Picture 4" descr="FLIP - Home">
            <a:extLst>
              <a:ext uri="{FF2B5EF4-FFF2-40B4-BE49-F238E27FC236}">
                <a16:creationId xmlns:a16="http://schemas.microsoft.com/office/drawing/2014/main" id="{23D26C21-968B-8F35-9C8B-C5F8251C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329A1EB-9263-57D5-1D02-0E2442CC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E4E6-B7E2-B218-ACE8-4F57DB17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985"/>
            <a:ext cx="7886700" cy="994172"/>
          </a:xfrm>
        </p:spPr>
        <p:txBody>
          <a:bodyPr/>
          <a:lstStyle/>
          <a:p>
            <a:r>
              <a:rPr lang="en-US" dirty="0"/>
              <a:t>Critical care boarding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98E52-6B38-A97A-687A-6B0817701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40" y="1984801"/>
            <a:ext cx="6377631" cy="3552571"/>
          </a:xfr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9B18DA14-8ECD-5041-5E03-F228281EAABD}"/>
              </a:ext>
            </a:extLst>
          </p:cNvPr>
          <p:cNvSpPr/>
          <p:nvPr/>
        </p:nvSpPr>
        <p:spPr>
          <a:xfrm>
            <a:off x="7160605" y="951125"/>
            <a:ext cx="1592399" cy="1637627"/>
          </a:xfrm>
          <a:prstGeom prst="donut">
            <a:avLst>
              <a:gd name="adj" fmla="val 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AD719A17-5538-1C72-1B83-9114787931B4}"/>
              </a:ext>
            </a:extLst>
          </p:cNvPr>
          <p:cNvSpPr/>
          <p:nvPr/>
        </p:nvSpPr>
        <p:spPr>
          <a:xfrm>
            <a:off x="7101080" y="2623226"/>
            <a:ext cx="1711450" cy="1631234"/>
          </a:xfrm>
          <a:prstGeom prst="donut">
            <a:avLst>
              <a:gd name="adj" fmla="val 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08B321AB-A93F-E457-1861-A97BE7C41B2F}"/>
              </a:ext>
            </a:extLst>
          </p:cNvPr>
          <p:cNvSpPr/>
          <p:nvPr/>
        </p:nvSpPr>
        <p:spPr>
          <a:xfrm>
            <a:off x="7101081" y="4234774"/>
            <a:ext cx="1711450" cy="1637627"/>
          </a:xfrm>
          <a:prstGeom prst="donut">
            <a:avLst>
              <a:gd name="adj" fmla="val 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B2EC5-5353-E246-8955-B7D077CDE8DC}"/>
              </a:ext>
            </a:extLst>
          </p:cNvPr>
          <p:cNvSpPr txBox="1"/>
          <p:nvPr/>
        </p:nvSpPr>
        <p:spPr>
          <a:xfrm>
            <a:off x="7426137" y="1367329"/>
            <a:ext cx="1468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2-80% incidence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C2FE7-B16D-FE80-419B-DC88302998CF}"/>
              </a:ext>
            </a:extLst>
          </p:cNvPr>
          <p:cNvSpPr txBox="1"/>
          <p:nvPr/>
        </p:nvSpPr>
        <p:spPr>
          <a:xfrm>
            <a:off x="7344473" y="2840378"/>
            <a:ext cx="146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ED visits for critically ill patients are increasing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D69D7-3E64-D324-66D1-AC0B4D2FFEC6}"/>
              </a:ext>
            </a:extLst>
          </p:cNvPr>
          <p:cNvSpPr txBox="1"/>
          <p:nvPr/>
        </p:nvSpPr>
        <p:spPr>
          <a:xfrm>
            <a:off x="7344473" y="4471611"/>
            <a:ext cx="138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6 hours of boarding translates to outcomes</a:t>
            </a:r>
          </a:p>
        </p:txBody>
      </p:sp>
      <p:pic>
        <p:nvPicPr>
          <p:cNvPr id="18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54EDBDE5-5F6A-517E-48C4-22321012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625322-1662-B6FB-6BFD-FF4E4E9E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5796CF-DD91-8210-BE7F-4812AB978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21" name="Picture 4" descr="FLIP - Home">
            <a:extLst>
              <a:ext uri="{FF2B5EF4-FFF2-40B4-BE49-F238E27FC236}">
                <a16:creationId xmlns:a16="http://schemas.microsoft.com/office/drawing/2014/main" id="{FFBA7D78-272A-6485-0394-6D935AE16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587362E8-F0AA-8538-24CB-C61DE630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BF9A-FD70-1777-F59C-CEC9D882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CBF4-FD9F-6CC9-2100-B7442CEE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20829"/>
            <a:ext cx="7886700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Please.</a:t>
            </a:r>
          </a:p>
        </p:txBody>
      </p:sp>
      <p:pic>
        <p:nvPicPr>
          <p:cNvPr id="9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1883A8A1-E724-21C2-F042-F37D2172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6715D-0A29-C6C7-E0C7-C6E62B5C5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1ABEF-C427-6402-5F2C-A669C773F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2" name="Picture 4" descr="FLIP - Home">
            <a:extLst>
              <a:ext uri="{FF2B5EF4-FFF2-40B4-BE49-F238E27FC236}">
                <a16:creationId xmlns:a16="http://schemas.microsoft.com/office/drawing/2014/main" id="{C3426627-80D8-7CFE-1F0E-E78BB9C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EE3A0F2-C369-3773-84F3-A345CF4E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8B83-B224-BB1D-DFF4-27DB5EC1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7E5A-C17C-529A-9F12-874D9119D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67" y="1976676"/>
            <a:ext cx="4089083" cy="1017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A8D29-5696-A9E8-21BA-52909427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4" y="2959418"/>
            <a:ext cx="4286250" cy="2914650"/>
          </a:xfrm>
          <a:prstGeom prst="rect">
            <a:avLst/>
          </a:prstGeom>
        </p:spPr>
      </p:pic>
      <p:pic>
        <p:nvPicPr>
          <p:cNvPr id="13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DCE27D5-AF30-A813-6CC0-42F253F3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292957-5BF9-A620-B601-BD040E5E3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2AEB-27BF-3DC6-CA38-43C8C9D2DB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6" name="Picture 4" descr="FLIP - Home">
            <a:extLst>
              <a:ext uri="{FF2B5EF4-FFF2-40B4-BE49-F238E27FC236}">
                <a16:creationId xmlns:a16="http://schemas.microsoft.com/office/drawing/2014/main" id="{62FA2818-95D5-AE6B-87E1-E7DCF7E9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02F0CD5-B932-D0F2-09C6-201E1D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0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86F6-EEAF-34E8-F34A-9AD10CA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entire presentation in one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EE2B-3E20-36BD-9BC0-DA6ECD64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Critically ill ED patients show up</a:t>
            </a:r>
          </a:p>
          <a:p>
            <a:pPr marL="0" indent="0">
              <a:buNone/>
            </a:pPr>
            <a:r>
              <a:rPr lang="en-US" dirty="0"/>
              <a:t>They board in the ED and it’s not great for anyone </a:t>
            </a:r>
          </a:p>
          <a:p>
            <a:pPr marL="0" indent="0">
              <a:buNone/>
            </a:pPr>
            <a:r>
              <a:rPr lang="en-US" dirty="0"/>
              <a:t>You can do some things to change the outcome differences:</a:t>
            </a:r>
          </a:p>
          <a:p>
            <a:pPr algn="ctr"/>
            <a:r>
              <a:rPr lang="en-US" dirty="0"/>
              <a:t>Time the antibiotics</a:t>
            </a:r>
          </a:p>
          <a:p>
            <a:pPr algn="ctr"/>
            <a:r>
              <a:rPr lang="en-US" dirty="0"/>
              <a:t>Change the vent </a:t>
            </a:r>
          </a:p>
          <a:p>
            <a:pPr algn="ctr"/>
            <a:r>
              <a:rPr lang="en-US" dirty="0"/>
              <a:t>Titrate your critical care</a:t>
            </a:r>
          </a:p>
          <a:p>
            <a:pPr algn="ctr"/>
            <a:r>
              <a:rPr lang="en-US" dirty="0"/>
              <a:t>Don’t miss things</a:t>
            </a:r>
          </a:p>
          <a:p>
            <a:pPr algn="ctr"/>
            <a:r>
              <a:rPr lang="en-US" dirty="0"/>
              <a:t>Ask for help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48410FF6-AC35-0B69-B087-8725D5DB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4142F-E465-CB80-544D-150F8FD54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7CA56-4B02-0A19-C79F-1BCF8426E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2" name="Picture 4" descr="FLIP - Home">
            <a:extLst>
              <a:ext uri="{FF2B5EF4-FFF2-40B4-BE49-F238E27FC236}">
                <a16:creationId xmlns:a16="http://schemas.microsoft.com/office/drawing/2014/main" id="{774CBAE2-550F-0809-B2FC-ABF1B31E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1F3678C-9691-335E-97A2-F18A6E9B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3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7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248D-723F-AB31-21B5-F52449DE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boarding in the rural 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9916B-62D6-C43F-381C-B1B9D8B42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30" y="2024063"/>
            <a:ext cx="4152900" cy="75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62542-A112-8575-C493-F6FCF9E077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28" y="2936081"/>
            <a:ext cx="3629025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BA254-A80B-B2E5-C634-85EECB71D3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803" y="4071938"/>
            <a:ext cx="337185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B39A5-9372-99F0-AB0A-3C784D0009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4" y="2028349"/>
            <a:ext cx="4549616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D790E0-55B9-C5FD-6801-9075EF7ABF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3" y="3135869"/>
            <a:ext cx="4457700" cy="704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F8F3E-4FA7-8D91-5546-7CD431AA96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3" y="4162901"/>
            <a:ext cx="499110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83599-02E8-1FB3-3F30-FEC7F84D2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6547" y="1924526"/>
            <a:ext cx="3257074" cy="3722370"/>
          </a:xfrm>
          <a:prstGeom prst="rect">
            <a:avLst/>
          </a:prstGeom>
        </p:spPr>
      </p:pic>
      <p:pic>
        <p:nvPicPr>
          <p:cNvPr id="18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650B1C99-32F3-416F-1F14-19B0267A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58624A-1EB6-778C-3309-4EB1EE387D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01573E-C106-6B3D-04C3-87EEC33CE3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21" name="Picture 4" descr="FLIP - Home">
            <a:extLst>
              <a:ext uri="{FF2B5EF4-FFF2-40B4-BE49-F238E27FC236}">
                <a16:creationId xmlns:a16="http://schemas.microsoft.com/office/drawing/2014/main" id="{EAC52863-4FC2-3764-1372-3086F14C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FBA4DC6-ADFB-B51B-2E65-AA2EF1847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79C4A7-DE7F-DD25-20FB-7A532F430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125" y="1142938"/>
            <a:ext cx="4200359" cy="1219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D3EA-22A7-2F8E-E2B8-46E5133E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6033"/>
            <a:ext cx="7886700" cy="994172"/>
          </a:xfrm>
        </p:spPr>
        <p:txBody>
          <a:bodyPr/>
          <a:lstStyle/>
          <a:p>
            <a:r>
              <a:rPr lang="en-US" dirty="0"/>
              <a:t>Critical care 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D183-8043-AF1E-D0A5-AA15393E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Worse clinically significant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7F3AB-B62A-3C89-236C-8DCBB6C4E5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125" y="2618773"/>
            <a:ext cx="3542372" cy="286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A4B62-8972-BF4A-D1C7-78E1D1C637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2616896"/>
            <a:ext cx="3542372" cy="2873076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9D2CCBD-2A86-58FD-28E4-93B711860227}"/>
              </a:ext>
            </a:extLst>
          </p:cNvPr>
          <p:cNvSpPr/>
          <p:nvPr/>
        </p:nvSpPr>
        <p:spPr>
          <a:xfrm rot="19562166">
            <a:off x="2098336" y="4105943"/>
            <a:ext cx="1497330" cy="55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A551280-25E8-4CE7-F69F-329D4D1FD638}"/>
              </a:ext>
            </a:extLst>
          </p:cNvPr>
          <p:cNvSpPr/>
          <p:nvPr/>
        </p:nvSpPr>
        <p:spPr>
          <a:xfrm rot="19562166">
            <a:off x="5890644" y="4228928"/>
            <a:ext cx="1497330" cy="55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60A7E98-85C0-B4E3-1A9B-B4176B9962C0}"/>
              </a:ext>
            </a:extLst>
          </p:cNvPr>
          <p:cNvSpPr/>
          <p:nvPr/>
        </p:nvSpPr>
        <p:spPr>
          <a:xfrm>
            <a:off x="6171736" y="3329652"/>
            <a:ext cx="342900" cy="723781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12F63260-3EDE-D7CC-1D9F-83AA62FB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225BB-BDFB-AD1C-F1FA-708EA2CDF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1B3EFB-4B88-75F0-C7C8-D9F4DBF21D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9" name="Picture 4" descr="FLIP - Home">
            <a:extLst>
              <a:ext uri="{FF2B5EF4-FFF2-40B4-BE49-F238E27FC236}">
                <a16:creationId xmlns:a16="http://schemas.microsoft.com/office/drawing/2014/main" id="{5F109DBC-EF86-C977-BEE8-69216CF5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2B56865-49FC-7BD5-52F8-9007AC31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8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4420-BF37-F62C-5EB6-EAD2B9BF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boarding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F3D62D-F0C8-BCF4-22EA-C0A3406E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36576"/>
            <a:ext cx="4364480" cy="1577380"/>
          </a:xfr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A95D81B-7AC4-CF4D-5315-31D0C2F9183D}"/>
              </a:ext>
            </a:extLst>
          </p:cNvPr>
          <p:cNvSpPr/>
          <p:nvPr/>
        </p:nvSpPr>
        <p:spPr>
          <a:xfrm>
            <a:off x="628651" y="1908848"/>
            <a:ext cx="2639843" cy="1303734"/>
          </a:xfrm>
          <a:prstGeom prst="frame">
            <a:avLst>
              <a:gd name="adj1" fmla="val 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1EDD5D0-C8F0-C425-F49F-9C4CD6F4C3E1}"/>
              </a:ext>
            </a:extLst>
          </p:cNvPr>
          <p:cNvSpPr/>
          <p:nvPr/>
        </p:nvSpPr>
        <p:spPr>
          <a:xfrm>
            <a:off x="628651" y="3338470"/>
            <a:ext cx="2639843" cy="1303734"/>
          </a:xfrm>
          <a:prstGeom prst="frame">
            <a:avLst>
              <a:gd name="adj1" fmla="val 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00AD587-4938-F9A5-B353-6CBFE9B9E3A3}"/>
              </a:ext>
            </a:extLst>
          </p:cNvPr>
          <p:cNvSpPr/>
          <p:nvPr/>
        </p:nvSpPr>
        <p:spPr>
          <a:xfrm>
            <a:off x="628651" y="4768091"/>
            <a:ext cx="2639843" cy="1215396"/>
          </a:xfrm>
          <a:prstGeom prst="frame">
            <a:avLst>
              <a:gd name="adj1" fmla="val 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7D9DA-7F52-6C0A-89E2-3095F826D023}"/>
              </a:ext>
            </a:extLst>
          </p:cNvPr>
          <p:cNvSpPr txBox="1"/>
          <p:nvPr/>
        </p:nvSpPr>
        <p:spPr>
          <a:xfrm>
            <a:off x="716200" y="2088683"/>
            <a:ext cx="26398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Repeat cardiac enzymes and PTTs for patients on heparin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9A4E6-9A73-E57A-9CC0-FA984D89F611}"/>
              </a:ext>
            </a:extLst>
          </p:cNvPr>
          <p:cNvSpPr txBox="1"/>
          <p:nvPr/>
        </p:nvSpPr>
        <p:spPr>
          <a:xfrm>
            <a:off x="795844" y="3577552"/>
            <a:ext cx="2305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Subsequent doses of antibiotics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7CB9B-9FD5-1195-A00B-D5469864311F}"/>
              </a:ext>
            </a:extLst>
          </p:cNvPr>
          <p:cNvSpPr txBox="1"/>
          <p:nvPr/>
        </p:nvSpPr>
        <p:spPr>
          <a:xfrm>
            <a:off x="795844" y="4970028"/>
            <a:ext cx="1963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Restarting home medications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FCFDF-FFAB-FA99-7503-051DB1B26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68494" y="1566568"/>
            <a:ext cx="1551259" cy="15536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BE6619-D91A-1367-3B49-8256DF3628A1}"/>
              </a:ext>
            </a:extLst>
          </p:cNvPr>
          <p:cNvSpPr txBox="1"/>
          <p:nvPr/>
        </p:nvSpPr>
        <p:spPr>
          <a:xfrm>
            <a:off x="2004201" y="6000750"/>
            <a:ext cx="51355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>
                <a:solidFill>
                  <a:prstClr val="black"/>
                </a:solidFill>
                <a:latin typeface="Calibri" panose="020F0502020204030204"/>
                <a:hlinkClick r:id="rId5" tooltip="https://www.pngall.com/celebration-png"/>
              </a:rPr>
              <a:t>This Photo</a:t>
            </a:r>
            <a:r>
              <a:rPr lang="en-US" sz="675">
                <a:solidFill>
                  <a:prstClr val="black"/>
                </a:solidFill>
                <a:latin typeface="Calibri" panose="020F0502020204030204"/>
              </a:rPr>
              <a:t> by Unknown Author is licensed under </a:t>
            </a:r>
            <a:r>
              <a:rPr lang="en-US" sz="675">
                <a:solidFill>
                  <a:prstClr val="black"/>
                </a:solidFill>
                <a:latin typeface="Calibri" panose="020F0502020204030204"/>
                <a:hlinkClick r:id="rId6" tooltip="https://creativecommons.org/licenses/by-nc/3.0/"/>
              </a:rPr>
              <a:t>CC BY-NC</a:t>
            </a:r>
            <a:endParaRPr lang="en-US" sz="675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5F3727-BD28-1F1A-CEA3-149B311300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72786" y="4605241"/>
            <a:ext cx="1551260" cy="1597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5C43CA-7E68-32DD-345B-E3E08653E51B}"/>
              </a:ext>
            </a:extLst>
          </p:cNvPr>
          <p:cNvSpPr txBox="1"/>
          <p:nvPr/>
        </p:nvSpPr>
        <p:spPr>
          <a:xfrm>
            <a:off x="3665250" y="7399004"/>
            <a:ext cx="15512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>
                <a:solidFill>
                  <a:prstClr val="black"/>
                </a:solidFill>
                <a:latin typeface="Calibri" panose="020F0502020204030204"/>
                <a:hlinkClick r:id="rId8" tooltip="https://www.pngall.com/unhappy-guy-png/download/45103"/>
              </a:rPr>
              <a:t>This Photo</a:t>
            </a:r>
            <a:r>
              <a:rPr lang="en-US" sz="675">
                <a:solidFill>
                  <a:prstClr val="black"/>
                </a:solidFill>
                <a:latin typeface="Calibri" panose="020F0502020204030204"/>
              </a:rPr>
              <a:t> by Unknown Author is licensed under </a:t>
            </a:r>
            <a:r>
              <a:rPr lang="en-US" sz="675">
                <a:solidFill>
                  <a:prstClr val="black"/>
                </a:solidFill>
                <a:latin typeface="Calibri" panose="020F0502020204030204"/>
                <a:hlinkClick r:id="rId6" tooltip="https://creativecommons.org/licenses/by-nc/3.0/"/>
              </a:rPr>
              <a:t>CC BY-NC</a:t>
            </a:r>
            <a:endParaRPr lang="en-US" sz="675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006A60C-8100-804F-F90C-F34330156B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849717" y="3244299"/>
            <a:ext cx="1079827" cy="139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15176A-3354-6C23-B922-168A166A6AAD}"/>
              </a:ext>
            </a:extLst>
          </p:cNvPr>
          <p:cNvSpPr txBox="1"/>
          <p:nvPr/>
        </p:nvSpPr>
        <p:spPr>
          <a:xfrm>
            <a:off x="6536988" y="3561730"/>
            <a:ext cx="2399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Opioid pain medications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Benzodiazepines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Baclofen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Parkinson’s disease medications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Steroids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BP support (midodrine)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Clonidine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Eye drops!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Bowel regimens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Anti-platelets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Insulin</a:t>
            </a:r>
          </a:p>
        </p:txBody>
      </p:sp>
      <p:pic>
        <p:nvPicPr>
          <p:cNvPr id="2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DB3D40D0-6EF2-1F99-089A-A3602D0E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83B9A9-8479-CDF2-9B39-4067903892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C9A1C3-9549-5161-BC50-3CE2971F8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28" name="Picture 4" descr="FLIP - Home">
            <a:extLst>
              <a:ext uri="{FF2B5EF4-FFF2-40B4-BE49-F238E27FC236}">
                <a16:creationId xmlns:a16="http://schemas.microsoft.com/office/drawing/2014/main" id="{E7E43C88-05A8-BB56-03CB-3CD72680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987894E3-273C-67BE-09B8-4AF54A45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5378-B61E-625A-FD63-45A92ED2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2A86-E263-CAA6-C7DD-BC2D853F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675" y="2125266"/>
            <a:ext cx="4444325" cy="3114675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Simple, realistic things to do to that</a:t>
            </a:r>
          </a:p>
          <a:p>
            <a:pPr marL="0" indent="0">
              <a:buNone/>
            </a:pPr>
            <a:r>
              <a:rPr lang="en-US" sz="2700" dirty="0"/>
              <a:t>1.) definitely improve outcomes</a:t>
            </a:r>
          </a:p>
          <a:p>
            <a:pPr marL="0" indent="0">
              <a:buNone/>
            </a:pPr>
            <a:r>
              <a:rPr lang="en-US" sz="2700" dirty="0"/>
              <a:t>2.) probably improve outcomes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C5535-9476-C701-50D1-ADE7985C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9" y="2115500"/>
            <a:ext cx="4286250" cy="3114675"/>
          </a:xfrm>
          <a:prstGeom prst="rect">
            <a:avLst/>
          </a:prstGeom>
        </p:spPr>
      </p:pic>
      <p:pic>
        <p:nvPicPr>
          <p:cNvPr id="10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344B5A4E-C7E0-8EDC-E2D4-E375336A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BAF5E-AEEF-794D-1FFD-AFB7A99FD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0C492-A23E-575A-BE03-A2C6F8776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3" name="Picture 4" descr="FLIP - Home">
            <a:extLst>
              <a:ext uri="{FF2B5EF4-FFF2-40B4-BE49-F238E27FC236}">
                <a16:creationId xmlns:a16="http://schemas.microsoft.com/office/drawing/2014/main" id="{49246CC0-4C6B-C6B0-9A49-AFC76077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B0EE72D-CC62-8EC8-3737-F528BE4F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5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A44-0FEB-F5A1-1AA0-63E03B5F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104127"/>
            <a:ext cx="7886700" cy="994172"/>
          </a:xfrm>
        </p:spPr>
        <p:txBody>
          <a:bodyPr/>
          <a:lstStyle/>
          <a:p>
            <a:r>
              <a:rPr lang="en-US" dirty="0"/>
              <a:t>Manage the vent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789915-9E32-0343-66BF-EEC9DA760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" y="2075915"/>
            <a:ext cx="8343900" cy="203236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2341F-EC6B-BDB0-1D75-CAFCE8ED85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370" y="3331561"/>
            <a:ext cx="5829300" cy="2395346"/>
          </a:xfrm>
          <a:prstGeom prst="rect">
            <a:avLst/>
          </a:prstGeom>
        </p:spPr>
      </p:pic>
      <p:pic>
        <p:nvPicPr>
          <p:cNvPr id="13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968814B8-D846-030D-B3D6-2322F271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A29A0-11FE-2564-62C7-53F84AE8D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33BE8A-BE81-C16F-C8B7-CAA6BAC4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6" name="Picture 4" descr="FLIP - Home">
            <a:extLst>
              <a:ext uri="{FF2B5EF4-FFF2-40B4-BE49-F238E27FC236}">
                <a16:creationId xmlns:a16="http://schemas.microsoft.com/office/drawing/2014/main" id="{CDD9A5BB-6370-B56C-C642-352962FA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77C287B-3365-F7C0-667E-39416290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5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99CD-FAAD-ABA9-9DC6-CE909A27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the vent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3554DB-FAC6-FAE4-09D9-4F57A1B2B5E7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125266"/>
          <a:ext cx="7886700" cy="151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89838685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651996689"/>
                    </a:ext>
                  </a:extLst>
                </a:gridCol>
              </a:tblGrid>
              <a:tr h="378778">
                <a:tc>
                  <a:txBody>
                    <a:bodyPr/>
                    <a:lstStyle/>
                    <a:p>
                      <a:r>
                        <a:rPr lang="en-US" sz="1800" dirty="0"/>
                        <a:t>Reflexively happen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reflexively happen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8357420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r>
                        <a:rPr lang="en-US" sz="1800" dirty="0"/>
                        <a:t>Chest x-ray post intubation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Arterial blood gas (1hr s/p intubation)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2119184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r>
                        <a:rPr lang="en-US" sz="1800" dirty="0"/>
                        <a:t>OG or NG placement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Ideal tidal volume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9117916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r>
                        <a:rPr lang="en-US" sz="1800" dirty="0"/>
                        <a:t>Early sedation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Quantitative capnography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7116198"/>
                  </a:ext>
                </a:extLst>
              </a:tr>
            </a:tbl>
          </a:graphicData>
        </a:graphic>
      </p:graphicFrame>
      <p:sp>
        <p:nvSpPr>
          <p:cNvPr id="5" name="7-Point Star 4">
            <a:extLst>
              <a:ext uri="{FF2B5EF4-FFF2-40B4-BE49-F238E27FC236}">
                <a16:creationId xmlns:a16="http://schemas.microsoft.com/office/drawing/2014/main" id="{60170922-4646-1CD2-D187-6C11C32A316D}"/>
              </a:ext>
            </a:extLst>
          </p:cNvPr>
          <p:cNvSpPr/>
          <p:nvPr/>
        </p:nvSpPr>
        <p:spPr>
          <a:xfrm>
            <a:off x="251460" y="2434590"/>
            <a:ext cx="377190" cy="36576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7-Point Star 5">
            <a:extLst>
              <a:ext uri="{FF2B5EF4-FFF2-40B4-BE49-F238E27FC236}">
                <a16:creationId xmlns:a16="http://schemas.microsoft.com/office/drawing/2014/main" id="{DFA66D90-9C83-3634-F66A-0A7BF14F450E}"/>
              </a:ext>
            </a:extLst>
          </p:cNvPr>
          <p:cNvSpPr/>
          <p:nvPr/>
        </p:nvSpPr>
        <p:spPr>
          <a:xfrm>
            <a:off x="251460" y="3277079"/>
            <a:ext cx="377190" cy="36576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DB6BD-C3F2-AC92-1716-76DEC976ACC7}"/>
              </a:ext>
            </a:extLst>
          </p:cNvPr>
          <p:cNvSpPr txBox="1"/>
          <p:nvPr/>
        </p:nvSpPr>
        <p:spPr>
          <a:xfrm>
            <a:off x="868680" y="3867491"/>
            <a:ext cx="46062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Pick five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82A24-FACD-99F1-B7AD-4455824B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371778"/>
            <a:ext cx="6306507" cy="525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47E1C7-27DE-B980-4E0D-B2A865EB2FED}"/>
              </a:ext>
            </a:extLst>
          </p:cNvPr>
          <p:cNvSpPr txBox="1"/>
          <p:nvPr/>
        </p:nvSpPr>
        <p:spPr>
          <a:xfrm>
            <a:off x="4674870" y="4124252"/>
            <a:ext cx="2103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Mortality odds ratios</a:t>
            </a:r>
          </a:p>
        </p:txBody>
      </p:sp>
      <p:pic>
        <p:nvPicPr>
          <p:cNvPr id="17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00DAF570-728D-1B71-7287-13295585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8E2FC2-253C-F0E6-68B6-F31A131D3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F793F-5EB4-7670-0B76-7523717D7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20" name="Picture 4" descr="FLIP - Home">
            <a:extLst>
              <a:ext uri="{FF2B5EF4-FFF2-40B4-BE49-F238E27FC236}">
                <a16:creationId xmlns:a16="http://schemas.microsoft.com/office/drawing/2014/main" id="{47439795-7752-64D7-705E-CBD1C1BC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DA690DAE-B971-EE51-2E01-955EBDC7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5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0EF6-B149-A4AB-996A-5165E431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the vent*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455F95-003F-426F-23A6-5026F6FCDCAA}"/>
              </a:ext>
            </a:extLst>
          </p:cNvPr>
          <p:cNvGraphicFramePr/>
          <p:nvPr/>
        </p:nvGraphicFramePr>
        <p:xfrm>
          <a:off x="377190" y="1458799"/>
          <a:ext cx="8641080" cy="413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C6A3EB-8672-8344-A589-95009B5698A3}"/>
              </a:ext>
            </a:extLst>
          </p:cNvPr>
          <p:cNvSpPr txBox="1"/>
          <p:nvPr/>
        </p:nvSpPr>
        <p:spPr>
          <a:xfrm>
            <a:off x="628650" y="4743450"/>
            <a:ext cx="572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*This definitely improves outcomes</a:t>
            </a:r>
          </a:p>
        </p:txBody>
      </p:sp>
      <p:pic>
        <p:nvPicPr>
          <p:cNvPr id="13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28E230DD-A36B-E27E-1BB2-B5240CAB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3C515-E7F4-080E-1D15-3F75455D5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8A63F6-28AF-E206-E275-E2A7FDAB5B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6" name="Picture 4" descr="FLIP - Home">
            <a:extLst>
              <a:ext uri="{FF2B5EF4-FFF2-40B4-BE49-F238E27FC236}">
                <a16:creationId xmlns:a16="http://schemas.microsoft.com/office/drawing/2014/main" id="{280C932E-0A3E-FE52-C9C0-7D9FDA3E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8CDED60-9636-AC50-47AB-6DD42040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98146"/>
      </p:ext>
    </p:extLst>
  </p:cSld>
  <p:clrMapOvr>
    <a:masterClrMapping/>
  </p:clrMapOvr>
</p:sld>
</file>

<file path=ppt/theme/theme1.xml><?xml version="1.0" encoding="utf-8"?>
<a:theme xmlns:a="http://schemas.openxmlformats.org/drawingml/2006/main" name="Western Stat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States Template</Template>
  <TotalTime>480</TotalTime>
  <Words>916</Words>
  <Application>Microsoft Macintosh PowerPoint</Application>
  <PresentationFormat>On-screen Show (4:3)</PresentationFormat>
  <Paragraphs>163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Lucida Fax</vt:lpstr>
      <vt:lpstr>Wingdings</vt:lpstr>
      <vt:lpstr>Western States Template</vt:lpstr>
      <vt:lpstr>Office Theme</vt:lpstr>
      <vt:lpstr>PowerPoint Presentation</vt:lpstr>
      <vt:lpstr>Critical care boarding</vt:lpstr>
      <vt:lpstr>Critical care boarding in the rural ED</vt:lpstr>
      <vt:lpstr>Critical care boarding</vt:lpstr>
      <vt:lpstr>Critical care boarding</vt:lpstr>
      <vt:lpstr>The goals of this presentation</vt:lpstr>
      <vt:lpstr>Manage the vent</vt:lpstr>
      <vt:lpstr>Manage the vent</vt:lpstr>
      <vt:lpstr>Manage the vent*</vt:lpstr>
      <vt:lpstr>Time the antibiotics</vt:lpstr>
      <vt:lpstr>Time the antibiotics</vt:lpstr>
      <vt:lpstr>Time the antibiotics</vt:lpstr>
      <vt:lpstr>Time the antibiotics </vt:lpstr>
      <vt:lpstr>Titrate your critical care</vt:lpstr>
      <vt:lpstr>Titrate your critical care</vt:lpstr>
      <vt:lpstr>Titrate your critical care </vt:lpstr>
      <vt:lpstr>Don’t miss things</vt:lpstr>
      <vt:lpstr>Don’t miss things</vt:lpstr>
      <vt:lpstr>Don’t miss things</vt:lpstr>
      <vt:lpstr>Ask for help</vt:lpstr>
      <vt:lpstr>Ask for help</vt:lpstr>
      <vt:lpstr>The entire presentation in one slide </vt:lpstr>
      <vt:lpstr>PowerPoint Presentation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Leah Sedillo</dc:creator>
  <cp:lastModifiedBy>Nicholas Cushman</cp:lastModifiedBy>
  <cp:revision>40</cp:revision>
  <dcterms:created xsi:type="dcterms:W3CDTF">2015-10-26T14:49:02Z</dcterms:created>
  <dcterms:modified xsi:type="dcterms:W3CDTF">2022-09-08T19:21:04Z</dcterms:modified>
</cp:coreProperties>
</file>