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524" r:id="rId4"/>
    <p:sldId id="263" r:id="rId5"/>
    <p:sldId id="525" r:id="rId6"/>
    <p:sldId id="526" r:id="rId7"/>
    <p:sldId id="527" r:id="rId8"/>
    <p:sldId id="528" r:id="rId9"/>
    <p:sldId id="529" r:id="rId10"/>
    <p:sldId id="445" r:id="rId11"/>
    <p:sldId id="530" r:id="rId12"/>
    <p:sldId id="447" r:id="rId13"/>
    <p:sldId id="448" r:id="rId14"/>
    <p:sldId id="456" r:id="rId15"/>
    <p:sldId id="451" r:id="rId16"/>
    <p:sldId id="531" r:id="rId17"/>
    <p:sldId id="453" r:id="rId18"/>
    <p:sldId id="532" r:id="rId19"/>
    <p:sldId id="535" r:id="rId20"/>
    <p:sldId id="536" r:id="rId21"/>
    <p:sldId id="537" r:id="rId22"/>
    <p:sldId id="538" r:id="rId23"/>
    <p:sldId id="555" r:id="rId24"/>
    <p:sldId id="470" r:id="rId25"/>
    <p:sldId id="539" r:id="rId26"/>
    <p:sldId id="540" r:id="rId27"/>
    <p:sldId id="472" r:id="rId28"/>
    <p:sldId id="541" r:id="rId29"/>
    <p:sldId id="542" r:id="rId30"/>
    <p:sldId id="543" r:id="rId31"/>
    <p:sldId id="544" r:id="rId32"/>
    <p:sldId id="553" r:id="rId33"/>
    <p:sldId id="554" r:id="rId34"/>
    <p:sldId id="545" r:id="rId35"/>
    <p:sldId id="483" r:id="rId36"/>
    <p:sldId id="547" r:id="rId37"/>
    <p:sldId id="548" r:id="rId38"/>
    <p:sldId id="549" r:id="rId39"/>
    <p:sldId id="550" r:id="rId40"/>
    <p:sldId id="552" r:id="rId41"/>
    <p:sldId id="26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44E"/>
    <a:srgbClr val="008C99"/>
    <a:srgbClr val="50A5AB"/>
    <a:srgbClr val="BC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4" autoAdjust="0"/>
    <p:restoredTop sz="80261" autoAdjust="0"/>
  </p:normalViewPr>
  <p:slideViewPr>
    <p:cSldViewPr>
      <p:cViewPr varScale="1">
        <p:scale>
          <a:sx n="53" d="100"/>
          <a:sy n="53" d="100"/>
        </p:scale>
        <p:origin x="11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1D8D-88F2-4EC6-A3FC-EB415238F9F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FFF1C-D2BE-432D-B956-AAFC9DAF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5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4E2D4-14DF-074F-AAD8-42378F777C5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0E723-2EB4-8A45-89C0-C4217CD5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Clopidogrel at initial dose of 300 mg, followed by 75 mg/d for 90 days + ASA at a dose of 75 mg/d x first 21 days or to placebo + ASA 75 mg/day for 90 days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276C-1AD4-4A6A-A47E-5553F3F438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Cryoprecipitate (includes factor VIII)  Supportive therapy, including BP management, ICP, CPP, MAP, temperature, &amp;  glucose control</a:t>
            </a:r>
          </a:p>
          <a:p>
            <a:r>
              <a:rPr lang="en-US" altLang="en-US" dirty="0"/>
              <a:t>Blood pressure monitoring Q 15 minutes</a:t>
            </a:r>
          </a:p>
          <a:p>
            <a:r>
              <a:rPr lang="en-US" altLang="en-US" dirty="0"/>
              <a:t>Consider repeat CT head to assess for ICH growth</a:t>
            </a:r>
          </a:p>
          <a:p>
            <a:r>
              <a:rPr lang="en-US" altLang="en-US" dirty="0"/>
              <a:t>Consensus decision regarding surgical and/or medical therapy</a:t>
            </a:r>
          </a:p>
          <a:p>
            <a:r>
              <a:rPr lang="en-US" altLang="en-US" dirty="0"/>
              <a:t>O’Carroll &amp; Aguilar paper: Administer e-aminocaproic acid 4-5 gm IV over 1 hour, followed by 1 gm PO or IV hourly until bleeding is controlled</a:t>
            </a:r>
          </a:p>
          <a:p>
            <a:r>
              <a:rPr lang="en-US" altLang="en-US" dirty="0"/>
              <a:t>Fibrinogen levels should be rechecked every Q 4 hours &amp; cryoprecipitate transfused PRN to maintain fibrinogen levels &gt; 150 mg/dL</a:t>
            </a:r>
          </a:p>
          <a:p>
            <a:r>
              <a:rPr lang="en-US" altLang="en-US" dirty="0"/>
              <a:t>e-Aminocaproic acid inhibits fibrinolysis by preventing the conversion of plasminogen to plasmin and increases fibrinogen levels that are reduced in patients with SICH. Tranexamic acid is a newer analog of e-aminocaproic acid.</a:t>
            </a:r>
          </a:p>
          <a:p>
            <a:endParaRPr lang="en-US" altLang="en-US" dirty="0"/>
          </a:p>
          <a:p>
            <a:r>
              <a:rPr lang="en-US" altLang="en-US" dirty="0"/>
              <a:t>PCC) offers a quick way to activate both the intrinsic and the extrinsic pathways of the coagulation cascade, leading to the downstream conversion of fibrinogen into fibrin, but because r-tPA reduces fibrinogen levels, coadministration of fibrinogen to patients receiving PCC may be necessary. Importantly, the use of PCC in patients with recent ischemic stroke is associated with a low risk (approximately 1%) of thrombotic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Incidence 1-2% of all tPA treated stroke;</a:t>
            </a:r>
            <a:r>
              <a:rPr lang="en-US" altLang="en-US" sz="1200" baseline="0" dirty="0"/>
              <a:t> </a:t>
            </a:r>
            <a:r>
              <a:rPr lang="en-US" altLang="en-US" sz="1200" dirty="0"/>
              <a:t>More common in pts on ACE-I;</a:t>
            </a:r>
            <a:r>
              <a:rPr lang="en-US" altLang="en-US" sz="1200" baseline="0" dirty="0"/>
              <a:t> </a:t>
            </a:r>
            <a:r>
              <a:rPr lang="en-US" altLang="en-US" sz="1200" dirty="0"/>
              <a:t>Usually starts near end of tPA infusion--Begin examining tongue 20 min before IV tPA infusion is complete &amp; repeat several times until 20 min after tPA infusion</a:t>
            </a:r>
            <a:r>
              <a:rPr lang="en-US" altLang="en-US" sz="1200" baseline="0" dirty="0"/>
              <a:t> (</a:t>
            </a:r>
            <a:r>
              <a:rPr lang="en-US" altLang="en-US" sz="1200" dirty="0"/>
              <a:t>Look for signs of unilateral or bilateral tongue enlargement)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Awake fiberoptic intubation is optimal. Nasal-tracheal intubation may be required but poses risk of epistaxis post-IV tPA. Cricothyroidotomy is rarely needed &amp; also problematic after IV tPA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Icatibant</a:t>
            </a:r>
            <a:r>
              <a:rPr lang="en-US" dirty="0"/>
              <a:t>, a selective bradykinin B2 receptor antagonist, 3 mL (30 mg) SQ in abdominal area; additional injection of 30 mg may be admin at intervals of 6 h not to exceed total of 3 injections in 24 h; and plasma-derived C1 esterase inhibitor (20 IU/kg) has been successfully used in hereditary angioedema</a:t>
            </a:r>
          </a:p>
          <a:p>
            <a:endParaRPr lang="en-US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RG Nogueira, Uni of Pittsburgh; Thrombectomy using the </a:t>
            </a:r>
            <a:r>
              <a:rPr lang="en-US" dirty="0" err="1"/>
              <a:t>Trevo</a:t>
            </a:r>
            <a:r>
              <a:rPr lang="en-US" dirty="0"/>
              <a:t>.</a:t>
            </a:r>
            <a:r>
              <a:rPr lang="en-US" baseline="0" dirty="0"/>
              <a:t> RAPID software. Rate of symptomatic ICH did not differ btw </a:t>
            </a:r>
            <a:r>
              <a:rPr lang="en-US" baseline="0" dirty="0" err="1"/>
              <a:t>grps</a:t>
            </a:r>
            <a:r>
              <a:rPr lang="en-US" baseline="0" dirty="0"/>
              <a:t>. Functional independence rate in </a:t>
            </a:r>
            <a:r>
              <a:rPr lang="en-US" baseline="0" dirty="0" err="1"/>
              <a:t>thrombe</a:t>
            </a:r>
            <a:r>
              <a:rPr lang="en-US" baseline="0" dirty="0"/>
              <a:t> grp in DAWN similar to the pooled analysis for original 5 thrombectomy trials. </a:t>
            </a:r>
            <a:r>
              <a:rPr lang="en-US" baseline="0" dirty="0" err="1"/>
              <a:t>Func</a:t>
            </a:r>
            <a:r>
              <a:rPr lang="en-US" baseline="0" dirty="0"/>
              <a:t> independence lower in control group than pooled analysis likely 2/2 fewer pts receiving IV </a:t>
            </a:r>
            <a:r>
              <a:rPr lang="en-US" baseline="0" dirty="0" err="1"/>
              <a:t>tpA</a:t>
            </a:r>
            <a:r>
              <a:rPr lang="en-US" baseline="0" dirty="0"/>
              <a:t> in DAWN.( Control </a:t>
            </a:r>
            <a:r>
              <a:rPr lang="en-US" baseline="0" dirty="0" err="1"/>
              <a:t>tpa</a:t>
            </a:r>
            <a:r>
              <a:rPr lang="en-US" baseline="0" dirty="0"/>
              <a:t> 14% vs 88% in pooled analysis)</a:t>
            </a:r>
            <a:endParaRPr lang="en-US" dirty="0"/>
          </a:p>
          <a:p>
            <a:r>
              <a:rPr lang="en-US" dirty="0"/>
              <a:t>Pts &gt; 80 </a:t>
            </a:r>
            <a:r>
              <a:rPr lang="en-US" dirty="0" err="1"/>
              <a:t>yrs</a:t>
            </a:r>
            <a:r>
              <a:rPr lang="en-US" dirty="0"/>
              <a:t> had NIHSS &gt;10 &amp; a core volume &lt; 21 </a:t>
            </a:r>
            <a:r>
              <a:rPr lang="en-US" dirty="0" err="1"/>
              <a:t>mL.</a:t>
            </a:r>
            <a:r>
              <a:rPr lang="en-US" dirty="0"/>
              <a:t> </a:t>
            </a:r>
          </a:p>
          <a:p>
            <a:r>
              <a:rPr lang="en-US" dirty="0"/>
              <a:t>Pts&lt; 80 </a:t>
            </a:r>
            <a:r>
              <a:rPr lang="en-US" dirty="0" err="1"/>
              <a:t>yrs</a:t>
            </a:r>
            <a:r>
              <a:rPr lang="en-US" dirty="0"/>
              <a:t>, NIHSS &gt;10 &amp; a core</a:t>
            </a:r>
            <a:r>
              <a:rPr lang="en-US" baseline="0" dirty="0"/>
              <a:t> &lt;</a:t>
            </a:r>
            <a:r>
              <a:rPr lang="en-US" dirty="0"/>
              <a:t> 31 mL or an NIHSS &gt;20 &amp; a core &lt;51 mL</a:t>
            </a:r>
          </a:p>
          <a:p>
            <a:r>
              <a:rPr lang="en-US" dirty="0"/>
              <a:t>Data safety monitoring board recommended that the study be stopped early on the basis of a preplanned interim review of data from the first 206 patients (of a planned 500) because of benefit in the thrombectomy group</a:t>
            </a:r>
          </a:p>
          <a:p>
            <a:endParaRPr lang="en-US" dirty="0"/>
          </a:p>
          <a:p>
            <a:pPr lvl="0"/>
            <a:r>
              <a:rPr lang="en-US" dirty="0"/>
              <a:t>Results showed significant benefit of thrombectomy in both of the co-primary endpoints</a:t>
            </a:r>
          </a:p>
          <a:p>
            <a:pPr lvl="0"/>
            <a:r>
              <a:rPr lang="en-US" dirty="0"/>
              <a:t>Results showed a </a:t>
            </a:r>
            <a:r>
              <a:rPr lang="en-US" b="1" dirty="0"/>
              <a:t>2-point difference in the 90-day weighted modified Rankin Scale (</a:t>
            </a:r>
            <a:r>
              <a:rPr lang="en-US" b="1" dirty="0" err="1"/>
              <a:t>mRS</a:t>
            </a:r>
            <a:r>
              <a:rPr lang="en-US" b="1" dirty="0"/>
              <a:t>) score in favor of the thrombectomy group</a:t>
            </a:r>
            <a:r>
              <a:rPr lang="en-US" dirty="0"/>
              <a:t>, which translated into </a:t>
            </a:r>
            <a:r>
              <a:rPr lang="en-US" b="1" dirty="0"/>
              <a:t>a 73% relative reduction of dependency in activities of daily living and a number needed to treat for any lower disability of 2.0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 addition, there was a </a:t>
            </a:r>
            <a:r>
              <a:rPr lang="en-US" b="1" dirty="0"/>
              <a:t>35% absolute increase in the number of patients achieving functional independence (</a:t>
            </a:r>
            <a:r>
              <a:rPr lang="en-US" b="1" dirty="0" err="1"/>
              <a:t>mRS</a:t>
            </a:r>
            <a:r>
              <a:rPr lang="en-US" b="1" dirty="0"/>
              <a:t> score, 0 to 2), with a number need to treat for this endpoint of 2.8.</a:t>
            </a:r>
            <a:endParaRPr lang="en-US" dirty="0"/>
          </a:p>
          <a:p>
            <a:pPr lvl="0"/>
            <a:r>
              <a:rPr lang="en-US" dirty="0"/>
              <a:t>The study's lead investigator, Tudor </a:t>
            </a:r>
            <a:r>
              <a:rPr lang="en-US" dirty="0" err="1"/>
              <a:t>Jovin</a:t>
            </a:r>
            <a:r>
              <a:rPr lang="en-US" dirty="0"/>
              <a:t>, MD, University of Pittsburgh School of Medicine, Pennsylvania, stated: "Our results show that for every 100 patients treated with endovascular therapy, 49 will have a less disabled outcome as a result of treatment, including 36 who will be functionally independent."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Albers,</a:t>
            </a:r>
            <a:r>
              <a:rPr lang="en-US" baseline="0" dirty="0"/>
              <a:t> Stanford. 38 USA centers. Rapid software</a:t>
            </a:r>
          </a:p>
          <a:p>
            <a:r>
              <a:rPr lang="en-US" dirty="0"/>
              <a:t>deemed eligible due to initial infarct volume under 70 mL, a ratio of ischemic tissue volume to initial infarct volume of at least 1.8, and an absolute penumbra of at least 15 ml by either CT perfusion or MRI diffusion</a:t>
            </a:r>
            <a:endParaRPr lang="en-US" baseline="0" dirty="0"/>
          </a:p>
          <a:p>
            <a:r>
              <a:rPr lang="en-US" dirty="0"/>
              <a:t>DAWN used somewhat narrower selection criteria, with smaller core infarctions than those in DEFUSE 3, with participants in DAWN also having more severe stroke symptoms. About 40% of DEFUSE 3 participants would not have met the DAWN selection criteria</a:t>
            </a:r>
          </a:p>
          <a:p>
            <a:endParaRPr lang="en-US" dirty="0"/>
          </a:p>
          <a:p>
            <a:r>
              <a:rPr lang="en-US" dirty="0"/>
              <a:t>the median from symptom onset to baseline imaging was 10 hours 29 minutes, with a quarter occurring after 11 hours 40 minutes.</a:t>
            </a:r>
          </a:p>
          <a:p>
            <a:r>
              <a:rPr lang="en-US" dirty="0"/>
              <a:t>In the group of 50 patients treated between 6 and 9 hours after stroke symptoms were discovered, the odds of functional independence favored thrombectomy, but not significantly so (RR 1.43, 95% CI 0.65-3.15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1° endpoint</a:t>
            </a:r>
            <a:r>
              <a:rPr lang="en-US" sz="1200" dirty="0"/>
              <a:t>: favorable outcome at 90 days; </a:t>
            </a:r>
            <a:r>
              <a:rPr lang="en-US" sz="1200" dirty="0" err="1"/>
              <a:t>mRS</a:t>
            </a:r>
            <a:r>
              <a:rPr lang="en-US" sz="1200" dirty="0"/>
              <a:t> 0 or 1; Trial stopped early due to funding (503 of 800 planned)</a:t>
            </a:r>
          </a:p>
          <a:p>
            <a:r>
              <a:rPr lang="en-US" sz="1200" dirty="0"/>
              <a:t>Most frequent reason for an unknown time of onset of stroke symptoms</a:t>
            </a:r>
            <a:r>
              <a:rPr lang="en-US" sz="1200" baseline="0" dirty="0"/>
              <a:t> was the patient had awakened from nighttime sleep with stroke </a:t>
            </a:r>
            <a:r>
              <a:rPr lang="en-US" sz="1200" baseline="0" dirty="0" err="1"/>
              <a:t>sx</a:t>
            </a:r>
            <a:r>
              <a:rPr lang="en-US" sz="1200" baseline="0" dirty="0"/>
              <a:t>, 89% in both </a:t>
            </a:r>
            <a:r>
              <a:rPr lang="en-US" sz="1200" baseline="0" dirty="0" err="1"/>
              <a:t>grps</a:t>
            </a:r>
            <a:endParaRPr lang="en-US" sz="1200" baseline="0" dirty="0"/>
          </a:p>
          <a:p>
            <a:r>
              <a:rPr lang="en-US" dirty="0"/>
              <a:t>Median NIHSS 6 at baseline in both </a:t>
            </a:r>
            <a:r>
              <a:rPr lang="en-US" dirty="0" err="1"/>
              <a:t>grps</a:t>
            </a:r>
            <a:endParaRPr lang="en-US" dirty="0"/>
          </a:p>
          <a:p>
            <a:r>
              <a:rPr lang="en-US" dirty="0"/>
              <a:t>Median stroke vol DWI:  2 ml tPA vs 2.5 ml placebo</a:t>
            </a:r>
          </a:p>
          <a:p>
            <a:r>
              <a:rPr lang="en-US" dirty="0"/>
              <a:t>Pts undergoing thrombectomy were excluded</a:t>
            </a:r>
          </a:p>
          <a:p>
            <a:r>
              <a:rPr lang="en-US" sz="1200" dirty="0"/>
              <a:t>Trend towards more </a:t>
            </a:r>
            <a:r>
              <a:rPr lang="en-US" sz="1200" dirty="0" err="1"/>
              <a:t>sICH</a:t>
            </a:r>
            <a:r>
              <a:rPr lang="en-US" sz="1200" dirty="0"/>
              <a:t> in tPA grp (2% vs 0.4%; OR 5, P= 0.15)</a:t>
            </a:r>
          </a:p>
          <a:p>
            <a:r>
              <a:rPr lang="en-US" sz="1200" dirty="0"/>
              <a:t>Trend towards more deaths in tPA grp (4% vs 1.2%; OR 3.4, P=0.07)</a:t>
            </a:r>
          </a:p>
          <a:p>
            <a:r>
              <a:rPr lang="en-US" sz="1200" b="1" dirty="0"/>
              <a:t>Parenchymal hemorrhage type 2 </a:t>
            </a:r>
            <a:r>
              <a:rPr lang="en-US" sz="1200" dirty="0"/>
              <a:t>(ICH exceeding &gt; 30% of infarcted area) was </a:t>
            </a:r>
            <a:r>
              <a:rPr lang="en-US" sz="1200" b="1" dirty="0"/>
              <a:t>significantly higher in tPA grp </a:t>
            </a:r>
            <a:r>
              <a:rPr lang="en-US" sz="1200" dirty="0"/>
              <a:t>(4% vs 0.4%; OR 10.5, p=0.03)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 But not statistically significant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Trial stopped early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discontinuation of funds, enrolling fewer pts than planned, thus limits the interpretation of the safety results because the observed trend toward a higher rate of death in the tPA group may have become significant w a larger sample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Despite clinical benefit of tPA, the infarct volume on MRI at 22-36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not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 between the 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This finding is similar to the results of DEFUSE 3, in which the clinical benefit of thrombectomy. Infarct vol at 22-36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similar in the 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(3ml tPA vs 3.3ml placebo)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Favorable outcome in 53% in tPA grp vs 42% in placebo grp (OR 1.61; P=0.02)</a:t>
            </a:r>
          </a:p>
          <a:p>
            <a:r>
              <a:rPr lang="en-US" dirty="0"/>
              <a:t>Median </a:t>
            </a:r>
            <a:r>
              <a:rPr lang="en-US" dirty="0" err="1"/>
              <a:t>mRS</a:t>
            </a:r>
            <a:r>
              <a:rPr lang="en-US" dirty="0"/>
              <a:t> at 90 d, 1 in tPA vs 2 in placebo</a:t>
            </a:r>
          </a:p>
          <a:p>
            <a:endParaRPr lang="en-US" dirty="0"/>
          </a:p>
          <a:p>
            <a:r>
              <a:rPr lang="en-US" dirty="0"/>
              <a:t>Trend towards more </a:t>
            </a:r>
            <a:r>
              <a:rPr lang="en-US" dirty="0" err="1"/>
              <a:t>sICH</a:t>
            </a:r>
            <a:r>
              <a:rPr lang="en-US" dirty="0"/>
              <a:t> in tPA grp (2% vs 0.4%; OR 5, P= 0.15)</a:t>
            </a:r>
          </a:p>
          <a:p>
            <a:r>
              <a:rPr lang="en-US" dirty="0"/>
              <a:t>Trend towards more deaths in tPA grp (4% vs 1.2%; OR 3.4, P=0.07)</a:t>
            </a:r>
          </a:p>
          <a:p>
            <a:endParaRPr lang="en-US" dirty="0"/>
          </a:p>
          <a:p>
            <a:r>
              <a:rPr lang="en-US" dirty="0"/>
              <a:t>Parenchymal hemorrhage type 2 (ICH exceeding &gt; 30% of infarcted area) was significantly higher in tPA grp (4% vs 0.4%; OR 10.5, p=0.03)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8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Alteplase</a:t>
            </a:r>
            <a:r>
              <a:rPr lang="en-US" dirty="0"/>
              <a:t> binds to fibrin, converts tissue plasminogen to plasmin, which then acts to degrade fibrin in the clot (promotes fibrinolysis)</a:t>
            </a:r>
          </a:p>
          <a:p>
            <a:r>
              <a:rPr lang="en-US" b="1" dirty="0" err="1"/>
              <a:t>Tenecteplase</a:t>
            </a:r>
            <a:r>
              <a:rPr lang="en-US" b="1" dirty="0"/>
              <a:t> is a 3-point-mutated variant of</a:t>
            </a:r>
            <a:r>
              <a:rPr lang="en-US" b="1" baseline="0" dirty="0"/>
              <a:t> </a:t>
            </a:r>
            <a:r>
              <a:rPr lang="en-US" b="1" dirty="0" err="1"/>
              <a:t>alteplase</a:t>
            </a:r>
            <a:r>
              <a:rPr lang="en-US" b="1" dirty="0"/>
              <a:t> bioengineered to achieve longer half-life, higher</a:t>
            </a:r>
            <a:r>
              <a:rPr lang="en-US" b="1" baseline="0" dirty="0"/>
              <a:t> </a:t>
            </a:r>
            <a:r>
              <a:rPr lang="en-US" b="1" dirty="0"/>
              <a:t>fibrin specificity, &amp; increased resistance towards</a:t>
            </a:r>
          </a:p>
          <a:p>
            <a:r>
              <a:rPr lang="en-US" b="1" dirty="0"/>
              <a:t>plasminogen activator inhibitor-1.</a:t>
            </a:r>
            <a:r>
              <a:rPr lang="en-US" dirty="0"/>
              <a:t> </a:t>
            </a:r>
            <a:r>
              <a:rPr lang="en-US" dirty="0" err="1"/>
              <a:t>Tenecteplase</a:t>
            </a:r>
            <a:r>
              <a:rPr lang="en-US" dirty="0"/>
              <a:t> is given as a single IV bolus as opposed to the 1-hour infusion of </a:t>
            </a:r>
            <a:r>
              <a:rPr lang="en-US" dirty="0" err="1"/>
              <a:t>alteplase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276C-1AD4-4A6A-A47E-5553F3F438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9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phase 3 RCT investigating the safety and efficacy of TNK in pts eligible for IV thrombolysis. ) </a:t>
            </a:r>
            <a:r>
              <a:rPr lang="en-US" b="1" baseline="0" dirty="0"/>
              <a:t>0.4mg/kg TNK previously discarded </a:t>
            </a:r>
            <a:r>
              <a:rPr lang="en-US" b="1" baseline="0" dirty="0" err="1"/>
              <a:t>bc</a:t>
            </a:r>
            <a:r>
              <a:rPr lang="en-US" b="1" baseline="0" dirty="0"/>
              <a:t> of safety concerns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Max TNK</a:t>
            </a:r>
            <a:r>
              <a:rPr lang="en-US" baseline="0" dirty="0"/>
              <a:t> is 40 mg. Also included pts who were eligible for bridging therapy before thrombectomy.</a:t>
            </a:r>
          </a:p>
          <a:p>
            <a:r>
              <a:rPr lang="en-US" dirty="0"/>
              <a:t>The primary outcome was</a:t>
            </a:r>
            <a:r>
              <a:rPr lang="en-US" baseline="0" dirty="0"/>
              <a:t> </a:t>
            </a:r>
            <a:r>
              <a:rPr lang="en-US" dirty="0"/>
              <a:t>achieved by 354 (64%) pts in the </a:t>
            </a:r>
            <a:r>
              <a:rPr lang="en-US" dirty="0" err="1"/>
              <a:t>tenecteplase</a:t>
            </a:r>
            <a:r>
              <a:rPr lang="en-US" dirty="0"/>
              <a:t> group and 345 (63%) pts in the alteplase group (OR 1·08; p=0·52). </a:t>
            </a:r>
          </a:p>
          <a:p>
            <a:r>
              <a:rPr lang="en-US" dirty="0"/>
              <a:t>By 3 months, 29 (5%) pts had died in the </a:t>
            </a:r>
            <a:r>
              <a:rPr lang="en-US" dirty="0" err="1"/>
              <a:t>tenecteplase</a:t>
            </a:r>
            <a:r>
              <a:rPr lang="en-US" dirty="0"/>
              <a:t> group vs</a:t>
            </a:r>
            <a:r>
              <a:rPr lang="en-US" baseline="0" dirty="0"/>
              <a:t> </a:t>
            </a:r>
            <a:r>
              <a:rPr lang="en-US" dirty="0"/>
              <a:t>26 (5%) in the alteplase group. </a:t>
            </a:r>
          </a:p>
          <a:p>
            <a:r>
              <a:rPr lang="en-US" b="1" dirty="0" err="1"/>
              <a:t>sICH</a:t>
            </a:r>
            <a:r>
              <a:rPr lang="en-US" b="1" dirty="0"/>
              <a:t> 3% </a:t>
            </a:r>
            <a:r>
              <a:rPr lang="en-US" b="1" dirty="0" err="1"/>
              <a:t>tNK</a:t>
            </a:r>
            <a:r>
              <a:rPr lang="en-US" b="1" baseline="0" dirty="0"/>
              <a:t> vs 2% tPA, OR 1.16; p=0.7</a:t>
            </a:r>
            <a:endParaRPr lang="en-US" b="1" dirty="0"/>
          </a:p>
          <a:p>
            <a:r>
              <a:rPr lang="en-US" dirty="0"/>
              <a:t>The frequency of serious adverse events was similar between groups (145 [26%]</a:t>
            </a:r>
            <a:r>
              <a:rPr lang="en-US" baseline="0" dirty="0"/>
              <a:t> </a:t>
            </a:r>
            <a:r>
              <a:rPr lang="en-US" dirty="0"/>
              <a:t>in the </a:t>
            </a:r>
            <a:r>
              <a:rPr lang="en-US" dirty="0" err="1"/>
              <a:t>tenecteplase</a:t>
            </a:r>
            <a:r>
              <a:rPr lang="en-US" dirty="0"/>
              <a:t> group vs 141 [26%] in the alteplase group; p=0·74).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/>
              <a:t>CHANCE criticisms trial involved Chinese pts only &amp; this population has a higher rate of stroke &amp; more large vessel disease than USA :</a:t>
            </a:r>
            <a:r>
              <a:rPr lang="en-US" sz="2000" b="0" i="1" dirty="0">
                <a:solidFill>
                  <a:schemeClr val="tx2"/>
                </a:solidFill>
              </a:rPr>
              <a:t>Limited generalizability?</a:t>
            </a:r>
          </a:p>
          <a:p>
            <a:r>
              <a:rPr lang="en-US" sz="2800" b="0" dirty="0"/>
              <a:t>polymorphisms affecting Plavix metabolism are more common in Chinese pts: </a:t>
            </a:r>
            <a:r>
              <a:rPr lang="en-US" sz="2000" b="0" i="1" dirty="0">
                <a:solidFill>
                  <a:schemeClr val="tx2"/>
                </a:solidFill>
              </a:rPr>
              <a:t>Is </a:t>
            </a:r>
            <a:r>
              <a:rPr lang="en-US" sz="2000" b="0" i="1" dirty="0" err="1">
                <a:solidFill>
                  <a:schemeClr val="tx2"/>
                </a:solidFill>
              </a:rPr>
              <a:t>plavix</a:t>
            </a:r>
            <a:r>
              <a:rPr lang="en-US" sz="2000" b="0" i="1" dirty="0">
                <a:solidFill>
                  <a:schemeClr val="tx2"/>
                </a:solidFill>
              </a:rPr>
              <a:t> ineffective &amp; thus lower risk of hemorrhage?</a:t>
            </a:r>
          </a:p>
          <a:p>
            <a:r>
              <a:rPr lang="en-US" sz="2800" b="0" dirty="0"/>
              <a:t>low </a:t>
            </a:r>
            <a:r>
              <a:rPr lang="en-US" sz="2800" b="0" dirty="0" err="1"/>
              <a:t>tx</a:t>
            </a:r>
            <a:r>
              <a:rPr lang="en-US" sz="2800" b="0" dirty="0"/>
              <a:t> of co-morbid diseases (DM, HTN) increasing stroke risk in trial population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as long as f/u as MATCH &amp; charisma. How much does it matter that China has higher incidence of large artery </a:t>
            </a:r>
            <a:r>
              <a:rPr lang="en-US" dirty="0" err="1"/>
              <a:t>athero</a:t>
            </a:r>
            <a:r>
              <a:rPr lang="en-US" dirty="0"/>
              <a:t>? How</a:t>
            </a:r>
            <a:r>
              <a:rPr lang="en-US" baseline="0" dirty="0"/>
              <a:t> applicable are the results to USA population? Remember China has higher rates of Plavix resistance/genetic polymorphisms that affect the metabolism of </a:t>
            </a:r>
            <a:r>
              <a:rPr lang="en-US" baseline="0" dirty="0" err="1"/>
              <a:t>plavix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sz="2400" dirty="0"/>
              <a:t>Targeted pts at particularly high risk of recurrent ischemia &amp; low risk of hemorrhage</a:t>
            </a:r>
          </a:p>
          <a:p>
            <a:pPr lvl="1"/>
            <a:r>
              <a:rPr lang="en-US" sz="2000" dirty="0"/>
              <a:t>High ABCD2 score, small stroke</a:t>
            </a:r>
          </a:p>
          <a:p>
            <a:pPr marL="342992" lvl="1" indent="0">
              <a:buNone/>
            </a:pPr>
            <a:endParaRPr lang="en-US" sz="2400" dirty="0"/>
          </a:p>
          <a:p>
            <a:r>
              <a:rPr lang="en-US" sz="2400" dirty="0"/>
              <a:t>Other trials did NOT enroll as early (w/in 24 </a:t>
            </a:r>
            <a:r>
              <a:rPr lang="en-US" sz="2400" dirty="0" err="1"/>
              <a:t>hrs</a:t>
            </a:r>
            <a:r>
              <a:rPr lang="en-US" sz="2400" dirty="0"/>
              <a:t>) &amp; CHANCE suggests early intervention is  important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Low </a:t>
            </a:r>
            <a:r>
              <a:rPr lang="en-US" sz="1200" dirty="0" err="1"/>
              <a:t>tx</a:t>
            </a:r>
            <a:r>
              <a:rPr lang="en-US" sz="1200" dirty="0"/>
              <a:t> of co-morbid diseases (DM, HTN) increasing stroke risk in trial pop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6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7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TNK max dose 25mg. Australia</a:t>
            </a:r>
            <a:r>
              <a:rPr lang="en-US" baseline="0" dirty="0"/>
              <a:t> &amp; New Zealand; multi-center, prospective, randomized, open-label, blinded-outcome non-inferiority trial.</a:t>
            </a:r>
          </a:p>
          <a:p>
            <a:r>
              <a:rPr lang="en-US" baseline="0" dirty="0"/>
              <a:t>Groin puncture w/in 6 </a:t>
            </a:r>
            <a:r>
              <a:rPr lang="en-US" baseline="0" dirty="0" err="1"/>
              <a:t>hrs</a:t>
            </a:r>
            <a:r>
              <a:rPr lang="en-US" baseline="0" dirty="0"/>
              <a:t>; median time from thrombolysis to arterial puncture was 46 min in both </a:t>
            </a:r>
            <a:r>
              <a:rPr lang="en-US" baseline="0" dirty="0" err="1"/>
              <a:t>grps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mRS</a:t>
            </a:r>
            <a:r>
              <a:rPr lang="en-US" baseline="0" dirty="0"/>
              <a:t> 0-3 allowed to enroll. Higher incidence of reperfusion in TNK grp</a:t>
            </a:r>
          </a:p>
          <a:p>
            <a:r>
              <a:rPr lang="en-US" b="1" baseline="0" dirty="0"/>
              <a:t>22% in TNK grp had &gt;50% reperfusion vs 10% in tPA grp; P=0.002 for noninferiority—Trial was powered for noninferiority, not for superiority</a:t>
            </a:r>
          </a:p>
          <a:p>
            <a:r>
              <a:rPr lang="en-US" b="1" dirty="0"/>
              <a:t>In an ordinal analysis of the </a:t>
            </a:r>
            <a:r>
              <a:rPr lang="en-US" b="1" dirty="0" err="1"/>
              <a:t>mRS</a:t>
            </a:r>
            <a:r>
              <a:rPr lang="en-US" b="1" baseline="0" dirty="0"/>
              <a:t> </a:t>
            </a:r>
            <a:r>
              <a:rPr lang="en-US" dirty="0"/>
              <a:t>TNK resulted in a better 90d functional outcome than TPA (median </a:t>
            </a:r>
            <a:r>
              <a:rPr lang="en-US" dirty="0" err="1"/>
              <a:t>mRS</a:t>
            </a:r>
            <a:r>
              <a:rPr lang="en-US" dirty="0"/>
              <a:t>, 2 vs. 3; OR</a:t>
            </a:r>
            <a:r>
              <a:rPr lang="en-US" baseline="0" dirty="0"/>
              <a:t> </a:t>
            </a:r>
            <a:r>
              <a:rPr lang="en-US" dirty="0"/>
              <a:t>1.7; P = 0.04)</a:t>
            </a:r>
          </a:p>
          <a:p>
            <a:r>
              <a:rPr lang="en-US" dirty="0"/>
              <a:t>There was no</a:t>
            </a:r>
            <a:r>
              <a:rPr lang="en-US" baseline="0" dirty="0"/>
              <a:t> </a:t>
            </a:r>
            <a:r>
              <a:rPr lang="en-US" dirty="0"/>
              <a:t>significant difference in the incidence of recovery</a:t>
            </a:r>
            <a:r>
              <a:rPr lang="en-US" baseline="0" dirty="0"/>
              <a:t> </a:t>
            </a:r>
            <a:r>
              <a:rPr lang="en-US" dirty="0"/>
              <a:t>to independent function (</a:t>
            </a:r>
            <a:r>
              <a:rPr lang="en-US" dirty="0" err="1"/>
              <a:t>mRS</a:t>
            </a:r>
            <a:r>
              <a:rPr lang="en-US" dirty="0"/>
              <a:t> of 0 to 2 or no change from baseline</a:t>
            </a:r>
            <a:r>
              <a:rPr lang="en-US" baseline="0" dirty="0"/>
              <a:t> </a:t>
            </a:r>
            <a:r>
              <a:rPr lang="en-US" dirty="0"/>
              <a:t>function) at day 90.</a:t>
            </a:r>
          </a:p>
          <a:p>
            <a:r>
              <a:rPr lang="en-US" b="1" dirty="0"/>
              <a:t>SICH</a:t>
            </a:r>
            <a:r>
              <a:rPr lang="en-US" b="1" baseline="0" dirty="0"/>
              <a:t> </a:t>
            </a:r>
            <a:r>
              <a:rPr lang="en-US" b="1" dirty="0"/>
              <a:t>occurred</a:t>
            </a:r>
            <a:r>
              <a:rPr lang="en-US" b="1" baseline="0" dirty="0"/>
              <a:t> </a:t>
            </a:r>
            <a:r>
              <a:rPr lang="en-US" b="1" dirty="0"/>
              <a:t>in 1% of the patients in each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8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1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Enrolled from 22 primary and comprehensive stroke </a:t>
            </a:r>
            <a:r>
              <a:rPr lang="en-US" dirty="0" err="1"/>
              <a:t>centres</a:t>
            </a:r>
            <a:r>
              <a:rPr lang="en-US" dirty="0"/>
              <a:t> across Canada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Between Dec 10, 2019, and Jan 25, 2022</a:t>
            </a:r>
          </a:p>
          <a:p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Approx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25% had LVOs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4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Tenecteplase is a 3-point-mutated variant of alteplase bioengineered to achieve longer half-life, higher fibrin specificity, &amp; increased resistance towards</a:t>
            </a:r>
          </a:p>
          <a:p>
            <a:r>
              <a:rPr lang="en-US" baseline="0" dirty="0"/>
              <a:t>plasminogen activator inhibitor-1</a:t>
            </a:r>
            <a:endParaRPr lang="en-US" dirty="0"/>
          </a:p>
          <a:p>
            <a:r>
              <a:rPr lang="en-US" dirty="0"/>
              <a:t>EXTEND-IA TNK Part 2 looking at TNK 0.4mg/kg in pts w LVO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8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hemoconcentration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276C-1AD4-4A6A-A47E-5553F3F438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6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mGy</a:t>
            </a:r>
            <a:r>
              <a:rPr lang="en-US" dirty="0"/>
              <a:t> (</a:t>
            </a:r>
            <a:r>
              <a:rPr lang="en-US" dirty="0" err="1"/>
              <a:t>milligray</a:t>
            </a:r>
            <a:r>
              <a:rPr lang="en-US" dirty="0"/>
              <a:t>)</a:t>
            </a:r>
          </a:p>
          <a:p>
            <a:r>
              <a:rPr lang="en-US" dirty="0"/>
              <a:t>no increased risks of abortion, malformation, or other adverse pregnancy outcomes with CTH</a:t>
            </a:r>
          </a:p>
          <a:p>
            <a:r>
              <a:rPr lang="en-US" dirty="0"/>
              <a:t>Both</a:t>
            </a:r>
            <a:r>
              <a:rPr lang="en-US" baseline="0" dirty="0"/>
              <a:t> CTA/CTP use IV contrast &amp; have higher doses of radiation than a CTH.</a:t>
            </a:r>
          </a:p>
          <a:p>
            <a:r>
              <a:rPr lang="en-US" baseline="0" dirty="0"/>
              <a:t>MRI time of flight (non-contrast MR angiography or venography) can be used in place of CTA and preferred when available.</a:t>
            </a:r>
          </a:p>
          <a:p>
            <a:r>
              <a:rPr lang="en-US" baseline="0" dirty="0"/>
              <a:t>MRI at 1.5 or 3 tesla without gad does not increase fetal risk during first trimester or later</a:t>
            </a:r>
          </a:p>
          <a:p>
            <a:r>
              <a:rPr lang="en-US" baseline="0" dirty="0"/>
              <a:t>Gadolinium exposure in the 1</a:t>
            </a:r>
            <a:r>
              <a:rPr lang="en-US" baseline="30000" dirty="0"/>
              <a:t>st</a:t>
            </a:r>
            <a:r>
              <a:rPr lang="en-US" baseline="0" dirty="0"/>
              <a:t> trimester may be associated with increased risk adverse outcomes</a:t>
            </a:r>
          </a:p>
          <a:p>
            <a:r>
              <a:rPr lang="en-US" baseline="0" dirty="0"/>
              <a:t>For breastfeeding, less than 1% of CT contrast dye is excreted in breast milk; of that, less than 1% is absorbed in infant GI tract. Continuation of breastfeeding after exposure to CT contrast dye is reasonable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4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Generally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Risk-benefit considerations can be complex</a:t>
            </a:r>
          </a:p>
          <a:p>
            <a:r>
              <a:rPr lang="en-US" dirty="0"/>
              <a:t>IV alteplase is listed w FDA as pregnancy category ‘‘C’’ according to the package</a:t>
            </a:r>
            <a:r>
              <a:rPr lang="en-US" baseline="0" dirty="0"/>
              <a:t> </a:t>
            </a:r>
            <a:r>
              <a:rPr lang="en-US" dirty="0"/>
              <a:t>label, indicating ‘‘possible risk’’ only. Limited case reports (approximately 30 at time of publication) of IV alteplase in pregnancy</a:t>
            </a:r>
            <a:r>
              <a:rPr lang="en-US" baseline="0" dirty="0"/>
              <a:t> </a:t>
            </a:r>
            <a:r>
              <a:rPr lang="en-US" dirty="0"/>
              <a:t>for stroke &amp; other conditions, but only one case of fetal demise due to abruption. Other, more common causes of fetal demise in these</a:t>
            </a:r>
            <a:r>
              <a:rPr lang="en-US" baseline="0" dirty="0"/>
              <a:t> </a:t>
            </a:r>
            <a:r>
              <a:rPr lang="en-US" dirty="0"/>
              <a:t>case reports are related to spontaneous or planned abortion which may also be related to the underlying illness.</a:t>
            </a:r>
          </a:p>
          <a:p>
            <a:r>
              <a:rPr lang="en-US" dirty="0"/>
              <a:t>In pregnancy, first-line medications for BP control are </a:t>
            </a:r>
            <a:r>
              <a:rPr lang="en-US" b="1" dirty="0"/>
              <a:t>labetalol, methyldopa, and long acting nifedipine</a:t>
            </a:r>
            <a:r>
              <a:rPr lang="en-US" dirty="0"/>
              <a:t>.</a:t>
            </a:r>
          </a:p>
          <a:p>
            <a:r>
              <a:rPr lang="en-US" dirty="0"/>
              <a:t>Angiotensin-converting enzyme inhibitors and angiotensin II receptor blockers—two common classes of medications used in</a:t>
            </a:r>
            <a:r>
              <a:rPr lang="en-US" baseline="0" dirty="0"/>
              <a:t> </a:t>
            </a:r>
            <a:r>
              <a:rPr lang="en-US" dirty="0"/>
              <a:t>stroke prevention—carry an increased risk of fetal complications (kidney injury) and low amniotic fluid, especially if used after</a:t>
            </a:r>
            <a:r>
              <a:rPr lang="en-US" baseline="0" dirty="0"/>
              <a:t> </a:t>
            </a:r>
            <a:r>
              <a:rPr lang="en-US" dirty="0"/>
              <a:t>the first trimester. These medications should be</a:t>
            </a:r>
            <a:r>
              <a:rPr lang="en-US" baseline="0" dirty="0"/>
              <a:t> </a:t>
            </a:r>
            <a:r>
              <a:rPr lang="en-US" dirty="0"/>
              <a:t>discontinued prior to pregnancy or as soon as a pregnancy is recognized.</a:t>
            </a:r>
            <a:r>
              <a:rPr lang="en-US" baseline="0" dirty="0"/>
              <a:t> </a:t>
            </a:r>
            <a:r>
              <a:rPr lang="en-US" dirty="0"/>
              <a:t>If they have been inadvertently taken, prompt referral to a regional center for detailed fetal structural ultrasound.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80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safety and efficacy of IV alteplase in the early postpartum period (&lt;14 days after delivery), especially related</a:t>
            </a:r>
            <a:r>
              <a:rPr lang="en-US" b="0" baseline="0" dirty="0"/>
              <a:t> </a:t>
            </a:r>
            <a:r>
              <a:rPr lang="en-US" b="0" dirty="0"/>
              <a:t>to risk of maternal postpartum hemorrhage, have not been well established.</a:t>
            </a:r>
            <a:r>
              <a:rPr lang="en-US" b="0" baseline="0" dirty="0"/>
              <a:t> </a:t>
            </a:r>
            <a:r>
              <a:rPr lang="en-US" b="0" dirty="0"/>
              <a:t>Case reports suggest that bleeding risk may be increased after alteplase administration &amp;</a:t>
            </a:r>
            <a:r>
              <a:rPr lang="en-US" b="0" baseline="0" dirty="0"/>
              <a:t> </a:t>
            </a:r>
            <a:r>
              <a:rPr lang="en-US" b="0" dirty="0"/>
              <a:t>may be further increased if</a:t>
            </a:r>
            <a:r>
              <a:rPr lang="en-US" b="0" baseline="0" dirty="0"/>
              <a:t> </a:t>
            </a:r>
            <a:r>
              <a:rPr lang="en-US" b="0" dirty="0"/>
              <a:t>given following Cesarean delivery. Maternal risk of postpartum hemorrhage should be balanced with the risk of a</a:t>
            </a:r>
            <a:r>
              <a:rPr lang="en-US" b="0" baseline="0" dirty="0"/>
              <a:t> </a:t>
            </a:r>
            <a:r>
              <a:rPr lang="en-US" b="0" dirty="0"/>
              <a:t>thromboembolic event.</a:t>
            </a:r>
          </a:p>
          <a:p>
            <a:r>
              <a:rPr lang="en-US" b="0" dirty="0"/>
              <a:t>The literature to guide assessment of risks from epidural or spinal anesthesia after</a:t>
            </a:r>
            <a:r>
              <a:rPr lang="en-US" b="0" baseline="0" dirty="0"/>
              <a:t> tPA</a:t>
            </a:r>
            <a:r>
              <a:rPr lang="en-US" b="0" dirty="0"/>
              <a:t> administration is limited, but</a:t>
            </a:r>
            <a:r>
              <a:rPr lang="en-US" b="0" baseline="0" dirty="0"/>
              <a:t> </a:t>
            </a:r>
            <a:r>
              <a:rPr lang="en-US" b="0" dirty="0"/>
              <a:t>risks of bleeding complications may be increased.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8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safety and efficacy of IV alteplase in the early postpartum period (&lt;14 days after delivery), especially related</a:t>
            </a:r>
            <a:r>
              <a:rPr lang="en-US" b="0" baseline="0" dirty="0"/>
              <a:t> </a:t>
            </a:r>
            <a:r>
              <a:rPr lang="en-US" b="0" dirty="0"/>
              <a:t>to risk of maternal postpartum hemorrhage, have not been well established.</a:t>
            </a:r>
            <a:r>
              <a:rPr lang="en-US" b="0" baseline="0" dirty="0"/>
              <a:t> </a:t>
            </a:r>
            <a:r>
              <a:rPr lang="en-US" b="0" dirty="0"/>
              <a:t>Case reports suggest that bleeding risk may be increased after alteplase administration &amp;</a:t>
            </a:r>
            <a:r>
              <a:rPr lang="en-US" b="0" baseline="0" dirty="0"/>
              <a:t> </a:t>
            </a:r>
            <a:r>
              <a:rPr lang="en-US" b="0" dirty="0"/>
              <a:t>may be further increased if</a:t>
            </a:r>
            <a:r>
              <a:rPr lang="en-US" b="0" baseline="0" dirty="0"/>
              <a:t> </a:t>
            </a:r>
            <a:r>
              <a:rPr lang="en-US" b="0" dirty="0"/>
              <a:t>given following Cesarean delivery. Maternal risk of postpartum hemorrhage should be balanced with the risk of a</a:t>
            </a:r>
            <a:r>
              <a:rPr lang="en-US" b="0" baseline="0" dirty="0"/>
              <a:t> </a:t>
            </a:r>
            <a:r>
              <a:rPr lang="en-US" b="0" dirty="0"/>
              <a:t>thromboembolic event.</a:t>
            </a:r>
          </a:p>
          <a:p>
            <a:r>
              <a:rPr lang="en-US" b="0" dirty="0"/>
              <a:t>The literature to guide assessment of risks from epidural or spinal anesthesia after</a:t>
            </a:r>
            <a:r>
              <a:rPr lang="en-US" b="0" baseline="0" dirty="0"/>
              <a:t> tPA</a:t>
            </a:r>
            <a:r>
              <a:rPr lang="en-US" b="0" dirty="0"/>
              <a:t> administration is limited, but</a:t>
            </a:r>
            <a:r>
              <a:rPr lang="en-US" b="0" baseline="0" dirty="0"/>
              <a:t> </a:t>
            </a:r>
            <a:r>
              <a:rPr lang="en-US" b="0" dirty="0"/>
              <a:t>risks of bleeding complications may be increased.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4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Minor stroke: NIHSS ≤3</a:t>
            </a:r>
          </a:p>
          <a:p>
            <a:r>
              <a:rPr lang="en-US" dirty="0"/>
              <a:t>High risk TIA: ABCD2 score ≥ 4 </a:t>
            </a:r>
          </a:p>
          <a:p>
            <a:r>
              <a:rPr lang="en-US" dirty="0" err="1"/>
              <a:t>mRS</a:t>
            </a:r>
            <a:r>
              <a:rPr lang="en-US" dirty="0"/>
              <a:t> 0-2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1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very high morbidity &amp; mortality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acute ischemic stroke due to LVO, EVT benefits outweigh risks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date, there are 4 reported cases of women treated with mechanical thrombectomy during pregnancy, all of which occurred during the third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trimester. Second-generation devices were used in all cases. The maternal outcomes were good in three cases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scores 0-1), with greater residual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disability in the fourth case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2). The pregnancy was ongoing in one published report, while 3 women delivered healthy babies. There were no cases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6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Primary outcome </a:t>
            </a:r>
            <a:r>
              <a:rPr lang="en-US" sz="1200" b="0" dirty="0"/>
              <a:t>was the risk of a composite of ischemic stroke, MI, or death from ischemic vascular causes (major ischemic events)</a:t>
            </a:r>
          </a:p>
          <a:p>
            <a:r>
              <a:rPr lang="en-US" b="0" dirty="0"/>
              <a:t>The secondary outcome of ischemic stroke occurred in 112 pts (</a:t>
            </a:r>
            <a:r>
              <a:rPr lang="en-US" dirty="0"/>
              <a:t>4.6%</a:t>
            </a:r>
            <a:r>
              <a:rPr lang="en-US" b="0" dirty="0"/>
              <a:t>) receiving clopidogrel plus ASA &amp; in 155 pts (</a:t>
            </a:r>
            <a:r>
              <a:rPr lang="en-US" dirty="0"/>
              <a:t>6.3%</a:t>
            </a:r>
            <a:r>
              <a:rPr lang="en-US" b="0" dirty="0"/>
              <a:t>) receiving ASA alone</a:t>
            </a:r>
          </a:p>
          <a:p>
            <a:pPr lvl="1"/>
            <a:r>
              <a:rPr lang="en-US" sz="2400" b="0" dirty="0"/>
              <a:t>HR, 0.72; 95% CI, 0.56 to 0.92; P = 0.01</a:t>
            </a:r>
            <a:endParaRPr lang="en-US" sz="24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In a secondary analysis of the treatment effect according to time period, the benefit of clopidogrel plus ASA was greater in the first 7 days &amp; in the first 30 days than at 90 days </a:t>
            </a:r>
            <a:endParaRPr lang="en-US" sz="1200" b="0" dirty="0">
              <a:latin typeface="OTNEJMQuadraat"/>
            </a:endParaRPr>
          </a:p>
          <a:p>
            <a:r>
              <a:rPr lang="en-US" sz="1200" b="0" dirty="0">
                <a:latin typeface="OTNEJMQuadraat"/>
              </a:rPr>
              <a:t>In analyses of secondary safety outcomes, there were </a:t>
            </a:r>
            <a:r>
              <a:rPr lang="en-US" sz="1200" dirty="0">
                <a:latin typeface="OTNEJMQuadraat"/>
              </a:rPr>
              <a:t>no significant differences </a:t>
            </a:r>
            <a:r>
              <a:rPr lang="en-US" sz="1200" b="0" dirty="0">
                <a:latin typeface="OTNEJMQuadraat"/>
              </a:rPr>
              <a:t>btw groups in the rates of hemorrhagic stroke, symptomatic intracerebral hemorrhage, or other symptomatic intracranial hemorrhage considered separately</a:t>
            </a:r>
          </a:p>
          <a:p>
            <a:r>
              <a:rPr lang="en-US" sz="1200" b="0" dirty="0">
                <a:latin typeface="OTNEJMQuadraat"/>
              </a:rPr>
              <a:t>Nonfatal, </a:t>
            </a:r>
            <a:r>
              <a:rPr lang="en-US" sz="1200" b="0" dirty="0" err="1">
                <a:latin typeface="OTNEJMQuadraat"/>
              </a:rPr>
              <a:t>nonintracranial</a:t>
            </a:r>
            <a:r>
              <a:rPr lang="en-US" sz="1200" b="0" dirty="0">
                <a:latin typeface="OTNEJMQuadraat"/>
              </a:rPr>
              <a:t> hemorrhage accounted for most of the major hemorrhages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Nonfatal, </a:t>
            </a:r>
            <a:r>
              <a:rPr lang="en-US" dirty="0" err="1"/>
              <a:t>nonintracranial</a:t>
            </a:r>
            <a:r>
              <a:rPr lang="en-US" dirty="0"/>
              <a:t> hemorrhage accounted for most</a:t>
            </a:r>
          </a:p>
          <a:p>
            <a:r>
              <a:rPr lang="en-US" dirty="0"/>
              <a:t>No significant differences btw </a:t>
            </a:r>
            <a:r>
              <a:rPr lang="en-US" dirty="0" err="1"/>
              <a:t>grps</a:t>
            </a:r>
            <a:r>
              <a:rPr lang="en-US" dirty="0"/>
              <a:t> in hemorrhagic stroke or symptomatic ICH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2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Conclusion: In this analysis of the POINT &amp; CHANCE trials, the benefit of DAPT appeared to be confined to the first 21 days after minor ischemic stroke or high-risk TIA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0E723-2EB4-8A45-89C0-C4217CD58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F2926E-440D-1801-EBDB-67D1D01EA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EEC3B53-E082-9552-63AD-BA2A8C2E2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Intracranial extension of dissection is above C5 of ICA or </a:t>
            </a:r>
            <a:r>
              <a:rPr lang="en-US" altLang="en-US" dirty="0" err="1"/>
              <a:t>supraclinoid</a:t>
            </a:r>
            <a:r>
              <a:rPr lang="en-US" altLang="en-US" dirty="0"/>
              <a:t> or V4 level of foramen magnum of vertebral.</a:t>
            </a:r>
          </a:p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2D607C6-7254-1CB7-67A4-BA2C3D727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3BD6ECC-389B-4560-B546-ADD87485525C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C16713D4-A055-AAD6-D4E1-68DA3D23F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B14E973-3ADD-19FA-FF20-C3928F845C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Major RCTs of tPA for acute stroke did not exclude pts w dissection</a:t>
            </a:r>
          </a:p>
          <a:p>
            <a:r>
              <a:rPr lang="en-US" altLang="en-US" dirty="0"/>
              <a:t>effectiveness &amp; safety of tPA in stroke 2/2 dissection is similar to pts w stroke from other causes </a:t>
            </a:r>
          </a:p>
          <a:p>
            <a:r>
              <a:rPr lang="en-US" altLang="en-US" dirty="0"/>
              <a:t>May theoretically cause enlargement of intramural hematoma, but effectiveness &amp; safety of tPA for pts w ischemic stroke 2/2 dissection is similar to that seen in pts w ischemic stroke from other causes </a:t>
            </a:r>
          </a:p>
          <a:p>
            <a:endParaRPr lang="en-US" altLang="en-US" dirty="0"/>
          </a:p>
          <a:p>
            <a:r>
              <a:rPr lang="en-US" altLang="en-US" dirty="0"/>
              <a:t>Both IA tPA &amp; mechanical thrombectomy are used to </a:t>
            </a:r>
            <a:r>
              <a:rPr lang="en-US" altLang="en-US" dirty="0" err="1"/>
              <a:t>tx</a:t>
            </a:r>
            <a:r>
              <a:rPr lang="en-US" altLang="en-US" dirty="0"/>
              <a:t> acute ischemic stroke in the setting of dissection </a:t>
            </a:r>
          </a:p>
          <a:p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FC37093-0D91-4A9F-286F-4E23BBDD9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89DAB8E-0E01-46A3-8957-FAA28A8BC303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72448" y="1905000"/>
            <a:ext cx="150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Project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ECHO®</a:t>
            </a:r>
          </a:p>
          <a:p>
            <a:r>
              <a:rPr lang="en-US" sz="1400" dirty="0">
                <a:solidFill>
                  <a:schemeClr val="bg1"/>
                </a:solidFill>
              </a:rPr>
              <a:t>HCV Collaborative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48200" y="6274712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D444E"/>
                </a:solidFill>
              </a:rPr>
              <a:t>Presentation prepared</a:t>
            </a:r>
            <a:r>
              <a:rPr lang="en-US" sz="1100" baseline="0" dirty="0">
                <a:solidFill>
                  <a:srgbClr val="0D444E"/>
                </a:solidFill>
              </a:rPr>
              <a:t> by: </a:t>
            </a:r>
          </a:p>
          <a:p>
            <a:pPr algn="r"/>
            <a:r>
              <a:rPr lang="en-US" sz="1100" baseline="0" dirty="0">
                <a:solidFill>
                  <a:srgbClr val="0D444E"/>
                </a:solidFill>
              </a:rPr>
              <a:t>Date prepared:</a:t>
            </a:r>
            <a:endParaRPr lang="en-US" sz="1100" dirty="0">
              <a:solidFill>
                <a:srgbClr val="0D444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3399" y="2209800"/>
            <a:ext cx="7010399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sz="2800" dirty="0"/>
              <a:t>Title of Presentation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33399" y="2971800"/>
            <a:ext cx="7010399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Presenter Line 1</a:t>
            </a:r>
          </a:p>
          <a:p>
            <a:pPr lvl="0"/>
            <a:r>
              <a:rPr lang="en-US" dirty="0"/>
              <a:t>Presenter Line 2</a:t>
            </a:r>
          </a:p>
          <a:p>
            <a:pPr lvl="0"/>
            <a:r>
              <a:rPr lang="en-US" dirty="0"/>
              <a:t>Presenter Line 3</a:t>
            </a:r>
          </a:p>
          <a:p>
            <a:pPr lvl="0"/>
            <a:r>
              <a:rPr lang="en-US" dirty="0"/>
              <a:t>Presenter Line 4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33399" y="4191000"/>
            <a:ext cx="701039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27380" y="6274713"/>
            <a:ext cx="1116419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rgbClr val="0D444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1000" dirty="0"/>
              <a:t>Enter Name </a:t>
            </a:r>
          </a:p>
          <a:p>
            <a:pPr lvl="0"/>
            <a:r>
              <a:rPr lang="en-US" sz="1000" dirty="0"/>
              <a:t>and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F9F82-E5FB-3B74-C993-9EEB2D8A9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27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F675CF-ABEB-9BAD-3066-39A24EE6BC7B}"/>
              </a:ext>
            </a:extLst>
          </p:cNvPr>
          <p:cNvSpPr txBox="1"/>
          <p:nvPr userDrawn="1"/>
        </p:nvSpPr>
        <p:spPr>
          <a:xfrm>
            <a:off x="4267200" y="108857"/>
            <a:ext cx="4876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Times New Roman" panose="02020603050405020304" pitchFamily="18" charset="0"/>
              </a:rPr>
              <a:t>Emergency Medicine for Rural and Indigenous Communities Conference</a:t>
            </a:r>
            <a:endParaRPr lang="en-US" sz="2400" b="1" dirty="0">
              <a:solidFill>
                <a:schemeClr val="bg1"/>
              </a:solidFill>
              <a:effectLst/>
              <a:latin typeface="Lucida Fax" panose="02060602050505020204" pitchFamily="18" charset="77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September 15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 - 17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, 2022</a:t>
            </a:r>
            <a:r>
              <a:rPr lang="en-US" sz="2000" dirty="0">
                <a:solidFill>
                  <a:schemeClr val="bg1"/>
                </a:solidFill>
                <a:effectLst/>
                <a:latin typeface="Lucida Fax" panose="02060602050505020204" pitchFamily="18" charset="77"/>
              </a:rPr>
              <a:t> </a:t>
            </a:r>
            <a:endParaRPr lang="en-US" sz="2000" dirty="0">
              <a:solidFill>
                <a:schemeClr val="bg1"/>
              </a:solidFill>
              <a:latin typeface="Lucida Fax" panose="0206060205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0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of Interest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D33A56-59D3-9C35-74D1-E8441476E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5867401" cy="1105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CCA9D-DF9E-00AA-9E4F-351D52ADE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20"/>
          <a:stretch/>
        </p:blipFill>
        <p:spPr>
          <a:xfrm>
            <a:off x="5867400" y="1"/>
            <a:ext cx="3287486" cy="1105451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2438400" y="228600"/>
            <a:ext cx="6476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/>
            <a:r>
              <a:rPr lang="en-US" sz="2800" dirty="0">
                <a:solidFill>
                  <a:schemeClr val="bg1"/>
                </a:solidFill>
              </a:rPr>
              <a:t>Conflict of Interest Disclosure Statement</a:t>
            </a: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90600" y="2362200"/>
            <a:ext cx="7391400" cy="2667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sz="1800" dirty="0"/>
              <a:t>Click to enter Disclosure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49A4304-7AFB-1B9D-F498-986B23075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-27920" y="1064745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295400"/>
            <a:ext cx="7696200" cy="48768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931349" y="5411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66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9C8E2-CE9F-C56A-B34A-B94033B3D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68D31-82AC-308C-95F2-86EDFD65B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028" name="Picture 4" descr="FLIP - Home">
            <a:extLst>
              <a:ext uri="{FF2B5EF4-FFF2-40B4-BE49-F238E27FC236}">
                <a16:creationId xmlns:a16="http://schemas.microsoft.com/office/drawing/2014/main" id="{75962E50-0E7B-AD83-893D-A0CF5F3FCA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03C07F1-1AF6-DCB3-5645-CF9BF1495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95400"/>
            <a:ext cx="8305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Text Slide: click to add heading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38800"/>
            <a:ext cx="8305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7A5C29D9-5DE6-1ABF-2E3F-0311F4B27A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91BE7-15AA-6FC7-C7B2-2D8EBAC98C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F6622-4E96-DE87-E337-9D62DD759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5" name="Picture 4" descr="FLIP - Home">
            <a:extLst>
              <a:ext uri="{FF2B5EF4-FFF2-40B4-BE49-F238E27FC236}">
                <a16:creationId xmlns:a16="http://schemas.microsoft.com/office/drawing/2014/main" id="{CE0987CD-281C-1E8B-9C40-25FF5FD78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038240E-1040-E1EF-3DEA-342D9EC9B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2 Column Text Slide: click to add heading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F4F20669-F513-27C2-CC3B-6663278F46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3D9D14-D284-9906-2420-9B331BA6FB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51B1A-10D8-7D81-F6CD-90C82BC4E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5" name="Picture 4" descr="FLIP - Home">
            <a:extLst>
              <a:ext uri="{FF2B5EF4-FFF2-40B4-BE49-F238E27FC236}">
                <a16:creationId xmlns:a16="http://schemas.microsoft.com/office/drawing/2014/main" id="{6CC9B206-C865-F78A-59D7-E1F0D8DEB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C201118-3E40-2B26-4740-635633426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-6643" y="-39023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Text and Data/Image Slide: click to add 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2192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C067100-1D3C-1482-D1F2-3C005B6DA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0A1FC6-A4BD-99BF-CFD4-1A4519719B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3721EC-80ED-34C0-85F8-E631ABDE9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9DB6372F-09F2-A10C-6448-0C44C1028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1BC6628-641E-32B0-5843-21627E0A1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Data Image Slide: click to add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6934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223180"/>
            <a:ext cx="8382000" cy="4263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22B86CF8-DDC6-2349-729C-9302A4AC1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002C6-89B5-800F-E8C7-BCA553A2C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F3F21-B639-92D0-E7E6-21A1CBD2D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233A2FB9-C69F-1C70-6D3F-4FFF2B342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726033E-39AA-724D-91AF-499717CC3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4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583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444E"/>
                </a:solidFill>
              </a:rPr>
              <a:t>End of Presentation</a:t>
            </a:r>
          </a:p>
          <a:p>
            <a:pPr algn="ctr"/>
            <a:endParaRPr lang="en-US" b="1" dirty="0">
              <a:solidFill>
                <a:srgbClr val="0D444E"/>
              </a:solidFill>
            </a:endParaRPr>
          </a:p>
          <a:p>
            <a:pPr algn="ctr"/>
            <a:r>
              <a:rPr lang="en-US" b="1" dirty="0">
                <a:solidFill>
                  <a:srgbClr val="0D444E"/>
                </a:solidFill>
              </a:rPr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D9316-7531-3F77-CA44-A7EBEB64E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2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75778-1B7B-7393-C777-B232DF01A74A}"/>
              </a:ext>
            </a:extLst>
          </p:cNvPr>
          <p:cNvSpPr txBox="1"/>
          <p:nvPr userDrawn="1"/>
        </p:nvSpPr>
        <p:spPr>
          <a:xfrm>
            <a:off x="4267200" y="108857"/>
            <a:ext cx="4876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Times New Roman" panose="02020603050405020304" pitchFamily="18" charset="0"/>
              </a:rPr>
              <a:t>Emergency Medicine for Rural and Indigenous Communities Conference</a:t>
            </a:r>
            <a:endParaRPr lang="en-US" sz="2400" b="1" dirty="0">
              <a:solidFill>
                <a:schemeClr val="bg1"/>
              </a:solidFill>
              <a:effectLst/>
              <a:latin typeface="Lucida Fax" panose="02060602050505020204" pitchFamily="18" charset="77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September 15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 - 17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Lucida Fax" panose="02060602050505020204" pitchFamily="18" charset="77"/>
                <a:ea typeface="Calibri" panose="020F0502020204030204" pitchFamily="34" charset="0"/>
                <a:cs typeface="Arial" panose="020B0604020202020204" pitchFamily="34" charset="0"/>
              </a:rPr>
              <a:t>, 2022</a:t>
            </a:r>
            <a:r>
              <a:rPr lang="en-US" sz="2000" dirty="0">
                <a:solidFill>
                  <a:schemeClr val="bg1"/>
                </a:solidFill>
                <a:effectLst/>
                <a:latin typeface="Lucida Fax" panose="02060602050505020204" pitchFamily="18" charset="77"/>
              </a:rPr>
              <a:t> </a:t>
            </a:r>
            <a:endParaRPr lang="en-US" sz="2000" dirty="0">
              <a:solidFill>
                <a:schemeClr val="bg1"/>
              </a:solidFill>
              <a:latin typeface="Lucida Fax" panose="02060602050505020204" pitchFamily="18" charset="77"/>
            </a:endParaRPr>
          </a:p>
        </p:txBody>
      </p:sp>
      <p:pic>
        <p:nvPicPr>
          <p:cNvPr id="5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46310E01-DF8D-55DD-C9F4-A9A4A8B240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37145"/>
            <a:ext cx="4901697" cy="7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D9498218-B9D1-793D-ABB5-485771539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3775"/>
            <a:ext cx="362795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D9A59-2985-FDD9-11B1-73D81BF1E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5859"/>
            <a:ext cx="2895600" cy="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FA6-3762-4735-A475-65A4DC5D5AA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308B-3BE9-4D31-8F97-1AE76D889760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21439" y="6286500"/>
            <a:ext cx="315516" cy="459213"/>
            <a:chOff x="3293" y="737"/>
            <a:chExt cx="796" cy="867"/>
          </a:xfrm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8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4" r:id="rId6"/>
    <p:sldLayoutId id="2147483662" r:id="rId7"/>
    <p:sldLayoutId id="2147483663" r:id="rId8"/>
    <p:sldLayoutId id="21474836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CEA718-2DC2-284F-9E98-81107DA75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158544"/>
            <a:ext cx="8077202" cy="762000"/>
          </a:xfrm>
        </p:spPr>
        <p:txBody>
          <a:bodyPr/>
          <a:lstStyle/>
          <a:p>
            <a:r>
              <a:rPr lang="en-US" sz="4400" b="1" u="sng" dirty="0"/>
              <a:t>Stroke &amp; TIA in the Rural Setting</a:t>
            </a:r>
            <a:endParaRPr lang="en-US" sz="4400" u="sng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4782C8-DFF9-7C4C-9123-9D79CE310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399" y="3124200"/>
            <a:ext cx="7010399" cy="1295400"/>
          </a:xfrm>
        </p:spPr>
        <p:txBody>
          <a:bodyPr/>
          <a:lstStyle/>
          <a:p>
            <a:r>
              <a:rPr lang="en-US" sz="2800" b="1" dirty="0" err="1"/>
              <a:t>Cumara</a:t>
            </a:r>
            <a:r>
              <a:rPr lang="en-US" sz="2800" b="1" dirty="0"/>
              <a:t> B. O’Carroll, MD, MPH</a:t>
            </a:r>
          </a:p>
          <a:p>
            <a:r>
              <a:rPr lang="en-US" sz="2800" b="1" dirty="0"/>
              <a:t>Assistant Professor of Neurology</a:t>
            </a:r>
          </a:p>
          <a:p>
            <a:r>
              <a:rPr lang="en-US" sz="2800" b="1" dirty="0"/>
              <a:t>Mayo Clinic Arizona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1101A82-FA6E-044A-9D95-8F2A4E999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399" y="4699455"/>
            <a:ext cx="7010399" cy="430887"/>
          </a:xfrm>
        </p:spPr>
        <p:txBody>
          <a:bodyPr/>
          <a:lstStyle/>
          <a:p>
            <a:r>
              <a:rPr lang="en-US" sz="1600" dirty="0"/>
              <a:t>September 17, 2022</a:t>
            </a:r>
          </a:p>
        </p:txBody>
      </p:sp>
    </p:spTree>
    <p:extLst>
      <p:ext uri="{BB962C8B-B14F-4D97-AF65-F5344CB8AC3E}">
        <p14:creationId xmlns:p14="http://schemas.microsoft.com/office/powerpoint/2010/main" val="406719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DE84-673E-7F98-3273-D54A850E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192838"/>
          </a:xfrm>
        </p:spPr>
        <p:txBody>
          <a:bodyPr>
            <a:normAutofit/>
          </a:bodyPr>
          <a:lstStyle/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b="0" dirty="0">
                <a:solidFill>
                  <a:prstClr val="black"/>
                </a:solidFill>
              </a:rPr>
              <a:t>83 M w </a:t>
            </a:r>
            <a:r>
              <a:rPr lang="en-US" sz="2600" b="0" dirty="0" err="1">
                <a:solidFill>
                  <a:prstClr val="black"/>
                </a:solidFill>
              </a:rPr>
              <a:t>hx</a:t>
            </a:r>
            <a:r>
              <a:rPr lang="en-US" sz="2600" b="0" dirty="0">
                <a:solidFill>
                  <a:prstClr val="black"/>
                </a:solidFill>
              </a:rPr>
              <a:t> of CAD is seen in the ED 70 min after onset of L hemiplegia, dysarthria, &amp; neglect, NIHSS 19. He is found to be in </a:t>
            </a:r>
            <a:r>
              <a:rPr lang="en-US" sz="2600" b="0" dirty="0" err="1">
                <a:solidFill>
                  <a:prstClr val="black"/>
                </a:solidFill>
              </a:rPr>
              <a:t>Afib</a:t>
            </a:r>
            <a:r>
              <a:rPr lang="en-US" sz="2600" b="0" dirty="0">
                <a:solidFill>
                  <a:prstClr val="black"/>
                </a:solidFill>
              </a:rPr>
              <a:t>, new diagnosis. Not on any meds. CTH w/o acute ischemia or hemorrhage, but what appear to be bilateral ICA terminus/M1 aneurysms measuring 10 &amp; 15 mm (new dx). BP 167/89; INR, PTT, platelets </a:t>
            </a:r>
            <a:r>
              <a:rPr lang="en-US" sz="2600" b="0" dirty="0" err="1">
                <a:solidFill>
                  <a:prstClr val="black"/>
                </a:solidFill>
              </a:rPr>
              <a:t>wnl</a:t>
            </a:r>
            <a:r>
              <a:rPr lang="en-US" sz="2600" b="0" dirty="0">
                <a:solidFill>
                  <a:prstClr val="black"/>
                </a:solidFill>
              </a:rPr>
              <a:t>.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endParaRPr lang="en-US" sz="24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400" b="0" dirty="0">
                <a:solidFill>
                  <a:prstClr val="black"/>
                </a:solidFill>
              </a:rPr>
              <a:t>Would you administer IV </a:t>
            </a:r>
            <a:r>
              <a:rPr lang="en-US" sz="2400" b="0" dirty="0" err="1">
                <a:solidFill>
                  <a:prstClr val="black"/>
                </a:solidFill>
              </a:rPr>
              <a:t>tPA</a:t>
            </a:r>
            <a:r>
              <a:rPr lang="en-US" sz="2400" b="0" dirty="0">
                <a:solidFill>
                  <a:prstClr val="black"/>
                </a:solidFill>
              </a:rPr>
              <a:t> to this patient?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400" b="0" dirty="0">
                <a:solidFill>
                  <a:prstClr val="black"/>
                </a:solidFill>
              </a:rPr>
              <a:t>A. Yes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400" b="0" dirty="0">
                <a:solidFill>
                  <a:prstClr val="black"/>
                </a:solidFill>
              </a:rPr>
              <a:t>B. No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400" b="0" dirty="0">
                <a:solidFill>
                  <a:prstClr val="black"/>
                </a:solidFill>
              </a:rPr>
              <a:t>C. Maybe?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endParaRPr lang="en-US" sz="2600" b="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b="0" dirty="0"/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49119371-E5B1-AE38-421B-4D407528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t="20490" r="19336" b="16019"/>
          <a:stretch>
            <a:fillRect/>
          </a:stretch>
        </p:blipFill>
        <p:spPr bwMode="auto">
          <a:xfrm>
            <a:off x="6128301" y="2956085"/>
            <a:ext cx="2757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51A59A51-4DC4-51FA-1279-B60B9EBD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70A4E-6F0C-56FF-234C-BB3DFD6C3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8498E-B9E2-70CE-B8CC-9AFC37526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7" name="Picture 4" descr="FLIP - Home">
            <a:extLst>
              <a:ext uri="{FF2B5EF4-FFF2-40B4-BE49-F238E27FC236}">
                <a16:creationId xmlns:a16="http://schemas.microsoft.com/office/drawing/2014/main" id="{23D08398-0348-BA64-1526-54FB377A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5786CDE-F830-A6BB-8DA6-42A59A29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en-US" sz="3200" dirty="0">
                <a:solidFill>
                  <a:schemeClr val="tx1"/>
                </a:solidFill>
              </a:rPr>
              <a:t>Intracranial aneurysms &amp; tPA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r>
              <a:rPr lang="en-US" altLang="en-US" sz="1100" b="0" dirty="0">
                <a:solidFill>
                  <a:schemeClr val="tx1"/>
                </a:solidFill>
              </a:rPr>
              <a:t>Stroke. 2018 Mar;49(3):e46-e110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082674"/>
            <a:ext cx="8686800" cy="46323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</a:rPr>
              <a:t>For pts who are known to have a small or moderate-sized (&lt;10 mm) unruptured &amp; unsecured intracranial aneurysm, IV tPA is reasonable &amp; probably recommended</a:t>
            </a:r>
          </a:p>
          <a:p>
            <a:pPr>
              <a:defRPr/>
            </a:pPr>
            <a:endParaRPr lang="en-US" sz="28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</a:rPr>
              <a:t>Usefulness &amp; risk of IV tPA in pts w AIS who harbor a giant unruptured &amp; unsecured intracranial aneurysm is NOT well established</a:t>
            </a:r>
          </a:p>
        </p:txBody>
      </p:sp>
    </p:spTree>
    <p:extLst>
      <p:ext uri="{BB962C8B-B14F-4D97-AF65-F5344CB8AC3E}">
        <p14:creationId xmlns:p14="http://schemas.microsoft.com/office/powerpoint/2010/main" val="115974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>
            <a:extLst>
              <a:ext uri="{FF2B5EF4-FFF2-40B4-BE49-F238E27FC236}">
                <a16:creationId xmlns:a16="http://schemas.microsoft.com/office/drawing/2014/main" id="{93341B6F-FB43-DE5B-6D1D-42E27739F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832"/>
            <a:ext cx="8763000" cy="2222768"/>
          </a:xfrm>
        </p:spPr>
        <p:txBody>
          <a:bodyPr/>
          <a:lstStyle/>
          <a:p>
            <a:pPr algn="l"/>
            <a:r>
              <a:rPr lang="en-US" altLang="en-US" sz="2600" b="0" dirty="0"/>
              <a:t>34F presents to ED w/in 2 </a:t>
            </a:r>
            <a:r>
              <a:rPr lang="en-US" altLang="en-US" sz="2600" b="0" dirty="0" err="1"/>
              <a:t>hrs</a:t>
            </a:r>
            <a:r>
              <a:rPr lang="en-US" altLang="en-US" sz="2600" b="0" dirty="0"/>
              <a:t> of  a thunderclap HA, neck pain, vertigo, N/V; occurring at the gym during a “squat &amp; snatch”.  Exam: R sensory loss body &amp; incoordination of L upper &amp; lower extremity. CT head is normal; no evidence of acute ischemic changes &amp; no ICH. CTA head &amp; neck reveals a vertebral artery dissection. BP 161/92. INR 1.0, PTT 27.2, platelets 256</a:t>
            </a:r>
            <a:br>
              <a:rPr lang="en-US" altLang="en-US" sz="2400" b="0" dirty="0">
                <a:solidFill>
                  <a:srgbClr val="0046AD"/>
                </a:solidFill>
              </a:rPr>
            </a:br>
            <a:endParaRPr lang="en-US" altLang="en-US" sz="24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56234-B79C-B9CC-5B87-0AE26B18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71443"/>
            <a:ext cx="8610600" cy="330075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600" b="0" dirty="0"/>
              <a:t>Would you consider IV </a:t>
            </a:r>
            <a:r>
              <a:rPr lang="en-US" sz="2600" b="0" dirty="0" err="1"/>
              <a:t>tPA</a:t>
            </a:r>
            <a:r>
              <a:rPr lang="en-US" sz="2600" b="0" dirty="0"/>
              <a:t> in this patient?</a:t>
            </a:r>
          </a:p>
          <a:p>
            <a:pPr marL="0" indent="0">
              <a:buFontTx/>
              <a:buNone/>
              <a:defRPr/>
            </a:pPr>
            <a:r>
              <a:rPr lang="en-US" sz="2600" b="0" dirty="0"/>
              <a:t>A. Yes</a:t>
            </a:r>
          </a:p>
          <a:p>
            <a:pPr marL="0" indent="0">
              <a:buFontTx/>
              <a:buNone/>
              <a:defRPr/>
            </a:pPr>
            <a:r>
              <a:rPr lang="en-US" sz="2600" b="0" dirty="0"/>
              <a:t>B. No</a:t>
            </a:r>
          </a:p>
          <a:p>
            <a:pPr marL="0" indent="0">
              <a:buFontTx/>
              <a:buNone/>
              <a:defRPr/>
            </a:pPr>
            <a:endParaRPr lang="en-US" sz="2600" b="0" dirty="0"/>
          </a:p>
          <a:p>
            <a:pPr marL="0" indent="0">
              <a:buNone/>
              <a:defRPr/>
            </a:pPr>
            <a:endParaRPr lang="en-US" sz="2600" b="0" dirty="0"/>
          </a:p>
          <a:p>
            <a:pPr>
              <a:defRPr/>
            </a:pPr>
            <a:r>
              <a:rPr lang="en-US" sz="2600" b="0" dirty="0"/>
              <a:t>Vertebral artery dissection is </a:t>
            </a:r>
            <a:r>
              <a:rPr lang="en-US" sz="2600" b="0" u="sng" dirty="0"/>
              <a:t>NOT</a:t>
            </a:r>
            <a:r>
              <a:rPr lang="en-US" sz="2600" b="0" dirty="0"/>
              <a:t> a contraindication to receive IV tPA</a:t>
            </a:r>
          </a:p>
        </p:txBody>
      </p:sp>
      <p:pic>
        <p:nvPicPr>
          <p:cNvPr id="10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50B9FA81-BF16-10D6-8EAC-2F8C9E75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CAAE4-9852-6852-F8EA-8948516F9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B0A23A-E453-9721-FF2F-611E98A75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3" name="Picture 4" descr="FLIP - Home">
            <a:extLst>
              <a:ext uri="{FF2B5EF4-FFF2-40B4-BE49-F238E27FC236}">
                <a16:creationId xmlns:a16="http://schemas.microsoft.com/office/drawing/2014/main" id="{9C60EE22-DB61-CEC9-31BC-0614ABC8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4F53ADC-4229-82D5-F331-484166C7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BFE4629-2326-6FA7-17C7-A1A9DF65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B4B0-E5E6-F785-12AC-D471E72A96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0999" y="3352800"/>
            <a:ext cx="8413863" cy="2819400"/>
          </a:xfrm>
        </p:spPr>
        <p:txBody>
          <a:bodyPr/>
          <a:lstStyle/>
          <a:p>
            <a:r>
              <a:rPr lang="en-US" altLang="en-US" sz="2600" b="0" dirty="0"/>
              <a:t>IV tPA in AIS known or suspected to be associated w extracranial cervical arterial dissection is reasonably safe w/in 4.5 h &amp; probably recommended</a:t>
            </a:r>
          </a:p>
          <a:p>
            <a:endParaRPr lang="en-US" altLang="en-US" sz="2600" b="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55400D89-BCCE-D67A-2109-E34186A76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42013"/>
            <a:ext cx="2895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0" dirty="0"/>
              <a:t>Stroke. 2018 Mar;49(3):e46-e110</a:t>
            </a:r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id="{47FFFC01-BBD5-9662-0412-5C05EC5B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6654" r="5110"/>
          <a:stretch>
            <a:fillRect/>
          </a:stretch>
        </p:blipFill>
        <p:spPr bwMode="auto">
          <a:xfrm>
            <a:off x="457200" y="20638"/>
            <a:ext cx="8153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8F49D7BD-7C24-CE86-0E4C-B5F19C4B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B6ADD-E56F-298C-38CD-D76BFE01B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7E2B13-DAB9-9FC2-9685-F145F59B2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1" name="Picture 4" descr="FLIP - Home">
            <a:extLst>
              <a:ext uri="{FF2B5EF4-FFF2-40B4-BE49-F238E27FC236}">
                <a16:creationId xmlns:a16="http://schemas.microsoft.com/office/drawing/2014/main" id="{4B9CBDAE-188C-C97B-99C9-9F279AAD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F9356F3-1DCC-4D7F-7F94-19A15FEA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0A82EAB9-29B6-A264-18D9-85B20CDC4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850188" cy="609600"/>
          </a:xfrm>
        </p:spPr>
        <p:txBody>
          <a:bodyPr/>
          <a:lstStyle/>
          <a:p>
            <a:pPr algn="l"/>
            <a:r>
              <a:rPr lang="en-US" altLang="en-US" sz="1800" dirty="0"/>
              <a:t>2018 AHA/ASA Guidelines 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640498-EF20-3A27-2A1D-DAC883C36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59534"/>
              </p:ext>
            </p:extLst>
          </p:nvPr>
        </p:nvGraphicFramePr>
        <p:xfrm>
          <a:off x="533400" y="457200"/>
          <a:ext cx="8272463" cy="5867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General contraindications to IV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tPA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CT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Acute ICH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Extensive regions of clear </a:t>
                      </a:r>
                      <a:r>
                        <a:rPr lang="en-US" sz="1200" baseline="0" dirty="0" err="1"/>
                        <a:t>hypoattenuation</a:t>
                      </a:r>
                      <a:r>
                        <a:rPr lang="en-US" sz="1200" baseline="0" dirty="0"/>
                        <a:t>/</a:t>
                      </a:r>
                      <a:r>
                        <a:rPr lang="en-US" sz="1200" baseline="0" dirty="0" err="1"/>
                        <a:t>hypodensity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Any history of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Intracranial hemorrhage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Coagulopathy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Treatment</a:t>
                      </a:r>
                      <a:r>
                        <a:rPr lang="en-US" sz="1200" baseline="0" dirty="0"/>
                        <a:t> dose</a:t>
                      </a:r>
                      <a:r>
                        <a:rPr lang="en-US" sz="1200" dirty="0"/>
                        <a:t> LMWH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within 24 hours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983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platelets &lt;100,000/mm3, INR &gt;1.7,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aPTT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&gt;40 s, or PT &gt;15 s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983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DOACs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within 48 hours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At presentation 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983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SAH or signs/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consistent with SAH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Structural</a:t>
                      </a:r>
                      <a:r>
                        <a:rPr lang="en-US" sz="1200" baseline="0" dirty="0"/>
                        <a:t> GI malignancy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Infective Endocarditis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Intra-axial</a:t>
                      </a:r>
                      <a:r>
                        <a:rPr lang="en-US" sz="1200" baseline="0" dirty="0"/>
                        <a:t> intracranial</a:t>
                      </a:r>
                      <a:r>
                        <a:rPr lang="en-US" sz="1200" dirty="0"/>
                        <a:t> neoplasm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Aortic arch dissection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Within</a:t>
                      </a:r>
                      <a:r>
                        <a:rPr lang="en-US" sz="1200" baseline="0" dirty="0"/>
                        <a:t> 21 days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GI bleeding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Within 3 months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Prior</a:t>
                      </a:r>
                      <a:r>
                        <a:rPr lang="en-US" sz="1200" baseline="0" dirty="0"/>
                        <a:t> ischemic stroke</a:t>
                      </a:r>
                      <a:r>
                        <a:rPr lang="en-US" sz="1200" dirty="0"/>
                        <a:t> within</a:t>
                      </a:r>
                      <a:r>
                        <a:rPr lang="en-US" sz="1200" baseline="0" dirty="0"/>
                        <a:t> 3 </a:t>
                      </a:r>
                      <a:r>
                        <a:rPr lang="en-US" sz="1200" baseline="0" dirty="0" err="1"/>
                        <a:t>mo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Severe</a:t>
                      </a:r>
                      <a:r>
                        <a:rPr lang="en-US" sz="1200" baseline="0" dirty="0"/>
                        <a:t> h</a:t>
                      </a:r>
                      <a:r>
                        <a:rPr lang="en-US" sz="1200" dirty="0"/>
                        <a:t>ead trauma within</a:t>
                      </a:r>
                      <a:r>
                        <a:rPr lang="en-US" sz="1200" baseline="0" dirty="0"/>
                        <a:t> 3 </a:t>
                      </a:r>
                      <a:r>
                        <a:rPr lang="en-US" sz="1200" baseline="0" dirty="0" err="1"/>
                        <a:t>mo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Posttraumatic infarction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Intracranial /</a:t>
                      </a:r>
                      <a:r>
                        <a:rPr lang="en-US" sz="1200" dirty="0" err="1"/>
                        <a:t>intraspinal</a:t>
                      </a:r>
                      <a:r>
                        <a:rPr lang="en-US" sz="1200" dirty="0"/>
                        <a:t> surgery within 3 </a:t>
                      </a:r>
                      <a:r>
                        <a:rPr lang="en-US" sz="1200" dirty="0" err="1"/>
                        <a:t>mo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7052">
                <a:tc>
                  <a:txBody>
                    <a:bodyPr/>
                    <a:lstStyle/>
                    <a:p>
                      <a:r>
                        <a:rPr lang="en-US" sz="1200" dirty="0"/>
                        <a:t>Time of onset</a:t>
                      </a:r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recommended</a:t>
                      </a:r>
                      <a:r>
                        <a:rPr lang="en-US" sz="1200" baseline="0" dirty="0"/>
                        <a:t> in pts who have unclear time &amp;/or unwitnessed symptom onset</a:t>
                      </a:r>
                      <a:endParaRPr lang="en-US" sz="1200" dirty="0"/>
                    </a:p>
                  </a:txBody>
                  <a:tcPr marT="60960" marB="609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5601" name="Rectangle 4">
            <a:extLst>
              <a:ext uri="{FF2B5EF4-FFF2-40B4-BE49-F238E27FC236}">
                <a16:creationId xmlns:a16="http://schemas.microsoft.com/office/drawing/2014/main" id="{FE0B0C61-5946-CC1D-16EC-B10B2968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2" y="0"/>
            <a:ext cx="20970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0" dirty="0"/>
              <a:t>Stroke. 2018 Mar;49(3):e46-e110</a:t>
            </a:r>
          </a:p>
        </p:txBody>
      </p:sp>
      <p:pic>
        <p:nvPicPr>
          <p:cNvPr id="13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5DF44AA1-BEBC-4DF9-E365-8B1345CD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90E836-20CA-949C-6CCC-E5D0E79F9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77A3A-4CD1-C9C2-D236-5155729DE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6" name="Picture 4" descr="FLIP - Home">
            <a:extLst>
              <a:ext uri="{FF2B5EF4-FFF2-40B4-BE49-F238E27FC236}">
                <a16:creationId xmlns:a16="http://schemas.microsoft.com/office/drawing/2014/main" id="{2709174F-4CA4-1218-5CA4-E3A41C89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B4B4274-664A-255F-4574-4D81287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3E31-6F96-6FC0-CC4C-AD060BCB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40438"/>
          </a:xfrm>
        </p:spPr>
        <p:txBody>
          <a:bodyPr>
            <a:normAutofit fontScale="92500" lnSpcReduction="10000"/>
          </a:bodyPr>
          <a:lstStyle/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71F presents to ED 90 min after onset of L sided weakness &amp; dysarthria. Her BP is 172/80, INR, PTT, platelets all </a:t>
            </a:r>
            <a:r>
              <a:rPr lang="en-US" sz="2700" b="0" dirty="0" err="1">
                <a:solidFill>
                  <a:prstClr val="black"/>
                </a:solidFill>
              </a:rPr>
              <a:t>wnl</a:t>
            </a:r>
            <a:r>
              <a:rPr lang="en-US" sz="2700" b="0" dirty="0">
                <a:solidFill>
                  <a:prstClr val="black"/>
                </a:solidFill>
              </a:rPr>
              <a:t> . CT head is normal w no evidence of hemorrhage. 40 mins into her IV </a:t>
            </a:r>
            <a:r>
              <a:rPr lang="en-US" sz="2700" b="0" dirty="0" err="1">
                <a:solidFill>
                  <a:prstClr val="black"/>
                </a:solidFill>
              </a:rPr>
              <a:t>tPA</a:t>
            </a:r>
            <a:r>
              <a:rPr lang="en-US" sz="2700" b="0" dirty="0">
                <a:solidFill>
                  <a:prstClr val="black"/>
                </a:solidFill>
              </a:rPr>
              <a:t> infusion she complains of severe HA &amp; begins vomiting. Her BP is 230/110; neuro exam shows worsening L sided weakness (complete hemiplegia)</a:t>
            </a:r>
          </a:p>
          <a:p>
            <a:pPr>
              <a:buClr>
                <a:srgbClr val="A04DA3"/>
              </a:buClr>
              <a:defRPr/>
            </a:pPr>
            <a:endParaRPr lang="en-US" sz="27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Which of the following is the most appropriate next step in treatment?</a:t>
            </a:r>
          </a:p>
          <a:p>
            <a:pPr marL="0" indent="0">
              <a:buClr>
                <a:srgbClr val="A04DA3"/>
              </a:buClr>
              <a:buFontTx/>
              <a:buNone/>
              <a:defRPr/>
            </a:pPr>
            <a:endParaRPr lang="en-US" sz="27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A. Stop </a:t>
            </a:r>
            <a:r>
              <a:rPr lang="en-US" sz="2700" b="0" dirty="0" err="1">
                <a:solidFill>
                  <a:prstClr val="black"/>
                </a:solidFill>
              </a:rPr>
              <a:t>tPA</a:t>
            </a:r>
            <a:r>
              <a:rPr lang="en-US" sz="2700" b="0" dirty="0">
                <a:solidFill>
                  <a:prstClr val="black"/>
                </a:solidFill>
              </a:rPr>
              <a:t> infusion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B. Cryoprecipitate 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C. Obtain STAT CT head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D. Nicardipine 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700" b="0" dirty="0">
                <a:solidFill>
                  <a:prstClr val="black"/>
                </a:solidFill>
              </a:rPr>
              <a:t>E. ↑ frequency neuro checks &amp; VS</a:t>
            </a:r>
          </a:p>
          <a:p>
            <a:pPr>
              <a:defRPr/>
            </a:pPr>
            <a:endParaRPr lang="en-US" b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B9E68E-E196-D28B-1A4E-83B3ADAD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4053" r="12099" b="3488"/>
          <a:stretch>
            <a:fillRect/>
          </a:stretch>
        </p:blipFill>
        <p:spPr bwMode="auto">
          <a:xfrm>
            <a:off x="5780391" y="2972844"/>
            <a:ext cx="2523287" cy="318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224F557C-DA8D-07FA-52FD-0B4139C1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7F7FE-07AA-71CE-C580-469AC8E1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D0F7F-73B8-2B69-29F2-459D86B0B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8" name="Picture 4" descr="FLIP - Home">
            <a:extLst>
              <a:ext uri="{FF2B5EF4-FFF2-40B4-BE49-F238E27FC236}">
                <a16:creationId xmlns:a16="http://schemas.microsoft.com/office/drawing/2014/main" id="{12F49BD2-EC99-65A4-DB0C-87F87488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686B363-D051-4C8F-7BDB-99EC3647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en-US" sz="2800" b="1" dirty="0">
                <a:solidFill>
                  <a:schemeClr val="tx1"/>
                </a:solidFill>
              </a:rPr>
              <a:t>Management of </a:t>
            </a:r>
            <a:r>
              <a:rPr lang="en-US" altLang="en-US" sz="2800" b="1" dirty="0" err="1">
                <a:solidFill>
                  <a:schemeClr val="tx1"/>
                </a:solidFill>
              </a:rPr>
              <a:t>sICH</a:t>
            </a:r>
            <a:r>
              <a:rPr lang="en-US" altLang="en-US" sz="2800" b="1" dirty="0">
                <a:solidFill>
                  <a:schemeClr val="tx1"/>
                </a:solidFill>
              </a:rPr>
              <a:t> occurring w/in 24 </a:t>
            </a:r>
            <a:r>
              <a:rPr lang="en-US" altLang="en-US" sz="2800" b="1" dirty="0" err="1">
                <a:solidFill>
                  <a:schemeClr val="tx1"/>
                </a:solidFill>
              </a:rPr>
              <a:t>hrs</a:t>
            </a:r>
            <a:r>
              <a:rPr lang="en-US" altLang="en-US" sz="2800" b="1" dirty="0">
                <a:solidFill>
                  <a:schemeClr val="tx1"/>
                </a:solidFill>
              </a:rPr>
              <a:t> of IV tPA for AIS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r>
              <a:rPr lang="en-US" altLang="en-US" sz="1100" b="0" dirty="0">
                <a:solidFill>
                  <a:schemeClr val="tx1"/>
                </a:solidFill>
              </a:rPr>
              <a:t>Stroke. 2018 Mar;49(3):e46-e110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082674"/>
            <a:ext cx="8686800" cy="4632325"/>
          </a:xfrm>
        </p:spPr>
        <p:txBody>
          <a:bodyPr/>
          <a:lstStyle/>
          <a:p>
            <a:pPr>
              <a:defRPr/>
            </a:pPr>
            <a:r>
              <a:rPr lang="en-US" sz="2300" b="1" dirty="0">
                <a:solidFill>
                  <a:schemeClr val="tx1"/>
                </a:solidFill>
              </a:rPr>
              <a:t>Stop tPA infusion</a:t>
            </a:r>
          </a:p>
          <a:p>
            <a:pPr>
              <a:defRPr/>
            </a:pPr>
            <a:r>
              <a:rPr lang="en-US" sz="2300" b="0" dirty="0">
                <a:solidFill>
                  <a:schemeClr val="tx1"/>
                </a:solidFill>
              </a:rPr>
              <a:t>CBC, PT (INR), </a:t>
            </a:r>
            <a:r>
              <a:rPr lang="en-US" sz="2300" b="0" dirty="0" err="1">
                <a:solidFill>
                  <a:schemeClr val="tx1"/>
                </a:solidFill>
              </a:rPr>
              <a:t>aPTT</a:t>
            </a:r>
            <a:r>
              <a:rPr lang="en-US" sz="2300" b="0" dirty="0">
                <a:solidFill>
                  <a:schemeClr val="tx1"/>
                </a:solidFill>
              </a:rPr>
              <a:t>, fibrinogen level, type &amp; cross</a:t>
            </a:r>
          </a:p>
          <a:p>
            <a:pPr>
              <a:defRPr/>
            </a:pPr>
            <a:r>
              <a:rPr lang="en-US" sz="2300" b="0" dirty="0">
                <a:solidFill>
                  <a:schemeClr val="tx1"/>
                </a:solidFill>
              </a:rPr>
              <a:t>Stat </a:t>
            </a:r>
            <a:r>
              <a:rPr lang="en-US" sz="2300" b="0" dirty="0" err="1">
                <a:solidFill>
                  <a:schemeClr val="tx1"/>
                </a:solidFill>
              </a:rPr>
              <a:t>noncontrast</a:t>
            </a:r>
            <a:r>
              <a:rPr lang="en-US" sz="2300" b="0" dirty="0">
                <a:solidFill>
                  <a:schemeClr val="tx1"/>
                </a:solidFill>
              </a:rPr>
              <a:t> CT head</a:t>
            </a:r>
          </a:p>
          <a:p>
            <a:pPr>
              <a:defRPr/>
            </a:pPr>
            <a:endParaRPr lang="en-US" sz="23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b="1" dirty="0">
                <a:solidFill>
                  <a:schemeClr val="tx1"/>
                </a:solidFill>
              </a:rPr>
              <a:t>Cryoprecipitate</a:t>
            </a:r>
            <a:r>
              <a:rPr lang="en-US" sz="2300" b="0" dirty="0">
                <a:solidFill>
                  <a:schemeClr val="tx1"/>
                </a:solidFill>
              </a:rPr>
              <a:t>: 10 U infused over 10–30 min; administer additional dose for fibrinogen level of &lt;200 mg/dL</a:t>
            </a:r>
          </a:p>
          <a:p>
            <a:pPr lvl="1">
              <a:defRPr/>
            </a:pPr>
            <a:r>
              <a:rPr lang="en-US" sz="2300" b="0" dirty="0">
                <a:solidFill>
                  <a:schemeClr val="tx1"/>
                </a:solidFill>
              </a:rPr>
              <a:t>Fibrinogen levels should be rechecked Q 4 </a:t>
            </a:r>
            <a:r>
              <a:rPr lang="en-US" sz="2300" b="0" dirty="0" err="1">
                <a:solidFill>
                  <a:schemeClr val="tx1"/>
                </a:solidFill>
              </a:rPr>
              <a:t>hrs</a:t>
            </a:r>
            <a:r>
              <a:rPr lang="en-US" sz="2300" b="0" dirty="0">
                <a:solidFill>
                  <a:schemeClr val="tx1"/>
                </a:solidFill>
              </a:rPr>
              <a:t> </a:t>
            </a:r>
          </a:p>
          <a:p>
            <a:pPr marL="342992" lvl="1" indent="0">
              <a:buFontTx/>
              <a:buNone/>
              <a:defRPr/>
            </a:pPr>
            <a:endParaRPr lang="en-US" sz="23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300" b="1" dirty="0">
                <a:solidFill>
                  <a:schemeClr val="tx1"/>
                </a:solidFill>
              </a:rPr>
              <a:t>Tranexamic acid </a:t>
            </a:r>
            <a:r>
              <a:rPr lang="en-US" sz="2300" b="0" dirty="0">
                <a:solidFill>
                  <a:schemeClr val="tx1"/>
                </a:solidFill>
              </a:rPr>
              <a:t>1000 mg IV infused over 10 min </a:t>
            </a:r>
            <a:r>
              <a:rPr lang="en-US" sz="2300" dirty="0">
                <a:solidFill>
                  <a:schemeClr val="tx1"/>
                </a:solidFill>
              </a:rPr>
              <a:t>OR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l-GR" sz="2300" b="1" dirty="0">
                <a:solidFill>
                  <a:schemeClr val="tx1"/>
                </a:solidFill>
              </a:rPr>
              <a:t>ε-</a:t>
            </a:r>
            <a:r>
              <a:rPr lang="en-US" sz="2300" b="1" dirty="0">
                <a:solidFill>
                  <a:schemeClr val="tx1"/>
                </a:solidFill>
              </a:rPr>
              <a:t>aminocaproic acid 4–5 g </a:t>
            </a:r>
            <a:r>
              <a:rPr lang="en-US" sz="2300" b="0" dirty="0">
                <a:solidFill>
                  <a:schemeClr val="tx1"/>
                </a:solidFill>
              </a:rPr>
              <a:t>over 1 h, followed by 1 g IV until bleeding is controlled </a:t>
            </a:r>
          </a:p>
          <a:p>
            <a:pPr>
              <a:defRPr/>
            </a:pPr>
            <a:r>
              <a:rPr lang="en-US" sz="2300" b="0" dirty="0">
                <a:solidFill>
                  <a:schemeClr val="tx1"/>
                </a:solidFill>
              </a:rPr>
              <a:t>Hematology &amp; neurosurgery consultations</a:t>
            </a:r>
          </a:p>
          <a:p>
            <a:pPr marL="0" indent="0">
              <a:buNone/>
              <a:defRPr/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77310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93D2-9950-EAB5-33F3-F0A4C9418C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r>
              <a:rPr lang="en-US" altLang="en-US" sz="2600" b="0" dirty="0"/>
              <a:t>Incidence 1-2% of all tPA treated stroke</a:t>
            </a:r>
          </a:p>
          <a:p>
            <a:r>
              <a:rPr lang="en-US" altLang="en-US" sz="2600" b="0" dirty="0"/>
              <a:t>More common in pts on ACE-I</a:t>
            </a:r>
          </a:p>
          <a:p>
            <a:r>
              <a:rPr lang="en-US" altLang="en-US" sz="2600" b="0" dirty="0"/>
              <a:t>Usually starts near end of tPA infusion</a:t>
            </a:r>
          </a:p>
          <a:p>
            <a:r>
              <a:rPr lang="en-US" altLang="en-US" sz="2600" b="0" dirty="0"/>
              <a:t>Begin examining tongue 20 min before IV tPA infusion is complete &amp; repeat several times until 20 min after tPA infusion</a:t>
            </a:r>
          </a:p>
          <a:p>
            <a:r>
              <a:rPr lang="en-US" altLang="en-US" sz="2600" b="0" dirty="0"/>
              <a:t>Look for any signs of unilateral or bilateral tongue enlargement</a:t>
            </a:r>
          </a:p>
          <a:p>
            <a:r>
              <a:rPr lang="en-US" altLang="en-US" sz="2600" b="0" dirty="0">
                <a:solidFill>
                  <a:srgbClr val="0070C0"/>
                </a:solidFill>
              </a:rPr>
              <a:t>If angioedema is suspected….how do you manage?</a:t>
            </a:r>
          </a:p>
          <a:p>
            <a:endParaRPr lang="en-US" altLang="en-US" sz="2800" dirty="0"/>
          </a:p>
          <a:p>
            <a:endParaRPr lang="en-US" altLang="en-US" dirty="0"/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3557CFFF-FBA4-4B7B-13A8-03370EAA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4714B9-9273-7EC1-ED59-5A3E8C3A8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B4B83-1D3D-1DEA-A02F-01F6F13DE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6" name="Picture 4" descr="FLIP - Home">
            <a:extLst>
              <a:ext uri="{FF2B5EF4-FFF2-40B4-BE49-F238E27FC236}">
                <a16:creationId xmlns:a16="http://schemas.microsoft.com/office/drawing/2014/main" id="{BDC60ECC-C273-6628-A13A-A1B2B27F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5B051-2FBC-6E52-3DF6-97D25B9E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7B94B-5230-18CB-B72C-D0022DBF1A21}"/>
              </a:ext>
            </a:extLst>
          </p:cNvPr>
          <p:cNvSpPr txBox="1"/>
          <p:nvPr/>
        </p:nvSpPr>
        <p:spPr>
          <a:xfrm>
            <a:off x="152400" y="253426"/>
            <a:ext cx="579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Angioedema associated with tPA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6E4EB-3B99-25B0-84E4-FF5C698FF841}"/>
              </a:ext>
            </a:extLst>
          </p:cNvPr>
          <p:cNvCxnSpPr/>
          <p:nvPr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Management of Orolingual Angioedema Assoc. w IV tPA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973763"/>
            <a:ext cx="8382000" cy="685800"/>
          </a:xfrm>
        </p:spPr>
        <p:txBody>
          <a:bodyPr/>
          <a:lstStyle/>
          <a:p>
            <a:pPr algn="r"/>
            <a:r>
              <a:rPr lang="en-US" altLang="en-US" sz="1100" b="0" dirty="0">
                <a:solidFill>
                  <a:schemeClr val="tx1"/>
                </a:solidFill>
              </a:rPr>
              <a:t>Stroke. 2018 Mar;49(3):e46-e110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082675"/>
            <a:ext cx="8991600" cy="4632325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</a:rPr>
              <a:t>Stop IV tPA </a:t>
            </a:r>
            <a:r>
              <a:rPr lang="en-US" sz="2200" dirty="0">
                <a:solidFill>
                  <a:schemeClr val="tx1"/>
                </a:solidFill>
              </a:rPr>
              <a:t>&amp; hold ACEIs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Administer IV </a:t>
            </a:r>
            <a:r>
              <a:rPr lang="en-US" sz="2200" b="1" dirty="0">
                <a:solidFill>
                  <a:schemeClr val="tx1"/>
                </a:solidFill>
              </a:rPr>
              <a:t>methylprednisolone</a:t>
            </a:r>
            <a:r>
              <a:rPr lang="en-US" sz="2200" dirty="0">
                <a:solidFill>
                  <a:schemeClr val="tx1"/>
                </a:solidFill>
              </a:rPr>
              <a:t> 125 mg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Administer IV </a:t>
            </a:r>
            <a:r>
              <a:rPr lang="en-US" sz="2200" b="1" dirty="0">
                <a:solidFill>
                  <a:schemeClr val="tx1"/>
                </a:solidFill>
              </a:rPr>
              <a:t>diphenhydramine</a:t>
            </a:r>
            <a:r>
              <a:rPr lang="en-US" sz="2200" dirty="0">
                <a:solidFill>
                  <a:schemeClr val="tx1"/>
                </a:solidFill>
              </a:rPr>
              <a:t> 50 mg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Administer </a:t>
            </a:r>
            <a:r>
              <a:rPr lang="en-US" sz="2200" b="1" dirty="0">
                <a:solidFill>
                  <a:schemeClr val="tx1"/>
                </a:solidFill>
              </a:rPr>
              <a:t>ranitidine</a:t>
            </a:r>
            <a:r>
              <a:rPr lang="en-US" sz="2200" dirty="0">
                <a:solidFill>
                  <a:schemeClr val="tx1"/>
                </a:solidFill>
              </a:rPr>
              <a:t> 50 mg IV or </a:t>
            </a:r>
            <a:r>
              <a:rPr lang="en-US" sz="2200" b="1" dirty="0">
                <a:solidFill>
                  <a:schemeClr val="tx1"/>
                </a:solidFill>
              </a:rPr>
              <a:t>famotidine</a:t>
            </a:r>
            <a:r>
              <a:rPr lang="en-US" sz="2200" dirty="0">
                <a:solidFill>
                  <a:schemeClr val="tx1"/>
                </a:solidFill>
              </a:rPr>
              <a:t> 20 mg IV</a:t>
            </a:r>
          </a:p>
          <a:p>
            <a:r>
              <a:rPr lang="en-US" sz="2200" dirty="0">
                <a:solidFill>
                  <a:schemeClr val="tx1"/>
                </a:solidFill>
              </a:rPr>
              <a:t>If there is further increase in angioedema, admin epinephrine (0.1%) 0.3 mL SQ or by nebulizer 0.5 mL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Icatibant</a:t>
            </a:r>
            <a:r>
              <a:rPr lang="en-US" sz="2200" dirty="0">
                <a:solidFill>
                  <a:schemeClr val="tx1"/>
                </a:solidFill>
              </a:rPr>
              <a:t>, 3 mL (30 mg) SQ in abdominal area; may repeat Q 6 </a:t>
            </a:r>
            <a:r>
              <a:rPr lang="en-US" sz="2200" dirty="0" err="1">
                <a:solidFill>
                  <a:schemeClr val="tx1"/>
                </a:solidFill>
              </a:rPr>
              <a:t>hr</a:t>
            </a:r>
            <a:r>
              <a:rPr lang="en-US" sz="2200" dirty="0">
                <a:solidFill>
                  <a:schemeClr val="tx1"/>
                </a:solidFill>
              </a:rPr>
              <a:t> not to exceed 3 doses in 24 h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Maintain airway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Endotracheal intubation may not be necessary if edema is limited to anterior tongue &amp; lips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Edema involving larynx, palate, floor of mouth, or oropharynx w rapid progression (w/in 30 min) poses ↑ risk of requiring intubation</a:t>
            </a:r>
          </a:p>
        </p:txBody>
      </p:sp>
    </p:spTree>
    <p:extLst>
      <p:ext uri="{BB962C8B-B14F-4D97-AF65-F5344CB8AC3E}">
        <p14:creationId xmlns:p14="http://schemas.microsoft.com/office/powerpoint/2010/main" val="403298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18281"/>
            <a:ext cx="8610600" cy="6421438"/>
          </a:xfrm>
        </p:spPr>
        <p:txBody>
          <a:bodyPr>
            <a:normAutofit lnSpcReduction="10000"/>
          </a:bodyPr>
          <a:lstStyle/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63</a:t>
            </a:r>
            <a:r>
              <a:rPr lang="en-US" sz="2800" b="0" dirty="0">
                <a:solidFill>
                  <a:prstClr val="black"/>
                </a:solidFill>
              </a:rPr>
              <a:t>F w </a:t>
            </a:r>
            <a:r>
              <a:rPr lang="en-US" sz="2800" b="0" dirty="0" err="1">
                <a:solidFill>
                  <a:prstClr val="black"/>
                </a:solidFill>
              </a:rPr>
              <a:t>hx</a:t>
            </a:r>
            <a:r>
              <a:rPr lang="en-US" sz="2800" b="0" dirty="0">
                <a:solidFill>
                  <a:prstClr val="black"/>
                </a:solidFill>
              </a:rPr>
              <a:t> of </a:t>
            </a:r>
            <a:r>
              <a:rPr lang="en-US" sz="2800" dirty="0">
                <a:solidFill>
                  <a:prstClr val="black"/>
                </a:solidFill>
              </a:rPr>
              <a:t>HTN presents to </a:t>
            </a:r>
            <a:r>
              <a:rPr lang="en-US" sz="2800" b="0" dirty="0">
                <a:solidFill>
                  <a:prstClr val="black"/>
                </a:solidFill>
              </a:rPr>
              <a:t>ED w global aphasia &amp; R hemiparesis </a:t>
            </a:r>
            <a:r>
              <a:rPr lang="en-US" sz="2800" dirty="0">
                <a:solidFill>
                  <a:prstClr val="black"/>
                </a:solidFill>
              </a:rPr>
              <a:t>13 </a:t>
            </a:r>
            <a:r>
              <a:rPr lang="en-US" sz="2800" dirty="0" err="1">
                <a:solidFill>
                  <a:prstClr val="black"/>
                </a:solidFill>
              </a:rPr>
              <a:t>hrs</a:t>
            </a:r>
            <a:r>
              <a:rPr lang="en-US" sz="2800" dirty="0">
                <a:solidFill>
                  <a:prstClr val="black"/>
                </a:solidFill>
              </a:rPr>
              <a:t> after last seen normal; NIHSS 19. She lives alone &amp; was last seen by her son at 9pm</a:t>
            </a:r>
            <a:r>
              <a:rPr lang="en-US" sz="2800" b="0" dirty="0">
                <a:solidFill>
                  <a:prstClr val="black"/>
                </a:solidFill>
              </a:rPr>
              <a:t> the day prior. She was found on the </a:t>
            </a:r>
            <a:r>
              <a:rPr lang="en-US" sz="2800" dirty="0">
                <a:solidFill>
                  <a:prstClr val="black"/>
                </a:solidFill>
              </a:rPr>
              <a:t>floor of her bedroom this AM. CT head: </a:t>
            </a:r>
            <a:r>
              <a:rPr lang="en-US" sz="2800" dirty="0" err="1">
                <a:solidFill>
                  <a:prstClr val="black"/>
                </a:solidFill>
              </a:rPr>
              <a:t>hyperdense</a:t>
            </a:r>
            <a:r>
              <a:rPr lang="en-US" sz="2800" dirty="0">
                <a:solidFill>
                  <a:prstClr val="black"/>
                </a:solidFill>
              </a:rPr>
              <a:t> L MCA, w early ischemia in the insular cortex &amp; left frontal lobe. Her only meds are ASA &amp; </a:t>
            </a:r>
            <a:r>
              <a:rPr lang="en-US" sz="2800" dirty="0" err="1">
                <a:solidFill>
                  <a:prstClr val="black"/>
                </a:solidFill>
              </a:rPr>
              <a:t>lisinopril</a:t>
            </a:r>
            <a:r>
              <a:rPr lang="en-US" sz="2800" dirty="0">
                <a:solidFill>
                  <a:prstClr val="black"/>
                </a:solidFill>
              </a:rPr>
              <a:t>. At baseline she is fully independent.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b="0" dirty="0">
                <a:solidFill>
                  <a:prstClr val="black"/>
                </a:solidFill>
              </a:rPr>
              <a:t>Which of the following is the most appropriate next step?</a:t>
            </a:r>
          </a:p>
          <a:p>
            <a:pPr marL="0" indent="0">
              <a:buClr>
                <a:srgbClr val="A04DA3"/>
              </a:buClr>
              <a:buFontTx/>
              <a:buNone/>
              <a:defRPr/>
            </a:pPr>
            <a:endParaRPr lang="en-US" sz="26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None/>
              <a:defRPr/>
            </a:pPr>
            <a:r>
              <a:rPr lang="en-US" sz="2600" b="0" dirty="0">
                <a:solidFill>
                  <a:prstClr val="black"/>
                </a:solidFill>
              </a:rPr>
              <a:t>A. </a:t>
            </a:r>
            <a:r>
              <a:rPr lang="en-US" sz="2600" dirty="0">
                <a:solidFill>
                  <a:prstClr val="black"/>
                </a:solidFill>
              </a:rPr>
              <a:t>IV </a:t>
            </a:r>
            <a:r>
              <a:rPr lang="en-US" sz="2600" b="0" dirty="0" err="1">
                <a:solidFill>
                  <a:prstClr val="black"/>
                </a:solidFill>
              </a:rPr>
              <a:t>tPA</a:t>
            </a:r>
            <a:r>
              <a:rPr lang="en-US" sz="2600" b="0" dirty="0">
                <a:solidFill>
                  <a:prstClr val="black"/>
                </a:solidFill>
              </a:rPr>
              <a:t> infusion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b="0" dirty="0">
                <a:solidFill>
                  <a:prstClr val="black"/>
                </a:solidFill>
              </a:rPr>
              <a:t>B. Rectal ASA &amp; admission to stroke unit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b="0" dirty="0">
                <a:solidFill>
                  <a:prstClr val="black"/>
                </a:solidFill>
              </a:rPr>
              <a:t>C. STAT MRI brain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b="0" dirty="0">
                <a:solidFill>
                  <a:prstClr val="black"/>
                </a:solidFill>
              </a:rPr>
              <a:t>D. </a:t>
            </a:r>
            <a:r>
              <a:rPr lang="en-US" sz="2600" dirty="0">
                <a:solidFill>
                  <a:prstClr val="black"/>
                </a:solidFill>
              </a:rPr>
              <a:t>STAT CTA/CTP</a:t>
            </a:r>
            <a:endParaRPr lang="en-US" sz="2600" b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0" dirty="0"/>
          </a:p>
        </p:txBody>
      </p:sp>
      <p:pic>
        <p:nvPicPr>
          <p:cNvPr id="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6A4ADFDA-CBB3-F6BB-FD53-F556E73B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81606-732F-D946-EF8C-8F7D6608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D36C7-4F82-8A95-F2DC-E376AA346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7" name="Picture 4" descr="FLIP - Home">
            <a:extLst>
              <a:ext uri="{FF2B5EF4-FFF2-40B4-BE49-F238E27FC236}">
                <a16:creationId xmlns:a16="http://schemas.microsoft.com/office/drawing/2014/main" id="{9167F3BF-6D8F-EB17-9B09-86C50AD5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344C38B-3BFF-E426-2D5D-C0332845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082675"/>
            <a:ext cx="8305800" cy="4267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 a practical, evidence-based treatment approach to TIA/stroke management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Describe the changing definition of the therapeutic window in acute ischemic stroke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Summarize novel treatment approaches: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Endovascular intervention for Large Vessel occlusion (LVO)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Alteplase for wake-up stroke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Tenecteplase as a thrombolytic option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DAPT for stroke prevention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4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697788" cy="457200"/>
          </a:xfrm>
        </p:spPr>
        <p:txBody>
          <a:bodyPr/>
          <a:lstStyle/>
          <a:p>
            <a:r>
              <a:rPr lang="en-US" sz="3000" b="1" dirty="0"/>
              <a:t>Changing Therapeutic Window for AIS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r>
              <a:rPr lang="en-US" sz="2400" dirty="0"/>
              <a:t>In select pts w AIS w/in </a:t>
            </a:r>
            <a:r>
              <a:rPr lang="en-US" sz="2400" b="1" dirty="0"/>
              <a:t>24 hrs </a:t>
            </a:r>
            <a:r>
              <a:rPr lang="en-US" sz="2400" dirty="0"/>
              <a:t>of LKN who have a Large Vessel Occlusion (</a:t>
            </a:r>
            <a:r>
              <a:rPr lang="en-US" sz="2400" b="1" dirty="0"/>
              <a:t>LVO) in the anterior circulation (ICA or M1) </a:t>
            </a:r>
            <a:r>
              <a:rPr lang="en-US" sz="2400" dirty="0"/>
              <a:t>consider</a:t>
            </a:r>
            <a:r>
              <a:rPr lang="en-US" sz="2400" b="1" dirty="0"/>
              <a:t> </a:t>
            </a:r>
            <a:r>
              <a:rPr lang="en-US" sz="2400" dirty="0"/>
              <a:t>mechanical thrombectomy </a:t>
            </a:r>
          </a:p>
          <a:p>
            <a:pPr lvl="1"/>
            <a:r>
              <a:rPr lang="en-US" sz="2000" dirty="0"/>
              <a:t>2018 AHA/ASA guideline recommendations</a:t>
            </a:r>
          </a:p>
          <a:p>
            <a:endParaRPr lang="en-US" sz="2400" dirty="0"/>
          </a:p>
          <a:p>
            <a:r>
              <a:rPr lang="en-US" sz="2400" b="1" dirty="0"/>
              <a:t>DAWN &amp; DEFUSE-3 </a:t>
            </a:r>
            <a:r>
              <a:rPr lang="en-US" sz="2400" dirty="0"/>
              <a:t>Trials randomized pts w LVO to thrombectomy up to 24 hrs from LKN if they had ischemic brain tissue that had not yet infarcted, as determined by CT perfusion or MR diffusion weighted imaging</a:t>
            </a:r>
          </a:p>
          <a:p>
            <a:pPr lvl="1"/>
            <a:r>
              <a:rPr lang="en-US" sz="2400" dirty="0"/>
              <a:t>benefit in functional outcome at 90 days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079" y="552285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2018 Jan 4;378(1):11-21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2018 Feb 22;378(8):708-718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Stroke. 2018 Mar;49(3):e46-e110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6211" r="21484" b="8984"/>
          <a:stretch>
            <a:fillRect/>
          </a:stretch>
        </p:blipFill>
        <p:spPr bwMode="auto">
          <a:xfrm>
            <a:off x="8077200" y="0"/>
            <a:ext cx="914400" cy="10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57D38345-1ED0-203D-B0E3-795555E0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37E0E-5CF2-9744-44AA-1CFB271F5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F2C47-4FDE-A8BC-E04F-1652D5751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9" name="Picture 4" descr="FLIP - Home">
            <a:extLst>
              <a:ext uri="{FF2B5EF4-FFF2-40B4-BE49-F238E27FC236}">
                <a16:creationId xmlns:a16="http://schemas.microsoft.com/office/drawing/2014/main" id="{85C81087-1CCC-D87B-43FC-65002873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5B3E7E6-62CD-9B37-3AA8-5056A394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DAWN Trial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Thrombectomy 6-24 Hours after Stroke w a Mismatch between Deficit &amp; Infarct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973763"/>
            <a:ext cx="8382000" cy="685800"/>
          </a:xfrm>
        </p:spPr>
        <p:txBody>
          <a:bodyPr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NEJM 2018 Jan 4;378(1):11-21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337" y="1200150"/>
            <a:ext cx="8686800" cy="46323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Randomized 206 pts w LVO presenting btw </a:t>
            </a:r>
            <a:r>
              <a:rPr lang="en-US" sz="2400" b="1" dirty="0">
                <a:solidFill>
                  <a:schemeClr val="tx1"/>
                </a:solidFill>
              </a:rPr>
              <a:t>6 -24 </a:t>
            </a:r>
            <a:r>
              <a:rPr lang="en-US" sz="2400" b="1" dirty="0" err="1">
                <a:solidFill>
                  <a:schemeClr val="tx1"/>
                </a:solidFill>
              </a:rPr>
              <a:t>hrs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thrombectomy or control if they had a small infarct core in relation to their NIHSS score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underwent CT perfusion or MR diffusion weighted  imaging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demonstrated an overall benefit in functional outcome at 90 d in </a:t>
            </a:r>
            <a:r>
              <a:rPr lang="en-US" sz="2400" dirty="0" err="1">
                <a:solidFill>
                  <a:schemeClr val="tx1"/>
                </a:solidFill>
              </a:rPr>
              <a:t>tx</a:t>
            </a:r>
            <a:r>
              <a:rPr lang="en-US" sz="2400" dirty="0">
                <a:solidFill>
                  <a:schemeClr val="tx1"/>
                </a:solidFill>
              </a:rPr>
              <a:t> grp </a:t>
            </a:r>
          </a:p>
          <a:p>
            <a:pPr lvl="1"/>
            <a:r>
              <a:rPr lang="en-US" sz="1400" dirty="0" err="1">
                <a:solidFill>
                  <a:schemeClr val="tx1"/>
                </a:solidFill>
              </a:rPr>
              <a:t>mRS</a:t>
            </a:r>
            <a:r>
              <a:rPr lang="en-US" sz="1400" dirty="0">
                <a:solidFill>
                  <a:schemeClr val="tx1"/>
                </a:solidFill>
              </a:rPr>
              <a:t> score 0–2, 49% vs 13%; adjusted difference 33%</a:t>
            </a:r>
          </a:p>
          <a:p>
            <a:pPr marL="342992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NNT 2 for lower disability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For every 2 pts </a:t>
            </a:r>
            <a:r>
              <a:rPr lang="en-US" sz="1800" dirty="0" err="1">
                <a:solidFill>
                  <a:schemeClr val="tx1"/>
                </a:solidFill>
              </a:rPr>
              <a:t>tx’d</a:t>
            </a:r>
            <a:r>
              <a:rPr lang="en-US" sz="1800" dirty="0">
                <a:solidFill>
                  <a:schemeClr val="tx1"/>
                </a:solidFill>
              </a:rPr>
              <a:t> w thrombectomy, 1additional </a:t>
            </a:r>
            <a:r>
              <a:rPr lang="en-US" sz="1800" dirty="0" err="1">
                <a:solidFill>
                  <a:schemeClr val="tx1"/>
                </a:solidFill>
              </a:rPr>
              <a:t>pt</a:t>
            </a:r>
            <a:r>
              <a:rPr lang="en-US" sz="1800" dirty="0">
                <a:solidFill>
                  <a:schemeClr val="tx1"/>
                </a:solidFill>
              </a:rPr>
              <a:t> had better disability score at 90 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NNT 2.8 for functional independence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For every 2.8 pts </a:t>
            </a:r>
            <a:r>
              <a:rPr lang="en-US" sz="1800" dirty="0" err="1">
                <a:solidFill>
                  <a:schemeClr val="tx1"/>
                </a:solidFill>
              </a:rPr>
              <a:t>tx’d</a:t>
            </a:r>
            <a:r>
              <a:rPr lang="en-US" sz="1800" dirty="0">
                <a:solidFill>
                  <a:schemeClr val="tx1"/>
                </a:solidFill>
              </a:rPr>
              <a:t> w thrombectomy, 1 additional </a:t>
            </a:r>
            <a:r>
              <a:rPr lang="en-US" sz="1800" dirty="0" err="1">
                <a:solidFill>
                  <a:schemeClr val="tx1"/>
                </a:solidFill>
              </a:rPr>
              <a:t>pt</a:t>
            </a:r>
            <a:r>
              <a:rPr lang="en-US" sz="1800" dirty="0">
                <a:solidFill>
                  <a:schemeClr val="tx1"/>
                </a:solidFill>
              </a:rPr>
              <a:t> had functional independence at 90 d </a:t>
            </a:r>
          </a:p>
        </p:txBody>
      </p:sp>
    </p:spTree>
    <p:extLst>
      <p:ext uri="{BB962C8B-B14F-4D97-AF65-F5344CB8AC3E}">
        <p14:creationId xmlns:p14="http://schemas.microsoft.com/office/powerpoint/2010/main" val="73298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DEFUSE-3 Trial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Thrombectomy for stroke at 6 to 16 Hours w Selection by Perfusion imaging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973763"/>
            <a:ext cx="8382000" cy="685800"/>
          </a:xfrm>
        </p:spPr>
        <p:txBody>
          <a:bodyPr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N </a:t>
            </a:r>
            <a:r>
              <a:rPr lang="en-US" sz="1100" dirty="0" err="1">
                <a:solidFill>
                  <a:schemeClr val="tx1"/>
                </a:solidFill>
              </a:rPr>
              <a:t>Engl</a:t>
            </a:r>
            <a:r>
              <a:rPr lang="en-US" sz="1100" dirty="0">
                <a:solidFill>
                  <a:schemeClr val="tx1"/>
                </a:solidFill>
              </a:rPr>
              <a:t> J Med. 2018 Feb 22;378(8):708-718.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337" y="1200150"/>
            <a:ext cx="8686800" cy="4632325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Randomized 182 pts w LVO presenting btw </a:t>
            </a:r>
            <a:r>
              <a:rPr lang="en-US" sz="2400" b="1" dirty="0">
                <a:solidFill>
                  <a:prstClr val="black"/>
                </a:solidFill>
              </a:rPr>
              <a:t>6-16 </a:t>
            </a:r>
            <a:r>
              <a:rPr lang="en-US" sz="2400" b="1" dirty="0" err="1">
                <a:solidFill>
                  <a:prstClr val="black"/>
                </a:solidFill>
              </a:rPr>
              <a:t>hrs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to thrombectomy or control if they had ischemic brain tissue that had not yet infarcted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Trial showed a benefit in functional outcome at 90 days in treated grp 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mRS</a:t>
            </a:r>
            <a:r>
              <a:rPr lang="en-US" sz="2400" dirty="0">
                <a:solidFill>
                  <a:schemeClr val="tx1"/>
                </a:solidFill>
              </a:rPr>
              <a:t> score 0–2, 45% vs 17%; P&lt;0.0001</a:t>
            </a:r>
          </a:p>
          <a:p>
            <a:pPr marL="342992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90-day mortality rate 14% in endovascular grp vs 26% in medical </a:t>
            </a:r>
            <a:r>
              <a:rPr lang="en-US" sz="2400" dirty="0" err="1">
                <a:solidFill>
                  <a:schemeClr val="tx1"/>
                </a:solidFill>
              </a:rPr>
              <a:t>tx</a:t>
            </a:r>
            <a:r>
              <a:rPr lang="en-US" sz="2400" dirty="0">
                <a:solidFill>
                  <a:schemeClr val="tx1"/>
                </a:solidFill>
              </a:rPr>
              <a:t> grp (P=0.05)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significant difference in </a:t>
            </a:r>
            <a:r>
              <a:rPr lang="en-US" sz="2400" dirty="0" err="1">
                <a:solidFill>
                  <a:schemeClr val="tx1"/>
                </a:solidFill>
              </a:rPr>
              <a:t>sICH</a:t>
            </a:r>
            <a:r>
              <a:rPr lang="en-US" sz="2400" dirty="0">
                <a:solidFill>
                  <a:schemeClr val="tx1"/>
                </a:solidFill>
              </a:rPr>
              <a:t> or serious adverse events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297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0BE34-149C-A973-D088-7B5F450FC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Aphasia</a:t>
            </a:r>
          </a:p>
          <a:p>
            <a:r>
              <a:rPr lang="en-US" sz="3000" dirty="0">
                <a:solidFill>
                  <a:schemeClr val="tx1"/>
                </a:solidFill>
              </a:rPr>
              <a:t>Neglect</a:t>
            </a:r>
          </a:p>
          <a:p>
            <a:r>
              <a:rPr lang="en-US" sz="3000" dirty="0">
                <a:solidFill>
                  <a:schemeClr val="tx1"/>
                </a:solidFill>
              </a:rPr>
              <a:t>Gaze or head deviation</a:t>
            </a:r>
          </a:p>
          <a:p>
            <a:r>
              <a:rPr lang="en-US" sz="3000" dirty="0">
                <a:solidFill>
                  <a:schemeClr val="tx1"/>
                </a:solidFill>
              </a:rPr>
              <a:t>Dense hemiparesis/hemisensory disturbance</a:t>
            </a:r>
          </a:p>
          <a:p>
            <a:r>
              <a:rPr lang="en-US" sz="3000" dirty="0">
                <a:solidFill>
                  <a:schemeClr val="tx1"/>
                </a:solidFill>
              </a:rPr>
              <a:t>Visual field cut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9F4D60-3228-CF99-9005-E3450ACFB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Signs of a Large Vessel Occlusion (LVO)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9B2DB3-FC97-33AA-7A70-997F9BC1F1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21438"/>
          </a:xfrm>
        </p:spPr>
        <p:txBody>
          <a:bodyPr>
            <a:normAutofit/>
          </a:bodyPr>
          <a:lstStyle/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62M</a:t>
            </a:r>
            <a:r>
              <a:rPr lang="en-US" sz="2800" b="0" dirty="0">
                <a:solidFill>
                  <a:prstClr val="black"/>
                </a:solidFill>
              </a:rPr>
              <a:t> w </a:t>
            </a:r>
            <a:r>
              <a:rPr lang="en-US" sz="2800" b="0" dirty="0" err="1">
                <a:solidFill>
                  <a:prstClr val="black"/>
                </a:solidFill>
              </a:rPr>
              <a:t>hx</a:t>
            </a:r>
            <a:r>
              <a:rPr lang="en-US" sz="2800" b="0" dirty="0">
                <a:solidFill>
                  <a:prstClr val="black"/>
                </a:solidFill>
              </a:rPr>
              <a:t> of </a:t>
            </a:r>
            <a:r>
              <a:rPr lang="en-US" sz="2800" dirty="0">
                <a:solidFill>
                  <a:prstClr val="black"/>
                </a:solidFill>
              </a:rPr>
              <a:t>HTN &amp; HLD presents to the </a:t>
            </a:r>
            <a:r>
              <a:rPr lang="en-US" sz="2800" b="0" dirty="0">
                <a:solidFill>
                  <a:prstClr val="black"/>
                </a:solidFill>
              </a:rPr>
              <a:t>ED at 6am after waking up w R </a:t>
            </a:r>
            <a:r>
              <a:rPr lang="en-US" sz="2800" dirty="0">
                <a:solidFill>
                  <a:prstClr val="black"/>
                </a:solidFill>
              </a:rPr>
              <a:t>sided weakness &amp; </a:t>
            </a:r>
            <a:r>
              <a:rPr lang="en-US" sz="2800" b="0" dirty="0">
                <a:solidFill>
                  <a:prstClr val="black"/>
                </a:solidFill>
              </a:rPr>
              <a:t>dysarthria; </a:t>
            </a:r>
            <a:r>
              <a:rPr lang="en-US" sz="2800" dirty="0">
                <a:solidFill>
                  <a:prstClr val="black"/>
                </a:solidFill>
              </a:rPr>
              <a:t>NIHSS 7. CTH </a:t>
            </a:r>
            <a:r>
              <a:rPr lang="en-US" sz="2800" dirty="0" err="1">
                <a:solidFill>
                  <a:prstClr val="black"/>
                </a:solidFill>
              </a:rPr>
              <a:t>wnl</a:t>
            </a:r>
            <a:r>
              <a:rPr lang="en-US" sz="2800" dirty="0">
                <a:solidFill>
                  <a:prstClr val="black"/>
                </a:solidFill>
              </a:rPr>
              <a:t>, no hemorrhage &amp; no LVO on CTA head/neck.  His wife confirms he went to bed at midnight.  BP 183/ 105, HR 89. Meds: ASA, atorvastatin &amp; </a:t>
            </a:r>
            <a:r>
              <a:rPr lang="en-US" sz="2800" dirty="0" err="1">
                <a:solidFill>
                  <a:prstClr val="black"/>
                </a:solidFill>
              </a:rPr>
              <a:t>lisinopril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Which of the following is the most appropriate next step?</a:t>
            </a:r>
          </a:p>
          <a:p>
            <a:pPr marL="0" indent="0">
              <a:buClr>
                <a:srgbClr val="A04DA3"/>
              </a:buClr>
              <a:buFontTx/>
              <a:buNone/>
              <a:defRPr/>
            </a:pP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A. </a:t>
            </a:r>
            <a:r>
              <a:rPr lang="en-US" sz="2800" dirty="0">
                <a:solidFill>
                  <a:prstClr val="black"/>
                </a:solidFill>
              </a:rPr>
              <a:t>STAT IV </a:t>
            </a:r>
            <a:r>
              <a:rPr lang="en-US" sz="2800" b="0" dirty="0" err="1">
                <a:solidFill>
                  <a:prstClr val="black"/>
                </a:solidFill>
              </a:rPr>
              <a:t>tPA</a:t>
            </a:r>
            <a:r>
              <a:rPr lang="en-US" sz="2800" b="0" dirty="0">
                <a:solidFill>
                  <a:prstClr val="black"/>
                </a:solidFill>
              </a:rPr>
              <a:t> infusion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B. Rectal ASA &amp; admission to stroke unit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C. STAT MRI brain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D. </a:t>
            </a:r>
            <a:r>
              <a:rPr lang="en-US" sz="2800" dirty="0">
                <a:solidFill>
                  <a:prstClr val="black"/>
                </a:solidFill>
              </a:rPr>
              <a:t>STAT IV labetalol</a:t>
            </a:r>
            <a:endParaRPr lang="en-US" sz="2800" b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0" dirty="0"/>
          </a:p>
        </p:txBody>
      </p:sp>
      <p:pic>
        <p:nvPicPr>
          <p:cNvPr id="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0103F1E3-2560-24E4-9A46-F741CBF9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6EA17-70B7-6800-FBFE-D8DBDE9C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E9582-5845-FF19-04DB-B774DFEFC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7" name="Picture 4" descr="FLIP - Home">
            <a:extLst>
              <a:ext uri="{FF2B5EF4-FFF2-40B4-BE49-F238E27FC236}">
                <a16:creationId xmlns:a16="http://schemas.microsoft.com/office/drawing/2014/main" id="{2F8A203F-28E6-E7C4-AA21-97EB130D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DDF996B-77D5-35F9-D6B5-F6D40933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WAKE-UP Trial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MRI-Guided Thrombolysis for Stroke w Unknown Time of Onset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N </a:t>
            </a:r>
            <a:r>
              <a:rPr lang="en-US" sz="1100" dirty="0" err="1">
                <a:solidFill>
                  <a:schemeClr val="tx1"/>
                </a:solidFill>
              </a:rPr>
              <a:t>Engl</a:t>
            </a:r>
            <a:r>
              <a:rPr lang="en-US" sz="1100" dirty="0">
                <a:solidFill>
                  <a:schemeClr val="tx1"/>
                </a:solidFill>
              </a:rPr>
              <a:t> J Med. 2018 Aug 16;379(7):611-622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00137"/>
            <a:ext cx="8686800" cy="46323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Randomized 503 pts w unknown time of onset of stroke to either IV tPA or placebo, if ischemic lesion visible on MRI DWI but no parenchymal hyperintensity on FLAIR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Indicated stroke had occurred w/in approx. 4.5 </a:t>
            </a:r>
            <a:r>
              <a:rPr lang="en-US" sz="2200" dirty="0" err="1">
                <a:solidFill>
                  <a:schemeClr val="tx1"/>
                </a:solidFill>
              </a:rPr>
              <a:t>hrs</a:t>
            </a:r>
            <a:endParaRPr lang="en-US" sz="2200" dirty="0">
              <a:solidFill>
                <a:schemeClr val="tx1"/>
              </a:solidFill>
            </a:endParaRPr>
          </a:p>
          <a:p>
            <a:pPr marL="342992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Favorable outcome in 53% in tPA grp vs 42% in placebo grp (OR 1.61; P=0.02)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Demonstrated benefit of IV tPA in pts w wake-up stroke using an MRI-based selection model aimed at identifying pts in the 4.5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2508703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b="1" dirty="0"/>
              <a:t>AHA/ASA 2018 Guidelines</a:t>
            </a:r>
            <a:endParaRPr lang="en-U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575" y="5867400"/>
            <a:ext cx="8382000" cy="6858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Powers et al. Stroke. 2018 Mar;49(3):e46-e110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803A61-0146-BD06-3F36-DFC433359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r="10677"/>
          <a:stretch/>
        </p:blipFill>
        <p:spPr>
          <a:xfrm>
            <a:off x="0" y="12954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2819400"/>
          </a:xfrm>
        </p:spPr>
        <p:txBody>
          <a:bodyPr/>
          <a:lstStyle/>
          <a:p>
            <a:pPr algn="just"/>
            <a:r>
              <a:rPr lang="en-US" sz="2600" dirty="0"/>
              <a:t>56M w </a:t>
            </a:r>
            <a:r>
              <a:rPr lang="en-US" sz="2600" dirty="0" err="1"/>
              <a:t>hx</a:t>
            </a:r>
            <a:r>
              <a:rPr lang="en-US" sz="2600" dirty="0"/>
              <a:t> of HTN, DM, HLD &amp; tobacco presents to the ED in Tuba City AZ due to abrupt onset of R sided weakness &amp; dysarthria 2 </a:t>
            </a:r>
            <a:r>
              <a:rPr lang="en-US" sz="2600" dirty="0" err="1"/>
              <a:t>hrs</a:t>
            </a:r>
            <a:r>
              <a:rPr lang="en-US" sz="2600" dirty="0"/>
              <a:t> prior. You promptly evaluate him &amp; determine he is a candidate for IV thrombolysis; NIHSS 6, CTH: WNL, no hemorrhage; Vitals &amp; labs WNL. You order STAT alteplase, only to be told that they do not have it, but do carry tenecteplase.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124200"/>
            <a:ext cx="8534400" cy="3048000"/>
          </a:xfrm>
        </p:spPr>
        <p:txBody>
          <a:bodyPr/>
          <a:lstStyle/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Which of the following is the most appropriate next step?</a:t>
            </a:r>
          </a:p>
          <a:p>
            <a:pPr marL="0" indent="0">
              <a:buClr>
                <a:srgbClr val="A04DA3"/>
              </a:buClr>
              <a:buFontTx/>
              <a:buNone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A. Administer IV </a:t>
            </a:r>
            <a:r>
              <a:rPr lang="en-US" sz="2600" dirty="0" err="1">
                <a:solidFill>
                  <a:prstClr val="black"/>
                </a:solidFill>
              </a:rPr>
              <a:t>tenecteplase</a:t>
            </a:r>
            <a:r>
              <a:rPr lang="en-US" sz="2600" dirty="0">
                <a:solidFill>
                  <a:prstClr val="black"/>
                </a:solidFill>
              </a:rPr>
              <a:t> instead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B. Transfer to the nearest stroke center for IV </a:t>
            </a:r>
            <a:r>
              <a:rPr lang="en-US" sz="2600" dirty="0" err="1">
                <a:solidFill>
                  <a:prstClr val="black"/>
                </a:solidFill>
              </a:rPr>
              <a:t>alteplase</a:t>
            </a:r>
            <a:endParaRPr lang="en-US" sz="260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C. Order a STAT CTA head &amp; neck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600" dirty="0">
                <a:solidFill>
                  <a:prstClr val="black"/>
                </a:solidFill>
              </a:rPr>
              <a:t>D. Administer rectal ASA &amp; recommend permissive HTN</a:t>
            </a:r>
          </a:p>
          <a:p>
            <a:endParaRPr lang="en-US" dirty="0"/>
          </a:p>
        </p:txBody>
      </p:sp>
      <p:pic>
        <p:nvPicPr>
          <p:cNvPr id="2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A60F860-5273-1F6D-1381-BA87E588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E646D-A2B0-E5AE-C5DA-F012256C4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0B42D-6C26-C4BF-829B-1FBE9A719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5" name="Picture 4" descr="FLIP - Home">
            <a:extLst>
              <a:ext uri="{FF2B5EF4-FFF2-40B4-BE49-F238E27FC236}">
                <a16:creationId xmlns:a16="http://schemas.microsoft.com/office/drawing/2014/main" id="{521484C6-5D1B-0F07-4FA6-5AD0F741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7CA531E-67B8-0563-788A-39EA9E21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4287" y="5702297"/>
            <a:ext cx="8382000" cy="685800"/>
          </a:xfrm>
        </p:spPr>
        <p:txBody>
          <a:bodyPr/>
          <a:lstStyle/>
          <a:p>
            <a:r>
              <a:rPr lang="en-US" altLang="en-US" sz="1100" b="0" dirty="0">
                <a:solidFill>
                  <a:schemeClr val="tx1"/>
                </a:solidFill>
              </a:rPr>
              <a:t>Powers et al. Stroke. 2019 Dec;50(12):e344-e418</a:t>
            </a:r>
          </a:p>
          <a:p>
            <a:endParaRPr lang="en-US" altLang="en-US" sz="1100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09550" y="3133724"/>
            <a:ext cx="8686800" cy="2505075"/>
          </a:xfrm>
        </p:spPr>
        <p:txBody>
          <a:bodyPr/>
          <a:lstStyle/>
          <a:p>
            <a:pPr lvl="0"/>
            <a:r>
              <a:rPr lang="en-US" sz="2600" dirty="0">
                <a:solidFill>
                  <a:schemeClr val="tx1"/>
                </a:solidFill>
              </a:rPr>
              <a:t>Tenecteplase administered as a 0.4-mg/kg single IV bolus has not been proven to be superior or noninferior to alteplase but </a:t>
            </a:r>
            <a:r>
              <a:rPr lang="en-US" sz="2600" b="1" dirty="0">
                <a:solidFill>
                  <a:schemeClr val="tx1"/>
                </a:solidFill>
              </a:rPr>
              <a:t>might be considered </a:t>
            </a:r>
            <a:r>
              <a:rPr lang="en-US" sz="2600" dirty="0">
                <a:solidFill>
                  <a:schemeClr val="tx1"/>
                </a:solidFill>
              </a:rPr>
              <a:t>as an alternative to alteplase in pts w </a:t>
            </a:r>
            <a:r>
              <a:rPr lang="en-US" sz="2600" b="1" dirty="0">
                <a:solidFill>
                  <a:schemeClr val="tx1"/>
                </a:solidFill>
              </a:rPr>
              <a:t>minor neurological impairment &amp; no major intracranial occlusion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19D7F-B276-522C-F5EF-0FA4B4F42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8061D8-F8FA-E16E-DA33-79D26C63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44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65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NOR-TEST (Norwegian Tenecteplase Stroke Trial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Tenecteplase (TNK) vs alteplase (TPA) for acute ischemic stroke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Lancet Neurol. 2017;16:781–788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00137"/>
            <a:ext cx="8686800" cy="4632325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</a:rPr>
              <a:t>Randomized 1107 pts w AIS w/in 4.5 </a:t>
            </a:r>
            <a:r>
              <a:rPr lang="en-US" sz="2500" dirty="0" err="1">
                <a:solidFill>
                  <a:schemeClr val="tx1"/>
                </a:solidFill>
              </a:rPr>
              <a:t>hrs</a:t>
            </a:r>
            <a:r>
              <a:rPr lang="en-US" sz="2500" dirty="0">
                <a:solidFill>
                  <a:schemeClr val="tx1"/>
                </a:solidFill>
              </a:rPr>
              <a:t> to IV TNK </a:t>
            </a:r>
            <a:r>
              <a:rPr lang="en-US" sz="2500" b="1" dirty="0">
                <a:solidFill>
                  <a:schemeClr val="tx1"/>
                </a:solidFill>
              </a:rPr>
              <a:t>0.4mg/kg</a:t>
            </a:r>
            <a:r>
              <a:rPr lang="en-US" sz="2500" dirty="0">
                <a:solidFill>
                  <a:schemeClr val="tx1"/>
                </a:solidFill>
              </a:rPr>
              <a:t> vs IV alteplase 0.9mg/kg 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TNK was </a:t>
            </a:r>
            <a:r>
              <a:rPr lang="en-US" sz="2500" b="1" dirty="0">
                <a:solidFill>
                  <a:schemeClr val="tx1"/>
                </a:solidFill>
              </a:rPr>
              <a:t>not</a:t>
            </a:r>
            <a:r>
              <a:rPr lang="en-US" sz="2500" dirty="0">
                <a:solidFill>
                  <a:schemeClr val="tx1"/>
                </a:solidFill>
              </a:rPr>
              <a:t> superior to TPA in 1°outcome </a:t>
            </a:r>
            <a:r>
              <a:rPr lang="en-US" sz="2500" dirty="0" err="1">
                <a:solidFill>
                  <a:schemeClr val="tx1"/>
                </a:solidFill>
              </a:rPr>
              <a:t>mRS</a:t>
            </a:r>
            <a:r>
              <a:rPr lang="en-US" sz="2500" dirty="0">
                <a:solidFill>
                  <a:schemeClr val="tx1"/>
                </a:solidFill>
              </a:rPr>
              <a:t> 0-1 at 90 d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TNK showed a </a:t>
            </a:r>
            <a:r>
              <a:rPr lang="en-US" sz="2500" b="1" dirty="0">
                <a:solidFill>
                  <a:schemeClr val="tx1"/>
                </a:solidFill>
              </a:rPr>
              <a:t>similar safety prof</a:t>
            </a:r>
            <a:r>
              <a:rPr lang="en-US" sz="2500" dirty="0">
                <a:solidFill>
                  <a:schemeClr val="tx1"/>
                </a:solidFill>
              </a:rPr>
              <a:t>ile (</a:t>
            </a:r>
            <a:r>
              <a:rPr lang="en-US" sz="2500" dirty="0" err="1">
                <a:solidFill>
                  <a:schemeClr val="tx1"/>
                </a:solidFill>
              </a:rPr>
              <a:t>sICH</a:t>
            </a:r>
            <a:r>
              <a:rPr lang="en-US" sz="2500" dirty="0">
                <a:solidFill>
                  <a:schemeClr val="tx1"/>
                </a:solidFill>
              </a:rPr>
              <a:t> &amp; death)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Most pts enrolled in the study had </a:t>
            </a:r>
            <a:r>
              <a:rPr lang="en-US" sz="2500" b="1" dirty="0">
                <a:solidFill>
                  <a:schemeClr val="tx1"/>
                </a:solidFill>
              </a:rPr>
              <a:t>mild stroke </a:t>
            </a:r>
            <a:r>
              <a:rPr lang="en-US" sz="2500" dirty="0">
                <a:solidFill>
                  <a:schemeClr val="tx1"/>
                </a:solidFill>
              </a:rPr>
              <a:t>(NIHSS 4) &amp; no major intracranial occlusion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Not generalizable to pts w severe stroke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80% pts NIHSS &lt;7</a:t>
            </a:r>
          </a:p>
        </p:txBody>
      </p:sp>
    </p:spTree>
    <p:extLst>
      <p:ext uri="{BB962C8B-B14F-4D97-AF65-F5344CB8AC3E}">
        <p14:creationId xmlns:p14="http://schemas.microsoft.com/office/powerpoint/2010/main" val="269945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192838"/>
          </a:xfrm>
        </p:spPr>
        <p:txBody>
          <a:bodyPr>
            <a:normAutofit lnSpcReduction="10000"/>
          </a:bodyPr>
          <a:lstStyle/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64M w </a:t>
            </a:r>
            <a:r>
              <a:rPr lang="en-US" sz="2800" dirty="0" err="1">
                <a:solidFill>
                  <a:prstClr val="black"/>
                </a:solidFill>
              </a:rPr>
              <a:t>hx</a:t>
            </a:r>
            <a:r>
              <a:rPr lang="en-US" sz="2800" dirty="0">
                <a:solidFill>
                  <a:prstClr val="black"/>
                </a:solidFill>
              </a:rPr>
              <a:t> of HTN, DM presents to ED w abrupt onset R arm/leg weakness lasting 75 mins, w complete resolution. His blood pressure on arrival is 166/92. He is not on anti-thrombotics. You suspect a TIA. </a:t>
            </a: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Which of the following would you consider starting in this patient? </a:t>
            </a:r>
          </a:p>
          <a:p>
            <a:pPr marL="0" indent="0">
              <a:buClr>
                <a:srgbClr val="A04DA3"/>
              </a:buClr>
              <a:buFontTx/>
              <a:buNone/>
              <a:defRPr/>
            </a:pP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A. </a:t>
            </a:r>
            <a:r>
              <a:rPr lang="en-US" sz="2800" dirty="0">
                <a:solidFill>
                  <a:prstClr val="black"/>
                </a:solidFill>
              </a:rPr>
              <a:t>heparin drip</a:t>
            </a: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B. </a:t>
            </a:r>
            <a:r>
              <a:rPr lang="en-US" sz="2800" dirty="0" err="1">
                <a:solidFill>
                  <a:prstClr val="black"/>
                </a:solidFill>
              </a:rPr>
              <a:t>apixaban</a:t>
            </a: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C. </a:t>
            </a:r>
            <a:r>
              <a:rPr lang="en-US" sz="2800" dirty="0">
                <a:solidFill>
                  <a:prstClr val="black"/>
                </a:solidFill>
              </a:rPr>
              <a:t>ASA only</a:t>
            </a: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D. </a:t>
            </a:r>
            <a:r>
              <a:rPr lang="en-US" sz="2800" dirty="0" err="1">
                <a:solidFill>
                  <a:prstClr val="black"/>
                </a:solidFill>
              </a:rPr>
              <a:t>clopidogrel</a:t>
            </a:r>
            <a:r>
              <a:rPr lang="en-US" sz="2800" dirty="0">
                <a:solidFill>
                  <a:prstClr val="black"/>
                </a:solidFill>
              </a:rPr>
              <a:t> only</a:t>
            </a:r>
            <a:endParaRPr lang="en-US" sz="2800" b="0" dirty="0">
              <a:solidFill>
                <a:prstClr val="black"/>
              </a:solidFill>
            </a:endParaRPr>
          </a:p>
          <a:p>
            <a:pPr marL="109728" indent="0">
              <a:buClr>
                <a:srgbClr val="A04DA3"/>
              </a:buClr>
              <a:buFontTx/>
              <a:buNone/>
              <a:defRPr/>
            </a:pPr>
            <a:r>
              <a:rPr lang="en-US" sz="2800" b="0" dirty="0">
                <a:solidFill>
                  <a:prstClr val="black"/>
                </a:solidFill>
              </a:rPr>
              <a:t>E. </a:t>
            </a:r>
            <a:r>
              <a:rPr lang="en-US" sz="2800" dirty="0">
                <a:solidFill>
                  <a:prstClr val="black"/>
                </a:solidFill>
              </a:rPr>
              <a:t>ASA &amp; </a:t>
            </a:r>
            <a:r>
              <a:rPr lang="en-US" sz="2800" dirty="0" err="1">
                <a:solidFill>
                  <a:prstClr val="black"/>
                </a:solidFill>
              </a:rPr>
              <a:t>clopidogrel</a:t>
            </a:r>
            <a:endParaRPr lang="en-US" sz="2800" b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878121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AHA/ASA Guidelines Stroke. 2019/2021 </a:t>
            </a:r>
          </a:p>
        </p:txBody>
      </p:sp>
      <p:pic>
        <p:nvPicPr>
          <p:cNvPr id="10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3DDF2360-9C1E-2770-69E7-7F515D83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5CE669-BF3E-E117-4E78-CBE733FD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0BFCD0-DE9C-886E-185F-0D27C5DAA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13" name="Picture 4" descr="FLIP - Home">
            <a:extLst>
              <a:ext uri="{FF2B5EF4-FFF2-40B4-BE49-F238E27FC236}">
                <a16:creationId xmlns:a16="http://schemas.microsoft.com/office/drawing/2014/main" id="{CFDD81BD-A323-A61C-ED1A-5B671057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120507D-7240-2703-85BD-5533D820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4287" y="5702297"/>
            <a:ext cx="8382000" cy="685800"/>
          </a:xfrm>
        </p:spPr>
        <p:txBody>
          <a:bodyPr/>
          <a:lstStyle/>
          <a:p>
            <a:r>
              <a:rPr lang="en-US" altLang="en-US" sz="1100" b="0" dirty="0">
                <a:solidFill>
                  <a:schemeClr val="tx1"/>
                </a:solidFill>
              </a:rPr>
              <a:t>Powers et al. Stroke. 2019 Dec;50(12):e344-e418</a:t>
            </a:r>
          </a:p>
          <a:p>
            <a:endParaRPr lang="en-US" altLang="en-US" sz="1100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19D7F-B276-522C-F5EF-0FA4B4F42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8061D8-F8FA-E16E-DA33-79D26C63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44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F96D3F1-D39E-72DC-5B54-77EBD980A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1" r="11443"/>
          <a:stretch/>
        </p:blipFill>
        <p:spPr bwMode="auto">
          <a:xfrm>
            <a:off x="-19049" y="3643314"/>
            <a:ext cx="914399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420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EXTEND-IA TNK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TNK vs TPA before Thrombectomy for Ischemic Stroke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N </a:t>
            </a:r>
            <a:r>
              <a:rPr lang="en-US" sz="1100" dirty="0" err="1">
                <a:solidFill>
                  <a:schemeClr val="tx1"/>
                </a:solidFill>
              </a:rPr>
              <a:t>Engl</a:t>
            </a:r>
            <a:r>
              <a:rPr lang="en-US" sz="1100" dirty="0">
                <a:solidFill>
                  <a:schemeClr val="tx1"/>
                </a:solidFill>
              </a:rPr>
              <a:t> J Med. 2018 Apr 26;378(17):1573-1582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00137"/>
            <a:ext cx="8686800" cy="46323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Randomized 202 pts w LVO to TNK </a:t>
            </a:r>
            <a:r>
              <a:rPr lang="en-US" sz="2400" b="1" dirty="0">
                <a:solidFill>
                  <a:schemeClr val="tx1"/>
                </a:solidFill>
              </a:rPr>
              <a:t>0.25mg/kg</a:t>
            </a:r>
            <a:r>
              <a:rPr lang="en-US" sz="2400" dirty="0">
                <a:solidFill>
                  <a:schemeClr val="tx1"/>
                </a:solidFill>
              </a:rPr>
              <a:t> vs TPA 0.9mg/kg prior to thrombectomy &amp; w/in 4.5 </a:t>
            </a:r>
            <a:r>
              <a:rPr lang="en-US" sz="2400" dirty="0" err="1">
                <a:solidFill>
                  <a:schemeClr val="tx1"/>
                </a:solidFill>
              </a:rPr>
              <a:t>hrs</a:t>
            </a:r>
            <a:r>
              <a:rPr lang="en-US" sz="2400" dirty="0">
                <a:solidFill>
                  <a:schemeClr val="tx1"/>
                </a:solidFill>
              </a:rPr>
              <a:t> of </a:t>
            </a:r>
            <a:r>
              <a:rPr lang="en-US" sz="2400" dirty="0" err="1">
                <a:solidFill>
                  <a:schemeClr val="tx1"/>
                </a:solidFill>
              </a:rPr>
              <a:t>sx</a:t>
            </a:r>
            <a:r>
              <a:rPr lang="en-US" sz="2400" dirty="0">
                <a:solidFill>
                  <a:schemeClr val="tx1"/>
                </a:solidFill>
              </a:rPr>
              <a:t> onset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Median NIHSS 17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1°outcome</a:t>
            </a:r>
            <a:r>
              <a:rPr lang="en-US" sz="2500" dirty="0">
                <a:solidFill>
                  <a:schemeClr val="tx1"/>
                </a:solidFill>
              </a:rPr>
              <a:t>: TNK was noninferior to TPA in restoring perfusion of &gt;50% in the territory of artery occlusion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2°outcome:</a:t>
            </a:r>
          </a:p>
          <a:p>
            <a:r>
              <a:rPr lang="en-US" sz="2400" dirty="0">
                <a:solidFill>
                  <a:schemeClr val="tx1"/>
                </a:solidFill>
              </a:rPr>
              <a:t>TNK resulted in a better 90d functional outcome than TPA (median </a:t>
            </a:r>
            <a:r>
              <a:rPr lang="en-US" sz="2400" dirty="0" err="1">
                <a:solidFill>
                  <a:schemeClr val="tx1"/>
                </a:solidFill>
              </a:rPr>
              <a:t>mRS</a:t>
            </a:r>
            <a:r>
              <a:rPr lang="en-US" sz="2400" dirty="0">
                <a:solidFill>
                  <a:schemeClr val="tx1"/>
                </a:solidFill>
              </a:rPr>
              <a:t> 2 vs 3)</a:t>
            </a:r>
          </a:p>
          <a:p>
            <a:r>
              <a:rPr lang="en-US" sz="2400" dirty="0">
                <a:solidFill>
                  <a:schemeClr val="tx1"/>
                </a:solidFill>
              </a:rPr>
              <a:t>But incidence of recovery to independent function did not differ 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significant difference in </a:t>
            </a:r>
            <a:r>
              <a:rPr lang="en-US" sz="2400" dirty="0" err="1">
                <a:solidFill>
                  <a:schemeClr val="tx1"/>
                </a:solidFill>
              </a:rPr>
              <a:t>sICH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480291-6C54-CC5C-703F-0CDE19E57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1082675"/>
            <a:ext cx="8763000" cy="4479926"/>
          </a:xfrm>
        </p:spPr>
        <p:txBody>
          <a:bodyPr/>
          <a:lstStyle/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establish the non-inferiority of TNK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0.4mg/kg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alteplase 0.9 mg/kg for pts 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moderate to severe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stroke</a:t>
            </a: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Randomized 1:1, pts w acute ischemic stroke presenting w/in 4.5 hr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onset 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NIHSS ≥ 6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(median NIHSS 11)</a:t>
            </a: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1° outcome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0-1 at 90 days</a:t>
            </a:r>
          </a:p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Trial was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stopped early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after enrolling only 204 pts, due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TNK grp compared to alteplase grp</a:t>
            </a:r>
          </a:p>
          <a:p>
            <a:pPr marL="857479" marR="0" lvl="2" indent="-171496" algn="l" defTabSz="6859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244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 vs 1%; OR 6.57, 95% CI 0.78-55.62</a:t>
            </a: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TNK grp had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rate of a favorable outcome</a:t>
            </a:r>
          </a:p>
          <a:p>
            <a:pPr marL="857479" marR="0" lvl="2" indent="-171496" algn="l" defTabSz="6859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244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32% vs 51%; OR 0.45, 95% CI 0.25-0.80</a:t>
            </a: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4D24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TNK grp had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rate of mortality </a:t>
            </a:r>
          </a:p>
          <a:p>
            <a:pPr marL="857479" marR="0" lvl="2" indent="-171496" algn="l" defTabSz="6859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2445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16% vs 5%; OR 3.56, 95% CI 1.24-10.21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D4F389-C69D-2A74-C6DE-A1F85408F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0"/>
            <a:ext cx="8839200" cy="1082675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NOR-TEST 2, part A Trial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15ADE-2B9F-9153-F064-585D79B2B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5200" y="6370317"/>
            <a:ext cx="5257800" cy="4876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Lancet Neurol. 2022 Jun;21(6</a:t>
            </a:r>
            <a:r>
              <a:rPr lang="en-US" dirty="0"/>
              <a:t>):511-519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27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AC149C-F084-A392-B690-1BCA802CEB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43000"/>
            <a:ext cx="8915400" cy="4419600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</a:rPr>
              <a:t>Randomized 1600 pts w acute ischemic stroke presenting w/in 4.5 hr of </a:t>
            </a:r>
            <a:r>
              <a:rPr lang="en-US" sz="2500" dirty="0" err="1">
                <a:solidFill>
                  <a:schemeClr val="tx1"/>
                </a:solidFill>
              </a:rPr>
              <a:t>sx</a:t>
            </a:r>
            <a:r>
              <a:rPr lang="en-US" sz="2500" dirty="0">
                <a:solidFill>
                  <a:schemeClr val="tx1"/>
                </a:solidFill>
              </a:rPr>
              <a:t> onset to IV </a:t>
            </a:r>
            <a:r>
              <a:rPr lang="en-US" sz="2500" b="1" dirty="0">
                <a:solidFill>
                  <a:schemeClr val="tx1"/>
                </a:solidFill>
              </a:rPr>
              <a:t>TNK 0.25 mg/kg </a:t>
            </a:r>
            <a:r>
              <a:rPr lang="en-US" sz="2500" dirty="0">
                <a:solidFill>
                  <a:schemeClr val="tx1"/>
                </a:solidFill>
              </a:rPr>
              <a:t>or alteplase 0.9 mg/kg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Average NIHSS 9-10, median age 74 </a:t>
            </a:r>
            <a:r>
              <a:rPr lang="en-US" dirty="0" err="1">
                <a:solidFill>
                  <a:schemeClr val="tx2"/>
                </a:solidFill>
              </a:rPr>
              <a:t>yrs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1° outcome</a:t>
            </a:r>
            <a:r>
              <a:rPr lang="en-US" sz="2500" dirty="0">
                <a:solidFill>
                  <a:schemeClr val="tx1"/>
                </a:solidFill>
              </a:rPr>
              <a:t>: </a:t>
            </a:r>
            <a:r>
              <a:rPr lang="en-US" sz="2500" dirty="0" err="1">
                <a:solidFill>
                  <a:schemeClr val="tx1"/>
                </a:solidFill>
              </a:rPr>
              <a:t>mRS</a:t>
            </a:r>
            <a:r>
              <a:rPr lang="en-US" sz="2500" dirty="0">
                <a:solidFill>
                  <a:schemeClr val="tx1"/>
                </a:solidFill>
              </a:rPr>
              <a:t> 0-1 at 90-120 days</a:t>
            </a:r>
          </a:p>
          <a:p>
            <a:endParaRPr lang="en-US" sz="2500" dirty="0"/>
          </a:p>
          <a:p>
            <a:r>
              <a:rPr lang="en-US" sz="2500" b="1" dirty="0">
                <a:solidFill>
                  <a:schemeClr val="tx1"/>
                </a:solidFill>
              </a:rPr>
              <a:t>Results: IV TNK 0.25mg/kg is comparable to alteplase in terms of efficacy &amp; safety (</a:t>
            </a:r>
            <a:r>
              <a:rPr lang="en-US" sz="2500" b="1" dirty="0" err="1">
                <a:solidFill>
                  <a:schemeClr val="tx1"/>
                </a:solidFill>
              </a:rPr>
              <a:t>sICH</a:t>
            </a:r>
            <a:r>
              <a:rPr lang="en-US" sz="2500" b="1" dirty="0">
                <a:solidFill>
                  <a:schemeClr val="tx1"/>
                </a:solidFill>
              </a:rPr>
              <a:t> &amp; death)</a:t>
            </a:r>
            <a:endParaRPr lang="en-US" sz="2500" dirty="0">
              <a:solidFill>
                <a:schemeClr val="tx1"/>
              </a:solidFill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36.9% pts in TNK &amp; 34.8% in alteplase grp </a:t>
            </a:r>
            <a:r>
              <a:rPr lang="en-US" sz="2300" dirty="0" err="1">
                <a:solidFill>
                  <a:schemeClr val="tx1"/>
                </a:solidFill>
              </a:rPr>
              <a:t>mRS</a:t>
            </a:r>
            <a:r>
              <a:rPr lang="en-US" sz="2300" dirty="0">
                <a:solidFill>
                  <a:schemeClr val="tx1"/>
                </a:solidFill>
              </a:rPr>
              <a:t> 0-1  </a:t>
            </a:r>
          </a:p>
          <a:p>
            <a:pPr marL="685983" lvl="2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(unadjusted risk difference 2.1%; 95% CI 2.6 -6.9, meeting prespecified non-inferiority threshold)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3.4% pts TNK &amp; 3.2% in alteplase grp had </a:t>
            </a:r>
            <a:r>
              <a:rPr lang="en-US" sz="2300" dirty="0" err="1">
                <a:solidFill>
                  <a:schemeClr val="tx1"/>
                </a:solidFill>
              </a:rPr>
              <a:t>sICH</a:t>
            </a:r>
            <a:r>
              <a:rPr lang="en-US" sz="2300" dirty="0">
                <a:solidFill>
                  <a:schemeClr val="tx1"/>
                </a:solidFill>
              </a:rPr>
              <a:t>  at 24 hr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15.3% pt TNK &amp; 15.4% alteplase grp died w/in 90 days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F862B1-6CF0-E135-07FB-DBE2C061C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"/>
            <a:ext cx="8915400" cy="1066800"/>
          </a:xfrm>
        </p:spPr>
        <p:txBody>
          <a:bodyPr/>
          <a:lstStyle/>
          <a:p>
            <a:pPr algn="l"/>
            <a:r>
              <a:rPr lang="en-US" sz="3000" b="1" dirty="0" err="1">
                <a:solidFill>
                  <a:schemeClr val="tx1"/>
                </a:solidFill>
              </a:rPr>
              <a:t>AcT</a:t>
            </a:r>
            <a:r>
              <a:rPr lang="en-US" sz="3000" b="1" dirty="0">
                <a:solidFill>
                  <a:schemeClr val="tx1"/>
                </a:solidFill>
              </a:rPr>
              <a:t> trial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IV TNK vs Alteplase for Acute Ischemic Stroke in Canada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1C9040-48F2-4D27-E0DD-F29170E00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V="1">
            <a:off x="457200" y="6324600"/>
            <a:ext cx="8305800" cy="38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DB658-8C17-A2EC-47FE-281EDCDE2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36" y="6324600"/>
            <a:ext cx="293852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0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60325"/>
            <a:ext cx="8915400" cy="108267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Why consider </a:t>
            </a:r>
            <a:r>
              <a:rPr lang="en-US" sz="3200" b="1" dirty="0">
                <a:solidFill>
                  <a:schemeClr val="tx1"/>
                </a:solidFill>
              </a:rPr>
              <a:t>Tenecteplase?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00137"/>
            <a:ext cx="8686800" cy="4632325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TNK can be admin </a:t>
            </a:r>
            <a:r>
              <a:rPr lang="en-US" sz="2600" b="1" dirty="0">
                <a:solidFill>
                  <a:schemeClr val="tx1"/>
                </a:solidFill>
              </a:rPr>
              <a:t>faster</a:t>
            </a:r>
            <a:r>
              <a:rPr lang="en-US" sz="2600" dirty="0">
                <a:solidFill>
                  <a:schemeClr val="tx1"/>
                </a:solidFill>
              </a:rPr>
              <a:t>, 5-10 seconds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Single bolus </a:t>
            </a:r>
            <a:r>
              <a:rPr lang="en-US" sz="2600" dirty="0">
                <a:solidFill>
                  <a:schemeClr val="tx1"/>
                </a:solidFill>
              </a:rPr>
              <a:t>easier, practical benefit in transfers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TNK </a:t>
            </a:r>
            <a:r>
              <a:rPr lang="en-US" sz="2600" b="1" dirty="0">
                <a:solidFill>
                  <a:schemeClr val="tx1"/>
                </a:solidFill>
              </a:rPr>
              <a:t>cheaper</a:t>
            </a:r>
            <a:r>
              <a:rPr lang="en-US" sz="2600" dirty="0">
                <a:solidFill>
                  <a:schemeClr val="tx1"/>
                </a:solidFill>
              </a:rPr>
              <a:t> in most of the world</a:t>
            </a:r>
          </a:p>
          <a:p>
            <a:r>
              <a:rPr lang="en-US" sz="2600" dirty="0">
                <a:solidFill>
                  <a:schemeClr val="tx1"/>
                </a:solidFill>
              </a:rPr>
              <a:t>Has the highest degree of fibrin specificity &amp; binding, thus in theory the potential to be superior in efficacy</a:t>
            </a:r>
          </a:p>
          <a:p>
            <a:r>
              <a:rPr lang="en-US" sz="2600" dirty="0">
                <a:solidFill>
                  <a:schemeClr val="tx1"/>
                </a:solidFill>
              </a:rPr>
              <a:t>TNK </a:t>
            </a:r>
            <a:r>
              <a:rPr lang="en-US" sz="2600" b="1" dirty="0">
                <a:solidFill>
                  <a:schemeClr val="tx1"/>
                </a:solidFill>
              </a:rPr>
              <a:t>as safe </a:t>
            </a:r>
            <a:r>
              <a:rPr lang="en-US" sz="2600" dirty="0">
                <a:solidFill>
                  <a:schemeClr val="tx1"/>
                </a:solidFill>
              </a:rPr>
              <a:t>as TPA</a:t>
            </a:r>
          </a:p>
          <a:p>
            <a:r>
              <a:rPr lang="en-US" sz="2600" dirty="0">
                <a:solidFill>
                  <a:schemeClr val="tx1"/>
                </a:solidFill>
              </a:rPr>
              <a:t>Possible better recanalization of LVO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7D31-F95D-76E0-BD86-FAA7D5AB0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2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8964"/>
            <a:ext cx="8610600" cy="1910836"/>
          </a:xfrm>
        </p:spPr>
        <p:txBody>
          <a:bodyPr/>
          <a:lstStyle/>
          <a:p>
            <a:pPr algn="just"/>
            <a:r>
              <a:rPr lang="en-US" sz="2800" dirty="0"/>
              <a:t>35 F who is 29 weeks pregnant &amp; has experienced hyperemesis </a:t>
            </a:r>
            <a:r>
              <a:rPr lang="en-US" sz="2800" dirty="0" err="1"/>
              <a:t>gravidarum</a:t>
            </a:r>
            <a:r>
              <a:rPr lang="en-US" sz="2800" dirty="0"/>
              <a:t> is brought into the ED by her husband after the abrupt onset of “confusion” 1 hour prior. On your exam she has severe aphasia &amp; R arm &gt; leg weakness. NIHSS 16. BP 182/102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6106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Which of the following is the most appropriate next step?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A. Immediately page the obstetrician on call</a:t>
            </a:r>
          </a:p>
          <a:p>
            <a:pPr marL="0" indent="0">
              <a:buNone/>
            </a:pPr>
            <a:r>
              <a:rPr lang="en-US" sz="2600" dirty="0"/>
              <a:t>B. Obtain a STAT CT Head &amp; CTA head &amp; neck</a:t>
            </a:r>
          </a:p>
          <a:p>
            <a:pPr marL="0" indent="0">
              <a:buNone/>
            </a:pPr>
            <a:r>
              <a:rPr lang="en-US" sz="2600" dirty="0"/>
              <a:t>C. Start mixing the </a:t>
            </a:r>
            <a:r>
              <a:rPr lang="en-US" sz="2600" dirty="0" err="1"/>
              <a:t>tPA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D. Immediately page the vascular neurosurgeon on call</a:t>
            </a:r>
          </a:p>
          <a:p>
            <a:pPr marL="0" indent="0">
              <a:buNone/>
            </a:pPr>
            <a:r>
              <a:rPr lang="en-US" sz="2600" dirty="0"/>
              <a:t>E. All of the above</a:t>
            </a:r>
          </a:p>
          <a:p>
            <a:endParaRPr lang="en-US" dirty="0"/>
          </a:p>
        </p:txBody>
      </p:sp>
      <p:pic>
        <p:nvPicPr>
          <p:cNvPr id="4" name="Picture 8" descr="About Mass General Brigham | Mass General Brigham Innovation">
            <a:extLst>
              <a:ext uri="{FF2B5EF4-FFF2-40B4-BE49-F238E27FC236}">
                <a16:creationId xmlns:a16="http://schemas.microsoft.com/office/drawing/2014/main" id="{CA39AA6E-948C-F9E6-4E80-693078B0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3" y="6526027"/>
            <a:ext cx="2089150" cy="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13367-7C22-164E-7D1A-00381BAFB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97599"/>
            <a:ext cx="3505199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9A8BB-7AFD-4118-A1D5-3650B6DE55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0"/>
          <a:stretch/>
        </p:blipFill>
        <p:spPr>
          <a:xfrm>
            <a:off x="3505200" y="6195828"/>
            <a:ext cx="2756920" cy="660399"/>
          </a:xfrm>
          <a:prstGeom prst="rect">
            <a:avLst/>
          </a:prstGeom>
        </p:spPr>
      </p:pic>
      <p:pic>
        <p:nvPicPr>
          <p:cNvPr id="7" name="Picture 4" descr="FLIP - Home">
            <a:extLst>
              <a:ext uri="{FF2B5EF4-FFF2-40B4-BE49-F238E27FC236}">
                <a16:creationId xmlns:a16="http://schemas.microsoft.com/office/drawing/2014/main" id="{AFDB756C-9651-2875-1E3E-907E2BD0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0" y="6169184"/>
            <a:ext cx="1559830" cy="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5174A6C-44E3-D13A-5E85-3D90A031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47" y="6195828"/>
            <a:ext cx="1193430" cy="3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Canadian Stroke Best Practice Consensus Statement: </a:t>
            </a:r>
            <a:r>
              <a:rPr lang="en-US" sz="3200" b="1" dirty="0">
                <a:solidFill>
                  <a:schemeClr val="tx1"/>
                </a:solidFill>
              </a:rPr>
              <a:t>Acute Stroke Management During Pregnancy</a:t>
            </a:r>
            <a:br>
              <a:rPr lang="en-US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 J Stroke. 2018 Oct;13(7):743-758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85862"/>
            <a:ext cx="8686800" cy="46323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Diagnostic Imaging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Immediate imaging of brain &amp; cerebrovascular system </a:t>
            </a:r>
            <a:r>
              <a:rPr lang="en-US" sz="2400" b="1" dirty="0">
                <a:solidFill>
                  <a:schemeClr val="tx1"/>
                </a:solidFill>
              </a:rPr>
              <a:t>within minutes </a:t>
            </a:r>
            <a:r>
              <a:rPr lang="en-US" sz="2400" dirty="0">
                <a:solidFill>
                  <a:schemeClr val="tx1"/>
                </a:solidFill>
              </a:rPr>
              <a:t>of arrival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Non-contrast CTH exposes fetus to a negligible amount of radiation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CT of mother’s head carries fetal radiation dose exposure of </a:t>
            </a:r>
            <a:r>
              <a:rPr lang="en-US" sz="2000" b="1" dirty="0">
                <a:solidFill>
                  <a:schemeClr val="tx1"/>
                </a:solidFill>
              </a:rPr>
              <a:t>0.001mGy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Occupational limit for fetal radiation is </a:t>
            </a:r>
            <a:r>
              <a:rPr lang="en-US" sz="2000" b="1" dirty="0">
                <a:solidFill>
                  <a:schemeClr val="tx1"/>
                </a:solidFill>
              </a:rPr>
              <a:t>5mGy</a:t>
            </a:r>
            <a:r>
              <a:rPr lang="en-US" sz="2000" dirty="0">
                <a:solidFill>
                  <a:schemeClr val="tx1"/>
                </a:solidFill>
              </a:rPr>
              <a:t>; 5000x less than the allowable exposure, w negligible risks for fetus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MRI without gadolinium </a:t>
            </a:r>
            <a:r>
              <a:rPr lang="en-US" sz="2400" b="1" dirty="0">
                <a:solidFill>
                  <a:schemeClr val="tx1"/>
                </a:solidFill>
              </a:rPr>
              <a:t>DOES NOT </a:t>
            </a:r>
            <a:r>
              <a:rPr lang="en-US" sz="2400" dirty="0">
                <a:solidFill>
                  <a:schemeClr val="tx1"/>
                </a:solidFill>
              </a:rPr>
              <a:t>carry risk to the fetus throughout entire pregnancy, but not readily available </a:t>
            </a:r>
          </a:p>
        </p:txBody>
      </p:sp>
    </p:spTree>
    <p:extLst>
      <p:ext uri="{BB962C8B-B14F-4D97-AF65-F5344CB8AC3E}">
        <p14:creationId xmlns:p14="http://schemas.microsoft.com/office/powerpoint/2010/main" val="173529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Canadian Stroke Best Practice Consensus Statement: </a:t>
            </a:r>
            <a:r>
              <a:rPr lang="en-US" sz="3200" b="1" dirty="0">
                <a:solidFill>
                  <a:schemeClr val="tx1"/>
                </a:solidFill>
              </a:rPr>
              <a:t>Acute Stroke Management During Pregnancy</a:t>
            </a:r>
            <a:br>
              <a:rPr lang="en-US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 J Stroke. 2018 Oct;13(7):743-758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85862"/>
            <a:ext cx="8686800" cy="4632325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IV alteplase</a:t>
            </a:r>
          </a:p>
          <a:p>
            <a:r>
              <a:rPr lang="en-US" sz="2500" dirty="0">
                <a:solidFill>
                  <a:schemeClr val="tx1"/>
                </a:solidFill>
              </a:rPr>
              <a:t>Decisions should be based on severity of </a:t>
            </a:r>
            <a:r>
              <a:rPr lang="en-US" sz="2500" dirty="0" err="1">
                <a:solidFill>
                  <a:schemeClr val="tx1"/>
                </a:solidFill>
              </a:rPr>
              <a:t>sx</a:t>
            </a:r>
            <a:r>
              <a:rPr lang="en-US" sz="2500" dirty="0">
                <a:solidFill>
                  <a:schemeClr val="tx1"/>
                </a:solidFill>
              </a:rPr>
              <a:t>, medical condition of </a:t>
            </a:r>
            <a:r>
              <a:rPr lang="en-US" sz="2500" dirty="0" err="1">
                <a:solidFill>
                  <a:schemeClr val="tx1"/>
                </a:solidFill>
              </a:rPr>
              <a:t>pt</a:t>
            </a:r>
            <a:r>
              <a:rPr lang="en-US" sz="2500" dirty="0">
                <a:solidFill>
                  <a:schemeClr val="tx1"/>
                </a:solidFill>
              </a:rPr>
              <a:t>, &amp; personal values/wishes of </a:t>
            </a:r>
            <a:r>
              <a:rPr lang="en-US" sz="2500" dirty="0" err="1">
                <a:solidFill>
                  <a:schemeClr val="tx1"/>
                </a:solidFill>
              </a:rPr>
              <a:t>pt</a:t>
            </a:r>
            <a:r>
              <a:rPr lang="en-US" sz="2500" dirty="0">
                <a:solidFill>
                  <a:schemeClr val="tx1"/>
                </a:solidFill>
              </a:rPr>
              <a:t> &amp; family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Tx options should be considered w an interdisciplinary team w expertise in neurology, OB/GYN, maternal-fetal med, &amp; interventional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Limited number of case reports published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Good clinical outcomes in all trimesters &amp; delivery of healthy babies, w low incidence of </a:t>
            </a:r>
            <a:r>
              <a:rPr lang="en-US" sz="2500" dirty="0" err="1">
                <a:solidFill>
                  <a:schemeClr val="tx1"/>
                </a:solidFill>
              </a:rPr>
              <a:t>sICH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55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Canadian Stroke Best Practice Consensus Statement: </a:t>
            </a:r>
            <a:r>
              <a:rPr lang="en-US" sz="3200" b="1" dirty="0">
                <a:solidFill>
                  <a:schemeClr val="tx1"/>
                </a:solidFill>
              </a:rPr>
              <a:t>Acute Stroke Management During Pregnancy</a:t>
            </a:r>
            <a:br>
              <a:rPr lang="en-US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 J Stroke. 2018 Oct;13(7):743-758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85862"/>
            <a:ext cx="8686800" cy="4632325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IV alteplase</a:t>
            </a:r>
          </a:p>
          <a:p>
            <a:r>
              <a:rPr lang="en-US" sz="2500" dirty="0">
                <a:solidFill>
                  <a:schemeClr val="tx1"/>
                </a:solidFill>
              </a:rPr>
              <a:t>Decision to administer IV tPA should be </a:t>
            </a:r>
            <a:r>
              <a:rPr lang="en-US" sz="2500" b="1" dirty="0">
                <a:solidFill>
                  <a:schemeClr val="tx1"/>
                </a:solidFill>
              </a:rPr>
              <a:t>based on the maternal risks </a:t>
            </a:r>
            <a:r>
              <a:rPr lang="en-US" sz="2500" dirty="0">
                <a:solidFill>
                  <a:schemeClr val="tx1"/>
                </a:solidFill>
              </a:rPr>
              <a:t>assoc. w the acute stroke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Placental abruption can occur w or w/o tPA &amp; it is not known whether tPA increases the risk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close monitoring important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Alteplase is a large molecule (59,000 </a:t>
            </a:r>
            <a:r>
              <a:rPr lang="en-US" sz="2500" dirty="0" err="1">
                <a:solidFill>
                  <a:schemeClr val="tx1"/>
                </a:solidFill>
              </a:rPr>
              <a:t>daltons</a:t>
            </a:r>
            <a:r>
              <a:rPr lang="en-US" sz="2500" dirty="0">
                <a:solidFill>
                  <a:schemeClr val="tx1"/>
                </a:solidFill>
              </a:rPr>
              <a:t>) &amp; does </a:t>
            </a:r>
            <a:r>
              <a:rPr lang="en-US" sz="2500" b="1" dirty="0">
                <a:solidFill>
                  <a:schemeClr val="tx1"/>
                </a:solidFill>
              </a:rPr>
              <a:t>NOT</a:t>
            </a:r>
            <a:r>
              <a:rPr lang="en-US" sz="2500" dirty="0">
                <a:solidFill>
                  <a:schemeClr val="tx1"/>
                </a:solidFill>
              </a:rPr>
              <a:t> cross the placenta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Not expected to pose bleeding risks to the fetus</a:t>
            </a:r>
          </a:p>
        </p:txBody>
      </p:sp>
    </p:spTree>
    <p:extLst>
      <p:ext uri="{BB962C8B-B14F-4D97-AF65-F5344CB8AC3E}">
        <p14:creationId xmlns:p14="http://schemas.microsoft.com/office/powerpoint/2010/main" val="1444341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Canadian Stroke Best Practice Consensus Statement: </a:t>
            </a:r>
            <a:r>
              <a:rPr lang="en-US" sz="3200" b="1" dirty="0">
                <a:solidFill>
                  <a:schemeClr val="tx1"/>
                </a:solidFill>
              </a:rPr>
              <a:t>Acute Stroke Management During Pregnancy</a:t>
            </a:r>
            <a:br>
              <a:rPr lang="en-US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867400"/>
            <a:ext cx="8382000" cy="685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 J Stroke. 2018 Oct;13(7):743-758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12520"/>
            <a:ext cx="8915400" cy="4632325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Endovascular thrombectomy (EVT) </a:t>
            </a:r>
          </a:p>
          <a:p>
            <a:r>
              <a:rPr lang="en-US" sz="2500" dirty="0">
                <a:solidFill>
                  <a:schemeClr val="tx1"/>
                </a:solidFill>
              </a:rPr>
              <a:t>Pregnancy is </a:t>
            </a:r>
            <a:r>
              <a:rPr lang="en-US" sz="2500" b="1" dirty="0">
                <a:solidFill>
                  <a:schemeClr val="tx1"/>
                </a:solidFill>
              </a:rPr>
              <a:t>NOT</a:t>
            </a:r>
            <a:r>
              <a:rPr lang="en-US" sz="2500" dirty="0">
                <a:solidFill>
                  <a:schemeClr val="tx1"/>
                </a:solidFill>
              </a:rPr>
              <a:t> a contraindication to angiography &amp; EVT 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For pts w LVOs, proceeding directly to EVT without administering IV tPA  </a:t>
            </a:r>
            <a:r>
              <a:rPr lang="en-US" sz="2500" i="1" dirty="0">
                <a:solidFill>
                  <a:schemeClr val="tx1"/>
                </a:solidFill>
              </a:rPr>
              <a:t>could be </a:t>
            </a:r>
            <a:r>
              <a:rPr lang="en-US" sz="2500" dirty="0">
                <a:solidFill>
                  <a:schemeClr val="tx1"/>
                </a:solidFill>
              </a:rPr>
              <a:t>considered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If eligible &amp; rapid access</a:t>
            </a:r>
          </a:p>
          <a:p>
            <a:pPr marL="342992" lvl="1" indent="0">
              <a:buNone/>
            </a:pPr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Possible fetal risks may include radiation &amp; contrast exposure, infections, &amp; arterial puncture complications that could result in both maternal &amp; fetal compromise </a:t>
            </a:r>
          </a:p>
          <a:p>
            <a:r>
              <a:rPr lang="en-US" sz="2500" dirty="0">
                <a:solidFill>
                  <a:schemeClr val="tx1"/>
                </a:solidFill>
              </a:rPr>
              <a:t>EVT benefits outweigh risks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6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CHANCE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Clopidogrel w Aspirin in Acute Minor Stroke or TIA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2013 Jul 4;369(1):11-9. 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082675"/>
            <a:ext cx="8686800" cy="4267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Randomized 5170 pts w/in 24 </a:t>
            </a:r>
            <a:r>
              <a:rPr lang="en-US" sz="2400" dirty="0" err="1">
                <a:solidFill>
                  <a:schemeClr val="tx1"/>
                </a:solidFill>
              </a:rPr>
              <a:t>hrs</a:t>
            </a:r>
            <a:r>
              <a:rPr lang="en-US" sz="2400" dirty="0">
                <a:solidFill>
                  <a:schemeClr val="tx1"/>
                </a:solidFill>
              </a:rPr>
              <a:t> of minor ischemic stroke or high-risk TIA to clopidogrel &amp; ASA x 21d vs placebo &amp; ASA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Clopidogrel 300 mg x1→ 75 mg/d x 90d + ASA 75 mg/d x 21d vs placebo + ASA 75 mg/d x 90d</a:t>
            </a:r>
          </a:p>
          <a:p>
            <a:pPr lvl="2"/>
            <a:r>
              <a:rPr lang="en-US" dirty="0"/>
              <a:t>Minor stroke: NIHSS ≤3</a:t>
            </a:r>
          </a:p>
          <a:p>
            <a:pPr lvl="2"/>
            <a:r>
              <a:rPr lang="en-US" dirty="0"/>
              <a:t>High risk TIA: ABCD2 score ≥ 4 </a:t>
            </a:r>
          </a:p>
          <a:p>
            <a:pPr lvl="2"/>
            <a:r>
              <a:rPr lang="en-US" dirty="0" err="1"/>
              <a:t>mRS</a:t>
            </a:r>
            <a:r>
              <a:rPr lang="en-US" dirty="0"/>
              <a:t> 0-2</a:t>
            </a:r>
          </a:p>
          <a:p>
            <a:endParaRPr lang="en-US" dirty="0"/>
          </a:p>
        </p:txBody>
      </p:sp>
      <p:pic>
        <p:nvPicPr>
          <p:cNvPr id="2" name="Picture 1" descr="image003">
            <a:extLst>
              <a:ext uri="{FF2B5EF4-FFF2-40B4-BE49-F238E27FC236}">
                <a16:creationId xmlns:a16="http://schemas.microsoft.com/office/drawing/2014/main" id="{57FAA34E-0996-B1A5-AFD8-9A3362136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5438" r="4539" b="52808"/>
          <a:stretch/>
        </p:blipFill>
        <p:spPr bwMode="auto">
          <a:xfrm>
            <a:off x="2362200" y="3581400"/>
            <a:ext cx="5562600" cy="24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455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60325"/>
            <a:ext cx="9144000" cy="1082675"/>
          </a:xfrm>
        </p:spPr>
        <p:txBody>
          <a:bodyPr/>
          <a:lstStyle/>
          <a:p>
            <a:pPr algn="l"/>
            <a:r>
              <a:rPr lang="en-US" sz="3200" dirty="0"/>
              <a:t>References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pPr lvl="0">
              <a:buClr>
                <a:srgbClr val="00B0B9"/>
              </a:buClr>
            </a:pPr>
            <a:r>
              <a:rPr lang="en-US" sz="1050" dirty="0">
                <a:solidFill>
                  <a:schemeClr val="tx1"/>
                </a:solidFill>
              </a:rPr>
              <a:t>Powers WJ, </a:t>
            </a:r>
            <a:r>
              <a:rPr lang="en-US" sz="1050" dirty="0" err="1">
                <a:solidFill>
                  <a:schemeClr val="tx1"/>
                </a:solidFill>
              </a:rPr>
              <a:t>Rabinstein</a:t>
            </a:r>
            <a:r>
              <a:rPr lang="en-US" sz="1050" dirty="0">
                <a:solidFill>
                  <a:schemeClr val="tx1"/>
                </a:solidFill>
              </a:rPr>
              <a:t> AA, Ackerson T, Adeoye OM, et al; American Heart Association Stroke Council. 2018 Guidelines for the Early Management of Patients With Acute Ischemic Stroke: A Guideline for Healthcare Professionals From the American Heart Association/American Stroke Association. Stroke. 2018 Mar;49(3):e46-e110. </a:t>
            </a:r>
          </a:p>
          <a:p>
            <a:pPr lvl="0">
              <a:buClr>
                <a:srgbClr val="00B0B9"/>
              </a:buClr>
            </a:pPr>
            <a:r>
              <a:rPr lang="en-US" sz="1050" dirty="0">
                <a:solidFill>
                  <a:schemeClr val="tx1"/>
                </a:solidFill>
              </a:rPr>
              <a:t>Powers WJ, </a:t>
            </a:r>
            <a:r>
              <a:rPr lang="en-US" sz="1050" dirty="0" err="1">
                <a:solidFill>
                  <a:schemeClr val="tx1"/>
                </a:solidFill>
              </a:rPr>
              <a:t>Rabinstein</a:t>
            </a:r>
            <a:r>
              <a:rPr lang="en-US" sz="1050" dirty="0">
                <a:solidFill>
                  <a:schemeClr val="tx1"/>
                </a:solidFill>
              </a:rPr>
              <a:t> AA, Ackerson T, Adeoye OM, et al; Guidelines for the Early Management of Patients With Acute Ischemic Stroke: 2019 Update to the 2018 Guidelines for the Early Management of Acute Ischemic Stroke: A Guideline for Healthcare Professionals From the American Heart Association/American Stroke Association. Stroke. 2019 Dec;50(12):e344-e418.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10.1161/STR.0000000000000211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050" dirty="0" err="1">
                <a:solidFill>
                  <a:schemeClr val="tx1"/>
                </a:solidFill>
              </a:rPr>
              <a:t>Kleindorfer</a:t>
            </a:r>
            <a:r>
              <a:rPr lang="en-US" sz="1050" dirty="0">
                <a:solidFill>
                  <a:schemeClr val="tx1"/>
                </a:solidFill>
              </a:rPr>
              <a:t> DO, </a:t>
            </a:r>
            <a:r>
              <a:rPr lang="en-US" sz="1050" dirty="0" err="1">
                <a:solidFill>
                  <a:schemeClr val="tx1"/>
                </a:solidFill>
              </a:rPr>
              <a:t>Towfighi</a:t>
            </a:r>
            <a:r>
              <a:rPr lang="en-US" sz="1050" dirty="0">
                <a:solidFill>
                  <a:schemeClr val="tx1"/>
                </a:solidFill>
              </a:rPr>
              <a:t> A, Chaturvedi S, </a:t>
            </a:r>
            <a:r>
              <a:rPr lang="en-US" sz="1050" dirty="0" err="1">
                <a:solidFill>
                  <a:schemeClr val="tx1"/>
                </a:solidFill>
              </a:rPr>
              <a:t>Cockroft</a:t>
            </a:r>
            <a:r>
              <a:rPr lang="en-US" sz="1050" dirty="0">
                <a:solidFill>
                  <a:schemeClr val="tx1"/>
                </a:solidFill>
              </a:rPr>
              <a:t> KM, Gutierrez J, et al. 2021 Guideline for the Prevention of Stroke in Patients With Stroke and Transient Ischemic Attack: A Guideline From the American Heart Association/American Stroke Association. Stroke. 2021 Jul;52(7):e364-e467.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10.1161/STR.0000000000000375</a:t>
            </a:r>
          </a:p>
          <a:p>
            <a:r>
              <a:rPr lang="en-US" sz="1050" dirty="0">
                <a:solidFill>
                  <a:schemeClr val="tx1"/>
                </a:solidFill>
              </a:rPr>
              <a:t>Wang Y, Wang Y, Zhao X, Liu L, Wang D, Wang C, et al; CHANCE Investigators. Clopidogrel with aspirin in acute minor stroke or transient ischemic attack. N </a:t>
            </a:r>
            <a:r>
              <a:rPr lang="en-US" sz="1050" dirty="0" err="1">
                <a:solidFill>
                  <a:schemeClr val="tx1"/>
                </a:solidFill>
              </a:rPr>
              <a:t>Engl</a:t>
            </a:r>
            <a:r>
              <a:rPr lang="en-US" sz="1050" dirty="0">
                <a:solidFill>
                  <a:schemeClr val="tx1"/>
                </a:solidFill>
              </a:rPr>
              <a:t> J Med. 2013 Jul 4;369(1):11-9.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10.1056/NEJMoa1215340. </a:t>
            </a:r>
            <a:r>
              <a:rPr lang="en-US" sz="1050" dirty="0" err="1">
                <a:solidFill>
                  <a:schemeClr val="tx1"/>
                </a:solidFill>
              </a:rPr>
              <a:t>Epub</a:t>
            </a:r>
            <a:r>
              <a:rPr lang="en-US" sz="1050" dirty="0">
                <a:solidFill>
                  <a:schemeClr val="tx1"/>
                </a:solidFill>
              </a:rPr>
              <a:t> 2013 Jun 26. PMID: 23803136</a:t>
            </a:r>
          </a:p>
          <a:p>
            <a:r>
              <a:rPr lang="en-US" sz="1050" dirty="0">
                <a:solidFill>
                  <a:schemeClr val="tx1"/>
                </a:solidFill>
              </a:rPr>
              <a:t>Johnston SC, Easton JD, Farrant M, </a:t>
            </a:r>
            <a:r>
              <a:rPr lang="en-US" sz="1050" dirty="0" err="1">
                <a:solidFill>
                  <a:schemeClr val="tx1"/>
                </a:solidFill>
              </a:rPr>
              <a:t>Barsan</a:t>
            </a:r>
            <a:r>
              <a:rPr lang="en-US" sz="1050" dirty="0">
                <a:solidFill>
                  <a:schemeClr val="tx1"/>
                </a:solidFill>
              </a:rPr>
              <a:t> W, </a:t>
            </a:r>
            <a:r>
              <a:rPr lang="en-US" sz="1050" dirty="0" err="1">
                <a:solidFill>
                  <a:schemeClr val="tx1"/>
                </a:solidFill>
              </a:rPr>
              <a:t>Conwit</a:t>
            </a:r>
            <a:r>
              <a:rPr lang="en-US" sz="1050" dirty="0">
                <a:solidFill>
                  <a:schemeClr val="tx1"/>
                </a:solidFill>
              </a:rPr>
              <a:t> RA, Elm JJ, Kim AS, Lindblad AS, </a:t>
            </a:r>
            <a:r>
              <a:rPr lang="en-US" sz="1050" dirty="0" err="1">
                <a:solidFill>
                  <a:schemeClr val="tx1"/>
                </a:solidFill>
              </a:rPr>
              <a:t>Palesch</a:t>
            </a:r>
            <a:r>
              <a:rPr lang="en-US" sz="1050" dirty="0">
                <a:solidFill>
                  <a:schemeClr val="tx1"/>
                </a:solidFill>
              </a:rPr>
              <a:t> YY; Clinical Research Collaboration, Neurological Emergencies Treatment Trials Network, and the POINT Investigators. Clopidogrel and Aspirin in Acute Ischemic Stroke and High-Risk TIA. N </a:t>
            </a:r>
            <a:r>
              <a:rPr lang="en-US" sz="1050" dirty="0" err="1">
                <a:solidFill>
                  <a:schemeClr val="tx1"/>
                </a:solidFill>
              </a:rPr>
              <a:t>Engl</a:t>
            </a:r>
            <a:r>
              <a:rPr lang="en-US" sz="1050" dirty="0">
                <a:solidFill>
                  <a:schemeClr val="tx1"/>
                </a:solidFill>
              </a:rPr>
              <a:t> J Med. 2018 Jul 19;379(3):215-225.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10.1056/NEJMoa1800410. </a:t>
            </a:r>
            <a:r>
              <a:rPr lang="en-US" sz="1050" dirty="0" err="1">
                <a:solidFill>
                  <a:schemeClr val="tx1"/>
                </a:solidFill>
              </a:rPr>
              <a:t>Epub</a:t>
            </a:r>
            <a:r>
              <a:rPr lang="en-US" sz="1050" dirty="0">
                <a:solidFill>
                  <a:schemeClr val="tx1"/>
                </a:solidFill>
              </a:rPr>
              <a:t> 2018 May 16. PMID: 29766750; PMCID: PMC6193486.</a:t>
            </a:r>
          </a:p>
          <a:p>
            <a:r>
              <a:rPr lang="en-US" sz="1050" dirty="0">
                <a:solidFill>
                  <a:schemeClr val="tx1"/>
                </a:solidFill>
              </a:rPr>
              <a:t>Pan Y, Elm JJ, Li H, Easton JD, Wang Y, et al. Outcomes Associated With Clopidogrel-Aspirin Use in Minor Stroke or Transient Ischemic Attack: A Pooled Analysis of Clopidogrel in High-Risk Patients With Acute Non-Disabling Cerebrovascular Events (CHANCE) and Platelet-Oriented Inhibition in New TIA and Minor Ischemic Stroke (POINT) Trials. JAMA Neurol. 2019 Dec 1;76(12):1466-1473.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10.1001/jamaneurol.2019.2531</a:t>
            </a:r>
          </a:p>
          <a:p>
            <a:r>
              <a:rPr lang="en-US" sz="1050" dirty="0">
                <a:solidFill>
                  <a:schemeClr val="tx1"/>
                </a:solidFill>
              </a:rPr>
              <a:t>Nogueira RG, Jadhav AP, </a:t>
            </a:r>
            <a:r>
              <a:rPr lang="en-US" sz="1050" dirty="0" err="1">
                <a:solidFill>
                  <a:schemeClr val="tx1"/>
                </a:solidFill>
              </a:rPr>
              <a:t>Haussen</a:t>
            </a:r>
            <a:r>
              <a:rPr lang="en-US" sz="1050" dirty="0">
                <a:solidFill>
                  <a:schemeClr val="tx1"/>
                </a:solidFill>
              </a:rPr>
              <a:t> DC, et al. DAWN Trial Investigators. Thrombectomy 6 to 24 hours after stroke with a mismatch between deficit and infarct N </a:t>
            </a:r>
            <a:r>
              <a:rPr lang="en-US" sz="1050" dirty="0" err="1">
                <a:solidFill>
                  <a:schemeClr val="tx1"/>
                </a:solidFill>
              </a:rPr>
              <a:t>Engl</a:t>
            </a:r>
            <a:r>
              <a:rPr lang="en-US" sz="1050" dirty="0">
                <a:solidFill>
                  <a:schemeClr val="tx1"/>
                </a:solidFill>
              </a:rPr>
              <a:t> J Med. 2018 Jan 4;378(1):11-21 </a:t>
            </a:r>
          </a:p>
          <a:p>
            <a:r>
              <a:rPr lang="en-US" sz="1050" dirty="0">
                <a:solidFill>
                  <a:schemeClr val="tx1"/>
                </a:solidFill>
              </a:rPr>
              <a:t>Albers GW, Marks MP, Kemp S, Christensen S, et al.; DEFUSE 3 Investigators. Thrombectomy for stroke with perfusion imaging selection at 6–16 hours. N </a:t>
            </a:r>
            <a:r>
              <a:rPr lang="en-US" sz="1050" dirty="0" err="1">
                <a:solidFill>
                  <a:schemeClr val="tx1"/>
                </a:solidFill>
              </a:rPr>
              <a:t>Engl</a:t>
            </a:r>
            <a:r>
              <a:rPr lang="en-US" sz="1050" dirty="0">
                <a:solidFill>
                  <a:schemeClr val="tx1"/>
                </a:solidFill>
              </a:rPr>
              <a:t> J Med. 2018 Feb 22;378(8):708-718.</a:t>
            </a:r>
          </a:p>
          <a:p>
            <a:r>
              <a:rPr lang="en-US" sz="1050" dirty="0" err="1">
                <a:solidFill>
                  <a:schemeClr val="tx1"/>
                </a:solidFill>
              </a:rPr>
              <a:t>Ladhani</a:t>
            </a:r>
            <a:r>
              <a:rPr lang="en-US" sz="1050" dirty="0">
                <a:solidFill>
                  <a:schemeClr val="tx1"/>
                </a:solidFill>
              </a:rPr>
              <a:t> NNN, Swartz RH, Foley N, </a:t>
            </a:r>
            <a:r>
              <a:rPr lang="en-US" sz="1050" dirty="0" err="1">
                <a:solidFill>
                  <a:schemeClr val="tx1"/>
                </a:solidFill>
              </a:rPr>
              <a:t>Nerenberg</a:t>
            </a:r>
            <a:r>
              <a:rPr lang="en-US" sz="1050" dirty="0">
                <a:solidFill>
                  <a:schemeClr val="tx1"/>
                </a:solidFill>
              </a:rPr>
              <a:t> K, et al. Canadian Stroke Best Practice Consensus Statement: Acute Stroke Management during pregnancy. Int J Stroke. 2018 Oct;13(7):743-758.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10.1177/1747493018786617. </a:t>
            </a:r>
            <a:r>
              <a:rPr lang="en-US" sz="1050" dirty="0" err="1">
                <a:solidFill>
                  <a:schemeClr val="tx1"/>
                </a:solidFill>
              </a:rPr>
              <a:t>Epub</a:t>
            </a:r>
            <a:r>
              <a:rPr lang="en-US" sz="1050" dirty="0">
                <a:solidFill>
                  <a:schemeClr val="tx1"/>
                </a:solidFill>
              </a:rPr>
              <a:t> 2018 Jul 18.</a:t>
            </a:r>
          </a:p>
          <a:p>
            <a:r>
              <a:rPr lang="en-US" sz="1050" dirty="0" err="1">
                <a:solidFill>
                  <a:schemeClr val="tx1"/>
                </a:solidFill>
              </a:rPr>
              <a:t>Thomalla</a:t>
            </a:r>
            <a:r>
              <a:rPr lang="en-US" sz="1050" dirty="0">
                <a:solidFill>
                  <a:schemeClr val="tx1"/>
                </a:solidFill>
              </a:rPr>
              <a:t> G, Simonsen CZ, </a:t>
            </a:r>
            <a:r>
              <a:rPr lang="en-US" sz="1050" dirty="0" err="1">
                <a:solidFill>
                  <a:schemeClr val="tx1"/>
                </a:solidFill>
              </a:rPr>
              <a:t>Boutitie</a:t>
            </a:r>
            <a:r>
              <a:rPr lang="en-US" sz="1050" dirty="0">
                <a:solidFill>
                  <a:schemeClr val="tx1"/>
                </a:solidFill>
              </a:rPr>
              <a:t> F, Andersen G, et al; WAKE-UP Investigators. MRI-Guided Thrombolysis for Stroke with Unknown Time of Onset. N </a:t>
            </a:r>
            <a:r>
              <a:rPr lang="en-US" sz="1050" dirty="0" err="1">
                <a:solidFill>
                  <a:schemeClr val="tx1"/>
                </a:solidFill>
              </a:rPr>
              <a:t>Engl</a:t>
            </a:r>
            <a:r>
              <a:rPr lang="en-US" sz="1050" dirty="0">
                <a:solidFill>
                  <a:schemeClr val="tx1"/>
                </a:solidFill>
              </a:rPr>
              <a:t> J Med. 2018 Aug 16;379(7):611-622. </a:t>
            </a:r>
            <a:r>
              <a:rPr lang="en-US" sz="1050" dirty="0" err="1">
                <a:solidFill>
                  <a:schemeClr val="tx1"/>
                </a:solidFill>
              </a:rPr>
              <a:t>doi</a:t>
            </a:r>
            <a:r>
              <a:rPr lang="en-US" sz="1050" dirty="0">
                <a:solidFill>
                  <a:schemeClr val="tx1"/>
                </a:solidFill>
              </a:rPr>
              <a:t>: 10.1056/NEJMoa1804355. </a:t>
            </a:r>
            <a:r>
              <a:rPr lang="en-US" sz="1050" dirty="0" err="1">
                <a:solidFill>
                  <a:schemeClr val="tx1"/>
                </a:solidFill>
              </a:rPr>
              <a:t>Epub</a:t>
            </a:r>
            <a:r>
              <a:rPr lang="en-US" sz="1050" dirty="0">
                <a:solidFill>
                  <a:schemeClr val="tx1"/>
                </a:solidFill>
              </a:rPr>
              <a:t> 2018 May 16</a:t>
            </a:r>
          </a:p>
          <a:p>
            <a:r>
              <a:rPr lang="en-US" sz="1050" dirty="0" err="1">
                <a:solidFill>
                  <a:schemeClr val="tx1"/>
                </a:solidFill>
              </a:rPr>
              <a:t>Logallo</a:t>
            </a:r>
            <a:r>
              <a:rPr lang="en-US" sz="1050" dirty="0">
                <a:solidFill>
                  <a:schemeClr val="tx1"/>
                </a:solidFill>
              </a:rPr>
              <a:t> N, Novotny V, Assmus J, et al. Tenecteplase versus alteplase for management of acute </a:t>
            </a:r>
            <a:r>
              <a:rPr lang="en-US" sz="1050" dirty="0" err="1">
                <a:solidFill>
                  <a:schemeClr val="tx1"/>
                </a:solidFill>
              </a:rPr>
              <a:t>ischaemic</a:t>
            </a:r>
            <a:r>
              <a:rPr lang="en-US" sz="1050" dirty="0">
                <a:solidFill>
                  <a:schemeClr val="tx1"/>
                </a:solidFill>
              </a:rPr>
              <a:t> stroke (NOR-TEST): a phase 3, </a:t>
            </a:r>
            <a:r>
              <a:rPr lang="en-US" sz="1050" dirty="0" err="1">
                <a:solidFill>
                  <a:schemeClr val="tx1"/>
                </a:solidFill>
              </a:rPr>
              <a:t>randomised</a:t>
            </a:r>
            <a:r>
              <a:rPr lang="en-US" sz="1050" dirty="0">
                <a:solidFill>
                  <a:schemeClr val="tx1"/>
                </a:solidFill>
              </a:rPr>
              <a:t>, open-label, blinded endpoint trial. Lancet Neurol. 2017;16:781–788.</a:t>
            </a:r>
          </a:p>
          <a:p>
            <a:r>
              <a:rPr lang="en-US" sz="1050" dirty="0">
                <a:solidFill>
                  <a:schemeClr val="tx1"/>
                </a:solidFill>
              </a:rPr>
              <a:t>Burgos AM, Saver JL. Evidence that Tenecteplase Is Noninferior to Alteplase for Acute Ischemic Stroke. Stroke. 2019 Aug;50(8):2156-2162.</a:t>
            </a:r>
          </a:p>
          <a:p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27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CHANCE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Clopidogrel w Aspirin in Acute Minor Stroke or TIA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2013 Jul 4;369(1):11-9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447799"/>
            <a:ext cx="8686800" cy="390207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1°outcome</a:t>
            </a:r>
            <a:r>
              <a:rPr lang="en-US" sz="2400" dirty="0">
                <a:solidFill>
                  <a:schemeClr val="tx1"/>
                </a:solidFill>
              </a:rPr>
              <a:t>: stroke (ischemic or hemorrhagic) during 90 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Results: ischemic stroke </a:t>
            </a:r>
            <a:r>
              <a:rPr lang="en-US" sz="2400" b="1" dirty="0">
                <a:solidFill>
                  <a:schemeClr val="tx1"/>
                </a:solidFill>
              </a:rPr>
              <a:t>7.9% of pts in clopidogrel–ASA grp </a:t>
            </a:r>
            <a:r>
              <a:rPr lang="en-US" sz="2400" dirty="0">
                <a:solidFill>
                  <a:schemeClr val="tx1"/>
                </a:solidFill>
              </a:rPr>
              <a:t>vs </a:t>
            </a:r>
            <a:r>
              <a:rPr lang="en-US" sz="2400" b="1" dirty="0">
                <a:solidFill>
                  <a:schemeClr val="tx1"/>
                </a:solidFill>
              </a:rPr>
              <a:t>11.4% in ASA grp   </a:t>
            </a:r>
            <a:r>
              <a:rPr lang="en-US" sz="2000" dirty="0">
                <a:solidFill>
                  <a:schemeClr val="tx1"/>
                </a:solidFill>
              </a:rPr>
              <a:t>(HR 0.67;P&lt;0.001)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Rate of hemorrhagic stroke was 0.3% in each grp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Conclusion: Among pts w TIA or minor stroke who can be </a:t>
            </a:r>
            <a:r>
              <a:rPr lang="en-US" sz="2400" dirty="0" err="1">
                <a:solidFill>
                  <a:schemeClr val="tx1"/>
                </a:solidFill>
              </a:rPr>
              <a:t>tx’d</a:t>
            </a:r>
            <a:r>
              <a:rPr lang="en-US" sz="2400" dirty="0">
                <a:solidFill>
                  <a:schemeClr val="tx1"/>
                </a:solidFill>
              </a:rPr>
              <a:t> w/in 24 </a:t>
            </a:r>
            <a:r>
              <a:rPr lang="en-US" sz="2400" dirty="0" err="1">
                <a:solidFill>
                  <a:schemeClr val="tx1"/>
                </a:solidFill>
              </a:rPr>
              <a:t>hrs</a:t>
            </a:r>
            <a:r>
              <a:rPr lang="en-US" sz="2400" dirty="0">
                <a:solidFill>
                  <a:schemeClr val="tx1"/>
                </a:solidFill>
              </a:rPr>
              <a:t> after the onset of </a:t>
            </a:r>
            <a:r>
              <a:rPr lang="en-US" sz="2400" dirty="0" err="1">
                <a:solidFill>
                  <a:schemeClr val="tx1"/>
                </a:solidFill>
              </a:rPr>
              <a:t>sx</a:t>
            </a:r>
            <a:r>
              <a:rPr lang="en-US" sz="2400" dirty="0">
                <a:solidFill>
                  <a:schemeClr val="tx1"/>
                </a:solidFill>
              </a:rPr>
              <a:t>, the </a:t>
            </a:r>
            <a:r>
              <a:rPr lang="en-US" sz="2400" b="1" dirty="0">
                <a:solidFill>
                  <a:schemeClr val="tx1"/>
                </a:solidFill>
              </a:rPr>
              <a:t>combination of clopidogrel &amp; ASA is superior to ASA </a:t>
            </a:r>
            <a:r>
              <a:rPr lang="en-US" sz="2400" dirty="0">
                <a:solidFill>
                  <a:schemeClr val="tx1"/>
                </a:solidFill>
              </a:rPr>
              <a:t>alone for reducing the risk of stroke in the first 90 days &amp; </a:t>
            </a:r>
            <a:r>
              <a:rPr lang="en-US" sz="2400" b="1" dirty="0">
                <a:solidFill>
                  <a:schemeClr val="tx1"/>
                </a:solidFill>
              </a:rPr>
              <a:t>does NOT increase the risk of hemorrhage</a:t>
            </a:r>
          </a:p>
        </p:txBody>
      </p:sp>
    </p:spTree>
    <p:extLst>
      <p:ext uri="{BB962C8B-B14F-4D97-AF65-F5344CB8AC3E}">
        <p14:creationId xmlns:p14="http://schemas.microsoft.com/office/powerpoint/2010/main" val="397925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POINT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Clopidogrel &amp; Aspirin in Acute Ischemic Stroke &amp; High-Risk TIA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2018 Jul 19;379(3):215-225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523999"/>
            <a:ext cx="8686800" cy="382587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Randomized 4881 pts w/in 12 </a:t>
            </a:r>
            <a:r>
              <a:rPr lang="en-US" sz="2400" dirty="0" err="1">
                <a:solidFill>
                  <a:schemeClr val="tx1"/>
                </a:solidFill>
              </a:rPr>
              <a:t>hrs</a:t>
            </a:r>
            <a:r>
              <a:rPr lang="en-US" sz="2400" dirty="0">
                <a:solidFill>
                  <a:schemeClr val="tx1"/>
                </a:solidFill>
              </a:rPr>
              <a:t> of minor ischemic stroke or high-risk TIA to clopidogrel &amp; ASA x </a:t>
            </a:r>
            <a:r>
              <a:rPr lang="en-US" sz="2400" b="1" dirty="0">
                <a:solidFill>
                  <a:schemeClr val="tx1"/>
                </a:solidFill>
              </a:rPr>
              <a:t>90 days</a:t>
            </a:r>
            <a:r>
              <a:rPr lang="en-US" sz="2400" dirty="0">
                <a:solidFill>
                  <a:schemeClr val="tx1"/>
                </a:solidFill>
              </a:rPr>
              <a:t> vs placebo &amp; ASA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Clopidogrel 600 mg x1→ 75 mg/d from Day 2-90 + ASA ranged from </a:t>
            </a:r>
            <a:r>
              <a:rPr lang="en-US" sz="2400" b="1" dirty="0">
                <a:solidFill>
                  <a:srgbClr val="0070C0"/>
                </a:solidFill>
              </a:rPr>
              <a:t>50-325</a:t>
            </a:r>
            <a:r>
              <a:rPr lang="en-US" sz="2400" dirty="0">
                <a:solidFill>
                  <a:srgbClr val="0070C0"/>
                </a:solidFill>
              </a:rPr>
              <a:t> mg/day from Day 1-90 </a:t>
            </a:r>
          </a:p>
          <a:p>
            <a:pPr marL="342992" lvl="1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269 sites, in 10 countries in North America, Europe, Australia, &amp; New Zealand (83% in the US)</a:t>
            </a:r>
          </a:p>
          <a:p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1°outcome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: risk of a composite of ischemic stroke, MI, or death from ischemic vascular causes (major ischemic events)</a:t>
            </a:r>
          </a:p>
        </p:txBody>
      </p:sp>
    </p:spTree>
    <p:extLst>
      <p:ext uri="{BB962C8B-B14F-4D97-AF65-F5344CB8AC3E}">
        <p14:creationId xmlns:p14="http://schemas.microsoft.com/office/powerpoint/2010/main" val="190906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POINT Results</a:t>
            </a:r>
            <a:br>
              <a:rPr lang="en-US" sz="3200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082674"/>
            <a:ext cx="8686800" cy="4632325"/>
          </a:xfrm>
        </p:spPr>
        <p:txBody>
          <a:bodyPr/>
          <a:lstStyle/>
          <a:p>
            <a:r>
              <a:rPr lang="en-US" sz="2700" b="1" dirty="0">
                <a:solidFill>
                  <a:schemeClr val="tx1"/>
                </a:solidFill>
              </a:rPr>
              <a:t>Fewer major ischemic events </a:t>
            </a:r>
            <a:r>
              <a:rPr lang="en-US" sz="2700" dirty="0">
                <a:solidFill>
                  <a:schemeClr val="tx1"/>
                </a:solidFill>
              </a:rPr>
              <a:t>occurred in clopidogrel + ASA grp (</a:t>
            </a:r>
            <a:r>
              <a:rPr lang="en-US" sz="2700" b="1" dirty="0">
                <a:solidFill>
                  <a:schemeClr val="tx1"/>
                </a:solidFill>
              </a:rPr>
              <a:t>5.0</a:t>
            </a:r>
            <a:r>
              <a:rPr lang="en-US" sz="2700" dirty="0">
                <a:solidFill>
                  <a:schemeClr val="tx1"/>
                </a:solidFill>
              </a:rPr>
              <a:t>%) vs ASA only (</a:t>
            </a:r>
            <a:r>
              <a:rPr lang="en-US" sz="2700" b="1" dirty="0">
                <a:solidFill>
                  <a:schemeClr val="tx1"/>
                </a:solidFill>
              </a:rPr>
              <a:t>6.5</a:t>
            </a:r>
            <a:r>
              <a:rPr lang="en-US" sz="2700" dirty="0">
                <a:solidFill>
                  <a:schemeClr val="tx1"/>
                </a:solidFill>
              </a:rPr>
              <a:t>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HR, 0.75;95% CI, 0.59 to 0.95; P = 0.02</a:t>
            </a:r>
          </a:p>
          <a:p>
            <a:pPr lvl="2"/>
            <a:endParaRPr lang="en-US" sz="2000" dirty="0"/>
          </a:p>
          <a:p>
            <a:r>
              <a:rPr lang="en-US" sz="2700" b="1" dirty="0">
                <a:solidFill>
                  <a:schemeClr val="tx1"/>
                </a:solidFill>
              </a:rPr>
              <a:t>Fewe</a:t>
            </a:r>
            <a:r>
              <a:rPr lang="en-US" sz="2700" dirty="0">
                <a:solidFill>
                  <a:schemeClr val="tx1"/>
                </a:solidFill>
              </a:rPr>
              <a:t>r </a:t>
            </a:r>
            <a:r>
              <a:rPr lang="en-US" sz="2700" b="1" dirty="0">
                <a:solidFill>
                  <a:schemeClr val="tx1"/>
                </a:solidFill>
              </a:rPr>
              <a:t>ischemic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b="1" dirty="0">
                <a:solidFill>
                  <a:schemeClr val="tx1"/>
                </a:solidFill>
              </a:rPr>
              <a:t>strokes</a:t>
            </a:r>
            <a:r>
              <a:rPr lang="en-US" sz="2700" dirty="0">
                <a:solidFill>
                  <a:schemeClr val="tx1"/>
                </a:solidFill>
              </a:rPr>
              <a:t> in clopidogrel + ASA grp (</a:t>
            </a:r>
            <a:r>
              <a:rPr lang="en-US" sz="2700" b="1" dirty="0">
                <a:solidFill>
                  <a:schemeClr val="tx1"/>
                </a:solidFill>
              </a:rPr>
              <a:t>4.6</a:t>
            </a:r>
            <a:r>
              <a:rPr lang="en-US" sz="2700" dirty="0">
                <a:solidFill>
                  <a:schemeClr val="tx1"/>
                </a:solidFill>
              </a:rPr>
              <a:t>%) vs ASA only (</a:t>
            </a:r>
            <a:r>
              <a:rPr lang="en-US" sz="2700" b="1" dirty="0">
                <a:solidFill>
                  <a:schemeClr val="tx1"/>
                </a:solidFill>
              </a:rPr>
              <a:t>6.3</a:t>
            </a:r>
            <a:r>
              <a:rPr lang="en-US" sz="2700" dirty="0">
                <a:solidFill>
                  <a:schemeClr val="tx1"/>
                </a:solidFill>
              </a:rPr>
              <a:t>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HR, 0.72; 95% CI, 0.56 to 0.92; P = 0.01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700" b="1" dirty="0">
                <a:solidFill>
                  <a:schemeClr val="tx1"/>
                </a:solidFill>
              </a:rPr>
              <a:t>More major hemorrhage </a:t>
            </a:r>
            <a:r>
              <a:rPr lang="en-US" sz="2700" dirty="0">
                <a:solidFill>
                  <a:schemeClr val="tx1"/>
                </a:solidFill>
              </a:rPr>
              <a:t>occurred in clopidogrel &amp; ASA  grp (</a:t>
            </a:r>
            <a:r>
              <a:rPr lang="en-US" sz="2700" b="1" dirty="0">
                <a:solidFill>
                  <a:schemeClr val="tx1"/>
                </a:solidFill>
              </a:rPr>
              <a:t>0.9</a:t>
            </a:r>
            <a:r>
              <a:rPr lang="en-US" sz="2700" dirty="0">
                <a:solidFill>
                  <a:schemeClr val="tx1"/>
                </a:solidFill>
              </a:rPr>
              <a:t>%) vs ASA only grp (</a:t>
            </a:r>
            <a:r>
              <a:rPr lang="en-US" sz="2700" b="1" dirty="0">
                <a:solidFill>
                  <a:schemeClr val="tx1"/>
                </a:solidFill>
              </a:rPr>
              <a:t>0.4</a:t>
            </a:r>
            <a:r>
              <a:rPr lang="en-US" sz="2700" dirty="0">
                <a:solidFill>
                  <a:schemeClr val="tx1"/>
                </a:solidFill>
              </a:rPr>
              <a:t>%)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HR</a:t>
            </a:r>
            <a:r>
              <a:rPr lang="pl-PL" sz="1800" dirty="0">
                <a:solidFill>
                  <a:schemeClr val="tx1"/>
                </a:solidFill>
              </a:rPr>
              <a:t>, 2.32; 95% CI, 1.10 to 4.87; P = 0.02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6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POINT Results</a:t>
            </a:r>
            <a:br>
              <a:rPr lang="en-US" sz="3200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-15240" y="1524000"/>
            <a:ext cx="8686800" cy="4190999"/>
          </a:xfrm>
        </p:spPr>
        <p:txBody>
          <a:bodyPr/>
          <a:lstStyle/>
          <a:p>
            <a:r>
              <a:rPr lang="en-US" sz="2700" dirty="0">
                <a:solidFill>
                  <a:schemeClr val="tx1"/>
                </a:solidFill>
              </a:rPr>
              <a:t>Benefit of clopidogrel + ASA was greater in the 1st 7 days &amp; 30 d than at 90 d</a:t>
            </a:r>
          </a:p>
          <a:p>
            <a:endParaRPr lang="en-US" sz="2700" dirty="0">
              <a:solidFill>
                <a:schemeClr val="tx1"/>
              </a:solidFill>
            </a:endParaRPr>
          </a:p>
          <a:p>
            <a:r>
              <a:rPr lang="en-US" sz="2700" dirty="0">
                <a:solidFill>
                  <a:schemeClr val="tx1"/>
                </a:solidFill>
              </a:rPr>
              <a:t>Risk of hemorrhage w clopidogrel + ASA was greater during the period from 8-90 d than during 1st 7 d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700" dirty="0">
                <a:solidFill>
                  <a:schemeClr val="tx1"/>
                </a:solidFill>
              </a:rPr>
              <a:t>Thus confirms (CHANCE) →  limited duration of DAPT best for providing benefit while minimizing risk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799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818445"/>
            <a:ext cx="8382000" cy="685800"/>
          </a:xfrm>
        </p:spPr>
        <p:txBody>
          <a:bodyPr/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JAMA Neurol . 2019 Aug 19;76(12):1466-1473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2400" y="1971028"/>
            <a:ext cx="8686800" cy="43850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dirty="0">
                <a:solidFill>
                  <a:schemeClr val="tx1"/>
                </a:solidFill>
              </a:rPr>
              <a:t>Pooled analysis of 2 RCTs</a:t>
            </a:r>
            <a:r>
              <a:rPr lang="en-US" sz="2400" dirty="0">
                <a:solidFill>
                  <a:schemeClr val="tx1"/>
                </a:solidFill>
              </a:rPr>
              <a:t>: early &amp; short-term clopidogrel-ASA was </a:t>
            </a:r>
            <a:r>
              <a:rPr lang="en-US" sz="2400" dirty="0" err="1">
                <a:solidFill>
                  <a:schemeClr val="tx1"/>
                </a:solidFill>
              </a:rPr>
              <a:t>assoc</a:t>
            </a:r>
            <a:r>
              <a:rPr lang="en-US" sz="2400" dirty="0">
                <a:solidFill>
                  <a:schemeClr val="tx1"/>
                </a:solidFill>
              </a:rPr>
              <a:t> w a ↓in risk of major ischemic events w/o increasing risk of major hemorrhage in pts w minor stroke or TIA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main benefit of DAPT occurred w/in the 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21days</a:t>
            </a:r>
          </a:p>
          <a:p>
            <a:pPr marL="342992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“This analysis suggests in pts w acute minor stroke or TIA, DAPT should be initiated ASAP, but preferably w/in 24hrs after </a:t>
            </a:r>
            <a:r>
              <a:rPr lang="en-US" sz="2400" dirty="0" err="1">
                <a:solidFill>
                  <a:schemeClr val="tx1"/>
                </a:solidFill>
              </a:rPr>
              <a:t>sx</a:t>
            </a:r>
            <a:r>
              <a:rPr lang="en-US" sz="2400" dirty="0">
                <a:solidFill>
                  <a:schemeClr val="tx1"/>
                </a:solidFill>
              </a:rPr>
              <a:t> onset &amp; continued for a duration of 21 days”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6262E-69DB-4BF8-019A-2404BA8F2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55D117-D6DD-9D75-5AA6-9DEEB7E5A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3"/>
          <a:stretch/>
        </p:blipFill>
        <p:spPr bwMode="auto">
          <a:xfrm>
            <a:off x="0" y="0"/>
            <a:ext cx="8991600" cy="243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37504"/>
      </p:ext>
    </p:extLst>
  </p:cSld>
  <p:clrMapOvr>
    <a:masterClrMapping/>
  </p:clrMapOvr>
</p:sld>
</file>

<file path=ppt/theme/theme1.xml><?xml version="1.0" encoding="utf-8"?>
<a:theme xmlns:a="http://schemas.openxmlformats.org/drawingml/2006/main" name="Western Stat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States Template</Template>
  <TotalTime>1149</TotalTime>
  <Words>7020</Words>
  <Application>Microsoft Office PowerPoint</Application>
  <PresentationFormat>On-screen Show (4:3)</PresentationFormat>
  <Paragraphs>490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BlinkMacSystemFont</vt:lpstr>
      <vt:lpstr>Calibri</vt:lpstr>
      <vt:lpstr>Lucida Fax</vt:lpstr>
      <vt:lpstr>OTNEJMQuadraat</vt:lpstr>
      <vt:lpstr>Wingdings</vt:lpstr>
      <vt:lpstr>Western States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34F presents to ED w/in 2 hrs of  a thunderclap HA, neck pain, vertigo, N/V; occurring at the gym during a “squat &amp; snatch”.  Exam: R sensory loss body &amp; incoordination of L upper &amp; lower extremity. CT head is normal; no evidence of acute ischemic changes &amp; no ICH. CTA head &amp; neck reveals a vertebral artery dissection. BP 161/92. INR 1.0, PTT 27.2, platelets 256 </vt:lpstr>
      <vt:lpstr>PowerPoint Presentation</vt:lpstr>
      <vt:lpstr>2018 AHA/ASA Guidelines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Therapeutic Window for 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56M w hx of HTN, DM, HLD &amp; tobacco presents to the ED in Tuba City AZ due to abrupt onset of R sided weakness &amp; dysarthria 2 hrs prior. You promptly evaluate him &amp; determine he is a candidate for IV thrombolysis; NIHSS 6, CTH: WNL, no hemorrhage; Vitals &amp; labs WNL. You order STAT alteplase, only to be told that they do not have it, but do carry tenecteplase.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35 F who is 29 weeks pregnant &amp; has experienced hyperemesis gravidarum is brought into the ED by her husband after the abrupt onset of “confusion” 1 hour prior. On your exam she has severe aphasia &amp; R arm &gt; leg weakness. NIHSS 16. BP 182/102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Leah Sedillo</dc:creator>
  <cp:lastModifiedBy>O'Carroll, Cumara B., M.D., M.P.H.</cp:lastModifiedBy>
  <cp:revision>91</cp:revision>
  <dcterms:created xsi:type="dcterms:W3CDTF">2015-10-26T14:49:02Z</dcterms:created>
  <dcterms:modified xsi:type="dcterms:W3CDTF">2022-09-16T20:56:14Z</dcterms:modified>
</cp:coreProperties>
</file>