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9" r:id="rId3"/>
    <p:sldId id="1276" r:id="rId4"/>
    <p:sldId id="1277" r:id="rId5"/>
    <p:sldId id="1278" r:id="rId6"/>
    <p:sldId id="1279" r:id="rId7"/>
    <p:sldId id="1280" r:id="rId8"/>
    <p:sldId id="1281" r:id="rId9"/>
    <p:sldId id="1282" r:id="rId10"/>
    <p:sldId id="1283" r:id="rId11"/>
    <p:sldId id="1284" r:id="rId12"/>
    <p:sldId id="1285" r:id="rId13"/>
    <p:sldId id="1286" r:id="rId14"/>
    <p:sldId id="1287" r:id="rId15"/>
    <p:sldId id="1288" r:id="rId16"/>
    <p:sldId id="1289" r:id="rId17"/>
    <p:sldId id="1290" r:id="rId18"/>
    <p:sldId id="1291" r:id="rId19"/>
    <p:sldId id="1292" r:id="rId20"/>
    <p:sldId id="1293" r:id="rId21"/>
    <p:sldId id="1294" r:id="rId22"/>
    <p:sldId id="1295" r:id="rId23"/>
    <p:sldId id="262" r:id="rId2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D444E"/>
    <a:srgbClr val="008C99"/>
    <a:srgbClr val="50A5AB"/>
    <a:srgbClr val="BCF1F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4390" autoAdjust="0"/>
    <p:restoredTop sz="81420" autoAdjust="0"/>
  </p:normalViewPr>
  <p:slideViewPr>
    <p:cSldViewPr>
      <p:cViewPr varScale="1">
        <p:scale>
          <a:sx n="93" d="100"/>
          <a:sy n="93" d="100"/>
        </p:scale>
        <p:origin x="208" y="7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BF1D8D-88F2-4EC6-A3FC-EB415238F9FB}" type="datetimeFigureOut">
              <a:rPr lang="en-US" smtClean="0"/>
              <a:t>9/7/22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CFFF1C-D2BE-432D-B956-AAFC9DAFCB4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258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F4E2D4-14DF-074F-AAD8-42378F777C5D}" type="datetimeFigureOut">
              <a:rPr lang="en-US" smtClean="0"/>
              <a:t>9/7/22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50E723-2EB4-8A45-89C0-C4217CD586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78939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EH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550E723-2EB4-8A45-89C0-C4217CD5866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9607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7" Type="http://schemas.openxmlformats.org/officeDocument/2006/relationships/image" Target="../media/image4.jpe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5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 userDrawn="1"/>
        </p:nvSpPr>
        <p:spPr>
          <a:xfrm>
            <a:off x="472448" y="1905000"/>
            <a:ext cx="15016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Project</a:t>
            </a:r>
            <a:r>
              <a:rPr lang="en-US" sz="1400" baseline="0" dirty="0">
                <a:solidFill>
                  <a:schemeClr val="bg1"/>
                </a:solidFill>
              </a:rPr>
              <a:t> </a:t>
            </a:r>
            <a:r>
              <a:rPr lang="en-US" sz="1400" dirty="0">
                <a:solidFill>
                  <a:schemeClr val="bg1"/>
                </a:solidFill>
              </a:rPr>
              <a:t>ECHO®</a:t>
            </a:r>
          </a:p>
          <a:p>
            <a:r>
              <a:rPr lang="en-US" sz="1400" dirty="0">
                <a:solidFill>
                  <a:schemeClr val="bg1"/>
                </a:solidFill>
              </a:rPr>
              <a:t>HCV Collaborative</a:t>
            </a:r>
          </a:p>
        </p:txBody>
      </p:sp>
      <p:sp>
        <p:nvSpPr>
          <p:cNvPr id="6" name="TextBox 5"/>
          <p:cNvSpPr txBox="1"/>
          <p:nvPr userDrawn="1"/>
        </p:nvSpPr>
        <p:spPr>
          <a:xfrm>
            <a:off x="4648200" y="6274712"/>
            <a:ext cx="17526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100" dirty="0">
                <a:solidFill>
                  <a:srgbClr val="0D444E"/>
                </a:solidFill>
              </a:rPr>
              <a:t>Presentation prepared</a:t>
            </a:r>
            <a:r>
              <a:rPr lang="en-US" sz="1100" baseline="0" dirty="0">
                <a:solidFill>
                  <a:srgbClr val="0D444E"/>
                </a:solidFill>
              </a:rPr>
              <a:t> by: </a:t>
            </a:r>
          </a:p>
          <a:p>
            <a:pPr algn="r"/>
            <a:r>
              <a:rPr lang="en-US" sz="1100" baseline="0" dirty="0">
                <a:solidFill>
                  <a:srgbClr val="0D444E"/>
                </a:solidFill>
              </a:rPr>
              <a:t>Date prepared:</a:t>
            </a:r>
            <a:endParaRPr lang="en-US" sz="1100" dirty="0">
              <a:solidFill>
                <a:srgbClr val="0D444E"/>
              </a:solidFill>
            </a:endParaRPr>
          </a:p>
        </p:txBody>
      </p:sp>
      <p:sp>
        <p:nvSpPr>
          <p:cNvPr id="17" name="Text Placeholder 16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533399" y="2209800"/>
            <a:ext cx="7010399" cy="533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800" b="0" baseline="0">
                <a:solidFill>
                  <a:srgbClr val="0D444E"/>
                </a:solidFill>
              </a:defRPr>
            </a:lvl1pPr>
          </a:lstStyle>
          <a:p>
            <a:pPr lvl="0"/>
            <a:r>
              <a:rPr lang="en-US" sz="2800" dirty="0"/>
              <a:t>Title of Presentation</a:t>
            </a:r>
            <a:endParaRPr lang="en-US" dirty="0"/>
          </a:p>
        </p:txBody>
      </p:sp>
      <p:sp>
        <p:nvSpPr>
          <p:cNvPr id="19" name="Text Placeholder 18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33399" y="2971800"/>
            <a:ext cx="7010399" cy="914400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0"/>
              </a:spcBef>
              <a:buNone/>
              <a:defRPr sz="1400" baseline="0">
                <a:solidFill>
                  <a:srgbClr val="0D444E"/>
                </a:solidFill>
              </a:defRPr>
            </a:lvl1pPr>
          </a:lstStyle>
          <a:p>
            <a:pPr lvl="0"/>
            <a:r>
              <a:rPr lang="en-US" dirty="0"/>
              <a:t>Presenter Line 1</a:t>
            </a:r>
          </a:p>
          <a:p>
            <a:pPr lvl="0"/>
            <a:r>
              <a:rPr lang="en-US" dirty="0"/>
              <a:t>Presenter Line 2</a:t>
            </a:r>
          </a:p>
          <a:p>
            <a:pPr lvl="0"/>
            <a:r>
              <a:rPr lang="en-US" dirty="0"/>
              <a:t>Presenter Line 3</a:t>
            </a:r>
          </a:p>
          <a:p>
            <a:pPr lvl="0"/>
            <a:r>
              <a:rPr lang="en-US" dirty="0"/>
              <a:t>Presenter Line 4</a:t>
            </a:r>
          </a:p>
        </p:txBody>
      </p:sp>
      <p:sp>
        <p:nvSpPr>
          <p:cNvPr id="21" name="Text Placeholder 20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33399" y="4191000"/>
            <a:ext cx="7010399" cy="30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 baseline="0">
                <a:solidFill>
                  <a:srgbClr val="0D444E"/>
                </a:solidFill>
              </a:defRPr>
            </a:lvl1pPr>
          </a:lstStyle>
          <a:p>
            <a:pPr lvl="0"/>
            <a:r>
              <a:rPr lang="en-US" dirty="0"/>
              <a:t>Date of Presentation</a:t>
            </a:r>
          </a:p>
        </p:txBody>
      </p:sp>
      <p:sp>
        <p:nvSpPr>
          <p:cNvPr id="4" name="Text Placeholder 3"/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6427380" y="6274713"/>
            <a:ext cx="1116419" cy="4308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000" i="1">
                <a:solidFill>
                  <a:srgbClr val="0D444E"/>
                </a:solidFill>
              </a:defRPr>
            </a:lvl1pPr>
            <a:lvl2pPr marL="457200" indent="0">
              <a:buNone/>
              <a:defRPr/>
            </a:lvl2pPr>
          </a:lstStyle>
          <a:p>
            <a:pPr lvl="0"/>
            <a:r>
              <a:rPr lang="en-US" sz="1000" dirty="0"/>
              <a:t>Enter Name </a:t>
            </a:r>
          </a:p>
          <a:p>
            <a:pPr lvl="0"/>
            <a:r>
              <a:rPr lang="en-US" sz="1000" dirty="0"/>
              <a:t>and Date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065F9F82-E5FB-3B74-C993-9EEB2D8A90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722782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4AF675CF-ABEB-9BAD-3066-39A24EE6BC7B}"/>
              </a:ext>
            </a:extLst>
          </p:cNvPr>
          <p:cNvSpPr txBox="1"/>
          <p:nvPr userDrawn="1"/>
        </p:nvSpPr>
        <p:spPr>
          <a:xfrm>
            <a:off x="4267200" y="108857"/>
            <a:ext cx="4876800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0" dirty="0">
                <a:solidFill>
                  <a:schemeClr val="bg1"/>
                </a:solidFill>
                <a:effectLst/>
                <a:latin typeface="Lucida Fax" panose="02060602050505020204" pitchFamily="18" charset="77"/>
                <a:ea typeface="Times New Roman" panose="02020603050405020304" pitchFamily="18" charset="0"/>
              </a:rPr>
              <a:t>Emergency Medicine for Rural and Indigenous Communities Conference</a:t>
            </a:r>
            <a:endParaRPr lang="en-US" sz="2400" b="1" dirty="0">
              <a:solidFill>
                <a:schemeClr val="bg1"/>
              </a:solidFill>
              <a:effectLst/>
              <a:latin typeface="Lucida Fax" panose="02060602050505020204" pitchFamily="18" charset="77"/>
              <a:ea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1"/>
                </a:solidFill>
                <a:effectLst/>
                <a:latin typeface="Lucida Fax" panose="02060602050505020204" pitchFamily="18" charset="77"/>
                <a:ea typeface="Calibri" panose="020F0502020204030204" pitchFamily="34" charset="0"/>
                <a:cs typeface="Arial" panose="020B0604020202020204" pitchFamily="34" charset="0"/>
              </a:rPr>
              <a:t>September 15</a:t>
            </a:r>
            <a:r>
              <a:rPr lang="en-US" sz="1600" baseline="30000" dirty="0">
                <a:solidFill>
                  <a:schemeClr val="bg1"/>
                </a:solidFill>
                <a:effectLst/>
                <a:latin typeface="Lucida Fax" panose="02060602050505020204" pitchFamily="18" charset="77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sz="1600" dirty="0">
                <a:solidFill>
                  <a:schemeClr val="bg1"/>
                </a:solidFill>
                <a:effectLst/>
                <a:latin typeface="Lucida Fax" panose="02060602050505020204" pitchFamily="18" charset="77"/>
                <a:ea typeface="Calibri" panose="020F0502020204030204" pitchFamily="34" charset="0"/>
                <a:cs typeface="Arial" panose="020B0604020202020204" pitchFamily="34" charset="0"/>
              </a:rPr>
              <a:t> - 17</a:t>
            </a:r>
            <a:r>
              <a:rPr lang="en-US" sz="1600" baseline="30000" dirty="0">
                <a:solidFill>
                  <a:schemeClr val="bg1"/>
                </a:solidFill>
                <a:effectLst/>
                <a:latin typeface="Lucida Fax" panose="02060602050505020204" pitchFamily="18" charset="77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sz="1600" dirty="0">
                <a:solidFill>
                  <a:schemeClr val="bg1"/>
                </a:solidFill>
                <a:effectLst/>
                <a:latin typeface="Lucida Fax" panose="02060602050505020204" pitchFamily="18" charset="77"/>
                <a:ea typeface="Calibri" panose="020F0502020204030204" pitchFamily="34" charset="0"/>
                <a:cs typeface="Arial" panose="020B0604020202020204" pitchFamily="34" charset="0"/>
              </a:rPr>
              <a:t>, 2022</a:t>
            </a:r>
            <a:r>
              <a:rPr lang="en-US" sz="2000" dirty="0">
                <a:solidFill>
                  <a:schemeClr val="bg1"/>
                </a:solidFill>
                <a:effectLst/>
                <a:latin typeface="Lucida Fax" panose="02060602050505020204" pitchFamily="18" charset="77"/>
              </a:rPr>
              <a:t> </a:t>
            </a:r>
            <a:endParaRPr lang="en-US" sz="2000" dirty="0">
              <a:solidFill>
                <a:schemeClr val="bg1"/>
              </a:solidFill>
              <a:latin typeface="Lucida Fax" panose="02060602050505020204" pitchFamily="18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38090792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flict of Interest Disclos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8AD33A56-59D3-9C35-74D1-E8441476E28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1" y="0"/>
            <a:ext cx="5867401" cy="1105452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E3CCA9D-DF9E-00AA-9E4F-351D52ADEA8A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l="49020"/>
          <a:stretch/>
        </p:blipFill>
        <p:spPr>
          <a:xfrm>
            <a:off x="5867400" y="1"/>
            <a:ext cx="3287486" cy="1105451"/>
          </a:xfrm>
          <a:prstGeom prst="rect">
            <a:avLst/>
          </a:prstGeom>
        </p:spPr>
      </p:pic>
      <p:sp>
        <p:nvSpPr>
          <p:cNvPr id="9" name="TextBox 13"/>
          <p:cNvSpPr txBox="1">
            <a:spLocks noChangeArrowheads="1"/>
          </p:cNvSpPr>
          <p:nvPr userDrawn="1"/>
        </p:nvSpPr>
        <p:spPr bwMode="auto">
          <a:xfrm>
            <a:off x="2438400" y="228600"/>
            <a:ext cx="6476999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marL="342900" indent="-342900"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4000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lvl="1" algn="ctr"/>
            <a:r>
              <a:rPr lang="en-US" sz="2800" dirty="0">
                <a:solidFill>
                  <a:schemeClr val="bg1"/>
                </a:solidFill>
              </a:rPr>
              <a:t>Conflict of Interest Disclosure Statement</a:t>
            </a:r>
          </a:p>
        </p:txBody>
      </p:sp>
      <p:sp>
        <p:nvSpPr>
          <p:cNvPr id="18" name="Text Placeholder 17"/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990600" y="2362200"/>
            <a:ext cx="7391400" cy="2667000"/>
          </a:xfrm>
          <a:prstGeom prst="rect">
            <a:avLst/>
          </a:prstGeom>
        </p:spPr>
        <p:txBody>
          <a:bodyPr anchor="t"/>
          <a:lstStyle>
            <a:lvl1pPr marL="0" indent="0" algn="ctr">
              <a:buNone/>
              <a:defRPr sz="1800" baseline="0">
                <a:solidFill>
                  <a:srgbClr val="0D444E"/>
                </a:solidFill>
              </a:defRPr>
            </a:lvl1pPr>
          </a:lstStyle>
          <a:p>
            <a:pPr lvl="0"/>
            <a:r>
              <a:rPr lang="en-US" sz="1800" dirty="0"/>
              <a:t>Click to enter Disclosure Statement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573566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bjective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2" name="Picture 8" descr="About Mass General Brigham | Mass General Brigham Innovation">
            <a:extLst>
              <a:ext uri="{FF2B5EF4-FFF2-40B4-BE49-F238E27FC236}">
                <a16:creationId xmlns:a16="http://schemas.microsoft.com/office/drawing/2014/main" id="{C49A4304-7AFB-1B9D-F498-986B2307562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713" y="6526027"/>
            <a:ext cx="2089150" cy="31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4" name="Straight Connector 3"/>
          <p:cNvCxnSpPr/>
          <p:nvPr userDrawn="1"/>
        </p:nvCxnSpPr>
        <p:spPr>
          <a:xfrm>
            <a:off x="-27920" y="1064745"/>
            <a:ext cx="9144000" cy="0"/>
          </a:xfrm>
          <a:prstGeom prst="line">
            <a:avLst/>
          </a:prstGeom>
          <a:ln w="28575">
            <a:solidFill>
              <a:srgbClr val="0D44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 Placeholder 7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1295400"/>
            <a:ext cx="7696200" cy="4876800"/>
          </a:xfrm>
          <a:prstGeom prst="rect">
            <a:avLst/>
          </a:prstGeom>
        </p:spPr>
        <p:txBody>
          <a:bodyPr/>
          <a:lstStyle>
            <a:lvl1pPr marL="514350" indent="-514350">
              <a:buFont typeface="+mj-lt"/>
              <a:buAutoNum type="arabicPeriod"/>
              <a:defRPr sz="2400" baseline="0">
                <a:solidFill>
                  <a:srgbClr val="0D444E"/>
                </a:solidFill>
              </a:defRPr>
            </a:lvl1pPr>
          </a:lstStyle>
          <a:p>
            <a:pPr lvl="0"/>
            <a:r>
              <a:rPr lang="en-US" dirty="0"/>
              <a:t>Objective 1</a:t>
            </a:r>
          </a:p>
          <a:p>
            <a:pPr lvl="0"/>
            <a:r>
              <a:rPr lang="en-US" dirty="0"/>
              <a:t>Objective 2</a:t>
            </a:r>
          </a:p>
          <a:p>
            <a:pPr lvl="0"/>
            <a:r>
              <a:rPr lang="en-US" dirty="0"/>
              <a:t>Objective 3</a:t>
            </a:r>
          </a:p>
        </p:txBody>
      </p:sp>
      <p:sp>
        <p:nvSpPr>
          <p:cNvPr id="2" name="TextBox 1"/>
          <p:cNvSpPr txBox="1"/>
          <p:nvPr userDrawn="1"/>
        </p:nvSpPr>
        <p:spPr>
          <a:xfrm>
            <a:off x="8931349" y="5411972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1066517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D444E"/>
                </a:solidFill>
              </a:defRPr>
            </a:lvl1pPr>
          </a:lstStyle>
          <a:p>
            <a:pPr lvl="0"/>
            <a:r>
              <a:rPr lang="en-US" dirty="0"/>
              <a:t>OBJECTIVES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6B9C8E2-CE9F-C56A-B34A-B94033B3D61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" y="6197599"/>
            <a:ext cx="3505199" cy="660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6B868D31-82AC-308C-95F2-86EDFD65B6F2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49020"/>
          <a:stretch/>
        </p:blipFill>
        <p:spPr>
          <a:xfrm>
            <a:off x="3505200" y="6195828"/>
            <a:ext cx="2756920" cy="660399"/>
          </a:xfrm>
          <a:prstGeom prst="rect">
            <a:avLst/>
          </a:prstGeom>
        </p:spPr>
      </p:pic>
      <p:pic>
        <p:nvPicPr>
          <p:cNvPr id="1028" name="Picture 4" descr="FLIP - Home">
            <a:extLst>
              <a:ext uri="{FF2B5EF4-FFF2-40B4-BE49-F238E27FC236}">
                <a16:creationId xmlns:a16="http://schemas.microsoft.com/office/drawing/2014/main" id="{75962E50-0E7B-AD83-893D-A0CF5F3FCA66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120" y="6169184"/>
            <a:ext cx="1559830" cy="3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203C07F1-1AF6-DCB3-5645-CF9BF149569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1347" y="6195828"/>
            <a:ext cx="1193430" cy="363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21651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1295400"/>
            <a:ext cx="8305800" cy="4267200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 sz="2800">
                <a:solidFill>
                  <a:srgbClr val="0D444E"/>
                </a:solidFill>
              </a:defRPr>
            </a:lvl1pPr>
            <a:lvl2pPr marL="742950" indent="-285750">
              <a:buFontTx/>
              <a:buBlip>
                <a:blip r:embed="rId3"/>
              </a:buBlip>
              <a:defRPr sz="2400">
                <a:solidFill>
                  <a:srgbClr val="0D444E"/>
                </a:solidFill>
              </a:defRPr>
            </a:lvl2pPr>
            <a:lvl3pPr marL="1143000" indent="-228600"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 dirty="0"/>
              <a:t>Click to edit first level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108267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D444E"/>
                </a:solidFill>
              </a:defRPr>
            </a:lvl1pPr>
          </a:lstStyle>
          <a:p>
            <a:pPr lvl="0"/>
            <a:r>
              <a:rPr lang="en-US" dirty="0"/>
              <a:t>Text Slide: click to add heading</a:t>
            </a:r>
          </a:p>
        </p:txBody>
      </p:sp>
      <p:sp>
        <p:nvSpPr>
          <p:cNvPr id="2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5638800"/>
            <a:ext cx="83058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aseline="0">
                <a:solidFill>
                  <a:srgbClr val="50A5AB"/>
                </a:solidFill>
              </a:defRPr>
            </a:lvl1pPr>
          </a:lstStyle>
          <a:p>
            <a:pPr lvl="0"/>
            <a:r>
              <a:rPr lang="en-US" dirty="0"/>
              <a:t>Click to Add Reference(s)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0" y="1066800"/>
            <a:ext cx="9144000" cy="0"/>
          </a:xfrm>
          <a:prstGeom prst="line">
            <a:avLst/>
          </a:prstGeom>
          <a:ln w="28575">
            <a:solidFill>
              <a:srgbClr val="0D44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8" descr="About Mass General Brigham | Mass General Brigham Innovation">
            <a:extLst>
              <a:ext uri="{FF2B5EF4-FFF2-40B4-BE49-F238E27FC236}">
                <a16:creationId xmlns:a16="http://schemas.microsoft.com/office/drawing/2014/main" id="{7A5C29D9-5DE6-1ABF-2E3F-0311F4B27A8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713" y="6526027"/>
            <a:ext cx="2089150" cy="31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0791BE7-15AA-6FC7-C7B2-2D8EBAC98CC6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" y="6197599"/>
            <a:ext cx="3505199" cy="660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09AF6622-4E96-DE87-E337-9D62DD7593A8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49020"/>
          <a:stretch/>
        </p:blipFill>
        <p:spPr>
          <a:xfrm>
            <a:off x="3505200" y="6195828"/>
            <a:ext cx="2756920" cy="660399"/>
          </a:xfrm>
          <a:prstGeom prst="rect">
            <a:avLst/>
          </a:prstGeom>
        </p:spPr>
      </p:pic>
      <p:pic>
        <p:nvPicPr>
          <p:cNvPr id="5" name="Picture 4" descr="FLIP - Home">
            <a:extLst>
              <a:ext uri="{FF2B5EF4-FFF2-40B4-BE49-F238E27FC236}">
                <a16:creationId xmlns:a16="http://schemas.microsoft.com/office/drawing/2014/main" id="{CE0987CD-281C-1E8B-9C40-25FF5FD784E8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120" y="6169184"/>
            <a:ext cx="1559830" cy="3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E038240E-1040-E1EF-3DEA-342D9EC9B3D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1347" y="6195828"/>
            <a:ext cx="1193430" cy="363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660710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Slide 2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1082675"/>
            <a:ext cx="9144000" cy="0"/>
          </a:xfrm>
          <a:prstGeom prst="line">
            <a:avLst/>
          </a:prstGeom>
          <a:ln w="28575">
            <a:solidFill>
              <a:srgbClr val="0D44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4648200" y="1219200"/>
            <a:ext cx="4114800" cy="4267200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 sz="2800">
                <a:solidFill>
                  <a:srgbClr val="0D444E"/>
                </a:solidFill>
              </a:defRPr>
            </a:lvl1pPr>
            <a:lvl2pPr marL="742950" indent="-285750">
              <a:buFontTx/>
              <a:buBlip>
                <a:blip r:embed="rId3"/>
              </a:buBlip>
              <a:defRPr sz="2400">
                <a:solidFill>
                  <a:srgbClr val="0D444E"/>
                </a:solidFill>
              </a:defRPr>
            </a:lvl2pPr>
            <a:lvl3pPr marL="1143000" indent="-228600"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 dirty="0"/>
              <a:t>Click to edit first level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108267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D444E"/>
                </a:solidFill>
              </a:defRPr>
            </a:lvl1pPr>
          </a:lstStyle>
          <a:p>
            <a:pPr lvl="0"/>
            <a:r>
              <a:rPr lang="en-US" dirty="0"/>
              <a:t>2 Column Text Slide: click to add heading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381000" y="5638800"/>
            <a:ext cx="83820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aseline="0">
                <a:solidFill>
                  <a:srgbClr val="50A5AB"/>
                </a:solidFill>
              </a:defRPr>
            </a:lvl1pPr>
          </a:lstStyle>
          <a:p>
            <a:pPr lvl="0"/>
            <a:r>
              <a:rPr lang="en-US" dirty="0"/>
              <a:t>Click to Add Reference(s)</a:t>
            </a:r>
          </a:p>
        </p:txBody>
      </p:sp>
      <p:sp>
        <p:nvSpPr>
          <p:cNvPr id="9" name="Text Placeholder 13"/>
          <p:cNvSpPr>
            <a:spLocks noGrp="1"/>
          </p:cNvSpPr>
          <p:nvPr>
            <p:ph type="body" sz="quarter" idx="16" hasCustomPrompt="1"/>
          </p:nvPr>
        </p:nvSpPr>
        <p:spPr>
          <a:xfrm>
            <a:off x="381000" y="1219200"/>
            <a:ext cx="4114800" cy="4267200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 sz="2800">
                <a:solidFill>
                  <a:srgbClr val="0D444E"/>
                </a:solidFill>
              </a:defRPr>
            </a:lvl1pPr>
            <a:lvl2pPr marL="742950" indent="-285750">
              <a:buFontTx/>
              <a:buBlip>
                <a:blip r:embed="rId3"/>
              </a:buBlip>
              <a:defRPr sz="2400">
                <a:solidFill>
                  <a:srgbClr val="0D444E"/>
                </a:solidFill>
              </a:defRPr>
            </a:lvl2pPr>
            <a:lvl3pPr marL="1143000" indent="-228600"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 dirty="0"/>
              <a:t>Click to edit first level text</a:t>
            </a:r>
          </a:p>
          <a:p>
            <a:pPr lvl="1"/>
            <a:r>
              <a:rPr lang="en-US" dirty="0"/>
              <a:t>Second level</a:t>
            </a:r>
          </a:p>
        </p:txBody>
      </p:sp>
      <p:pic>
        <p:nvPicPr>
          <p:cNvPr id="2" name="Picture 8" descr="About Mass General Brigham | Mass General Brigham Innovation">
            <a:extLst>
              <a:ext uri="{FF2B5EF4-FFF2-40B4-BE49-F238E27FC236}">
                <a16:creationId xmlns:a16="http://schemas.microsoft.com/office/drawing/2014/main" id="{F4F20669-F513-27C2-CC3B-6663278F46A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713" y="6526027"/>
            <a:ext cx="2089150" cy="31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F13D9D14-D284-9906-2420-9B331BA6FBFC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" y="6197599"/>
            <a:ext cx="3505199" cy="660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97C51B1A-10D8-7D81-F6CD-90C82BC4E6F7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49020"/>
          <a:stretch/>
        </p:blipFill>
        <p:spPr>
          <a:xfrm>
            <a:off x="3505200" y="6195828"/>
            <a:ext cx="2756920" cy="660399"/>
          </a:xfrm>
          <a:prstGeom prst="rect">
            <a:avLst/>
          </a:prstGeom>
        </p:spPr>
      </p:pic>
      <p:pic>
        <p:nvPicPr>
          <p:cNvPr id="5" name="Picture 4" descr="FLIP - Home">
            <a:extLst>
              <a:ext uri="{FF2B5EF4-FFF2-40B4-BE49-F238E27FC236}">
                <a16:creationId xmlns:a16="http://schemas.microsoft.com/office/drawing/2014/main" id="{6CC9B206-C865-F78A-59D7-E1F0D8DEB6D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120" y="6169184"/>
            <a:ext cx="1559830" cy="3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>
            <a:extLst>
              <a:ext uri="{FF2B5EF4-FFF2-40B4-BE49-F238E27FC236}">
                <a16:creationId xmlns:a16="http://schemas.microsoft.com/office/drawing/2014/main" id="{FC201118-3E40-2B26-4740-63563342626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1347" y="6195828"/>
            <a:ext cx="1193430" cy="363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19380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1102168"/>
            <a:ext cx="9144000" cy="0"/>
          </a:xfrm>
          <a:prstGeom prst="line">
            <a:avLst/>
          </a:prstGeom>
          <a:ln w="28575">
            <a:solidFill>
              <a:srgbClr val="0D44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 Placeholder 13"/>
          <p:cNvSpPr>
            <a:spLocks noGrp="1"/>
          </p:cNvSpPr>
          <p:nvPr>
            <p:ph type="body" sz="quarter" idx="11" hasCustomPrompt="1"/>
          </p:nvPr>
        </p:nvSpPr>
        <p:spPr>
          <a:xfrm>
            <a:off x="4648200" y="1219200"/>
            <a:ext cx="4114800" cy="4267200"/>
          </a:xfrm>
          <a:prstGeom prst="rect">
            <a:avLst/>
          </a:prstGeom>
        </p:spPr>
        <p:txBody>
          <a:bodyPr/>
          <a:lstStyle>
            <a:lvl1pPr marL="342900" indent="-342900">
              <a:buFontTx/>
              <a:buBlip>
                <a:blip r:embed="rId2"/>
              </a:buBlip>
              <a:defRPr sz="2800">
                <a:solidFill>
                  <a:srgbClr val="0D444E"/>
                </a:solidFill>
              </a:defRPr>
            </a:lvl1pPr>
            <a:lvl2pPr marL="742950" indent="-285750">
              <a:buFontTx/>
              <a:buBlip>
                <a:blip r:embed="rId3"/>
              </a:buBlip>
              <a:defRPr sz="2400">
                <a:solidFill>
                  <a:srgbClr val="0D444E"/>
                </a:solidFill>
              </a:defRPr>
            </a:lvl2pPr>
            <a:lvl3pPr marL="1143000" indent="-228600">
              <a:buFont typeface="Wingdings" pitchFamily="2" charset="2"/>
              <a:buChar char="§"/>
              <a:defRPr/>
            </a:lvl3pPr>
          </a:lstStyle>
          <a:p>
            <a:pPr lvl="0"/>
            <a:r>
              <a:rPr lang="en-US" dirty="0"/>
              <a:t>Click to edit first level text</a:t>
            </a:r>
          </a:p>
          <a:p>
            <a:pPr lvl="1"/>
            <a:r>
              <a:rPr lang="en-US" dirty="0"/>
              <a:t>Second level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108267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D444E"/>
                </a:solidFill>
              </a:defRPr>
            </a:lvl1pPr>
          </a:lstStyle>
          <a:p>
            <a:pPr lvl="0"/>
            <a:r>
              <a:rPr lang="en-US" dirty="0"/>
              <a:t>Text and Data/Image Slide: click to add heading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14" hasCustomPrompt="1"/>
          </p:nvPr>
        </p:nvSpPr>
        <p:spPr>
          <a:xfrm>
            <a:off x="381000" y="1219200"/>
            <a:ext cx="4191000" cy="4267200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rgbClr val="0D444E"/>
                </a:solidFill>
              </a:defRPr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381000" y="5638800"/>
            <a:ext cx="83820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aseline="0">
                <a:solidFill>
                  <a:srgbClr val="50A5AB"/>
                </a:solidFill>
              </a:defRPr>
            </a:lvl1pPr>
          </a:lstStyle>
          <a:p>
            <a:pPr lvl="0"/>
            <a:r>
              <a:rPr lang="en-US" dirty="0"/>
              <a:t>Click to Add Reference(s)</a:t>
            </a:r>
          </a:p>
        </p:txBody>
      </p:sp>
      <p:pic>
        <p:nvPicPr>
          <p:cNvPr id="2" name="Picture 8" descr="About Mass General Brigham | Mass General Brigham Innovation">
            <a:extLst>
              <a:ext uri="{FF2B5EF4-FFF2-40B4-BE49-F238E27FC236}">
                <a16:creationId xmlns:a16="http://schemas.microsoft.com/office/drawing/2014/main" id="{CC067100-1D3C-1482-D1F2-3C005B6DAA5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713" y="6526027"/>
            <a:ext cx="2089150" cy="31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370A1FC6-A4BD-99BF-CFD4-1A4519719BBF}"/>
              </a:ext>
            </a:extLst>
          </p:cNvPr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1" y="6197599"/>
            <a:ext cx="3505199" cy="660400"/>
          </a:xfrm>
          <a:prstGeom prst="rect">
            <a:avLst/>
          </a:prstGeo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A93721EC-80ED-34C0-85F8-E631ABDE948D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5"/>
          <a:srcRect l="49020"/>
          <a:stretch/>
        </p:blipFill>
        <p:spPr>
          <a:xfrm>
            <a:off x="3505200" y="6195828"/>
            <a:ext cx="2756920" cy="660399"/>
          </a:xfrm>
          <a:prstGeom prst="rect">
            <a:avLst/>
          </a:prstGeom>
        </p:spPr>
      </p:pic>
      <p:pic>
        <p:nvPicPr>
          <p:cNvPr id="6" name="Picture 4" descr="FLIP - Home">
            <a:extLst>
              <a:ext uri="{FF2B5EF4-FFF2-40B4-BE49-F238E27FC236}">
                <a16:creationId xmlns:a16="http://schemas.microsoft.com/office/drawing/2014/main" id="{9DB6372F-09F2-A10C-6448-0C44C102830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120" y="6169184"/>
            <a:ext cx="1559830" cy="3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6">
            <a:extLst>
              <a:ext uri="{FF2B5EF4-FFF2-40B4-BE49-F238E27FC236}">
                <a16:creationId xmlns:a16="http://schemas.microsoft.com/office/drawing/2014/main" id="{E1BC6628-641E-32B0-5843-21627E0A1C2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1347" y="6195828"/>
            <a:ext cx="1193430" cy="363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678764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>
            <a:off x="0" y="1102168"/>
            <a:ext cx="9144000" cy="0"/>
          </a:xfrm>
          <a:prstGeom prst="line">
            <a:avLst/>
          </a:prstGeom>
          <a:ln w="28575">
            <a:solidFill>
              <a:srgbClr val="0D444E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0" y="0"/>
            <a:ext cx="9144000" cy="1082675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baseline="0">
                <a:solidFill>
                  <a:srgbClr val="0D444E"/>
                </a:solidFill>
              </a:defRPr>
            </a:lvl1pPr>
          </a:lstStyle>
          <a:p>
            <a:pPr lvl="0"/>
            <a:r>
              <a:rPr lang="en-US" dirty="0"/>
              <a:t>Data Image Slide: click to add heading</a:t>
            </a:r>
          </a:p>
        </p:txBody>
      </p:sp>
      <p:sp>
        <p:nvSpPr>
          <p:cNvPr id="9" name="Text Placeholder 10"/>
          <p:cNvSpPr>
            <a:spLocks noGrp="1"/>
          </p:cNvSpPr>
          <p:nvPr>
            <p:ph type="body" sz="quarter" idx="15" hasCustomPrompt="1"/>
          </p:nvPr>
        </p:nvSpPr>
        <p:spPr>
          <a:xfrm>
            <a:off x="381000" y="5638800"/>
            <a:ext cx="6934200" cy="685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100" baseline="0">
                <a:solidFill>
                  <a:srgbClr val="50A5AB"/>
                </a:solidFill>
              </a:defRPr>
            </a:lvl1pPr>
          </a:lstStyle>
          <a:p>
            <a:pPr lvl="0"/>
            <a:r>
              <a:rPr lang="en-US" dirty="0"/>
              <a:t>Click to Add Reference(s)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quarter" idx="16" hasCustomPrompt="1"/>
          </p:nvPr>
        </p:nvSpPr>
        <p:spPr>
          <a:xfrm>
            <a:off x="381000" y="1223180"/>
            <a:ext cx="8382000" cy="4263219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800" baseline="0">
                <a:solidFill>
                  <a:srgbClr val="50A5AB"/>
                </a:solidFill>
              </a:defRPr>
            </a:lvl1pPr>
          </a:lstStyle>
          <a:p>
            <a:pPr lvl="0"/>
            <a:r>
              <a:rPr lang="en-US" dirty="0"/>
              <a:t>Click to add Image</a:t>
            </a:r>
          </a:p>
        </p:txBody>
      </p:sp>
      <p:pic>
        <p:nvPicPr>
          <p:cNvPr id="2" name="Picture 8" descr="About Mass General Brigham | Mass General Brigham Innovation">
            <a:extLst>
              <a:ext uri="{FF2B5EF4-FFF2-40B4-BE49-F238E27FC236}">
                <a16:creationId xmlns:a16="http://schemas.microsoft.com/office/drawing/2014/main" id="{22B86CF8-DDC6-2349-729C-9302A4AC175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05713" y="6526027"/>
            <a:ext cx="2089150" cy="3136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5E5002C6-89B5-800F-E8C7-BCA553A2CC06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" y="6197599"/>
            <a:ext cx="3505199" cy="6604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B44F3F21-B639-92D0-E7E6-21A1CBD2D1A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49020"/>
          <a:stretch/>
        </p:blipFill>
        <p:spPr>
          <a:xfrm>
            <a:off x="3505200" y="6195828"/>
            <a:ext cx="2756920" cy="660399"/>
          </a:xfrm>
          <a:prstGeom prst="rect">
            <a:avLst/>
          </a:prstGeom>
        </p:spPr>
      </p:pic>
      <p:pic>
        <p:nvPicPr>
          <p:cNvPr id="6" name="Picture 4" descr="FLIP - Home">
            <a:extLst>
              <a:ext uri="{FF2B5EF4-FFF2-40B4-BE49-F238E27FC236}">
                <a16:creationId xmlns:a16="http://schemas.microsoft.com/office/drawing/2014/main" id="{233A2FB9-C69F-1C70-6D3F-4FFF2B342E9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62120" y="6169184"/>
            <a:ext cx="1559830" cy="3969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" name="Picture 6">
            <a:extLst>
              <a:ext uri="{FF2B5EF4-FFF2-40B4-BE49-F238E27FC236}">
                <a16:creationId xmlns:a16="http://schemas.microsoft.com/office/drawing/2014/main" id="{F726033E-39AA-724D-91AF-499717CC376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91347" y="6195828"/>
            <a:ext cx="1193430" cy="363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780448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of Presentati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 userDrawn="1"/>
        </p:nvSpPr>
        <p:spPr>
          <a:xfrm>
            <a:off x="2583" y="2895600"/>
            <a:ext cx="914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0D444E"/>
                </a:solidFill>
              </a:rPr>
              <a:t>End of Presentation</a:t>
            </a:r>
          </a:p>
          <a:p>
            <a:pPr algn="ctr"/>
            <a:endParaRPr lang="en-US" b="1" dirty="0">
              <a:solidFill>
                <a:srgbClr val="0D444E"/>
              </a:solidFill>
            </a:endParaRPr>
          </a:p>
          <a:p>
            <a:pPr algn="ctr"/>
            <a:r>
              <a:rPr lang="en-US" b="1" dirty="0">
                <a:solidFill>
                  <a:srgbClr val="0D444E"/>
                </a:solidFill>
              </a:rPr>
              <a:t>Questions?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3DD9316-7531-3F77-CA44-A7EBEB64ED5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1722782"/>
          </a:xfrm>
          <a:prstGeom prst="rect">
            <a:avLst/>
          </a:prstGeom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63C75778-1B7B-7393-C777-B232DF01A74A}"/>
              </a:ext>
            </a:extLst>
          </p:cNvPr>
          <p:cNvSpPr txBox="1"/>
          <p:nvPr userDrawn="1"/>
        </p:nvSpPr>
        <p:spPr>
          <a:xfrm>
            <a:off x="4267200" y="108857"/>
            <a:ext cx="4876800" cy="15081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spcBef>
                <a:spcPts val="0"/>
              </a:spcBef>
              <a:spcAft>
                <a:spcPts val="0"/>
              </a:spcAft>
            </a:pPr>
            <a:r>
              <a:rPr lang="en-US" sz="2400" b="0" dirty="0">
                <a:solidFill>
                  <a:schemeClr val="bg1"/>
                </a:solidFill>
                <a:effectLst/>
                <a:latin typeface="Lucida Fax" panose="02060602050505020204" pitchFamily="18" charset="77"/>
                <a:ea typeface="Times New Roman" panose="02020603050405020304" pitchFamily="18" charset="0"/>
              </a:rPr>
              <a:t>Emergency Medicine for Rural and Indigenous Communities Conference</a:t>
            </a:r>
            <a:endParaRPr lang="en-US" sz="2400" b="1" dirty="0">
              <a:solidFill>
                <a:schemeClr val="bg1"/>
              </a:solidFill>
              <a:effectLst/>
              <a:latin typeface="Lucida Fax" panose="02060602050505020204" pitchFamily="18" charset="77"/>
              <a:ea typeface="Times New Roman" panose="02020603050405020304" pitchFamily="18" charset="0"/>
            </a:endParaRPr>
          </a:p>
          <a:p>
            <a:pPr algn="ctr"/>
            <a:r>
              <a:rPr lang="en-US" sz="1600" dirty="0">
                <a:solidFill>
                  <a:schemeClr val="bg1"/>
                </a:solidFill>
                <a:effectLst/>
                <a:latin typeface="Lucida Fax" panose="02060602050505020204" pitchFamily="18" charset="77"/>
                <a:ea typeface="Calibri" panose="020F0502020204030204" pitchFamily="34" charset="0"/>
                <a:cs typeface="Arial" panose="020B0604020202020204" pitchFamily="34" charset="0"/>
              </a:rPr>
              <a:t>September 15</a:t>
            </a:r>
            <a:r>
              <a:rPr lang="en-US" sz="1600" baseline="30000" dirty="0">
                <a:solidFill>
                  <a:schemeClr val="bg1"/>
                </a:solidFill>
                <a:effectLst/>
                <a:latin typeface="Lucida Fax" panose="02060602050505020204" pitchFamily="18" charset="77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sz="1600" dirty="0">
                <a:solidFill>
                  <a:schemeClr val="bg1"/>
                </a:solidFill>
                <a:effectLst/>
                <a:latin typeface="Lucida Fax" panose="02060602050505020204" pitchFamily="18" charset="77"/>
                <a:ea typeface="Calibri" panose="020F0502020204030204" pitchFamily="34" charset="0"/>
                <a:cs typeface="Arial" panose="020B0604020202020204" pitchFamily="34" charset="0"/>
              </a:rPr>
              <a:t> - 17</a:t>
            </a:r>
            <a:r>
              <a:rPr lang="en-US" sz="1600" baseline="30000" dirty="0">
                <a:solidFill>
                  <a:schemeClr val="bg1"/>
                </a:solidFill>
                <a:effectLst/>
                <a:latin typeface="Lucida Fax" panose="02060602050505020204" pitchFamily="18" charset="77"/>
                <a:ea typeface="Calibri" panose="020F0502020204030204" pitchFamily="34" charset="0"/>
                <a:cs typeface="Arial" panose="020B0604020202020204" pitchFamily="34" charset="0"/>
              </a:rPr>
              <a:t>th</a:t>
            </a:r>
            <a:r>
              <a:rPr lang="en-US" sz="1600" dirty="0">
                <a:solidFill>
                  <a:schemeClr val="bg1"/>
                </a:solidFill>
                <a:effectLst/>
                <a:latin typeface="Lucida Fax" panose="02060602050505020204" pitchFamily="18" charset="77"/>
                <a:ea typeface="Calibri" panose="020F0502020204030204" pitchFamily="34" charset="0"/>
                <a:cs typeface="Arial" panose="020B0604020202020204" pitchFamily="34" charset="0"/>
              </a:rPr>
              <a:t>, 2022</a:t>
            </a:r>
            <a:r>
              <a:rPr lang="en-US" sz="2000" dirty="0">
                <a:solidFill>
                  <a:schemeClr val="bg1"/>
                </a:solidFill>
                <a:effectLst/>
                <a:latin typeface="Lucida Fax" panose="02060602050505020204" pitchFamily="18" charset="77"/>
              </a:rPr>
              <a:t> </a:t>
            </a:r>
            <a:endParaRPr lang="en-US" sz="2000" dirty="0">
              <a:solidFill>
                <a:schemeClr val="bg1"/>
              </a:solidFill>
              <a:latin typeface="Lucida Fax" panose="02060602050505020204" pitchFamily="18" charset="77"/>
            </a:endParaRPr>
          </a:p>
        </p:txBody>
      </p:sp>
      <p:pic>
        <p:nvPicPr>
          <p:cNvPr id="5" name="Picture 8" descr="About Mass General Brigham | Mass General Brigham Innovation">
            <a:extLst>
              <a:ext uri="{FF2B5EF4-FFF2-40B4-BE49-F238E27FC236}">
                <a16:creationId xmlns:a16="http://schemas.microsoft.com/office/drawing/2014/main" id="{46310E01-DF8D-55DD-C9F4-A9A4A8B240D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5837145"/>
            <a:ext cx="4901697" cy="7358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4" descr="FLIP - Home">
            <a:extLst>
              <a:ext uri="{FF2B5EF4-FFF2-40B4-BE49-F238E27FC236}">
                <a16:creationId xmlns:a16="http://schemas.microsoft.com/office/drawing/2014/main" id="{D9498218-B9D1-793D-ABB5-485771539E2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4723775"/>
            <a:ext cx="3627950" cy="9233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FB1D9A59-2985-FDD9-11B1-73D81BF1E5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10200" y="4765859"/>
            <a:ext cx="2895600" cy="8812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94784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0" i="0">
                <a:solidFill>
                  <a:srgbClr val="2A389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800" b="0" i="0">
                <a:solidFill>
                  <a:srgbClr val="2A389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9/7/22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73391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19976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61" r:id="rId5"/>
    <p:sldLayoutId id="2147483664" r:id="rId6"/>
    <p:sldLayoutId id="2147483662" r:id="rId7"/>
    <p:sldLayoutId id="2147483663" r:id="rId8"/>
    <p:sldLayoutId id="2147483665" r:id="rId9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3DCEA718-2DC2-284F-9E98-81107DA751B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304799" y="2073044"/>
            <a:ext cx="8839201" cy="1508355"/>
          </a:xfrm>
        </p:spPr>
        <p:txBody>
          <a:bodyPr/>
          <a:lstStyle/>
          <a:p>
            <a:r>
              <a:rPr lang="en-US" sz="4400" u="sng" dirty="0"/>
              <a:t>Practical Approach to Ophthalmic Presentations in the Emergency Room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044782C8-DFF9-7C4C-9123-9D79CE31048E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33398" y="3721313"/>
            <a:ext cx="7010399" cy="9144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rgbClr val="0D444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Melvin J. Clark, MD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A1101A82-FA6E-044A-9D95-8F2A4E999DE9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554180" y="4623227"/>
            <a:ext cx="7010399" cy="304800"/>
          </a:xfrm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srgbClr val="0D444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September, 17, 2022</a:t>
            </a:r>
          </a:p>
          <a:p>
            <a:endParaRPr lang="en-US" dirty="0"/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BEE37E9B-32BC-1F45-8892-92A43E3766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1991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075748"/>
            <a:ext cx="8305800" cy="4267200"/>
          </a:xfrm>
        </p:spPr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Conjunctivitis: treat the underlying cause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Bacterial cultures, especially if present for more than 30 days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Antiviral agents (Herpes Simplex or Zoster)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Treat systemic allergies before adding eye drops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Avoid contact lens wear until healed</a:t>
            </a:r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Subconjunctival Hemorrhages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Preservative Free tears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Avoid OTC meds that ‘get the red out’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dirty="0"/>
              <a:t>Management </a:t>
            </a:r>
            <a:r>
              <a:rPr lang="en-US" spc="110" dirty="0"/>
              <a:t>of</a:t>
            </a:r>
            <a:r>
              <a:rPr lang="en-US" spc="-80" dirty="0"/>
              <a:t> the </a:t>
            </a:r>
            <a:r>
              <a:rPr lang="en-US" spc="-120" dirty="0"/>
              <a:t>Red</a:t>
            </a:r>
            <a:r>
              <a:rPr lang="en-US" spc="-90" dirty="0"/>
              <a:t> </a:t>
            </a:r>
            <a:r>
              <a:rPr lang="en-US" spc="-100" dirty="0"/>
              <a:t>Eye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133894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075748"/>
            <a:ext cx="8686800" cy="4267200"/>
          </a:xfrm>
        </p:spPr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Episcleritis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Treated w/ topical steroids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Can be distinguished from Scleritis w/ topical Phenylephrine</a:t>
            </a:r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Scleritis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More severe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May require oral steroids or immunosuppressives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dirty="0"/>
              <a:t>Management </a:t>
            </a:r>
            <a:r>
              <a:rPr lang="en-US" spc="110" dirty="0"/>
              <a:t>of</a:t>
            </a:r>
            <a:r>
              <a:rPr lang="en-US" spc="-80" dirty="0"/>
              <a:t> the </a:t>
            </a:r>
            <a:r>
              <a:rPr lang="en-US" spc="-120" dirty="0"/>
              <a:t>Red</a:t>
            </a:r>
            <a:r>
              <a:rPr lang="en-US" spc="-90" dirty="0"/>
              <a:t> </a:t>
            </a:r>
            <a:r>
              <a:rPr lang="en-US" spc="-100" dirty="0"/>
              <a:t>Eye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72981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075748"/>
            <a:ext cx="8686800" cy="4267200"/>
          </a:xfrm>
        </p:spPr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Iritis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Photophobic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Painful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Blurry or decreased vision</a:t>
            </a:r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Treatment after </a:t>
            </a:r>
            <a:r>
              <a:rPr lang="en-US" spc="-10" dirty="0" err="1"/>
              <a:t>hx</a:t>
            </a:r>
            <a:r>
              <a:rPr lang="en-US" spc="-10" dirty="0"/>
              <a:t> and slit lamp exam: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Cycloplegic agent (</a:t>
            </a:r>
            <a:r>
              <a:rPr lang="en-US" spc="-10" dirty="0" err="1"/>
              <a:t>Cyclopentalate</a:t>
            </a:r>
            <a:r>
              <a:rPr lang="en-US" spc="-10" dirty="0"/>
              <a:t> or Atropine)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Apply Dexamethasone ointment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Follow up within 12 hours with Ophthalmology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dirty="0"/>
              <a:t>Management </a:t>
            </a:r>
            <a:r>
              <a:rPr lang="en-US" spc="110" dirty="0"/>
              <a:t>of</a:t>
            </a:r>
            <a:r>
              <a:rPr lang="en-US" spc="-80" dirty="0"/>
              <a:t> the </a:t>
            </a:r>
            <a:r>
              <a:rPr lang="en-US" spc="-120" dirty="0"/>
              <a:t>Red</a:t>
            </a:r>
            <a:r>
              <a:rPr lang="en-US" spc="-90" dirty="0"/>
              <a:t> </a:t>
            </a:r>
            <a:r>
              <a:rPr lang="en-US" spc="-100" dirty="0"/>
              <a:t>Eye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754196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075748"/>
            <a:ext cx="8686800" cy="4867852"/>
          </a:xfrm>
        </p:spPr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Acute Glaucoma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Must be distinguished from Iritis as no </a:t>
            </a:r>
            <a:r>
              <a:rPr lang="en-US" spc="-10" dirty="0" err="1"/>
              <a:t>cyclopegia</a:t>
            </a:r>
            <a:r>
              <a:rPr lang="en-US" spc="-10" dirty="0"/>
              <a:t> recommended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Eye pressure will be over 30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Pupil will be ﬁxed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Cornea will be cloudy (steamy)</a:t>
            </a:r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Treatment: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Consult with Ophthalmology immediately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dirty="0"/>
              <a:t>Management </a:t>
            </a:r>
            <a:r>
              <a:rPr lang="en-US" spc="110" dirty="0"/>
              <a:t>of</a:t>
            </a:r>
            <a:r>
              <a:rPr lang="en-US" spc="-80" dirty="0"/>
              <a:t> the </a:t>
            </a:r>
            <a:r>
              <a:rPr lang="en-US" spc="-120" dirty="0"/>
              <a:t>Red</a:t>
            </a:r>
            <a:r>
              <a:rPr lang="en-US" spc="-90" dirty="0"/>
              <a:t> </a:t>
            </a:r>
            <a:r>
              <a:rPr lang="en-US" spc="-100" dirty="0"/>
              <a:t>Eye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6500248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075748"/>
            <a:ext cx="8686800" cy="4867852"/>
          </a:xfrm>
        </p:spPr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Onset gradual or sudden. Pain or painless</a:t>
            </a:r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Anterior or posterior</a:t>
            </a:r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Sudden and painless: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Retinal vascular occlusion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Retinal detachment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dirty="0"/>
              <a:t>Blurry vision causes in ED</a:t>
            </a:r>
          </a:p>
        </p:txBody>
      </p:sp>
    </p:spTree>
    <p:extLst>
      <p:ext uri="{BB962C8B-B14F-4D97-AF65-F5344CB8AC3E}">
        <p14:creationId xmlns:p14="http://schemas.microsoft.com/office/powerpoint/2010/main" val="98216285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075748"/>
            <a:ext cx="8686800" cy="4867852"/>
          </a:xfrm>
        </p:spPr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Remember Giant Cell Arteritis can be painful or painless.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Check Sed Rate and C-reactive protein levels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If suspected, need to start oral/IV steroids immediately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Temporal artery biopsy will be positive up to 2 weeks after starting steroids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dirty="0"/>
              <a:t>Blurry vision causes</a:t>
            </a:r>
          </a:p>
        </p:txBody>
      </p:sp>
    </p:spTree>
    <p:extLst>
      <p:ext uri="{BB962C8B-B14F-4D97-AF65-F5344CB8AC3E}">
        <p14:creationId xmlns:p14="http://schemas.microsoft.com/office/powerpoint/2010/main" val="133395565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075748"/>
            <a:ext cx="8686800" cy="4867852"/>
          </a:xfrm>
        </p:spPr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Painful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Optic Neuritis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Myositis</a:t>
            </a:r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Painless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Papilledema</a:t>
            </a:r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Both require CT scan or MRI of the head and orbits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Should be ordered or obtained prior to contacting Ophthalmology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dirty="0"/>
              <a:t>Blurry vision causes</a:t>
            </a:r>
          </a:p>
        </p:txBody>
      </p:sp>
    </p:spTree>
    <p:extLst>
      <p:ext uri="{BB962C8B-B14F-4D97-AF65-F5344CB8AC3E}">
        <p14:creationId xmlns:p14="http://schemas.microsoft.com/office/powerpoint/2010/main" val="306593896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075748"/>
            <a:ext cx="8686800" cy="4867852"/>
          </a:xfrm>
        </p:spPr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Diabetes Mellitus is the most common cause in the IHS population.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Prior history of Diabetes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Usually painless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Vision is usually spared</a:t>
            </a:r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CT scan or MRI of head and orbits advised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May see Neurologist as well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spc="-10" dirty="0"/>
              <a:t>Diplopia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77374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075748"/>
            <a:ext cx="8686800" cy="4867852"/>
          </a:xfrm>
        </p:spPr>
        <p:txBody>
          <a:bodyPr/>
          <a:lstStyle/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Droopy lid and face on the affected side.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Common presentation to ED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Usually see ophthalmologist the next day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Primary care manages treatment.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spc="-40" dirty="0"/>
              <a:t>Bell’s</a:t>
            </a:r>
            <a:r>
              <a:rPr lang="en-US" spc="-135" dirty="0"/>
              <a:t> </a:t>
            </a:r>
            <a:r>
              <a:rPr lang="en-US" spc="-10" dirty="0"/>
              <a:t>Palsy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61046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075748"/>
            <a:ext cx="8686800" cy="4867852"/>
          </a:xfrm>
        </p:spPr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 err="1"/>
              <a:t>Preseptal</a:t>
            </a:r>
            <a:r>
              <a:rPr lang="en-US" spc="-10" dirty="0"/>
              <a:t> Cellulitis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Eye movement is intact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Vision is spared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Treat w/ oral antibiotics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Normal WBC count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Afebrile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spc="-40" dirty="0" err="1"/>
              <a:t>Preseptal</a:t>
            </a:r>
            <a:r>
              <a:rPr lang="en-US" spc="-40" dirty="0"/>
              <a:t> vs. Orbital Cellulitis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472290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71475" marR="5080" indent="-327025">
              <a:lnSpc>
                <a:spcPct val="114999"/>
              </a:lnSpc>
              <a:spcBef>
                <a:spcPts val="100"/>
              </a:spcBef>
              <a:buChar char="-"/>
              <a:tabLst>
                <a:tab pos="372110" algn="l"/>
                <a:tab pos="372745" algn="l"/>
              </a:tabLst>
            </a:pPr>
            <a:r>
              <a:rPr lang="en-US" spc="-70" dirty="0"/>
              <a:t>Review</a:t>
            </a:r>
            <a:r>
              <a:rPr lang="en-US" spc="-15" dirty="0"/>
              <a:t> </a:t>
            </a:r>
            <a:r>
              <a:rPr lang="en-US" dirty="0"/>
              <a:t>common</a:t>
            </a:r>
            <a:r>
              <a:rPr lang="en-US" spc="-10" dirty="0"/>
              <a:t> </a:t>
            </a:r>
            <a:r>
              <a:rPr lang="en-US" spc="-95" dirty="0"/>
              <a:t>eye</a:t>
            </a:r>
            <a:r>
              <a:rPr lang="en-US" spc="-15" dirty="0"/>
              <a:t> </a:t>
            </a:r>
            <a:r>
              <a:rPr lang="en-US" dirty="0"/>
              <a:t>problems</a:t>
            </a:r>
            <a:r>
              <a:rPr lang="en-US" spc="-10" dirty="0"/>
              <a:t> </a:t>
            </a:r>
            <a:r>
              <a:rPr lang="en-US" dirty="0"/>
              <a:t>that</a:t>
            </a:r>
            <a:r>
              <a:rPr lang="en-US" spc="-10" dirty="0"/>
              <a:t> </a:t>
            </a:r>
            <a:r>
              <a:rPr lang="en-US" dirty="0"/>
              <a:t>present</a:t>
            </a:r>
            <a:r>
              <a:rPr lang="en-US" spc="-15" dirty="0"/>
              <a:t> </a:t>
            </a:r>
            <a:r>
              <a:rPr lang="en-US" spc="65" dirty="0"/>
              <a:t>to</a:t>
            </a:r>
            <a:r>
              <a:rPr lang="en-US" spc="-10" dirty="0"/>
              <a:t> </a:t>
            </a:r>
            <a:r>
              <a:rPr lang="en-US" spc="-25" dirty="0"/>
              <a:t>the ED</a:t>
            </a:r>
          </a:p>
          <a:p>
            <a:pPr marL="371475" marR="382270" indent="-327025">
              <a:lnSpc>
                <a:spcPct val="114999"/>
              </a:lnSpc>
              <a:buChar char="-"/>
              <a:tabLst>
                <a:tab pos="372110" algn="l"/>
                <a:tab pos="372745" algn="l"/>
              </a:tabLst>
            </a:pPr>
            <a:r>
              <a:rPr lang="en-US" dirty="0"/>
              <a:t>Discuss</a:t>
            </a:r>
            <a:r>
              <a:rPr lang="en-US" spc="-95" dirty="0"/>
              <a:t> </a:t>
            </a:r>
            <a:r>
              <a:rPr lang="en-US" dirty="0"/>
              <a:t>the</a:t>
            </a:r>
            <a:r>
              <a:rPr lang="en-US" spc="-95" dirty="0"/>
              <a:t> </a:t>
            </a:r>
            <a:r>
              <a:rPr lang="en-US" dirty="0"/>
              <a:t>diagnoses</a:t>
            </a:r>
            <a:r>
              <a:rPr lang="en-US" spc="-95" dirty="0"/>
              <a:t> </a:t>
            </a:r>
            <a:r>
              <a:rPr lang="en-US" dirty="0"/>
              <a:t>and</a:t>
            </a:r>
            <a:r>
              <a:rPr lang="en-US" spc="-90" dirty="0"/>
              <a:t> </a:t>
            </a:r>
            <a:r>
              <a:rPr lang="en-US" dirty="0"/>
              <a:t>management</a:t>
            </a:r>
            <a:r>
              <a:rPr lang="en-US" spc="-95" dirty="0"/>
              <a:t> </a:t>
            </a:r>
            <a:r>
              <a:rPr lang="en-US" spc="110" dirty="0"/>
              <a:t>of</a:t>
            </a:r>
            <a:r>
              <a:rPr lang="en-US" spc="-95" dirty="0"/>
              <a:t> </a:t>
            </a:r>
            <a:r>
              <a:rPr lang="en-US" spc="-25" dirty="0"/>
              <a:t>the </a:t>
            </a:r>
            <a:r>
              <a:rPr lang="en-US" spc="-10" dirty="0"/>
              <a:t>disorders</a:t>
            </a:r>
          </a:p>
          <a:p>
            <a:pPr marL="371475" marR="294005" indent="-327025">
              <a:lnSpc>
                <a:spcPct val="114999"/>
              </a:lnSpc>
              <a:buChar char="-"/>
              <a:tabLst>
                <a:tab pos="372110" algn="l"/>
                <a:tab pos="372745" algn="l"/>
              </a:tabLst>
            </a:pPr>
            <a:r>
              <a:rPr lang="en-US" dirty="0"/>
              <a:t>Discuss</a:t>
            </a:r>
            <a:r>
              <a:rPr lang="en-US" spc="-80" dirty="0"/>
              <a:t> </a:t>
            </a:r>
            <a:r>
              <a:rPr lang="en-US" dirty="0"/>
              <a:t>when</a:t>
            </a:r>
            <a:r>
              <a:rPr lang="en-US" spc="-80" dirty="0"/>
              <a:t> </a:t>
            </a:r>
            <a:r>
              <a:rPr lang="en-US" dirty="0"/>
              <a:t>these</a:t>
            </a:r>
            <a:r>
              <a:rPr lang="en-US" spc="-80" dirty="0"/>
              <a:t> </a:t>
            </a:r>
            <a:r>
              <a:rPr lang="en-US" dirty="0"/>
              <a:t>patients</a:t>
            </a:r>
            <a:r>
              <a:rPr lang="en-US" spc="-75" dirty="0"/>
              <a:t> </a:t>
            </a:r>
            <a:r>
              <a:rPr lang="en-US" spc="-20" dirty="0"/>
              <a:t>require</a:t>
            </a:r>
            <a:r>
              <a:rPr lang="en-US" spc="-80" dirty="0"/>
              <a:t> </a:t>
            </a:r>
            <a:r>
              <a:rPr lang="en-US" dirty="0"/>
              <a:t>in</a:t>
            </a:r>
            <a:r>
              <a:rPr lang="en-US" spc="-80" dirty="0"/>
              <a:t> </a:t>
            </a:r>
            <a:r>
              <a:rPr lang="en-US" spc="-25" dirty="0"/>
              <a:t>ED </a:t>
            </a:r>
            <a:r>
              <a:rPr lang="en-US" dirty="0"/>
              <a:t>evaluation</a:t>
            </a:r>
            <a:r>
              <a:rPr lang="en-US" spc="-75" dirty="0"/>
              <a:t> </a:t>
            </a:r>
            <a:r>
              <a:rPr lang="en-US" dirty="0"/>
              <a:t>or</a:t>
            </a:r>
            <a:r>
              <a:rPr lang="en-US" spc="-70" dirty="0"/>
              <a:t> </a:t>
            </a:r>
            <a:r>
              <a:rPr lang="en-US" dirty="0"/>
              <a:t>referral</a:t>
            </a:r>
            <a:r>
              <a:rPr lang="en-US" spc="-70" dirty="0"/>
              <a:t> </a:t>
            </a:r>
            <a:r>
              <a:rPr lang="en-US" dirty="0"/>
              <a:t>out</a:t>
            </a:r>
            <a:r>
              <a:rPr lang="en-US" spc="-70" dirty="0"/>
              <a:t> </a:t>
            </a:r>
            <a:r>
              <a:rPr lang="en-US" spc="65" dirty="0"/>
              <a:t>to</a:t>
            </a:r>
            <a:r>
              <a:rPr lang="en-US" spc="-70" dirty="0"/>
              <a:t> </a:t>
            </a:r>
            <a:r>
              <a:rPr lang="en-US" dirty="0"/>
              <a:t>the</a:t>
            </a:r>
            <a:r>
              <a:rPr lang="en-US" spc="-70" dirty="0"/>
              <a:t> </a:t>
            </a:r>
            <a:r>
              <a:rPr lang="en-US" spc="-10" dirty="0"/>
              <a:t>ophthalmologist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884575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075748"/>
            <a:ext cx="8686800" cy="4867852"/>
          </a:xfrm>
        </p:spPr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Vision threatening emergency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Involves extraocular muscles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May involve optic nerve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Elevated WBC count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Must be distinguished from other entities like Inﬂammatory Orbital Pseudotumor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dirty="0"/>
              <a:t>Orbital</a:t>
            </a:r>
            <a:r>
              <a:rPr lang="en-US" spc="-155" dirty="0"/>
              <a:t> </a:t>
            </a:r>
            <a:r>
              <a:rPr lang="en-US" spc="-10" dirty="0"/>
              <a:t>Cellulitis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29931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075748"/>
            <a:ext cx="8686800" cy="4867852"/>
          </a:xfrm>
        </p:spPr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Acid or Alkali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Should be irrigated in ED before calling Ophthalmology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pH should be checked before stopping irrigation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Check under eyelids for retained foreign material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A ‘white’ eye is a BAD eye under these conditions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Note: The baseline pH might be more basic or acidic based on preexisting dry eye disease or if using eyedrops. Be sure to check the PH of the unaffected eye for a baseline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spc="-10" dirty="0"/>
              <a:t>Chemical</a:t>
            </a:r>
            <a:r>
              <a:rPr lang="en-US" spc="-114" dirty="0"/>
              <a:t> </a:t>
            </a:r>
            <a:r>
              <a:rPr lang="en-US" spc="-20" dirty="0"/>
              <a:t>Burns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8363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075748"/>
            <a:ext cx="8686800" cy="4867852"/>
          </a:xfrm>
        </p:spPr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The history will help guide you in the diagnoses. The exam and ancillary testing conﬁrm what you already have determined.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When contacting the Ophthalmologist, be sure to always have checked the patient’s vision and , if possible, the intraocular pressure prior to the call.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spc="-10" dirty="0"/>
              <a:t>Summary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80193322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162716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71475" marR="5080" indent="-327025">
              <a:lnSpc>
                <a:spcPct val="114999"/>
              </a:lnSpc>
              <a:spcBef>
                <a:spcPts val="100"/>
              </a:spcBef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Chemical burns</a:t>
            </a:r>
          </a:p>
          <a:p>
            <a:pPr marL="371475" marR="294005" indent="-327025">
              <a:lnSpc>
                <a:spcPct val="114999"/>
              </a:lnSpc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Acute Glaucoma</a:t>
            </a:r>
          </a:p>
          <a:p>
            <a:pPr marL="371475" marR="294005" indent="-327025">
              <a:lnSpc>
                <a:spcPct val="114999"/>
              </a:lnSpc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Retinal Artery Occlusion</a:t>
            </a:r>
          </a:p>
          <a:p>
            <a:pPr marL="371475" marR="294005" indent="-327025">
              <a:lnSpc>
                <a:spcPct val="114999"/>
              </a:lnSpc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Endophthalmitis</a:t>
            </a:r>
          </a:p>
          <a:p>
            <a:pPr marL="371475" marR="294005" indent="-327025">
              <a:lnSpc>
                <a:spcPct val="114999"/>
              </a:lnSpc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Penetrating Injuries</a:t>
            </a:r>
          </a:p>
          <a:p>
            <a:pPr marL="371475" marR="294005" indent="-327025">
              <a:lnSpc>
                <a:spcPct val="114999"/>
              </a:lnSpc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dirty="0"/>
              <a:t>Primary</a:t>
            </a:r>
            <a:r>
              <a:rPr lang="en-US" spc="-125" dirty="0"/>
              <a:t> </a:t>
            </a:r>
            <a:r>
              <a:rPr lang="en-US" dirty="0"/>
              <a:t>Ophthalmic</a:t>
            </a:r>
            <a:r>
              <a:rPr lang="en-US" spc="-130" dirty="0"/>
              <a:t> </a:t>
            </a:r>
            <a:r>
              <a:rPr lang="en-US" spc="-10" dirty="0"/>
              <a:t>Emergencies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8138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371475" marR="5080" indent="-327025">
              <a:lnSpc>
                <a:spcPct val="114999"/>
              </a:lnSpc>
              <a:spcBef>
                <a:spcPts val="100"/>
              </a:spcBef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Red Eye (s)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Blurry vision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Sudden loss of sight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Diplopia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Foreign Body Sensation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Eye pain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Ocular trauma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Swollen eyelids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spc="65" dirty="0"/>
              <a:t>Most</a:t>
            </a:r>
            <a:r>
              <a:rPr lang="en-US" spc="-65" dirty="0"/>
              <a:t> </a:t>
            </a:r>
            <a:r>
              <a:rPr lang="en-US" dirty="0"/>
              <a:t>Common</a:t>
            </a:r>
            <a:r>
              <a:rPr lang="en-US" spc="-65" dirty="0"/>
              <a:t> </a:t>
            </a:r>
            <a:r>
              <a:rPr lang="en-US" spc="-170" dirty="0"/>
              <a:t>Eye</a:t>
            </a:r>
            <a:r>
              <a:rPr lang="en-US" spc="-65" dirty="0"/>
              <a:t> </a:t>
            </a:r>
            <a:r>
              <a:rPr lang="en-US" dirty="0"/>
              <a:t>Complaints</a:t>
            </a:r>
            <a:r>
              <a:rPr lang="en-US" spc="-65" dirty="0"/>
              <a:t> </a:t>
            </a:r>
            <a:r>
              <a:rPr lang="en-US" spc="-10" dirty="0"/>
              <a:t>Presenting</a:t>
            </a:r>
            <a:r>
              <a:rPr lang="en-US" spc="-60" dirty="0"/>
              <a:t> </a:t>
            </a:r>
            <a:r>
              <a:rPr lang="en-US" spc="60" dirty="0"/>
              <a:t>to</a:t>
            </a:r>
            <a:r>
              <a:rPr lang="en-US" spc="-60" dirty="0"/>
              <a:t> </a:t>
            </a:r>
            <a:r>
              <a:rPr lang="en-US" dirty="0"/>
              <a:t>the</a:t>
            </a:r>
            <a:r>
              <a:rPr lang="en-US" spc="-60" dirty="0"/>
              <a:t> </a:t>
            </a:r>
            <a:r>
              <a:rPr lang="en-US" spc="-25" dirty="0"/>
              <a:t>ED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8899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History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Onset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Unilateral/bilateral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Pain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Itching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Visual disturbance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Contact lens wearer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spc="-120" dirty="0"/>
              <a:t>Red</a:t>
            </a:r>
            <a:r>
              <a:rPr lang="en-US" spc="-90" dirty="0"/>
              <a:t> </a:t>
            </a:r>
            <a:r>
              <a:rPr lang="en-US" spc="-55" dirty="0"/>
              <a:t>Eye(s)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668059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Conjunctivitis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Allergic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Viral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Bacterial</a:t>
            </a:r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Foreign Body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Conjunctival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Corneal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dirty="0"/>
              <a:t>Common</a:t>
            </a:r>
            <a:r>
              <a:rPr lang="en-US" spc="-90" dirty="0"/>
              <a:t> </a:t>
            </a:r>
            <a:r>
              <a:rPr lang="en-US" spc="-40" dirty="0"/>
              <a:t>Causes</a:t>
            </a:r>
            <a:r>
              <a:rPr lang="en-US" spc="-85" dirty="0"/>
              <a:t> </a:t>
            </a:r>
            <a:r>
              <a:rPr lang="en-US" spc="110" dirty="0"/>
              <a:t>of</a:t>
            </a:r>
            <a:r>
              <a:rPr lang="en-US" spc="-80" dirty="0"/>
              <a:t> </a:t>
            </a:r>
            <a:r>
              <a:rPr lang="en-US" spc="-120" dirty="0"/>
              <a:t>Red</a:t>
            </a:r>
            <a:r>
              <a:rPr lang="en-US" spc="-90" dirty="0"/>
              <a:t> </a:t>
            </a:r>
            <a:r>
              <a:rPr lang="en-US" spc="-100" dirty="0"/>
              <a:t>Eye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79060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Episcleritis</a:t>
            </a:r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Scleritis</a:t>
            </a:r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Eyelid Inﬂammation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Blepharitis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Hordeolum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dirty="0"/>
              <a:t>Common</a:t>
            </a:r>
            <a:r>
              <a:rPr lang="en-US" spc="-90" dirty="0"/>
              <a:t> </a:t>
            </a:r>
            <a:r>
              <a:rPr lang="en-US" spc="-40" dirty="0"/>
              <a:t>Causes</a:t>
            </a:r>
            <a:r>
              <a:rPr lang="en-US" spc="-85" dirty="0"/>
              <a:t> </a:t>
            </a:r>
            <a:r>
              <a:rPr lang="en-US" spc="110" dirty="0"/>
              <a:t>of</a:t>
            </a:r>
            <a:r>
              <a:rPr lang="en-US" spc="-80" dirty="0"/>
              <a:t> </a:t>
            </a:r>
            <a:r>
              <a:rPr lang="en-US" spc="-120" dirty="0"/>
              <a:t>Red</a:t>
            </a:r>
            <a:r>
              <a:rPr lang="en-US" spc="-90" dirty="0"/>
              <a:t> </a:t>
            </a:r>
            <a:r>
              <a:rPr lang="en-US" spc="-100" dirty="0"/>
              <a:t>Eye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3037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Iritis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Anterior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Posterior</a:t>
            </a:r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Acute Glaucoma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Angle Closure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Neovascular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endParaRPr lang="en-US" spc="-1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dirty="0"/>
              <a:t>Common</a:t>
            </a:r>
            <a:r>
              <a:rPr lang="en-US" spc="-90" dirty="0"/>
              <a:t> </a:t>
            </a:r>
            <a:r>
              <a:rPr lang="en-US" spc="-40" dirty="0"/>
              <a:t>Causes</a:t>
            </a:r>
            <a:r>
              <a:rPr lang="en-US" spc="-85" dirty="0"/>
              <a:t> </a:t>
            </a:r>
            <a:r>
              <a:rPr lang="en-US" spc="110" dirty="0"/>
              <a:t>of</a:t>
            </a:r>
            <a:r>
              <a:rPr lang="en-US" spc="-80" dirty="0"/>
              <a:t> </a:t>
            </a:r>
            <a:r>
              <a:rPr lang="en-US" spc="-120" dirty="0"/>
              <a:t>Red</a:t>
            </a:r>
            <a:r>
              <a:rPr lang="en-US" spc="-90" dirty="0"/>
              <a:t> </a:t>
            </a:r>
            <a:r>
              <a:rPr lang="en-US" spc="-100" dirty="0"/>
              <a:t>Eye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48783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1"/>
          </p:nvPr>
        </p:nvSpPr>
        <p:spPr>
          <a:xfrm>
            <a:off x="457200" y="1075748"/>
            <a:ext cx="8305800" cy="4267200"/>
          </a:xfrm>
        </p:spPr>
        <p:txBody>
          <a:bodyPr/>
          <a:lstStyle/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Foreign Body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Removal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Check eyelashes and under eyelids</a:t>
            </a:r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endParaRPr lang="en-US" spc="-10" dirty="0"/>
          </a:p>
          <a:p>
            <a:pPr marL="44450" marR="5080" indent="0">
              <a:lnSpc>
                <a:spcPct val="114999"/>
              </a:lnSpc>
              <a:spcBef>
                <a:spcPts val="100"/>
              </a:spcBef>
              <a:buNone/>
              <a:tabLst>
                <a:tab pos="372110" algn="l"/>
                <a:tab pos="372745" algn="l"/>
              </a:tabLst>
            </a:pPr>
            <a:r>
              <a:rPr lang="en-US" spc="-10" dirty="0"/>
              <a:t>Corneal Foreign Bodies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Avoid CTL wear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Lubricating antibiotic ointment w/o steroid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Cycloplegic agent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Pressure patch</a:t>
            </a:r>
          </a:p>
          <a:p>
            <a:pPr marL="371475" marR="5080" indent="-327025">
              <a:lnSpc>
                <a:spcPct val="114999"/>
              </a:lnSpc>
              <a:spcBef>
                <a:spcPts val="100"/>
              </a:spcBef>
              <a:buFontTx/>
              <a:buChar char="-"/>
              <a:tabLst>
                <a:tab pos="372110" algn="l"/>
                <a:tab pos="372745" algn="l"/>
              </a:tabLst>
            </a:pPr>
            <a:r>
              <a:rPr lang="en-US" spc="-10" dirty="0"/>
              <a:t>Follow up w/ Eye Care provider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algn="l"/>
            <a:r>
              <a:rPr lang="en-US" dirty="0"/>
              <a:t>Management </a:t>
            </a:r>
            <a:r>
              <a:rPr lang="en-US" spc="110" dirty="0"/>
              <a:t>of</a:t>
            </a:r>
            <a:r>
              <a:rPr lang="en-US" spc="-80" dirty="0"/>
              <a:t> the </a:t>
            </a:r>
            <a:r>
              <a:rPr lang="en-US" spc="-120" dirty="0"/>
              <a:t>Red</a:t>
            </a:r>
            <a:r>
              <a:rPr lang="en-US" spc="-90" dirty="0"/>
              <a:t> </a:t>
            </a:r>
            <a:r>
              <a:rPr lang="en-US" spc="-100" dirty="0"/>
              <a:t>Eye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6497496"/>
      </p:ext>
    </p:extLst>
  </p:cSld>
  <p:clrMapOvr>
    <a:masterClrMapping/>
  </p:clrMapOvr>
</p:sld>
</file>

<file path=ppt/theme/theme1.xml><?xml version="1.0" encoding="utf-8"?>
<a:theme xmlns:a="http://schemas.openxmlformats.org/drawingml/2006/main" name="Western States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Western States Template</Template>
  <TotalTime>706</TotalTime>
  <Words>683</Words>
  <Application>Microsoft Macintosh PowerPoint</Application>
  <PresentationFormat>On-screen Show (4:3)</PresentationFormat>
  <Paragraphs>166</Paragraphs>
  <Slides>23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8" baseType="lpstr">
      <vt:lpstr>Arial</vt:lpstr>
      <vt:lpstr>Calibri</vt:lpstr>
      <vt:lpstr>Lucida Fax</vt:lpstr>
      <vt:lpstr>Wingdings</vt:lpstr>
      <vt:lpstr>Western States Template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UNM HSC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Miranda Leah Sedillo</dc:creator>
  <cp:lastModifiedBy>David Stephens</cp:lastModifiedBy>
  <cp:revision>40</cp:revision>
  <dcterms:created xsi:type="dcterms:W3CDTF">2015-10-26T14:49:02Z</dcterms:created>
  <dcterms:modified xsi:type="dcterms:W3CDTF">2022-09-07T21:14:43Z</dcterms:modified>
</cp:coreProperties>
</file>