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55"/>
  </p:notesMasterIdLst>
  <p:handoutMasterIdLst>
    <p:handoutMasterId r:id="rId56"/>
  </p:handoutMasterIdLst>
  <p:sldIdLst>
    <p:sldId id="256" r:id="rId3"/>
    <p:sldId id="1276" r:id="rId4"/>
    <p:sldId id="1277" r:id="rId5"/>
    <p:sldId id="1170" r:id="rId6"/>
    <p:sldId id="1202" r:id="rId7"/>
    <p:sldId id="1204" r:id="rId8"/>
    <p:sldId id="1222" r:id="rId9"/>
    <p:sldId id="1225" r:id="rId10"/>
    <p:sldId id="1200" r:id="rId11"/>
    <p:sldId id="270" r:id="rId12"/>
    <p:sldId id="1187" r:id="rId13"/>
    <p:sldId id="1278" r:id="rId14"/>
    <p:sldId id="495" r:id="rId15"/>
    <p:sldId id="1234" r:id="rId16"/>
    <p:sldId id="1142" r:id="rId17"/>
    <p:sldId id="1048" r:id="rId18"/>
    <p:sldId id="356" r:id="rId19"/>
    <p:sldId id="1224" r:id="rId20"/>
    <p:sldId id="1279" r:id="rId21"/>
    <p:sldId id="1280" r:id="rId22"/>
    <p:sldId id="1281" r:id="rId23"/>
    <p:sldId id="1220" r:id="rId24"/>
    <p:sldId id="1221" r:id="rId25"/>
    <p:sldId id="389" r:id="rId26"/>
    <p:sldId id="1198" r:id="rId27"/>
    <p:sldId id="1207" r:id="rId28"/>
    <p:sldId id="1205" r:id="rId29"/>
    <p:sldId id="1282" r:id="rId30"/>
    <p:sldId id="1192" r:id="rId31"/>
    <p:sldId id="1218" r:id="rId32"/>
    <p:sldId id="1219" r:id="rId33"/>
    <p:sldId id="1046" r:id="rId34"/>
    <p:sldId id="1199" r:id="rId35"/>
    <p:sldId id="1231" r:id="rId36"/>
    <p:sldId id="1232" r:id="rId37"/>
    <p:sldId id="1243" r:id="rId38"/>
    <p:sldId id="1238" r:id="rId39"/>
    <p:sldId id="1241" r:id="rId40"/>
    <p:sldId id="1228" r:id="rId41"/>
    <p:sldId id="1226" r:id="rId42"/>
    <p:sldId id="1230" r:id="rId43"/>
    <p:sldId id="1236" r:id="rId44"/>
    <p:sldId id="1235" r:id="rId45"/>
    <p:sldId id="1203" r:id="rId46"/>
    <p:sldId id="1283" r:id="rId47"/>
    <p:sldId id="1237" r:id="rId48"/>
    <p:sldId id="394" r:id="rId49"/>
    <p:sldId id="1227" r:id="rId50"/>
    <p:sldId id="1239" r:id="rId51"/>
    <p:sldId id="1242" r:id="rId52"/>
    <p:sldId id="1240" r:id="rId53"/>
    <p:sldId id="26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0D444E"/>
    <a:srgbClr val="50A5AB"/>
    <a:srgbClr val="BC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4" autoAdjust="0"/>
    <p:restoredTop sz="81315" autoAdjust="0"/>
  </p:normalViewPr>
  <p:slideViewPr>
    <p:cSldViewPr>
      <p:cViewPr varScale="1">
        <p:scale>
          <a:sx n="80" d="100"/>
          <a:sy n="80" d="100"/>
        </p:scale>
        <p:origin x="102"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4D4AF-0904-4471-84E9-F986BA28571C}"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9524CD7A-9F65-4CD3-9AB2-5EEF38A2B335}">
      <dgm:prSet phldrT="[Text]"/>
      <dgm:spPr/>
      <dgm:t>
        <a:bodyPr/>
        <a:lstStyle/>
        <a:p>
          <a:r>
            <a:rPr lang="en-US" dirty="0"/>
            <a:t>Cultural Awareness</a:t>
          </a:r>
        </a:p>
      </dgm:t>
    </dgm:pt>
    <dgm:pt modelId="{2636F8EB-3987-4296-B501-262EFAA8AACD}" type="parTrans" cxnId="{493592B5-D2F8-4743-B43E-A4E847641DB3}">
      <dgm:prSet/>
      <dgm:spPr/>
      <dgm:t>
        <a:bodyPr/>
        <a:lstStyle/>
        <a:p>
          <a:endParaRPr lang="en-US"/>
        </a:p>
      </dgm:t>
    </dgm:pt>
    <dgm:pt modelId="{007B7AF1-7A1C-4A1C-BACA-6BD4A6FF1117}" type="sibTrans" cxnId="{493592B5-D2F8-4743-B43E-A4E847641DB3}">
      <dgm:prSet/>
      <dgm:spPr/>
      <dgm:t>
        <a:bodyPr/>
        <a:lstStyle/>
        <a:p>
          <a:endParaRPr lang="en-US"/>
        </a:p>
      </dgm:t>
    </dgm:pt>
    <dgm:pt modelId="{80CF8FC2-E0ED-4B53-B701-5D2358E2A914}">
      <dgm:prSet phldrT="[Text]"/>
      <dgm:spPr/>
      <dgm:t>
        <a:bodyPr/>
        <a:lstStyle/>
        <a:p>
          <a:r>
            <a:rPr lang="en-US" dirty="0"/>
            <a:t>Cultural Sensitivity	</a:t>
          </a:r>
        </a:p>
      </dgm:t>
    </dgm:pt>
    <dgm:pt modelId="{95A4F999-B44F-4348-9D07-8D8AB8273801}" type="parTrans" cxnId="{905387DC-4E04-4B21-8509-8428D57200FE}">
      <dgm:prSet/>
      <dgm:spPr/>
      <dgm:t>
        <a:bodyPr/>
        <a:lstStyle/>
        <a:p>
          <a:endParaRPr lang="en-US"/>
        </a:p>
      </dgm:t>
    </dgm:pt>
    <dgm:pt modelId="{65F57E70-EA00-49DA-963A-F9B478110644}" type="sibTrans" cxnId="{905387DC-4E04-4B21-8509-8428D57200FE}">
      <dgm:prSet/>
      <dgm:spPr/>
      <dgm:t>
        <a:bodyPr/>
        <a:lstStyle/>
        <a:p>
          <a:endParaRPr lang="en-US"/>
        </a:p>
      </dgm:t>
    </dgm:pt>
    <dgm:pt modelId="{32412BEB-95FE-40F3-8265-8152C0776748}">
      <dgm:prSet phldrT="[Text]"/>
      <dgm:spPr/>
      <dgm:t>
        <a:bodyPr/>
        <a:lstStyle/>
        <a:p>
          <a:r>
            <a:rPr lang="en-US" dirty="0"/>
            <a:t>Cultural humility</a:t>
          </a:r>
        </a:p>
      </dgm:t>
    </dgm:pt>
    <dgm:pt modelId="{459970AB-D204-4367-9AD4-3BDFF182329E}" type="parTrans" cxnId="{69998462-770D-49D4-B7F9-FE25DAF1CFB8}">
      <dgm:prSet/>
      <dgm:spPr/>
      <dgm:t>
        <a:bodyPr/>
        <a:lstStyle/>
        <a:p>
          <a:endParaRPr lang="en-US"/>
        </a:p>
      </dgm:t>
    </dgm:pt>
    <dgm:pt modelId="{DD621D9B-0E49-4912-9A7A-5B62A28FA49C}" type="sibTrans" cxnId="{69998462-770D-49D4-B7F9-FE25DAF1CFB8}">
      <dgm:prSet/>
      <dgm:spPr/>
      <dgm:t>
        <a:bodyPr/>
        <a:lstStyle/>
        <a:p>
          <a:endParaRPr lang="en-US"/>
        </a:p>
      </dgm:t>
    </dgm:pt>
    <dgm:pt modelId="{8C5F27E8-7110-4B2A-8443-9A6E9979C407}">
      <dgm:prSet/>
      <dgm:spPr/>
      <dgm:t>
        <a:bodyPr/>
        <a:lstStyle/>
        <a:p>
          <a:endParaRPr lang="en-US" dirty="0"/>
        </a:p>
      </dgm:t>
    </dgm:pt>
    <dgm:pt modelId="{84D65E45-29E5-4B15-A5EB-FAF7403F6216}" type="parTrans" cxnId="{8AC268B1-F8BE-4940-B25E-16CAE01DED84}">
      <dgm:prSet/>
      <dgm:spPr/>
      <dgm:t>
        <a:bodyPr/>
        <a:lstStyle/>
        <a:p>
          <a:endParaRPr lang="en-US"/>
        </a:p>
      </dgm:t>
    </dgm:pt>
    <dgm:pt modelId="{735B09BF-EE98-4866-B74C-C3F5F9A57175}" type="sibTrans" cxnId="{8AC268B1-F8BE-4940-B25E-16CAE01DED84}">
      <dgm:prSet/>
      <dgm:spPr/>
      <dgm:t>
        <a:bodyPr/>
        <a:lstStyle/>
        <a:p>
          <a:endParaRPr lang="en-US"/>
        </a:p>
      </dgm:t>
    </dgm:pt>
    <dgm:pt modelId="{8535EDE7-801B-451A-9374-F0607B702236}">
      <dgm:prSet/>
      <dgm:spPr/>
      <dgm:t>
        <a:bodyPr/>
        <a:lstStyle/>
        <a:p>
          <a:r>
            <a:rPr lang="en-US" dirty="0"/>
            <a:t>Cultural Competence</a:t>
          </a:r>
        </a:p>
      </dgm:t>
    </dgm:pt>
    <dgm:pt modelId="{50723671-107B-411D-A9BD-DE5ABF911C1A}" type="parTrans" cxnId="{008DD441-0919-4083-80C2-E507E0C788AC}">
      <dgm:prSet/>
      <dgm:spPr/>
      <dgm:t>
        <a:bodyPr/>
        <a:lstStyle/>
        <a:p>
          <a:endParaRPr lang="en-US"/>
        </a:p>
      </dgm:t>
    </dgm:pt>
    <dgm:pt modelId="{060B8C09-6F21-4C07-9456-17DE0617D44F}" type="sibTrans" cxnId="{008DD441-0919-4083-80C2-E507E0C788AC}">
      <dgm:prSet/>
      <dgm:spPr/>
      <dgm:t>
        <a:bodyPr/>
        <a:lstStyle/>
        <a:p>
          <a:endParaRPr lang="en-US"/>
        </a:p>
      </dgm:t>
    </dgm:pt>
    <dgm:pt modelId="{F1085C34-19DA-408E-B5E4-57B6806EDC00}" type="pres">
      <dgm:prSet presAssocID="{E3B4D4AF-0904-4471-84E9-F986BA28571C}" presName="rootnode" presStyleCnt="0">
        <dgm:presLayoutVars>
          <dgm:chMax/>
          <dgm:chPref/>
          <dgm:dir/>
          <dgm:animLvl val="lvl"/>
        </dgm:presLayoutVars>
      </dgm:prSet>
      <dgm:spPr/>
    </dgm:pt>
    <dgm:pt modelId="{C9E64A0F-C481-49BA-96DB-E4FDED296CF7}" type="pres">
      <dgm:prSet presAssocID="{9524CD7A-9F65-4CD3-9AB2-5EEF38A2B335}" presName="composite" presStyleCnt="0"/>
      <dgm:spPr/>
    </dgm:pt>
    <dgm:pt modelId="{BED029F5-B4CC-4EC8-85BA-C48374A9372E}" type="pres">
      <dgm:prSet presAssocID="{9524CD7A-9F65-4CD3-9AB2-5EEF38A2B335}" presName="LShape" presStyleLbl="alignNode1" presStyleIdx="0" presStyleCnt="9"/>
      <dgm:spPr>
        <a:solidFill>
          <a:schemeClr val="tx2">
            <a:lumMod val="75000"/>
          </a:schemeClr>
        </a:solidFill>
      </dgm:spPr>
    </dgm:pt>
    <dgm:pt modelId="{206062C4-69DA-4C28-BA03-29612129241C}" type="pres">
      <dgm:prSet presAssocID="{9524CD7A-9F65-4CD3-9AB2-5EEF38A2B335}" presName="ParentText" presStyleLbl="revTx" presStyleIdx="0" presStyleCnt="5">
        <dgm:presLayoutVars>
          <dgm:chMax val="0"/>
          <dgm:chPref val="0"/>
          <dgm:bulletEnabled val="1"/>
        </dgm:presLayoutVars>
      </dgm:prSet>
      <dgm:spPr/>
    </dgm:pt>
    <dgm:pt modelId="{C278D69C-6701-4180-8C77-6200E8B84780}" type="pres">
      <dgm:prSet presAssocID="{9524CD7A-9F65-4CD3-9AB2-5EEF38A2B335}" presName="Triangle" presStyleLbl="alignNode1" presStyleIdx="1" presStyleCnt="9"/>
      <dgm:spPr>
        <a:solidFill>
          <a:schemeClr val="accent2"/>
        </a:solidFill>
      </dgm:spPr>
    </dgm:pt>
    <dgm:pt modelId="{BB29F5B2-B8D1-4244-ABAA-B7DB9348C891}" type="pres">
      <dgm:prSet presAssocID="{007B7AF1-7A1C-4A1C-BACA-6BD4A6FF1117}" presName="sibTrans" presStyleCnt="0"/>
      <dgm:spPr/>
    </dgm:pt>
    <dgm:pt modelId="{5F6F83BC-6CE6-4564-86BD-084B7D59363B}" type="pres">
      <dgm:prSet presAssocID="{007B7AF1-7A1C-4A1C-BACA-6BD4A6FF1117}" presName="space" presStyleCnt="0"/>
      <dgm:spPr/>
    </dgm:pt>
    <dgm:pt modelId="{CDD33060-9DF5-4AB2-AC42-1B44428D53A5}" type="pres">
      <dgm:prSet presAssocID="{80CF8FC2-E0ED-4B53-B701-5D2358E2A914}" presName="composite" presStyleCnt="0"/>
      <dgm:spPr/>
    </dgm:pt>
    <dgm:pt modelId="{7CBE2821-B597-416C-A3CA-C54BCB988ACE}" type="pres">
      <dgm:prSet presAssocID="{80CF8FC2-E0ED-4B53-B701-5D2358E2A914}" presName="LShape" presStyleLbl="alignNode1" presStyleIdx="2" presStyleCnt="9"/>
      <dgm:spPr>
        <a:solidFill>
          <a:schemeClr val="accent2">
            <a:lumMod val="60000"/>
            <a:lumOff val="40000"/>
          </a:schemeClr>
        </a:solidFill>
      </dgm:spPr>
    </dgm:pt>
    <dgm:pt modelId="{51DC9CA0-7355-4DB4-B8D9-0990D0475561}" type="pres">
      <dgm:prSet presAssocID="{80CF8FC2-E0ED-4B53-B701-5D2358E2A914}" presName="ParentText" presStyleLbl="revTx" presStyleIdx="1" presStyleCnt="5">
        <dgm:presLayoutVars>
          <dgm:chMax val="0"/>
          <dgm:chPref val="0"/>
          <dgm:bulletEnabled val="1"/>
        </dgm:presLayoutVars>
      </dgm:prSet>
      <dgm:spPr/>
    </dgm:pt>
    <dgm:pt modelId="{0431D35E-5FAB-42CA-9A56-C3F3EF1F416A}" type="pres">
      <dgm:prSet presAssocID="{80CF8FC2-E0ED-4B53-B701-5D2358E2A914}" presName="Triangle" presStyleLbl="alignNode1" presStyleIdx="3" presStyleCnt="9"/>
      <dgm:spPr>
        <a:solidFill>
          <a:schemeClr val="accent4"/>
        </a:solidFill>
      </dgm:spPr>
    </dgm:pt>
    <dgm:pt modelId="{918AEC90-D7B3-4AE7-85E9-E2616DA6EC71}" type="pres">
      <dgm:prSet presAssocID="{65F57E70-EA00-49DA-963A-F9B478110644}" presName="sibTrans" presStyleCnt="0"/>
      <dgm:spPr/>
    </dgm:pt>
    <dgm:pt modelId="{79EA87AA-4195-4E24-80EA-C9B8628E4BFD}" type="pres">
      <dgm:prSet presAssocID="{65F57E70-EA00-49DA-963A-F9B478110644}" presName="space" presStyleCnt="0"/>
      <dgm:spPr/>
    </dgm:pt>
    <dgm:pt modelId="{A6A6CD1E-6CFC-4752-9397-C35BA276A21B}" type="pres">
      <dgm:prSet presAssocID="{8535EDE7-801B-451A-9374-F0607B702236}" presName="composite" presStyleCnt="0"/>
      <dgm:spPr/>
    </dgm:pt>
    <dgm:pt modelId="{44FBD0A8-90FE-4214-93FD-F5EC77BC5464}" type="pres">
      <dgm:prSet presAssocID="{8535EDE7-801B-451A-9374-F0607B702236}" presName="LShape" presStyleLbl="alignNode1" presStyleIdx="4" presStyleCnt="9" custLinFactNeighborY="0"/>
      <dgm:spPr>
        <a:solidFill>
          <a:schemeClr val="accent4">
            <a:lumMod val="60000"/>
            <a:lumOff val="40000"/>
          </a:schemeClr>
        </a:solidFill>
      </dgm:spPr>
    </dgm:pt>
    <dgm:pt modelId="{38C20195-89C0-4D70-9BEB-50B3DA5A6875}" type="pres">
      <dgm:prSet presAssocID="{8535EDE7-801B-451A-9374-F0607B702236}" presName="ParentText" presStyleLbl="revTx" presStyleIdx="2" presStyleCnt="5">
        <dgm:presLayoutVars>
          <dgm:chMax val="0"/>
          <dgm:chPref val="0"/>
          <dgm:bulletEnabled val="1"/>
        </dgm:presLayoutVars>
      </dgm:prSet>
      <dgm:spPr/>
    </dgm:pt>
    <dgm:pt modelId="{4C572717-D825-4051-BDF6-3E8F221DDA0E}" type="pres">
      <dgm:prSet presAssocID="{8535EDE7-801B-451A-9374-F0607B702236}" presName="Triangle" presStyleLbl="alignNode1" presStyleIdx="5" presStyleCnt="9"/>
      <dgm:spPr/>
    </dgm:pt>
    <dgm:pt modelId="{03A216F6-C3B6-4959-812B-91D938CB83EF}" type="pres">
      <dgm:prSet presAssocID="{060B8C09-6F21-4C07-9456-17DE0617D44F}" presName="sibTrans" presStyleCnt="0"/>
      <dgm:spPr/>
    </dgm:pt>
    <dgm:pt modelId="{91C0F04F-8562-41BB-A36D-13615F90B5A7}" type="pres">
      <dgm:prSet presAssocID="{060B8C09-6F21-4C07-9456-17DE0617D44F}" presName="space" presStyleCnt="0"/>
      <dgm:spPr/>
    </dgm:pt>
    <dgm:pt modelId="{011E6B0B-DE78-44A4-B475-2E4996B54E9C}" type="pres">
      <dgm:prSet presAssocID="{32412BEB-95FE-40F3-8265-8152C0776748}" presName="composite" presStyleCnt="0"/>
      <dgm:spPr/>
    </dgm:pt>
    <dgm:pt modelId="{D662C4F5-A551-4BC4-8A08-33C646131B6B}" type="pres">
      <dgm:prSet presAssocID="{32412BEB-95FE-40F3-8265-8152C0776748}" presName="LShape" presStyleLbl="alignNode1" presStyleIdx="6" presStyleCnt="9"/>
      <dgm:spPr>
        <a:solidFill>
          <a:schemeClr val="accent5">
            <a:lumMod val="75000"/>
          </a:schemeClr>
        </a:solidFill>
      </dgm:spPr>
    </dgm:pt>
    <dgm:pt modelId="{450F37F8-5848-42CD-9181-3CB6043B77F0}" type="pres">
      <dgm:prSet presAssocID="{32412BEB-95FE-40F3-8265-8152C0776748}" presName="ParentText" presStyleLbl="revTx" presStyleIdx="3" presStyleCnt="5">
        <dgm:presLayoutVars>
          <dgm:chMax val="0"/>
          <dgm:chPref val="0"/>
          <dgm:bulletEnabled val="1"/>
        </dgm:presLayoutVars>
      </dgm:prSet>
      <dgm:spPr/>
    </dgm:pt>
    <dgm:pt modelId="{93126121-8076-4918-A13F-7655293FAFEA}" type="pres">
      <dgm:prSet presAssocID="{32412BEB-95FE-40F3-8265-8152C0776748}" presName="Triangle" presStyleLbl="alignNode1" presStyleIdx="7" presStyleCnt="9"/>
      <dgm:spPr>
        <a:solidFill>
          <a:schemeClr val="accent4"/>
        </a:solidFill>
      </dgm:spPr>
    </dgm:pt>
    <dgm:pt modelId="{079F21FC-7A0A-4445-AFC7-CEC7E6A691BF}" type="pres">
      <dgm:prSet presAssocID="{DD621D9B-0E49-4912-9A7A-5B62A28FA49C}" presName="sibTrans" presStyleCnt="0"/>
      <dgm:spPr/>
    </dgm:pt>
    <dgm:pt modelId="{F2A46226-A2E1-4DA0-9B30-30D723417EC3}" type="pres">
      <dgm:prSet presAssocID="{DD621D9B-0E49-4912-9A7A-5B62A28FA49C}" presName="space" presStyleCnt="0"/>
      <dgm:spPr/>
    </dgm:pt>
    <dgm:pt modelId="{4943A1F9-3E23-48FD-B6E1-5542AD7E89DB}" type="pres">
      <dgm:prSet presAssocID="{8C5F27E8-7110-4B2A-8443-9A6E9979C407}" presName="composite" presStyleCnt="0"/>
      <dgm:spPr/>
    </dgm:pt>
    <dgm:pt modelId="{EDA3FC88-C110-466F-8CFE-EE5E05D61447}" type="pres">
      <dgm:prSet presAssocID="{8C5F27E8-7110-4B2A-8443-9A6E9979C407}" presName="LShape" presStyleLbl="alignNode1" presStyleIdx="8" presStyleCnt="9" custAng="0"/>
      <dgm:spPr>
        <a:solidFill>
          <a:srgbClr val="92D050"/>
        </a:solidFill>
      </dgm:spPr>
    </dgm:pt>
    <dgm:pt modelId="{765A81D4-BD65-4D65-A89B-C5DAEF3E2063}" type="pres">
      <dgm:prSet presAssocID="{8C5F27E8-7110-4B2A-8443-9A6E9979C407}" presName="ParentText" presStyleLbl="revTx" presStyleIdx="4" presStyleCnt="5">
        <dgm:presLayoutVars>
          <dgm:chMax val="0"/>
          <dgm:chPref val="0"/>
          <dgm:bulletEnabled val="1"/>
        </dgm:presLayoutVars>
      </dgm:prSet>
      <dgm:spPr/>
    </dgm:pt>
  </dgm:ptLst>
  <dgm:cxnLst>
    <dgm:cxn modelId="{BA74EA0C-2C0F-4811-832B-34C4A83DE009}" type="presOf" srcId="{E3B4D4AF-0904-4471-84E9-F986BA28571C}" destId="{F1085C34-19DA-408E-B5E4-57B6806EDC00}" srcOrd="0" destOrd="0" presId="urn:microsoft.com/office/officeart/2009/3/layout/StepUpProcess"/>
    <dgm:cxn modelId="{20E0BF26-2D9D-4D01-B743-2E746F9FC186}" type="presOf" srcId="{32412BEB-95FE-40F3-8265-8152C0776748}" destId="{450F37F8-5848-42CD-9181-3CB6043B77F0}" srcOrd="0" destOrd="0" presId="urn:microsoft.com/office/officeart/2009/3/layout/StepUpProcess"/>
    <dgm:cxn modelId="{1FB07A34-8AFA-41F9-9DCE-2460C211D22F}" type="presOf" srcId="{80CF8FC2-E0ED-4B53-B701-5D2358E2A914}" destId="{51DC9CA0-7355-4DB4-B8D9-0990D0475561}" srcOrd="0" destOrd="0" presId="urn:microsoft.com/office/officeart/2009/3/layout/StepUpProcess"/>
    <dgm:cxn modelId="{008DD441-0919-4083-80C2-E507E0C788AC}" srcId="{E3B4D4AF-0904-4471-84E9-F986BA28571C}" destId="{8535EDE7-801B-451A-9374-F0607B702236}" srcOrd="2" destOrd="0" parTransId="{50723671-107B-411D-A9BD-DE5ABF911C1A}" sibTransId="{060B8C09-6F21-4C07-9456-17DE0617D44F}"/>
    <dgm:cxn modelId="{69998462-770D-49D4-B7F9-FE25DAF1CFB8}" srcId="{E3B4D4AF-0904-4471-84E9-F986BA28571C}" destId="{32412BEB-95FE-40F3-8265-8152C0776748}" srcOrd="3" destOrd="0" parTransId="{459970AB-D204-4367-9AD4-3BDFF182329E}" sibTransId="{DD621D9B-0E49-4912-9A7A-5B62A28FA49C}"/>
    <dgm:cxn modelId="{018E3C6F-EEB2-482F-A653-9CBAF1239122}" type="presOf" srcId="{8535EDE7-801B-451A-9374-F0607B702236}" destId="{38C20195-89C0-4D70-9BEB-50B3DA5A6875}" srcOrd="0" destOrd="0" presId="urn:microsoft.com/office/officeart/2009/3/layout/StepUpProcess"/>
    <dgm:cxn modelId="{C0277687-F685-4904-9FC9-3B2E03FF82AB}" type="presOf" srcId="{8C5F27E8-7110-4B2A-8443-9A6E9979C407}" destId="{765A81D4-BD65-4D65-A89B-C5DAEF3E2063}" srcOrd="0" destOrd="0" presId="urn:microsoft.com/office/officeart/2009/3/layout/StepUpProcess"/>
    <dgm:cxn modelId="{8AC268B1-F8BE-4940-B25E-16CAE01DED84}" srcId="{E3B4D4AF-0904-4471-84E9-F986BA28571C}" destId="{8C5F27E8-7110-4B2A-8443-9A6E9979C407}" srcOrd="4" destOrd="0" parTransId="{84D65E45-29E5-4B15-A5EB-FAF7403F6216}" sibTransId="{735B09BF-EE98-4866-B74C-C3F5F9A57175}"/>
    <dgm:cxn modelId="{493592B5-D2F8-4743-B43E-A4E847641DB3}" srcId="{E3B4D4AF-0904-4471-84E9-F986BA28571C}" destId="{9524CD7A-9F65-4CD3-9AB2-5EEF38A2B335}" srcOrd="0" destOrd="0" parTransId="{2636F8EB-3987-4296-B501-262EFAA8AACD}" sibTransId="{007B7AF1-7A1C-4A1C-BACA-6BD4A6FF1117}"/>
    <dgm:cxn modelId="{EB32AECD-E957-4960-8F05-24CA82F88D0D}" type="presOf" srcId="{9524CD7A-9F65-4CD3-9AB2-5EEF38A2B335}" destId="{206062C4-69DA-4C28-BA03-29612129241C}" srcOrd="0" destOrd="0" presId="urn:microsoft.com/office/officeart/2009/3/layout/StepUpProcess"/>
    <dgm:cxn modelId="{905387DC-4E04-4B21-8509-8428D57200FE}" srcId="{E3B4D4AF-0904-4471-84E9-F986BA28571C}" destId="{80CF8FC2-E0ED-4B53-B701-5D2358E2A914}" srcOrd="1" destOrd="0" parTransId="{95A4F999-B44F-4348-9D07-8D8AB8273801}" sibTransId="{65F57E70-EA00-49DA-963A-F9B478110644}"/>
    <dgm:cxn modelId="{19B8B3E8-CE2E-4887-A1AF-3B9AA6AFB692}" type="presParOf" srcId="{F1085C34-19DA-408E-B5E4-57B6806EDC00}" destId="{C9E64A0F-C481-49BA-96DB-E4FDED296CF7}" srcOrd="0" destOrd="0" presId="urn:microsoft.com/office/officeart/2009/3/layout/StepUpProcess"/>
    <dgm:cxn modelId="{28D224B0-93EE-4E14-93F0-8A6D3E692BE7}" type="presParOf" srcId="{C9E64A0F-C481-49BA-96DB-E4FDED296CF7}" destId="{BED029F5-B4CC-4EC8-85BA-C48374A9372E}" srcOrd="0" destOrd="0" presId="urn:microsoft.com/office/officeart/2009/3/layout/StepUpProcess"/>
    <dgm:cxn modelId="{7ACB0C4A-2375-4D46-9EE4-B6E3F0367441}" type="presParOf" srcId="{C9E64A0F-C481-49BA-96DB-E4FDED296CF7}" destId="{206062C4-69DA-4C28-BA03-29612129241C}" srcOrd="1" destOrd="0" presId="urn:microsoft.com/office/officeart/2009/3/layout/StepUpProcess"/>
    <dgm:cxn modelId="{071F14DA-A4A4-4968-AF43-445B334C4650}" type="presParOf" srcId="{C9E64A0F-C481-49BA-96DB-E4FDED296CF7}" destId="{C278D69C-6701-4180-8C77-6200E8B84780}" srcOrd="2" destOrd="0" presId="urn:microsoft.com/office/officeart/2009/3/layout/StepUpProcess"/>
    <dgm:cxn modelId="{38FE9EFB-F381-44C9-A27F-51BAC90F7755}" type="presParOf" srcId="{F1085C34-19DA-408E-B5E4-57B6806EDC00}" destId="{BB29F5B2-B8D1-4244-ABAA-B7DB9348C891}" srcOrd="1" destOrd="0" presId="urn:microsoft.com/office/officeart/2009/3/layout/StepUpProcess"/>
    <dgm:cxn modelId="{E52D0160-B955-4F93-9EA2-941F6FE0E356}" type="presParOf" srcId="{BB29F5B2-B8D1-4244-ABAA-B7DB9348C891}" destId="{5F6F83BC-6CE6-4564-86BD-084B7D59363B}" srcOrd="0" destOrd="0" presId="urn:microsoft.com/office/officeart/2009/3/layout/StepUpProcess"/>
    <dgm:cxn modelId="{5667836E-27BC-4329-AFD9-C76E2D2C90D4}" type="presParOf" srcId="{F1085C34-19DA-408E-B5E4-57B6806EDC00}" destId="{CDD33060-9DF5-4AB2-AC42-1B44428D53A5}" srcOrd="2" destOrd="0" presId="urn:microsoft.com/office/officeart/2009/3/layout/StepUpProcess"/>
    <dgm:cxn modelId="{F06B1579-749D-492A-BCFF-F4F66C2F4736}" type="presParOf" srcId="{CDD33060-9DF5-4AB2-AC42-1B44428D53A5}" destId="{7CBE2821-B597-416C-A3CA-C54BCB988ACE}" srcOrd="0" destOrd="0" presId="urn:microsoft.com/office/officeart/2009/3/layout/StepUpProcess"/>
    <dgm:cxn modelId="{9DF08945-FC3B-4D77-9668-3F6FFF4E967D}" type="presParOf" srcId="{CDD33060-9DF5-4AB2-AC42-1B44428D53A5}" destId="{51DC9CA0-7355-4DB4-B8D9-0990D0475561}" srcOrd="1" destOrd="0" presId="urn:microsoft.com/office/officeart/2009/3/layout/StepUpProcess"/>
    <dgm:cxn modelId="{B2196760-25DA-41E2-A354-7FBA4768F342}" type="presParOf" srcId="{CDD33060-9DF5-4AB2-AC42-1B44428D53A5}" destId="{0431D35E-5FAB-42CA-9A56-C3F3EF1F416A}" srcOrd="2" destOrd="0" presId="urn:microsoft.com/office/officeart/2009/3/layout/StepUpProcess"/>
    <dgm:cxn modelId="{5A55E7FC-C6E1-4D56-AA74-ED5EBA796CD4}" type="presParOf" srcId="{F1085C34-19DA-408E-B5E4-57B6806EDC00}" destId="{918AEC90-D7B3-4AE7-85E9-E2616DA6EC71}" srcOrd="3" destOrd="0" presId="urn:microsoft.com/office/officeart/2009/3/layout/StepUpProcess"/>
    <dgm:cxn modelId="{132CD5A6-C15F-41DC-8B48-BFE7B502A30A}" type="presParOf" srcId="{918AEC90-D7B3-4AE7-85E9-E2616DA6EC71}" destId="{79EA87AA-4195-4E24-80EA-C9B8628E4BFD}" srcOrd="0" destOrd="0" presId="urn:microsoft.com/office/officeart/2009/3/layout/StepUpProcess"/>
    <dgm:cxn modelId="{D4745644-22AF-42EC-956E-B167875AB7BC}" type="presParOf" srcId="{F1085C34-19DA-408E-B5E4-57B6806EDC00}" destId="{A6A6CD1E-6CFC-4752-9397-C35BA276A21B}" srcOrd="4" destOrd="0" presId="urn:microsoft.com/office/officeart/2009/3/layout/StepUpProcess"/>
    <dgm:cxn modelId="{A04BC223-67A8-4B68-8AD9-F6CDC2184558}" type="presParOf" srcId="{A6A6CD1E-6CFC-4752-9397-C35BA276A21B}" destId="{44FBD0A8-90FE-4214-93FD-F5EC77BC5464}" srcOrd="0" destOrd="0" presId="urn:microsoft.com/office/officeart/2009/3/layout/StepUpProcess"/>
    <dgm:cxn modelId="{C0AAD269-74B7-455E-94BE-E5D4DCAACC12}" type="presParOf" srcId="{A6A6CD1E-6CFC-4752-9397-C35BA276A21B}" destId="{38C20195-89C0-4D70-9BEB-50B3DA5A6875}" srcOrd="1" destOrd="0" presId="urn:microsoft.com/office/officeart/2009/3/layout/StepUpProcess"/>
    <dgm:cxn modelId="{AE032F21-8BD8-4683-A72F-B4AFD6AAD333}" type="presParOf" srcId="{A6A6CD1E-6CFC-4752-9397-C35BA276A21B}" destId="{4C572717-D825-4051-BDF6-3E8F221DDA0E}" srcOrd="2" destOrd="0" presId="urn:microsoft.com/office/officeart/2009/3/layout/StepUpProcess"/>
    <dgm:cxn modelId="{A7A80041-9F54-4E24-AB58-AFA9B794E724}" type="presParOf" srcId="{F1085C34-19DA-408E-B5E4-57B6806EDC00}" destId="{03A216F6-C3B6-4959-812B-91D938CB83EF}" srcOrd="5" destOrd="0" presId="urn:microsoft.com/office/officeart/2009/3/layout/StepUpProcess"/>
    <dgm:cxn modelId="{09BC743A-5DFC-48CE-9E23-CC65E8ACDA83}" type="presParOf" srcId="{03A216F6-C3B6-4959-812B-91D938CB83EF}" destId="{91C0F04F-8562-41BB-A36D-13615F90B5A7}" srcOrd="0" destOrd="0" presId="urn:microsoft.com/office/officeart/2009/3/layout/StepUpProcess"/>
    <dgm:cxn modelId="{BDB5C72E-2EE0-4EE4-ACE1-B561916832B4}" type="presParOf" srcId="{F1085C34-19DA-408E-B5E4-57B6806EDC00}" destId="{011E6B0B-DE78-44A4-B475-2E4996B54E9C}" srcOrd="6" destOrd="0" presId="urn:microsoft.com/office/officeart/2009/3/layout/StepUpProcess"/>
    <dgm:cxn modelId="{E2A16742-2403-475B-9816-122D1CCA56E9}" type="presParOf" srcId="{011E6B0B-DE78-44A4-B475-2E4996B54E9C}" destId="{D662C4F5-A551-4BC4-8A08-33C646131B6B}" srcOrd="0" destOrd="0" presId="urn:microsoft.com/office/officeart/2009/3/layout/StepUpProcess"/>
    <dgm:cxn modelId="{ADBAA520-03EF-43F6-A1FA-360CDE5BD892}" type="presParOf" srcId="{011E6B0B-DE78-44A4-B475-2E4996B54E9C}" destId="{450F37F8-5848-42CD-9181-3CB6043B77F0}" srcOrd="1" destOrd="0" presId="urn:microsoft.com/office/officeart/2009/3/layout/StepUpProcess"/>
    <dgm:cxn modelId="{89F5FF0C-DA9D-430D-A873-E7EE32EDF233}" type="presParOf" srcId="{011E6B0B-DE78-44A4-B475-2E4996B54E9C}" destId="{93126121-8076-4918-A13F-7655293FAFEA}" srcOrd="2" destOrd="0" presId="urn:microsoft.com/office/officeart/2009/3/layout/StepUpProcess"/>
    <dgm:cxn modelId="{2BD92AFE-FCD2-46BF-A39D-0F4E7727F627}" type="presParOf" srcId="{F1085C34-19DA-408E-B5E4-57B6806EDC00}" destId="{079F21FC-7A0A-4445-AFC7-CEC7E6A691BF}" srcOrd="7" destOrd="0" presId="urn:microsoft.com/office/officeart/2009/3/layout/StepUpProcess"/>
    <dgm:cxn modelId="{D273DC56-1DAF-4CD2-A0CC-72E34F71F5E2}" type="presParOf" srcId="{079F21FC-7A0A-4445-AFC7-CEC7E6A691BF}" destId="{F2A46226-A2E1-4DA0-9B30-30D723417EC3}" srcOrd="0" destOrd="0" presId="urn:microsoft.com/office/officeart/2009/3/layout/StepUpProcess"/>
    <dgm:cxn modelId="{A4507717-2F7F-45E9-984E-D29E3208340E}" type="presParOf" srcId="{F1085C34-19DA-408E-B5E4-57B6806EDC00}" destId="{4943A1F9-3E23-48FD-B6E1-5542AD7E89DB}" srcOrd="8" destOrd="0" presId="urn:microsoft.com/office/officeart/2009/3/layout/StepUpProcess"/>
    <dgm:cxn modelId="{D02B1A75-9341-4E63-82D9-0B8BD4B5E65A}" type="presParOf" srcId="{4943A1F9-3E23-48FD-B6E1-5542AD7E89DB}" destId="{EDA3FC88-C110-466F-8CFE-EE5E05D61447}" srcOrd="0" destOrd="0" presId="urn:microsoft.com/office/officeart/2009/3/layout/StepUpProcess"/>
    <dgm:cxn modelId="{17CDD8EC-49B9-4FEA-B5F6-6F5740FE2990}" type="presParOf" srcId="{4943A1F9-3E23-48FD-B6E1-5542AD7E89DB}" destId="{765A81D4-BD65-4D65-A89B-C5DAEF3E206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4D4AF-0904-4471-84E9-F986BA28571C}"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9524CD7A-9F65-4CD3-9AB2-5EEF38A2B335}">
      <dgm:prSet phldrT="[Text]"/>
      <dgm:spPr/>
      <dgm:t>
        <a:bodyPr/>
        <a:lstStyle/>
        <a:p>
          <a:r>
            <a:rPr lang="en-US" dirty="0"/>
            <a:t>Cultural Awareness</a:t>
          </a:r>
        </a:p>
      </dgm:t>
    </dgm:pt>
    <dgm:pt modelId="{2636F8EB-3987-4296-B501-262EFAA8AACD}" type="parTrans" cxnId="{493592B5-D2F8-4743-B43E-A4E847641DB3}">
      <dgm:prSet/>
      <dgm:spPr/>
      <dgm:t>
        <a:bodyPr/>
        <a:lstStyle/>
        <a:p>
          <a:endParaRPr lang="en-US"/>
        </a:p>
      </dgm:t>
    </dgm:pt>
    <dgm:pt modelId="{007B7AF1-7A1C-4A1C-BACA-6BD4A6FF1117}" type="sibTrans" cxnId="{493592B5-D2F8-4743-B43E-A4E847641DB3}">
      <dgm:prSet/>
      <dgm:spPr/>
      <dgm:t>
        <a:bodyPr/>
        <a:lstStyle/>
        <a:p>
          <a:endParaRPr lang="en-US"/>
        </a:p>
      </dgm:t>
    </dgm:pt>
    <dgm:pt modelId="{80CF8FC2-E0ED-4B53-B701-5D2358E2A914}">
      <dgm:prSet phldrT="[Text]"/>
      <dgm:spPr/>
      <dgm:t>
        <a:bodyPr/>
        <a:lstStyle/>
        <a:p>
          <a:r>
            <a:rPr lang="en-US" dirty="0"/>
            <a:t>Cultural Sensitivity	</a:t>
          </a:r>
        </a:p>
      </dgm:t>
    </dgm:pt>
    <dgm:pt modelId="{95A4F999-B44F-4348-9D07-8D8AB8273801}" type="parTrans" cxnId="{905387DC-4E04-4B21-8509-8428D57200FE}">
      <dgm:prSet/>
      <dgm:spPr/>
      <dgm:t>
        <a:bodyPr/>
        <a:lstStyle/>
        <a:p>
          <a:endParaRPr lang="en-US"/>
        </a:p>
      </dgm:t>
    </dgm:pt>
    <dgm:pt modelId="{65F57E70-EA00-49DA-963A-F9B478110644}" type="sibTrans" cxnId="{905387DC-4E04-4B21-8509-8428D57200FE}">
      <dgm:prSet/>
      <dgm:spPr/>
      <dgm:t>
        <a:bodyPr/>
        <a:lstStyle/>
        <a:p>
          <a:endParaRPr lang="en-US"/>
        </a:p>
      </dgm:t>
    </dgm:pt>
    <dgm:pt modelId="{32412BEB-95FE-40F3-8265-8152C0776748}">
      <dgm:prSet phldrT="[Text]"/>
      <dgm:spPr/>
      <dgm:t>
        <a:bodyPr/>
        <a:lstStyle/>
        <a:p>
          <a:r>
            <a:rPr lang="en-US" dirty="0"/>
            <a:t>Cultural humility</a:t>
          </a:r>
        </a:p>
      </dgm:t>
    </dgm:pt>
    <dgm:pt modelId="{459970AB-D204-4367-9AD4-3BDFF182329E}" type="parTrans" cxnId="{69998462-770D-49D4-B7F9-FE25DAF1CFB8}">
      <dgm:prSet/>
      <dgm:spPr/>
      <dgm:t>
        <a:bodyPr/>
        <a:lstStyle/>
        <a:p>
          <a:endParaRPr lang="en-US"/>
        </a:p>
      </dgm:t>
    </dgm:pt>
    <dgm:pt modelId="{DD621D9B-0E49-4912-9A7A-5B62A28FA49C}" type="sibTrans" cxnId="{69998462-770D-49D4-B7F9-FE25DAF1CFB8}">
      <dgm:prSet/>
      <dgm:spPr/>
      <dgm:t>
        <a:bodyPr/>
        <a:lstStyle/>
        <a:p>
          <a:endParaRPr lang="en-US"/>
        </a:p>
      </dgm:t>
    </dgm:pt>
    <dgm:pt modelId="{8C5F27E8-7110-4B2A-8443-9A6E9979C407}">
      <dgm:prSet/>
      <dgm:spPr/>
      <dgm:t>
        <a:bodyPr/>
        <a:lstStyle/>
        <a:p>
          <a:r>
            <a:rPr lang="en-US" dirty="0"/>
            <a:t>Cultural Safety</a:t>
          </a:r>
        </a:p>
      </dgm:t>
    </dgm:pt>
    <dgm:pt modelId="{84D65E45-29E5-4B15-A5EB-FAF7403F6216}" type="parTrans" cxnId="{8AC268B1-F8BE-4940-B25E-16CAE01DED84}">
      <dgm:prSet/>
      <dgm:spPr/>
      <dgm:t>
        <a:bodyPr/>
        <a:lstStyle/>
        <a:p>
          <a:endParaRPr lang="en-US"/>
        </a:p>
      </dgm:t>
    </dgm:pt>
    <dgm:pt modelId="{735B09BF-EE98-4866-B74C-C3F5F9A57175}" type="sibTrans" cxnId="{8AC268B1-F8BE-4940-B25E-16CAE01DED84}">
      <dgm:prSet/>
      <dgm:spPr/>
      <dgm:t>
        <a:bodyPr/>
        <a:lstStyle/>
        <a:p>
          <a:endParaRPr lang="en-US"/>
        </a:p>
      </dgm:t>
    </dgm:pt>
    <dgm:pt modelId="{8535EDE7-801B-451A-9374-F0607B702236}">
      <dgm:prSet/>
      <dgm:spPr/>
      <dgm:t>
        <a:bodyPr/>
        <a:lstStyle/>
        <a:p>
          <a:r>
            <a:rPr lang="en-US" dirty="0"/>
            <a:t>Cultural Competence</a:t>
          </a:r>
        </a:p>
      </dgm:t>
    </dgm:pt>
    <dgm:pt modelId="{50723671-107B-411D-A9BD-DE5ABF911C1A}" type="parTrans" cxnId="{008DD441-0919-4083-80C2-E507E0C788AC}">
      <dgm:prSet/>
      <dgm:spPr/>
      <dgm:t>
        <a:bodyPr/>
        <a:lstStyle/>
        <a:p>
          <a:endParaRPr lang="en-US"/>
        </a:p>
      </dgm:t>
    </dgm:pt>
    <dgm:pt modelId="{060B8C09-6F21-4C07-9456-17DE0617D44F}" type="sibTrans" cxnId="{008DD441-0919-4083-80C2-E507E0C788AC}">
      <dgm:prSet/>
      <dgm:spPr/>
      <dgm:t>
        <a:bodyPr/>
        <a:lstStyle/>
        <a:p>
          <a:endParaRPr lang="en-US"/>
        </a:p>
      </dgm:t>
    </dgm:pt>
    <dgm:pt modelId="{F1085C34-19DA-408E-B5E4-57B6806EDC00}" type="pres">
      <dgm:prSet presAssocID="{E3B4D4AF-0904-4471-84E9-F986BA28571C}" presName="rootnode" presStyleCnt="0">
        <dgm:presLayoutVars>
          <dgm:chMax/>
          <dgm:chPref/>
          <dgm:dir/>
          <dgm:animLvl val="lvl"/>
        </dgm:presLayoutVars>
      </dgm:prSet>
      <dgm:spPr/>
    </dgm:pt>
    <dgm:pt modelId="{C9E64A0F-C481-49BA-96DB-E4FDED296CF7}" type="pres">
      <dgm:prSet presAssocID="{9524CD7A-9F65-4CD3-9AB2-5EEF38A2B335}" presName="composite" presStyleCnt="0"/>
      <dgm:spPr/>
    </dgm:pt>
    <dgm:pt modelId="{BED029F5-B4CC-4EC8-85BA-C48374A9372E}" type="pres">
      <dgm:prSet presAssocID="{9524CD7A-9F65-4CD3-9AB2-5EEF38A2B335}" presName="LShape" presStyleLbl="alignNode1" presStyleIdx="0" presStyleCnt="9"/>
      <dgm:spPr>
        <a:solidFill>
          <a:schemeClr val="tx2">
            <a:lumMod val="75000"/>
          </a:schemeClr>
        </a:solidFill>
      </dgm:spPr>
    </dgm:pt>
    <dgm:pt modelId="{206062C4-69DA-4C28-BA03-29612129241C}" type="pres">
      <dgm:prSet presAssocID="{9524CD7A-9F65-4CD3-9AB2-5EEF38A2B335}" presName="ParentText" presStyleLbl="revTx" presStyleIdx="0" presStyleCnt="5">
        <dgm:presLayoutVars>
          <dgm:chMax val="0"/>
          <dgm:chPref val="0"/>
          <dgm:bulletEnabled val="1"/>
        </dgm:presLayoutVars>
      </dgm:prSet>
      <dgm:spPr/>
    </dgm:pt>
    <dgm:pt modelId="{C278D69C-6701-4180-8C77-6200E8B84780}" type="pres">
      <dgm:prSet presAssocID="{9524CD7A-9F65-4CD3-9AB2-5EEF38A2B335}" presName="Triangle" presStyleLbl="alignNode1" presStyleIdx="1" presStyleCnt="9"/>
      <dgm:spPr>
        <a:solidFill>
          <a:schemeClr val="accent2"/>
        </a:solidFill>
      </dgm:spPr>
    </dgm:pt>
    <dgm:pt modelId="{BB29F5B2-B8D1-4244-ABAA-B7DB9348C891}" type="pres">
      <dgm:prSet presAssocID="{007B7AF1-7A1C-4A1C-BACA-6BD4A6FF1117}" presName="sibTrans" presStyleCnt="0"/>
      <dgm:spPr/>
    </dgm:pt>
    <dgm:pt modelId="{5F6F83BC-6CE6-4564-86BD-084B7D59363B}" type="pres">
      <dgm:prSet presAssocID="{007B7AF1-7A1C-4A1C-BACA-6BD4A6FF1117}" presName="space" presStyleCnt="0"/>
      <dgm:spPr/>
    </dgm:pt>
    <dgm:pt modelId="{CDD33060-9DF5-4AB2-AC42-1B44428D53A5}" type="pres">
      <dgm:prSet presAssocID="{80CF8FC2-E0ED-4B53-B701-5D2358E2A914}" presName="composite" presStyleCnt="0"/>
      <dgm:spPr/>
    </dgm:pt>
    <dgm:pt modelId="{7CBE2821-B597-416C-A3CA-C54BCB988ACE}" type="pres">
      <dgm:prSet presAssocID="{80CF8FC2-E0ED-4B53-B701-5D2358E2A914}" presName="LShape" presStyleLbl="alignNode1" presStyleIdx="2" presStyleCnt="9"/>
      <dgm:spPr>
        <a:solidFill>
          <a:schemeClr val="accent2">
            <a:lumMod val="60000"/>
            <a:lumOff val="40000"/>
          </a:schemeClr>
        </a:solidFill>
      </dgm:spPr>
    </dgm:pt>
    <dgm:pt modelId="{51DC9CA0-7355-4DB4-B8D9-0990D0475561}" type="pres">
      <dgm:prSet presAssocID="{80CF8FC2-E0ED-4B53-B701-5D2358E2A914}" presName="ParentText" presStyleLbl="revTx" presStyleIdx="1" presStyleCnt="5">
        <dgm:presLayoutVars>
          <dgm:chMax val="0"/>
          <dgm:chPref val="0"/>
          <dgm:bulletEnabled val="1"/>
        </dgm:presLayoutVars>
      </dgm:prSet>
      <dgm:spPr/>
    </dgm:pt>
    <dgm:pt modelId="{0431D35E-5FAB-42CA-9A56-C3F3EF1F416A}" type="pres">
      <dgm:prSet presAssocID="{80CF8FC2-E0ED-4B53-B701-5D2358E2A914}" presName="Triangle" presStyleLbl="alignNode1" presStyleIdx="3" presStyleCnt="9"/>
      <dgm:spPr>
        <a:solidFill>
          <a:schemeClr val="accent4"/>
        </a:solidFill>
      </dgm:spPr>
    </dgm:pt>
    <dgm:pt modelId="{918AEC90-D7B3-4AE7-85E9-E2616DA6EC71}" type="pres">
      <dgm:prSet presAssocID="{65F57E70-EA00-49DA-963A-F9B478110644}" presName="sibTrans" presStyleCnt="0"/>
      <dgm:spPr/>
    </dgm:pt>
    <dgm:pt modelId="{79EA87AA-4195-4E24-80EA-C9B8628E4BFD}" type="pres">
      <dgm:prSet presAssocID="{65F57E70-EA00-49DA-963A-F9B478110644}" presName="space" presStyleCnt="0"/>
      <dgm:spPr/>
    </dgm:pt>
    <dgm:pt modelId="{A6A6CD1E-6CFC-4752-9397-C35BA276A21B}" type="pres">
      <dgm:prSet presAssocID="{8535EDE7-801B-451A-9374-F0607B702236}" presName="composite" presStyleCnt="0"/>
      <dgm:spPr/>
    </dgm:pt>
    <dgm:pt modelId="{44FBD0A8-90FE-4214-93FD-F5EC77BC5464}" type="pres">
      <dgm:prSet presAssocID="{8535EDE7-801B-451A-9374-F0607B702236}" presName="LShape" presStyleLbl="alignNode1" presStyleIdx="4" presStyleCnt="9" custLinFactNeighborY="0"/>
      <dgm:spPr>
        <a:solidFill>
          <a:schemeClr val="accent4">
            <a:lumMod val="60000"/>
            <a:lumOff val="40000"/>
          </a:schemeClr>
        </a:solidFill>
      </dgm:spPr>
    </dgm:pt>
    <dgm:pt modelId="{38C20195-89C0-4D70-9BEB-50B3DA5A6875}" type="pres">
      <dgm:prSet presAssocID="{8535EDE7-801B-451A-9374-F0607B702236}" presName="ParentText" presStyleLbl="revTx" presStyleIdx="2" presStyleCnt="5">
        <dgm:presLayoutVars>
          <dgm:chMax val="0"/>
          <dgm:chPref val="0"/>
          <dgm:bulletEnabled val="1"/>
        </dgm:presLayoutVars>
      </dgm:prSet>
      <dgm:spPr/>
    </dgm:pt>
    <dgm:pt modelId="{4C572717-D825-4051-BDF6-3E8F221DDA0E}" type="pres">
      <dgm:prSet presAssocID="{8535EDE7-801B-451A-9374-F0607B702236}" presName="Triangle" presStyleLbl="alignNode1" presStyleIdx="5" presStyleCnt="9"/>
      <dgm:spPr/>
    </dgm:pt>
    <dgm:pt modelId="{03A216F6-C3B6-4959-812B-91D938CB83EF}" type="pres">
      <dgm:prSet presAssocID="{060B8C09-6F21-4C07-9456-17DE0617D44F}" presName="sibTrans" presStyleCnt="0"/>
      <dgm:spPr/>
    </dgm:pt>
    <dgm:pt modelId="{91C0F04F-8562-41BB-A36D-13615F90B5A7}" type="pres">
      <dgm:prSet presAssocID="{060B8C09-6F21-4C07-9456-17DE0617D44F}" presName="space" presStyleCnt="0"/>
      <dgm:spPr/>
    </dgm:pt>
    <dgm:pt modelId="{011E6B0B-DE78-44A4-B475-2E4996B54E9C}" type="pres">
      <dgm:prSet presAssocID="{32412BEB-95FE-40F3-8265-8152C0776748}" presName="composite" presStyleCnt="0"/>
      <dgm:spPr/>
    </dgm:pt>
    <dgm:pt modelId="{D662C4F5-A551-4BC4-8A08-33C646131B6B}" type="pres">
      <dgm:prSet presAssocID="{32412BEB-95FE-40F3-8265-8152C0776748}" presName="LShape" presStyleLbl="alignNode1" presStyleIdx="6" presStyleCnt="9"/>
      <dgm:spPr>
        <a:solidFill>
          <a:schemeClr val="accent5">
            <a:lumMod val="75000"/>
          </a:schemeClr>
        </a:solidFill>
      </dgm:spPr>
    </dgm:pt>
    <dgm:pt modelId="{450F37F8-5848-42CD-9181-3CB6043B77F0}" type="pres">
      <dgm:prSet presAssocID="{32412BEB-95FE-40F3-8265-8152C0776748}" presName="ParentText" presStyleLbl="revTx" presStyleIdx="3" presStyleCnt="5">
        <dgm:presLayoutVars>
          <dgm:chMax val="0"/>
          <dgm:chPref val="0"/>
          <dgm:bulletEnabled val="1"/>
        </dgm:presLayoutVars>
      </dgm:prSet>
      <dgm:spPr/>
    </dgm:pt>
    <dgm:pt modelId="{93126121-8076-4918-A13F-7655293FAFEA}" type="pres">
      <dgm:prSet presAssocID="{32412BEB-95FE-40F3-8265-8152C0776748}" presName="Triangle" presStyleLbl="alignNode1" presStyleIdx="7" presStyleCnt="9"/>
      <dgm:spPr>
        <a:solidFill>
          <a:schemeClr val="accent4"/>
        </a:solidFill>
      </dgm:spPr>
    </dgm:pt>
    <dgm:pt modelId="{079F21FC-7A0A-4445-AFC7-CEC7E6A691BF}" type="pres">
      <dgm:prSet presAssocID="{DD621D9B-0E49-4912-9A7A-5B62A28FA49C}" presName="sibTrans" presStyleCnt="0"/>
      <dgm:spPr/>
    </dgm:pt>
    <dgm:pt modelId="{F2A46226-A2E1-4DA0-9B30-30D723417EC3}" type="pres">
      <dgm:prSet presAssocID="{DD621D9B-0E49-4912-9A7A-5B62A28FA49C}" presName="space" presStyleCnt="0"/>
      <dgm:spPr/>
    </dgm:pt>
    <dgm:pt modelId="{4943A1F9-3E23-48FD-B6E1-5542AD7E89DB}" type="pres">
      <dgm:prSet presAssocID="{8C5F27E8-7110-4B2A-8443-9A6E9979C407}" presName="composite" presStyleCnt="0"/>
      <dgm:spPr/>
    </dgm:pt>
    <dgm:pt modelId="{EDA3FC88-C110-466F-8CFE-EE5E05D61447}" type="pres">
      <dgm:prSet presAssocID="{8C5F27E8-7110-4B2A-8443-9A6E9979C407}" presName="LShape" presStyleLbl="alignNode1" presStyleIdx="8" presStyleCnt="9"/>
      <dgm:spPr>
        <a:solidFill>
          <a:srgbClr val="92D050"/>
        </a:solidFill>
      </dgm:spPr>
    </dgm:pt>
    <dgm:pt modelId="{765A81D4-BD65-4D65-A89B-C5DAEF3E2063}" type="pres">
      <dgm:prSet presAssocID="{8C5F27E8-7110-4B2A-8443-9A6E9979C407}" presName="ParentText" presStyleLbl="revTx" presStyleIdx="4" presStyleCnt="5">
        <dgm:presLayoutVars>
          <dgm:chMax val="0"/>
          <dgm:chPref val="0"/>
          <dgm:bulletEnabled val="1"/>
        </dgm:presLayoutVars>
      </dgm:prSet>
      <dgm:spPr/>
    </dgm:pt>
  </dgm:ptLst>
  <dgm:cxnLst>
    <dgm:cxn modelId="{BA74EA0C-2C0F-4811-832B-34C4A83DE009}" type="presOf" srcId="{E3B4D4AF-0904-4471-84E9-F986BA28571C}" destId="{F1085C34-19DA-408E-B5E4-57B6806EDC00}" srcOrd="0" destOrd="0" presId="urn:microsoft.com/office/officeart/2009/3/layout/StepUpProcess"/>
    <dgm:cxn modelId="{20E0BF26-2D9D-4D01-B743-2E746F9FC186}" type="presOf" srcId="{32412BEB-95FE-40F3-8265-8152C0776748}" destId="{450F37F8-5848-42CD-9181-3CB6043B77F0}" srcOrd="0" destOrd="0" presId="urn:microsoft.com/office/officeart/2009/3/layout/StepUpProcess"/>
    <dgm:cxn modelId="{1FB07A34-8AFA-41F9-9DCE-2460C211D22F}" type="presOf" srcId="{80CF8FC2-E0ED-4B53-B701-5D2358E2A914}" destId="{51DC9CA0-7355-4DB4-B8D9-0990D0475561}" srcOrd="0" destOrd="0" presId="urn:microsoft.com/office/officeart/2009/3/layout/StepUpProcess"/>
    <dgm:cxn modelId="{008DD441-0919-4083-80C2-E507E0C788AC}" srcId="{E3B4D4AF-0904-4471-84E9-F986BA28571C}" destId="{8535EDE7-801B-451A-9374-F0607B702236}" srcOrd="2" destOrd="0" parTransId="{50723671-107B-411D-A9BD-DE5ABF911C1A}" sibTransId="{060B8C09-6F21-4C07-9456-17DE0617D44F}"/>
    <dgm:cxn modelId="{69998462-770D-49D4-B7F9-FE25DAF1CFB8}" srcId="{E3B4D4AF-0904-4471-84E9-F986BA28571C}" destId="{32412BEB-95FE-40F3-8265-8152C0776748}" srcOrd="3" destOrd="0" parTransId="{459970AB-D204-4367-9AD4-3BDFF182329E}" sibTransId="{DD621D9B-0E49-4912-9A7A-5B62A28FA49C}"/>
    <dgm:cxn modelId="{018E3C6F-EEB2-482F-A653-9CBAF1239122}" type="presOf" srcId="{8535EDE7-801B-451A-9374-F0607B702236}" destId="{38C20195-89C0-4D70-9BEB-50B3DA5A6875}" srcOrd="0" destOrd="0" presId="urn:microsoft.com/office/officeart/2009/3/layout/StepUpProcess"/>
    <dgm:cxn modelId="{C0277687-F685-4904-9FC9-3B2E03FF82AB}" type="presOf" srcId="{8C5F27E8-7110-4B2A-8443-9A6E9979C407}" destId="{765A81D4-BD65-4D65-A89B-C5DAEF3E2063}" srcOrd="0" destOrd="0" presId="urn:microsoft.com/office/officeart/2009/3/layout/StepUpProcess"/>
    <dgm:cxn modelId="{8AC268B1-F8BE-4940-B25E-16CAE01DED84}" srcId="{E3B4D4AF-0904-4471-84E9-F986BA28571C}" destId="{8C5F27E8-7110-4B2A-8443-9A6E9979C407}" srcOrd="4" destOrd="0" parTransId="{84D65E45-29E5-4B15-A5EB-FAF7403F6216}" sibTransId="{735B09BF-EE98-4866-B74C-C3F5F9A57175}"/>
    <dgm:cxn modelId="{493592B5-D2F8-4743-B43E-A4E847641DB3}" srcId="{E3B4D4AF-0904-4471-84E9-F986BA28571C}" destId="{9524CD7A-9F65-4CD3-9AB2-5EEF38A2B335}" srcOrd="0" destOrd="0" parTransId="{2636F8EB-3987-4296-B501-262EFAA8AACD}" sibTransId="{007B7AF1-7A1C-4A1C-BACA-6BD4A6FF1117}"/>
    <dgm:cxn modelId="{EB32AECD-E957-4960-8F05-24CA82F88D0D}" type="presOf" srcId="{9524CD7A-9F65-4CD3-9AB2-5EEF38A2B335}" destId="{206062C4-69DA-4C28-BA03-29612129241C}" srcOrd="0" destOrd="0" presId="urn:microsoft.com/office/officeart/2009/3/layout/StepUpProcess"/>
    <dgm:cxn modelId="{905387DC-4E04-4B21-8509-8428D57200FE}" srcId="{E3B4D4AF-0904-4471-84E9-F986BA28571C}" destId="{80CF8FC2-E0ED-4B53-B701-5D2358E2A914}" srcOrd="1" destOrd="0" parTransId="{95A4F999-B44F-4348-9D07-8D8AB8273801}" sibTransId="{65F57E70-EA00-49DA-963A-F9B478110644}"/>
    <dgm:cxn modelId="{19B8B3E8-CE2E-4887-A1AF-3B9AA6AFB692}" type="presParOf" srcId="{F1085C34-19DA-408E-B5E4-57B6806EDC00}" destId="{C9E64A0F-C481-49BA-96DB-E4FDED296CF7}" srcOrd="0" destOrd="0" presId="urn:microsoft.com/office/officeart/2009/3/layout/StepUpProcess"/>
    <dgm:cxn modelId="{28D224B0-93EE-4E14-93F0-8A6D3E692BE7}" type="presParOf" srcId="{C9E64A0F-C481-49BA-96DB-E4FDED296CF7}" destId="{BED029F5-B4CC-4EC8-85BA-C48374A9372E}" srcOrd="0" destOrd="0" presId="urn:microsoft.com/office/officeart/2009/3/layout/StepUpProcess"/>
    <dgm:cxn modelId="{7ACB0C4A-2375-4D46-9EE4-B6E3F0367441}" type="presParOf" srcId="{C9E64A0F-C481-49BA-96DB-E4FDED296CF7}" destId="{206062C4-69DA-4C28-BA03-29612129241C}" srcOrd="1" destOrd="0" presId="urn:microsoft.com/office/officeart/2009/3/layout/StepUpProcess"/>
    <dgm:cxn modelId="{071F14DA-A4A4-4968-AF43-445B334C4650}" type="presParOf" srcId="{C9E64A0F-C481-49BA-96DB-E4FDED296CF7}" destId="{C278D69C-6701-4180-8C77-6200E8B84780}" srcOrd="2" destOrd="0" presId="urn:microsoft.com/office/officeart/2009/3/layout/StepUpProcess"/>
    <dgm:cxn modelId="{38FE9EFB-F381-44C9-A27F-51BAC90F7755}" type="presParOf" srcId="{F1085C34-19DA-408E-B5E4-57B6806EDC00}" destId="{BB29F5B2-B8D1-4244-ABAA-B7DB9348C891}" srcOrd="1" destOrd="0" presId="urn:microsoft.com/office/officeart/2009/3/layout/StepUpProcess"/>
    <dgm:cxn modelId="{E52D0160-B955-4F93-9EA2-941F6FE0E356}" type="presParOf" srcId="{BB29F5B2-B8D1-4244-ABAA-B7DB9348C891}" destId="{5F6F83BC-6CE6-4564-86BD-084B7D59363B}" srcOrd="0" destOrd="0" presId="urn:microsoft.com/office/officeart/2009/3/layout/StepUpProcess"/>
    <dgm:cxn modelId="{5667836E-27BC-4329-AFD9-C76E2D2C90D4}" type="presParOf" srcId="{F1085C34-19DA-408E-B5E4-57B6806EDC00}" destId="{CDD33060-9DF5-4AB2-AC42-1B44428D53A5}" srcOrd="2" destOrd="0" presId="urn:microsoft.com/office/officeart/2009/3/layout/StepUpProcess"/>
    <dgm:cxn modelId="{F06B1579-749D-492A-BCFF-F4F66C2F4736}" type="presParOf" srcId="{CDD33060-9DF5-4AB2-AC42-1B44428D53A5}" destId="{7CBE2821-B597-416C-A3CA-C54BCB988ACE}" srcOrd="0" destOrd="0" presId="urn:microsoft.com/office/officeart/2009/3/layout/StepUpProcess"/>
    <dgm:cxn modelId="{9DF08945-FC3B-4D77-9668-3F6FFF4E967D}" type="presParOf" srcId="{CDD33060-9DF5-4AB2-AC42-1B44428D53A5}" destId="{51DC9CA0-7355-4DB4-B8D9-0990D0475561}" srcOrd="1" destOrd="0" presId="urn:microsoft.com/office/officeart/2009/3/layout/StepUpProcess"/>
    <dgm:cxn modelId="{B2196760-25DA-41E2-A354-7FBA4768F342}" type="presParOf" srcId="{CDD33060-9DF5-4AB2-AC42-1B44428D53A5}" destId="{0431D35E-5FAB-42CA-9A56-C3F3EF1F416A}" srcOrd="2" destOrd="0" presId="urn:microsoft.com/office/officeart/2009/3/layout/StepUpProcess"/>
    <dgm:cxn modelId="{5A55E7FC-C6E1-4D56-AA74-ED5EBA796CD4}" type="presParOf" srcId="{F1085C34-19DA-408E-B5E4-57B6806EDC00}" destId="{918AEC90-D7B3-4AE7-85E9-E2616DA6EC71}" srcOrd="3" destOrd="0" presId="urn:microsoft.com/office/officeart/2009/3/layout/StepUpProcess"/>
    <dgm:cxn modelId="{132CD5A6-C15F-41DC-8B48-BFE7B502A30A}" type="presParOf" srcId="{918AEC90-D7B3-4AE7-85E9-E2616DA6EC71}" destId="{79EA87AA-4195-4E24-80EA-C9B8628E4BFD}" srcOrd="0" destOrd="0" presId="urn:microsoft.com/office/officeart/2009/3/layout/StepUpProcess"/>
    <dgm:cxn modelId="{D4745644-22AF-42EC-956E-B167875AB7BC}" type="presParOf" srcId="{F1085C34-19DA-408E-B5E4-57B6806EDC00}" destId="{A6A6CD1E-6CFC-4752-9397-C35BA276A21B}" srcOrd="4" destOrd="0" presId="urn:microsoft.com/office/officeart/2009/3/layout/StepUpProcess"/>
    <dgm:cxn modelId="{A04BC223-67A8-4B68-8AD9-F6CDC2184558}" type="presParOf" srcId="{A6A6CD1E-6CFC-4752-9397-C35BA276A21B}" destId="{44FBD0A8-90FE-4214-93FD-F5EC77BC5464}" srcOrd="0" destOrd="0" presId="urn:microsoft.com/office/officeart/2009/3/layout/StepUpProcess"/>
    <dgm:cxn modelId="{C0AAD269-74B7-455E-94BE-E5D4DCAACC12}" type="presParOf" srcId="{A6A6CD1E-6CFC-4752-9397-C35BA276A21B}" destId="{38C20195-89C0-4D70-9BEB-50B3DA5A6875}" srcOrd="1" destOrd="0" presId="urn:microsoft.com/office/officeart/2009/3/layout/StepUpProcess"/>
    <dgm:cxn modelId="{AE032F21-8BD8-4683-A72F-B4AFD6AAD333}" type="presParOf" srcId="{A6A6CD1E-6CFC-4752-9397-C35BA276A21B}" destId="{4C572717-D825-4051-BDF6-3E8F221DDA0E}" srcOrd="2" destOrd="0" presId="urn:microsoft.com/office/officeart/2009/3/layout/StepUpProcess"/>
    <dgm:cxn modelId="{A7A80041-9F54-4E24-AB58-AFA9B794E724}" type="presParOf" srcId="{F1085C34-19DA-408E-B5E4-57B6806EDC00}" destId="{03A216F6-C3B6-4959-812B-91D938CB83EF}" srcOrd="5" destOrd="0" presId="urn:microsoft.com/office/officeart/2009/3/layout/StepUpProcess"/>
    <dgm:cxn modelId="{09BC743A-5DFC-48CE-9E23-CC65E8ACDA83}" type="presParOf" srcId="{03A216F6-C3B6-4959-812B-91D938CB83EF}" destId="{91C0F04F-8562-41BB-A36D-13615F90B5A7}" srcOrd="0" destOrd="0" presId="urn:microsoft.com/office/officeart/2009/3/layout/StepUpProcess"/>
    <dgm:cxn modelId="{BDB5C72E-2EE0-4EE4-ACE1-B561916832B4}" type="presParOf" srcId="{F1085C34-19DA-408E-B5E4-57B6806EDC00}" destId="{011E6B0B-DE78-44A4-B475-2E4996B54E9C}" srcOrd="6" destOrd="0" presId="urn:microsoft.com/office/officeart/2009/3/layout/StepUpProcess"/>
    <dgm:cxn modelId="{E2A16742-2403-475B-9816-122D1CCA56E9}" type="presParOf" srcId="{011E6B0B-DE78-44A4-B475-2E4996B54E9C}" destId="{D662C4F5-A551-4BC4-8A08-33C646131B6B}" srcOrd="0" destOrd="0" presId="urn:microsoft.com/office/officeart/2009/3/layout/StepUpProcess"/>
    <dgm:cxn modelId="{ADBAA520-03EF-43F6-A1FA-360CDE5BD892}" type="presParOf" srcId="{011E6B0B-DE78-44A4-B475-2E4996B54E9C}" destId="{450F37F8-5848-42CD-9181-3CB6043B77F0}" srcOrd="1" destOrd="0" presId="urn:microsoft.com/office/officeart/2009/3/layout/StepUpProcess"/>
    <dgm:cxn modelId="{89F5FF0C-DA9D-430D-A873-E7EE32EDF233}" type="presParOf" srcId="{011E6B0B-DE78-44A4-B475-2E4996B54E9C}" destId="{93126121-8076-4918-A13F-7655293FAFEA}" srcOrd="2" destOrd="0" presId="urn:microsoft.com/office/officeart/2009/3/layout/StepUpProcess"/>
    <dgm:cxn modelId="{2BD92AFE-FCD2-46BF-A39D-0F4E7727F627}" type="presParOf" srcId="{F1085C34-19DA-408E-B5E4-57B6806EDC00}" destId="{079F21FC-7A0A-4445-AFC7-CEC7E6A691BF}" srcOrd="7" destOrd="0" presId="urn:microsoft.com/office/officeart/2009/3/layout/StepUpProcess"/>
    <dgm:cxn modelId="{D273DC56-1DAF-4CD2-A0CC-72E34F71F5E2}" type="presParOf" srcId="{079F21FC-7A0A-4445-AFC7-CEC7E6A691BF}" destId="{F2A46226-A2E1-4DA0-9B30-30D723417EC3}" srcOrd="0" destOrd="0" presId="urn:microsoft.com/office/officeart/2009/3/layout/StepUpProcess"/>
    <dgm:cxn modelId="{A4507717-2F7F-45E9-984E-D29E3208340E}" type="presParOf" srcId="{F1085C34-19DA-408E-B5E4-57B6806EDC00}" destId="{4943A1F9-3E23-48FD-B6E1-5542AD7E89DB}" srcOrd="8" destOrd="0" presId="urn:microsoft.com/office/officeart/2009/3/layout/StepUpProcess"/>
    <dgm:cxn modelId="{D02B1A75-9341-4E63-82D9-0B8BD4B5E65A}" type="presParOf" srcId="{4943A1F9-3E23-48FD-B6E1-5542AD7E89DB}" destId="{EDA3FC88-C110-466F-8CFE-EE5E05D61447}" srcOrd="0" destOrd="0" presId="urn:microsoft.com/office/officeart/2009/3/layout/StepUpProcess"/>
    <dgm:cxn modelId="{17CDD8EC-49B9-4FEA-B5F6-6F5740FE2990}" type="presParOf" srcId="{4943A1F9-3E23-48FD-B6E1-5542AD7E89DB}" destId="{765A81D4-BD65-4D65-A89B-C5DAEF3E206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0C3D2-78C7-4952-859B-8F17545CD0C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B5016D3-8D1A-4C12-B9A5-944FA19EECA7}">
      <dgm:prSet phldrT="[Text]" custT="1"/>
      <dgm:spPr>
        <a:solidFill>
          <a:srgbClr val="329DAC"/>
        </a:solidFill>
      </dgm:spPr>
      <dgm:t>
        <a:bodyPr/>
        <a:lstStyle/>
        <a:p>
          <a:r>
            <a:rPr lang="en-US" sz="2400" b="1" dirty="0"/>
            <a:t>Cultural Safety</a:t>
          </a:r>
        </a:p>
      </dgm:t>
    </dgm:pt>
    <dgm:pt modelId="{5DCB854E-D2AA-4E0A-B1BB-2A6F94874866}" type="parTrans" cxnId="{A963434E-4393-42EB-9263-17CC36E4EA27}">
      <dgm:prSet/>
      <dgm:spPr/>
      <dgm:t>
        <a:bodyPr/>
        <a:lstStyle/>
        <a:p>
          <a:endParaRPr lang="en-US"/>
        </a:p>
      </dgm:t>
    </dgm:pt>
    <dgm:pt modelId="{381EDB54-9DDE-4D9F-802E-7991110A2B65}" type="sibTrans" cxnId="{A963434E-4393-42EB-9263-17CC36E4EA27}">
      <dgm:prSet/>
      <dgm:spPr/>
      <dgm:t>
        <a:bodyPr/>
        <a:lstStyle/>
        <a:p>
          <a:endParaRPr lang="en-US"/>
        </a:p>
      </dgm:t>
    </dgm:pt>
    <dgm:pt modelId="{F2119582-1A5D-49F0-A93D-4541265F7958}">
      <dgm:prSet phldrT="[Text]"/>
      <dgm:spPr>
        <a:solidFill>
          <a:srgbClr val="00B050"/>
        </a:solidFill>
      </dgm:spPr>
      <dgm:t>
        <a:bodyPr/>
        <a:lstStyle/>
        <a:p>
          <a:r>
            <a:rPr lang="en-US" b="1" dirty="0">
              <a:solidFill>
                <a:schemeClr val="bg1"/>
              </a:solidFill>
            </a:rPr>
            <a:t>Historical Trauma Informed Care </a:t>
          </a:r>
        </a:p>
      </dgm:t>
    </dgm:pt>
    <dgm:pt modelId="{153AEFDE-BD4A-455B-9DA8-9F308C7A8A68}" type="parTrans" cxnId="{405DB8F4-ADF6-43FA-8DB4-943F3FCBDED8}">
      <dgm:prSet/>
      <dgm:spPr/>
      <dgm:t>
        <a:bodyPr/>
        <a:lstStyle/>
        <a:p>
          <a:endParaRPr lang="en-US"/>
        </a:p>
      </dgm:t>
    </dgm:pt>
    <dgm:pt modelId="{5EEAE08C-025D-4E4E-8F83-2B7394234354}" type="sibTrans" cxnId="{405DB8F4-ADF6-43FA-8DB4-943F3FCBDED8}">
      <dgm:prSet/>
      <dgm:spPr/>
      <dgm:t>
        <a:bodyPr/>
        <a:lstStyle/>
        <a:p>
          <a:endParaRPr lang="en-US"/>
        </a:p>
      </dgm:t>
    </dgm:pt>
    <dgm:pt modelId="{28327AD2-8869-4CDC-AA06-399AE6D80AAF}">
      <dgm:prSet phldrT="[Text]"/>
      <dgm:spPr>
        <a:solidFill>
          <a:srgbClr val="FFC000"/>
        </a:solidFill>
      </dgm:spPr>
      <dgm:t>
        <a:bodyPr/>
        <a:lstStyle/>
        <a:p>
          <a:r>
            <a:rPr lang="en-US" b="1" dirty="0">
              <a:solidFill>
                <a:srgbClr val="0070C0"/>
              </a:solidFill>
            </a:rPr>
            <a:t>Trauma Informed Care</a:t>
          </a:r>
        </a:p>
      </dgm:t>
    </dgm:pt>
    <dgm:pt modelId="{00ED97D2-2B6C-479A-9625-A6C442C69BC6}" type="parTrans" cxnId="{275C4758-58E2-4DD9-8547-9B7037FCBC83}">
      <dgm:prSet/>
      <dgm:spPr/>
      <dgm:t>
        <a:bodyPr/>
        <a:lstStyle/>
        <a:p>
          <a:endParaRPr lang="en-US"/>
        </a:p>
      </dgm:t>
    </dgm:pt>
    <dgm:pt modelId="{0CDE50C9-AD30-42AF-A7CF-5A8A4A80D4BB}" type="sibTrans" cxnId="{275C4758-58E2-4DD9-8547-9B7037FCBC83}">
      <dgm:prSet/>
      <dgm:spPr/>
      <dgm:t>
        <a:bodyPr/>
        <a:lstStyle/>
        <a:p>
          <a:endParaRPr lang="en-US"/>
        </a:p>
      </dgm:t>
    </dgm:pt>
    <dgm:pt modelId="{AE156E5E-4A44-4796-BAD5-2E1D8D16AD23}" type="pres">
      <dgm:prSet presAssocID="{9280C3D2-78C7-4952-859B-8F17545CD0C3}" presName="Name0" presStyleCnt="0">
        <dgm:presLayoutVars>
          <dgm:chMax val="7"/>
          <dgm:resizeHandles val="exact"/>
        </dgm:presLayoutVars>
      </dgm:prSet>
      <dgm:spPr/>
    </dgm:pt>
    <dgm:pt modelId="{80E9FBC6-C50B-4FB7-AFDF-B96631CD912A}" type="pres">
      <dgm:prSet presAssocID="{9280C3D2-78C7-4952-859B-8F17545CD0C3}" presName="comp1" presStyleCnt="0"/>
      <dgm:spPr/>
    </dgm:pt>
    <dgm:pt modelId="{62A255FB-6925-4821-B58C-61F74BE787CF}" type="pres">
      <dgm:prSet presAssocID="{9280C3D2-78C7-4952-859B-8F17545CD0C3}" presName="circle1" presStyleLbl="node1" presStyleIdx="0" presStyleCnt="3" custLinFactNeighborX="-671" custLinFactNeighborY="596"/>
      <dgm:spPr/>
    </dgm:pt>
    <dgm:pt modelId="{F0BCA494-DFED-400E-A245-E1B8C7266947}" type="pres">
      <dgm:prSet presAssocID="{9280C3D2-78C7-4952-859B-8F17545CD0C3}" presName="c1text" presStyleLbl="node1" presStyleIdx="0" presStyleCnt="3">
        <dgm:presLayoutVars>
          <dgm:bulletEnabled val="1"/>
        </dgm:presLayoutVars>
      </dgm:prSet>
      <dgm:spPr/>
    </dgm:pt>
    <dgm:pt modelId="{B2CE5B26-9C80-401E-93AE-5401B0858FC4}" type="pres">
      <dgm:prSet presAssocID="{9280C3D2-78C7-4952-859B-8F17545CD0C3}" presName="comp2" presStyleCnt="0"/>
      <dgm:spPr/>
    </dgm:pt>
    <dgm:pt modelId="{C0165B88-24FE-44C7-80D7-0C9BFD7579AC}" type="pres">
      <dgm:prSet presAssocID="{9280C3D2-78C7-4952-859B-8F17545CD0C3}" presName="circle2" presStyleLbl="node1" presStyleIdx="1" presStyleCnt="3" custScaleX="115006" custScaleY="117812"/>
      <dgm:spPr/>
    </dgm:pt>
    <dgm:pt modelId="{097A5138-4DC9-4037-811C-7EC60D9597E2}" type="pres">
      <dgm:prSet presAssocID="{9280C3D2-78C7-4952-859B-8F17545CD0C3}" presName="c2text" presStyleLbl="node1" presStyleIdx="1" presStyleCnt="3">
        <dgm:presLayoutVars>
          <dgm:bulletEnabled val="1"/>
        </dgm:presLayoutVars>
      </dgm:prSet>
      <dgm:spPr/>
    </dgm:pt>
    <dgm:pt modelId="{4EC76767-632D-47B0-AB48-7143E2A4FA6B}" type="pres">
      <dgm:prSet presAssocID="{9280C3D2-78C7-4952-859B-8F17545CD0C3}" presName="comp3" presStyleCnt="0"/>
      <dgm:spPr/>
    </dgm:pt>
    <dgm:pt modelId="{B5C7D1F0-FE1A-4D9C-A636-8D21C6758353}" type="pres">
      <dgm:prSet presAssocID="{9280C3D2-78C7-4952-859B-8F17545CD0C3}" presName="circle3" presStyleLbl="node1" presStyleIdx="2" presStyleCnt="3" custScaleX="126461" custScaleY="130885" custLinFactNeighborX="-1375" custLinFactNeighborY="-902"/>
      <dgm:spPr/>
    </dgm:pt>
    <dgm:pt modelId="{F71F5A5D-FD45-4C87-83F9-81E5A19EB267}" type="pres">
      <dgm:prSet presAssocID="{9280C3D2-78C7-4952-859B-8F17545CD0C3}" presName="c3text" presStyleLbl="node1" presStyleIdx="2" presStyleCnt="3">
        <dgm:presLayoutVars>
          <dgm:bulletEnabled val="1"/>
        </dgm:presLayoutVars>
      </dgm:prSet>
      <dgm:spPr/>
    </dgm:pt>
  </dgm:ptLst>
  <dgm:cxnLst>
    <dgm:cxn modelId="{D8054222-A948-431A-A046-7DF63A5A7D7F}" type="presOf" srcId="{9280C3D2-78C7-4952-859B-8F17545CD0C3}" destId="{AE156E5E-4A44-4796-BAD5-2E1D8D16AD23}" srcOrd="0" destOrd="0" presId="urn:microsoft.com/office/officeart/2005/8/layout/venn2"/>
    <dgm:cxn modelId="{A963434E-4393-42EB-9263-17CC36E4EA27}" srcId="{9280C3D2-78C7-4952-859B-8F17545CD0C3}" destId="{EB5016D3-8D1A-4C12-B9A5-944FA19EECA7}" srcOrd="0" destOrd="0" parTransId="{5DCB854E-D2AA-4E0A-B1BB-2A6F94874866}" sibTransId="{381EDB54-9DDE-4D9F-802E-7991110A2B65}"/>
    <dgm:cxn modelId="{275C4758-58E2-4DD9-8547-9B7037FCBC83}" srcId="{9280C3D2-78C7-4952-859B-8F17545CD0C3}" destId="{28327AD2-8869-4CDC-AA06-399AE6D80AAF}" srcOrd="2" destOrd="0" parTransId="{00ED97D2-2B6C-479A-9625-A6C442C69BC6}" sibTransId="{0CDE50C9-AD30-42AF-A7CF-5A8A4A80D4BB}"/>
    <dgm:cxn modelId="{A8295186-F1D9-43A1-9F35-04A0746725D0}" type="presOf" srcId="{EB5016D3-8D1A-4C12-B9A5-944FA19EECA7}" destId="{F0BCA494-DFED-400E-A245-E1B8C7266947}" srcOrd="1" destOrd="0" presId="urn:microsoft.com/office/officeart/2005/8/layout/venn2"/>
    <dgm:cxn modelId="{740E6F88-9C85-42E0-852F-D6F99E7DB420}" type="presOf" srcId="{28327AD2-8869-4CDC-AA06-399AE6D80AAF}" destId="{F71F5A5D-FD45-4C87-83F9-81E5A19EB267}" srcOrd="1" destOrd="0" presId="urn:microsoft.com/office/officeart/2005/8/layout/venn2"/>
    <dgm:cxn modelId="{9217CFA3-4257-4701-A25C-09EBED2EDF25}" type="presOf" srcId="{F2119582-1A5D-49F0-A93D-4541265F7958}" destId="{097A5138-4DC9-4037-811C-7EC60D9597E2}" srcOrd="1" destOrd="0" presId="urn:microsoft.com/office/officeart/2005/8/layout/venn2"/>
    <dgm:cxn modelId="{E8632FCB-AA95-48C2-8B02-55A3E2066F6B}" type="presOf" srcId="{F2119582-1A5D-49F0-A93D-4541265F7958}" destId="{C0165B88-24FE-44C7-80D7-0C9BFD7579AC}" srcOrd="0" destOrd="0" presId="urn:microsoft.com/office/officeart/2005/8/layout/venn2"/>
    <dgm:cxn modelId="{299C6EE2-C5DF-475A-B76E-94D7DBF98691}" type="presOf" srcId="{28327AD2-8869-4CDC-AA06-399AE6D80AAF}" destId="{B5C7D1F0-FE1A-4D9C-A636-8D21C6758353}" srcOrd="0" destOrd="0" presId="urn:microsoft.com/office/officeart/2005/8/layout/venn2"/>
    <dgm:cxn modelId="{405DB8F4-ADF6-43FA-8DB4-943F3FCBDED8}" srcId="{9280C3D2-78C7-4952-859B-8F17545CD0C3}" destId="{F2119582-1A5D-49F0-A93D-4541265F7958}" srcOrd="1" destOrd="0" parTransId="{153AEFDE-BD4A-455B-9DA8-9F308C7A8A68}" sibTransId="{5EEAE08C-025D-4E4E-8F83-2B7394234354}"/>
    <dgm:cxn modelId="{28D9D9F7-DE8A-4F20-9277-3B50923935A1}" type="presOf" srcId="{EB5016D3-8D1A-4C12-B9A5-944FA19EECA7}" destId="{62A255FB-6925-4821-B58C-61F74BE787CF}" srcOrd="0" destOrd="0" presId="urn:microsoft.com/office/officeart/2005/8/layout/venn2"/>
    <dgm:cxn modelId="{5DC241C1-E797-4723-ADF4-E5F810E87647}" type="presParOf" srcId="{AE156E5E-4A44-4796-BAD5-2E1D8D16AD23}" destId="{80E9FBC6-C50B-4FB7-AFDF-B96631CD912A}" srcOrd="0" destOrd="0" presId="urn:microsoft.com/office/officeart/2005/8/layout/venn2"/>
    <dgm:cxn modelId="{7E7F366D-60A7-4199-8DFF-64F1EB23A4E8}" type="presParOf" srcId="{80E9FBC6-C50B-4FB7-AFDF-B96631CD912A}" destId="{62A255FB-6925-4821-B58C-61F74BE787CF}" srcOrd="0" destOrd="0" presId="urn:microsoft.com/office/officeart/2005/8/layout/venn2"/>
    <dgm:cxn modelId="{2A94D4FE-D5D3-495C-92BE-682F383F9219}" type="presParOf" srcId="{80E9FBC6-C50B-4FB7-AFDF-B96631CD912A}" destId="{F0BCA494-DFED-400E-A245-E1B8C7266947}" srcOrd="1" destOrd="0" presId="urn:microsoft.com/office/officeart/2005/8/layout/venn2"/>
    <dgm:cxn modelId="{EA4FFC0C-DC85-4E09-AF9C-7F46DD4355CD}" type="presParOf" srcId="{AE156E5E-4A44-4796-BAD5-2E1D8D16AD23}" destId="{B2CE5B26-9C80-401E-93AE-5401B0858FC4}" srcOrd="1" destOrd="0" presId="urn:microsoft.com/office/officeart/2005/8/layout/venn2"/>
    <dgm:cxn modelId="{DDDD0C19-92DC-40EC-B5BB-4148C4C594DF}" type="presParOf" srcId="{B2CE5B26-9C80-401E-93AE-5401B0858FC4}" destId="{C0165B88-24FE-44C7-80D7-0C9BFD7579AC}" srcOrd="0" destOrd="0" presId="urn:microsoft.com/office/officeart/2005/8/layout/venn2"/>
    <dgm:cxn modelId="{78BF0769-648D-4DAF-B283-C5DCB6FAC335}" type="presParOf" srcId="{B2CE5B26-9C80-401E-93AE-5401B0858FC4}" destId="{097A5138-4DC9-4037-811C-7EC60D9597E2}" srcOrd="1" destOrd="0" presId="urn:microsoft.com/office/officeart/2005/8/layout/venn2"/>
    <dgm:cxn modelId="{7C04D8E4-630D-4077-97F9-8BBC77AEED73}" type="presParOf" srcId="{AE156E5E-4A44-4796-BAD5-2E1D8D16AD23}" destId="{4EC76767-632D-47B0-AB48-7143E2A4FA6B}" srcOrd="2" destOrd="0" presId="urn:microsoft.com/office/officeart/2005/8/layout/venn2"/>
    <dgm:cxn modelId="{48A7B517-CED5-4429-9228-7E7DFDCFD161}" type="presParOf" srcId="{4EC76767-632D-47B0-AB48-7143E2A4FA6B}" destId="{B5C7D1F0-FE1A-4D9C-A636-8D21C6758353}" srcOrd="0" destOrd="0" presId="urn:microsoft.com/office/officeart/2005/8/layout/venn2"/>
    <dgm:cxn modelId="{A2A7C444-24A3-4C51-B434-4A26B9916D21}" type="presParOf" srcId="{4EC76767-632D-47B0-AB48-7143E2A4FA6B}" destId="{F71F5A5D-FD45-4C87-83F9-81E5A19EB26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D58CA-5544-4F43-81BC-CCB1EC38774F}" type="doc">
      <dgm:prSet loTypeId="urn:microsoft.com/office/officeart/2005/8/layout/target1" loCatId="relationship" qsTypeId="urn:microsoft.com/office/officeart/2005/8/quickstyle/simple1" qsCatId="simple" csTypeId="urn:microsoft.com/office/officeart/2005/8/colors/colorful1" csCatId="colorful" phldr="1"/>
      <dgm:spPr/>
    </dgm:pt>
    <dgm:pt modelId="{7E33AF97-27EC-42E3-A449-99840A4E68AD}">
      <dgm:prSet phldrT="[Text]" custT="1"/>
      <dgm:spPr/>
      <dgm:t>
        <a:bodyPr/>
        <a:lstStyle/>
        <a:p>
          <a:r>
            <a:rPr lang="en-US" sz="1400" b="1" dirty="0"/>
            <a:t>CULTURE OF SAFETY</a:t>
          </a:r>
          <a:r>
            <a:rPr lang="en-US" sz="1400" dirty="0"/>
            <a:t>: how we create safety in healthcare service delivery in the day to day processes and procedures (Service Delivery Change</a:t>
          </a:r>
          <a:r>
            <a:rPr lang="en-US" sz="800" dirty="0"/>
            <a:t>)</a:t>
          </a:r>
        </a:p>
      </dgm:t>
    </dgm:pt>
    <dgm:pt modelId="{4DE47EF3-CEF5-4563-9FC8-0825CFC79ABD}" type="parTrans" cxnId="{9955A2E5-92D9-4C9C-AE3E-A5FA165A1AEA}">
      <dgm:prSet/>
      <dgm:spPr/>
      <dgm:t>
        <a:bodyPr/>
        <a:lstStyle/>
        <a:p>
          <a:endParaRPr lang="en-US"/>
        </a:p>
      </dgm:t>
    </dgm:pt>
    <dgm:pt modelId="{AF814A75-DBF2-455D-BEA8-E125B7626BF9}" type="sibTrans" cxnId="{9955A2E5-92D9-4C9C-AE3E-A5FA165A1AEA}">
      <dgm:prSet/>
      <dgm:spPr/>
      <dgm:t>
        <a:bodyPr/>
        <a:lstStyle/>
        <a:p>
          <a:endParaRPr lang="en-US"/>
        </a:p>
      </dgm:t>
    </dgm:pt>
    <dgm:pt modelId="{DA395036-AA43-4913-8AB2-45F750F2E434}">
      <dgm:prSet phldrT="[Text]" custT="1"/>
      <dgm:spPr/>
      <dgm:t>
        <a:bodyPr/>
        <a:lstStyle/>
        <a:p>
          <a:r>
            <a:rPr lang="en-US" sz="1400" b="1" dirty="0"/>
            <a:t>HISTORICAL TRAUMA INFORMED CARE/TRAUMA INFORMED SYSTEMS OF CARE</a:t>
          </a:r>
          <a:r>
            <a:rPr lang="en-US" sz="1400" dirty="0"/>
            <a:t>: How we recognize the intersection of a population and the history and present day interaction with the health care system and other systems of care. (System change)</a:t>
          </a:r>
        </a:p>
      </dgm:t>
    </dgm:pt>
    <dgm:pt modelId="{89B715FA-8247-4C47-AC6D-DFC34074B66B}" type="parTrans" cxnId="{9D9B4B7A-9CD7-4179-A4A3-3731609D3FC3}">
      <dgm:prSet/>
      <dgm:spPr/>
      <dgm:t>
        <a:bodyPr/>
        <a:lstStyle/>
        <a:p>
          <a:endParaRPr lang="en-US"/>
        </a:p>
      </dgm:t>
    </dgm:pt>
    <dgm:pt modelId="{CAABDD00-DF05-4D5F-B87C-52D787E2DC8F}" type="sibTrans" cxnId="{9D9B4B7A-9CD7-4179-A4A3-3731609D3FC3}">
      <dgm:prSet/>
      <dgm:spPr/>
      <dgm:t>
        <a:bodyPr/>
        <a:lstStyle/>
        <a:p>
          <a:endParaRPr lang="en-US"/>
        </a:p>
      </dgm:t>
    </dgm:pt>
    <dgm:pt modelId="{6B245F3E-5045-4655-8131-CEDBE0A07A77}">
      <dgm:prSet phldrT="[Text]" custT="1"/>
      <dgm:spPr/>
      <dgm:t>
        <a:bodyPr/>
        <a:lstStyle/>
        <a:p>
          <a:r>
            <a:rPr lang="en-US" sz="1400" b="1" dirty="0"/>
            <a:t>CULTURAL SAFETY</a:t>
          </a:r>
          <a:r>
            <a:rPr lang="en-US" sz="1400" dirty="0"/>
            <a:t>: How we examine and create systems of care that actively create safety, cultural inclusion, collaborative relationship with patients both in service delivery and in service creation,  and minimize power differential (Structural Change)</a:t>
          </a:r>
        </a:p>
      </dgm:t>
    </dgm:pt>
    <dgm:pt modelId="{C786E793-96FA-4BBB-AAAF-962383DD9162}" type="parTrans" cxnId="{AD7F733D-AB67-479B-ACE5-746B63021590}">
      <dgm:prSet/>
      <dgm:spPr/>
      <dgm:t>
        <a:bodyPr/>
        <a:lstStyle/>
        <a:p>
          <a:endParaRPr lang="en-US"/>
        </a:p>
      </dgm:t>
    </dgm:pt>
    <dgm:pt modelId="{D5512F7C-8566-417F-A854-39EE1DBF6879}" type="sibTrans" cxnId="{AD7F733D-AB67-479B-ACE5-746B63021590}">
      <dgm:prSet/>
      <dgm:spPr/>
      <dgm:t>
        <a:bodyPr/>
        <a:lstStyle/>
        <a:p>
          <a:endParaRPr lang="en-US"/>
        </a:p>
      </dgm:t>
    </dgm:pt>
    <dgm:pt modelId="{FAD2CCAF-D7BF-462A-85B6-EFA4414650AA}" type="pres">
      <dgm:prSet presAssocID="{E68D58CA-5544-4F43-81BC-CCB1EC38774F}" presName="composite" presStyleCnt="0">
        <dgm:presLayoutVars>
          <dgm:chMax val="5"/>
          <dgm:dir/>
          <dgm:resizeHandles val="exact"/>
        </dgm:presLayoutVars>
      </dgm:prSet>
      <dgm:spPr/>
    </dgm:pt>
    <dgm:pt modelId="{391D8A2F-04FB-4745-A569-C6F3962C3EE8}" type="pres">
      <dgm:prSet presAssocID="{7E33AF97-27EC-42E3-A449-99840A4E68AD}" presName="circle1" presStyleLbl="lnNode1" presStyleIdx="0" presStyleCnt="3"/>
      <dgm:spPr>
        <a:solidFill>
          <a:srgbClr val="D7491D"/>
        </a:solidFill>
      </dgm:spPr>
    </dgm:pt>
    <dgm:pt modelId="{83FE6B51-93B8-4261-A464-C86F5C349F0A}" type="pres">
      <dgm:prSet presAssocID="{7E33AF97-27EC-42E3-A449-99840A4E68AD}" presName="text1" presStyleLbl="revTx" presStyleIdx="0" presStyleCnt="3" custScaleX="141404" custLinFactX="-100000" custLinFactNeighborX="-120942" custLinFactNeighborY="-17717">
        <dgm:presLayoutVars>
          <dgm:bulletEnabled val="1"/>
        </dgm:presLayoutVars>
      </dgm:prSet>
      <dgm:spPr/>
    </dgm:pt>
    <dgm:pt modelId="{75A06565-2C9D-4006-91DF-734251475141}" type="pres">
      <dgm:prSet presAssocID="{7E33AF97-27EC-42E3-A449-99840A4E68AD}" presName="line1" presStyleLbl="callout" presStyleIdx="0" presStyleCnt="6">
        <dgm:style>
          <a:lnRef idx="2">
            <a:schemeClr val="accent6"/>
          </a:lnRef>
          <a:fillRef idx="1">
            <a:schemeClr val="lt1"/>
          </a:fillRef>
          <a:effectRef idx="0">
            <a:schemeClr val="accent6"/>
          </a:effectRef>
          <a:fontRef idx="minor">
            <a:schemeClr val="dk1"/>
          </a:fontRef>
        </dgm:style>
      </dgm:prSet>
      <dgm:spPr/>
    </dgm:pt>
    <dgm:pt modelId="{B97BC8E4-7F0A-43C4-8790-1EB717D1F7CD}" type="pres">
      <dgm:prSet presAssocID="{7E33AF97-27EC-42E3-A449-99840A4E68AD}" presName="d1" presStyleLbl="callout" presStyleIdx="1" presStyleCnt="6" custFlipVert="1" custScaleX="4480" custScaleY="84123" custLinFactNeighborX="-52581" custLinFactNeighborY="-1674">
        <dgm:style>
          <a:lnRef idx="2">
            <a:schemeClr val="accent6"/>
          </a:lnRef>
          <a:fillRef idx="1">
            <a:schemeClr val="lt1"/>
          </a:fillRef>
          <a:effectRef idx="0">
            <a:schemeClr val="accent6"/>
          </a:effectRef>
          <a:fontRef idx="minor">
            <a:schemeClr val="dk1"/>
          </a:fontRef>
        </dgm:style>
      </dgm:prSet>
      <dgm:spPr/>
    </dgm:pt>
    <dgm:pt modelId="{6B62BAF3-3327-4FDC-BCB5-78FF84242CCB}" type="pres">
      <dgm:prSet presAssocID="{DA395036-AA43-4913-8AB2-45F750F2E434}" presName="circle2" presStyleLbl="lnNode1" presStyleIdx="1" presStyleCnt="3"/>
      <dgm:spPr>
        <a:solidFill>
          <a:srgbClr val="92D050"/>
        </a:solidFill>
      </dgm:spPr>
    </dgm:pt>
    <dgm:pt modelId="{35106430-739A-4AA5-BB5E-87F532B0B55B}" type="pres">
      <dgm:prSet presAssocID="{DA395036-AA43-4913-8AB2-45F750F2E434}" presName="text2" presStyleLbl="revTx" presStyleIdx="1" presStyleCnt="3" custScaleX="149789">
        <dgm:presLayoutVars>
          <dgm:bulletEnabled val="1"/>
        </dgm:presLayoutVars>
      </dgm:prSet>
      <dgm:spPr/>
    </dgm:pt>
    <dgm:pt modelId="{4BDC9AE0-F1FE-4C76-BD15-BC704C050A16}" type="pres">
      <dgm:prSet presAssocID="{DA395036-AA43-4913-8AB2-45F750F2E434}" presName="line2" presStyleLbl="callout" presStyleIdx="2" presStyleCnt="6"/>
      <dgm:spPr>
        <a:ln>
          <a:solidFill>
            <a:srgbClr val="92D050"/>
          </a:solidFill>
        </a:ln>
      </dgm:spPr>
    </dgm:pt>
    <dgm:pt modelId="{A89E849D-C454-458D-BB63-35F0ABC2056C}" type="pres">
      <dgm:prSet presAssocID="{DA395036-AA43-4913-8AB2-45F750F2E434}" presName="d2" presStyleLbl="callout" presStyleIdx="3" presStyleCnt="6"/>
      <dgm:spPr>
        <a:ln>
          <a:solidFill>
            <a:schemeClr val="accent3"/>
          </a:solidFill>
        </a:ln>
      </dgm:spPr>
    </dgm:pt>
    <dgm:pt modelId="{58337E5F-9772-42D7-8C30-D04B985A9E81}" type="pres">
      <dgm:prSet presAssocID="{6B245F3E-5045-4655-8131-CEDBE0A07A77}" presName="circle3" presStyleLbl="lnNode1" presStyleIdx="2" presStyleCnt="3"/>
      <dgm:spPr>
        <a:solidFill>
          <a:srgbClr val="009999"/>
        </a:solidFill>
      </dgm:spPr>
    </dgm:pt>
    <dgm:pt modelId="{24222803-EC00-4EA2-80C5-6F8F31F5EEB3}" type="pres">
      <dgm:prSet presAssocID="{6B245F3E-5045-4655-8131-CEDBE0A07A77}" presName="text3" presStyleLbl="revTx" presStyleIdx="2" presStyleCnt="3" custScaleX="120816" custLinFactNeighborX="-5003" custLinFactNeighborY="91530">
        <dgm:presLayoutVars>
          <dgm:bulletEnabled val="1"/>
        </dgm:presLayoutVars>
      </dgm:prSet>
      <dgm:spPr/>
    </dgm:pt>
    <dgm:pt modelId="{C9575483-17D6-45BC-9C64-A84E90639D19}" type="pres">
      <dgm:prSet presAssocID="{6B245F3E-5045-4655-8131-CEDBE0A07A77}" presName="line3" presStyleLbl="callout" presStyleIdx="4" presStyleCnt="6" custLinFactY="1200000" custLinFactNeighborX="-36256" custLinFactNeighborY="1274211"/>
      <dgm:spPr>
        <a:ln>
          <a:solidFill>
            <a:srgbClr val="0099CC"/>
          </a:solidFill>
        </a:ln>
      </dgm:spPr>
    </dgm:pt>
    <dgm:pt modelId="{91BFD7F9-44B2-4792-A89B-007B30B40919}" type="pres">
      <dgm:prSet presAssocID="{6B245F3E-5045-4655-8131-CEDBE0A07A77}" presName="d3" presStyleLbl="callout" presStyleIdx="5" presStyleCnt="6" custScaleX="148938" custScaleY="52795" custLinFactNeighborX="-31637" custLinFactNeighborY="40642"/>
      <dgm:spPr>
        <a:ln>
          <a:solidFill>
            <a:srgbClr val="009999"/>
          </a:solidFill>
        </a:ln>
      </dgm:spPr>
    </dgm:pt>
  </dgm:ptLst>
  <dgm:cxnLst>
    <dgm:cxn modelId="{AD7F733D-AB67-479B-ACE5-746B63021590}" srcId="{E68D58CA-5544-4F43-81BC-CCB1EC38774F}" destId="{6B245F3E-5045-4655-8131-CEDBE0A07A77}" srcOrd="2" destOrd="0" parTransId="{C786E793-96FA-4BBB-AAAF-962383DD9162}" sibTransId="{D5512F7C-8566-417F-A854-39EE1DBF6879}"/>
    <dgm:cxn modelId="{11FC903E-7113-4228-A9F9-4418ADEE9286}" type="presOf" srcId="{6B245F3E-5045-4655-8131-CEDBE0A07A77}" destId="{24222803-EC00-4EA2-80C5-6F8F31F5EEB3}" srcOrd="0" destOrd="0" presId="urn:microsoft.com/office/officeart/2005/8/layout/target1"/>
    <dgm:cxn modelId="{9FD75661-714C-4943-BF78-6C97E94970F5}" type="presOf" srcId="{DA395036-AA43-4913-8AB2-45F750F2E434}" destId="{35106430-739A-4AA5-BB5E-87F532B0B55B}" srcOrd="0" destOrd="0" presId="urn:microsoft.com/office/officeart/2005/8/layout/target1"/>
    <dgm:cxn modelId="{9D9B4B7A-9CD7-4179-A4A3-3731609D3FC3}" srcId="{E68D58CA-5544-4F43-81BC-CCB1EC38774F}" destId="{DA395036-AA43-4913-8AB2-45F750F2E434}" srcOrd="1" destOrd="0" parTransId="{89B715FA-8247-4C47-AC6D-DFC34074B66B}" sibTransId="{CAABDD00-DF05-4D5F-B87C-52D787E2DC8F}"/>
    <dgm:cxn modelId="{301A3283-EB8B-475C-9859-3C01ADE32519}" type="presOf" srcId="{E68D58CA-5544-4F43-81BC-CCB1EC38774F}" destId="{FAD2CCAF-D7BF-462A-85B6-EFA4414650AA}" srcOrd="0" destOrd="0" presId="urn:microsoft.com/office/officeart/2005/8/layout/target1"/>
    <dgm:cxn modelId="{A56018A3-9AC5-417C-AFE8-95C74AC75430}" type="presOf" srcId="{7E33AF97-27EC-42E3-A449-99840A4E68AD}" destId="{83FE6B51-93B8-4261-A464-C86F5C349F0A}" srcOrd="0" destOrd="0" presId="urn:microsoft.com/office/officeart/2005/8/layout/target1"/>
    <dgm:cxn modelId="{9955A2E5-92D9-4C9C-AE3E-A5FA165A1AEA}" srcId="{E68D58CA-5544-4F43-81BC-CCB1EC38774F}" destId="{7E33AF97-27EC-42E3-A449-99840A4E68AD}" srcOrd="0" destOrd="0" parTransId="{4DE47EF3-CEF5-4563-9FC8-0825CFC79ABD}" sibTransId="{AF814A75-DBF2-455D-BEA8-E125B7626BF9}"/>
    <dgm:cxn modelId="{DFF918A2-B66A-4D4F-A774-09CE7FF71E91}" type="presParOf" srcId="{FAD2CCAF-D7BF-462A-85B6-EFA4414650AA}" destId="{391D8A2F-04FB-4745-A569-C6F3962C3EE8}" srcOrd="0" destOrd="0" presId="urn:microsoft.com/office/officeart/2005/8/layout/target1"/>
    <dgm:cxn modelId="{6CC77C0D-11FC-4613-A756-C08B332E38E8}" type="presParOf" srcId="{FAD2CCAF-D7BF-462A-85B6-EFA4414650AA}" destId="{83FE6B51-93B8-4261-A464-C86F5C349F0A}" srcOrd="1" destOrd="0" presId="urn:microsoft.com/office/officeart/2005/8/layout/target1"/>
    <dgm:cxn modelId="{3F9F2E5E-5D42-45E0-98B4-C63C57AA88E2}" type="presParOf" srcId="{FAD2CCAF-D7BF-462A-85B6-EFA4414650AA}" destId="{75A06565-2C9D-4006-91DF-734251475141}" srcOrd="2" destOrd="0" presId="urn:microsoft.com/office/officeart/2005/8/layout/target1"/>
    <dgm:cxn modelId="{3EB39652-CDE5-46AC-8A2D-BD21AD3E343B}" type="presParOf" srcId="{FAD2CCAF-D7BF-462A-85B6-EFA4414650AA}" destId="{B97BC8E4-7F0A-43C4-8790-1EB717D1F7CD}" srcOrd="3" destOrd="0" presId="urn:microsoft.com/office/officeart/2005/8/layout/target1"/>
    <dgm:cxn modelId="{79622B2E-2FEA-4127-B86F-97A231EA3FC7}" type="presParOf" srcId="{FAD2CCAF-D7BF-462A-85B6-EFA4414650AA}" destId="{6B62BAF3-3327-4FDC-BCB5-78FF84242CCB}" srcOrd="4" destOrd="0" presId="urn:microsoft.com/office/officeart/2005/8/layout/target1"/>
    <dgm:cxn modelId="{E4159D4C-901C-4270-98E4-F429CE3AD008}" type="presParOf" srcId="{FAD2CCAF-D7BF-462A-85B6-EFA4414650AA}" destId="{35106430-739A-4AA5-BB5E-87F532B0B55B}" srcOrd="5" destOrd="0" presId="urn:microsoft.com/office/officeart/2005/8/layout/target1"/>
    <dgm:cxn modelId="{AEF8A6B2-8103-4E31-B15B-38AB3D4C5A5A}" type="presParOf" srcId="{FAD2CCAF-D7BF-462A-85B6-EFA4414650AA}" destId="{4BDC9AE0-F1FE-4C76-BD15-BC704C050A16}" srcOrd="6" destOrd="0" presId="urn:microsoft.com/office/officeart/2005/8/layout/target1"/>
    <dgm:cxn modelId="{0DF1FA1B-6208-4AE7-9D20-C80927C98FEF}" type="presParOf" srcId="{FAD2CCAF-D7BF-462A-85B6-EFA4414650AA}" destId="{A89E849D-C454-458D-BB63-35F0ABC2056C}" srcOrd="7" destOrd="0" presId="urn:microsoft.com/office/officeart/2005/8/layout/target1"/>
    <dgm:cxn modelId="{232AFA92-343A-4D52-80EA-CB511C1085CA}" type="presParOf" srcId="{FAD2CCAF-D7BF-462A-85B6-EFA4414650AA}" destId="{58337E5F-9772-42D7-8C30-D04B985A9E81}" srcOrd="8" destOrd="0" presId="urn:microsoft.com/office/officeart/2005/8/layout/target1"/>
    <dgm:cxn modelId="{739B1032-3F9C-40CD-9A37-6A58BD2A160C}" type="presParOf" srcId="{FAD2CCAF-D7BF-462A-85B6-EFA4414650AA}" destId="{24222803-EC00-4EA2-80C5-6F8F31F5EEB3}" srcOrd="9" destOrd="0" presId="urn:microsoft.com/office/officeart/2005/8/layout/target1"/>
    <dgm:cxn modelId="{84BC1C38-56EE-4837-9B2D-342350C915B4}" type="presParOf" srcId="{FAD2CCAF-D7BF-462A-85B6-EFA4414650AA}" destId="{C9575483-17D6-45BC-9C64-A84E90639D19}" srcOrd="10" destOrd="0" presId="urn:microsoft.com/office/officeart/2005/8/layout/target1"/>
    <dgm:cxn modelId="{786E9BD5-1683-41CF-A0C4-6B59982F6632}" type="presParOf" srcId="{FAD2CCAF-D7BF-462A-85B6-EFA4414650AA}" destId="{91BFD7F9-44B2-4792-A89B-007B30B40919}"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029F5-B4CC-4EC8-85BA-C48374A9372E}">
      <dsp:nvSpPr>
        <dsp:cNvPr id="0" name=""/>
        <dsp:cNvSpPr/>
      </dsp:nvSpPr>
      <dsp:spPr>
        <a:xfrm rot="5400000">
          <a:off x="288239" y="1636480"/>
          <a:ext cx="865901" cy="1440840"/>
        </a:xfrm>
        <a:prstGeom prst="corner">
          <a:avLst>
            <a:gd name="adj1" fmla="val 16120"/>
            <a:gd name="adj2" fmla="val 16110"/>
          </a:avLst>
        </a:prstGeom>
        <a:solidFill>
          <a:schemeClr val="tx2">
            <a:lumMod val="7500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062C4-69DA-4C28-BA03-29612129241C}">
      <dsp:nvSpPr>
        <dsp:cNvPr id="0" name=""/>
        <dsp:cNvSpPr/>
      </dsp:nvSpPr>
      <dsp:spPr>
        <a:xfrm>
          <a:off x="143698" y="2066981"/>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Awareness</a:t>
          </a:r>
        </a:p>
      </dsp:txBody>
      <dsp:txXfrm>
        <a:off x="143698" y="2066981"/>
        <a:ext cx="1300799" cy="1140226"/>
      </dsp:txXfrm>
    </dsp:sp>
    <dsp:sp modelId="{C278D69C-6701-4180-8C77-6200E8B84780}">
      <dsp:nvSpPr>
        <dsp:cNvPr id="0" name=""/>
        <dsp:cNvSpPr/>
      </dsp:nvSpPr>
      <dsp:spPr>
        <a:xfrm>
          <a:off x="1199064" y="1530404"/>
          <a:ext cx="245433" cy="245433"/>
        </a:xfrm>
        <a:prstGeom prst="triangle">
          <a:avLst>
            <a:gd name="adj" fmla="val 100000"/>
          </a:avLst>
        </a:prstGeom>
        <a:solidFill>
          <a:schemeClr val="accent2"/>
        </a:solidFill>
        <a:ln w="10795" cap="flat" cmpd="sng" algn="ctr">
          <a:solidFill>
            <a:schemeClr val="accent3">
              <a:hueOff val="-373835"/>
              <a:satOff val="3128"/>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E2821-B597-416C-A3CA-C54BCB988ACE}">
      <dsp:nvSpPr>
        <dsp:cNvPr id="0" name=""/>
        <dsp:cNvSpPr/>
      </dsp:nvSpPr>
      <dsp:spPr>
        <a:xfrm rot="5400000">
          <a:off x="1880671" y="1242431"/>
          <a:ext cx="865901" cy="1440840"/>
        </a:xfrm>
        <a:prstGeom prst="corner">
          <a:avLst>
            <a:gd name="adj1" fmla="val 16120"/>
            <a:gd name="adj2" fmla="val 16110"/>
          </a:avLst>
        </a:prstGeom>
        <a:solidFill>
          <a:schemeClr val="accent2">
            <a:lumMod val="60000"/>
            <a:lumOff val="40000"/>
          </a:schemeClr>
        </a:solidFill>
        <a:ln w="10795" cap="flat" cmpd="sng" algn="ctr">
          <a:solidFill>
            <a:schemeClr val="accent3">
              <a:hueOff val="-747669"/>
              <a:satOff val="6256"/>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C9CA0-7355-4DB4-B8D9-0990D0475561}">
      <dsp:nvSpPr>
        <dsp:cNvPr id="0" name=""/>
        <dsp:cNvSpPr/>
      </dsp:nvSpPr>
      <dsp:spPr>
        <a:xfrm>
          <a:off x="1736130" y="1672932"/>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Sensitivity	</a:t>
          </a:r>
        </a:p>
      </dsp:txBody>
      <dsp:txXfrm>
        <a:off x="1736130" y="1672932"/>
        <a:ext cx="1300799" cy="1140226"/>
      </dsp:txXfrm>
    </dsp:sp>
    <dsp:sp modelId="{0431D35E-5FAB-42CA-9A56-C3F3EF1F416A}">
      <dsp:nvSpPr>
        <dsp:cNvPr id="0" name=""/>
        <dsp:cNvSpPr/>
      </dsp:nvSpPr>
      <dsp:spPr>
        <a:xfrm>
          <a:off x="2791496" y="1136355"/>
          <a:ext cx="245433" cy="245433"/>
        </a:xfrm>
        <a:prstGeom prst="triangle">
          <a:avLst>
            <a:gd name="adj" fmla="val 100000"/>
          </a:avLst>
        </a:prstGeom>
        <a:solidFill>
          <a:schemeClr val="accent4"/>
        </a:solidFill>
        <a:ln w="10795" cap="flat" cmpd="sng" algn="ctr">
          <a:solidFill>
            <a:schemeClr val="accent3">
              <a:hueOff val="-1121504"/>
              <a:satOff val="9384"/>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BD0A8-90FE-4214-93FD-F5EC77BC5464}">
      <dsp:nvSpPr>
        <dsp:cNvPr id="0" name=""/>
        <dsp:cNvSpPr/>
      </dsp:nvSpPr>
      <dsp:spPr>
        <a:xfrm rot="5400000">
          <a:off x="3473103" y="848382"/>
          <a:ext cx="865901" cy="1440840"/>
        </a:xfrm>
        <a:prstGeom prst="corner">
          <a:avLst>
            <a:gd name="adj1" fmla="val 16120"/>
            <a:gd name="adj2" fmla="val 16110"/>
          </a:avLst>
        </a:prstGeom>
        <a:solidFill>
          <a:schemeClr val="accent4">
            <a:lumMod val="60000"/>
            <a:lumOff val="40000"/>
          </a:schemeClr>
        </a:solidFill>
        <a:ln w="10795" cap="flat" cmpd="sng" algn="ctr">
          <a:solidFill>
            <a:schemeClr val="accent3">
              <a:hueOff val="-1495338"/>
              <a:satOff val="12512"/>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20195-89C0-4D70-9BEB-50B3DA5A6875}">
      <dsp:nvSpPr>
        <dsp:cNvPr id="0" name=""/>
        <dsp:cNvSpPr/>
      </dsp:nvSpPr>
      <dsp:spPr>
        <a:xfrm>
          <a:off x="3328563" y="1278883"/>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Competence</a:t>
          </a:r>
        </a:p>
      </dsp:txBody>
      <dsp:txXfrm>
        <a:off x="3328563" y="1278883"/>
        <a:ext cx="1300799" cy="1140226"/>
      </dsp:txXfrm>
    </dsp:sp>
    <dsp:sp modelId="{4C572717-D825-4051-BDF6-3E8F221DDA0E}">
      <dsp:nvSpPr>
        <dsp:cNvPr id="0" name=""/>
        <dsp:cNvSpPr/>
      </dsp:nvSpPr>
      <dsp:spPr>
        <a:xfrm>
          <a:off x="4383928" y="742306"/>
          <a:ext cx="245433" cy="245433"/>
        </a:xfrm>
        <a:prstGeom prst="triangle">
          <a:avLst>
            <a:gd name="adj" fmla="val 100000"/>
          </a:avLst>
        </a:prstGeom>
        <a:solidFill>
          <a:schemeClr val="accent3">
            <a:hueOff val="-1869173"/>
            <a:satOff val="15641"/>
            <a:lumOff val="2941"/>
            <a:alphaOff val="0"/>
          </a:schemeClr>
        </a:solidFill>
        <a:ln w="10795" cap="flat" cmpd="sng" algn="ctr">
          <a:solidFill>
            <a:schemeClr val="accent3">
              <a:hueOff val="-1869173"/>
              <a:satOff val="15641"/>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2C4F5-A551-4BC4-8A08-33C646131B6B}">
      <dsp:nvSpPr>
        <dsp:cNvPr id="0" name=""/>
        <dsp:cNvSpPr/>
      </dsp:nvSpPr>
      <dsp:spPr>
        <a:xfrm rot="5400000">
          <a:off x="5065535" y="454334"/>
          <a:ext cx="865901" cy="1440840"/>
        </a:xfrm>
        <a:prstGeom prst="corner">
          <a:avLst>
            <a:gd name="adj1" fmla="val 16120"/>
            <a:gd name="adj2" fmla="val 16110"/>
          </a:avLst>
        </a:prstGeom>
        <a:solidFill>
          <a:schemeClr val="accent5">
            <a:lumMod val="75000"/>
          </a:schemeClr>
        </a:solidFill>
        <a:ln w="10795" cap="flat" cmpd="sng" algn="ctr">
          <a:solidFill>
            <a:schemeClr val="accent3">
              <a:hueOff val="-2243008"/>
              <a:satOff val="18769"/>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F37F8-5848-42CD-9181-3CB6043B77F0}">
      <dsp:nvSpPr>
        <dsp:cNvPr id="0" name=""/>
        <dsp:cNvSpPr/>
      </dsp:nvSpPr>
      <dsp:spPr>
        <a:xfrm>
          <a:off x="4920995" y="884834"/>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humility</a:t>
          </a:r>
        </a:p>
      </dsp:txBody>
      <dsp:txXfrm>
        <a:off x="4920995" y="884834"/>
        <a:ext cx="1300799" cy="1140226"/>
      </dsp:txXfrm>
    </dsp:sp>
    <dsp:sp modelId="{93126121-8076-4918-A13F-7655293FAFEA}">
      <dsp:nvSpPr>
        <dsp:cNvPr id="0" name=""/>
        <dsp:cNvSpPr/>
      </dsp:nvSpPr>
      <dsp:spPr>
        <a:xfrm>
          <a:off x="5976360" y="348257"/>
          <a:ext cx="245433" cy="245433"/>
        </a:xfrm>
        <a:prstGeom prst="triangle">
          <a:avLst>
            <a:gd name="adj" fmla="val 100000"/>
          </a:avLst>
        </a:prstGeom>
        <a:solidFill>
          <a:schemeClr val="accent4"/>
        </a:solidFill>
        <a:ln w="10795" cap="flat" cmpd="sng" algn="ctr">
          <a:solidFill>
            <a:schemeClr val="accent3">
              <a:hueOff val="-2616842"/>
              <a:satOff val="2189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3FC88-C110-466F-8CFE-EE5E05D61447}">
      <dsp:nvSpPr>
        <dsp:cNvPr id="0" name=""/>
        <dsp:cNvSpPr/>
      </dsp:nvSpPr>
      <dsp:spPr>
        <a:xfrm rot="5400000">
          <a:off x="6657967" y="60285"/>
          <a:ext cx="865901" cy="1440840"/>
        </a:xfrm>
        <a:prstGeom prst="corner">
          <a:avLst>
            <a:gd name="adj1" fmla="val 16120"/>
            <a:gd name="adj2" fmla="val 16110"/>
          </a:avLst>
        </a:prstGeom>
        <a:solidFill>
          <a:srgbClr val="92D050"/>
        </a:solidFill>
        <a:ln w="10795" cap="flat" cmpd="sng" algn="ctr">
          <a:solidFill>
            <a:schemeClr val="accent3">
              <a:hueOff val="-2990677"/>
              <a:satOff val="25025"/>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A81D4-BD65-4D65-A89B-C5DAEF3E2063}">
      <dsp:nvSpPr>
        <dsp:cNvPr id="0" name=""/>
        <dsp:cNvSpPr/>
      </dsp:nvSpPr>
      <dsp:spPr>
        <a:xfrm>
          <a:off x="6513427" y="490786"/>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6513427" y="490786"/>
        <a:ext cx="1300799" cy="1140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029F5-B4CC-4EC8-85BA-C48374A9372E}">
      <dsp:nvSpPr>
        <dsp:cNvPr id="0" name=""/>
        <dsp:cNvSpPr/>
      </dsp:nvSpPr>
      <dsp:spPr>
        <a:xfrm rot="5400000">
          <a:off x="288239" y="1636480"/>
          <a:ext cx="865901" cy="1440840"/>
        </a:xfrm>
        <a:prstGeom prst="corner">
          <a:avLst>
            <a:gd name="adj1" fmla="val 16120"/>
            <a:gd name="adj2" fmla="val 16110"/>
          </a:avLst>
        </a:prstGeom>
        <a:solidFill>
          <a:schemeClr val="tx2">
            <a:lumMod val="7500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062C4-69DA-4C28-BA03-29612129241C}">
      <dsp:nvSpPr>
        <dsp:cNvPr id="0" name=""/>
        <dsp:cNvSpPr/>
      </dsp:nvSpPr>
      <dsp:spPr>
        <a:xfrm>
          <a:off x="143698" y="2066981"/>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Awareness</a:t>
          </a:r>
        </a:p>
      </dsp:txBody>
      <dsp:txXfrm>
        <a:off x="143698" y="2066981"/>
        <a:ext cx="1300799" cy="1140226"/>
      </dsp:txXfrm>
    </dsp:sp>
    <dsp:sp modelId="{C278D69C-6701-4180-8C77-6200E8B84780}">
      <dsp:nvSpPr>
        <dsp:cNvPr id="0" name=""/>
        <dsp:cNvSpPr/>
      </dsp:nvSpPr>
      <dsp:spPr>
        <a:xfrm>
          <a:off x="1199064" y="1530404"/>
          <a:ext cx="245433" cy="245433"/>
        </a:xfrm>
        <a:prstGeom prst="triangle">
          <a:avLst>
            <a:gd name="adj" fmla="val 100000"/>
          </a:avLst>
        </a:prstGeom>
        <a:solidFill>
          <a:schemeClr val="accent2"/>
        </a:solidFill>
        <a:ln w="10795" cap="flat" cmpd="sng" algn="ctr">
          <a:solidFill>
            <a:schemeClr val="accent3">
              <a:hueOff val="-373835"/>
              <a:satOff val="3128"/>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E2821-B597-416C-A3CA-C54BCB988ACE}">
      <dsp:nvSpPr>
        <dsp:cNvPr id="0" name=""/>
        <dsp:cNvSpPr/>
      </dsp:nvSpPr>
      <dsp:spPr>
        <a:xfrm rot="5400000">
          <a:off x="1880671" y="1242431"/>
          <a:ext cx="865901" cy="1440840"/>
        </a:xfrm>
        <a:prstGeom prst="corner">
          <a:avLst>
            <a:gd name="adj1" fmla="val 16120"/>
            <a:gd name="adj2" fmla="val 16110"/>
          </a:avLst>
        </a:prstGeom>
        <a:solidFill>
          <a:schemeClr val="accent2">
            <a:lumMod val="60000"/>
            <a:lumOff val="40000"/>
          </a:schemeClr>
        </a:solidFill>
        <a:ln w="10795" cap="flat" cmpd="sng" algn="ctr">
          <a:solidFill>
            <a:schemeClr val="accent3">
              <a:hueOff val="-747669"/>
              <a:satOff val="6256"/>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C9CA0-7355-4DB4-B8D9-0990D0475561}">
      <dsp:nvSpPr>
        <dsp:cNvPr id="0" name=""/>
        <dsp:cNvSpPr/>
      </dsp:nvSpPr>
      <dsp:spPr>
        <a:xfrm>
          <a:off x="1736130" y="1672932"/>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Sensitivity	</a:t>
          </a:r>
        </a:p>
      </dsp:txBody>
      <dsp:txXfrm>
        <a:off x="1736130" y="1672932"/>
        <a:ext cx="1300799" cy="1140226"/>
      </dsp:txXfrm>
    </dsp:sp>
    <dsp:sp modelId="{0431D35E-5FAB-42CA-9A56-C3F3EF1F416A}">
      <dsp:nvSpPr>
        <dsp:cNvPr id="0" name=""/>
        <dsp:cNvSpPr/>
      </dsp:nvSpPr>
      <dsp:spPr>
        <a:xfrm>
          <a:off x="2791496" y="1136355"/>
          <a:ext cx="245433" cy="245433"/>
        </a:xfrm>
        <a:prstGeom prst="triangle">
          <a:avLst>
            <a:gd name="adj" fmla="val 100000"/>
          </a:avLst>
        </a:prstGeom>
        <a:solidFill>
          <a:schemeClr val="accent4"/>
        </a:solidFill>
        <a:ln w="10795" cap="flat" cmpd="sng" algn="ctr">
          <a:solidFill>
            <a:schemeClr val="accent3">
              <a:hueOff val="-1121504"/>
              <a:satOff val="9384"/>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BD0A8-90FE-4214-93FD-F5EC77BC5464}">
      <dsp:nvSpPr>
        <dsp:cNvPr id="0" name=""/>
        <dsp:cNvSpPr/>
      </dsp:nvSpPr>
      <dsp:spPr>
        <a:xfrm rot="5400000">
          <a:off x="3473103" y="848382"/>
          <a:ext cx="865901" cy="1440840"/>
        </a:xfrm>
        <a:prstGeom prst="corner">
          <a:avLst>
            <a:gd name="adj1" fmla="val 16120"/>
            <a:gd name="adj2" fmla="val 16110"/>
          </a:avLst>
        </a:prstGeom>
        <a:solidFill>
          <a:schemeClr val="accent4">
            <a:lumMod val="60000"/>
            <a:lumOff val="40000"/>
          </a:schemeClr>
        </a:solidFill>
        <a:ln w="10795" cap="flat" cmpd="sng" algn="ctr">
          <a:solidFill>
            <a:schemeClr val="accent3">
              <a:hueOff val="-1495338"/>
              <a:satOff val="12512"/>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20195-89C0-4D70-9BEB-50B3DA5A6875}">
      <dsp:nvSpPr>
        <dsp:cNvPr id="0" name=""/>
        <dsp:cNvSpPr/>
      </dsp:nvSpPr>
      <dsp:spPr>
        <a:xfrm>
          <a:off x="3328563" y="1278883"/>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Competence</a:t>
          </a:r>
        </a:p>
      </dsp:txBody>
      <dsp:txXfrm>
        <a:off x="3328563" y="1278883"/>
        <a:ext cx="1300799" cy="1140226"/>
      </dsp:txXfrm>
    </dsp:sp>
    <dsp:sp modelId="{4C572717-D825-4051-BDF6-3E8F221DDA0E}">
      <dsp:nvSpPr>
        <dsp:cNvPr id="0" name=""/>
        <dsp:cNvSpPr/>
      </dsp:nvSpPr>
      <dsp:spPr>
        <a:xfrm>
          <a:off x="4383928" y="742306"/>
          <a:ext cx="245433" cy="245433"/>
        </a:xfrm>
        <a:prstGeom prst="triangle">
          <a:avLst>
            <a:gd name="adj" fmla="val 100000"/>
          </a:avLst>
        </a:prstGeom>
        <a:solidFill>
          <a:schemeClr val="accent3">
            <a:hueOff val="-1869173"/>
            <a:satOff val="15641"/>
            <a:lumOff val="2941"/>
            <a:alphaOff val="0"/>
          </a:schemeClr>
        </a:solidFill>
        <a:ln w="10795" cap="flat" cmpd="sng" algn="ctr">
          <a:solidFill>
            <a:schemeClr val="accent3">
              <a:hueOff val="-1869173"/>
              <a:satOff val="15641"/>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2C4F5-A551-4BC4-8A08-33C646131B6B}">
      <dsp:nvSpPr>
        <dsp:cNvPr id="0" name=""/>
        <dsp:cNvSpPr/>
      </dsp:nvSpPr>
      <dsp:spPr>
        <a:xfrm rot="5400000">
          <a:off x="5065535" y="454334"/>
          <a:ext cx="865901" cy="1440840"/>
        </a:xfrm>
        <a:prstGeom prst="corner">
          <a:avLst>
            <a:gd name="adj1" fmla="val 16120"/>
            <a:gd name="adj2" fmla="val 16110"/>
          </a:avLst>
        </a:prstGeom>
        <a:solidFill>
          <a:schemeClr val="accent5">
            <a:lumMod val="75000"/>
          </a:schemeClr>
        </a:solidFill>
        <a:ln w="10795" cap="flat" cmpd="sng" algn="ctr">
          <a:solidFill>
            <a:schemeClr val="accent3">
              <a:hueOff val="-2243008"/>
              <a:satOff val="18769"/>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F37F8-5848-42CD-9181-3CB6043B77F0}">
      <dsp:nvSpPr>
        <dsp:cNvPr id="0" name=""/>
        <dsp:cNvSpPr/>
      </dsp:nvSpPr>
      <dsp:spPr>
        <a:xfrm>
          <a:off x="4920995" y="884834"/>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humility</a:t>
          </a:r>
        </a:p>
      </dsp:txBody>
      <dsp:txXfrm>
        <a:off x="4920995" y="884834"/>
        <a:ext cx="1300799" cy="1140226"/>
      </dsp:txXfrm>
    </dsp:sp>
    <dsp:sp modelId="{93126121-8076-4918-A13F-7655293FAFEA}">
      <dsp:nvSpPr>
        <dsp:cNvPr id="0" name=""/>
        <dsp:cNvSpPr/>
      </dsp:nvSpPr>
      <dsp:spPr>
        <a:xfrm>
          <a:off x="5976360" y="348257"/>
          <a:ext cx="245433" cy="245433"/>
        </a:xfrm>
        <a:prstGeom prst="triangle">
          <a:avLst>
            <a:gd name="adj" fmla="val 100000"/>
          </a:avLst>
        </a:prstGeom>
        <a:solidFill>
          <a:schemeClr val="accent4"/>
        </a:solidFill>
        <a:ln w="10795" cap="flat" cmpd="sng" algn="ctr">
          <a:solidFill>
            <a:schemeClr val="accent3">
              <a:hueOff val="-2616842"/>
              <a:satOff val="2189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3FC88-C110-466F-8CFE-EE5E05D61447}">
      <dsp:nvSpPr>
        <dsp:cNvPr id="0" name=""/>
        <dsp:cNvSpPr/>
      </dsp:nvSpPr>
      <dsp:spPr>
        <a:xfrm rot="5400000">
          <a:off x="6657967" y="60285"/>
          <a:ext cx="865901" cy="1440840"/>
        </a:xfrm>
        <a:prstGeom prst="corner">
          <a:avLst>
            <a:gd name="adj1" fmla="val 16120"/>
            <a:gd name="adj2" fmla="val 16110"/>
          </a:avLst>
        </a:prstGeom>
        <a:solidFill>
          <a:srgbClr val="92D050"/>
        </a:solidFill>
        <a:ln w="10795" cap="flat" cmpd="sng" algn="ctr">
          <a:solidFill>
            <a:schemeClr val="accent3">
              <a:hueOff val="-2990677"/>
              <a:satOff val="25025"/>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A81D4-BD65-4D65-A89B-C5DAEF3E2063}">
      <dsp:nvSpPr>
        <dsp:cNvPr id="0" name=""/>
        <dsp:cNvSpPr/>
      </dsp:nvSpPr>
      <dsp:spPr>
        <a:xfrm>
          <a:off x="6513427" y="490786"/>
          <a:ext cx="1300799" cy="114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Cultural Safety</a:t>
          </a:r>
        </a:p>
      </dsp:txBody>
      <dsp:txXfrm>
        <a:off x="6513427" y="490786"/>
        <a:ext cx="1300799" cy="1140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255FB-6925-4821-B58C-61F74BE787CF}">
      <dsp:nvSpPr>
        <dsp:cNvPr id="0" name=""/>
        <dsp:cNvSpPr/>
      </dsp:nvSpPr>
      <dsp:spPr>
        <a:xfrm>
          <a:off x="1154943" y="-158905"/>
          <a:ext cx="4867508" cy="4867508"/>
        </a:xfrm>
        <a:prstGeom prst="ellipse">
          <a:avLst/>
        </a:prstGeom>
        <a:solidFill>
          <a:srgbClr val="329DA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Cultural Safety</a:t>
          </a:r>
        </a:p>
      </dsp:txBody>
      <dsp:txXfrm>
        <a:off x="2738100" y="84469"/>
        <a:ext cx="1701194" cy="730126"/>
      </dsp:txXfrm>
    </dsp:sp>
    <dsp:sp modelId="{C0165B88-24FE-44C7-80D7-0C9BFD7579AC}">
      <dsp:nvSpPr>
        <dsp:cNvPr id="0" name=""/>
        <dsp:cNvSpPr/>
      </dsp:nvSpPr>
      <dsp:spPr>
        <a:xfrm>
          <a:off x="1522136" y="703835"/>
          <a:ext cx="4198444" cy="4300881"/>
        </a:xfrm>
        <a:prstGeom prst="ellipse">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Historical Trauma Informed Care </a:t>
          </a:r>
        </a:p>
      </dsp:txBody>
      <dsp:txXfrm>
        <a:off x="2643120" y="972640"/>
        <a:ext cx="1956475" cy="806415"/>
      </dsp:txXfrm>
    </dsp:sp>
    <dsp:sp modelId="{B5C7D1F0-FE1A-4D9C-A636-8D21C6758353}">
      <dsp:nvSpPr>
        <dsp:cNvPr id="0" name=""/>
        <dsp:cNvSpPr/>
      </dsp:nvSpPr>
      <dsp:spPr>
        <a:xfrm>
          <a:off x="2049019" y="1848052"/>
          <a:ext cx="3077749" cy="3185418"/>
        </a:xfrm>
        <a:prstGeom prst="ellipse">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70C0"/>
              </a:solidFill>
            </a:rPr>
            <a:t>Trauma Informed Care</a:t>
          </a:r>
        </a:p>
      </dsp:txBody>
      <dsp:txXfrm>
        <a:off x="2499745" y="2644407"/>
        <a:ext cx="2176297" cy="1592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37E5F-9772-42D7-8C30-D04B985A9E81}">
      <dsp:nvSpPr>
        <dsp:cNvPr id="0" name=""/>
        <dsp:cNvSpPr/>
      </dsp:nvSpPr>
      <dsp:spPr>
        <a:xfrm>
          <a:off x="-228461" y="1443375"/>
          <a:ext cx="3670873" cy="3670873"/>
        </a:xfrm>
        <a:prstGeom prst="ellipse">
          <a:avLst/>
        </a:prstGeom>
        <a:solidFill>
          <a:srgbClr val="00999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2BAF3-3327-4FDC-BCB5-78FF84242CCB}">
      <dsp:nvSpPr>
        <dsp:cNvPr id="0" name=""/>
        <dsp:cNvSpPr/>
      </dsp:nvSpPr>
      <dsp:spPr>
        <a:xfrm>
          <a:off x="505713" y="2177550"/>
          <a:ext cx="2202523" cy="2202523"/>
        </a:xfrm>
        <a:prstGeom prst="ellipse">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D8A2F-04FB-4745-A569-C6F3962C3EE8}">
      <dsp:nvSpPr>
        <dsp:cNvPr id="0" name=""/>
        <dsp:cNvSpPr/>
      </dsp:nvSpPr>
      <dsp:spPr>
        <a:xfrm>
          <a:off x="1239887" y="2911724"/>
          <a:ext cx="734174" cy="734174"/>
        </a:xfrm>
        <a:prstGeom prst="ellipse">
          <a:avLst/>
        </a:prstGeom>
        <a:solidFill>
          <a:srgbClr val="D7491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E6B51-93B8-4261-A464-C86F5C349F0A}">
      <dsp:nvSpPr>
        <dsp:cNvPr id="0" name=""/>
        <dsp:cNvSpPr/>
      </dsp:nvSpPr>
      <dsp:spPr>
        <a:xfrm>
          <a:off x="0" y="30060"/>
          <a:ext cx="2595380" cy="10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CULTURE OF SAFETY</a:t>
          </a:r>
          <a:r>
            <a:rPr lang="en-US" sz="1400" kern="1200" dirty="0"/>
            <a:t>: how we create safety in healthcare service delivery in the day to day processes and procedures (Service Delivery Change</a:t>
          </a:r>
          <a:r>
            <a:rPr lang="en-US" sz="800" kern="1200" dirty="0"/>
            <a:t>)</a:t>
          </a:r>
        </a:p>
      </dsp:txBody>
      <dsp:txXfrm>
        <a:off x="0" y="30060"/>
        <a:ext cx="2595380" cy="1070671"/>
      </dsp:txXfrm>
    </dsp:sp>
    <dsp:sp modelId="{75A06565-2C9D-4006-91DF-734251475141}">
      <dsp:nvSpPr>
        <dsp:cNvPr id="0" name=""/>
        <dsp:cNvSpPr/>
      </dsp:nvSpPr>
      <dsp:spPr>
        <a:xfrm>
          <a:off x="3595364" y="755086"/>
          <a:ext cx="458859" cy="0"/>
        </a:xfrm>
        <a:prstGeom prst="line">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97BC8E4-7F0A-43C4-8790-1EB717D1F7CD}">
      <dsp:nvSpPr>
        <dsp:cNvPr id="0" name=""/>
        <dsp:cNvSpPr/>
      </dsp:nvSpPr>
      <dsp:spPr>
        <a:xfrm rot="16200000" flipV="1">
          <a:off x="494442" y="1930519"/>
          <a:ext cx="2122518" cy="88997"/>
        </a:xfrm>
        <a:prstGeom prst="line">
          <a:avLst/>
        </a:prstGeom>
        <a:solidFill>
          <a:schemeClr val="lt1"/>
        </a:solidFill>
        <a:ln w="1079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35106430-739A-4AA5-BB5E-87F532B0B55B}">
      <dsp:nvSpPr>
        <dsp:cNvPr id="0" name=""/>
        <dsp:cNvSpPr/>
      </dsp:nvSpPr>
      <dsp:spPr>
        <a:xfrm>
          <a:off x="3597301" y="1290422"/>
          <a:ext cx="2749282" cy="10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HISTORICAL TRAUMA INFORMED CARE/TRAUMA INFORMED SYSTEMS OF CARE</a:t>
          </a:r>
          <a:r>
            <a:rPr lang="en-US" sz="1400" kern="1200" dirty="0"/>
            <a:t>: How we recognize the intersection of a population and the history and present day interaction with the health care system and other systems of care. (System change)</a:t>
          </a:r>
        </a:p>
      </dsp:txBody>
      <dsp:txXfrm>
        <a:off x="3597301" y="1290422"/>
        <a:ext cx="2749282" cy="1070671"/>
      </dsp:txXfrm>
    </dsp:sp>
    <dsp:sp modelId="{4BDC9AE0-F1FE-4C76-BD15-BC704C050A16}">
      <dsp:nvSpPr>
        <dsp:cNvPr id="0" name=""/>
        <dsp:cNvSpPr/>
      </dsp:nvSpPr>
      <dsp:spPr>
        <a:xfrm>
          <a:off x="3595364" y="1825758"/>
          <a:ext cx="458859" cy="0"/>
        </a:xfrm>
        <a:prstGeom prst="line">
          <a:avLst/>
        </a:prstGeom>
        <a:solidFill>
          <a:schemeClr val="accent2">
            <a:hueOff val="0"/>
            <a:satOff val="0"/>
            <a:lumOff val="0"/>
            <a:alphaOff val="0"/>
          </a:schemeClr>
        </a:solidFill>
        <a:ln w="10795"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A89E849D-C454-458D-BB63-35F0ABC2056C}">
      <dsp:nvSpPr>
        <dsp:cNvPr id="0" name=""/>
        <dsp:cNvSpPr/>
      </dsp:nvSpPr>
      <dsp:spPr>
        <a:xfrm rot="5400000">
          <a:off x="1880271" y="2077947"/>
          <a:ext cx="1966119" cy="1460395"/>
        </a:xfrm>
        <a:prstGeom prst="line">
          <a:avLst/>
        </a:prstGeom>
        <a:solidFill>
          <a:schemeClr val="accent2">
            <a:hueOff val="0"/>
            <a:satOff val="0"/>
            <a:lumOff val="0"/>
            <a:alphaOff val="0"/>
          </a:schemeClr>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24222803-EC00-4EA2-80C5-6F8F31F5EEB3}">
      <dsp:nvSpPr>
        <dsp:cNvPr id="0" name=""/>
        <dsp:cNvSpPr/>
      </dsp:nvSpPr>
      <dsp:spPr>
        <a:xfrm>
          <a:off x="3771364" y="3341079"/>
          <a:ext cx="2217501" cy="10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CULTURAL SAFETY</a:t>
          </a:r>
          <a:r>
            <a:rPr lang="en-US" sz="1400" kern="1200" dirty="0"/>
            <a:t>: How we examine and create systems of care that actively create safety, cultural inclusion, collaborative relationship with patients both in service delivery and in service creation,  and minimize power differential (Structural Change)</a:t>
          </a:r>
        </a:p>
      </dsp:txBody>
      <dsp:txXfrm>
        <a:off x="3771364" y="3341079"/>
        <a:ext cx="2217501" cy="1070671"/>
      </dsp:txXfrm>
    </dsp:sp>
    <dsp:sp modelId="{C9575483-17D6-45BC-9C64-A84E90639D19}">
      <dsp:nvSpPr>
        <dsp:cNvPr id="0" name=""/>
        <dsp:cNvSpPr/>
      </dsp:nvSpPr>
      <dsp:spPr>
        <a:xfrm>
          <a:off x="3429000" y="3787145"/>
          <a:ext cx="458859" cy="0"/>
        </a:xfrm>
        <a:prstGeom prst="line">
          <a:avLst/>
        </a:prstGeom>
        <a:solidFill>
          <a:schemeClr val="accent2">
            <a:hueOff val="0"/>
            <a:satOff val="0"/>
            <a:lumOff val="0"/>
            <a:alphaOff val="0"/>
          </a:schemeClr>
        </a:solidFill>
        <a:ln w="10795" cap="flat" cmpd="sng" algn="ctr">
          <a:solidFill>
            <a:srgbClr val="0099CC"/>
          </a:solidFill>
          <a:prstDash val="solid"/>
        </a:ln>
        <a:effectLst/>
      </dsp:spPr>
      <dsp:style>
        <a:lnRef idx="2">
          <a:scrgbClr r="0" g="0" b="0"/>
        </a:lnRef>
        <a:fillRef idx="1">
          <a:scrgbClr r="0" g="0" b="0"/>
        </a:fillRef>
        <a:effectRef idx="0">
          <a:scrgbClr r="0" g="0" b="0"/>
        </a:effectRef>
        <a:fontRef idx="minor"/>
      </dsp:style>
    </dsp:sp>
    <dsp:sp modelId="{91BFD7F9-44B2-4792-A89B-007B30B40919}">
      <dsp:nvSpPr>
        <dsp:cNvPr id="0" name=""/>
        <dsp:cNvSpPr/>
      </dsp:nvSpPr>
      <dsp:spPr>
        <a:xfrm rot="5400000">
          <a:off x="2458505" y="3473367"/>
          <a:ext cx="741622" cy="1391434"/>
        </a:xfrm>
        <a:prstGeom prst="line">
          <a:avLst/>
        </a:prstGeom>
        <a:solidFill>
          <a:schemeClr val="accent2">
            <a:hueOff val="0"/>
            <a:satOff val="0"/>
            <a:lumOff val="0"/>
            <a:alphaOff val="0"/>
          </a:schemeClr>
        </a:solidFill>
        <a:ln w="10795"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BF1D8D-88F2-4EC6-A3FC-EB415238F9FB}" type="datetimeFigureOut">
              <a:rPr lang="en-US" smtClean="0"/>
              <a:t>9/9/2022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CFFF1C-D2BE-432D-B956-AAFC9DAFCB4D}" type="slidenum">
              <a:rPr lang="en-US" smtClean="0"/>
              <a:t>‹#›</a:t>
            </a:fld>
            <a:endParaRPr lang="en-US"/>
          </a:p>
        </p:txBody>
      </p:sp>
    </p:spTree>
    <p:extLst>
      <p:ext uri="{BB962C8B-B14F-4D97-AF65-F5344CB8AC3E}">
        <p14:creationId xmlns:p14="http://schemas.microsoft.com/office/powerpoint/2010/main" val="279092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4E2D4-14DF-074F-AAD8-42378F777C5D}" type="datetimeFigureOut">
              <a:rPr lang="en-US" smtClean="0"/>
              <a:t>9/9/2022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0E723-2EB4-8A45-89C0-C4217CD5866F}" type="slidenum">
              <a:rPr lang="en-US" smtClean="0"/>
              <a:t>‹#›</a:t>
            </a:fld>
            <a:endParaRPr lang="en-US"/>
          </a:p>
        </p:txBody>
      </p:sp>
    </p:spTree>
    <p:extLst>
      <p:ext uri="{BB962C8B-B14F-4D97-AF65-F5344CB8AC3E}">
        <p14:creationId xmlns:p14="http://schemas.microsoft.com/office/powerpoint/2010/main" val="74789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t>
            </a:r>
          </a:p>
        </p:txBody>
      </p:sp>
      <p:sp>
        <p:nvSpPr>
          <p:cNvPr id="4" name="Slide Number Placeholder 3"/>
          <p:cNvSpPr>
            <a:spLocks noGrp="1"/>
          </p:cNvSpPr>
          <p:nvPr>
            <p:ph type="sldNum" sz="quarter" idx="5"/>
          </p:nvPr>
        </p:nvSpPr>
        <p:spPr/>
        <p:txBody>
          <a:bodyPr/>
          <a:lstStyle/>
          <a:p>
            <a:fld id="{6550E723-2EB4-8A45-89C0-C4217CD5866F}" type="slidenum">
              <a:rPr lang="en-US" smtClean="0"/>
              <a:t>1</a:t>
            </a:fld>
            <a:endParaRPr lang="en-US"/>
          </a:p>
        </p:txBody>
      </p:sp>
    </p:spTree>
    <p:extLst>
      <p:ext uri="{BB962C8B-B14F-4D97-AF65-F5344CB8AC3E}">
        <p14:creationId xmlns:p14="http://schemas.microsoft.com/office/powerpoint/2010/main" val="75496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SAMHSA TIP 61</a:t>
            </a:r>
          </a:p>
          <a:p>
            <a:r>
              <a:rPr lang="en-US" dirty="0"/>
              <a:t>https://store.samhsa.gov/system/files/tip_61_aian_full_document_020419_0.pdf</a:t>
            </a:r>
          </a:p>
          <a:p>
            <a:r>
              <a:rPr lang="en-US" dirty="0"/>
              <a:t>The first graphic depicts the cycle of historical trauma beginning with a history of historical trauma leading to traumatic stress reactions including grief and other strong emotional and physical reactions; leading to increased risk of substance abuse and dependence and increased vulnerability of suicidality and mental disorders; leading to increased risk of experiencing other traumas.  </a:t>
            </a:r>
          </a:p>
          <a:p>
            <a:endParaRPr lang="en-US" dirty="0"/>
          </a:p>
          <a:p>
            <a:r>
              <a:rPr lang="en-US" dirty="0"/>
              <a:t>The second graphic imagines the issues of today such as school violence, drug use, alcohol use, domestic violence, gang violence, suicide and PTSD like the top of an iceberg; with the root of the iceberg being Historical Trauma and the events, policies and trauma that contributed to Historical Trauma.  </a:t>
            </a:r>
          </a:p>
          <a:p>
            <a:endParaRPr lang="en-US" dirty="0"/>
          </a:p>
          <a:p>
            <a:r>
              <a:rPr lang="en-US" dirty="0"/>
              <a:t>Examining the cyclical nature of trauma, those trauma and stress reactions often seek coping strategies, such as substance use, aggression, violence, depression, self harm; in turn exposing others to traumas.  </a:t>
            </a:r>
          </a:p>
          <a:p>
            <a:endParaRPr lang="en-US" dirty="0"/>
          </a:p>
          <a:p>
            <a:r>
              <a:rPr lang="en-US" dirty="0"/>
              <a:t>So what we see reflected in the data, is also rooted in this historical context of trauma.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F4EE30-B6B9-4EB8-9598-5F5ACEAEAD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9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 critique of HT is that it does not fully explain the pervasive and chronic oppression experienced by Indigenous populations. The concept and theory of Historical Oppression examines HT in a socio-ecological framework, viewing the systems that impose oppression knowingly and unknowingly.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27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stressors, traumas and challenges and oppression.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B05A7-3E84-4F71-BA57-08B5CDB62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8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Buffalo, School of Social work: http://socialwork.buffalo.edu/social-research/institutes-centers/institute-on-trauma-and-trauma-informed-care/what-is-trauma-informed-care.html</a:t>
            </a:r>
          </a:p>
          <a:p>
            <a:endParaRPr lang="en-US" dirty="0"/>
          </a:p>
          <a:p>
            <a:r>
              <a:rPr lang="en-US" dirty="0"/>
              <a:t>So let’s segue for a moment to Trauma informed care.  Trauma informed care recognizes the role trauma can have, an emphasizing appropriately responding to trauma at all levels.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9123A-FFC8-4C74-9E6D-EABA7801CF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70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Trauma informed care includes the recognition of our history, of trauma and the historical context of that trauma and the impact up to the present.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904B49-A168-4919-9D56-42199C9B5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97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that basis in mind, let’s shift perspective to this idea of cultural safety.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80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perspective of health and experiences of health care treatment are not a perspective but our legitimate reality and therefore valid.  </a:t>
            </a:r>
          </a:p>
          <a:p>
            <a:endParaRPr lang="en-US" dirty="0"/>
          </a:p>
          <a:p>
            <a:r>
              <a:rPr lang="en-US" dirty="0"/>
              <a:t>As Ramsden states, the service has not been designed to fit the people—meaning westernized medicine—the system in which dominates healthcare service delivery globally—has never been developed from an Indigenous view or lens.  We are shoehorned into the system, and the system causes harm.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04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Curtis, E., Jones, R., </a:t>
            </a:r>
            <a:r>
              <a:rPr lang="en-US" dirty="0" err="1"/>
              <a:t>Tipene</a:t>
            </a:r>
            <a:r>
              <a:rPr lang="en-US" dirty="0"/>
              <a:t>-Leach, D. et al. Why cultural safety rather than cultural competency is required to achieve health equity: a literature review and recommended definition. Int J Equity Health 18, 174 (2019). https://doi.org/10.1186/s12939-019-1082-3</a:t>
            </a:r>
          </a:p>
          <a:p>
            <a:endParaRPr lang="en-US" dirty="0"/>
          </a:p>
          <a:p>
            <a:r>
              <a:rPr lang="en-US" dirty="0"/>
              <a:t>We are also familiar with the efforts towards increasing “cultural competence’ through cultural sensitivity and cultural humility.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027E5F-A6A9-4FCC-871F-FB0BB1037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995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r>
              <a:rPr lang="en-US" dirty="0"/>
              <a:t>Curtis, E., Jones, R., </a:t>
            </a:r>
            <a:r>
              <a:rPr lang="en-US" dirty="0" err="1"/>
              <a:t>Tipene</a:t>
            </a:r>
            <a:r>
              <a:rPr lang="en-US" dirty="0"/>
              <a:t>-Leach, D. et al. Why cultural safety rather than cultural competency is required to achieve health equity: a literature review and recommended definition. Int J Equity Health 18, 174 (2019). https://doi.org/10.1186/s12939-019-1082-3</a:t>
            </a:r>
          </a:p>
          <a:p>
            <a:endParaRPr lang="en-US" dirty="0"/>
          </a:p>
          <a:p>
            <a:r>
              <a:rPr lang="en-US" dirty="0"/>
              <a:t>We are also familiar with the efforts towards increasing “cultural competence’ through cultural sensitivity and cultural humility.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027E5F-A6A9-4FCC-871F-FB0BB1037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345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safety as a concept and framework seeks to rectify that by allowing those who receive the care, the population served, to define what safety and safe care feels like, looks like, acts like, and engages like for them, with them and by them when available.  </a:t>
            </a:r>
          </a:p>
          <a:p>
            <a:endParaRPr lang="en-US" dirty="0"/>
          </a:p>
          <a:p>
            <a:r>
              <a:rPr lang="en-US" dirty="0"/>
              <a:t>It is anti-racist in its core, structured around conscious efforts and actions to provide equitable inclusive collaborative care.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1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51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segue for a moment to equity.  We are all familiar with these graphics that depict equity vs equality vs reality---and challenge us to look at what liberation means in tearing down barriers.  </a:t>
            </a:r>
          </a:p>
          <a:p>
            <a:endParaRPr lang="en-US" dirty="0"/>
          </a:p>
          <a:p>
            <a:r>
              <a:rPr lang="en-US" dirty="0"/>
              <a:t>https://eohhs.ri.gov/sites/g/files/xkgbur226/files/2021-03/Equity-Council-Progress-deck-091620.pdf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91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inequity is baked into systems at a systemic level.  We often as Indigenous populations here in the US point the finger at I.H.S for inadequate care.  And examples like this shows the dollar per capita spent on AI/AN healthcare is vastly smaller than other healthcare systems or payor such as </a:t>
            </a:r>
            <a:r>
              <a:rPr lang="en-US" dirty="0" err="1"/>
              <a:t>medicare</a:t>
            </a:r>
            <a:r>
              <a:rPr lang="en-US" dirty="0"/>
              <a:t> or the VA.  Yet the budget for I.H.S. is determined annually by Congress.  Despite years of lobbying, years of evidence showing poor outcomes, the funding levels have remained fairly static.  </a:t>
            </a:r>
          </a:p>
          <a:p>
            <a:endParaRPr lang="en-US" dirty="0"/>
          </a:p>
          <a:p>
            <a:r>
              <a:rPr lang="en-US" dirty="0"/>
              <a:t>2010 workgroup example;;  total estimated budget for 100% of need phased in over 10 years (present day 2022) was placed at 21.2 Billion dollars.  With inflation if we were at 100% of funding today that dollar amount would likely be nearly 2x that amount.  Yet current administration awarded 9B for the I.H.S.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032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AI/AN serving ED’s are also placed at a disadvantage by this same baked in inequity.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40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was the perfect storm in highlighting inequity in healthcare and really all systems that interact with Indigenous populations nationwide including education, economic systems, housing, transportation, digital, etc.  So Trembley notes that in reality, beyond a pandemic, for populations of color, but for especially Indigenous populations, COVID was and is a </a:t>
            </a:r>
            <a:r>
              <a:rPr lang="en-US" dirty="0" err="1"/>
              <a:t>syndemic</a:t>
            </a:r>
            <a:r>
              <a:rPr lang="en-US" dirty="0"/>
              <a:t>.  </a:t>
            </a:r>
          </a:p>
          <a:p>
            <a:endParaRPr lang="en-US" dirty="0"/>
          </a:p>
          <a:p>
            <a:r>
              <a:rPr lang="en-US" dirty="0"/>
              <a:t>Cultural safety: a key concept for health promotion in times of Covid-19 and systemic racism ‘</a:t>
            </a:r>
            <a:r>
              <a:rPr lang="en-US" dirty="0" err="1"/>
              <a:t>syndemic</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53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examples.. </a:t>
            </a:r>
          </a:p>
          <a:p>
            <a:endParaRPr lang="en-US" dirty="0"/>
          </a:p>
          <a:p>
            <a:r>
              <a:rPr lang="en-US" dirty="0"/>
              <a:t>https://www.usatoday.com/in-depth/news/nation/2020/10/20/native-american-navajo-nation-coronavirus-deaths-underfunded-health-care/5883514002/</a:t>
            </a:r>
          </a:p>
          <a:p>
            <a:endParaRPr lang="en-US" dirty="0"/>
          </a:p>
          <a:p>
            <a:r>
              <a:rPr lang="en-US" dirty="0"/>
              <a:t>Structurally we also see in Tribal communities, access issues for basic needs, fresh water, electricity, housing.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816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2021, 1 in 168 American Indian children lost a parent or caregiver to COVID from the onset of the </a:t>
            </a:r>
            <a:r>
              <a:rPr lang="en-US" dirty="0" err="1"/>
              <a:t>syndemic</a:t>
            </a:r>
            <a:r>
              <a:rPr lang="en-US" dirty="0"/>
              <a:t>.  The rate is 3.5 times larger than the rate of losses for white children.  And as a reminder AI/AN population as a whole makes up only 2% over the overall us pop.  </a:t>
            </a:r>
          </a:p>
          <a:p>
            <a:endParaRPr lang="en-US" dirty="0"/>
          </a:p>
          <a:p>
            <a:r>
              <a:rPr lang="en-US" dirty="0"/>
              <a:t>In NM, of all the children who lost a parent or caregiver to COVID, 39% are American Indian.  NM and AZ are 1 and 3 in the top five of childhood parental or caregiver loss.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6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36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about Cultural Safety as the underpinning of Trauma informed care. Cultural safety that actively examines social, economic, political, and power differentials in healthcare.  The emphasis is not on cultural competence, but rather on the various facets of society, history, and views of gender  that impact health outcomes.  We seek to make every effort to understand our patient or client’s reality as deeply as possible. </a:t>
            </a:r>
          </a:p>
          <a:p>
            <a:endParaRPr lang="en-US" dirty="0"/>
          </a:p>
          <a:p>
            <a:r>
              <a:rPr lang="en-US" dirty="0"/>
              <a:t>We can think of it in this way</a:t>
            </a:r>
          </a:p>
          <a:p>
            <a:r>
              <a:rPr lang="en-US" dirty="0"/>
              <a:t>  If we are providing service in a culturally safe manner by examining and confronting Structural Violence, Institutional betrayals, implicit bias and power differentials; </a:t>
            </a:r>
          </a:p>
          <a:p>
            <a:endParaRPr lang="en-US" dirty="0"/>
          </a:p>
          <a:p>
            <a:r>
              <a:rPr lang="en-US" dirty="0"/>
              <a:t>And work from an historical trauma informed care stance understanding the historical context of the population, and even the historical context of the care provided to the population, centering culture and connection as supportive, then we can truly work within a Trauma informed system, seeing care in the context of systems, history, policy and need for safety and connection.  </a:t>
            </a:r>
          </a:p>
          <a:p>
            <a:endParaRPr lang="en-US" dirty="0"/>
          </a:p>
          <a:p>
            <a:r>
              <a:rPr lang="en-US" dirty="0"/>
              <a:t>We work in collaboration with the patient, versus working 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904B49-A168-4919-9D56-42199C9B5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469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 across this adaptation by Dr. David Murphy, clinical psychologist and professor, University of Plymouth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340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all studies included in the review criteria found bias in treatment of minority populations in ED visits.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appreciated and you are needed!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28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 origination of Cultural Safety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95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https://www.indigenoushealthnh.ca/sites/default/files/2017-06/Posters-Cultural-Safety.pdf</a:t>
            </a:r>
          </a:p>
          <a:p>
            <a:r>
              <a:rPr lang="en-US" dirty="0"/>
              <a:t>Example from Northern Health, British Columbia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496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https://blogs.bmj.com/medical-ethics/2021/07/22/what-is-cultural-safety-and-how-could-it-dissolve-structural-racism-in-the-uk/</a:t>
            </a:r>
          </a:p>
          <a:p>
            <a:endParaRPr lang="en-US" dirty="0"/>
          </a:p>
          <a:p>
            <a:r>
              <a:rPr lang="en-US" dirty="0"/>
              <a:t>Adaptation in the UK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160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Dell, E., Firestone, M., Smylie, J., &amp; Vaillancourt, S. (2016). Cultural Safety and Providing Care to Aboriginal patients in the Emergency Department. </a:t>
            </a:r>
            <a:r>
              <a:rPr lang="en-US" sz="1200" b="0" i="1" kern="1200" dirty="0">
                <a:solidFill>
                  <a:schemeClr val="tx1"/>
                </a:solidFill>
                <a:effectLst/>
                <a:latin typeface="+mn-lt"/>
                <a:ea typeface="+mn-ea"/>
                <a:cs typeface="+mn-cs"/>
              </a:rPr>
              <a:t>CJEM,</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(4), 301-305. doi:10.1017/cem.2015.100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559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Gadsden, T., Wilson, G., </a:t>
            </a:r>
            <a:r>
              <a:rPr lang="en-US" sz="1200" b="0" i="0" kern="1200" dirty="0" err="1">
                <a:solidFill>
                  <a:schemeClr val="tx1"/>
                </a:solidFill>
                <a:effectLst/>
                <a:latin typeface="+mn-lt"/>
                <a:ea typeface="+mn-ea"/>
                <a:cs typeface="+mn-cs"/>
              </a:rPr>
              <a:t>Totterdell</a:t>
            </a:r>
            <a:r>
              <a:rPr lang="en-US" sz="1200" b="0" i="0" kern="1200" dirty="0">
                <a:solidFill>
                  <a:schemeClr val="tx1"/>
                </a:solidFill>
                <a:effectLst/>
                <a:latin typeface="+mn-lt"/>
                <a:ea typeface="+mn-ea"/>
                <a:cs typeface="+mn-cs"/>
              </a:rPr>
              <a:t>, J.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Can a continuous quality improvement program create culturally safe emergency departments for Aboriginal people in Australia? A multiple baseline study. </a:t>
            </a:r>
            <a:r>
              <a:rPr lang="en-US" sz="1200" b="0" i="1" kern="1200" dirty="0">
                <a:solidFill>
                  <a:schemeClr val="tx1"/>
                </a:solidFill>
                <a:effectLst/>
                <a:latin typeface="+mn-lt"/>
                <a:ea typeface="+mn-ea"/>
                <a:cs typeface="+mn-cs"/>
              </a:rPr>
              <a:t>BMC Health Serv Res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19</a:t>
            </a:r>
            <a:r>
              <a:rPr lang="en-US" sz="1200" b="0" i="0" kern="1200" dirty="0">
                <a:solidFill>
                  <a:schemeClr val="tx1"/>
                </a:solidFill>
                <a:effectLst/>
                <a:latin typeface="+mn-lt"/>
                <a:ea typeface="+mn-ea"/>
                <a:cs typeface="+mn-cs"/>
              </a:rPr>
              <a:t>, 222 (2019). https://doi.org/10.1186/s12913-019-4049-6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Studying Aboriginal peoples experience of ED care.  Information gathered, analyzed, presented to stakeholders, implemented solution, restudied experience based on intervention.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06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tie back to where we started, we can think of Cultural Safety as the underpinning as well for HT and TIC care, as well as the Culture of Safety—our day to day processes and procedure in how we provide service delivery.  </a:t>
            </a:r>
          </a:p>
          <a:p>
            <a:endParaRPr lang="en-US" dirty="0"/>
          </a:p>
          <a:p>
            <a:r>
              <a:rPr lang="en-US" dirty="0"/>
              <a:t>https://journals.sagepub.com/doi/full/10.1177/0840470418807948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432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tie back to where we started, we can think of Cultural Safety as the underpinning as well for HT and TIC care, as well as the Culture of Safety—our day to day processes and procedure in how we provide service delivery.  </a:t>
            </a:r>
          </a:p>
          <a:p>
            <a:endParaRPr lang="en-US" dirty="0"/>
          </a:p>
          <a:p>
            <a:r>
              <a:rPr lang="en-US" dirty="0"/>
              <a:t>https://journals.sagepub.com/doi/full/10.1177/0840470418807948</a:t>
            </a:r>
          </a:p>
          <a:p>
            <a:endParaRPr lang="en-US" dirty="0"/>
          </a:p>
        </p:txBody>
      </p:sp>
      <p:sp>
        <p:nvSpPr>
          <p:cNvPr id="4" name="Slide Number Placeholder 3"/>
          <p:cNvSpPr>
            <a:spLocks noGrp="1"/>
          </p:cNvSpPr>
          <p:nvPr>
            <p:ph type="sldNum" sz="quarter" idx="5"/>
          </p:nvPr>
        </p:nvSpPr>
        <p:spPr/>
        <p:txBody>
          <a:bodyPr/>
          <a:lstStyle/>
          <a:p>
            <a:fld id="{6550E723-2EB4-8A45-89C0-C4217CD5866F}" type="slidenum">
              <a:rPr lang="en-US" smtClean="0"/>
              <a:t>45</a:t>
            </a:fld>
            <a:endParaRPr lang="en-US"/>
          </a:p>
        </p:txBody>
      </p:sp>
    </p:spTree>
    <p:extLst>
      <p:ext uri="{BB962C8B-B14F-4D97-AF65-F5344CB8AC3E}">
        <p14:creationId xmlns:p14="http://schemas.microsoft.com/office/powerpoint/2010/main" val="407117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3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before we begin, this is not a presentation on the culture of safety in healthcare, nor does it discount it either.  Many here are familiar with the framework for improving safety and healthcare service delivery, just culture and quality improvement that was developed to address safety in health.  Healthcare service delivery as a culture to be examined and improved upon via learning and leadership, shared understanding and accountability.  </a:t>
            </a:r>
          </a:p>
          <a:p>
            <a:endParaRPr lang="en-US" dirty="0"/>
          </a:p>
          <a:p>
            <a:r>
              <a:rPr lang="en-US" dirty="0"/>
              <a:t>Creation of Just Culture as well in accountability </a:t>
            </a:r>
          </a:p>
          <a:p>
            <a:endParaRPr lang="en-US" dirty="0"/>
          </a:p>
          <a:p>
            <a:r>
              <a:rPr lang="en-US" dirty="0"/>
              <a:t>https://hcifonline.org/wp-content/uploads/2019/04/IHI-White-Paper_FrameworkSafeReliableEffectiveCare.pdf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58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proposed via Institute for Healthcare Improvement in 2017, IHI’s CEO proposed 6 patient safety resolutions.  The 6</a:t>
            </a:r>
            <a:r>
              <a:rPr lang="en-US" baseline="30000" dirty="0"/>
              <a:t>th</a:t>
            </a:r>
            <a:r>
              <a:rPr lang="en-US" dirty="0"/>
              <a:t> is where we are going to spend some time today talking about a concept called cultural safety and how it is the underpinning for the Culture of Safety and also Trauma informed care.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37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Greenwood, M and Lindsay N. (2019) A commentary on land, health, and Indigenous knowledge(s) Global Health Promotion. 2019;26(3_suppl):82-86. doi:10.1177/1757975919831262</a:t>
            </a:r>
          </a:p>
          <a:p>
            <a:endParaRPr lang="en-US" dirty="0"/>
          </a:p>
          <a:p>
            <a:r>
              <a:rPr lang="en-US" dirty="0"/>
              <a:t>https://journals.sagepub.com/doi/full/10.1177/1757975919831262</a:t>
            </a:r>
          </a:p>
          <a:p>
            <a:endParaRPr lang="en-US" dirty="0"/>
          </a:p>
          <a:p>
            <a:r>
              <a:rPr lang="en-US" dirty="0"/>
              <a:t>Before we get started, let’s first touch base on the Indigenous view of health.  </a:t>
            </a:r>
          </a:p>
          <a:p>
            <a:endParaRPr lang="en-US" dirty="0"/>
          </a:p>
          <a:p>
            <a:r>
              <a:rPr lang="en-US" dirty="0"/>
              <a:t>Include notes by </a:t>
            </a:r>
            <a:r>
              <a:rPr lang="en-US" dirty="0" err="1"/>
              <a:t>Cajete</a:t>
            </a:r>
            <a:r>
              <a:rPr lang="en-US" dirty="0"/>
              <a:t>…In Indigenous ways of being, the life cycle is tied to the land, food, environment and evolved into a continuum and incorporated into itself the full body of traditional philosophy an understanding of the human place in the greater natural world.  Illness was associated with a kind of disharmony with key elements of the natural environment,  so the healing rituals and ceremonies involved a re-establishment of harmony.  Everything in balance. </a:t>
            </a:r>
          </a:p>
          <a:p>
            <a:endParaRPr lang="en-US" dirty="0"/>
          </a:p>
          <a:p>
            <a:r>
              <a:rPr lang="en-US" dirty="0"/>
              <a:t>The </a:t>
            </a:r>
            <a:r>
              <a:rPr lang="en-US" b="1" dirty="0"/>
              <a:t>western medical model reflects the dominant western worldview of health and healing in the United States and is based on physiology almost exclusively, and pathology specifically</a:t>
            </a:r>
            <a:r>
              <a:rPr lang="en-US" dirty="0"/>
              <a:t>.. The bottom line however, is that it superseded an Indigenous health and healing system that was holistic and highly functional.  </a:t>
            </a:r>
          </a:p>
          <a:p>
            <a:endParaRPr lang="en-US" b="1" dirty="0"/>
          </a:p>
          <a:p>
            <a:r>
              <a:rPr lang="en-US" b="1" dirty="0"/>
              <a:t>Much of modern pharmacology comes from Indigenous knowledge of plant medicine.  Indigenous models of health look not just at the body, but also the heart and spirit, and whether a person is living in balance. </a:t>
            </a:r>
          </a:p>
          <a:p>
            <a:endParaRPr lang="en-US" dirty="0"/>
          </a:p>
          <a:p>
            <a:r>
              <a:rPr lang="en-US" dirty="0"/>
              <a:t>Indigenous lifeways and cultural traditions surrounding health and healing are often not known or misunderstood by non-Indigenous people. Therefore when an Indigenous person seeks health care from a Western medicine doctor, (who is almost always not Indigenous since only 0.3% of medical doctors in the U.S. are Indigenous)  there is a great potential for misunderstanding or judgment which could lead to ineffective care and possibly a negative or even traumatic experience receiving health care. This could lead to a number of negative impacts and create more barriers to seeking and receiving health care in the future. </a:t>
            </a:r>
          </a:p>
          <a:p>
            <a:endParaRPr lang="en-US" dirty="0"/>
          </a:p>
          <a:p>
            <a:r>
              <a:rPr lang="en-US" dirty="0"/>
              <a:t>Indigenous people are certainly not the only ones who experience being misunderstood and discriminated against in the health care setting. Unfortunately, this is a common occurrence, particularly by those from marginalized populations.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1DCC3C-D89F-4E98-9A8A-0B8DBC973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10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today’s time, American Indian and Alaskan Native health disparities are well documented and have been influenced of course by histories of trauma, policy, legislation, funding shortages and institutional betrayals.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A2C12-2EF3-418B-BA57-AC3248553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60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Trauma plays a role in these health disparities in the present day.  Dr. Braveheart in research defined historical trauma response as the constellation of features in  response to HT that can include suicidal thoughts and acts, interpersonal violence, depression, substance use, self destructive behaviors.  As we know, trauma itself contributes to overall negative health outcomes.  </a:t>
            </a:r>
          </a:p>
          <a:p>
            <a:endParaRPr lang="en-US" dirty="0"/>
          </a:p>
          <a:p>
            <a:r>
              <a:rPr lang="en-US" dirty="0"/>
              <a:t>https://academic.oup.com/sw/article/62/1/37/2447839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B790EB-49F2-1A4B-AE56-65634F3E1B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82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cc3b4cc19c_2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Examples of trauma events across history to present day </a:t>
            </a:r>
            <a:endParaRPr dirty="0"/>
          </a:p>
        </p:txBody>
      </p:sp>
      <p:sp>
        <p:nvSpPr>
          <p:cNvPr id="246" name="Google Shape;246;gcc3b4cc19c_2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472448" y="1905000"/>
            <a:ext cx="1501693" cy="523220"/>
          </a:xfrm>
          <a:prstGeom prst="rect">
            <a:avLst/>
          </a:prstGeom>
          <a:noFill/>
        </p:spPr>
        <p:txBody>
          <a:bodyPr wrap="none" rtlCol="0">
            <a:spAutoFit/>
          </a:bodyPr>
          <a:lstStyle/>
          <a:p>
            <a:r>
              <a:rPr lang="en-US" sz="1400" dirty="0">
                <a:solidFill>
                  <a:schemeClr val="bg1"/>
                </a:solidFill>
              </a:rPr>
              <a:t>Project</a:t>
            </a:r>
            <a:r>
              <a:rPr lang="en-US" sz="1400" baseline="0" dirty="0">
                <a:solidFill>
                  <a:schemeClr val="bg1"/>
                </a:solidFill>
              </a:rPr>
              <a:t> </a:t>
            </a:r>
            <a:r>
              <a:rPr lang="en-US" sz="1400" dirty="0">
                <a:solidFill>
                  <a:schemeClr val="bg1"/>
                </a:solidFill>
              </a:rPr>
              <a:t>ECHO®</a:t>
            </a:r>
          </a:p>
          <a:p>
            <a:r>
              <a:rPr lang="en-US" sz="1400" dirty="0">
                <a:solidFill>
                  <a:schemeClr val="bg1"/>
                </a:solidFill>
              </a:rPr>
              <a:t>HCV Collaborative</a:t>
            </a:r>
          </a:p>
        </p:txBody>
      </p:sp>
      <p:sp>
        <p:nvSpPr>
          <p:cNvPr id="6" name="TextBox 5"/>
          <p:cNvSpPr txBox="1"/>
          <p:nvPr userDrawn="1"/>
        </p:nvSpPr>
        <p:spPr>
          <a:xfrm>
            <a:off x="4648200" y="6274712"/>
            <a:ext cx="1752600" cy="430887"/>
          </a:xfrm>
          <a:prstGeom prst="rect">
            <a:avLst/>
          </a:prstGeom>
          <a:noFill/>
        </p:spPr>
        <p:txBody>
          <a:bodyPr wrap="square" rtlCol="0">
            <a:spAutoFit/>
          </a:bodyPr>
          <a:lstStyle/>
          <a:p>
            <a:pPr algn="r"/>
            <a:r>
              <a:rPr lang="en-US" sz="1100" dirty="0">
                <a:solidFill>
                  <a:srgbClr val="0D444E"/>
                </a:solidFill>
              </a:rPr>
              <a:t>Presentation prepared</a:t>
            </a:r>
            <a:r>
              <a:rPr lang="en-US" sz="1100" baseline="0" dirty="0">
                <a:solidFill>
                  <a:srgbClr val="0D444E"/>
                </a:solidFill>
              </a:rPr>
              <a:t> by: </a:t>
            </a:r>
          </a:p>
          <a:p>
            <a:pPr algn="r"/>
            <a:r>
              <a:rPr lang="en-US" sz="1100" baseline="0" dirty="0">
                <a:solidFill>
                  <a:srgbClr val="0D444E"/>
                </a:solidFill>
              </a:rPr>
              <a:t>Date prepared:</a:t>
            </a:r>
            <a:endParaRPr lang="en-US" sz="1100" dirty="0">
              <a:solidFill>
                <a:srgbClr val="0D444E"/>
              </a:solidFill>
            </a:endParaRPr>
          </a:p>
        </p:txBody>
      </p:sp>
      <p:sp>
        <p:nvSpPr>
          <p:cNvPr id="17" name="Text Placeholder 16"/>
          <p:cNvSpPr>
            <a:spLocks noGrp="1"/>
          </p:cNvSpPr>
          <p:nvPr userDrawn="1">
            <p:ph type="body" sz="quarter" idx="10" hasCustomPrompt="1"/>
          </p:nvPr>
        </p:nvSpPr>
        <p:spPr>
          <a:xfrm>
            <a:off x="533399" y="2209800"/>
            <a:ext cx="7010399" cy="533400"/>
          </a:xfrm>
          <a:prstGeom prst="rect">
            <a:avLst/>
          </a:prstGeom>
        </p:spPr>
        <p:txBody>
          <a:bodyPr/>
          <a:lstStyle>
            <a:lvl1pPr marL="0" indent="0">
              <a:buNone/>
              <a:defRPr sz="2800" b="0" baseline="0">
                <a:solidFill>
                  <a:srgbClr val="0D444E"/>
                </a:solidFill>
              </a:defRPr>
            </a:lvl1pPr>
          </a:lstStyle>
          <a:p>
            <a:pPr lvl="0"/>
            <a:r>
              <a:rPr lang="en-US" sz="2800" dirty="0"/>
              <a:t>Title of Presentation</a:t>
            </a:r>
            <a:endParaRPr lang="en-US" dirty="0"/>
          </a:p>
        </p:txBody>
      </p:sp>
      <p:sp>
        <p:nvSpPr>
          <p:cNvPr id="19" name="Text Placeholder 18"/>
          <p:cNvSpPr>
            <a:spLocks noGrp="1"/>
          </p:cNvSpPr>
          <p:nvPr userDrawn="1">
            <p:ph type="body" sz="quarter" idx="11" hasCustomPrompt="1"/>
          </p:nvPr>
        </p:nvSpPr>
        <p:spPr>
          <a:xfrm>
            <a:off x="533399" y="2971800"/>
            <a:ext cx="7010399" cy="914400"/>
          </a:xfrm>
          <a:prstGeom prst="rect">
            <a:avLst/>
          </a:prstGeom>
        </p:spPr>
        <p:txBody>
          <a:bodyPr/>
          <a:lstStyle>
            <a:lvl1pPr marL="0" indent="0">
              <a:spcBef>
                <a:spcPts val="0"/>
              </a:spcBef>
              <a:buNone/>
              <a:defRPr sz="1400" baseline="0">
                <a:solidFill>
                  <a:srgbClr val="0D444E"/>
                </a:solidFill>
              </a:defRPr>
            </a:lvl1pPr>
          </a:lstStyle>
          <a:p>
            <a:pPr lvl="0"/>
            <a:r>
              <a:rPr lang="en-US" dirty="0"/>
              <a:t>Presenter Line 1</a:t>
            </a:r>
          </a:p>
          <a:p>
            <a:pPr lvl="0"/>
            <a:r>
              <a:rPr lang="en-US" dirty="0"/>
              <a:t>Presenter Line 2</a:t>
            </a:r>
          </a:p>
          <a:p>
            <a:pPr lvl="0"/>
            <a:r>
              <a:rPr lang="en-US" dirty="0"/>
              <a:t>Presenter Line 3</a:t>
            </a:r>
          </a:p>
          <a:p>
            <a:pPr lvl="0"/>
            <a:r>
              <a:rPr lang="en-US" dirty="0"/>
              <a:t>Presenter Line 4</a:t>
            </a:r>
          </a:p>
        </p:txBody>
      </p:sp>
      <p:sp>
        <p:nvSpPr>
          <p:cNvPr id="21" name="Text Placeholder 20"/>
          <p:cNvSpPr>
            <a:spLocks noGrp="1"/>
          </p:cNvSpPr>
          <p:nvPr userDrawn="1">
            <p:ph type="body" sz="quarter" idx="12" hasCustomPrompt="1"/>
          </p:nvPr>
        </p:nvSpPr>
        <p:spPr>
          <a:xfrm>
            <a:off x="533399" y="4191000"/>
            <a:ext cx="7010399" cy="304800"/>
          </a:xfrm>
          <a:prstGeom prst="rect">
            <a:avLst/>
          </a:prstGeom>
        </p:spPr>
        <p:txBody>
          <a:bodyPr/>
          <a:lstStyle>
            <a:lvl1pPr marL="0" indent="0">
              <a:buNone/>
              <a:defRPr sz="1400" baseline="0">
                <a:solidFill>
                  <a:srgbClr val="0D444E"/>
                </a:solidFill>
              </a:defRPr>
            </a:lvl1pPr>
          </a:lstStyle>
          <a:p>
            <a:pPr lvl="0"/>
            <a:r>
              <a:rPr lang="en-US" dirty="0"/>
              <a:t>Date of Presentation</a:t>
            </a:r>
          </a:p>
        </p:txBody>
      </p:sp>
      <p:sp>
        <p:nvSpPr>
          <p:cNvPr id="4" name="Text Placeholder 3"/>
          <p:cNvSpPr>
            <a:spLocks noGrp="1"/>
          </p:cNvSpPr>
          <p:nvPr userDrawn="1">
            <p:ph type="body" sz="quarter" idx="13" hasCustomPrompt="1"/>
          </p:nvPr>
        </p:nvSpPr>
        <p:spPr>
          <a:xfrm>
            <a:off x="6427380" y="6274713"/>
            <a:ext cx="1116419" cy="430887"/>
          </a:xfrm>
          <a:prstGeom prst="rect">
            <a:avLst/>
          </a:prstGeom>
        </p:spPr>
        <p:txBody>
          <a:bodyPr/>
          <a:lstStyle>
            <a:lvl1pPr marL="0" indent="0">
              <a:buNone/>
              <a:defRPr sz="1000" i="1">
                <a:solidFill>
                  <a:srgbClr val="0D444E"/>
                </a:solidFill>
              </a:defRPr>
            </a:lvl1pPr>
            <a:lvl2pPr marL="457200" indent="0">
              <a:buNone/>
              <a:defRPr/>
            </a:lvl2pPr>
          </a:lstStyle>
          <a:p>
            <a:pPr lvl="0"/>
            <a:r>
              <a:rPr lang="en-US" sz="1000" dirty="0"/>
              <a:t>Enter Name </a:t>
            </a:r>
          </a:p>
          <a:p>
            <a:pPr lvl="0"/>
            <a:r>
              <a:rPr lang="en-US" sz="1000" dirty="0"/>
              <a:t>and Date</a:t>
            </a:r>
          </a:p>
        </p:txBody>
      </p:sp>
      <p:pic>
        <p:nvPicPr>
          <p:cNvPr id="2" name="Picture 1">
            <a:extLst>
              <a:ext uri="{FF2B5EF4-FFF2-40B4-BE49-F238E27FC236}">
                <a16:creationId xmlns:a16="http://schemas.microsoft.com/office/drawing/2014/main" id="{065F9F82-E5FB-3B74-C993-9EEB2D8A901D}"/>
              </a:ext>
            </a:extLst>
          </p:cNvPr>
          <p:cNvPicPr>
            <a:picLocks noChangeAspect="1"/>
          </p:cNvPicPr>
          <p:nvPr userDrawn="1"/>
        </p:nvPicPr>
        <p:blipFill>
          <a:blip r:embed="rId2"/>
          <a:stretch>
            <a:fillRect/>
          </a:stretch>
        </p:blipFill>
        <p:spPr>
          <a:xfrm>
            <a:off x="0" y="0"/>
            <a:ext cx="9144000" cy="1722782"/>
          </a:xfrm>
          <a:prstGeom prst="rect">
            <a:avLst/>
          </a:prstGeom>
        </p:spPr>
      </p:pic>
      <p:sp>
        <p:nvSpPr>
          <p:cNvPr id="23" name="TextBox 22">
            <a:extLst>
              <a:ext uri="{FF2B5EF4-FFF2-40B4-BE49-F238E27FC236}">
                <a16:creationId xmlns:a16="http://schemas.microsoft.com/office/drawing/2014/main" id="{4AF675CF-ABEB-9BAD-3066-39A24EE6BC7B}"/>
              </a:ext>
            </a:extLst>
          </p:cNvPr>
          <p:cNvSpPr txBox="1"/>
          <p:nvPr userDrawn="1"/>
        </p:nvSpPr>
        <p:spPr>
          <a:xfrm>
            <a:off x="4267200" y="108857"/>
            <a:ext cx="4876800" cy="1508105"/>
          </a:xfrm>
          <a:prstGeom prst="rect">
            <a:avLst/>
          </a:prstGeom>
          <a:noFill/>
        </p:spPr>
        <p:txBody>
          <a:bodyPr wrap="square">
            <a:spAutoFit/>
          </a:bodyPr>
          <a:lstStyle/>
          <a:p>
            <a:pPr marL="0" marR="0" algn="ctr">
              <a:spcBef>
                <a:spcPts val="0"/>
              </a:spcBef>
              <a:spcAft>
                <a:spcPts val="0"/>
              </a:spcAft>
            </a:pPr>
            <a:r>
              <a:rPr lang="en-US" sz="2400" b="0" dirty="0">
                <a:solidFill>
                  <a:schemeClr val="bg1"/>
                </a:solidFill>
                <a:effectLst/>
                <a:latin typeface="Lucida Fax" panose="02060602050505020204" pitchFamily="18" charset="77"/>
                <a:ea typeface="Times New Roman" panose="02020603050405020304" pitchFamily="18" charset="0"/>
              </a:rPr>
              <a:t>Emergency Medicine for Rural and Indigenous Communities Conference</a:t>
            </a:r>
            <a:endParaRPr lang="en-US" sz="2400" b="1" dirty="0">
              <a:solidFill>
                <a:schemeClr val="bg1"/>
              </a:solidFill>
              <a:effectLst/>
              <a:latin typeface="Lucida Fax" panose="02060602050505020204" pitchFamily="18" charset="77"/>
              <a:ea typeface="Times New Roman" panose="02020603050405020304" pitchFamily="18" charset="0"/>
            </a:endParaRPr>
          </a:p>
          <a:p>
            <a:pPr algn="ct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September 15</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- 17</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2022</a:t>
            </a:r>
            <a:r>
              <a:rPr lang="en-US" sz="2000" dirty="0">
                <a:solidFill>
                  <a:schemeClr val="bg1"/>
                </a:solidFill>
                <a:effectLst/>
                <a:latin typeface="Lucida Fax" panose="02060602050505020204" pitchFamily="18" charset="77"/>
              </a:rPr>
              <a:t> </a:t>
            </a:r>
            <a:endParaRPr lang="en-US" sz="2000" dirty="0">
              <a:solidFill>
                <a:schemeClr val="bg1"/>
              </a:solidFill>
              <a:latin typeface="Lucida Fax" panose="02060602050505020204" pitchFamily="18" charset="77"/>
            </a:endParaRPr>
          </a:p>
        </p:txBody>
      </p:sp>
    </p:spTree>
    <p:extLst>
      <p:ext uri="{BB962C8B-B14F-4D97-AF65-F5344CB8AC3E}">
        <p14:creationId xmlns:p14="http://schemas.microsoft.com/office/powerpoint/2010/main" val="380907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D2EF7-A327-4B66-B614-90B42EF0D873}"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358861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D2EF7-A327-4B66-B614-90B42EF0D873}"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9905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4D2EF7-A327-4B66-B614-90B42EF0D873}" type="datetimeFigureOut">
              <a:rPr lang="en-US" smtClean="0"/>
              <a:t>9/9/2022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146131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44D2EF7-A327-4B66-B614-90B42EF0D873}" type="datetimeFigureOut">
              <a:rPr lang="en-US" smtClean="0"/>
              <a:t>9/9/2022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2086834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44D2EF7-A327-4B66-B614-90B42EF0D873}" type="datetimeFigureOut">
              <a:rPr lang="en-US" smtClean="0"/>
              <a:t>9/9/2022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208518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4D2EF7-A327-4B66-B614-90B42EF0D873}"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306866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D44D2EF7-A327-4B66-B614-90B42EF0D873}" type="datetimeFigureOut">
              <a:rPr lang="en-US" smtClean="0"/>
              <a:t>9/9/2022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256185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D44D2EF7-A327-4B66-B614-90B42EF0D873}" type="datetimeFigureOut">
              <a:rPr lang="en-US" smtClean="0"/>
              <a:t>9/9/2022</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300497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D2EF7-A327-4B66-B614-90B42EF0D873}"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204256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D2EF7-A327-4B66-B614-90B42EF0D873}"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6316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lict of Interest 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33A56-59D3-9C35-74D1-E8441476E28D}"/>
              </a:ext>
            </a:extLst>
          </p:cNvPr>
          <p:cNvPicPr>
            <a:picLocks noChangeAspect="1"/>
          </p:cNvPicPr>
          <p:nvPr userDrawn="1"/>
        </p:nvPicPr>
        <p:blipFill>
          <a:blip r:embed="rId2"/>
          <a:stretch>
            <a:fillRect/>
          </a:stretch>
        </p:blipFill>
        <p:spPr>
          <a:xfrm>
            <a:off x="-1" y="0"/>
            <a:ext cx="5867401" cy="1105452"/>
          </a:xfrm>
          <a:prstGeom prst="rect">
            <a:avLst/>
          </a:prstGeom>
        </p:spPr>
      </p:pic>
      <p:pic>
        <p:nvPicPr>
          <p:cNvPr id="6" name="Picture 5">
            <a:extLst>
              <a:ext uri="{FF2B5EF4-FFF2-40B4-BE49-F238E27FC236}">
                <a16:creationId xmlns:a16="http://schemas.microsoft.com/office/drawing/2014/main" id="{7E3CCA9D-DF9E-00AA-9E4F-351D52ADEA8A}"/>
              </a:ext>
            </a:extLst>
          </p:cNvPr>
          <p:cNvPicPr>
            <a:picLocks noChangeAspect="1"/>
          </p:cNvPicPr>
          <p:nvPr userDrawn="1"/>
        </p:nvPicPr>
        <p:blipFill rotWithShape="1">
          <a:blip r:embed="rId2"/>
          <a:srcRect l="49020"/>
          <a:stretch/>
        </p:blipFill>
        <p:spPr>
          <a:xfrm>
            <a:off x="5867400" y="1"/>
            <a:ext cx="3287486" cy="1105451"/>
          </a:xfrm>
          <a:prstGeom prst="rect">
            <a:avLst/>
          </a:prstGeom>
        </p:spPr>
      </p:pic>
      <p:sp>
        <p:nvSpPr>
          <p:cNvPr id="9" name="TextBox 13"/>
          <p:cNvSpPr txBox="1">
            <a:spLocks noChangeArrowheads="1"/>
          </p:cNvSpPr>
          <p:nvPr userDrawn="1"/>
        </p:nvSpPr>
        <p:spPr bwMode="auto">
          <a:xfrm>
            <a:off x="2438400" y="228600"/>
            <a:ext cx="6476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4000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r>
              <a:rPr lang="en-US" sz="2800" dirty="0">
                <a:solidFill>
                  <a:schemeClr val="bg1"/>
                </a:solidFill>
              </a:rPr>
              <a:t>Conflict of Interest Disclosure Statement</a:t>
            </a:r>
          </a:p>
        </p:txBody>
      </p:sp>
      <p:sp>
        <p:nvSpPr>
          <p:cNvPr id="18" name="Text Placeholder 17"/>
          <p:cNvSpPr>
            <a:spLocks noGrp="1"/>
          </p:cNvSpPr>
          <p:nvPr userDrawn="1">
            <p:ph type="body" sz="quarter" idx="10" hasCustomPrompt="1"/>
          </p:nvPr>
        </p:nvSpPr>
        <p:spPr>
          <a:xfrm>
            <a:off x="990600" y="2362200"/>
            <a:ext cx="7391400" cy="2667000"/>
          </a:xfrm>
          <a:prstGeom prst="rect">
            <a:avLst/>
          </a:prstGeom>
        </p:spPr>
        <p:txBody>
          <a:bodyPr anchor="t"/>
          <a:lstStyle>
            <a:lvl1pPr marL="0" indent="0" algn="ctr">
              <a:buNone/>
              <a:defRPr sz="1800" baseline="0">
                <a:solidFill>
                  <a:srgbClr val="0D444E"/>
                </a:solidFill>
              </a:defRPr>
            </a:lvl1pPr>
          </a:lstStyle>
          <a:p>
            <a:pPr lvl="0"/>
            <a:r>
              <a:rPr lang="en-US" sz="1800" dirty="0"/>
              <a:t>Click to enter Disclosure Statement</a:t>
            </a:r>
            <a:endParaRPr lang="en-US" dirty="0"/>
          </a:p>
        </p:txBody>
      </p:sp>
    </p:spTree>
    <p:extLst>
      <p:ext uri="{BB962C8B-B14F-4D97-AF65-F5344CB8AC3E}">
        <p14:creationId xmlns:p14="http://schemas.microsoft.com/office/powerpoint/2010/main" val="145735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pic>
        <p:nvPicPr>
          <p:cNvPr id="1032" name="Picture 8" descr="About Mass General Brigham | Mass General Brigham Innovation">
            <a:extLst>
              <a:ext uri="{FF2B5EF4-FFF2-40B4-BE49-F238E27FC236}">
                <a16:creationId xmlns:a16="http://schemas.microsoft.com/office/drawing/2014/main" id="{C49A4304-7AFB-1B9D-F498-986B230756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userDrawn="1"/>
        </p:nvCxnSpPr>
        <p:spPr>
          <a:xfrm>
            <a:off x="-27920" y="1064745"/>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762000" y="1295400"/>
            <a:ext cx="7696200" cy="4876800"/>
          </a:xfrm>
          <a:prstGeom prst="rect">
            <a:avLst/>
          </a:prstGeom>
        </p:spPr>
        <p:txBody>
          <a:bodyPr/>
          <a:lstStyle>
            <a:lvl1pPr marL="514350" indent="-514350">
              <a:buFont typeface="+mj-lt"/>
              <a:buAutoNum type="arabicPeriod"/>
              <a:defRPr sz="2400" baseline="0">
                <a:solidFill>
                  <a:srgbClr val="0D444E"/>
                </a:solidFill>
              </a:defRPr>
            </a:lvl1pPr>
          </a:lstStyle>
          <a:p>
            <a:pPr lvl="0"/>
            <a:r>
              <a:rPr lang="en-US" dirty="0"/>
              <a:t>Objective 1</a:t>
            </a:r>
          </a:p>
          <a:p>
            <a:pPr lvl="0"/>
            <a:r>
              <a:rPr lang="en-US" dirty="0"/>
              <a:t>Objective 2</a:t>
            </a:r>
          </a:p>
          <a:p>
            <a:pPr lvl="0"/>
            <a:r>
              <a:rPr lang="en-US" dirty="0"/>
              <a:t>Objective 3</a:t>
            </a:r>
          </a:p>
        </p:txBody>
      </p:sp>
      <p:sp>
        <p:nvSpPr>
          <p:cNvPr id="2" name="TextBox 1"/>
          <p:cNvSpPr txBox="1"/>
          <p:nvPr userDrawn="1"/>
        </p:nvSpPr>
        <p:spPr>
          <a:xfrm>
            <a:off x="8931349" y="5411972"/>
            <a:ext cx="184731" cy="369332"/>
          </a:xfrm>
          <a:prstGeom prst="rect">
            <a:avLst/>
          </a:prstGeom>
          <a:noFill/>
        </p:spPr>
        <p:txBody>
          <a:bodyPr wrap="none" rtlCol="0">
            <a:spAutoFit/>
          </a:bodyPr>
          <a:lstStyle/>
          <a:p>
            <a:endParaRPr lang="en-US" dirty="0"/>
          </a:p>
        </p:txBody>
      </p:sp>
      <p:sp>
        <p:nvSpPr>
          <p:cNvPr id="12" name="Text Placeholder 19"/>
          <p:cNvSpPr>
            <a:spLocks noGrp="1"/>
          </p:cNvSpPr>
          <p:nvPr>
            <p:ph type="body" sz="quarter" idx="13" hasCustomPrompt="1"/>
          </p:nvPr>
        </p:nvSpPr>
        <p:spPr>
          <a:xfrm>
            <a:off x="0" y="0"/>
            <a:ext cx="9144000" cy="1066517"/>
          </a:xfrm>
          <a:prstGeom prst="rect">
            <a:avLst/>
          </a:prstGeom>
        </p:spPr>
        <p:txBody>
          <a:bodyPr anchor="ctr"/>
          <a:lstStyle>
            <a:lvl1pPr marL="0" indent="0" algn="ctr">
              <a:buNone/>
              <a:defRPr baseline="0">
                <a:solidFill>
                  <a:srgbClr val="0D444E"/>
                </a:solidFill>
              </a:defRPr>
            </a:lvl1pPr>
          </a:lstStyle>
          <a:p>
            <a:pPr lvl="0"/>
            <a:r>
              <a:rPr lang="en-US" dirty="0"/>
              <a:t>OBJECTIVES</a:t>
            </a:r>
          </a:p>
        </p:txBody>
      </p:sp>
      <p:pic>
        <p:nvPicPr>
          <p:cNvPr id="3" name="Picture 2">
            <a:extLst>
              <a:ext uri="{FF2B5EF4-FFF2-40B4-BE49-F238E27FC236}">
                <a16:creationId xmlns:a16="http://schemas.microsoft.com/office/drawing/2014/main" id="{96B9C8E2-CE9F-C56A-B34A-B94033B3D612}"/>
              </a:ext>
            </a:extLst>
          </p:cNvPr>
          <p:cNvPicPr>
            <a:picLocks noChangeAspect="1"/>
          </p:cNvPicPr>
          <p:nvPr userDrawn="1"/>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6B868D31-82AC-308C-95F2-86EDFD65B6F2}"/>
              </a:ext>
            </a:extLst>
          </p:cNvPr>
          <p:cNvPicPr>
            <a:picLocks noChangeAspect="1"/>
          </p:cNvPicPr>
          <p:nvPr userDrawn="1"/>
        </p:nvPicPr>
        <p:blipFill rotWithShape="1">
          <a:blip r:embed="rId3"/>
          <a:srcRect l="49020"/>
          <a:stretch/>
        </p:blipFill>
        <p:spPr>
          <a:xfrm>
            <a:off x="3505200" y="6195828"/>
            <a:ext cx="2756920" cy="660399"/>
          </a:xfrm>
          <a:prstGeom prst="rect">
            <a:avLst/>
          </a:prstGeom>
        </p:spPr>
      </p:pic>
      <p:pic>
        <p:nvPicPr>
          <p:cNvPr id="1028" name="Picture 4" descr="FLIP - Home">
            <a:extLst>
              <a:ext uri="{FF2B5EF4-FFF2-40B4-BE49-F238E27FC236}">
                <a16:creationId xmlns:a16="http://schemas.microsoft.com/office/drawing/2014/main" id="{75962E50-0E7B-AD83-893D-A0CF5F3FCA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03C07F1-1AF6-DCB3-5645-CF9BF149569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1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7200" y="1295400"/>
            <a:ext cx="8305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Text Slide: click to add heading</a:t>
            </a:r>
          </a:p>
        </p:txBody>
      </p:sp>
      <p:sp>
        <p:nvSpPr>
          <p:cNvPr id="21" name="Text Placeholder 10"/>
          <p:cNvSpPr>
            <a:spLocks noGrp="1"/>
          </p:cNvSpPr>
          <p:nvPr>
            <p:ph type="body" sz="quarter" idx="15" hasCustomPrompt="1"/>
          </p:nvPr>
        </p:nvSpPr>
        <p:spPr>
          <a:xfrm>
            <a:off x="457200" y="5638800"/>
            <a:ext cx="83058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cxnSp>
        <p:nvCxnSpPr>
          <p:cNvPr id="15" name="Straight Connector 14"/>
          <p:cNvCxnSpPr/>
          <p:nvPr userDrawn="1"/>
        </p:nvCxnSpPr>
        <p:spPr>
          <a:xfrm>
            <a:off x="0" y="1066800"/>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pic>
        <p:nvPicPr>
          <p:cNvPr id="2" name="Picture 8" descr="About Mass General Brigham | Mass General Brigham Innovation">
            <a:extLst>
              <a:ext uri="{FF2B5EF4-FFF2-40B4-BE49-F238E27FC236}">
                <a16:creationId xmlns:a16="http://schemas.microsoft.com/office/drawing/2014/main" id="{7A5C29D9-5DE6-1ABF-2E3F-0311F4B27A8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791BE7-15AA-6FC7-C7B2-2D8EBAC98CC6}"/>
              </a:ext>
            </a:extLst>
          </p:cNvPr>
          <p:cNvPicPr>
            <a:picLocks noChangeAspect="1"/>
          </p:cNvPicPr>
          <p:nvPr userDrawn="1"/>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09AF6622-4E96-DE87-E337-9D62DD7593A8}"/>
              </a:ext>
            </a:extLst>
          </p:cNvPr>
          <p:cNvPicPr>
            <a:picLocks noChangeAspect="1"/>
          </p:cNvPicPr>
          <p:nvPr userDrawn="1"/>
        </p:nvPicPr>
        <p:blipFill rotWithShape="1">
          <a:blip r:embed="rId5"/>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CE0987CD-281C-1E8B-9C40-25FF5FD784E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038240E-1040-E1EF-3DEA-342D9EC9B3D4}"/>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7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s">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648200" y="1219200"/>
            <a:ext cx="4114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2 Column Text Slide: click to add heading</a:t>
            </a:r>
          </a:p>
        </p:txBody>
      </p:sp>
      <p:sp>
        <p:nvSpPr>
          <p:cNvPr id="11" name="Text Placeholder 10"/>
          <p:cNvSpPr>
            <a:spLocks noGrp="1"/>
          </p:cNvSpPr>
          <p:nvPr>
            <p:ph type="body" sz="quarter" idx="15" hasCustomPrompt="1"/>
          </p:nvPr>
        </p:nvSpPr>
        <p:spPr>
          <a:xfrm>
            <a:off x="381000" y="5638800"/>
            <a:ext cx="8382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9" name="Text Placeholder 13"/>
          <p:cNvSpPr>
            <a:spLocks noGrp="1"/>
          </p:cNvSpPr>
          <p:nvPr>
            <p:ph type="body" sz="quarter" idx="16" hasCustomPrompt="1"/>
          </p:nvPr>
        </p:nvSpPr>
        <p:spPr>
          <a:xfrm>
            <a:off x="381000" y="1219200"/>
            <a:ext cx="4114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pic>
        <p:nvPicPr>
          <p:cNvPr id="2" name="Picture 8" descr="About Mass General Brigham | Mass General Brigham Innovation">
            <a:extLst>
              <a:ext uri="{FF2B5EF4-FFF2-40B4-BE49-F238E27FC236}">
                <a16:creationId xmlns:a16="http://schemas.microsoft.com/office/drawing/2014/main" id="{F4F20669-F513-27C2-CC3B-6663278F46A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13D9D14-D284-9906-2420-9B331BA6FBFC}"/>
              </a:ext>
            </a:extLst>
          </p:cNvPr>
          <p:cNvPicPr>
            <a:picLocks noChangeAspect="1"/>
          </p:cNvPicPr>
          <p:nvPr userDrawn="1"/>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97C51B1A-10D8-7D81-F6CD-90C82BC4E6F7}"/>
              </a:ext>
            </a:extLst>
          </p:cNvPr>
          <p:cNvPicPr>
            <a:picLocks noChangeAspect="1"/>
          </p:cNvPicPr>
          <p:nvPr userDrawn="1"/>
        </p:nvPicPr>
        <p:blipFill rotWithShape="1">
          <a:blip r:embed="rId5"/>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6CC9B206-C865-F78A-59D7-E1F0D8DEB6D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C201118-3E40-2B26-4740-63563342626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3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648200" y="1219200"/>
            <a:ext cx="4114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Text and Data/Image Slide: click to add heading</a:t>
            </a:r>
          </a:p>
        </p:txBody>
      </p:sp>
      <p:sp>
        <p:nvSpPr>
          <p:cNvPr id="5" name="Content Placeholder 4"/>
          <p:cNvSpPr>
            <a:spLocks noGrp="1"/>
          </p:cNvSpPr>
          <p:nvPr>
            <p:ph sz="quarter" idx="14" hasCustomPrompt="1"/>
          </p:nvPr>
        </p:nvSpPr>
        <p:spPr>
          <a:xfrm>
            <a:off x="381000" y="1219200"/>
            <a:ext cx="4191000" cy="4267200"/>
          </a:xfrm>
          <a:prstGeom prst="rect">
            <a:avLst/>
          </a:prstGeom>
        </p:spPr>
        <p:txBody>
          <a:bodyPr/>
          <a:lstStyle>
            <a:lvl1pPr>
              <a:defRPr sz="2800">
                <a:solidFill>
                  <a:srgbClr val="0D444E"/>
                </a:solidFill>
              </a:defRPr>
            </a:lvl1pPr>
          </a:lstStyle>
          <a:p>
            <a:pPr lvl="0"/>
            <a:r>
              <a:rPr lang="en-US" dirty="0"/>
              <a:t>Click to add image</a:t>
            </a:r>
          </a:p>
        </p:txBody>
      </p:sp>
      <p:sp>
        <p:nvSpPr>
          <p:cNvPr id="11" name="Text Placeholder 10"/>
          <p:cNvSpPr>
            <a:spLocks noGrp="1"/>
          </p:cNvSpPr>
          <p:nvPr>
            <p:ph type="body" sz="quarter" idx="15" hasCustomPrompt="1"/>
          </p:nvPr>
        </p:nvSpPr>
        <p:spPr>
          <a:xfrm>
            <a:off x="381000" y="5638800"/>
            <a:ext cx="8382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pic>
        <p:nvPicPr>
          <p:cNvPr id="2" name="Picture 8" descr="About Mass General Brigham | Mass General Brigham Innovation">
            <a:extLst>
              <a:ext uri="{FF2B5EF4-FFF2-40B4-BE49-F238E27FC236}">
                <a16:creationId xmlns:a16="http://schemas.microsoft.com/office/drawing/2014/main" id="{CC067100-1D3C-1482-D1F2-3C005B6DAA5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70A1FC6-A4BD-99BF-CFD4-1A4519719BBF}"/>
              </a:ext>
            </a:extLst>
          </p:cNvPr>
          <p:cNvPicPr>
            <a:picLocks noChangeAspect="1"/>
          </p:cNvPicPr>
          <p:nvPr userDrawn="1"/>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A93721EC-80ED-34C0-85F8-E631ABDE948D}"/>
              </a:ext>
            </a:extLst>
          </p:cNvPr>
          <p:cNvPicPr>
            <a:picLocks noChangeAspect="1"/>
          </p:cNvPicPr>
          <p:nvPr userDrawn="1"/>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9DB6372F-09F2-A10C-6448-0C44C102830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E1BC6628-641E-32B0-5843-21627E0A1C2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7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Data Image Slide: click to add heading</a:t>
            </a:r>
          </a:p>
        </p:txBody>
      </p:sp>
      <p:sp>
        <p:nvSpPr>
          <p:cNvPr id="9" name="Text Placeholder 10"/>
          <p:cNvSpPr>
            <a:spLocks noGrp="1"/>
          </p:cNvSpPr>
          <p:nvPr>
            <p:ph type="body" sz="quarter" idx="15" hasCustomPrompt="1"/>
          </p:nvPr>
        </p:nvSpPr>
        <p:spPr>
          <a:xfrm>
            <a:off x="381000" y="5638800"/>
            <a:ext cx="69342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3" name="Content Placeholder 2"/>
          <p:cNvSpPr>
            <a:spLocks noGrp="1"/>
          </p:cNvSpPr>
          <p:nvPr>
            <p:ph sz="quarter" idx="16" hasCustomPrompt="1"/>
          </p:nvPr>
        </p:nvSpPr>
        <p:spPr>
          <a:xfrm>
            <a:off x="381000" y="1223180"/>
            <a:ext cx="8382000" cy="4263219"/>
          </a:xfrm>
          <a:prstGeom prst="rect">
            <a:avLst/>
          </a:prstGeom>
        </p:spPr>
        <p:txBody>
          <a:bodyPr anchor="ctr"/>
          <a:lstStyle>
            <a:lvl1pPr marL="0" indent="0" algn="ctr">
              <a:buNone/>
              <a:defRPr sz="2800" baseline="0">
                <a:solidFill>
                  <a:srgbClr val="50A5AB"/>
                </a:solidFill>
              </a:defRPr>
            </a:lvl1pPr>
          </a:lstStyle>
          <a:p>
            <a:pPr lvl="0"/>
            <a:r>
              <a:rPr lang="en-US" dirty="0"/>
              <a:t>Click to add Image</a:t>
            </a:r>
          </a:p>
        </p:txBody>
      </p:sp>
      <p:pic>
        <p:nvPicPr>
          <p:cNvPr id="2" name="Picture 8" descr="About Mass General Brigham | Mass General Brigham Innovation">
            <a:extLst>
              <a:ext uri="{FF2B5EF4-FFF2-40B4-BE49-F238E27FC236}">
                <a16:creationId xmlns:a16="http://schemas.microsoft.com/office/drawing/2014/main" id="{22B86CF8-DDC6-2349-729C-9302A4AC175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5002C6-89B5-800F-E8C7-BCA553A2CC06}"/>
              </a:ext>
            </a:extLst>
          </p:cNvPr>
          <p:cNvPicPr>
            <a:picLocks noChangeAspect="1"/>
          </p:cNvPicPr>
          <p:nvPr userDrawn="1"/>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B44F3F21-B639-92D0-E7E6-21A1CBD2D1A1}"/>
              </a:ext>
            </a:extLst>
          </p:cNvPr>
          <p:cNvPicPr>
            <a:picLocks noChangeAspect="1"/>
          </p:cNvPicPr>
          <p:nvPr userDrawn="1"/>
        </p:nvPicPr>
        <p:blipFill rotWithShape="1">
          <a:blip r:embed="rId3"/>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233A2FB9-C69F-1C70-6D3F-4FFF2B342E9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F726033E-39AA-724D-91AF-499717CC376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4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of Presentation Slide">
    <p:spTree>
      <p:nvGrpSpPr>
        <p:cNvPr id="1" name=""/>
        <p:cNvGrpSpPr/>
        <p:nvPr/>
      </p:nvGrpSpPr>
      <p:grpSpPr>
        <a:xfrm>
          <a:off x="0" y="0"/>
          <a:ext cx="0" cy="0"/>
          <a:chOff x="0" y="0"/>
          <a:chExt cx="0" cy="0"/>
        </a:xfrm>
      </p:grpSpPr>
      <p:sp>
        <p:nvSpPr>
          <p:cNvPr id="10" name="TextBox 9"/>
          <p:cNvSpPr txBox="1"/>
          <p:nvPr userDrawn="1"/>
        </p:nvSpPr>
        <p:spPr>
          <a:xfrm>
            <a:off x="2583" y="2895600"/>
            <a:ext cx="9144000" cy="923330"/>
          </a:xfrm>
          <a:prstGeom prst="rect">
            <a:avLst/>
          </a:prstGeom>
          <a:noFill/>
        </p:spPr>
        <p:txBody>
          <a:bodyPr wrap="square" rtlCol="0">
            <a:spAutoFit/>
          </a:bodyPr>
          <a:lstStyle/>
          <a:p>
            <a:pPr algn="ctr"/>
            <a:r>
              <a:rPr lang="en-US" b="1" dirty="0">
                <a:solidFill>
                  <a:srgbClr val="0D444E"/>
                </a:solidFill>
              </a:rPr>
              <a:t>End of Presentation</a:t>
            </a:r>
          </a:p>
          <a:p>
            <a:pPr algn="ctr"/>
            <a:endParaRPr lang="en-US" b="1" dirty="0">
              <a:solidFill>
                <a:srgbClr val="0D444E"/>
              </a:solidFill>
            </a:endParaRPr>
          </a:p>
          <a:p>
            <a:pPr algn="ctr"/>
            <a:r>
              <a:rPr lang="en-US" b="1" dirty="0">
                <a:solidFill>
                  <a:srgbClr val="0D444E"/>
                </a:solidFill>
              </a:rPr>
              <a:t>Questions?</a:t>
            </a:r>
          </a:p>
        </p:txBody>
      </p:sp>
      <p:pic>
        <p:nvPicPr>
          <p:cNvPr id="2" name="Picture 1">
            <a:extLst>
              <a:ext uri="{FF2B5EF4-FFF2-40B4-BE49-F238E27FC236}">
                <a16:creationId xmlns:a16="http://schemas.microsoft.com/office/drawing/2014/main" id="{23DD9316-7531-3F77-CA44-A7EBEB64ED56}"/>
              </a:ext>
            </a:extLst>
          </p:cNvPr>
          <p:cNvPicPr>
            <a:picLocks noChangeAspect="1"/>
          </p:cNvPicPr>
          <p:nvPr userDrawn="1"/>
        </p:nvPicPr>
        <p:blipFill>
          <a:blip r:embed="rId2"/>
          <a:stretch>
            <a:fillRect/>
          </a:stretch>
        </p:blipFill>
        <p:spPr>
          <a:xfrm>
            <a:off x="0" y="0"/>
            <a:ext cx="9144000" cy="1722782"/>
          </a:xfrm>
          <a:prstGeom prst="rect">
            <a:avLst/>
          </a:prstGeom>
        </p:spPr>
      </p:pic>
      <p:sp>
        <p:nvSpPr>
          <p:cNvPr id="4" name="TextBox 3">
            <a:extLst>
              <a:ext uri="{FF2B5EF4-FFF2-40B4-BE49-F238E27FC236}">
                <a16:creationId xmlns:a16="http://schemas.microsoft.com/office/drawing/2014/main" id="{63C75778-1B7B-7393-C777-B232DF01A74A}"/>
              </a:ext>
            </a:extLst>
          </p:cNvPr>
          <p:cNvSpPr txBox="1"/>
          <p:nvPr userDrawn="1"/>
        </p:nvSpPr>
        <p:spPr>
          <a:xfrm>
            <a:off x="4267200" y="108857"/>
            <a:ext cx="4876800" cy="1508105"/>
          </a:xfrm>
          <a:prstGeom prst="rect">
            <a:avLst/>
          </a:prstGeom>
          <a:noFill/>
        </p:spPr>
        <p:txBody>
          <a:bodyPr wrap="square">
            <a:spAutoFit/>
          </a:bodyPr>
          <a:lstStyle/>
          <a:p>
            <a:pPr marL="0" marR="0" algn="ctr">
              <a:spcBef>
                <a:spcPts val="0"/>
              </a:spcBef>
              <a:spcAft>
                <a:spcPts val="0"/>
              </a:spcAft>
            </a:pPr>
            <a:r>
              <a:rPr lang="en-US" sz="2400" b="0" dirty="0">
                <a:solidFill>
                  <a:schemeClr val="bg1"/>
                </a:solidFill>
                <a:effectLst/>
                <a:latin typeface="Lucida Fax" panose="02060602050505020204" pitchFamily="18" charset="77"/>
                <a:ea typeface="Times New Roman" panose="02020603050405020304" pitchFamily="18" charset="0"/>
              </a:rPr>
              <a:t>Emergency Medicine for Rural and Indigenous Communities Conference</a:t>
            </a:r>
            <a:endParaRPr lang="en-US" sz="2400" b="1" dirty="0">
              <a:solidFill>
                <a:schemeClr val="bg1"/>
              </a:solidFill>
              <a:effectLst/>
              <a:latin typeface="Lucida Fax" panose="02060602050505020204" pitchFamily="18" charset="77"/>
              <a:ea typeface="Times New Roman" panose="02020603050405020304" pitchFamily="18" charset="0"/>
            </a:endParaRPr>
          </a:p>
          <a:p>
            <a:pPr algn="ct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September 15</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- 17</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2022</a:t>
            </a:r>
            <a:r>
              <a:rPr lang="en-US" sz="2000" dirty="0">
                <a:solidFill>
                  <a:schemeClr val="bg1"/>
                </a:solidFill>
                <a:effectLst/>
                <a:latin typeface="Lucida Fax" panose="02060602050505020204" pitchFamily="18" charset="77"/>
              </a:rPr>
              <a:t> </a:t>
            </a:r>
            <a:endParaRPr lang="en-US" sz="2000" dirty="0">
              <a:solidFill>
                <a:schemeClr val="bg1"/>
              </a:solidFill>
              <a:latin typeface="Lucida Fax" panose="02060602050505020204" pitchFamily="18" charset="77"/>
            </a:endParaRPr>
          </a:p>
        </p:txBody>
      </p:sp>
      <p:pic>
        <p:nvPicPr>
          <p:cNvPr id="5" name="Picture 8" descr="About Mass General Brigham | Mass General Brigham Innovation">
            <a:extLst>
              <a:ext uri="{FF2B5EF4-FFF2-40B4-BE49-F238E27FC236}">
                <a16:creationId xmlns:a16="http://schemas.microsoft.com/office/drawing/2014/main" id="{46310E01-DF8D-55DD-C9F4-A9A4A8B240D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0" y="5837145"/>
            <a:ext cx="4901697" cy="735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IP - Home">
            <a:extLst>
              <a:ext uri="{FF2B5EF4-FFF2-40B4-BE49-F238E27FC236}">
                <a16:creationId xmlns:a16="http://schemas.microsoft.com/office/drawing/2014/main" id="{D9498218-B9D1-793D-ABB5-485771539E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4723775"/>
            <a:ext cx="3627950" cy="923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1D9A59-2985-FDD9-11B1-73D81BF1E5A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10200" y="4765859"/>
            <a:ext cx="2895600" cy="88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D2EF7-A327-4B66-B614-90B42EF0D873}"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FDF1-47F4-4588-91C5-C556453E9CDF}" type="slidenum">
              <a:rPr lang="en-US" smtClean="0"/>
              <a:t>‹#›</a:t>
            </a:fld>
            <a:endParaRPr lang="en-US"/>
          </a:p>
        </p:txBody>
      </p:sp>
    </p:spTree>
    <p:extLst>
      <p:ext uri="{BB962C8B-B14F-4D97-AF65-F5344CB8AC3E}">
        <p14:creationId xmlns:p14="http://schemas.microsoft.com/office/powerpoint/2010/main" val="17268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99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64" r:id="rId6"/>
    <p:sldLayoutId id="2147483662" r:id="rId7"/>
    <p:sldLayoutId id="214748366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D44D2EF7-A327-4B66-B614-90B42EF0D873}" type="datetimeFigureOut">
              <a:rPr lang="en-US" smtClean="0"/>
              <a:t>9/9/2022</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B039FDF1-47F4-4588-91C5-C556453E9CDF}" type="slidenum">
              <a:rPr lang="en-US" smtClean="0"/>
              <a:t>‹#›</a:t>
            </a:fld>
            <a:endParaRPr lang="en-US"/>
          </a:p>
        </p:txBody>
      </p:sp>
    </p:spTree>
    <p:extLst>
      <p:ext uri="{BB962C8B-B14F-4D97-AF65-F5344CB8AC3E}">
        <p14:creationId xmlns:p14="http://schemas.microsoft.com/office/powerpoint/2010/main" val="36680292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nanez@salud.unm.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familiesusa.org/sites/default/files/product_documents/HSI-Health-disparities_american-indian-infographic_final_0.png" TargetMode="Externa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image" Target="../media/image17.jpeg"/><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4.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image" Target="../media/image4.jpe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3.xml"/><Relationship Id="rId11" Type="http://schemas.openxmlformats.org/officeDocument/2006/relationships/image" Target="../media/image4.jpeg"/><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8.pn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2.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image" Target="../media/image4.jpeg"/><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doi.org/10.1007/s43678-021-00244-2" TargetMode="External"/><Relationship Id="rId7" Type="http://schemas.openxmlformats.org/officeDocument/2006/relationships/image" Target="../media/image3.png"/><Relationship Id="rId2" Type="http://schemas.openxmlformats.org/officeDocument/2006/relationships/hyperlink" Target="https://doi.org/10.1111/1742-6723.14003" TargetMode="Externa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doi.org/10.1186/s12939-019-1082-3"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MkxcuhdgIwY" TargetMode="External"/><Relationship Id="rId7"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https://www.indigenoushealthnh.ca/sites/default/files/cultural-safety/documents/NH-Cultural-Safety-System-Change-Assessment-Tool-Jan2020.pdf" TargetMode="External"/><Relationship Id="rId5" Type="http://schemas.openxmlformats.org/officeDocument/2006/relationships/hyperlink" Target="https://ceu.catalog.instructure.com/courses/introduction2cultural-safety" TargetMode="External"/><Relationship Id="rId10" Type="http://schemas.openxmlformats.org/officeDocument/2006/relationships/image" Target="../media/image4.jpeg"/><Relationship Id="rId4" Type="http://schemas.openxmlformats.org/officeDocument/2006/relationships/hyperlink" Target="https://www.pcnbc.ca/media/pcn/PCN_Guidebook-Indigenous_Engagement_and_Cultural_Safety_v1.0.pdf" TargetMode="External"/><Relationship Id="rId9"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DCEA718-2DC2-284F-9E98-81107DA751B2}"/>
              </a:ext>
            </a:extLst>
          </p:cNvPr>
          <p:cNvSpPr>
            <a:spLocks noGrp="1"/>
          </p:cNvSpPr>
          <p:nvPr>
            <p:ph type="body" sz="quarter" idx="10"/>
          </p:nvPr>
        </p:nvSpPr>
        <p:spPr>
          <a:xfrm>
            <a:off x="304799" y="1961699"/>
            <a:ext cx="8534401" cy="533400"/>
          </a:xfrm>
        </p:spPr>
        <p:txBody>
          <a:bodyPr/>
          <a:lstStyle/>
          <a:p>
            <a:r>
              <a:rPr lang="en-US" sz="3200" u="sng" dirty="0"/>
              <a:t>Cultural Safety: </a:t>
            </a:r>
            <a:r>
              <a:rPr lang="en-US" sz="3200" i="1" u="sng" dirty="0"/>
              <a:t>Bridging Historical Trauma, Trauma Informed Care and Structural Change for American Indian/Alaskan Native Healthcare</a:t>
            </a:r>
          </a:p>
          <a:p>
            <a:endParaRPr lang="en-US" sz="3200" u="sng" dirty="0"/>
          </a:p>
        </p:txBody>
      </p:sp>
      <p:sp>
        <p:nvSpPr>
          <p:cNvPr id="19" name="Text Placeholder 18">
            <a:extLst>
              <a:ext uri="{FF2B5EF4-FFF2-40B4-BE49-F238E27FC236}">
                <a16:creationId xmlns:a16="http://schemas.microsoft.com/office/drawing/2014/main" id="{044782C8-DFF9-7C4C-9123-9D79CE31048E}"/>
              </a:ext>
            </a:extLst>
          </p:cNvPr>
          <p:cNvSpPr>
            <a:spLocks noGrp="1"/>
          </p:cNvSpPr>
          <p:nvPr>
            <p:ph type="body" sz="quarter" idx="11"/>
          </p:nvPr>
        </p:nvSpPr>
        <p:spPr>
          <a:xfrm>
            <a:off x="533400" y="3547742"/>
            <a:ext cx="8305802" cy="914400"/>
          </a:xfrm>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D444E"/>
                </a:solidFill>
                <a:effectLst/>
                <a:uLnTx/>
                <a:uFillTx/>
                <a:latin typeface="Calibri"/>
                <a:ea typeface="+mn-ea"/>
                <a:cs typeface="+mn-cs"/>
              </a:rPr>
              <a:t>Jennifer S. Nanez, MSW, LMSW (Acoma Pueblo)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i="0" u="none" strike="noStrike" kern="1200" cap="none" spc="0" normalizeH="0" baseline="0" noProof="0" dirty="0">
                <a:ln>
                  <a:noFill/>
                </a:ln>
                <a:solidFill>
                  <a:srgbClr val="0D444E"/>
                </a:solidFill>
                <a:effectLst/>
                <a:uLnTx/>
                <a:uFillTx/>
                <a:latin typeface="Calibri"/>
                <a:ea typeface="+mn-ea"/>
                <a:cs typeface="+mn-cs"/>
              </a:rPr>
              <a:t>Senior Program Therapist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i="0" u="none" strike="noStrike" kern="1200" cap="none" spc="0" normalizeH="0" baseline="0" noProof="0" dirty="0">
                <a:ln>
                  <a:noFill/>
                </a:ln>
                <a:solidFill>
                  <a:srgbClr val="0D444E"/>
                </a:solidFill>
                <a:effectLst/>
                <a:uLnTx/>
                <a:uFillTx/>
                <a:latin typeface="Calibri"/>
                <a:ea typeface="+mn-ea"/>
                <a:cs typeface="+mn-cs"/>
              </a:rPr>
              <a:t>University of New Mexico Health Sciences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i="0" u="none" strike="noStrike" kern="1200" cap="none" spc="0" normalizeH="0" baseline="0" noProof="0" dirty="0">
                <a:ln>
                  <a:noFill/>
                </a:ln>
                <a:solidFill>
                  <a:srgbClr val="0D444E"/>
                </a:solidFill>
                <a:effectLst/>
                <a:uLnTx/>
                <a:uFillTx/>
                <a:latin typeface="Calibri"/>
                <a:ea typeface="+mn-ea"/>
                <a:cs typeface="+mn-cs"/>
              </a:rPr>
              <a:t>Department of Psychiatry and Behavioral Science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i="0" u="none" strike="noStrike" kern="1200" cap="none" spc="0" normalizeH="0" baseline="0" noProof="0" dirty="0">
                <a:ln>
                  <a:noFill/>
                </a:ln>
                <a:solidFill>
                  <a:srgbClr val="0D444E"/>
                </a:solidFill>
                <a:effectLst/>
                <a:uLnTx/>
                <a:uFillTx/>
                <a:latin typeface="Calibri"/>
                <a:ea typeface="+mn-ea"/>
                <a:cs typeface="+mn-cs"/>
              </a:rPr>
              <a:t>Division of Community Behavioral Health</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i="0" u="none" strike="noStrike" kern="1200" cap="none" spc="0" normalizeH="0" baseline="0" noProof="0" dirty="0">
                <a:ln>
                  <a:noFill/>
                </a:ln>
                <a:solidFill>
                  <a:srgbClr val="0D444E"/>
                </a:solidFill>
                <a:effectLst/>
                <a:uLnTx/>
                <a:uFillTx/>
                <a:latin typeface="Calibri"/>
                <a:ea typeface="+mn-ea"/>
                <a:cs typeface="+mn-cs"/>
                <a:hlinkClick r:id="rId3"/>
              </a:rPr>
              <a:t>jenanez@salud.unm.edu</a:t>
            </a:r>
            <a:r>
              <a:rPr kumimoji="0" lang="en-US" sz="2000" i="0" u="none" strike="noStrike" kern="1200" cap="none" spc="0" normalizeH="0" baseline="0" noProof="0" dirty="0">
                <a:ln>
                  <a:noFill/>
                </a:ln>
                <a:solidFill>
                  <a:srgbClr val="0D444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0D444E"/>
              </a:solidFill>
              <a:effectLst/>
              <a:uLnTx/>
              <a:uFillTx/>
              <a:latin typeface="Calibri"/>
              <a:ea typeface="+mn-ea"/>
              <a:cs typeface="+mn-cs"/>
            </a:endParaRPr>
          </a:p>
        </p:txBody>
      </p:sp>
      <p:sp>
        <p:nvSpPr>
          <p:cNvPr id="20" name="Text Placeholder 19">
            <a:extLst>
              <a:ext uri="{FF2B5EF4-FFF2-40B4-BE49-F238E27FC236}">
                <a16:creationId xmlns:a16="http://schemas.microsoft.com/office/drawing/2014/main" id="{A1101A82-FA6E-044A-9D95-8F2A4E999DE9}"/>
              </a:ext>
            </a:extLst>
          </p:cNvPr>
          <p:cNvSpPr>
            <a:spLocks noGrp="1"/>
          </p:cNvSpPr>
          <p:nvPr>
            <p:ph type="body" sz="quarter" idx="12"/>
          </p:nvPr>
        </p:nvSpPr>
        <p:spPr>
          <a:xfrm>
            <a:off x="533400" y="6429185"/>
            <a:ext cx="7010399" cy="304800"/>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0D444E"/>
                </a:solidFill>
                <a:effectLst/>
                <a:uLnTx/>
                <a:uFillTx/>
                <a:latin typeface="Calibri"/>
                <a:ea typeface="+mn-ea"/>
                <a:cs typeface="+mn-cs"/>
              </a:rPr>
              <a:t>September, 17, 2022</a:t>
            </a:r>
          </a:p>
          <a:p>
            <a:endParaRPr lang="en-US" dirty="0"/>
          </a:p>
        </p:txBody>
      </p:sp>
      <p:sp>
        <p:nvSpPr>
          <p:cNvPr id="21" name="Text Placeholder 20">
            <a:extLst>
              <a:ext uri="{FF2B5EF4-FFF2-40B4-BE49-F238E27FC236}">
                <a16:creationId xmlns:a16="http://schemas.microsoft.com/office/drawing/2014/main" id="{BEE37E9B-32BC-1F45-8892-92A43E37660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6719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48600" y="4993347"/>
            <a:ext cx="4182414" cy="923330"/>
          </a:xfrm>
          <a:prstGeom prst="rect">
            <a:avLst/>
          </a:prstGeom>
          <a:noFill/>
        </p:spPr>
        <p:txBody>
          <a:bodyPr wrap="square" rtlCol="0">
            <a:spAutoFit/>
          </a:bodyPr>
          <a:lstStyle/>
          <a:p>
            <a:pPr defTabSz="342900"/>
            <a:r>
              <a:rPr lang="en-US" sz="1350" dirty="0">
                <a:solidFill>
                  <a:srgbClr val="000000"/>
                </a:solidFill>
                <a:latin typeface="Corbel" panose="020B0503020204020204"/>
                <a:hlinkClick r:id="rId3"/>
              </a:rPr>
              <a:t>http://familiesusa.org/sites/default/files/product_documents/HSI-Health-disparities_american-indian-infographic_final_0.png</a:t>
            </a:r>
            <a:endParaRPr lang="en-US" sz="1350" dirty="0">
              <a:solidFill>
                <a:srgbClr val="000000"/>
              </a:solidFill>
              <a:latin typeface="Corbel" panose="020B0503020204020204"/>
            </a:endParaRPr>
          </a:p>
          <a:p>
            <a:pPr defTabSz="342900"/>
            <a:endParaRPr lang="en-US" sz="1350" dirty="0">
              <a:solidFill>
                <a:srgbClr val="000000"/>
              </a:solidFill>
              <a:latin typeface="Corbel" panose="020B0503020204020204"/>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652" y="964406"/>
            <a:ext cx="3414713" cy="492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600" y="1221242"/>
            <a:ext cx="4534133" cy="233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59C1753-5098-4EE9-8C97-326F5F6FDFFD}"/>
              </a:ext>
            </a:extLst>
          </p:cNvPr>
          <p:cNvSpPr txBox="1"/>
          <p:nvPr/>
        </p:nvSpPr>
        <p:spPr>
          <a:xfrm>
            <a:off x="4248450" y="3718691"/>
            <a:ext cx="4182414" cy="1131079"/>
          </a:xfrm>
          <a:prstGeom prst="rect">
            <a:avLst/>
          </a:prstGeom>
          <a:noFill/>
        </p:spPr>
        <p:txBody>
          <a:bodyPr wrap="square" rtlCol="0">
            <a:spAutoFit/>
          </a:bodyPr>
          <a:lstStyle/>
          <a:p>
            <a:pPr marL="214313" indent="-214313" defTabSz="342900">
              <a:buClr>
                <a:srgbClr val="009999"/>
              </a:buClr>
              <a:buFont typeface="Arial" panose="020B0604020202020204" pitchFamily="34" charset="0"/>
              <a:buChar char="•"/>
            </a:pPr>
            <a:r>
              <a:rPr lang="en-US" sz="1350" dirty="0">
                <a:solidFill>
                  <a:srgbClr val="000000"/>
                </a:solidFill>
                <a:latin typeface="Corbel" panose="020B0503020204020204"/>
              </a:rPr>
              <a:t>Disparities in AI/AN health are well documented.</a:t>
            </a:r>
          </a:p>
          <a:p>
            <a:pPr marL="214313" indent="-214313" defTabSz="342900">
              <a:buClr>
                <a:srgbClr val="009999"/>
              </a:buClr>
              <a:buFont typeface="Arial" panose="020B0604020202020204" pitchFamily="34" charset="0"/>
              <a:buChar char="•"/>
            </a:pPr>
            <a:r>
              <a:rPr lang="en-US" sz="1350" dirty="0">
                <a:solidFill>
                  <a:srgbClr val="000000"/>
                </a:solidFill>
                <a:latin typeface="Corbel" panose="020B0503020204020204"/>
              </a:rPr>
              <a:t> Indigenous health post colonization has been influenced by histories of trauma, policy and institutional betrayals. </a:t>
            </a:r>
          </a:p>
          <a:p>
            <a:pPr marL="214313" indent="-214313" defTabSz="342900">
              <a:buClr>
                <a:srgbClr val="009999"/>
              </a:buClr>
              <a:buFont typeface="Arial" panose="020B0604020202020204" pitchFamily="34" charset="0"/>
              <a:buChar char="•"/>
            </a:pPr>
            <a:endParaRPr lang="en-US" sz="1350" dirty="0">
              <a:solidFill>
                <a:srgbClr val="000000"/>
              </a:solidFill>
              <a:latin typeface="Corbel" panose="020B0503020204020204"/>
            </a:endParaRPr>
          </a:p>
        </p:txBody>
      </p:sp>
      <p:pic>
        <p:nvPicPr>
          <p:cNvPr id="2" name="Picture 8" descr="About Mass General Brigham | Mass General Brigham Innovation">
            <a:extLst>
              <a:ext uri="{FF2B5EF4-FFF2-40B4-BE49-F238E27FC236}">
                <a16:creationId xmlns:a16="http://schemas.microsoft.com/office/drawing/2014/main" id="{707EA482-8BC2-1B20-F4D6-CA30EF83F1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8D3D73-BABE-DA79-49C7-EEE0DDA2B0D3}"/>
              </a:ext>
            </a:extLst>
          </p:cNvPr>
          <p:cNvPicPr>
            <a:picLocks noChangeAspect="1"/>
          </p:cNvPicPr>
          <p:nvPr/>
        </p:nvPicPr>
        <p:blipFill>
          <a:blip r:embed="rId7"/>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20377582-ACC8-B0CA-EC4F-E7AB114E76F3}"/>
              </a:ext>
            </a:extLst>
          </p:cNvPr>
          <p:cNvPicPr>
            <a:picLocks noChangeAspect="1"/>
          </p:cNvPicPr>
          <p:nvPr/>
        </p:nvPicPr>
        <p:blipFill rotWithShape="1">
          <a:blip r:embed="rId7"/>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7A95816B-82DE-CA8B-D7F6-F6D1A47D3C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F5B348FF-3777-14BA-E386-A5DD27347C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5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1145-9566-4A76-B8C0-A19C4C389E12}"/>
              </a:ext>
            </a:extLst>
          </p:cNvPr>
          <p:cNvSpPr>
            <a:spLocks noGrp="1"/>
          </p:cNvSpPr>
          <p:nvPr>
            <p:ph type="title"/>
          </p:nvPr>
        </p:nvSpPr>
        <p:spPr/>
        <p:txBody>
          <a:bodyPr/>
          <a:lstStyle/>
          <a:p>
            <a:r>
              <a:rPr lang="en-US" dirty="0"/>
              <a:t>Role of Historical Trauma  </a:t>
            </a:r>
          </a:p>
        </p:txBody>
      </p:sp>
      <p:sp>
        <p:nvSpPr>
          <p:cNvPr id="3" name="Content Placeholder 2">
            <a:extLst>
              <a:ext uri="{FF2B5EF4-FFF2-40B4-BE49-F238E27FC236}">
                <a16:creationId xmlns:a16="http://schemas.microsoft.com/office/drawing/2014/main" id="{C10DA200-7C99-4EC5-BC28-C160DC1AD4F8}"/>
              </a:ext>
            </a:extLst>
          </p:cNvPr>
          <p:cNvSpPr>
            <a:spLocks noGrp="1"/>
          </p:cNvSpPr>
          <p:nvPr>
            <p:ph idx="1"/>
          </p:nvPr>
        </p:nvSpPr>
        <p:spPr/>
        <p:txBody>
          <a:bodyPr>
            <a:normAutofit/>
          </a:bodyPr>
          <a:lstStyle/>
          <a:p>
            <a:r>
              <a:rPr lang="en-US" dirty="0"/>
              <a:t>Historical Trauma is defined as:  The cumulative emotional and psychological wounding over the lifespan and across generations, emanating from massive group trauma</a:t>
            </a:r>
          </a:p>
          <a:p>
            <a:r>
              <a:rPr lang="en-US" dirty="0"/>
              <a:t>Historical trauma response: can include suicidal thoughts and acts, IPV, depression, alcoholism, self-destructive behavior, low self-esteem, anxiety, anger, and lowered emotional expression and recognition</a:t>
            </a:r>
          </a:p>
        </p:txBody>
      </p:sp>
      <p:pic>
        <p:nvPicPr>
          <p:cNvPr id="4" name="Picture 8" descr="About Mass General Brigham | Mass General Brigham Innovation">
            <a:extLst>
              <a:ext uri="{FF2B5EF4-FFF2-40B4-BE49-F238E27FC236}">
                <a16:creationId xmlns:a16="http://schemas.microsoft.com/office/drawing/2014/main" id="{E3BA8C1B-2FE5-4654-D386-0468297819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C47FD1-869B-E67D-8AA9-261772B5AB86}"/>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F4C3F55D-93FF-3BC7-02B9-C0DFA9B1D651}"/>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74C8A88C-3B9C-BA6E-205D-B1D21A162D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CE0B46E-62B2-E143-F102-C008D27392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7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descr="A picture containing text, outdoor, person, posing&#10;&#10;Description automatically generated"/>
          <p:cNvPicPr preferRelativeResize="0">
            <a:picLocks noGrp="1"/>
          </p:cNvPicPr>
          <p:nvPr>
            <p:ph type="pic" idx="2"/>
          </p:nvPr>
        </p:nvPicPr>
        <p:blipFill rotWithShape="1">
          <a:blip r:embed="rId3">
            <a:alphaModFix/>
          </a:blip>
          <a:srcRect t="15384" b="15384"/>
          <a:stretch/>
        </p:blipFill>
        <p:spPr>
          <a:xfrm>
            <a:off x="24785" y="3048959"/>
            <a:ext cx="2873353" cy="1925481"/>
          </a:xfrm>
          <a:prstGeom prst="rect">
            <a:avLst/>
          </a:prstGeom>
          <a:noFill/>
          <a:ln>
            <a:noFill/>
          </a:ln>
        </p:spPr>
      </p:pic>
      <p:pic>
        <p:nvPicPr>
          <p:cNvPr id="249" name="Google Shape;249;p39" descr="A group of people riding camels&#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4635" y="976472"/>
            <a:ext cx="2876668" cy="1925481"/>
          </a:xfrm>
          <a:prstGeom prst="rect">
            <a:avLst/>
          </a:prstGeom>
          <a:noFill/>
          <a:ln>
            <a:noFill/>
          </a:ln>
        </p:spPr>
      </p:pic>
      <p:pic>
        <p:nvPicPr>
          <p:cNvPr id="250" name="Google Shape;250;p39" descr="A painting of a person dancing&#10;&#10;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23321" y="1123479"/>
            <a:ext cx="3108833" cy="2363944"/>
          </a:xfrm>
          <a:prstGeom prst="rect">
            <a:avLst/>
          </a:prstGeom>
          <a:noFill/>
          <a:ln>
            <a:noFill/>
          </a:ln>
        </p:spPr>
      </p:pic>
      <p:pic>
        <p:nvPicPr>
          <p:cNvPr id="251" name="Google Shape;251;p39" descr="Map&#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77743" y="927439"/>
            <a:ext cx="2171343" cy="2443142"/>
          </a:xfrm>
          <a:prstGeom prst="rect">
            <a:avLst/>
          </a:prstGeom>
          <a:noFill/>
          <a:ln>
            <a:noFill/>
          </a:ln>
        </p:spPr>
      </p:pic>
      <p:pic>
        <p:nvPicPr>
          <p:cNvPr id="252" name="Google Shape;252;p3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51364" y="1064893"/>
            <a:ext cx="2754955" cy="2234375"/>
          </a:xfrm>
          <a:prstGeom prst="rect">
            <a:avLst/>
          </a:prstGeom>
          <a:noFill/>
          <a:ln>
            <a:noFill/>
          </a:ln>
        </p:spPr>
      </p:pic>
      <p:pic>
        <p:nvPicPr>
          <p:cNvPr id="253" name="Google Shape;253;p39" descr="A picture containing person, indoor, scissors, hand&#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09940" y="4563270"/>
            <a:ext cx="2156220" cy="1437480"/>
          </a:xfrm>
          <a:prstGeom prst="rect">
            <a:avLst/>
          </a:prstGeom>
          <a:noFill/>
          <a:ln>
            <a:noFill/>
          </a:ln>
        </p:spPr>
      </p:pic>
      <p:pic>
        <p:nvPicPr>
          <p:cNvPr id="254" name="Google Shape;254;p39" descr="Text, letter&#10;&#10;Description automatically generated"/>
          <p:cNvPicPr preferRelativeResize="0">
            <a:picLocks noGrp="1"/>
          </p:cNvPicPr>
          <p:nvPr>
            <p:ph type="pic" idx="3"/>
          </p:nvPr>
        </p:nvPicPr>
        <p:blipFill rotWithShape="1">
          <a:blip r:embed="rId9" cstate="email">
            <a:alphaModFix/>
            <a:extLst>
              <a:ext uri="{28A0092B-C50C-407E-A947-70E740481C1C}">
                <a14:useLocalDpi xmlns:a14="http://schemas.microsoft.com/office/drawing/2010/main"/>
              </a:ext>
            </a:extLst>
          </a:blip>
          <a:srcRect t="17314" b="17314"/>
          <a:stretch/>
        </p:blipFill>
        <p:spPr>
          <a:xfrm>
            <a:off x="3025233" y="3048959"/>
            <a:ext cx="2641896" cy="1925481"/>
          </a:xfrm>
          <a:prstGeom prst="rect">
            <a:avLst/>
          </a:prstGeom>
          <a:noFill/>
          <a:ln>
            <a:noFill/>
          </a:ln>
        </p:spPr>
      </p:pic>
      <p:pic>
        <p:nvPicPr>
          <p:cNvPr id="255" name="Google Shape;255;p39" descr="Graphical user interface, text&#10;&#10;Description automatically generated"/>
          <p:cNvPicPr preferRelativeResize="0">
            <a:picLocks noGrp="1"/>
          </p:cNvPicPr>
          <p:nvPr>
            <p:ph type="pic" idx="4"/>
          </p:nvPr>
        </p:nvPicPr>
        <p:blipFill rotWithShape="1">
          <a:blip r:embed="rId10" cstate="email">
            <a:alphaModFix/>
            <a:extLst>
              <a:ext uri="{28A0092B-C50C-407E-A947-70E740481C1C}">
                <a14:useLocalDpi xmlns:a14="http://schemas.microsoft.com/office/drawing/2010/main"/>
              </a:ext>
            </a:extLst>
          </a:blip>
          <a:srcRect t="15379" b="15379"/>
          <a:stretch/>
        </p:blipFill>
        <p:spPr>
          <a:xfrm>
            <a:off x="4317347" y="4391741"/>
            <a:ext cx="2392362" cy="1693863"/>
          </a:xfrm>
          <a:prstGeom prst="rect">
            <a:avLst/>
          </a:prstGeom>
          <a:noFill/>
          <a:ln>
            <a:noFill/>
          </a:ln>
        </p:spPr>
      </p:pic>
      <p:pic>
        <p:nvPicPr>
          <p:cNvPr id="256" name="Google Shape;256;p39" descr="A person riding a horse&#10;&#10;Description automatically generated with medium confidenc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794225" y="3299269"/>
            <a:ext cx="3383291" cy="2256629"/>
          </a:xfrm>
          <a:prstGeom prst="rect">
            <a:avLst/>
          </a:prstGeom>
          <a:noFill/>
          <a:ln>
            <a:noFill/>
          </a:ln>
        </p:spPr>
      </p:pic>
      <p:pic>
        <p:nvPicPr>
          <p:cNvPr id="2" name="Picture 8" descr="About Mass General Brigham | Mass General Brigham Innovation">
            <a:extLst>
              <a:ext uri="{FF2B5EF4-FFF2-40B4-BE49-F238E27FC236}">
                <a16:creationId xmlns:a16="http://schemas.microsoft.com/office/drawing/2014/main" id="{A5F97EDF-930D-4FA0-3230-5AA1F33966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3C3C33-3E15-56FA-04A5-0D4B3F02592C}"/>
              </a:ext>
            </a:extLst>
          </p:cNvPr>
          <p:cNvPicPr>
            <a:picLocks noChangeAspect="1"/>
          </p:cNvPicPr>
          <p:nvPr/>
        </p:nvPicPr>
        <p:blipFill>
          <a:blip r:embed="rId13"/>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77B95521-A8F3-545A-0C94-129740C9103C}"/>
              </a:ext>
            </a:extLst>
          </p:cNvPr>
          <p:cNvPicPr>
            <a:picLocks noChangeAspect="1"/>
          </p:cNvPicPr>
          <p:nvPr/>
        </p:nvPicPr>
        <p:blipFill rotWithShape="1">
          <a:blip r:embed="rId13"/>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2F6C6969-73B3-8932-B289-81D73A3284A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B50EB90-3891-1F48-0B8B-FCC90EE41AE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50"/>
                                        </p:tgtEl>
                                        <p:attrNameLst>
                                          <p:attrName>style.visibility</p:attrName>
                                        </p:attrNameLst>
                                      </p:cBhvr>
                                      <p:to>
                                        <p:strVal val="visible"/>
                                      </p:to>
                                    </p:set>
                                    <p:animEffect transition="in" filter="fade">
                                      <p:cBhvr>
                                        <p:cTn id="11" dur="1000"/>
                                        <p:tgtEl>
                                          <p:spTgt spid="25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1000"/>
                                        <p:tgtEl>
                                          <p:spTgt spid="251"/>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1000"/>
                                        <p:tgtEl>
                                          <p:spTgt spid="252"/>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248"/>
                                        </p:tgtEl>
                                        <p:attrNameLst>
                                          <p:attrName>style.visibility</p:attrName>
                                        </p:attrNameLst>
                                      </p:cBhvr>
                                      <p:to>
                                        <p:strVal val="visible"/>
                                      </p:to>
                                    </p:set>
                                    <p:animEffect transition="in" filter="fade">
                                      <p:cBhvr>
                                        <p:cTn id="23" dur="1000"/>
                                        <p:tgtEl>
                                          <p:spTgt spid="248"/>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253"/>
                                        </p:tgtEl>
                                        <p:attrNameLst>
                                          <p:attrName>style.visibility</p:attrName>
                                        </p:attrNameLst>
                                      </p:cBhvr>
                                      <p:to>
                                        <p:strVal val="visible"/>
                                      </p:to>
                                    </p:set>
                                    <p:animEffect transition="in" filter="fade">
                                      <p:cBhvr>
                                        <p:cTn id="27" dur="1000"/>
                                        <p:tgtEl>
                                          <p:spTgt spid="253"/>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254"/>
                                        </p:tgtEl>
                                        <p:attrNameLst>
                                          <p:attrName>style.visibility</p:attrName>
                                        </p:attrNameLst>
                                      </p:cBhvr>
                                      <p:to>
                                        <p:strVal val="visible"/>
                                      </p:to>
                                    </p:set>
                                    <p:animEffect transition="in" filter="fade">
                                      <p:cBhvr>
                                        <p:cTn id="31" dur="1000"/>
                                        <p:tgtEl>
                                          <p:spTgt spid="254"/>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255"/>
                                        </p:tgtEl>
                                        <p:attrNameLst>
                                          <p:attrName>style.visibility</p:attrName>
                                        </p:attrNameLst>
                                      </p:cBhvr>
                                      <p:to>
                                        <p:strVal val="visible"/>
                                      </p:to>
                                    </p:set>
                                    <p:animEffect transition="in" filter="fade">
                                      <p:cBhvr>
                                        <p:cTn id="35" dur="1000"/>
                                        <p:tgtEl>
                                          <p:spTgt spid="255"/>
                                        </p:tgtEl>
                                      </p:cBhvr>
                                    </p:animEffect>
                                  </p:childTnLst>
                                </p:cTn>
                              </p:par>
                            </p:childTnLst>
                          </p:cTn>
                        </p:par>
                        <p:par>
                          <p:cTn id="36" fill="hold">
                            <p:stCondLst>
                              <p:cond delay="7500"/>
                            </p:stCondLst>
                            <p:childTnLst>
                              <p:par>
                                <p:cTn id="37" presetID="10" presetClass="entr" presetSubtype="0" fill="hold" nodeType="afterEffect">
                                  <p:stCondLst>
                                    <p:cond delay="50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2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065" y="1840968"/>
            <a:ext cx="4627121" cy="34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C:\Users\connie.goodluck\Documents\iceberg.jpg">
            <a:extLst>
              <a:ext uri="{FF2B5EF4-FFF2-40B4-BE49-F238E27FC236}">
                <a16:creationId xmlns:a16="http://schemas.microsoft.com/office/drawing/2014/main" id="{D34D685C-92BB-4830-8891-21F013FBD6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4913565" y="1381400"/>
            <a:ext cx="3859945" cy="4095201"/>
          </a:xfrm>
          <a:prstGeom prst="rect">
            <a:avLst/>
          </a:prstGeom>
        </p:spPr>
      </p:pic>
      <p:pic>
        <p:nvPicPr>
          <p:cNvPr id="2" name="Picture 8" descr="About Mass General Brigham | Mass General Brigham Innovation">
            <a:extLst>
              <a:ext uri="{FF2B5EF4-FFF2-40B4-BE49-F238E27FC236}">
                <a16:creationId xmlns:a16="http://schemas.microsoft.com/office/drawing/2014/main" id="{C909011E-411C-3F80-0E4D-18523FB163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B946FB0-51E2-4AFF-C5BE-816D4F862151}"/>
              </a:ext>
            </a:extLst>
          </p:cNvPr>
          <p:cNvPicPr>
            <a:picLocks noChangeAspect="1"/>
          </p:cNvPicPr>
          <p:nvPr/>
        </p:nvPicPr>
        <p:blipFill>
          <a:blip r:embed="rId6"/>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9C697308-7BBE-65BF-1096-DAC6D395A2D9}"/>
              </a:ext>
            </a:extLst>
          </p:cNvPr>
          <p:cNvPicPr>
            <a:picLocks noChangeAspect="1"/>
          </p:cNvPicPr>
          <p:nvPr/>
        </p:nvPicPr>
        <p:blipFill rotWithShape="1">
          <a:blip r:embed="rId6"/>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FB2BE51F-3D7D-1768-8F9A-C136F7E356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74C548-BF35-0E94-1573-D614024312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50"/>
                                        <p:tgtEl>
                                          <p:spTgt spid="1026"/>
                                        </p:tgtEl>
                                      </p:cBhvr>
                                    </p:animEffect>
                                  </p:childTnLst>
                                </p:cTn>
                              </p:par>
                            </p:childTnLst>
                          </p:cTn>
                        </p:par>
                        <p:par>
                          <p:cTn id="8" fill="hold">
                            <p:stCondLst>
                              <p:cond delay="750"/>
                            </p:stCondLst>
                            <p:childTnLst>
                              <p:par>
                                <p:cTn id="9" presetID="10" presetClass="entr" presetSubtype="0" fill="hold" nodeType="afterEffect">
                                  <p:stCondLst>
                                    <p:cond delay="2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8A7-95A8-4AF6-A4C3-DB584FF0C0E8}"/>
              </a:ext>
            </a:extLst>
          </p:cNvPr>
          <p:cNvSpPr>
            <a:spLocks noGrp="1"/>
          </p:cNvSpPr>
          <p:nvPr>
            <p:ph type="title"/>
          </p:nvPr>
        </p:nvSpPr>
        <p:spPr/>
        <p:txBody>
          <a:bodyPr/>
          <a:lstStyle/>
          <a:p>
            <a:r>
              <a:rPr lang="en-US" dirty="0"/>
              <a:t>Historical Oppression </a:t>
            </a:r>
          </a:p>
        </p:txBody>
      </p:sp>
      <p:sp>
        <p:nvSpPr>
          <p:cNvPr id="3" name="Content Placeholder 2">
            <a:extLst>
              <a:ext uri="{FF2B5EF4-FFF2-40B4-BE49-F238E27FC236}">
                <a16:creationId xmlns:a16="http://schemas.microsoft.com/office/drawing/2014/main" id="{F2A303D5-4B98-43A8-9740-AC94029B8E12}"/>
              </a:ext>
            </a:extLst>
          </p:cNvPr>
          <p:cNvSpPr>
            <a:spLocks noGrp="1"/>
          </p:cNvSpPr>
          <p:nvPr>
            <p:ph idx="1"/>
          </p:nvPr>
        </p:nvSpPr>
        <p:spPr/>
        <p:txBody>
          <a:bodyPr>
            <a:noAutofit/>
          </a:bodyPr>
          <a:lstStyle/>
          <a:p>
            <a:r>
              <a:rPr lang="en-US" sz="1800" dirty="0">
                <a:solidFill>
                  <a:schemeClr val="tx1"/>
                </a:solidFill>
              </a:rPr>
              <a:t>McKinley and colleagues (2017) posit that Historical Trauma does not fully explain the pervasive and chronic oppression that Indigenous populations continue to experience, </a:t>
            </a:r>
          </a:p>
          <a:p>
            <a:r>
              <a:rPr lang="en-US" sz="1800" dirty="0">
                <a:solidFill>
                  <a:schemeClr val="tx1"/>
                </a:solidFill>
              </a:rPr>
              <a:t>The concept of historical oppression is described as </a:t>
            </a:r>
          </a:p>
          <a:p>
            <a:pPr lvl="1"/>
            <a:r>
              <a:rPr lang="en-US" sz="1800" dirty="0">
                <a:solidFill>
                  <a:schemeClr val="tx1"/>
                </a:solidFill>
              </a:rPr>
              <a:t>“the chronic, pervasive, and intergenerational experiences of oppression that, over time, may be normalized, imposed, and internalized into the daily lives of many Indigenous peoples (including individuals, families, and communities)”</a:t>
            </a:r>
          </a:p>
          <a:p>
            <a:r>
              <a:rPr lang="en-US" sz="1800" dirty="0">
                <a:solidFill>
                  <a:schemeClr val="tx1"/>
                </a:solidFill>
              </a:rPr>
              <a:t>Historical oppression includes both historical and contemporary forms of oppression</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dirty="0"/>
              <a:t>McKinley and colleagues (2017) posit that Historical Trauma does not fully explain the pervasive and chronic oppression that Indigenous populations continue to experience, </a:t>
            </a:r>
          </a:p>
          <a:p>
            <a:r>
              <a:rPr lang="en-US" sz="1800" dirty="0"/>
              <a:t>The concept of Historical Oppression is described as </a:t>
            </a:r>
          </a:p>
          <a:p>
            <a:pPr lvl="1"/>
            <a:r>
              <a:rPr lang="en-US" sz="1800" dirty="0"/>
              <a:t>“the chronic, pervasive, and intergenerational experiences of oppression that, over time, may be normalized, imposed, and internalized into the daily lives of many Indigenous peoples (including individuals, families, and communities)”</a:t>
            </a:r>
          </a:p>
          <a:p>
            <a:r>
              <a:rPr lang="en-US" sz="1800" dirty="0"/>
              <a:t>Historical oppression includes both historical and contemporary forms of oppression</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pic>
        <p:nvPicPr>
          <p:cNvPr id="4" name="Picture 8" descr="About Mass General Brigham | Mass General Brigham Innovation">
            <a:extLst>
              <a:ext uri="{FF2B5EF4-FFF2-40B4-BE49-F238E27FC236}">
                <a16:creationId xmlns:a16="http://schemas.microsoft.com/office/drawing/2014/main" id="{40D76A19-5536-D80C-2504-1B6F379FDA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31A7C3-10CA-2AB3-9824-EDA1B6FFA3A4}"/>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6320E249-7EBC-1315-F026-B81199DDECE7}"/>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D53FCBBD-13C0-B036-0BA4-8077485535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6F480C3C-C6CA-0F60-0680-3A5E6D69B0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2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667561F5-FB31-44E5-BC88-2816348DEF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091" y="1073819"/>
            <a:ext cx="8385569" cy="4692316"/>
          </a:xfrm>
          <a:prstGeom prst="rect">
            <a:avLst/>
          </a:prstGeom>
        </p:spPr>
      </p:pic>
      <p:pic>
        <p:nvPicPr>
          <p:cNvPr id="2" name="Picture 8" descr="About Mass General Brigham | Mass General Brigham Innovation">
            <a:extLst>
              <a:ext uri="{FF2B5EF4-FFF2-40B4-BE49-F238E27FC236}">
                <a16:creationId xmlns:a16="http://schemas.microsoft.com/office/drawing/2014/main" id="{05DE3F9C-0A42-8AC6-80EA-A695D59756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AB4608-D75C-2DF0-C14F-69950666B2C5}"/>
              </a:ext>
            </a:extLst>
          </p:cNvPr>
          <p:cNvPicPr>
            <a:picLocks noChangeAspect="1"/>
          </p:cNvPicPr>
          <p:nvPr/>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3844B97C-D769-4AD1-DADF-A6BD3AFBAC95}"/>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2B802C0D-BE92-F712-57D4-B8BC09DD12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17E3114-9AB3-39EA-8A08-F248CD0CE2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5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9D70-463A-4AB8-B125-2A3B310F04F9}"/>
              </a:ext>
            </a:extLst>
          </p:cNvPr>
          <p:cNvSpPr>
            <a:spLocks noGrp="1"/>
          </p:cNvSpPr>
          <p:nvPr>
            <p:ph type="title"/>
          </p:nvPr>
        </p:nvSpPr>
        <p:spPr/>
        <p:txBody>
          <a:bodyPr/>
          <a:lstStyle/>
          <a:p>
            <a:r>
              <a:rPr lang="en-US" dirty="0"/>
              <a:t>What is Trauma informed care:  </a:t>
            </a:r>
          </a:p>
        </p:txBody>
      </p:sp>
      <p:sp>
        <p:nvSpPr>
          <p:cNvPr id="3" name="Content Placeholder 2">
            <a:extLst>
              <a:ext uri="{FF2B5EF4-FFF2-40B4-BE49-F238E27FC236}">
                <a16:creationId xmlns:a16="http://schemas.microsoft.com/office/drawing/2014/main" id="{A6D7CC6F-8B6B-447A-BB25-955CEFEDCE73}"/>
              </a:ext>
            </a:extLst>
          </p:cNvPr>
          <p:cNvSpPr>
            <a:spLocks noGrp="1"/>
          </p:cNvSpPr>
          <p:nvPr>
            <p:ph idx="1"/>
          </p:nvPr>
        </p:nvSpPr>
        <p:spPr>
          <a:xfrm>
            <a:off x="2691765" y="1991677"/>
            <a:ext cx="5610938" cy="2686051"/>
          </a:xfrm>
        </p:spPr>
        <p:txBody>
          <a:bodyPr>
            <a:normAutofit lnSpcReduction="10000"/>
          </a:bodyPr>
          <a:lstStyle/>
          <a:p>
            <a:r>
              <a:rPr lang="en-US" sz="1800" dirty="0"/>
              <a:t>Trauma-Informed Care (TIC) is an approach in the human service field that assumes that an individual is more likely than not to have a history of trauma. </a:t>
            </a:r>
          </a:p>
          <a:p>
            <a:r>
              <a:rPr lang="en-US" sz="1800" dirty="0"/>
              <a:t>Trauma-Informed Care recognizes the presence of trauma symptoms and acknowledges the role trauma may play in an individual’s life.  </a:t>
            </a:r>
          </a:p>
          <a:p>
            <a:r>
              <a:rPr lang="en-US" sz="1800" dirty="0"/>
              <a:t>On an organizational or systemic level, Trauma-Informed Care </a:t>
            </a:r>
            <a:r>
              <a:rPr lang="en-US" sz="1800" b="1" i="1" dirty="0">
                <a:solidFill>
                  <a:schemeClr val="accent5"/>
                </a:solidFill>
              </a:rPr>
              <a:t>changes organizational culture </a:t>
            </a:r>
            <a:r>
              <a:rPr lang="en-US" sz="1800" dirty="0"/>
              <a:t>to emphasize respecting and appropriately responding to the effects of trauma at all levels.</a:t>
            </a:r>
          </a:p>
        </p:txBody>
      </p:sp>
      <p:pic>
        <p:nvPicPr>
          <p:cNvPr id="4" name="Picture 8" descr="About Mass General Brigham | Mass General Brigham Innovation">
            <a:extLst>
              <a:ext uri="{FF2B5EF4-FFF2-40B4-BE49-F238E27FC236}">
                <a16:creationId xmlns:a16="http://schemas.microsoft.com/office/drawing/2014/main" id="{4E76AE7D-3E9F-CF68-C4BE-DA5EEA01A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F453E6-92E3-C147-66E1-85DAF3D26C2C}"/>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4CFE211B-1766-2353-1639-C72C830919FF}"/>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0FBF58B4-7911-3F68-CD1A-B5B805E6FA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7E927727-FE5B-933F-062A-C23BC247A4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9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3" y="2538644"/>
            <a:ext cx="2295776" cy="1428750"/>
          </a:xfrm>
        </p:spPr>
        <p:txBody>
          <a:bodyPr>
            <a:normAutofit fontScale="90000"/>
          </a:bodyPr>
          <a:lstStyle/>
          <a:p>
            <a:r>
              <a:rPr lang="en-US" sz="3000" dirty="0"/>
              <a:t>Historical Trauma Informed Care</a:t>
            </a:r>
          </a:p>
        </p:txBody>
      </p:sp>
      <p:sp>
        <p:nvSpPr>
          <p:cNvPr id="3" name="Content Placeholder 2"/>
          <p:cNvSpPr>
            <a:spLocks noGrp="1"/>
          </p:cNvSpPr>
          <p:nvPr>
            <p:ph sz="half" idx="1"/>
          </p:nvPr>
        </p:nvSpPr>
        <p:spPr/>
        <p:txBody>
          <a:bodyPr>
            <a:normAutofit/>
          </a:bodyPr>
          <a:lstStyle/>
          <a:p>
            <a:r>
              <a:rPr lang="en-US" sz="2100" dirty="0"/>
              <a:t>Historical Trauma Informed Care includes integration of recognition of tribal culture and history and the impact up to the present. Both must be incorporated in assessment, rapport building and treatment approaches.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572973" y="1535138"/>
            <a:ext cx="2938124" cy="2938124"/>
          </a:xfrm>
        </p:spPr>
      </p:pic>
      <p:pic>
        <p:nvPicPr>
          <p:cNvPr id="4" name="Picture 8" descr="About Mass General Brigham | Mass General Brigham Innovation">
            <a:extLst>
              <a:ext uri="{FF2B5EF4-FFF2-40B4-BE49-F238E27FC236}">
                <a16:creationId xmlns:a16="http://schemas.microsoft.com/office/drawing/2014/main" id="{6AA13B4E-B5E0-3EAC-5DF2-70413944EE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A1D940-13C1-0496-FBD6-E837F25FFFA0}"/>
              </a:ext>
            </a:extLst>
          </p:cNvPr>
          <p:cNvPicPr>
            <a:picLocks noChangeAspect="1"/>
          </p:cNvPicPr>
          <p:nvPr/>
        </p:nvPicPr>
        <p:blipFill>
          <a:blip r:embed="rId5"/>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07FA8869-8B0E-B129-E3D6-315463A9EDD5}"/>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9A7A7FE5-98C7-EBA0-4758-E77AF80F6F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2574B549-0BB1-1AE2-43D7-866C5E3A2C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7CF-5821-4279-8503-E185BE8AFCB9}"/>
              </a:ext>
            </a:extLst>
          </p:cNvPr>
          <p:cNvSpPr>
            <a:spLocks noGrp="1"/>
          </p:cNvSpPr>
          <p:nvPr>
            <p:ph type="title"/>
          </p:nvPr>
        </p:nvSpPr>
        <p:spPr/>
        <p:txBody>
          <a:bodyPr/>
          <a:lstStyle/>
          <a:p>
            <a:r>
              <a:rPr lang="en-US" dirty="0"/>
              <a:t>CULTURAL SAFETY</a:t>
            </a:r>
          </a:p>
        </p:txBody>
      </p:sp>
      <p:sp>
        <p:nvSpPr>
          <p:cNvPr id="4" name="Text Placeholder 3">
            <a:extLst>
              <a:ext uri="{FF2B5EF4-FFF2-40B4-BE49-F238E27FC236}">
                <a16:creationId xmlns:a16="http://schemas.microsoft.com/office/drawing/2014/main" id="{3FE77C14-1946-4900-91C2-E6AB066F05CE}"/>
              </a:ext>
            </a:extLst>
          </p:cNvPr>
          <p:cNvSpPr>
            <a:spLocks noGrp="1"/>
          </p:cNvSpPr>
          <p:nvPr>
            <p:ph type="body" idx="1"/>
          </p:nvPr>
        </p:nvSpPr>
        <p:spPr/>
        <p:txBody>
          <a:bodyPr/>
          <a:lstStyle/>
          <a:p>
            <a:r>
              <a:rPr lang="en-US" dirty="0"/>
              <a:t>Structural systemic change and Indigenous lens</a:t>
            </a:r>
          </a:p>
        </p:txBody>
      </p:sp>
      <p:pic>
        <p:nvPicPr>
          <p:cNvPr id="3" name="Picture 8" descr="About Mass General Brigham | Mass General Brigham Innovation">
            <a:extLst>
              <a:ext uri="{FF2B5EF4-FFF2-40B4-BE49-F238E27FC236}">
                <a16:creationId xmlns:a16="http://schemas.microsoft.com/office/drawing/2014/main" id="{BC7FA71A-D8E3-F23F-BDEE-1C72E69D19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344272-E678-10BD-DD95-66818FE5C4E8}"/>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8EBBB331-0E3F-152B-BEB2-8B704F506759}"/>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DEE08767-7438-654D-A57E-384EB73790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706D08D-11C9-174F-C535-08E3B3D904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3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0C13-2B7C-4C0E-AF4C-E2A97CF7B331}"/>
              </a:ext>
            </a:extLst>
          </p:cNvPr>
          <p:cNvSpPr>
            <a:spLocks noGrp="1"/>
          </p:cNvSpPr>
          <p:nvPr>
            <p:ph type="title"/>
          </p:nvPr>
        </p:nvSpPr>
        <p:spPr/>
        <p:txBody>
          <a:bodyPr/>
          <a:lstStyle/>
          <a:p>
            <a:r>
              <a:rPr lang="en-US" b="1" dirty="0"/>
              <a:t>Origins of Cultural Safety</a:t>
            </a:r>
          </a:p>
        </p:txBody>
      </p:sp>
      <p:sp>
        <p:nvSpPr>
          <p:cNvPr id="3" name="Content Placeholder 2">
            <a:extLst>
              <a:ext uri="{FF2B5EF4-FFF2-40B4-BE49-F238E27FC236}">
                <a16:creationId xmlns:a16="http://schemas.microsoft.com/office/drawing/2014/main" id="{55F02EC0-6114-43F5-8C28-65404569CAD2}"/>
              </a:ext>
            </a:extLst>
          </p:cNvPr>
          <p:cNvSpPr>
            <a:spLocks noGrp="1"/>
          </p:cNvSpPr>
          <p:nvPr>
            <p:ph idx="1"/>
          </p:nvPr>
        </p:nvSpPr>
        <p:spPr/>
        <p:txBody>
          <a:bodyPr/>
          <a:lstStyle/>
          <a:p>
            <a:pPr>
              <a:buClr>
                <a:schemeClr val="tx2">
                  <a:lumMod val="75000"/>
                  <a:lumOff val="25000"/>
                </a:schemeClr>
              </a:buClr>
              <a:buFont typeface="Wingdings" panose="05000000000000000000" pitchFamily="2" charset="2"/>
              <a:buChar char="Ø"/>
            </a:pPr>
            <a:r>
              <a:rPr lang="en-US" dirty="0">
                <a:solidFill>
                  <a:schemeClr val="tx1"/>
                </a:solidFill>
              </a:rPr>
              <a:t>Developed in 1989 by </a:t>
            </a:r>
            <a:r>
              <a:rPr lang="en-US" dirty="0" err="1">
                <a:solidFill>
                  <a:schemeClr val="tx1"/>
                </a:solidFill>
              </a:rPr>
              <a:t>Irihapiti</a:t>
            </a:r>
            <a:r>
              <a:rPr lang="en-US" dirty="0">
                <a:solidFill>
                  <a:schemeClr val="tx1"/>
                </a:solidFill>
              </a:rPr>
              <a:t> Ramsden, A Maori nurse researcher.  </a:t>
            </a:r>
          </a:p>
          <a:p>
            <a:pPr>
              <a:buClr>
                <a:schemeClr val="tx2">
                  <a:lumMod val="75000"/>
                  <a:lumOff val="25000"/>
                </a:schemeClr>
              </a:buClr>
              <a:buFont typeface="Wingdings" panose="05000000000000000000" pitchFamily="2" charset="2"/>
              <a:buChar char="Ø"/>
            </a:pPr>
            <a:r>
              <a:rPr lang="en-US" dirty="0">
                <a:solidFill>
                  <a:schemeClr val="tx1"/>
                </a:solidFill>
              </a:rPr>
              <a:t>Ramsden wrote:  “Maori people no longer accept that our world is a perspective on the reality of anyone else.  We have our own whole, viable, legitimate  reality…We insist </a:t>
            </a:r>
            <a:r>
              <a:rPr lang="en-US" i="1" dirty="0">
                <a:solidFill>
                  <a:schemeClr val="tx1"/>
                </a:solidFill>
              </a:rPr>
              <a:t>we are not a perspective</a:t>
            </a:r>
            <a:r>
              <a:rPr lang="en-US" dirty="0">
                <a:solidFill>
                  <a:schemeClr val="tx1"/>
                </a:solidFill>
              </a:rPr>
              <a:t>”  </a:t>
            </a:r>
          </a:p>
          <a:p>
            <a:pPr>
              <a:buClr>
                <a:schemeClr val="tx2">
                  <a:lumMod val="75000"/>
                  <a:lumOff val="25000"/>
                </a:schemeClr>
              </a:buClr>
              <a:buFont typeface="Wingdings" panose="05000000000000000000" pitchFamily="2" charset="2"/>
              <a:buChar char="Ø"/>
            </a:pPr>
            <a:r>
              <a:rPr lang="en-US" dirty="0">
                <a:solidFill>
                  <a:schemeClr val="tx1"/>
                </a:solidFill>
              </a:rPr>
              <a:t>“This leads to the question of choices in service delivery. The data on Maori mortality and morbidity and empirical experience has made it quite clear…The health service is not and has not ever been culturally safe for Maori people.”  </a:t>
            </a:r>
          </a:p>
          <a:p>
            <a:pPr>
              <a:buClr>
                <a:schemeClr val="tx2">
                  <a:lumMod val="75000"/>
                  <a:lumOff val="25000"/>
                </a:schemeClr>
              </a:buClr>
              <a:buFont typeface="Wingdings" panose="05000000000000000000" pitchFamily="2" charset="2"/>
              <a:buChar char="Ø"/>
            </a:pPr>
            <a:r>
              <a:rPr lang="en-US" sz="1800" dirty="0">
                <a:solidFill>
                  <a:schemeClr val="tx1"/>
                </a:solidFill>
              </a:rPr>
              <a:t>“The service has not been designed to fit the people, the people have been required to fit the service</a:t>
            </a:r>
            <a:r>
              <a:rPr lang="en-US" dirty="0">
                <a:solidFill>
                  <a:schemeClr val="tx1"/>
                </a:solidFill>
              </a:rPr>
              <a:t>”  </a:t>
            </a:r>
          </a:p>
        </p:txBody>
      </p:sp>
      <p:pic>
        <p:nvPicPr>
          <p:cNvPr id="4" name="Picture 8" descr="About Mass General Brigham | Mass General Brigham Innovation">
            <a:extLst>
              <a:ext uri="{FF2B5EF4-FFF2-40B4-BE49-F238E27FC236}">
                <a16:creationId xmlns:a16="http://schemas.microsoft.com/office/drawing/2014/main" id="{5D41A668-83BC-676C-B924-2230343FFF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C8054A-25F7-AC14-D293-97207FA24DC4}"/>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9077BED9-F24D-674E-1DD6-AF848321C980}"/>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0D95F610-7243-055F-1832-A2EDF31C52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EC69ECDE-BEC2-21E4-3E8B-E6F91C9AD0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2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442A-EDB6-45D3-9F5B-99046586929C}"/>
              </a:ext>
            </a:extLst>
          </p:cNvPr>
          <p:cNvSpPr>
            <a:spLocks noGrp="1"/>
          </p:cNvSpPr>
          <p:nvPr>
            <p:ph type="title"/>
          </p:nvPr>
        </p:nvSpPr>
        <p:spPr/>
        <p:txBody>
          <a:bodyPr/>
          <a:lstStyle/>
          <a:p>
            <a:r>
              <a:rPr lang="en-US" dirty="0"/>
              <a:t>Cultural Safety</a:t>
            </a:r>
          </a:p>
        </p:txBody>
      </p:sp>
      <p:sp>
        <p:nvSpPr>
          <p:cNvPr id="3" name="Text Placeholder 2">
            <a:extLst>
              <a:ext uri="{FF2B5EF4-FFF2-40B4-BE49-F238E27FC236}">
                <a16:creationId xmlns:a16="http://schemas.microsoft.com/office/drawing/2014/main" id="{0B1D10A8-0BFF-4ED5-AFF3-824DD6E45AD4}"/>
              </a:ext>
            </a:extLst>
          </p:cNvPr>
          <p:cNvSpPr>
            <a:spLocks noGrp="1"/>
          </p:cNvSpPr>
          <p:nvPr>
            <p:ph type="body" idx="1"/>
          </p:nvPr>
        </p:nvSpPr>
        <p:spPr/>
        <p:txBody>
          <a:bodyPr>
            <a:normAutofit/>
          </a:bodyPr>
          <a:lstStyle/>
          <a:p>
            <a:r>
              <a:rPr lang="en-US" dirty="0"/>
              <a:t>Bridging Historical Trauma, Trauma Informed Care and Structural Change for American Indian/Alaskan Native Healthcare</a:t>
            </a:r>
          </a:p>
        </p:txBody>
      </p:sp>
      <p:pic>
        <p:nvPicPr>
          <p:cNvPr id="4" name="Picture 8" descr="About Mass General Brigham | Mass General Brigham Innovation">
            <a:extLst>
              <a:ext uri="{FF2B5EF4-FFF2-40B4-BE49-F238E27FC236}">
                <a16:creationId xmlns:a16="http://schemas.microsoft.com/office/drawing/2014/main" id="{573D4310-C073-380C-E455-7ED6F46EC7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78BBAA-F12C-E35A-F36C-70F70F881167}"/>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56F5458D-B672-C43C-81EF-EEAB7AE3D16E}"/>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66D7D644-F3A6-72A1-5B53-700060B771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5AA11EE-5E81-FED9-B6C3-787788DC1D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B603-9142-437D-B5BD-E651A4C4605F}"/>
              </a:ext>
            </a:extLst>
          </p:cNvPr>
          <p:cNvSpPr>
            <a:spLocks noGrp="1"/>
          </p:cNvSpPr>
          <p:nvPr>
            <p:ph type="title" idx="4294967295"/>
          </p:nvPr>
        </p:nvSpPr>
        <p:spPr>
          <a:xfrm>
            <a:off x="353962" y="927468"/>
            <a:ext cx="7429500" cy="919163"/>
          </a:xfrm>
        </p:spPr>
        <p:txBody>
          <a:bodyPr>
            <a:normAutofit/>
          </a:bodyPr>
          <a:lstStyle/>
          <a:p>
            <a:r>
              <a:rPr lang="en-US" b="1" dirty="0">
                <a:solidFill>
                  <a:srgbClr val="0099CC"/>
                </a:solidFill>
              </a:rPr>
              <a:t>Moving towards Cultural Appropriate Treatment</a:t>
            </a:r>
          </a:p>
        </p:txBody>
      </p:sp>
      <p:graphicFrame>
        <p:nvGraphicFramePr>
          <p:cNvPr id="4" name="Diagram 3">
            <a:extLst>
              <a:ext uri="{FF2B5EF4-FFF2-40B4-BE49-F238E27FC236}">
                <a16:creationId xmlns:a16="http://schemas.microsoft.com/office/drawing/2014/main" id="{44098AB2-08CE-4A97-AF9C-0EDF81B2D55C}"/>
              </a:ext>
            </a:extLst>
          </p:cNvPr>
          <p:cNvGraphicFramePr/>
          <p:nvPr/>
        </p:nvGraphicFramePr>
        <p:xfrm>
          <a:off x="551491" y="1387050"/>
          <a:ext cx="7814996" cy="355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CDC095A-0766-4331-8F67-1294E5B471C9}"/>
              </a:ext>
            </a:extLst>
          </p:cNvPr>
          <p:cNvSpPr txBox="1"/>
          <p:nvPr/>
        </p:nvSpPr>
        <p:spPr>
          <a:xfrm>
            <a:off x="777513" y="4088064"/>
            <a:ext cx="1150379" cy="900246"/>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A beginning step towards understanding that there is difference.</a:t>
            </a:r>
          </a:p>
        </p:txBody>
      </p:sp>
      <p:sp>
        <p:nvSpPr>
          <p:cNvPr id="6" name="TextBox 5">
            <a:extLst>
              <a:ext uri="{FF2B5EF4-FFF2-40B4-BE49-F238E27FC236}">
                <a16:creationId xmlns:a16="http://schemas.microsoft.com/office/drawing/2014/main" id="{B0706146-B82C-4365-99BB-E4CE8D610160}"/>
              </a:ext>
            </a:extLst>
          </p:cNvPr>
          <p:cNvSpPr txBox="1"/>
          <p:nvPr/>
        </p:nvSpPr>
        <p:spPr>
          <a:xfrm>
            <a:off x="2282731" y="3733771"/>
            <a:ext cx="1291447" cy="1223412"/>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Building on the awareness of difference through cultural acceptance, respect and understanding</a:t>
            </a:r>
          </a:p>
        </p:txBody>
      </p:sp>
      <p:sp>
        <p:nvSpPr>
          <p:cNvPr id="7" name="TextBox 6">
            <a:extLst>
              <a:ext uri="{FF2B5EF4-FFF2-40B4-BE49-F238E27FC236}">
                <a16:creationId xmlns:a16="http://schemas.microsoft.com/office/drawing/2014/main" id="{4AE70F80-F840-42DC-BC26-E2CF8F2E4FE9}"/>
              </a:ext>
            </a:extLst>
          </p:cNvPr>
          <p:cNvSpPr txBox="1"/>
          <p:nvPr/>
        </p:nvSpPr>
        <p:spPr>
          <a:xfrm>
            <a:off x="5490326" y="2907808"/>
            <a:ext cx="1560545" cy="2839239"/>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Incorporates a lifelong commitment to self-evaluation and self-critique; to redressing the power imbalances in the patient-physician dynamic.  Entails life long learning along with respectful, inquisitive approach where practitioners seek knowledge from their clients  regarding their cultural and structural influences</a:t>
            </a:r>
          </a:p>
        </p:txBody>
      </p:sp>
      <p:sp>
        <p:nvSpPr>
          <p:cNvPr id="9" name="TextBox 8">
            <a:extLst>
              <a:ext uri="{FF2B5EF4-FFF2-40B4-BE49-F238E27FC236}">
                <a16:creationId xmlns:a16="http://schemas.microsoft.com/office/drawing/2014/main" id="{A26E78BD-26B3-4725-8DCD-818F5698307A}"/>
              </a:ext>
            </a:extLst>
          </p:cNvPr>
          <p:cNvSpPr txBox="1"/>
          <p:nvPr/>
        </p:nvSpPr>
        <p:spPr>
          <a:xfrm>
            <a:off x="126140" y="5875361"/>
            <a:ext cx="4313182" cy="300082"/>
          </a:xfrm>
          <a:prstGeom prst="rect">
            <a:avLst/>
          </a:prstGeom>
          <a:noFill/>
        </p:spPr>
        <p:txBody>
          <a:bodyPr wrap="square" rtlCol="0">
            <a:spAutoFit/>
          </a:bodyPr>
          <a:lstStyle/>
          <a:p>
            <a:pPr defTabSz="342900">
              <a:defRPr/>
            </a:pPr>
            <a:r>
              <a:rPr lang="en-US" sz="1350" dirty="0">
                <a:solidFill>
                  <a:srgbClr val="000000"/>
                </a:solidFill>
                <a:latin typeface="Century Gothic" panose="020B0502020202020204"/>
              </a:rPr>
              <a:t>Curtis, E., Jones, R., </a:t>
            </a:r>
            <a:r>
              <a:rPr lang="en-US" sz="1350" dirty="0" err="1">
                <a:solidFill>
                  <a:srgbClr val="000000"/>
                </a:solidFill>
                <a:latin typeface="Century Gothic" panose="020B0502020202020204"/>
              </a:rPr>
              <a:t>Tipene</a:t>
            </a:r>
            <a:r>
              <a:rPr lang="en-US" sz="1350" dirty="0">
                <a:solidFill>
                  <a:srgbClr val="000000"/>
                </a:solidFill>
                <a:latin typeface="Century Gothic" panose="020B0502020202020204"/>
              </a:rPr>
              <a:t>-Leach, D. et al. (2019)</a:t>
            </a:r>
          </a:p>
        </p:txBody>
      </p:sp>
      <p:sp>
        <p:nvSpPr>
          <p:cNvPr id="11" name="TextBox 10">
            <a:extLst>
              <a:ext uri="{FF2B5EF4-FFF2-40B4-BE49-F238E27FC236}">
                <a16:creationId xmlns:a16="http://schemas.microsoft.com/office/drawing/2014/main" id="{79C621DE-062B-458F-9BF9-21C6636A4943}"/>
              </a:ext>
            </a:extLst>
          </p:cNvPr>
          <p:cNvSpPr txBox="1"/>
          <p:nvPr/>
        </p:nvSpPr>
        <p:spPr>
          <a:xfrm>
            <a:off x="3886691" y="3177321"/>
            <a:ext cx="1291447" cy="2677656"/>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Acknowledges and incorporates the importance of culture and vigilance towards the dynamics of differences, the expansion of cultural knowledge and the adaptation of services to meet culturally unique needs. </a:t>
            </a:r>
          </a:p>
        </p:txBody>
      </p:sp>
      <p:sp>
        <p:nvSpPr>
          <p:cNvPr id="10" name="Arrow: Down 9">
            <a:extLst>
              <a:ext uri="{FF2B5EF4-FFF2-40B4-BE49-F238E27FC236}">
                <a16:creationId xmlns:a16="http://schemas.microsoft.com/office/drawing/2014/main" id="{817B9658-8FDC-41D1-B6D3-FCF572C5671F}"/>
              </a:ext>
            </a:extLst>
          </p:cNvPr>
          <p:cNvSpPr/>
          <p:nvPr/>
        </p:nvSpPr>
        <p:spPr>
          <a:xfrm>
            <a:off x="5912022" y="1593774"/>
            <a:ext cx="383583" cy="37195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pic>
        <p:nvPicPr>
          <p:cNvPr id="3" name="Picture 8" descr="About Mass General Brigham | Mass General Brigham Innovation">
            <a:extLst>
              <a:ext uri="{FF2B5EF4-FFF2-40B4-BE49-F238E27FC236}">
                <a16:creationId xmlns:a16="http://schemas.microsoft.com/office/drawing/2014/main" id="{D25A3C19-3A86-6B76-B143-5578EF8FDB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54DF51E-02C4-757B-D705-4CAF6B1B5625}"/>
              </a:ext>
            </a:extLst>
          </p:cNvPr>
          <p:cNvPicPr>
            <a:picLocks noChangeAspect="1"/>
          </p:cNvPicPr>
          <p:nvPr/>
        </p:nvPicPr>
        <p:blipFill>
          <a:blip r:embed="rId9"/>
          <a:stretch>
            <a:fillRect/>
          </a:stretch>
        </p:blipFill>
        <p:spPr>
          <a:xfrm>
            <a:off x="1" y="6197599"/>
            <a:ext cx="3505199" cy="660400"/>
          </a:xfrm>
          <a:prstGeom prst="rect">
            <a:avLst/>
          </a:prstGeom>
        </p:spPr>
      </p:pic>
      <p:pic>
        <p:nvPicPr>
          <p:cNvPr id="12" name="Picture 11">
            <a:extLst>
              <a:ext uri="{FF2B5EF4-FFF2-40B4-BE49-F238E27FC236}">
                <a16:creationId xmlns:a16="http://schemas.microsoft.com/office/drawing/2014/main" id="{A0E9F9D9-8264-9FD8-680A-A216C6061ADD}"/>
              </a:ext>
            </a:extLst>
          </p:cNvPr>
          <p:cNvPicPr>
            <a:picLocks noChangeAspect="1"/>
          </p:cNvPicPr>
          <p:nvPr/>
        </p:nvPicPr>
        <p:blipFill rotWithShape="1">
          <a:blip r:embed="rId9"/>
          <a:srcRect l="49020"/>
          <a:stretch/>
        </p:blipFill>
        <p:spPr>
          <a:xfrm>
            <a:off x="3505200" y="6195828"/>
            <a:ext cx="2756920" cy="660399"/>
          </a:xfrm>
          <a:prstGeom prst="rect">
            <a:avLst/>
          </a:prstGeom>
        </p:spPr>
      </p:pic>
      <p:pic>
        <p:nvPicPr>
          <p:cNvPr id="13" name="Picture 4" descr="FLIP - Home">
            <a:extLst>
              <a:ext uri="{FF2B5EF4-FFF2-40B4-BE49-F238E27FC236}">
                <a16:creationId xmlns:a16="http://schemas.microsoft.com/office/drawing/2014/main" id="{4D732A32-CF51-2E82-FCE6-25838A6ECB8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10D00024-CFC7-69A4-B5EA-2337C27456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0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B603-9142-437D-B5BD-E651A4C4605F}"/>
              </a:ext>
            </a:extLst>
          </p:cNvPr>
          <p:cNvSpPr>
            <a:spLocks noGrp="1"/>
          </p:cNvSpPr>
          <p:nvPr>
            <p:ph type="title" idx="4294967295"/>
          </p:nvPr>
        </p:nvSpPr>
        <p:spPr>
          <a:xfrm>
            <a:off x="360571" y="944600"/>
            <a:ext cx="7429500" cy="919163"/>
          </a:xfrm>
        </p:spPr>
        <p:txBody>
          <a:bodyPr>
            <a:normAutofit/>
          </a:bodyPr>
          <a:lstStyle/>
          <a:p>
            <a:r>
              <a:rPr lang="en-US" b="1" dirty="0">
                <a:solidFill>
                  <a:srgbClr val="0099CC"/>
                </a:solidFill>
              </a:rPr>
              <a:t>Moving towards Cultural Appropriate Treatment</a:t>
            </a:r>
          </a:p>
        </p:txBody>
      </p:sp>
      <p:graphicFrame>
        <p:nvGraphicFramePr>
          <p:cNvPr id="4" name="Diagram 3">
            <a:extLst>
              <a:ext uri="{FF2B5EF4-FFF2-40B4-BE49-F238E27FC236}">
                <a16:creationId xmlns:a16="http://schemas.microsoft.com/office/drawing/2014/main" id="{44098AB2-08CE-4A97-AF9C-0EDF81B2D55C}"/>
              </a:ext>
            </a:extLst>
          </p:cNvPr>
          <p:cNvGraphicFramePr/>
          <p:nvPr/>
        </p:nvGraphicFramePr>
        <p:xfrm>
          <a:off x="551491" y="1387050"/>
          <a:ext cx="7814996" cy="355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CDC095A-0766-4331-8F67-1294E5B471C9}"/>
              </a:ext>
            </a:extLst>
          </p:cNvPr>
          <p:cNvSpPr txBox="1"/>
          <p:nvPr/>
        </p:nvSpPr>
        <p:spPr>
          <a:xfrm>
            <a:off x="777513" y="4088064"/>
            <a:ext cx="1150379" cy="900246"/>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A beginning step towards understanding that there is difference.</a:t>
            </a:r>
          </a:p>
        </p:txBody>
      </p:sp>
      <p:sp>
        <p:nvSpPr>
          <p:cNvPr id="6" name="TextBox 5">
            <a:extLst>
              <a:ext uri="{FF2B5EF4-FFF2-40B4-BE49-F238E27FC236}">
                <a16:creationId xmlns:a16="http://schemas.microsoft.com/office/drawing/2014/main" id="{B0706146-B82C-4365-99BB-E4CE8D610160}"/>
              </a:ext>
            </a:extLst>
          </p:cNvPr>
          <p:cNvSpPr txBox="1"/>
          <p:nvPr/>
        </p:nvSpPr>
        <p:spPr>
          <a:xfrm>
            <a:off x="2282731" y="3733771"/>
            <a:ext cx="1291447" cy="1223412"/>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Building on the awareness of difference through cultural acceptance, respect and understanding</a:t>
            </a:r>
          </a:p>
        </p:txBody>
      </p:sp>
      <p:sp>
        <p:nvSpPr>
          <p:cNvPr id="7" name="TextBox 6">
            <a:extLst>
              <a:ext uri="{FF2B5EF4-FFF2-40B4-BE49-F238E27FC236}">
                <a16:creationId xmlns:a16="http://schemas.microsoft.com/office/drawing/2014/main" id="{4AE70F80-F840-42DC-BC26-E2CF8F2E4FE9}"/>
              </a:ext>
            </a:extLst>
          </p:cNvPr>
          <p:cNvSpPr txBox="1"/>
          <p:nvPr/>
        </p:nvSpPr>
        <p:spPr>
          <a:xfrm>
            <a:off x="5490326" y="2907808"/>
            <a:ext cx="1560545" cy="2839239"/>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Incorporates a lifelong commitment to self-evaluation and self-critique; to redressing the power imbalances in the patient-physician dynamic.  Entails life long learning along with respectful, inquisitive approach where practitioners seek knowledge from their clients  regarding their cultural and structural influences</a:t>
            </a:r>
          </a:p>
        </p:txBody>
      </p:sp>
      <p:sp>
        <p:nvSpPr>
          <p:cNvPr id="8" name="TextBox 7">
            <a:extLst>
              <a:ext uri="{FF2B5EF4-FFF2-40B4-BE49-F238E27FC236}">
                <a16:creationId xmlns:a16="http://schemas.microsoft.com/office/drawing/2014/main" id="{2F5CB83E-4714-43B1-9F88-8A6249AB09FA}"/>
              </a:ext>
            </a:extLst>
          </p:cNvPr>
          <p:cNvSpPr txBox="1"/>
          <p:nvPr/>
        </p:nvSpPr>
        <p:spPr>
          <a:xfrm>
            <a:off x="7132264" y="2474724"/>
            <a:ext cx="1315616" cy="1384995"/>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Legitimizes and values cultural differences to ensure no harm is caused and </a:t>
            </a:r>
            <a:r>
              <a:rPr lang="en-US" sz="1050" b="1" dirty="0">
                <a:solidFill>
                  <a:srgbClr val="000000"/>
                </a:solidFill>
                <a:latin typeface="Century Gothic" panose="020B0502020202020204"/>
              </a:rPr>
              <a:t>ultimately links understandings and actions</a:t>
            </a:r>
          </a:p>
        </p:txBody>
      </p:sp>
      <p:sp>
        <p:nvSpPr>
          <p:cNvPr id="9" name="TextBox 8">
            <a:extLst>
              <a:ext uri="{FF2B5EF4-FFF2-40B4-BE49-F238E27FC236}">
                <a16:creationId xmlns:a16="http://schemas.microsoft.com/office/drawing/2014/main" id="{A26E78BD-26B3-4725-8DCD-818F5698307A}"/>
              </a:ext>
            </a:extLst>
          </p:cNvPr>
          <p:cNvSpPr txBox="1"/>
          <p:nvPr/>
        </p:nvSpPr>
        <p:spPr>
          <a:xfrm>
            <a:off x="126140" y="5884621"/>
            <a:ext cx="4313182" cy="300082"/>
          </a:xfrm>
          <a:prstGeom prst="rect">
            <a:avLst/>
          </a:prstGeom>
          <a:noFill/>
        </p:spPr>
        <p:txBody>
          <a:bodyPr wrap="square" rtlCol="0">
            <a:spAutoFit/>
          </a:bodyPr>
          <a:lstStyle/>
          <a:p>
            <a:pPr defTabSz="342900">
              <a:defRPr/>
            </a:pPr>
            <a:r>
              <a:rPr lang="en-US" sz="1350" dirty="0">
                <a:solidFill>
                  <a:srgbClr val="000000"/>
                </a:solidFill>
                <a:latin typeface="Century Gothic" panose="020B0502020202020204"/>
              </a:rPr>
              <a:t>Curtis, E., Jones, R., </a:t>
            </a:r>
            <a:r>
              <a:rPr lang="en-US" sz="1350" dirty="0" err="1">
                <a:solidFill>
                  <a:srgbClr val="000000"/>
                </a:solidFill>
                <a:latin typeface="Century Gothic" panose="020B0502020202020204"/>
              </a:rPr>
              <a:t>Tipene</a:t>
            </a:r>
            <a:r>
              <a:rPr lang="en-US" sz="1350" dirty="0">
                <a:solidFill>
                  <a:srgbClr val="000000"/>
                </a:solidFill>
                <a:latin typeface="Century Gothic" panose="020B0502020202020204"/>
              </a:rPr>
              <a:t>-Leach, D. et al. (2019)</a:t>
            </a:r>
          </a:p>
        </p:txBody>
      </p:sp>
      <p:sp>
        <p:nvSpPr>
          <p:cNvPr id="11" name="TextBox 10">
            <a:extLst>
              <a:ext uri="{FF2B5EF4-FFF2-40B4-BE49-F238E27FC236}">
                <a16:creationId xmlns:a16="http://schemas.microsoft.com/office/drawing/2014/main" id="{79C621DE-062B-458F-9BF9-21C6636A4943}"/>
              </a:ext>
            </a:extLst>
          </p:cNvPr>
          <p:cNvSpPr txBox="1"/>
          <p:nvPr/>
        </p:nvSpPr>
        <p:spPr>
          <a:xfrm>
            <a:off x="3886691" y="3177321"/>
            <a:ext cx="1291447" cy="2677656"/>
          </a:xfrm>
          <a:prstGeom prst="rect">
            <a:avLst/>
          </a:prstGeom>
          <a:noFill/>
        </p:spPr>
        <p:txBody>
          <a:bodyPr wrap="square" rtlCol="0">
            <a:spAutoFit/>
          </a:bodyPr>
          <a:lstStyle/>
          <a:p>
            <a:pPr defTabSz="342900">
              <a:defRPr/>
            </a:pPr>
            <a:r>
              <a:rPr lang="en-US" sz="1050" dirty="0">
                <a:solidFill>
                  <a:srgbClr val="000000"/>
                </a:solidFill>
                <a:latin typeface="Century Gothic" panose="020B0502020202020204"/>
              </a:rPr>
              <a:t>Acknowledges and incorporates the importance of culture and vigilance towards the dynamics of differences, the expansion of cultural knowledge and the adaptation of services to meet culturally unique needs. </a:t>
            </a:r>
          </a:p>
        </p:txBody>
      </p:sp>
      <p:pic>
        <p:nvPicPr>
          <p:cNvPr id="3" name="Picture 8" descr="About Mass General Brigham | Mass General Brigham Innovation">
            <a:extLst>
              <a:ext uri="{FF2B5EF4-FFF2-40B4-BE49-F238E27FC236}">
                <a16:creationId xmlns:a16="http://schemas.microsoft.com/office/drawing/2014/main" id="{07AA8A0A-4412-6BD3-9806-E0B267B42E8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DACE60-FBB8-03F4-DD2D-6926C7748554}"/>
              </a:ext>
            </a:extLst>
          </p:cNvPr>
          <p:cNvPicPr>
            <a:picLocks noChangeAspect="1"/>
          </p:cNvPicPr>
          <p:nvPr/>
        </p:nvPicPr>
        <p:blipFill>
          <a:blip r:embed="rId9"/>
          <a:stretch>
            <a:fillRect/>
          </a:stretch>
        </p:blipFill>
        <p:spPr>
          <a:xfrm>
            <a:off x="1" y="6197599"/>
            <a:ext cx="3505199" cy="660400"/>
          </a:xfrm>
          <a:prstGeom prst="rect">
            <a:avLst/>
          </a:prstGeom>
        </p:spPr>
      </p:pic>
      <p:pic>
        <p:nvPicPr>
          <p:cNvPr id="12" name="Picture 11">
            <a:extLst>
              <a:ext uri="{FF2B5EF4-FFF2-40B4-BE49-F238E27FC236}">
                <a16:creationId xmlns:a16="http://schemas.microsoft.com/office/drawing/2014/main" id="{0AFCA838-2804-90FE-C29C-A2E76DCDB8B9}"/>
              </a:ext>
            </a:extLst>
          </p:cNvPr>
          <p:cNvPicPr>
            <a:picLocks noChangeAspect="1"/>
          </p:cNvPicPr>
          <p:nvPr/>
        </p:nvPicPr>
        <p:blipFill rotWithShape="1">
          <a:blip r:embed="rId9"/>
          <a:srcRect l="49020"/>
          <a:stretch/>
        </p:blipFill>
        <p:spPr>
          <a:xfrm>
            <a:off x="3505200" y="6195828"/>
            <a:ext cx="2756920" cy="660399"/>
          </a:xfrm>
          <a:prstGeom prst="rect">
            <a:avLst/>
          </a:prstGeom>
        </p:spPr>
      </p:pic>
      <p:pic>
        <p:nvPicPr>
          <p:cNvPr id="13" name="Picture 4" descr="FLIP - Home">
            <a:extLst>
              <a:ext uri="{FF2B5EF4-FFF2-40B4-BE49-F238E27FC236}">
                <a16:creationId xmlns:a16="http://schemas.microsoft.com/office/drawing/2014/main" id="{53E4508A-B43F-84DC-F8BB-DA53F52917D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AA1A3382-3882-E2B8-8A22-CC5CD3B80EF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3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47FF-3689-406E-8200-B1F34B3E858A}"/>
              </a:ext>
            </a:extLst>
          </p:cNvPr>
          <p:cNvSpPr>
            <a:spLocks noGrp="1"/>
          </p:cNvSpPr>
          <p:nvPr>
            <p:ph type="title"/>
          </p:nvPr>
        </p:nvSpPr>
        <p:spPr>
          <a:xfrm>
            <a:off x="83634" y="2807176"/>
            <a:ext cx="1998856" cy="1243649"/>
          </a:xfrm>
        </p:spPr>
        <p:txBody>
          <a:bodyPr/>
          <a:lstStyle/>
          <a:p>
            <a:r>
              <a:rPr lang="en-US" b="1" dirty="0"/>
              <a:t>Definition of Cultural Safety</a:t>
            </a:r>
          </a:p>
        </p:txBody>
      </p:sp>
      <p:sp>
        <p:nvSpPr>
          <p:cNvPr id="3" name="Content Placeholder 2">
            <a:extLst>
              <a:ext uri="{FF2B5EF4-FFF2-40B4-BE49-F238E27FC236}">
                <a16:creationId xmlns:a16="http://schemas.microsoft.com/office/drawing/2014/main" id="{CFB69099-1C51-485C-ACC3-3A242E3F7E67}"/>
              </a:ext>
            </a:extLst>
          </p:cNvPr>
          <p:cNvSpPr>
            <a:spLocks noGrp="1"/>
          </p:cNvSpPr>
          <p:nvPr>
            <p:ph idx="1"/>
          </p:nvPr>
        </p:nvSpPr>
        <p:spPr>
          <a:xfrm>
            <a:off x="2617750" y="1688180"/>
            <a:ext cx="5938310" cy="3657600"/>
          </a:xfrm>
        </p:spPr>
        <p:txBody>
          <a:bodyPr>
            <a:normAutofit/>
          </a:bodyPr>
          <a:lstStyle/>
          <a:p>
            <a:pPr marL="0" indent="0">
              <a:buNone/>
            </a:pPr>
            <a:r>
              <a:rPr lang="en-US" dirty="0">
                <a:solidFill>
                  <a:schemeClr val="tx1"/>
                </a:solidFill>
              </a:rPr>
              <a:t>Cultural Safety is:</a:t>
            </a:r>
          </a:p>
          <a:p>
            <a:pPr>
              <a:buFont typeface="Wingdings" panose="05000000000000000000" pitchFamily="2" charset="2"/>
              <a:buChar char="Ø"/>
            </a:pPr>
            <a:r>
              <a:rPr lang="en-US" dirty="0">
                <a:solidFill>
                  <a:schemeClr val="tx1"/>
                </a:solidFill>
              </a:rPr>
              <a:t>an outcome based on respectful engagement that recognizes and strives to address power imbalances inherent in the health care system. </a:t>
            </a:r>
          </a:p>
          <a:p>
            <a:pPr>
              <a:buFont typeface="Wingdings" panose="05000000000000000000" pitchFamily="2" charset="2"/>
              <a:buChar char="Ø"/>
            </a:pPr>
            <a:r>
              <a:rPr lang="en-US" b="1" i="1" dirty="0">
                <a:solidFill>
                  <a:schemeClr val="tx1"/>
                </a:solidFill>
              </a:rPr>
              <a:t>Safety is defined by those receiving care</a:t>
            </a:r>
            <a:r>
              <a:rPr lang="en-US" dirty="0">
                <a:solidFill>
                  <a:schemeClr val="tx1"/>
                </a:solidFill>
              </a:rPr>
              <a:t>, not by those who provide it.  </a:t>
            </a:r>
          </a:p>
          <a:p>
            <a:pPr marL="0" indent="0">
              <a:buNone/>
            </a:pPr>
            <a:endParaRPr lang="en-US" dirty="0">
              <a:solidFill>
                <a:schemeClr val="tx1"/>
              </a:solidFill>
            </a:endParaRPr>
          </a:p>
          <a:p>
            <a:r>
              <a:rPr lang="en-US" dirty="0">
                <a:solidFill>
                  <a:schemeClr val="tx1"/>
                </a:solidFill>
              </a:rPr>
              <a:t>Cultural Safety encompasses cultural humility, but  also considers  those historical  timelines, trauma  histories, inequities,  and  </a:t>
            </a:r>
            <a:r>
              <a:rPr lang="en-US" b="1" dirty="0">
                <a:solidFill>
                  <a:schemeClr val="tx1"/>
                </a:solidFill>
              </a:rPr>
              <a:t>takes  on an active social  justice and health justice  stance. </a:t>
            </a:r>
          </a:p>
          <a:p>
            <a:r>
              <a:rPr lang="en-US" b="1" dirty="0">
                <a:solidFill>
                  <a:schemeClr val="tx1"/>
                </a:solidFill>
              </a:rPr>
              <a:t>It is inherently actively Anti-Racist in its basis. </a:t>
            </a:r>
          </a:p>
          <a:p>
            <a:r>
              <a:rPr lang="en-US" dirty="0">
                <a:solidFill>
                  <a:schemeClr val="tx1"/>
                </a:solidFill>
              </a:rPr>
              <a:t>It examines the aspects of constructs that impact health outcomes; actively  transfers power  to  the  patient and seeks to create systems that support safety and equity.</a:t>
            </a:r>
          </a:p>
          <a:p>
            <a:endParaRPr lang="en-US" dirty="0">
              <a:solidFill>
                <a:schemeClr val="tx1"/>
              </a:solidFill>
            </a:endParaRPr>
          </a:p>
        </p:txBody>
      </p:sp>
      <p:pic>
        <p:nvPicPr>
          <p:cNvPr id="4" name="Picture 8" descr="About Mass General Brigham | Mass General Brigham Innovation">
            <a:extLst>
              <a:ext uri="{FF2B5EF4-FFF2-40B4-BE49-F238E27FC236}">
                <a16:creationId xmlns:a16="http://schemas.microsoft.com/office/drawing/2014/main" id="{8B737C92-0A65-BAB1-4199-0DAB68E31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3C5095-5674-8437-B507-83BAEFC676C3}"/>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96939F62-E989-35B8-57B9-04C84102AA09}"/>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4DFF204F-5EA7-18DF-670E-B8614E2D3A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9D1890D2-DB4B-66F3-58AB-8DC16393FC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40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400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400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02A0F5C0-28E7-471B-881F-C5C806A69D8B}"/>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960879" y="967348"/>
            <a:ext cx="6841105" cy="4923305"/>
          </a:xfrm>
          <a:prstGeom prst="rect">
            <a:avLst/>
          </a:prstGeom>
        </p:spPr>
      </p:pic>
      <p:pic>
        <p:nvPicPr>
          <p:cNvPr id="2" name="Picture 8" descr="About Mass General Brigham | Mass General Brigham Innovation">
            <a:extLst>
              <a:ext uri="{FF2B5EF4-FFF2-40B4-BE49-F238E27FC236}">
                <a16:creationId xmlns:a16="http://schemas.microsoft.com/office/drawing/2014/main" id="{5430EE51-22BA-6E1B-8F89-9C55041900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9043"/>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3CED9B-870F-EA8B-3FF2-3AE4A40AFD1E}"/>
              </a:ext>
            </a:extLst>
          </p:cNvPr>
          <p:cNvPicPr>
            <a:picLocks noChangeAspect="1"/>
          </p:cNvPicPr>
          <p:nvPr/>
        </p:nvPicPr>
        <p:blipFill>
          <a:blip r:embed="rId5"/>
          <a:stretch>
            <a:fillRect/>
          </a:stretch>
        </p:blipFill>
        <p:spPr>
          <a:xfrm>
            <a:off x="1" y="6200615"/>
            <a:ext cx="3505199" cy="660400"/>
          </a:xfrm>
          <a:prstGeom prst="rect">
            <a:avLst/>
          </a:prstGeom>
        </p:spPr>
      </p:pic>
      <p:pic>
        <p:nvPicPr>
          <p:cNvPr id="4" name="Picture 3">
            <a:extLst>
              <a:ext uri="{FF2B5EF4-FFF2-40B4-BE49-F238E27FC236}">
                <a16:creationId xmlns:a16="http://schemas.microsoft.com/office/drawing/2014/main" id="{2F499356-3E17-391A-CDA9-BB873696055A}"/>
              </a:ext>
            </a:extLst>
          </p:cNvPr>
          <p:cNvPicPr>
            <a:picLocks noChangeAspect="1"/>
          </p:cNvPicPr>
          <p:nvPr/>
        </p:nvPicPr>
        <p:blipFill rotWithShape="1">
          <a:blip r:embed="rId5"/>
          <a:srcRect l="49020"/>
          <a:stretch/>
        </p:blipFill>
        <p:spPr>
          <a:xfrm>
            <a:off x="3505200" y="6198844"/>
            <a:ext cx="2756920" cy="660399"/>
          </a:xfrm>
          <a:prstGeom prst="rect">
            <a:avLst/>
          </a:prstGeom>
        </p:spPr>
      </p:pic>
      <p:pic>
        <p:nvPicPr>
          <p:cNvPr id="6" name="Picture 4" descr="FLIP - Home">
            <a:extLst>
              <a:ext uri="{FF2B5EF4-FFF2-40B4-BE49-F238E27FC236}">
                <a16:creationId xmlns:a16="http://schemas.microsoft.com/office/drawing/2014/main" id="{E295515D-1C07-001B-C55C-7B4E48F398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72200"/>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1F2220-CF2D-6145-AF9D-B3544BE557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8844"/>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90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A488-7424-4B5A-8523-0DD303A8CDC5}"/>
              </a:ext>
            </a:extLst>
          </p:cNvPr>
          <p:cNvSpPr>
            <a:spLocks noGrp="1"/>
          </p:cNvSpPr>
          <p:nvPr>
            <p:ph type="title"/>
          </p:nvPr>
        </p:nvSpPr>
        <p:spPr/>
        <p:txBody>
          <a:bodyPr/>
          <a:lstStyle/>
          <a:p>
            <a:r>
              <a:rPr lang="en-US" b="1" dirty="0"/>
              <a:t>Health Equity and Cultural Safety</a:t>
            </a:r>
            <a:br>
              <a:rPr lang="en-US" dirty="0"/>
            </a:br>
            <a:endParaRPr lang="en-US" dirty="0"/>
          </a:p>
        </p:txBody>
      </p:sp>
      <p:sp>
        <p:nvSpPr>
          <p:cNvPr id="4" name="Text Placeholder 3">
            <a:extLst>
              <a:ext uri="{FF2B5EF4-FFF2-40B4-BE49-F238E27FC236}">
                <a16:creationId xmlns:a16="http://schemas.microsoft.com/office/drawing/2014/main" id="{276D6423-93FD-4142-9021-A39FF268373E}"/>
              </a:ext>
            </a:extLst>
          </p:cNvPr>
          <p:cNvSpPr>
            <a:spLocks noGrp="1"/>
          </p:cNvSpPr>
          <p:nvPr>
            <p:ph type="body" idx="1"/>
          </p:nvPr>
        </p:nvSpPr>
        <p:spPr/>
        <p:txBody>
          <a:bodyPr/>
          <a:lstStyle/>
          <a:p>
            <a:r>
              <a:rPr lang="en-US" dirty="0"/>
              <a:t>Shifting power</a:t>
            </a:r>
          </a:p>
        </p:txBody>
      </p:sp>
      <p:pic>
        <p:nvPicPr>
          <p:cNvPr id="3" name="Picture 8" descr="About Mass General Brigham | Mass General Brigham Innovation">
            <a:extLst>
              <a:ext uri="{FF2B5EF4-FFF2-40B4-BE49-F238E27FC236}">
                <a16:creationId xmlns:a16="http://schemas.microsoft.com/office/drawing/2014/main" id="{1DFE6A5A-E548-F632-0F1C-7A1ACF209C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473D4B-D2E3-D6B5-3AB8-B37D42D58D47}"/>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E7E41F63-9BD1-CCF9-9578-0AEC97DD15A0}"/>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44ED6DCF-B12C-7FD4-A4AE-347D315EDE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877AF84-BBD1-CA73-DD90-19F00272AF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1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3B98B-88C7-47B8-8245-E89B4891F511}"/>
              </a:ext>
            </a:extLst>
          </p:cNvPr>
          <p:cNvPicPr>
            <a:picLocks noChangeAspect="1"/>
          </p:cNvPicPr>
          <p:nvPr/>
        </p:nvPicPr>
        <p:blipFill>
          <a:blip r:embed="rId3"/>
          <a:stretch>
            <a:fillRect/>
          </a:stretch>
        </p:blipFill>
        <p:spPr>
          <a:xfrm>
            <a:off x="160797" y="1543050"/>
            <a:ext cx="8779054" cy="3753364"/>
          </a:xfrm>
          <a:prstGeom prst="rect">
            <a:avLst/>
          </a:prstGeom>
        </p:spPr>
      </p:pic>
      <p:pic>
        <p:nvPicPr>
          <p:cNvPr id="3" name="Picture 8" descr="About Mass General Brigham | Mass General Brigham Innovation">
            <a:extLst>
              <a:ext uri="{FF2B5EF4-FFF2-40B4-BE49-F238E27FC236}">
                <a16:creationId xmlns:a16="http://schemas.microsoft.com/office/drawing/2014/main" id="{B6161067-AA9E-8DAA-82BE-6BA7CD982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FCE251-71D5-D7E4-7485-B86B66D9739A}"/>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E543B0E0-DB4E-401C-EF84-7B04C50908F7}"/>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CEAD4F4E-9907-03A4-C8B9-19460A1507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0524C21-9107-0419-4417-EF16FCB790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6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DC04B-A669-4214-A703-0B4A72C13F35}"/>
              </a:ext>
            </a:extLst>
          </p:cNvPr>
          <p:cNvPicPr>
            <a:picLocks noChangeAspect="1"/>
          </p:cNvPicPr>
          <p:nvPr/>
        </p:nvPicPr>
        <p:blipFill>
          <a:blip r:embed="rId3"/>
          <a:stretch>
            <a:fillRect/>
          </a:stretch>
        </p:blipFill>
        <p:spPr>
          <a:xfrm>
            <a:off x="2046340" y="1107728"/>
            <a:ext cx="4922273" cy="4523939"/>
          </a:xfrm>
          <a:prstGeom prst="rect">
            <a:avLst/>
          </a:prstGeom>
        </p:spPr>
      </p:pic>
      <p:pic>
        <p:nvPicPr>
          <p:cNvPr id="2" name="Picture 8" descr="About Mass General Brigham | Mass General Brigham Innovation">
            <a:extLst>
              <a:ext uri="{FF2B5EF4-FFF2-40B4-BE49-F238E27FC236}">
                <a16:creationId xmlns:a16="http://schemas.microsoft.com/office/drawing/2014/main" id="{FEF72FC6-6423-07C7-C41D-80FF403638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54E860-2FEA-EF0C-812C-D3E7B04D4EDA}"/>
              </a:ext>
            </a:extLst>
          </p:cNvPr>
          <p:cNvPicPr>
            <a:picLocks noChangeAspect="1"/>
          </p:cNvPicPr>
          <p:nvPr/>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2270FFFC-8DEE-768F-9EB5-ACDA41C592DC}"/>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479B43C9-A5DA-715A-D161-62F2BB5E7E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6BFCF07-CED4-4940-2F10-EFC49586DC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7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5583-99AA-41FC-93C1-2C9D5D97E0BC}"/>
              </a:ext>
            </a:extLst>
          </p:cNvPr>
          <p:cNvSpPr>
            <a:spLocks noGrp="1"/>
          </p:cNvSpPr>
          <p:nvPr>
            <p:ph type="title"/>
          </p:nvPr>
        </p:nvSpPr>
        <p:spPr/>
        <p:txBody>
          <a:bodyPr/>
          <a:lstStyle/>
          <a:p>
            <a:r>
              <a:rPr lang="en-US" dirty="0"/>
              <a:t>American Indian and Alaskan Native Emergency Medicine and Emergency Departments </a:t>
            </a:r>
          </a:p>
        </p:txBody>
      </p:sp>
      <p:sp>
        <p:nvSpPr>
          <p:cNvPr id="3" name="Content Placeholder 2">
            <a:extLst>
              <a:ext uri="{FF2B5EF4-FFF2-40B4-BE49-F238E27FC236}">
                <a16:creationId xmlns:a16="http://schemas.microsoft.com/office/drawing/2014/main" id="{0DFBF193-4719-4B64-8A5B-A4B059A0267C}"/>
              </a:ext>
            </a:extLst>
          </p:cNvPr>
          <p:cNvSpPr>
            <a:spLocks noGrp="1"/>
          </p:cNvSpPr>
          <p:nvPr>
            <p:ph sz="half" idx="1"/>
          </p:nvPr>
        </p:nvSpPr>
        <p:spPr>
          <a:xfrm>
            <a:off x="2900934" y="1508760"/>
            <a:ext cx="2671191" cy="3840480"/>
          </a:xfrm>
        </p:spPr>
        <p:txBody>
          <a:bodyPr>
            <a:normAutofit fontScale="92500" lnSpcReduction="20000"/>
          </a:bodyPr>
          <a:lstStyle/>
          <a:p>
            <a:r>
              <a:rPr lang="en-US" dirty="0">
                <a:solidFill>
                  <a:schemeClr val="tx1"/>
                </a:solidFill>
              </a:rPr>
              <a:t>In 2014, researchers undertook a profile of the Indian Health Service system Emergency Departments. </a:t>
            </a:r>
          </a:p>
          <a:p>
            <a:pPr lvl="1"/>
            <a:r>
              <a:rPr lang="en-US" dirty="0">
                <a:solidFill>
                  <a:schemeClr val="tx1"/>
                </a:solidFill>
              </a:rPr>
              <a:t>40 Eds (both I.H.S and 638) serving 574 Tribes.  </a:t>
            </a:r>
          </a:p>
          <a:p>
            <a:pPr lvl="1"/>
            <a:r>
              <a:rPr lang="en-US" dirty="0">
                <a:solidFill>
                  <a:schemeClr val="tx1"/>
                </a:solidFill>
              </a:rPr>
              <a:t>24 reporting as part of the survey</a:t>
            </a:r>
          </a:p>
          <a:p>
            <a:r>
              <a:rPr lang="en-US" dirty="0">
                <a:solidFill>
                  <a:schemeClr val="tx1"/>
                </a:solidFill>
              </a:rPr>
              <a:t>Bernard et all (2017) find that only 85% of EDs within the I.H.S System had 24 hour coverage and only 13% were board certified or board prepared in emergency medicine</a:t>
            </a:r>
          </a:p>
          <a:p>
            <a:r>
              <a:rPr lang="en-US" dirty="0">
                <a:solidFill>
                  <a:schemeClr val="tx1"/>
                </a:solidFill>
              </a:rPr>
              <a:t>Small and midsized EDs were more likely to be staffed with </a:t>
            </a:r>
            <a:r>
              <a:rPr lang="en-US" dirty="0" err="1">
                <a:solidFill>
                  <a:schemeClr val="tx1"/>
                </a:solidFill>
              </a:rPr>
              <a:t>nonboard</a:t>
            </a:r>
            <a:r>
              <a:rPr lang="en-US" dirty="0">
                <a:solidFill>
                  <a:schemeClr val="tx1"/>
                </a:solidFill>
              </a:rPr>
              <a:t>-certified or </a:t>
            </a:r>
            <a:r>
              <a:rPr lang="en-US" dirty="0" err="1">
                <a:solidFill>
                  <a:schemeClr val="tx1"/>
                </a:solidFill>
              </a:rPr>
              <a:t>nonboard</a:t>
            </a:r>
            <a:r>
              <a:rPr lang="en-US" dirty="0">
                <a:solidFill>
                  <a:schemeClr val="tx1"/>
                </a:solidFill>
              </a:rPr>
              <a:t>-prepared emergency physicians compared with larger-volume centers.</a:t>
            </a:r>
          </a:p>
          <a:p>
            <a:endParaRPr lang="en-US" dirty="0">
              <a:solidFill>
                <a:schemeClr val="tx1"/>
              </a:solidFill>
            </a:endParaRPr>
          </a:p>
        </p:txBody>
      </p:sp>
      <p:sp>
        <p:nvSpPr>
          <p:cNvPr id="4" name="Content Placeholder 3">
            <a:extLst>
              <a:ext uri="{FF2B5EF4-FFF2-40B4-BE49-F238E27FC236}">
                <a16:creationId xmlns:a16="http://schemas.microsoft.com/office/drawing/2014/main" id="{31377EDF-4BCB-4443-A431-767C485E25C8}"/>
              </a:ext>
            </a:extLst>
          </p:cNvPr>
          <p:cNvSpPr>
            <a:spLocks noGrp="1"/>
          </p:cNvSpPr>
          <p:nvPr>
            <p:ph sz="half" idx="2"/>
          </p:nvPr>
        </p:nvSpPr>
        <p:spPr>
          <a:xfrm>
            <a:off x="5863590" y="1508760"/>
            <a:ext cx="2671191" cy="3840480"/>
          </a:xfrm>
        </p:spPr>
        <p:txBody>
          <a:bodyPr>
            <a:normAutofit fontScale="92500" lnSpcReduction="20000"/>
          </a:bodyPr>
          <a:lstStyle/>
          <a:p>
            <a:r>
              <a:rPr lang="en-US" dirty="0">
                <a:solidFill>
                  <a:schemeClr val="tx1"/>
                </a:solidFill>
              </a:rPr>
              <a:t>Bernard et al note that it is incumbent on the “Indian Health Service, local hospital leadership, and emergency medicine governing bodies to ensure that these providers are capable of delivering high-quality evidence-based ED care.”</a:t>
            </a:r>
          </a:p>
          <a:p>
            <a:r>
              <a:rPr lang="en-US" dirty="0">
                <a:solidFill>
                  <a:schemeClr val="tx1"/>
                </a:solidFill>
              </a:rPr>
              <a:t>Most interventions to improve ED staffing and quality will depend at least in part on improved revenue for Indian Health Service hospitals. </a:t>
            </a:r>
          </a:p>
        </p:txBody>
      </p:sp>
      <p:pic>
        <p:nvPicPr>
          <p:cNvPr id="5" name="Picture 8" descr="About Mass General Brigham | Mass General Brigham Innovation">
            <a:extLst>
              <a:ext uri="{FF2B5EF4-FFF2-40B4-BE49-F238E27FC236}">
                <a16:creationId xmlns:a16="http://schemas.microsoft.com/office/drawing/2014/main" id="{853253CC-B4FB-6A1D-FADE-6E2594285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ECD1F7-8D5B-7DAF-3B69-4049A07CBDF9}"/>
              </a:ext>
            </a:extLst>
          </p:cNvPr>
          <p:cNvPicPr>
            <a:picLocks noChangeAspect="1"/>
          </p:cNvPicPr>
          <p:nvPr/>
        </p:nvPicPr>
        <p:blipFill>
          <a:blip r:embed="rId4"/>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370FCDD8-85B0-715E-482A-077512E48C5E}"/>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F5478F96-62A1-14FC-78D4-491885B85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590C0188-B97A-AF5E-FFF5-00FA7860E3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13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EF7F-367D-499D-B7EA-32E363053051}"/>
              </a:ext>
            </a:extLst>
          </p:cNvPr>
          <p:cNvSpPr>
            <a:spLocks noGrp="1"/>
          </p:cNvSpPr>
          <p:nvPr>
            <p:ph type="title"/>
          </p:nvPr>
        </p:nvSpPr>
        <p:spPr/>
        <p:txBody>
          <a:bodyPr/>
          <a:lstStyle/>
          <a:p>
            <a:r>
              <a:rPr lang="en-US" b="1" dirty="0"/>
              <a:t>Health Equity and COVID </a:t>
            </a:r>
          </a:p>
        </p:txBody>
      </p:sp>
      <p:sp>
        <p:nvSpPr>
          <p:cNvPr id="3" name="Content Placeholder 2">
            <a:extLst>
              <a:ext uri="{FF2B5EF4-FFF2-40B4-BE49-F238E27FC236}">
                <a16:creationId xmlns:a16="http://schemas.microsoft.com/office/drawing/2014/main" id="{D273D03F-1337-4670-B13F-0505500790E1}"/>
              </a:ext>
            </a:extLst>
          </p:cNvPr>
          <p:cNvSpPr>
            <a:spLocks noGrp="1"/>
          </p:cNvSpPr>
          <p:nvPr>
            <p:ph idx="1"/>
          </p:nvPr>
        </p:nvSpPr>
        <p:spPr/>
        <p:txBody>
          <a:bodyPr/>
          <a:lstStyle/>
          <a:p>
            <a:pPr>
              <a:buClr>
                <a:schemeClr val="tx2">
                  <a:lumMod val="75000"/>
                  <a:lumOff val="25000"/>
                </a:schemeClr>
              </a:buClr>
              <a:buFont typeface="Wingdings" panose="05000000000000000000" pitchFamily="2" charset="2"/>
              <a:buChar char="Ø"/>
            </a:pPr>
            <a:r>
              <a:rPr lang="en-US" dirty="0">
                <a:solidFill>
                  <a:schemeClr val="tx1"/>
                </a:solidFill>
              </a:rPr>
              <a:t>Trembley (2021) writes “It has been suggested that the Covid-19 is not a pandemic, but a ‘</a:t>
            </a:r>
            <a:r>
              <a:rPr lang="en-US" b="1" dirty="0" err="1">
                <a:solidFill>
                  <a:schemeClr val="tx1"/>
                </a:solidFill>
              </a:rPr>
              <a:t>syndemic</a:t>
            </a:r>
            <a:r>
              <a:rPr lang="en-US" dirty="0">
                <a:solidFill>
                  <a:schemeClr val="tx1"/>
                </a:solidFill>
              </a:rPr>
              <a:t>’, i.e. an epidemic that spreads synergistically with pre-existing inequitable social conditions (Horton, 2020).</a:t>
            </a:r>
          </a:p>
          <a:p>
            <a:pPr>
              <a:buClr>
                <a:schemeClr val="tx2">
                  <a:lumMod val="75000"/>
                  <a:lumOff val="25000"/>
                </a:schemeClr>
              </a:buClr>
              <a:buFont typeface="Wingdings" panose="05000000000000000000" pitchFamily="2" charset="2"/>
              <a:buChar char="Ø"/>
            </a:pPr>
            <a:r>
              <a:rPr lang="en-US" dirty="0">
                <a:solidFill>
                  <a:schemeClr val="tx1"/>
                </a:solidFill>
              </a:rPr>
              <a:t> In the case of Indigenous populations, this </a:t>
            </a:r>
            <a:r>
              <a:rPr lang="en-US" dirty="0" err="1">
                <a:solidFill>
                  <a:schemeClr val="tx1"/>
                </a:solidFill>
              </a:rPr>
              <a:t>syndemic</a:t>
            </a:r>
            <a:r>
              <a:rPr lang="en-US" dirty="0">
                <a:solidFill>
                  <a:schemeClr val="tx1"/>
                </a:solidFill>
              </a:rPr>
              <a:t> is the result of the overlay of the Covid-19 pandemic on patterns of vulnerability established by systemic racism and colonialism.”</a:t>
            </a:r>
          </a:p>
        </p:txBody>
      </p:sp>
      <p:pic>
        <p:nvPicPr>
          <p:cNvPr id="4" name="Picture 8" descr="About Mass General Brigham | Mass General Brigham Innovation">
            <a:extLst>
              <a:ext uri="{FF2B5EF4-FFF2-40B4-BE49-F238E27FC236}">
                <a16:creationId xmlns:a16="http://schemas.microsoft.com/office/drawing/2014/main" id="{D5F8260C-7B5A-5A52-41BA-1CC351FBDC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08DF3CF-EE95-2C2A-FD34-3A7234ED682A}"/>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BF3E810C-93CD-F742-949F-93A305B9F452}"/>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6900FE65-F60A-DE96-6D3C-4B2C071D17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348AFDC0-8898-C2BC-CA9A-9E59E50699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93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28718B-7AAC-40C4-93A8-ED1DF34B1055}"/>
              </a:ext>
            </a:extLst>
          </p:cNvPr>
          <p:cNvPicPr>
            <a:picLocks noChangeAspect="1"/>
          </p:cNvPicPr>
          <p:nvPr/>
        </p:nvPicPr>
        <p:blipFill>
          <a:blip r:embed="rId3"/>
          <a:stretch>
            <a:fillRect/>
          </a:stretch>
        </p:blipFill>
        <p:spPr>
          <a:xfrm>
            <a:off x="1277471" y="1046134"/>
            <a:ext cx="6394708" cy="4625162"/>
          </a:xfrm>
          <a:prstGeom prst="rect">
            <a:avLst/>
          </a:prstGeom>
        </p:spPr>
      </p:pic>
      <p:pic>
        <p:nvPicPr>
          <p:cNvPr id="3" name="Picture 8" descr="About Mass General Brigham | Mass General Brigham Innovation">
            <a:extLst>
              <a:ext uri="{FF2B5EF4-FFF2-40B4-BE49-F238E27FC236}">
                <a16:creationId xmlns:a16="http://schemas.microsoft.com/office/drawing/2014/main" id="{52985794-CC76-22F2-4435-72C5572603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6CB34D-19C4-17D7-2A52-73D3DB3C476D}"/>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58B9F760-1C18-C103-5EEE-91834CD7A565}"/>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86963F67-DC94-292A-AE37-9B5E663640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60E62A-1C1F-5C58-2E8F-7DAC36B70D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0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9CEE3-2BC7-4F36-85F4-46B711DE763C}"/>
              </a:ext>
            </a:extLst>
          </p:cNvPr>
          <p:cNvSpPr>
            <a:spLocks noGrp="1"/>
          </p:cNvSpPr>
          <p:nvPr>
            <p:ph type="title"/>
          </p:nvPr>
        </p:nvSpPr>
        <p:spPr>
          <a:xfrm>
            <a:off x="525396" y="1095047"/>
            <a:ext cx="7429499" cy="1428750"/>
          </a:xfrm>
        </p:spPr>
        <p:txBody>
          <a:bodyPr/>
          <a:lstStyle/>
          <a:p>
            <a:r>
              <a:rPr lang="en-US" b="1" dirty="0"/>
              <a:t>Introduction</a:t>
            </a:r>
          </a:p>
        </p:txBody>
      </p:sp>
      <p:sp>
        <p:nvSpPr>
          <p:cNvPr id="5" name="Content Placeholder 4">
            <a:extLst>
              <a:ext uri="{FF2B5EF4-FFF2-40B4-BE49-F238E27FC236}">
                <a16:creationId xmlns:a16="http://schemas.microsoft.com/office/drawing/2014/main" id="{7F5959C9-A44B-41EE-8336-00F5AEAA48FE}"/>
              </a:ext>
            </a:extLst>
          </p:cNvPr>
          <p:cNvSpPr>
            <a:spLocks noGrp="1"/>
          </p:cNvSpPr>
          <p:nvPr>
            <p:ph sz="half" idx="1"/>
          </p:nvPr>
        </p:nvSpPr>
        <p:spPr>
          <a:xfrm>
            <a:off x="3826935" y="2256988"/>
            <a:ext cx="4958163" cy="2950806"/>
          </a:xfrm>
          <a:noFill/>
        </p:spPr>
        <p:txBody>
          <a:bodyPr>
            <a:noAutofit/>
          </a:bodyPr>
          <a:lstStyle/>
          <a:p>
            <a:r>
              <a:rPr lang="en-US" dirty="0"/>
              <a:t>Jennifer S. Nanez, MSW, LMSW currently serves as a Senior Program Therapist at the University of New Mexico, Department of Psychiatry and Behavioral Science, Division of Community Behavioral Health.  Ms. Nanez is an enrolled tribal member of the Pueblo of Acoma, New Mexico.  Ms. Nanez has been in the social work and education fields for over 25 years with an emphasis in serving the American Indian population. Ms. Nanez’s interests lie in suicide prevention and mental health treatment support, working within a healing from Historical Trauma framework. </a:t>
            </a:r>
          </a:p>
          <a:p>
            <a:pPr marL="0" indent="0">
              <a:buNone/>
            </a:pPr>
            <a:endParaRPr lang="en-US" dirty="0"/>
          </a:p>
        </p:txBody>
      </p:sp>
      <p:pic>
        <p:nvPicPr>
          <p:cNvPr id="4" name="Picture 3">
            <a:extLst>
              <a:ext uri="{FF2B5EF4-FFF2-40B4-BE49-F238E27FC236}">
                <a16:creationId xmlns:a16="http://schemas.microsoft.com/office/drawing/2014/main" id="{0E82C26F-04B9-49D9-8859-B4BD264F5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flipV="1">
            <a:off x="360952" y="2556436"/>
            <a:ext cx="3524249" cy="2643569"/>
          </a:xfrm>
          <a:prstGeom prst="rect">
            <a:avLst/>
          </a:prstGeom>
        </p:spPr>
      </p:pic>
      <p:pic>
        <p:nvPicPr>
          <p:cNvPr id="2" name="Picture 8" descr="About Mass General Brigham | Mass General Brigham Innovation">
            <a:extLst>
              <a:ext uri="{FF2B5EF4-FFF2-40B4-BE49-F238E27FC236}">
                <a16:creationId xmlns:a16="http://schemas.microsoft.com/office/drawing/2014/main" id="{21D325B8-33F7-164C-F625-3AC3FCDFD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08740E-2EA0-C750-5D9F-CC267BC9BAD7}"/>
              </a:ext>
            </a:extLst>
          </p:cNvPr>
          <p:cNvPicPr>
            <a:picLocks noChangeAspect="1"/>
          </p:cNvPicPr>
          <p:nvPr/>
        </p:nvPicPr>
        <p:blipFill>
          <a:blip r:embed="rId4"/>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7DB5B4C5-19F0-F3DE-B8B2-2683599F5D38}"/>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4F3D1794-8FA5-6C88-7674-6CD7172F63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614F1145-3B43-AC5F-C79D-896A4728F3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46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FB795-1008-4EC0-A73D-74D0CA4762EC}"/>
              </a:ext>
            </a:extLst>
          </p:cNvPr>
          <p:cNvPicPr>
            <a:picLocks noChangeAspect="1"/>
          </p:cNvPicPr>
          <p:nvPr/>
        </p:nvPicPr>
        <p:blipFill>
          <a:blip r:embed="rId3"/>
          <a:stretch>
            <a:fillRect/>
          </a:stretch>
        </p:blipFill>
        <p:spPr>
          <a:xfrm>
            <a:off x="255355" y="1670714"/>
            <a:ext cx="4048041" cy="3388818"/>
          </a:xfrm>
          <a:prstGeom prst="rect">
            <a:avLst/>
          </a:prstGeom>
        </p:spPr>
      </p:pic>
      <p:pic>
        <p:nvPicPr>
          <p:cNvPr id="3" name="Picture 2">
            <a:extLst>
              <a:ext uri="{FF2B5EF4-FFF2-40B4-BE49-F238E27FC236}">
                <a16:creationId xmlns:a16="http://schemas.microsoft.com/office/drawing/2014/main" id="{8D578AED-6E02-452C-8628-DF4E5DF982FB}"/>
              </a:ext>
            </a:extLst>
          </p:cNvPr>
          <p:cNvPicPr>
            <a:picLocks noChangeAspect="1"/>
          </p:cNvPicPr>
          <p:nvPr/>
        </p:nvPicPr>
        <p:blipFill>
          <a:blip r:embed="rId4"/>
          <a:stretch>
            <a:fillRect/>
          </a:stretch>
        </p:blipFill>
        <p:spPr>
          <a:xfrm>
            <a:off x="5014913" y="857250"/>
            <a:ext cx="2966085" cy="5143500"/>
          </a:xfrm>
          <a:prstGeom prst="rect">
            <a:avLst/>
          </a:prstGeom>
        </p:spPr>
      </p:pic>
      <p:pic>
        <p:nvPicPr>
          <p:cNvPr id="4" name="Picture 8" descr="About Mass General Brigham | Mass General Brigham Innovation">
            <a:extLst>
              <a:ext uri="{FF2B5EF4-FFF2-40B4-BE49-F238E27FC236}">
                <a16:creationId xmlns:a16="http://schemas.microsoft.com/office/drawing/2014/main" id="{F8984EB4-A094-0595-F2C8-40B00252D8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20AC78C-0D4B-8874-51C2-93AF48A55F08}"/>
              </a:ext>
            </a:extLst>
          </p:cNvPr>
          <p:cNvPicPr>
            <a:picLocks noChangeAspect="1"/>
          </p:cNvPicPr>
          <p:nvPr/>
        </p:nvPicPr>
        <p:blipFill>
          <a:blip r:embed="rId6"/>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A87356F1-B752-6813-A1D1-BC8253DE3E5C}"/>
              </a:ext>
            </a:extLst>
          </p:cNvPr>
          <p:cNvPicPr>
            <a:picLocks noChangeAspect="1"/>
          </p:cNvPicPr>
          <p:nvPr/>
        </p:nvPicPr>
        <p:blipFill rotWithShape="1">
          <a:blip r:embed="rId6"/>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5F30BFB6-0B1A-863C-7123-F39FB8ED97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786DF4DC-AF3C-DF9C-6F21-299A90F1C2C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0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DE09A-C09A-4CE4-A21C-2476E125B3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5708" y="1000125"/>
            <a:ext cx="4322027" cy="4915247"/>
          </a:xfrm>
          <a:prstGeom prst="rect">
            <a:avLst/>
          </a:prstGeom>
        </p:spPr>
      </p:pic>
      <p:pic>
        <p:nvPicPr>
          <p:cNvPr id="3" name="Picture 8" descr="About Mass General Brigham | Mass General Brigham Innovation">
            <a:extLst>
              <a:ext uri="{FF2B5EF4-FFF2-40B4-BE49-F238E27FC236}">
                <a16:creationId xmlns:a16="http://schemas.microsoft.com/office/drawing/2014/main" id="{8F7479D2-57C6-022A-0F01-553744CDD7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4F93EB4-6EE8-9A03-35B4-C07ED9C22791}"/>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C6A35F0F-EFA8-655D-8432-13266E6E0E35}"/>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1E207AD4-82BD-0631-B32F-D162C1FDA9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2963D8-B50F-FE2C-2ED5-FBAE2E0D80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0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3B79982-3294-457C-A5AF-B82E7C4EF94A}"/>
              </a:ext>
            </a:extLst>
          </p:cNvPr>
          <p:cNvGraphicFramePr/>
          <p:nvPr>
            <p:extLst>
              <p:ext uri="{D42A27DB-BD31-4B8C-83A1-F6EECF244321}">
                <p14:modId xmlns:p14="http://schemas.microsoft.com/office/powerpoint/2010/main" val="3196954285"/>
              </p:ext>
            </p:extLst>
          </p:nvPr>
        </p:nvGraphicFramePr>
        <p:xfrm>
          <a:off x="911612" y="1016155"/>
          <a:ext cx="7242717" cy="486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26;p65">
            <a:extLst>
              <a:ext uri="{FF2B5EF4-FFF2-40B4-BE49-F238E27FC236}">
                <a16:creationId xmlns:a16="http://schemas.microsoft.com/office/drawing/2014/main" id="{446AFB3A-95F7-4A7E-BCFC-844D68DB96FB}"/>
              </a:ext>
            </a:extLst>
          </p:cNvPr>
          <p:cNvSpPr txBox="1"/>
          <p:nvPr/>
        </p:nvSpPr>
        <p:spPr>
          <a:xfrm>
            <a:off x="3658321" y="2887631"/>
            <a:ext cx="1749300" cy="738633"/>
          </a:xfrm>
          <a:prstGeom prst="rect">
            <a:avLst/>
          </a:prstGeom>
          <a:noFill/>
          <a:ln>
            <a:noFill/>
          </a:ln>
        </p:spPr>
        <p:txBody>
          <a:bodyPr spcFirstLastPara="1" wrap="square" lIns="91425" tIns="91425" rIns="91425" bIns="91425" anchor="t" anchorCtr="0">
            <a:spAutoFit/>
          </a:bodyPr>
          <a:lstStyle/>
          <a:p>
            <a:pPr algn="ctr" defTabSz="342900">
              <a:defRPr/>
            </a:pPr>
            <a:r>
              <a:rPr lang="en" b="1" dirty="0">
                <a:solidFill>
                  <a:srgbClr val="000000"/>
                </a:solidFill>
                <a:latin typeface="Corbel"/>
                <a:ea typeface="Corbel"/>
                <a:cs typeface="Corbel"/>
                <a:sym typeface="Corbel"/>
              </a:rPr>
              <a:t>Historic and Gender Issues </a:t>
            </a:r>
            <a:endParaRPr b="1" dirty="0">
              <a:solidFill>
                <a:srgbClr val="000000"/>
              </a:solidFill>
              <a:latin typeface="Corbel"/>
              <a:ea typeface="Corbel"/>
              <a:cs typeface="Corbel"/>
              <a:sym typeface="Corbel"/>
            </a:endParaRPr>
          </a:p>
        </p:txBody>
      </p:sp>
      <p:sp>
        <p:nvSpPr>
          <p:cNvPr id="4" name="Google Shape;527;p65">
            <a:extLst>
              <a:ext uri="{FF2B5EF4-FFF2-40B4-BE49-F238E27FC236}">
                <a16:creationId xmlns:a16="http://schemas.microsoft.com/office/drawing/2014/main" id="{EE66ADE9-2043-4212-B394-E6C0005CA444}"/>
              </a:ext>
            </a:extLst>
          </p:cNvPr>
          <p:cNvSpPr txBox="1"/>
          <p:nvPr/>
        </p:nvSpPr>
        <p:spPr>
          <a:xfrm>
            <a:off x="2626095" y="3522001"/>
            <a:ext cx="1684200" cy="738633"/>
          </a:xfrm>
          <a:prstGeom prst="rect">
            <a:avLst/>
          </a:prstGeom>
          <a:noFill/>
          <a:ln>
            <a:noFill/>
          </a:ln>
        </p:spPr>
        <p:txBody>
          <a:bodyPr spcFirstLastPara="1" wrap="square" lIns="91425" tIns="91425" rIns="91425" bIns="91425" anchor="t" anchorCtr="0">
            <a:spAutoFit/>
          </a:bodyPr>
          <a:lstStyle/>
          <a:p>
            <a:pPr algn="ctr" defTabSz="342900">
              <a:defRPr/>
            </a:pPr>
            <a:r>
              <a:rPr lang="en" b="1" dirty="0">
                <a:solidFill>
                  <a:srgbClr val="000000"/>
                </a:solidFill>
                <a:latin typeface="Corbel"/>
                <a:ea typeface="Corbel"/>
                <a:cs typeface="Corbel"/>
                <a:sym typeface="Corbel"/>
              </a:rPr>
              <a:t>Collaboration and Mutuality</a:t>
            </a:r>
            <a:endParaRPr b="1" dirty="0">
              <a:solidFill>
                <a:srgbClr val="000000"/>
              </a:solidFill>
              <a:latin typeface="Corbel"/>
              <a:ea typeface="Corbel"/>
              <a:cs typeface="Corbel"/>
              <a:sym typeface="Corbel"/>
            </a:endParaRPr>
          </a:p>
        </p:txBody>
      </p:sp>
      <p:sp>
        <p:nvSpPr>
          <p:cNvPr id="5" name="Google Shape;528;p65">
            <a:extLst>
              <a:ext uri="{FF2B5EF4-FFF2-40B4-BE49-F238E27FC236}">
                <a16:creationId xmlns:a16="http://schemas.microsoft.com/office/drawing/2014/main" id="{5C6CE1B6-699D-4FBB-A142-CF702D27C5C3}"/>
              </a:ext>
            </a:extLst>
          </p:cNvPr>
          <p:cNvSpPr txBox="1"/>
          <p:nvPr/>
        </p:nvSpPr>
        <p:spPr>
          <a:xfrm>
            <a:off x="4690547" y="3522001"/>
            <a:ext cx="1749300" cy="738633"/>
          </a:xfrm>
          <a:prstGeom prst="rect">
            <a:avLst/>
          </a:prstGeom>
          <a:noFill/>
          <a:ln>
            <a:noFill/>
          </a:ln>
        </p:spPr>
        <p:txBody>
          <a:bodyPr spcFirstLastPara="1" wrap="square" lIns="91425" tIns="91425" rIns="91425" bIns="91425" anchor="t" anchorCtr="0">
            <a:spAutoFit/>
          </a:bodyPr>
          <a:lstStyle/>
          <a:p>
            <a:pPr algn="ctr" defTabSz="342900">
              <a:defRPr/>
            </a:pPr>
            <a:r>
              <a:rPr lang="en" b="1" dirty="0">
                <a:solidFill>
                  <a:srgbClr val="000000"/>
                </a:solidFill>
                <a:latin typeface="Corbel"/>
                <a:ea typeface="Corbel"/>
                <a:cs typeface="Corbel"/>
                <a:sym typeface="Corbel"/>
              </a:rPr>
              <a:t>Empowerment and Choice</a:t>
            </a:r>
            <a:endParaRPr b="1" dirty="0">
              <a:solidFill>
                <a:srgbClr val="000000"/>
              </a:solidFill>
              <a:latin typeface="Corbel"/>
              <a:ea typeface="Corbel"/>
              <a:cs typeface="Corbel"/>
              <a:sym typeface="Corbel"/>
            </a:endParaRPr>
          </a:p>
        </p:txBody>
      </p:sp>
      <p:sp>
        <p:nvSpPr>
          <p:cNvPr id="6" name="Google Shape;531;p65">
            <a:extLst>
              <a:ext uri="{FF2B5EF4-FFF2-40B4-BE49-F238E27FC236}">
                <a16:creationId xmlns:a16="http://schemas.microsoft.com/office/drawing/2014/main" id="{659EB98A-F4DD-4146-8EFB-9971F538D465}"/>
              </a:ext>
            </a:extLst>
          </p:cNvPr>
          <p:cNvSpPr txBox="1"/>
          <p:nvPr/>
        </p:nvSpPr>
        <p:spPr>
          <a:xfrm>
            <a:off x="4896047" y="4525686"/>
            <a:ext cx="1338300" cy="738633"/>
          </a:xfrm>
          <a:prstGeom prst="rect">
            <a:avLst/>
          </a:prstGeom>
          <a:noFill/>
          <a:ln>
            <a:noFill/>
          </a:ln>
        </p:spPr>
        <p:txBody>
          <a:bodyPr spcFirstLastPara="1" wrap="square" lIns="91425" tIns="91425" rIns="91425" bIns="91425" anchor="t" anchorCtr="0">
            <a:spAutoFit/>
          </a:bodyPr>
          <a:lstStyle/>
          <a:p>
            <a:pPr algn="ctr" defTabSz="342900">
              <a:defRPr/>
            </a:pPr>
            <a:r>
              <a:rPr lang="en" b="1" dirty="0">
                <a:solidFill>
                  <a:srgbClr val="000000"/>
                </a:solidFill>
                <a:latin typeface="Corbel"/>
                <a:ea typeface="Corbel"/>
                <a:cs typeface="Corbel"/>
                <a:sym typeface="Corbel"/>
              </a:rPr>
              <a:t>Peer Support</a:t>
            </a:r>
            <a:endParaRPr b="1" dirty="0">
              <a:solidFill>
                <a:srgbClr val="000000"/>
              </a:solidFill>
              <a:latin typeface="Corbel"/>
              <a:ea typeface="Corbel"/>
              <a:cs typeface="Corbel"/>
              <a:sym typeface="Corbel"/>
            </a:endParaRPr>
          </a:p>
        </p:txBody>
      </p:sp>
      <p:sp>
        <p:nvSpPr>
          <p:cNvPr id="7" name="Google Shape;529;p65">
            <a:extLst>
              <a:ext uri="{FF2B5EF4-FFF2-40B4-BE49-F238E27FC236}">
                <a16:creationId xmlns:a16="http://schemas.microsoft.com/office/drawing/2014/main" id="{C0280E3C-216C-433D-86AB-833ED131F1A6}"/>
              </a:ext>
            </a:extLst>
          </p:cNvPr>
          <p:cNvSpPr txBox="1"/>
          <p:nvPr/>
        </p:nvSpPr>
        <p:spPr>
          <a:xfrm>
            <a:off x="3468195" y="5057191"/>
            <a:ext cx="1871634" cy="738633"/>
          </a:xfrm>
          <a:prstGeom prst="rect">
            <a:avLst/>
          </a:prstGeom>
          <a:noFill/>
          <a:ln>
            <a:noFill/>
          </a:ln>
        </p:spPr>
        <p:txBody>
          <a:bodyPr spcFirstLastPara="1" wrap="square" lIns="91425" tIns="91425" rIns="91425" bIns="91425" anchor="t" anchorCtr="0">
            <a:spAutoFit/>
          </a:bodyPr>
          <a:lstStyle/>
          <a:p>
            <a:pPr algn="ctr" defTabSz="342900">
              <a:defRPr/>
            </a:pPr>
            <a:r>
              <a:rPr lang="en" b="1" dirty="0">
                <a:solidFill>
                  <a:srgbClr val="000000"/>
                </a:solidFill>
                <a:latin typeface="Corbel"/>
                <a:ea typeface="Corbel"/>
                <a:cs typeface="Corbel"/>
                <a:sym typeface="Corbel"/>
              </a:rPr>
              <a:t>Trustworthiness/Transparency</a:t>
            </a:r>
            <a:endParaRPr b="1" dirty="0">
              <a:solidFill>
                <a:srgbClr val="000000"/>
              </a:solidFill>
              <a:latin typeface="Corbel"/>
              <a:ea typeface="Corbel"/>
              <a:cs typeface="Corbel"/>
              <a:sym typeface="Corbel"/>
            </a:endParaRPr>
          </a:p>
        </p:txBody>
      </p:sp>
      <p:sp>
        <p:nvSpPr>
          <p:cNvPr id="8" name="Google Shape;530;p65">
            <a:extLst>
              <a:ext uri="{FF2B5EF4-FFF2-40B4-BE49-F238E27FC236}">
                <a16:creationId xmlns:a16="http://schemas.microsoft.com/office/drawing/2014/main" id="{D7E5846A-EECB-4419-9EA5-D60A604BC4DD}"/>
              </a:ext>
            </a:extLst>
          </p:cNvPr>
          <p:cNvSpPr txBox="1"/>
          <p:nvPr/>
        </p:nvSpPr>
        <p:spPr>
          <a:xfrm>
            <a:off x="2713410" y="4525686"/>
            <a:ext cx="1338300" cy="461635"/>
          </a:xfrm>
          <a:prstGeom prst="rect">
            <a:avLst/>
          </a:prstGeom>
          <a:noFill/>
          <a:ln>
            <a:noFill/>
          </a:ln>
        </p:spPr>
        <p:txBody>
          <a:bodyPr spcFirstLastPara="1" wrap="square" lIns="91425" tIns="91425" rIns="91425" bIns="91425" anchor="t" anchorCtr="0">
            <a:spAutoFit/>
          </a:bodyPr>
          <a:lstStyle/>
          <a:p>
            <a:pPr algn="ctr" defTabSz="342900">
              <a:defRPr/>
            </a:pPr>
            <a:r>
              <a:rPr lang="en" b="1" dirty="0">
                <a:solidFill>
                  <a:srgbClr val="000000"/>
                </a:solidFill>
                <a:latin typeface="Corbel"/>
                <a:ea typeface="Corbel"/>
                <a:cs typeface="Corbel"/>
                <a:sym typeface="Corbel"/>
              </a:rPr>
              <a:t>Safety</a:t>
            </a:r>
            <a:r>
              <a:rPr lang="en" b="1" dirty="0">
                <a:solidFill>
                  <a:srgbClr val="7030A0"/>
                </a:solidFill>
                <a:latin typeface="Corbel"/>
                <a:ea typeface="Corbel"/>
                <a:cs typeface="Corbel"/>
                <a:sym typeface="Corbel"/>
              </a:rPr>
              <a:t> </a:t>
            </a:r>
            <a:endParaRPr b="1" dirty="0">
              <a:solidFill>
                <a:srgbClr val="7030A0"/>
              </a:solidFill>
              <a:latin typeface="Corbel"/>
              <a:ea typeface="Corbel"/>
              <a:cs typeface="Corbel"/>
              <a:sym typeface="Corbel"/>
            </a:endParaRPr>
          </a:p>
        </p:txBody>
      </p:sp>
      <p:sp>
        <p:nvSpPr>
          <p:cNvPr id="10" name="TextBox 9">
            <a:extLst>
              <a:ext uri="{FF2B5EF4-FFF2-40B4-BE49-F238E27FC236}">
                <a16:creationId xmlns:a16="http://schemas.microsoft.com/office/drawing/2014/main" id="{FEF8C747-91B4-4FF0-91C4-E34D438407F9}"/>
              </a:ext>
            </a:extLst>
          </p:cNvPr>
          <p:cNvSpPr txBox="1"/>
          <p:nvPr/>
        </p:nvSpPr>
        <p:spPr>
          <a:xfrm>
            <a:off x="97406" y="809097"/>
            <a:ext cx="2505456" cy="923330"/>
          </a:xfrm>
          <a:prstGeom prst="rect">
            <a:avLst/>
          </a:prstGeom>
          <a:noFill/>
        </p:spPr>
        <p:txBody>
          <a:bodyPr wrap="square" rtlCol="0">
            <a:spAutoFit/>
          </a:bodyPr>
          <a:lstStyle/>
          <a:p>
            <a:pPr defTabSz="342900"/>
            <a:r>
              <a:rPr lang="en-US" sz="1350" b="1" dirty="0">
                <a:solidFill>
                  <a:srgbClr val="000000"/>
                </a:solidFill>
                <a:latin typeface="Corbel" panose="020B0503020204020204"/>
              </a:rPr>
              <a:t>Examines and confronts Structural Violence in systems of care and creates equitable access</a:t>
            </a:r>
          </a:p>
        </p:txBody>
      </p:sp>
      <p:sp>
        <p:nvSpPr>
          <p:cNvPr id="11" name="TextBox 10">
            <a:extLst>
              <a:ext uri="{FF2B5EF4-FFF2-40B4-BE49-F238E27FC236}">
                <a16:creationId xmlns:a16="http://schemas.microsoft.com/office/drawing/2014/main" id="{350AD2AF-B208-45B0-933C-91D540A9BB4F}"/>
              </a:ext>
            </a:extLst>
          </p:cNvPr>
          <p:cNvSpPr txBox="1"/>
          <p:nvPr/>
        </p:nvSpPr>
        <p:spPr>
          <a:xfrm>
            <a:off x="6547852" y="897768"/>
            <a:ext cx="2404872" cy="715581"/>
          </a:xfrm>
          <a:prstGeom prst="rect">
            <a:avLst/>
          </a:prstGeom>
          <a:noFill/>
        </p:spPr>
        <p:txBody>
          <a:bodyPr wrap="square" rtlCol="0">
            <a:spAutoFit/>
          </a:bodyPr>
          <a:lstStyle/>
          <a:p>
            <a:pPr defTabSz="342900"/>
            <a:r>
              <a:rPr lang="en-US" sz="1350" dirty="0">
                <a:solidFill>
                  <a:srgbClr val="000000"/>
                </a:solidFill>
                <a:latin typeface="Corbel" panose="020B0503020204020204"/>
              </a:rPr>
              <a:t>Examines and confronts institutional betrayal in systems of care. </a:t>
            </a:r>
          </a:p>
        </p:txBody>
      </p:sp>
      <p:sp>
        <p:nvSpPr>
          <p:cNvPr id="13" name="TextBox 12">
            <a:extLst>
              <a:ext uri="{FF2B5EF4-FFF2-40B4-BE49-F238E27FC236}">
                <a16:creationId xmlns:a16="http://schemas.microsoft.com/office/drawing/2014/main" id="{CCCAD527-166E-453D-8D33-2DCE372A7069}"/>
              </a:ext>
            </a:extLst>
          </p:cNvPr>
          <p:cNvSpPr txBox="1"/>
          <p:nvPr/>
        </p:nvSpPr>
        <p:spPr>
          <a:xfrm>
            <a:off x="378586" y="2009395"/>
            <a:ext cx="1331342" cy="715581"/>
          </a:xfrm>
          <a:prstGeom prst="rect">
            <a:avLst/>
          </a:prstGeom>
          <a:noFill/>
        </p:spPr>
        <p:txBody>
          <a:bodyPr wrap="square" rtlCol="0">
            <a:spAutoFit/>
          </a:bodyPr>
          <a:lstStyle/>
          <a:p>
            <a:pPr defTabSz="342900"/>
            <a:r>
              <a:rPr lang="en-US" sz="1350" dirty="0">
                <a:solidFill>
                  <a:srgbClr val="000000"/>
                </a:solidFill>
                <a:latin typeface="Corbel" panose="020B0503020204020204"/>
              </a:rPr>
              <a:t>Examines and confronts implicit bias</a:t>
            </a:r>
          </a:p>
        </p:txBody>
      </p:sp>
      <p:sp>
        <p:nvSpPr>
          <p:cNvPr id="14" name="TextBox 13">
            <a:extLst>
              <a:ext uri="{FF2B5EF4-FFF2-40B4-BE49-F238E27FC236}">
                <a16:creationId xmlns:a16="http://schemas.microsoft.com/office/drawing/2014/main" id="{741E2AF7-6CB4-4B19-A854-02EFCE83C59F}"/>
              </a:ext>
            </a:extLst>
          </p:cNvPr>
          <p:cNvSpPr txBox="1"/>
          <p:nvPr/>
        </p:nvSpPr>
        <p:spPr>
          <a:xfrm>
            <a:off x="7132929" y="1701714"/>
            <a:ext cx="1951848" cy="1131079"/>
          </a:xfrm>
          <a:prstGeom prst="rect">
            <a:avLst/>
          </a:prstGeom>
          <a:noFill/>
        </p:spPr>
        <p:txBody>
          <a:bodyPr wrap="square" rtlCol="0">
            <a:spAutoFit/>
          </a:bodyPr>
          <a:lstStyle/>
          <a:p>
            <a:pPr defTabSz="342900"/>
            <a:r>
              <a:rPr lang="en-US" sz="1350" dirty="0">
                <a:solidFill>
                  <a:srgbClr val="000000"/>
                </a:solidFill>
                <a:latin typeface="Corbel" panose="020B0503020204020204"/>
              </a:rPr>
              <a:t>Examines and confronts power differentials and creates space free from judgement, racism, stereotyping </a:t>
            </a:r>
          </a:p>
        </p:txBody>
      </p:sp>
      <p:sp>
        <p:nvSpPr>
          <p:cNvPr id="15" name="TextBox 14">
            <a:extLst>
              <a:ext uri="{FF2B5EF4-FFF2-40B4-BE49-F238E27FC236}">
                <a16:creationId xmlns:a16="http://schemas.microsoft.com/office/drawing/2014/main" id="{475BC5F7-573B-4972-9FD5-722DC0FBBDA4}"/>
              </a:ext>
            </a:extLst>
          </p:cNvPr>
          <p:cNvSpPr txBox="1"/>
          <p:nvPr/>
        </p:nvSpPr>
        <p:spPr>
          <a:xfrm>
            <a:off x="393192" y="4432554"/>
            <a:ext cx="1673352" cy="923330"/>
          </a:xfrm>
          <a:prstGeom prst="rect">
            <a:avLst/>
          </a:prstGeom>
          <a:noFill/>
        </p:spPr>
        <p:txBody>
          <a:bodyPr wrap="square" rtlCol="0">
            <a:spAutoFit/>
          </a:bodyPr>
          <a:lstStyle/>
          <a:p>
            <a:pPr defTabSz="342900"/>
            <a:r>
              <a:rPr lang="en-US" sz="1350" b="1" dirty="0">
                <a:solidFill>
                  <a:srgbClr val="000000"/>
                </a:solidFill>
                <a:latin typeface="Corbel" panose="020B0503020204020204"/>
              </a:rPr>
              <a:t>Working in collaboration with a patient versus Working on. </a:t>
            </a:r>
          </a:p>
        </p:txBody>
      </p:sp>
      <p:sp>
        <p:nvSpPr>
          <p:cNvPr id="16" name="TextBox 15">
            <a:extLst>
              <a:ext uri="{FF2B5EF4-FFF2-40B4-BE49-F238E27FC236}">
                <a16:creationId xmlns:a16="http://schemas.microsoft.com/office/drawing/2014/main" id="{47D5F5F4-8C92-47AE-B2C3-048B8927EF62}"/>
              </a:ext>
            </a:extLst>
          </p:cNvPr>
          <p:cNvSpPr txBox="1"/>
          <p:nvPr/>
        </p:nvSpPr>
        <p:spPr>
          <a:xfrm>
            <a:off x="6909318" y="4432554"/>
            <a:ext cx="2033515" cy="923330"/>
          </a:xfrm>
          <a:prstGeom prst="rect">
            <a:avLst/>
          </a:prstGeom>
          <a:noFill/>
        </p:spPr>
        <p:txBody>
          <a:bodyPr wrap="square" rtlCol="0">
            <a:spAutoFit/>
          </a:bodyPr>
          <a:lstStyle/>
          <a:p>
            <a:pPr defTabSz="342900"/>
            <a:r>
              <a:rPr lang="en-US" sz="1350" dirty="0">
                <a:solidFill>
                  <a:srgbClr val="000000"/>
                </a:solidFill>
                <a:latin typeface="Corbel" panose="020B0503020204020204"/>
              </a:rPr>
              <a:t>Sees care in the context of the impact of trauma and the need for safety and connection</a:t>
            </a:r>
          </a:p>
        </p:txBody>
      </p:sp>
      <p:sp>
        <p:nvSpPr>
          <p:cNvPr id="17" name="TextBox 16">
            <a:extLst>
              <a:ext uri="{FF2B5EF4-FFF2-40B4-BE49-F238E27FC236}">
                <a16:creationId xmlns:a16="http://schemas.microsoft.com/office/drawing/2014/main" id="{F018CEBC-1318-4E0D-BE43-F93F5600F868}"/>
              </a:ext>
            </a:extLst>
          </p:cNvPr>
          <p:cNvSpPr txBox="1"/>
          <p:nvPr/>
        </p:nvSpPr>
        <p:spPr>
          <a:xfrm>
            <a:off x="7159752" y="2823211"/>
            <a:ext cx="1819656" cy="1546577"/>
          </a:xfrm>
          <a:prstGeom prst="rect">
            <a:avLst/>
          </a:prstGeom>
          <a:noFill/>
        </p:spPr>
        <p:txBody>
          <a:bodyPr wrap="square" rtlCol="0">
            <a:spAutoFit/>
          </a:bodyPr>
          <a:lstStyle/>
          <a:p>
            <a:pPr defTabSz="342900"/>
            <a:r>
              <a:rPr lang="en-US" sz="1350" b="1" dirty="0">
                <a:solidFill>
                  <a:srgbClr val="000000"/>
                </a:solidFill>
                <a:latin typeface="Corbel" panose="020B0503020204020204"/>
              </a:rPr>
              <a:t>Understands historical context of population and historical context of care including hurtful or detrimental issues in care. </a:t>
            </a:r>
          </a:p>
        </p:txBody>
      </p:sp>
      <p:sp>
        <p:nvSpPr>
          <p:cNvPr id="18" name="TextBox 17">
            <a:extLst>
              <a:ext uri="{FF2B5EF4-FFF2-40B4-BE49-F238E27FC236}">
                <a16:creationId xmlns:a16="http://schemas.microsoft.com/office/drawing/2014/main" id="{274409C4-BDE6-479F-ADB8-3D1274E92C01}"/>
              </a:ext>
            </a:extLst>
          </p:cNvPr>
          <p:cNvSpPr txBox="1"/>
          <p:nvPr/>
        </p:nvSpPr>
        <p:spPr>
          <a:xfrm>
            <a:off x="186027" y="2825113"/>
            <a:ext cx="1829596" cy="1338828"/>
          </a:xfrm>
          <a:prstGeom prst="rect">
            <a:avLst/>
          </a:prstGeom>
          <a:noFill/>
        </p:spPr>
        <p:txBody>
          <a:bodyPr wrap="square" rtlCol="0">
            <a:spAutoFit/>
          </a:bodyPr>
          <a:lstStyle/>
          <a:p>
            <a:pPr defTabSz="342900"/>
            <a:r>
              <a:rPr lang="en-US" sz="1350" dirty="0">
                <a:solidFill>
                  <a:srgbClr val="000000"/>
                </a:solidFill>
                <a:latin typeface="Corbel" panose="020B0503020204020204"/>
              </a:rPr>
              <a:t>Centers cultural connection as supportive and cultural knowledge of a patient as valid and important to healing</a:t>
            </a:r>
          </a:p>
        </p:txBody>
      </p:sp>
      <p:cxnSp>
        <p:nvCxnSpPr>
          <p:cNvPr id="20" name="Straight Arrow Connector 19">
            <a:extLst>
              <a:ext uri="{FF2B5EF4-FFF2-40B4-BE49-F238E27FC236}">
                <a16:creationId xmlns:a16="http://schemas.microsoft.com/office/drawing/2014/main" id="{267EDA4D-A4C3-42D0-BB54-C754C54159EA}"/>
              </a:ext>
            </a:extLst>
          </p:cNvPr>
          <p:cNvCxnSpPr/>
          <p:nvPr/>
        </p:nvCxnSpPr>
        <p:spPr>
          <a:xfrm>
            <a:off x="1636776" y="4525686"/>
            <a:ext cx="15910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6D8938-6A60-4EEA-B085-C6B04994202F}"/>
              </a:ext>
            </a:extLst>
          </p:cNvPr>
          <p:cNvCxnSpPr>
            <a:cxnSpLocks/>
          </p:cNvCxnSpPr>
          <p:nvPr/>
        </p:nvCxnSpPr>
        <p:spPr>
          <a:xfrm flipH="1">
            <a:off x="5536983" y="4525686"/>
            <a:ext cx="1257791"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6C385B4-273F-4ECD-9C07-948EC0057BD4}"/>
              </a:ext>
            </a:extLst>
          </p:cNvPr>
          <p:cNvCxnSpPr/>
          <p:nvPr/>
        </p:nvCxnSpPr>
        <p:spPr>
          <a:xfrm>
            <a:off x="1941874" y="1447800"/>
            <a:ext cx="13871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F7ACA37-C02B-4E3A-9215-2073D24436E9}"/>
              </a:ext>
            </a:extLst>
          </p:cNvPr>
          <p:cNvCxnSpPr/>
          <p:nvPr/>
        </p:nvCxnSpPr>
        <p:spPr>
          <a:xfrm flipH="1">
            <a:off x="5565197" y="1447800"/>
            <a:ext cx="97276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FB681E-4EC9-4AA3-AF44-CC1427C5FD2C}"/>
              </a:ext>
            </a:extLst>
          </p:cNvPr>
          <p:cNvCxnSpPr/>
          <p:nvPr/>
        </p:nvCxnSpPr>
        <p:spPr>
          <a:xfrm>
            <a:off x="1410964" y="2402924"/>
            <a:ext cx="13871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A9E8A8C-68C2-42B1-83B6-A9340F7E5B16}"/>
              </a:ext>
            </a:extLst>
          </p:cNvPr>
          <p:cNvCxnSpPr/>
          <p:nvPr/>
        </p:nvCxnSpPr>
        <p:spPr>
          <a:xfrm>
            <a:off x="1350134" y="3522000"/>
            <a:ext cx="13871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7481764-9DCE-4A40-817E-E1249F7D6973}"/>
              </a:ext>
            </a:extLst>
          </p:cNvPr>
          <p:cNvCxnSpPr/>
          <p:nvPr/>
        </p:nvCxnSpPr>
        <p:spPr>
          <a:xfrm flipH="1">
            <a:off x="6165878" y="2293196"/>
            <a:ext cx="97276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12D5C7E-C907-42E3-9524-19CE14D4170A}"/>
              </a:ext>
            </a:extLst>
          </p:cNvPr>
          <p:cNvCxnSpPr/>
          <p:nvPr/>
        </p:nvCxnSpPr>
        <p:spPr>
          <a:xfrm flipH="1">
            <a:off x="6165878" y="3488048"/>
            <a:ext cx="97276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9" name="Picture 8" descr="About Mass General Brigham | Mass General Brigham Innovation">
            <a:extLst>
              <a:ext uri="{FF2B5EF4-FFF2-40B4-BE49-F238E27FC236}">
                <a16:creationId xmlns:a16="http://schemas.microsoft.com/office/drawing/2014/main" id="{3879D75D-89A4-5415-F8EB-E8E53262EE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188D40F-9EED-FF6F-7F0A-7DB70BDD8EE7}"/>
              </a:ext>
            </a:extLst>
          </p:cNvPr>
          <p:cNvPicPr>
            <a:picLocks noChangeAspect="1"/>
          </p:cNvPicPr>
          <p:nvPr/>
        </p:nvPicPr>
        <p:blipFill>
          <a:blip r:embed="rId9"/>
          <a:stretch>
            <a:fillRect/>
          </a:stretch>
        </p:blipFill>
        <p:spPr>
          <a:xfrm>
            <a:off x="1" y="6197599"/>
            <a:ext cx="3505199" cy="660400"/>
          </a:xfrm>
          <a:prstGeom prst="rect">
            <a:avLst/>
          </a:prstGeom>
        </p:spPr>
      </p:pic>
      <p:pic>
        <p:nvPicPr>
          <p:cNvPr id="19" name="Picture 18">
            <a:extLst>
              <a:ext uri="{FF2B5EF4-FFF2-40B4-BE49-F238E27FC236}">
                <a16:creationId xmlns:a16="http://schemas.microsoft.com/office/drawing/2014/main" id="{64D5141D-1816-CB8D-33B0-91FDECA0E25C}"/>
              </a:ext>
            </a:extLst>
          </p:cNvPr>
          <p:cNvPicPr>
            <a:picLocks noChangeAspect="1"/>
          </p:cNvPicPr>
          <p:nvPr/>
        </p:nvPicPr>
        <p:blipFill rotWithShape="1">
          <a:blip r:embed="rId9"/>
          <a:srcRect l="49020"/>
          <a:stretch/>
        </p:blipFill>
        <p:spPr>
          <a:xfrm>
            <a:off x="3505200" y="6195828"/>
            <a:ext cx="2756920" cy="660399"/>
          </a:xfrm>
          <a:prstGeom prst="rect">
            <a:avLst/>
          </a:prstGeom>
        </p:spPr>
      </p:pic>
      <p:pic>
        <p:nvPicPr>
          <p:cNvPr id="21" name="Picture 4" descr="FLIP - Home">
            <a:extLst>
              <a:ext uri="{FF2B5EF4-FFF2-40B4-BE49-F238E27FC236}">
                <a16:creationId xmlns:a16="http://schemas.microsoft.com/office/drawing/2014/main" id="{5F5308AC-6625-C98E-27D8-347588EF15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25B64062-0957-FB41-32A8-FD39BD823F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graphicEl>
                                              <a:dgm id="{B5C7D1F0-FE1A-4D9C-A636-8D21C6758353}"/>
                                            </p:graphicEl>
                                          </p:spTgt>
                                        </p:tgtEl>
                                        <p:attrNameLst>
                                          <p:attrName>style.visibility</p:attrName>
                                        </p:attrNameLst>
                                      </p:cBhvr>
                                      <p:to>
                                        <p:strVal val="visible"/>
                                      </p:to>
                                    </p:set>
                                    <p:animEffect transition="in" filter="fade">
                                      <p:cBhvr>
                                        <p:cTn id="7" dur="2000"/>
                                        <p:tgtEl>
                                          <p:spTgt spid="2">
                                            <p:graphicEl>
                                              <a:dgm id="{B5C7D1F0-FE1A-4D9C-A636-8D21C6758353}"/>
                                            </p:graphicEl>
                                          </p:spTgt>
                                        </p:tgtEl>
                                      </p:cBhvr>
                                    </p:animEffect>
                                  </p:childTnLst>
                                </p:cTn>
                              </p:par>
                            </p:childTnLst>
                          </p:cTn>
                        </p:par>
                        <p:par>
                          <p:cTn id="8" fill="hold">
                            <p:stCondLst>
                              <p:cond delay="2250"/>
                            </p:stCondLst>
                            <p:childTnLst>
                              <p:par>
                                <p:cTn id="9" presetID="1" presetClass="entr" presetSubtype="0"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2999"/>
                                          </p:stCondLst>
                                        </p:cTn>
                                        <p:tgtEl>
                                          <p:spTgt spid="20"/>
                                        </p:tgtEl>
                                        <p:attrNameLst>
                                          <p:attrName>style.visibility</p:attrName>
                                        </p:attrNameLst>
                                      </p:cBhvr>
                                      <p:to>
                                        <p:strVal val="visible"/>
                                      </p:to>
                                    </p:set>
                                  </p:childTnLst>
                                </p:cTn>
                              </p:par>
                            </p:childTnLst>
                          </p:cTn>
                        </p:par>
                        <p:par>
                          <p:cTn id="15" fill="hold">
                            <p:stCondLst>
                              <p:cond delay="5250"/>
                            </p:stCondLst>
                            <p:childTnLst>
                              <p:par>
                                <p:cTn id="16" presetID="1" presetClass="entr" presetSubtype="0"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C0165B88-24FE-44C7-80D7-0C9BFD7579AC}"/>
                                            </p:graphicEl>
                                          </p:spTgt>
                                        </p:tgtEl>
                                        <p:attrNameLst>
                                          <p:attrName>style.visibility</p:attrName>
                                        </p:attrNameLst>
                                      </p:cBhvr>
                                      <p:to>
                                        <p:strVal val="visible"/>
                                      </p:to>
                                    </p:set>
                                    <p:animEffect transition="in" filter="fade">
                                      <p:cBhvr>
                                        <p:cTn id="22" dur="3000"/>
                                        <p:tgtEl>
                                          <p:spTgt spid="2">
                                            <p:graphicEl>
                                              <a:dgm id="{C0165B88-24FE-44C7-80D7-0C9BFD7579AC}"/>
                                            </p:graphicEl>
                                          </p:spTgt>
                                        </p:tgtEl>
                                      </p:cBhvr>
                                    </p:animEffect>
                                  </p:childTnLst>
                                </p:cTn>
                              </p:par>
                            </p:childTnLst>
                          </p:cTn>
                        </p:par>
                        <p:par>
                          <p:cTn id="23" fill="hold">
                            <p:stCondLst>
                              <p:cond delay="3000"/>
                            </p:stCondLst>
                            <p:childTnLst>
                              <p:par>
                                <p:cTn id="24" presetID="1" presetClass="entr" presetSubtype="0" fill="hold" grpId="0" nodeType="afterEffect">
                                  <p:stCondLst>
                                    <p:cond delay="100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150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62A255FB-6925-4821-B58C-61F74BE787CF}"/>
                                            </p:graphicEl>
                                          </p:spTgt>
                                        </p:tgtEl>
                                        <p:attrNameLst>
                                          <p:attrName>style.visibility</p:attrName>
                                        </p:attrNameLst>
                                      </p:cBhvr>
                                      <p:to>
                                        <p:strVal val="visible"/>
                                      </p:to>
                                    </p:set>
                                    <p:animEffect transition="in" filter="fade">
                                      <p:cBhvr>
                                        <p:cTn id="37" dur="3000"/>
                                        <p:tgtEl>
                                          <p:spTgt spid="2">
                                            <p:graphicEl>
                                              <a:dgm id="{62A255FB-6925-4821-B58C-61F74BE787CF}"/>
                                            </p:graphicEl>
                                          </p:spTgt>
                                        </p:tgtEl>
                                      </p:cBhvr>
                                    </p:animEffect>
                                  </p:childTnLst>
                                </p:cTn>
                              </p:par>
                            </p:childTnLst>
                          </p:cTn>
                        </p:par>
                        <p:par>
                          <p:cTn id="38" fill="hold">
                            <p:stCondLst>
                              <p:cond delay="3000"/>
                            </p:stCondLst>
                            <p:childTnLst>
                              <p:par>
                                <p:cTn id="39" presetID="1" presetClass="entr" presetSubtype="0" fill="hold" grpId="0" nodeType="afterEffect">
                                  <p:stCondLst>
                                    <p:cond delay="100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4000"/>
                            </p:stCondLst>
                            <p:childTnLst>
                              <p:par>
                                <p:cTn id="44" presetID="1" presetClass="entr" presetSubtype="0" fill="hold" grpId="0" nodeType="afterEffect">
                                  <p:stCondLst>
                                    <p:cond delay="100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nodeType="withEffect">
                                  <p:stCondLst>
                                    <p:cond delay="1000"/>
                                  </p:stCondLst>
                                  <p:childTnLst>
                                    <p:set>
                                      <p:cBhvr>
                                        <p:cTn id="47" dur="1" fill="hold">
                                          <p:stCondLst>
                                            <p:cond delay="0"/>
                                          </p:stCondLst>
                                        </p:cTn>
                                        <p:tgtEl>
                                          <p:spTgt spid="29"/>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100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6000"/>
                            </p:stCondLst>
                            <p:childTnLst>
                              <p:par>
                                <p:cTn id="54" presetID="1" presetClass="entr" presetSubtype="0" fill="hold" grpId="0" nodeType="afterEffect">
                                  <p:stCondLst>
                                    <p:cond delay="1500"/>
                                  </p:stCondLst>
                                  <p:childTnLst>
                                    <p:set>
                                      <p:cBhvr>
                                        <p:cTn id="55" dur="1" fill="hold">
                                          <p:stCondLst>
                                            <p:cond delay="9"/>
                                          </p:stCondLst>
                                        </p:cTn>
                                        <p:tgtEl>
                                          <p:spTgt spid="10"/>
                                        </p:tgtEl>
                                        <p:attrNameLst>
                                          <p:attrName>style.visibility</p:attrName>
                                        </p:attrNameLst>
                                      </p:cBhvr>
                                      <p:to>
                                        <p:strVal val="visible"/>
                                      </p:to>
                                    </p:set>
                                  </p:childTnLst>
                                </p:cTn>
                              </p:par>
                              <p:par>
                                <p:cTn id="56" presetID="1" presetClass="entr" presetSubtype="0" fill="hold" nodeType="withEffect">
                                  <p:stCondLst>
                                    <p:cond delay="1500"/>
                                  </p:stCondLst>
                                  <p:childTnLst>
                                    <p:set>
                                      <p:cBhvr>
                                        <p:cTn id="5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rev="1"/>
        </p:bldSub>
      </p:bldGraphic>
      <p:bldP spid="10" grpId="0"/>
      <p:bldP spid="11" grpId="0"/>
      <p:bldP spid="13" grpId="0"/>
      <p:bldP spid="14" grpId="0"/>
      <p:bldP spid="15"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D1B49B-41DE-4E9B-AAD8-92FCCADE2786}"/>
              </a:ext>
            </a:extLst>
          </p:cNvPr>
          <p:cNvPicPr>
            <a:picLocks noChangeAspect="1"/>
          </p:cNvPicPr>
          <p:nvPr/>
        </p:nvPicPr>
        <p:blipFill>
          <a:blip r:embed="rId3"/>
          <a:stretch>
            <a:fillRect/>
          </a:stretch>
        </p:blipFill>
        <p:spPr>
          <a:xfrm>
            <a:off x="697875" y="1246488"/>
            <a:ext cx="7846955" cy="4420630"/>
          </a:xfrm>
          <a:prstGeom prst="rect">
            <a:avLst/>
          </a:prstGeom>
        </p:spPr>
      </p:pic>
      <p:pic>
        <p:nvPicPr>
          <p:cNvPr id="3" name="Picture 8" descr="About Mass General Brigham | Mass General Brigham Innovation">
            <a:extLst>
              <a:ext uri="{FF2B5EF4-FFF2-40B4-BE49-F238E27FC236}">
                <a16:creationId xmlns:a16="http://schemas.microsoft.com/office/drawing/2014/main" id="{73D43528-A40D-8693-37CF-5D6F0455BC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658F46-F095-48DC-A9C9-05489E352176}"/>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DB925BC1-0046-9117-BA37-F6253AE7F929}"/>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51BE093D-8CE3-149E-54C0-27F6DCA789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8510E2E-56AE-FB8D-8B80-AE12869EEE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1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2D8D-AE89-4037-9016-E3DED5044E44}"/>
              </a:ext>
            </a:extLst>
          </p:cNvPr>
          <p:cNvSpPr>
            <a:spLocks noGrp="1"/>
          </p:cNvSpPr>
          <p:nvPr>
            <p:ph type="title"/>
          </p:nvPr>
        </p:nvSpPr>
        <p:spPr/>
        <p:txBody>
          <a:bodyPr/>
          <a:lstStyle/>
          <a:p>
            <a:r>
              <a:rPr lang="en-US" dirty="0"/>
              <a:t>Why does Cultural Safety matter in Emergency Medicine? </a:t>
            </a:r>
          </a:p>
        </p:txBody>
      </p:sp>
      <p:sp>
        <p:nvSpPr>
          <p:cNvPr id="3" name="Content Placeholder 2">
            <a:extLst>
              <a:ext uri="{FF2B5EF4-FFF2-40B4-BE49-F238E27FC236}">
                <a16:creationId xmlns:a16="http://schemas.microsoft.com/office/drawing/2014/main" id="{DDDC105E-8A4A-4DE1-AA6F-62E5910E2E3E}"/>
              </a:ext>
            </a:extLst>
          </p:cNvPr>
          <p:cNvSpPr>
            <a:spLocks noGrp="1"/>
          </p:cNvSpPr>
          <p:nvPr>
            <p:ph idx="1"/>
          </p:nvPr>
        </p:nvSpPr>
        <p:spPr/>
        <p:txBody>
          <a:bodyPr>
            <a:normAutofit/>
          </a:bodyPr>
          <a:lstStyle/>
          <a:p>
            <a:r>
              <a:rPr lang="en-US" dirty="0"/>
              <a:t>Health disparities in American Indian and Alaskan Native populations are well known and long documented. </a:t>
            </a:r>
          </a:p>
          <a:p>
            <a:r>
              <a:rPr lang="en-US" dirty="0"/>
              <a:t>Less is known about specific disparities for AI/AN population treatment in EDs</a:t>
            </a:r>
          </a:p>
          <a:p>
            <a:r>
              <a:rPr lang="en-US" dirty="0"/>
              <a:t>Owens, Hons, et al (2020) Conducted a scoping review of the literature on disparities in care in ED’s for both the US and Canada from 1990 to 2018</a:t>
            </a:r>
          </a:p>
          <a:p>
            <a:r>
              <a:rPr lang="en-US" dirty="0"/>
              <a:t>After review of 453 records screened, 83 studies were included and  were clustered for analysis by ED Process</a:t>
            </a:r>
          </a:p>
          <a:p>
            <a:pPr lvl="1"/>
            <a:r>
              <a:rPr lang="en-US" dirty="0"/>
              <a:t>Triage </a:t>
            </a:r>
          </a:p>
          <a:p>
            <a:pPr lvl="1"/>
            <a:r>
              <a:rPr lang="en-US" dirty="0"/>
              <a:t>Wait times </a:t>
            </a:r>
          </a:p>
          <a:p>
            <a:pPr lvl="1"/>
            <a:r>
              <a:rPr lang="en-US" dirty="0"/>
              <a:t>Analgesia</a:t>
            </a:r>
          </a:p>
          <a:p>
            <a:pPr lvl="1"/>
            <a:r>
              <a:rPr lang="en-US" dirty="0"/>
              <a:t>Diagnosis</a:t>
            </a:r>
          </a:p>
          <a:p>
            <a:pPr lvl="1"/>
            <a:r>
              <a:rPr lang="en-US" dirty="0"/>
              <a:t>Treatment </a:t>
            </a:r>
          </a:p>
          <a:p>
            <a:pPr lvl="1"/>
            <a:r>
              <a:rPr lang="en-US" dirty="0"/>
              <a:t>Leaving without being seen (LWBS)/ Leaving against medical advice (AMA) </a:t>
            </a:r>
          </a:p>
          <a:p>
            <a:pPr lvl="1"/>
            <a:r>
              <a:rPr lang="en-US" dirty="0"/>
              <a:t>Patient experiences</a:t>
            </a:r>
          </a:p>
        </p:txBody>
      </p:sp>
      <p:pic>
        <p:nvPicPr>
          <p:cNvPr id="4" name="Picture 8" descr="About Mass General Brigham | Mass General Brigham Innovation">
            <a:extLst>
              <a:ext uri="{FF2B5EF4-FFF2-40B4-BE49-F238E27FC236}">
                <a16:creationId xmlns:a16="http://schemas.microsoft.com/office/drawing/2014/main" id="{7283D46F-F166-7E3A-DAAF-8638459F87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FB3B15-81BA-4D98-9268-E2006ECCCA91}"/>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2FB19475-EC50-9F30-7B5B-432A6766E7C0}"/>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73201C1A-7AC3-63A0-1CBC-0D9656E14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FFF0FF9-632B-421D-5319-CCD516C543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76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730C-0495-4560-ABE6-743A59514897}"/>
              </a:ext>
            </a:extLst>
          </p:cNvPr>
          <p:cNvSpPr>
            <a:spLocks noGrp="1"/>
          </p:cNvSpPr>
          <p:nvPr>
            <p:ph type="title"/>
          </p:nvPr>
        </p:nvSpPr>
        <p:spPr/>
        <p:txBody>
          <a:bodyPr/>
          <a:lstStyle/>
          <a:p>
            <a:r>
              <a:rPr lang="en-US" dirty="0"/>
              <a:t>Why does Cultural Safety matter in Emergency Medicine? </a:t>
            </a:r>
          </a:p>
        </p:txBody>
      </p:sp>
      <p:sp>
        <p:nvSpPr>
          <p:cNvPr id="4" name="Content Placeholder 3">
            <a:extLst>
              <a:ext uri="{FF2B5EF4-FFF2-40B4-BE49-F238E27FC236}">
                <a16:creationId xmlns:a16="http://schemas.microsoft.com/office/drawing/2014/main" id="{BE61A9AB-8785-42AE-AA1F-CDFD4F3D2B30}"/>
              </a:ext>
            </a:extLst>
          </p:cNvPr>
          <p:cNvSpPr>
            <a:spLocks noGrp="1"/>
          </p:cNvSpPr>
          <p:nvPr>
            <p:ph sz="half" idx="2"/>
          </p:nvPr>
        </p:nvSpPr>
        <p:spPr/>
        <p:txBody>
          <a:bodyPr>
            <a:normAutofit fontScale="92500" lnSpcReduction="20000"/>
          </a:bodyPr>
          <a:lstStyle/>
          <a:p>
            <a:r>
              <a:rPr lang="en-US" dirty="0"/>
              <a:t>25 studies found </a:t>
            </a:r>
            <a:r>
              <a:rPr lang="en-US" b="1" dirty="0"/>
              <a:t>differences between racial and ethnic minority groups on at least one diagnostic process for testing and treatment </a:t>
            </a:r>
            <a:r>
              <a:rPr lang="en-US" dirty="0"/>
              <a:t>for chest pain, asthma, psychiatric disorders, gastro complaints, trauma and stroke.  </a:t>
            </a:r>
          </a:p>
          <a:p>
            <a:r>
              <a:rPr lang="en-US" dirty="0"/>
              <a:t>4 studies </a:t>
            </a:r>
            <a:r>
              <a:rPr lang="en-US" b="1" dirty="0"/>
              <a:t>found LWBS/AMA more likely in minority groups than majority group patients</a:t>
            </a:r>
            <a:r>
              <a:rPr lang="en-US" dirty="0"/>
              <a:t>. Minority patients Other than Indigenous patient were Not more likely that their white counterparts to LWBS after controlling for insurance status. </a:t>
            </a:r>
          </a:p>
          <a:p>
            <a:pPr lvl="1"/>
            <a:r>
              <a:rPr lang="en-US" dirty="0"/>
              <a:t>AI/AN children have higher rates of leaving ED’s without complete evaluation or care. </a:t>
            </a:r>
          </a:p>
          <a:p>
            <a:r>
              <a:rPr lang="en-US" dirty="0"/>
              <a:t>2 studies analyzed patient trust in ED providers. </a:t>
            </a:r>
            <a:r>
              <a:rPr lang="en-US" b="1" dirty="0"/>
              <a:t>Both found non-white patients had lower trust scores for providers </a:t>
            </a:r>
            <a:r>
              <a:rPr lang="en-US" dirty="0"/>
              <a:t>than white patients. </a:t>
            </a:r>
          </a:p>
        </p:txBody>
      </p:sp>
      <p:sp>
        <p:nvSpPr>
          <p:cNvPr id="5" name="Content Placeholder 3">
            <a:extLst>
              <a:ext uri="{FF2B5EF4-FFF2-40B4-BE49-F238E27FC236}">
                <a16:creationId xmlns:a16="http://schemas.microsoft.com/office/drawing/2014/main" id="{9C9189C7-B8C2-4109-8904-35A11DA1A4B8}"/>
              </a:ext>
            </a:extLst>
          </p:cNvPr>
          <p:cNvSpPr>
            <a:spLocks noGrp="1"/>
          </p:cNvSpPr>
          <p:nvPr>
            <p:ph sz="half" idx="1"/>
          </p:nvPr>
        </p:nvSpPr>
        <p:spPr>
          <a:xfrm>
            <a:off x="2900362" y="1508523"/>
            <a:ext cx="2606279" cy="3840956"/>
          </a:xfrm>
        </p:spPr>
        <p:txBody>
          <a:bodyPr>
            <a:normAutofit fontScale="92500" lnSpcReduction="20000"/>
          </a:bodyPr>
          <a:lstStyle/>
          <a:p>
            <a:pPr marL="0" indent="0">
              <a:buNone/>
            </a:pPr>
            <a:r>
              <a:rPr lang="en-US" dirty="0"/>
              <a:t>Owens, Hons, et al (2020) found:</a:t>
            </a:r>
          </a:p>
          <a:p>
            <a:r>
              <a:rPr lang="en-US" dirty="0"/>
              <a:t>7 Studies for triage scores found differences between racial and ethnic minority v. majority culture despite similar presenting complaints or pain ratings </a:t>
            </a:r>
          </a:p>
          <a:p>
            <a:r>
              <a:rPr lang="en-US" dirty="0"/>
              <a:t>12 studies examined waiting times, and </a:t>
            </a:r>
            <a:r>
              <a:rPr lang="en-US" b="1" dirty="0"/>
              <a:t>11 found minority groups waited longer </a:t>
            </a:r>
            <a:r>
              <a:rPr lang="en-US" dirty="0"/>
              <a:t>on average to be assessed than white patients</a:t>
            </a:r>
          </a:p>
          <a:p>
            <a:r>
              <a:rPr lang="en-US" dirty="0"/>
              <a:t>24 studies in analgesic admin. 15 of 24 found differences in analgesic admin between racial and ethnic groups.  6 studies found </a:t>
            </a:r>
            <a:r>
              <a:rPr lang="en-US" b="1" dirty="0"/>
              <a:t>minorities were less likely to receive any analgesics compared to the majority culture</a:t>
            </a:r>
            <a:r>
              <a:rPr lang="en-US" dirty="0"/>
              <a:t>. </a:t>
            </a:r>
          </a:p>
          <a:p>
            <a:endParaRPr lang="en-US" dirty="0"/>
          </a:p>
        </p:txBody>
      </p:sp>
      <p:pic>
        <p:nvPicPr>
          <p:cNvPr id="3" name="Picture 8" descr="About Mass General Brigham | Mass General Brigham Innovation">
            <a:extLst>
              <a:ext uri="{FF2B5EF4-FFF2-40B4-BE49-F238E27FC236}">
                <a16:creationId xmlns:a16="http://schemas.microsoft.com/office/drawing/2014/main" id="{102939C4-5670-A2BB-795F-214848B541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E7E50A-B56E-2361-11A9-0C487CE36051}"/>
              </a:ext>
            </a:extLst>
          </p:cNvPr>
          <p:cNvPicPr>
            <a:picLocks noChangeAspect="1"/>
          </p:cNvPicPr>
          <p:nvPr/>
        </p:nvPicPr>
        <p:blipFill>
          <a:blip r:embed="rId4"/>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81C4A47D-40AE-119C-A9E6-1D8EE42EA337}"/>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C5D151D8-8AD7-3F74-6776-D7A9F4EE07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7BCB657C-F481-E656-D380-D685900037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03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D495-5C3B-4625-90FC-5E3A5E4D0883}"/>
              </a:ext>
            </a:extLst>
          </p:cNvPr>
          <p:cNvSpPr>
            <a:spLocks noGrp="1"/>
          </p:cNvSpPr>
          <p:nvPr>
            <p:ph type="title"/>
          </p:nvPr>
        </p:nvSpPr>
        <p:spPr/>
        <p:txBody>
          <a:bodyPr/>
          <a:lstStyle/>
          <a:p>
            <a:r>
              <a:rPr lang="en-US" dirty="0"/>
              <a:t>Cultural Safety creates safe care</a:t>
            </a:r>
          </a:p>
        </p:txBody>
      </p:sp>
      <p:sp>
        <p:nvSpPr>
          <p:cNvPr id="3" name="Content Placeholder 2">
            <a:extLst>
              <a:ext uri="{FF2B5EF4-FFF2-40B4-BE49-F238E27FC236}">
                <a16:creationId xmlns:a16="http://schemas.microsoft.com/office/drawing/2014/main" id="{35A47D81-DDF9-4AC6-9DBC-A481315C7BA3}"/>
              </a:ext>
            </a:extLst>
          </p:cNvPr>
          <p:cNvSpPr>
            <a:spLocks noGrp="1"/>
          </p:cNvSpPr>
          <p:nvPr>
            <p:ph sz="half" idx="1"/>
          </p:nvPr>
        </p:nvSpPr>
        <p:spPr>
          <a:xfrm>
            <a:off x="2900934" y="1508760"/>
            <a:ext cx="2210612" cy="3840480"/>
          </a:xfrm>
        </p:spPr>
        <p:txBody>
          <a:bodyPr>
            <a:normAutofit lnSpcReduction="10000"/>
          </a:bodyPr>
          <a:lstStyle/>
          <a:p>
            <a:r>
              <a:rPr lang="en-US" dirty="0"/>
              <a:t>Individuals seeking care are coming sometimes at the most vulnerable moments of their lives. </a:t>
            </a:r>
          </a:p>
          <a:p>
            <a:r>
              <a:rPr lang="en-US" dirty="0"/>
              <a:t>Yet perceptions of biases, power differentials, and history of betrayals in care keep our relatives from sharing information about their health struggles</a:t>
            </a:r>
          </a:p>
          <a:p>
            <a:pPr lvl="1"/>
            <a:r>
              <a:rPr lang="en-US" dirty="0"/>
              <a:t>And their loss of health can create trauma</a:t>
            </a:r>
          </a:p>
          <a:p>
            <a:r>
              <a:rPr lang="en-US" dirty="0"/>
              <a:t>Creating safe, respectful spaces for healthcare can create generations of impact</a:t>
            </a:r>
          </a:p>
          <a:p>
            <a:endParaRPr lang="en-US" dirty="0"/>
          </a:p>
        </p:txBody>
      </p:sp>
      <p:pic>
        <p:nvPicPr>
          <p:cNvPr id="5" name="Content Placeholder 4">
            <a:extLst>
              <a:ext uri="{FF2B5EF4-FFF2-40B4-BE49-F238E27FC236}">
                <a16:creationId xmlns:a16="http://schemas.microsoft.com/office/drawing/2014/main" id="{85A0AA9E-8164-4DE9-8CE0-594A179914B4}"/>
              </a:ext>
            </a:extLst>
          </p:cNvPr>
          <p:cNvPicPr>
            <a:picLocks noGrp="1" noChangeAspect="1"/>
          </p:cNvPicPr>
          <p:nvPr>
            <p:ph sz="half" idx="2"/>
          </p:nvPr>
        </p:nvPicPr>
        <p:blipFill>
          <a:blip r:embed="rId2"/>
          <a:stretch>
            <a:fillRect/>
          </a:stretch>
        </p:blipFill>
        <p:spPr>
          <a:xfrm>
            <a:off x="5176182" y="2123178"/>
            <a:ext cx="3578794" cy="2818166"/>
          </a:xfrm>
          <a:prstGeom prst="rect">
            <a:avLst/>
          </a:prstGeom>
        </p:spPr>
      </p:pic>
      <p:pic>
        <p:nvPicPr>
          <p:cNvPr id="4" name="Picture 8" descr="About Mass General Brigham | Mass General Brigham Innovation">
            <a:extLst>
              <a:ext uri="{FF2B5EF4-FFF2-40B4-BE49-F238E27FC236}">
                <a16:creationId xmlns:a16="http://schemas.microsoft.com/office/drawing/2014/main" id="{E316E6FB-E0CA-20EE-8BC4-1CB0F98FEA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313802F-CBF1-5073-C11B-1B6B675B3906}"/>
              </a:ext>
            </a:extLst>
          </p:cNvPr>
          <p:cNvPicPr>
            <a:picLocks noChangeAspect="1"/>
          </p:cNvPicPr>
          <p:nvPr/>
        </p:nvPicPr>
        <p:blipFill>
          <a:blip r:embed="rId4"/>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0CA9D1BD-25DB-E4CB-A922-38288D93906D}"/>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4ABE51AD-40FF-6919-19DD-B31BC22C09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9D900D7-422C-2C09-0836-7650DB1AAA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1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0A529-BE38-4610-8A0B-C5DE71A08BD5}"/>
              </a:ext>
            </a:extLst>
          </p:cNvPr>
          <p:cNvSpPr>
            <a:spLocks noGrp="1"/>
          </p:cNvSpPr>
          <p:nvPr>
            <p:ph type="title"/>
          </p:nvPr>
        </p:nvSpPr>
        <p:spPr/>
        <p:txBody>
          <a:bodyPr>
            <a:normAutofit/>
          </a:bodyPr>
          <a:lstStyle/>
          <a:p>
            <a:r>
              <a:rPr lang="en-US" dirty="0"/>
              <a:t>Operationalizing Cultural Safety: Turning to our Relatives for support. </a:t>
            </a:r>
          </a:p>
        </p:txBody>
      </p:sp>
      <p:pic>
        <p:nvPicPr>
          <p:cNvPr id="2" name="Picture 8" descr="About Mass General Brigham | Mass General Brigham Innovation">
            <a:extLst>
              <a:ext uri="{FF2B5EF4-FFF2-40B4-BE49-F238E27FC236}">
                <a16:creationId xmlns:a16="http://schemas.microsoft.com/office/drawing/2014/main" id="{2393A3DE-05D5-D315-F6D7-9FDF79FC26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B89775-17E0-F619-B82F-360B0B4049BD}"/>
              </a:ext>
            </a:extLst>
          </p:cNvPr>
          <p:cNvPicPr>
            <a:picLocks noChangeAspect="1"/>
          </p:cNvPicPr>
          <p:nvPr/>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7192DFEE-25D6-CAD0-9011-0DB7A1CA583E}"/>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AF173F89-6C35-27B2-E509-6E3D4375D0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6C83F9-C523-65BC-DE82-001367B0D7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36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07584-DFBD-469E-B59A-9B3F8660E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635" y="1028701"/>
            <a:ext cx="3497082" cy="4881062"/>
          </a:xfrm>
          <a:prstGeom prst="rect">
            <a:avLst/>
          </a:prstGeom>
        </p:spPr>
      </p:pic>
      <p:pic>
        <p:nvPicPr>
          <p:cNvPr id="3" name="Picture 8" descr="About Mass General Brigham | Mass General Brigham Innovation">
            <a:extLst>
              <a:ext uri="{FF2B5EF4-FFF2-40B4-BE49-F238E27FC236}">
                <a16:creationId xmlns:a16="http://schemas.microsoft.com/office/drawing/2014/main" id="{EEBE30F4-C016-B1D1-21F0-36D2FA0A5D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7A5BF-92FB-4133-D7E6-661604E7E07D}"/>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36D40DE6-71AC-31B4-3FB7-4609C1D28D3F}"/>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09647B88-98FA-B062-DAB6-ADE0C0CB36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DE3AB5-DED9-3B6A-96E9-025208D364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45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53A483-EA85-4D20-BB5F-5B1740F8DF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326" y="857250"/>
            <a:ext cx="7745348" cy="5143500"/>
          </a:xfrm>
          <a:prstGeom prst="rect">
            <a:avLst/>
          </a:prstGeom>
        </p:spPr>
      </p:pic>
      <p:pic>
        <p:nvPicPr>
          <p:cNvPr id="3" name="Picture 8" descr="About Mass General Brigham | Mass General Brigham Innovation">
            <a:extLst>
              <a:ext uri="{FF2B5EF4-FFF2-40B4-BE49-F238E27FC236}">
                <a16:creationId xmlns:a16="http://schemas.microsoft.com/office/drawing/2014/main" id="{05DB2DA7-A092-66A9-FC6A-7A7CB12F81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D99B57-915B-25AB-8EDD-163EBE813B2E}"/>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13721421-79B4-BFED-C893-6E9FF9BD8D35}"/>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83E1797D-0E6C-9E2B-AF62-8AF9C2237C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72BC27A-BEAE-9958-C60F-656E224F6A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5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E7260C-B7A0-4938-A1A7-B22A79E84EF3}"/>
              </a:ext>
            </a:extLst>
          </p:cNvPr>
          <p:cNvSpPr>
            <a:spLocks noGrp="1"/>
          </p:cNvSpPr>
          <p:nvPr>
            <p:ph type="title"/>
          </p:nvPr>
        </p:nvSpPr>
        <p:spPr/>
        <p:txBody>
          <a:bodyPr/>
          <a:lstStyle/>
          <a:p>
            <a:r>
              <a:rPr lang="en-US" dirty="0"/>
              <a:t>Land Acknowledgement</a:t>
            </a:r>
          </a:p>
        </p:txBody>
      </p:sp>
      <p:sp>
        <p:nvSpPr>
          <p:cNvPr id="6" name="Content Placeholder 5">
            <a:extLst>
              <a:ext uri="{FF2B5EF4-FFF2-40B4-BE49-F238E27FC236}">
                <a16:creationId xmlns:a16="http://schemas.microsoft.com/office/drawing/2014/main" id="{5EF8A15D-FF97-456D-8049-260BEF49F2E4}"/>
              </a:ext>
            </a:extLst>
          </p:cNvPr>
          <p:cNvSpPr>
            <a:spLocks noGrp="1"/>
          </p:cNvSpPr>
          <p:nvPr>
            <p:ph idx="1"/>
          </p:nvPr>
        </p:nvSpPr>
        <p:spPr>
          <a:xfrm>
            <a:off x="2868767" y="1700128"/>
            <a:ext cx="5486400" cy="3840480"/>
          </a:xfrm>
          <a:noFill/>
        </p:spPr>
        <p:txBody>
          <a:bodyPr>
            <a:normAutofit/>
          </a:bodyPr>
          <a:lstStyle/>
          <a:p>
            <a:r>
              <a:rPr lang="en-US" dirty="0">
                <a:solidFill>
                  <a:schemeClr val="tx1"/>
                </a:solidFill>
              </a:rPr>
              <a:t>We come to you today from the base of the San Francisco Peaks, mountains sacred to the Dine, Hopi and Pueblo peoples of New Mexico including my home, Acoma Pueblo.</a:t>
            </a:r>
          </a:p>
          <a:p>
            <a:r>
              <a:rPr lang="en-US" dirty="0">
                <a:solidFill>
                  <a:schemeClr val="tx1"/>
                </a:solidFill>
              </a:rPr>
              <a:t>We acknowledge and challenge you to remember that wherever you are sitting today, sharing in this space and time with us, you are sitting on Indigenous land, that has been taken via settler colonialism; and our sovereignty that has never been ceded. We also acknowledge this Land, this Earth, our Mother; with her two-legged, four-legged, winged ones and ones that swim—all the creatures that reside on this earth; for their caretaking and nourishment of us, and the blessing they provide us daily; and that supports our resilience through connection.</a:t>
            </a:r>
          </a:p>
          <a:p>
            <a:endParaRPr lang="en-US" dirty="0">
              <a:solidFill>
                <a:schemeClr val="tx1"/>
              </a:solidFill>
            </a:endParaRPr>
          </a:p>
          <a:p>
            <a:r>
              <a:rPr lang="en-US" dirty="0" err="1">
                <a:solidFill>
                  <a:schemeClr val="tx1"/>
                </a:solidFill>
              </a:rPr>
              <a:t>Da’waa’eh</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pic>
        <p:nvPicPr>
          <p:cNvPr id="2" name="Picture 8" descr="About Mass General Brigham | Mass General Brigham Innovation">
            <a:extLst>
              <a:ext uri="{FF2B5EF4-FFF2-40B4-BE49-F238E27FC236}">
                <a16:creationId xmlns:a16="http://schemas.microsoft.com/office/drawing/2014/main" id="{EA6B26AC-CE51-A292-9149-4A7951B0E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04D7AE0-29B0-423D-8699-DF02BF10EDA1}"/>
              </a:ext>
            </a:extLst>
          </p:cNvPr>
          <p:cNvPicPr>
            <a:picLocks noChangeAspect="1"/>
          </p:cNvPicPr>
          <p:nvPr/>
        </p:nvPicPr>
        <p:blipFill>
          <a:blip r:embed="rId4"/>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0E4CDCD9-7AFF-A7A0-85C6-D319BFB927CC}"/>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1C473151-A7C5-0507-28E9-547DBAD99B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A1E1E43-C341-51CC-C8A7-25EE18F173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9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35D2F-4FF3-4EEA-AEE3-9F3F796BD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272" y="857250"/>
            <a:ext cx="6069457" cy="5143500"/>
          </a:xfrm>
          <a:prstGeom prst="rect">
            <a:avLst/>
          </a:prstGeom>
        </p:spPr>
      </p:pic>
      <p:pic>
        <p:nvPicPr>
          <p:cNvPr id="3" name="Picture 8" descr="About Mass General Brigham | Mass General Brigham Innovation">
            <a:extLst>
              <a:ext uri="{FF2B5EF4-FFF2-40B4-BE49-F238E27FC236}">
                <a16:creationId xmlns:a16="http://schemas.microsoft.com/office/drawing/2014/main" id="{4ADB1268-3E91-8344-30A4-56414AC499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FE51C4-19A4-D26C-84FC-A0C72A11171F}"/>
              </a:ext>
            </a:extLst>
          </p:cNvPr>
          <p:cNvPicPr>
            <a:picLocks noChangeAspect="1"/>
          </p:cNvPicPr>
          <p:nvPr/>
        </p:nvPicPr>
        <p:blipFill>
          <a:blip r:embed="rId5"/>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2D03DA34-972C-D764-13E8-4B4462E19C7E}"/>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5B180F5C-456D-E659-2E02-8A30DDF6C2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844474-D183-E50F-0373-FCD558C952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61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4AAE-92E2-4D65-8D8D-1A01F71F73BE}"/>
              </a:ext>
            </a:extLst>
          </p:cNvPr>
          <p:cNvSpPr>
            <a:spLocks noGrp="1"/>
          </p:cNvSpPr>
          <p:nvPr>
            <p:ph type="title"/>
          </p:nvPr>
        </p:nvSpPr>
        <p:spPr/>
        <p:txBody>
          <a:bodyPr>
            <a:normAutofit/>
          </a:bodyPr>
          <a:lstStyle/>
          <a:p>
            <a:r>
              <a:rPr lang="en-US" sz="2400" dirty="0"/>
              <a:t>Operationalizing Cultural Safety: Turning to our Relatives for support. </a:t>
            </a:r>
          </a:p>
        </p:txBody>
      </p:sp>
      <p:sp>
        <p:nvSpPr>
          <p:cNvPr id="7" name="Content Placeholder 6">
            <a:extLst>
              <a:ext uri="{FF2B5EF4-FFF2-40B4-BE49-F238E27FC236}">
                <a16:creationId xmlns:a16="http://schemas.microsoft.com/office/drawing/2014/main" id="{32EB1035-6DFD-4866-A2C2-459FB06C18DF}"/>
              </a:ext>
            </a:extLst>
          </p:cNvPr>
          <p:cNvSpPr>
            <a:spLocks noGrp="1"/>
          </p:cNvSpPr>
          <p:nvPr>
            <p:ph sz="half" idx="1"/>
          </p:nvPr>
        </p:nvSpPr>
        <p:spPr/>
        <p:txBody>
          <a:bodyPr>
            <a:normAutofit/>
          </a:bodyPr>
          <a:lstStyle/>
          <a:p>
            <a:r>
              <a:rPr lang="en-US" dirty="0"/>
              <a:t>Dell, Firestone et al (2015) draw on previous work in Canada and Australia to pose four overarching principles and possible resulting actions to address cultural safety in ED care. </a:t>
            </a:r>
          </a:p>
          <a:p>
            <a:pPr lvl="1"/>
            <a:r>
              <a:rPr lang="en-US" dirty="0"/>
              <a:t>The patient’s way of knowing and being is valid</a:t>
            </a:r>
          </a:p>
          <a:p>
            <a:pPr lvl="1"/>
            <a:r>
              <a:rPr lang="en-US" dirty="0"/>
              <a:t>The patient is a partner in the healthcare decision making process</a:t>
            </a:r>
          </a:p>
          <a:p>
            <a:pPr lvl="1"/>
            <a:r>
              <a:rPr lang="en-US" dirty="0"/>
              <a:t>Recognize the impact of complex intergenerational  traumas on health and access to health services</a:t>
            </a:r>
          </a:p>
          <a:p>
            <a:pPr lvl="1"/>
            <a:r>
              <a:rPr lang="en-US" dirty="0"/>
              <a:t>The patient determines whether the care they have  received is culturally safe</a:t>
            </a:r>
          </a:p>
          <a:p>
            <a:pPr lvl="1"/>
            <a:endParaRPr lang="en-US" dirty="0"/>
          </a:p>
          <a:p>
            <a:pPr lvl="1"/>
            <a:endParaRPr lang="en-US" dirty="0"/>
          </a:p>
          <a:p>
            <a:pPr lvl="1"/>
            <a:endParaRPr lang="en-US" dirty="0"/>
          </a:p>
        </p:txBody>
      </p:sp>
      <p:sp>
        <p:nvSpPr>
          <p:cNvPr id="10" name="Content Placeholder 9">
            <a:extLst>
              <a:ext uri="{FF2B5EF4-FFF2-40B4-BE49-F238E27FC236}">
                <a16:creationId xmlns:a16="http://schemas.microsoft.com/office/drawing/2014/main" id="{E8D302C8-09F6-42FB-B518-8627B0059B39}"/>
              </a:ext>
            </a:extLst>
          </p:cNvPr>
          <p:cNvSpPr>
            <a:spLocks noGrp="1"/>
          </p:cNvSpPr>
          <p:nvPr>
            <p:ph sz="half" idx="2"/>
          </p:nvPr>
        </p:nvSpPr>
        <p:spPr>
          <a:xfrm>
            <a:off x="5739015" y="758485"/>
            <a:ext cx="2606040" cy="5120640"/>
          </a:xfrm>
        </p:spPr>
        <p:txBody>
          <a:bodyPr>
            <a:normAutofit/>
          </a:bodyPr>
          <a:lstStyle/>
          <a:p>
            <a:r>
              <a:rPr lang="en-US" dirty="0"/>
              <a:t>The Canadian Association of Emergency Physicians (2021) worked to develop 16 recommendations to address racism/colonialism and create cultural safety in emergency medicine focusing on four areas:</a:t>
            </a:r>
          </a:p>
          <a:p>
            <a:pPr lvl="1"/>
            <a:r>
              <a:rPr lang="en-US" dirty="0"/>
              <a:t>Patient care</a:t>
            </a:r>
          </a:p>
          <a:p>
            <a:pPr lvl="1"/>
            <a:r>
              <a:rPr lang="en-US" dirty="0"/>
              <a:t>Hospital and departmental commitment to Equity, Diversity and Inclusion through incorporation in patient safety and quality improvement measures and patient reported outcome measures</a:t>
            </a:r>
          </a:p>
          <a:p>
            <a:pPr lvl="1"/>
            <a:r>
              <a:rPr lang="en-US" dirty="0"/>
              <a:t>Physician advancement measures</a:t>
            </a:r>
          </a:p>
          <a:p>
            <a:pPr lvl="1"/>
            <a:r>
              <a:rPr lang="en-US" dirty="0"/>
              <a:t>Professional development and medical education</a:t>
            </a:r>
          </a:p>
          <a:p>
            <a:endParaRPr lang="en-US" dirty="0"/>
          </a:p>
        </p:txBody>
      </p:sp>
      <p:pic>
        <p:nvPicPr>
          <p:cNvPr id="3" name="Picture 8" descr="About Mass General Brigham | Mass General Brigham Innovation">
            <a:extLst>
              <a:ext uri="{FF2B5EF4-FFF2-40B4-BE49-F238E27FC236}">
                <a16:creationId xmlns:a16="http://schemas.microsoft.com/office/drawing/2014/main" id="{46CFA8D8-D50A-EB6B-3BA0-672314905D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E21A4F5-21A5-8E9F-7FAB-FB9DBBC3BBAB}"/>
              </a:ext>
            </a:extLst>
          </p:cNvPr>
          <p:cNvPicPr>
            <a:picLocks noChangeAspect="1"/>
          </p:cNvPicPr>
          <p:nvPr/>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DE582DEF-03CC-8830-AE77-7700492C1115}"/>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C7BC51B2-D246-F3A4-8D41-40A68CA9EB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34E965A-6791-ED2D-8DA3-A782CCA5B6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11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CEF8E6C8-B2AB-49F3-8BC9-F2EA3F1901D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2869325" y="1565787"/>
            <a:ext cx="5887006" cy="3763539"/>
          </a:xfrm>
          <a:prstGeom prst="rect">
            <a:avLst/>
          </a:prstGeom>
        </p:spPr>
      </p:pic>
      <p:sp>
        <p:nvSpPr>
          <p:cNvPr id="7" name="Title 4">
            <a:extLst>
              <a:ext uri="{FF2B5EF4-FFF2-40B4-BE49-F238E27FC236}">
                <a16:creationId xmlns:a16="http://schemas.microsoft.com/office/drawing/2014/main" id="{47929926-3949-468C-8850-809587277AFD}"/>
              </a:ext>
            </a:extLst>
          </p:cNvPr>
          <p:cNvSpPr>
            <a:spLocks noGrp="1"/>
          </p:cNvSpPr>
          <p:nvPr>
            <p:ph type="title"/>
          </p:nvPr>
        </p:nvSpPr>
        <p:spPr>
          <a:xfrm>
            <a:off x="189310" y="1700213"/>
            <a:ext cx="2210990" cy="3450431"/>
          </a:xfrm>
        </p:spPr>
        <p:txBody>
          <a:bodyPr>
            <a:normAutofit/>
          </a:bodyPr>
          <a:lstStyle/>
          <a:p>
            <a:r>
              <a:rPr lang="en-US" sz="2400" dirty="0"/>
              <a:t>Operationalizing Cultural Safety: Turning to our Relatives for support. </a:t>
            </a:r>
          </a:p>
        </p:txBody>
      </p:sp>
      <p:pic>
        <p:nvPicPr>
          <p:cNvPr id="2" name="Picture 8" descr="About Mass General Brigham | Mass General Brigham Innovation">
            <a:extLst>
              <a:ext uri="{FF2B5EF4-FFF2-40B4-BE49-F238E27FC236}">
                <a16:creationId xmlns:a16="http://schemas.microsoft.com/office/drawing/2014/main" id="{3DE030BF-832A-58F3-AE1C-A6F63CB8EE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7D6B03-3784-089F-0B74-B453559E6BFB}"/>
              </a:ext>
            </a:extLst>
          </p:cNvPr>
          <p:cNvPicPr>
            <a:picLocks noChangeAspect="1"/>
          </p:cNvPicPr>
          <p:nvPr/>
        </p:nvPicPr>
        <p:blipFill>
          <a:blip r:embed="rId6"/>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80A96B40-E250-333B-9BE5-6E612E59E3F2}"/>
              </a:ext>
            </a:extLst>
          </p:cNvPr>
          <p:cNvPicPr>
            <a:picLocks noChangeAspect="1"/>
          </p:cNvPicPr>
          <p:nvPr/>
        </p:nvPicPr>
        <p:blipFill rotWithShape="1">
          <a:blip r:embed="rId6"/>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31FC8FF0-336E-2CDB-4A5D-418D02E60D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D06A2CC0-200C-ED4B-C8D9-BCFF85DE007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483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89AC39-26E0-4894-A177-D9849A44AA2C}"/>
              </a:ext>
            </a:extLst>
          </p:cNvPr>
          <p:cNvSpPr>
            <a:spLocks noGrp="1"/>
          </p:cNvSpPr>
          <p:nvPr>
            <p:ph type="title"/>
          </p:nvPr>
        </p:nvSpPr>
        <p:spPr/>
        <p:txBody>
          <a:bodyPr>
            <a:normAutofit/>
          </a:bodyPr>
          <a:lstStyle/>
          <a:p>
            <a:r>
              <a:rPr lang="en-US" sz="2400" dirty="0"/>
              <a:t>Operationalizing Cultural Safety: Turning to our Relatives for support. </a:t>
            </a:r>
          </a:p>
        </p:txBody>
      </p:sp>
      <p:pic>
        <p:nvPicPr>
          <p:cNvPr id="6" name="Picture 5">
            <a:extLst>
              <a:ext uri="{FF2B5EF4-FFF2-40B4-BE49-F238E27FC236}">
                <a16:creationId xmlns:a16="http://schemas.microsoft.com/office/drawing/2014/main" id="{CB843A72-A416-4247-8F96-1B6C5EABBF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5110" y="988723"/>
            <a:ext cx="5857964" cy="3870206"/>
          </a:xfrm>
          <a:prstGeom prst="rect">
            <a:avLst/>
          </a:prstGeom>
        </p:spPr>
      </p:pic>
      <p:sp>
        <p:nvSpPr>
          <p:cNvPr id="7" name="TextBox 6">
            <a:extLst>
              <a:ext uri="{FF2B5EF4-FFF2-40B4-BE49-F238E27FC236}">
                <a16:creationId xmlns:a16="http://schemas.microsoft.com/office/drawing/2014/main" id="{F13F4DA1-0E3C-41A6-A782-B4D9E9FD35C3}"/>
              </a:ext>
            </a:extLst>
          </p:cNvPr>
          <p:cNvSpPr txBox="1"/>
          <p:nvPr/>
        </p:nvSpPr>
        <p:spPr>
          <a:xfrm>
            <a:off x="2835110" y="4944832"/>
            <a:ext cx="5725565" cy="507831"/>
          </a:xfrm>
          <a:prstGeom prst="rect">
            <a:avLst/>
          </a:prstGeom>
          <a:noFill/>
        </p:spPr>
        <p:txBody>
          <a:bodyPr wrap="square" rtlCol="0">
            <a:spAutoFit/>
          </a:bodyPr>
          <a:lstStyle/>
          <a:p>
            <a:pPr defTabSz="342900"/>
            <a:r>
              <a:rPr lang="en-US" sz="1350" dirty="0">
                <a:solidFill>
                  <a:srgbClr val="000000"/>
                </a:solidFill>
                <a:latin typeface="Corbel" panose="020B0503020204020204"/>
              </a:rPr>
              <a:t>Gadsden, Wilson, et al. (2019) utilized a Continuous quality improvement program (PDSA)  to examine cultural safety improvement in </a:t>
            </a:r>
            <a:r>
              <a:rPr lang="en-US" sz="1350" dirty="0" err="1">
                <a:solidFill>
                  <a:srgbClr val="000000"/>
                </a:solidFill>
                <a:latin typeface="Corbel" panose="020B0503020204020204"/>
              </a:rPr>
              <a:t>EDs.</a:t>
            </a:r>
            <a:r>
              <a:rPr lang="en-US" sz="1350" dirty="0">
                <a:solidFill>
                  <a:srgbClr val="000000"/>
                </a:solidFill>
                <a:latin typeface="Corbel" panose="020B0503020204020204"/>
              </a:rPr>
              <a:t> </a:t>
            </a:r>
          </a:p>
        </p:txBody>
      </p:sp>
      <p:pic>
        <p:nvPicPr>
          <p:cNvPr id="2" name="Picture 8" descr="About Mass General Brigham | Mass General Brigham Innovation">
            <a:extLst>
              <a:ext uri="{FF2B5EF4-FFF2-40B4-BE49-F238E27FC236}">
                <a16:creationId xmlns:a16="http://schemas.microsoft.com/office/drawing/2014/main" id="{589B5FDE-094D-AB1B-5600-FD99825DBB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AEF15C-EC5C-8CA3-3C2E-AF6FFFA769CB}"/>
              </a:ext>
            </a:extLst>
          </p:cNvPr>
          <p:cNvPicPr>
            <a:picLocks noChangeAspect="1"/>
          </p:cNvPicPr>
          <p:nvPr/>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C4C39058-A792-3AE9-FEAA-1DFA7324BD83}"/>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73B9B531-7BB1-5567-EB18-AE24CA6D8D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A42FF66D-C175-48B7-255B-BA6523D51C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522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A4C32DE-E345-43EA-A1B9-61EDF3340CC1}"/>
              </a:ext>
            </a:extLst>
          </p:cNvPr>
          <p:cNvGraphicFramePr/>
          <p:nvPr>
            <p:extLst>
              <p:ext uri="{D42A27DB-BD31-4B8C-83A1-F6EECF244321}">
                <p14:modId xmlns:p14="http://schemas.microsoft.com/office/powerpoint/2010/main" val="449229893"/>
              </p:ext>
            </p:extLst>
          </p:nvPr>
        </p:nvGraphicFramePr>
        <p:xfrm>
          <a:off x="2514600" y="545125"/>
          <a:ext cx="6118122"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69D280F-9225-4C42-9374-C03A344D3DB5}"/>
              </a:ext>
            </a:extLst>
          </p:cNvPr>
          <p:cNvSpPr>
            <a:spLocks noGrp="1"/>
          </p:cNvSpPr>
          <p:nvPr>
            <p:ph type="title"/>
          </p:nvPr>
        </p:nvSpPr>
        <p:spPr/>
        <p:txBody>
          <a:bodyPr/>
          <a:lstStyle/>
          <a:p>
            <a:r>
              <a:rPr lang="en-US" dirty="0"/>
              <a:t>Intersection of Cultural Safety, Trauma Informed Care</a:t>
            </a:r>
            <a:br>
              <a:rPr lang="en-US" dirty="0"/>
            </a:br>
            <a:r>
              <a:rPr lang="en-US" dirty="0"/>
              <a:t>and Culture of Safety. </a:t>
            </a:r>
          </a:p>
        </p:txBody>
      </p:sp>
      <p:pic>
        <p:nvPicPr>
          <p:cNvPr id="3" name="Picture 8" descr="About Mass General Brigham | Mass General Brigham Innovation">
            <a:extLst>
              <a:ext uri="{FF2B5EF4-FFF2-40B4-BE49-F238E27FC236}">
                <a16:creationId xmlns:a16="http://schemas.microsoft.com/office/drawing/2014/main" id="{2E3B047E-D2F4-BDF6-DD72-22C1F36F50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282AC2-9073-3285-3782-1F8DB645FEFC}"/>
              </a:ext>
            </a:extLst>
          </p:cNvPr>
          <p:cNvPicPr>
            <a:picLocks noChangeAspect="1"/>
          </p:cNvPicPr>
          <p:nvPr/>
        </p:nvPicPr>
        <p:blipFill>
          <a:blip r:embed="rId9"/>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21DAD2C9-3612-AEF1-BC9F-CB12F9523062}"/>
              </a:ext>
            </a:extLst>
          </p:cNvPr>
          <p:cNvPicPr>
            <a:picLocks noChangeAspect="1"/>
          </p:cNvPicPr>
          <p:nvPr/>
        </p:nvPicPr>
        <p:blipFill rotWithShape="1">
          <a:blip r:embed="rId9"/>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8D6D5428-2292-14AE-CC5C-C025EAFBC8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F624650-0743-DE38-6950-47F79672CB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03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4">
                                            <p:graphicEl>
                                              <a:dgm id="{B97BC8E4-7F0A-43C4-8790-1EB717D1F7CD}"/>
                                            </p:graphicEl>
                                          </p:spTgt>
                                        </p:tgtEl>
                                        <p:attrNameLst>
                                          <p:attrName>style.visibility</p:attrName>
                                        </p:attrNameLst>
                                      </p:cBhvr>
                                      <p:to>
                                        <p:strVal val="visible"/>
                                      </p:to>
                                    </p:set>
                                    <p:animEffect transition="in" filter="fade">
                                      <p:cBhvr>
                                        <p:cTn id="7" dur="2000"/>
                                        <p:tgtEl>
                                          <p:spTgt spid="4">
                                            <p:graphicEl>
                                              <a:dgm id="{B97BC8E4-7F0A-43C4-8790-1EB717D1F7CD}"/>
                                            </p:graphic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graphicEl>
                                              <a:dgm id="{391D8A2F-04FB-4745-A569-C6F3962C3EE8}"/>
                                            </p:graphicEl>
                                          </p:spTgt>
                                        </p:tgtEl>
                                        <p:attrNameLst>
                                          <p:attrName>style.visibility</p:attrName>
                                        </p:attrNameLst>
                                      </p:cBhvr>
                                      <p:to>
                                        <p:strVal val="visible"/>
                                      </p:to>
                                    </p:set>
                                    <p:animEffect transition="in" filter="fade">
                                      <p:cBhvr>
                                        <p:cTn id="10" dur="2000"/>
                                        <p:tgtEl>
                                          <p:spTgt spid="4">
                                            <p:graphicEl>
                                              <a:dgm id="{391D8A2F-04FB-4745-A569-C6F3962C3EE8}"/>
                                            </p:graphic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graphicEl>
                                              <a:dgm id="{75A06565-2C9D-4006-91DF-734251475141}"/>
                                            </p:graphicEl>
                                          </p:spTgt>
                                        </p:tgtEl>
                                        <p:attrNameLst>
                                          <p:attrName>style.visibility</p:attrName>
                                        </p:attrNameLst>
                                      </p:cBhvr>
                                      <p:to>
                                        <p:strVal val="visible"/>
                                      </p:to>
                                    </p:set>
                                    <p:animEffect transition="in" filter="fade">
                                      <p:cBhvr>
                                        <p:cTn id="13" dur="2000"/>
                                        <p:tgtEl>
                                          <p:spTgt spid="4">
                                            <p:graphicEl>
                                              <a:dgm id="{75A06565-2C9D-4006-91DF-734251475141}"/>
                                            </p:graphic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graphicEl>
                                              <a:dgm id="{83FE6B51-93B8-4261-A464-C86F5C349F0A}"/>
                                            </p:graphicEl>
                                          </p:spTgt>
                                        </p:tgtEl>
                                        <p:attrNameLst>
                                          <p:attrName>style.visibility</p:attrName>
                                        </p:attrNameLst>
                                      </p:cBhvr>
                                      <p:to>
                                        <p:strVal val="visible"/>
                                      </p:to>
                                    </p:set>
                                    <p:animEffect transition="in" filter="fade">
                                      <p:cBhvr>
                                        <p:cTn id="16" dur="2000"/>
                                        <p:tgtEl>
                                          <p:spTgt spid="4">
                                            <p:graphicEl>
                                              <a:dgm id="{83FE6B51-93B8-4261-A464-C86F5C349F0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1000"/>
                                  </p:stCondLst>
                                  <p:childTnLst>
                                    <p:set>
                                      <p:cBhvr>
                                        <p:cTn id="20" dur="1" fill="hold">
                                          <p:stCondLst>
                                            <p:cond delay="0"/>
                                          </p:stCondLst>
                                        </p:cTn>
                                        <p:tgtEl>
                                          <p:spTgt spid="4">
                                            <p:graphicEl>
                                              <a:dgm id="{4BDC9AE0-F1FE-4C76-BD15-BC704C050A16}"/>
                                            </p:graphicEl>
                                          </p:spTgt>
                                        </p:tgtEl>
                                        <p:attrNameLst>
                                          <p:attrName>style.visibility</p:attrName>
                                        </p:attrNameLst>
                                      </p:cBhvr>
                                      <p:to>
                                        <p:strVal val="visible"/>
                                      </p:to>
                                    </p:set>
                                    <p:animEffect transition="in" filter="fade">
                                      <p:cBhvr>
                                        <p:cTn id="21" dur="2000"/>
                                        <p:tgtEl>
                                          <p:spTgt spid="4">
                                            <p:graphicEl>
                                              <a:dgm id="{4BDC9AE0-F1FE-4C76-BD15-BC704C050A16}"/>
                                            </p:graphic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4">
                                            <p:graphicEl>
                                              <a:dgm id="{6B62BAF3-3327-4FDC-BCB5-78FF84242CCB}"/>
                                            </p:graphicEl>
                                          </p:spTgt>
                                        </p:tgtEl>
                                        <p:attrNameLst>
                                          <p:attrName>style.visibility</p:attrName>
                                        </p:attrNameLst>
                                      </p:cBhvr>
                                      <p:to>
                                        <p:strVal val="visible"/>
                                      </p:to>
                                    </p:set>
                                    <p:animEffect transition="in" filter="fade">
                                      <p:cBhvr>
                                        <p:cTn id="24" dur="2000"/>
                                        <p:tgtEl>
                                          <p:spTgt spid="4">
                                            <p:graphicEl>
                                              <a:dgm id="{6B62BAF3-3327-4FDC-BCB5-78FF84242CCB}"/>
                                            </p:graphic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
                                            <p:graphicEl>
                                              <a:dgm id="{A89E849D-C454-458D-BB63-35F0ABC2056C}"/>
                                            </p:graphicEl>
                                          </p:spTgt>
                                        </p:tgtEl>
                                        <p:attrNameLst>
                                          <p:attrName>style.visibility</p:attrName>
                                        </p:attrNameLst>
                                      </p:cBhvr>
                                      <p:to>
                                        <p:strVal val="visible"/>
                                      </p:to>
                                    </p:set>
                                    <p:animEffect transition="in" filter="fade">
                                      <p:cBhvr>
                                        <p:cTn id="27" dur="2000"/>
                                        <p:tgtEl>
                                          <p:spTgt spid="4">
                                            <p:graphicEl>
                                              <a:dgm id="{A89E849D-C454-458D-BB63-35F0ABC2056C}"/>
                                            </p:graphic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4">
                                            <p:graphicEl>
                                              <a:dgm id="{35106430-739A-4AA5-BB5E-87F532B0B55B}"/>
                                            </p:graphicEl>
                                          </p:spTgt>
                                        </p:tgtEl>
                                        <p:attrNameLst>
                                          <p:attrName>style.visibility</p:attrName>
                                        </p:attrNameLst>
                                      </p:cBhvr>
                                      <p:to>
                                        <p:strVal val="visible"/>
                                      </p:to>
                                    </p:set>
                                    <p:animEffect transition="in" filter="fade">
                                      <p:cBhvr>
                                        <p:cTn id="30" dur="2000"/>
                                        <p:tgtEl>
                                          <p:spTgt spid="4">
                                            <p:graphicEl>
                                              <a:dgm id="{35106430-739A-4AA5-BB5E-87F532B0B55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000"/>
                                  </p:stCondLst>
                                  <p:childTnLst>
                                    <p:set>
                                      <p:cBhvr>
                                        <p:cTn id="34" dur="1" fill="hold">
                                          <p:stCondLst>
                                            <p:cond delay="0"/>
                                          </p:stCondLst>
                                        </p:cTn>
                                        <p:tgtEl>
                                          <p:spTgt spid="4">
                                            <p:graphicEl>
                                              <a:dgm id="{91BFD7F9-44B2-4792-A89B-007B30B40919}"/>
                                            </p:graphicEl>
                                          </p:spTgt>
                                        </p:tgtEl>
                                        <p:attrNameLst>
                                          <p:attrName>style.visibility</p:attrName>
                                        </p:attrNameLst>
                                      </p:cBhvr>
                                      <p:to>
                                        <p:strVal val="visible"/>
                                      </p:to>
                                    </p:set>
                                    <p:animEffect transition="in" filter="fade">
                                      <p:cBhvr>
                                        <p:cTn id="35" dur="2000"/>
                                        <p:tgtEl>
                                          <p:spTgt spid="4">
                                            <p:graphicEl>
                                              <a:dgm id="{91BFD7F9-44B2-4792-A89B-007B30B40919}"/>
                                            </p:graphicEl>
                                          </p:spTgt>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4">
                                            <p:graphicEl>
                                              <a:dgm id="{58337E5F-9772-42D7-8C30-D04B985A9E81}"/>
                                            </p:graphicEl>
                                          </p:spTgt>
                                        </p:tgtEl>
                                        <p:attrNameLst>
                                          <p:attrName>style.visibility</p:attrName>
                                        </p:attrNameLst>
                                      </p:cBhvr>
                                      <p:to>
                                        <p:strVal val="visible"/>
                                      </p:to>
                                    </p:set>
                                    <p:animEffect transition="in" filter="fade">
                                      <p:cBhvr>
                                        <p:cTn id="38" dur="2000"/>
                                        <p:tgtEl>
                                          <p:spTgt spid="4">
                                            <p:graphicEl>
                                              <a:dgm id="{58337E5F-9772-42D7-8C30-D04B985A9E81}"/>
                                            </p:graphicEl>
                                          </p:spTgt>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4">
                                            <p:graphicEl>
                                              <a:dgm id="{C9575483-17D6-45BC-9C64-A84E90639D19}"/>
                                            </p:graphicEl>
                                          </p:spTgt>
                                        </p:tgtEl>
                                        <p:attrNameLst>
                                          <p:attrName>style.visibility</p:attrName>
                                        </p:attrNameLst>
                                      </p:cBhvr>
                                      <p:to>
                                        <p:strVal val="visible"/>
                                      </p:to>
                                    </p:set>
                                    <p:animEffect transition="in" filter="fade">
                                      <p:cBhvr>
                                        <p:cTn id="41" dur="2000"/>
                                        <p:tgtEl>
                                          <p:spTgt spid="4">
                                            <p:graphicEl>
                                              <a:dgm id="{C9575483-17D6-45BC-9C64-A84E90639D19}"/>
                                            </p:graphicEl>
                                          </p:spTgt>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4">
                                            <p:graphicEl>
                                              <a:dgm id="{24222803-EC00-4EA2-80C5-6F8F31F5EEB3}"/>
                                            </p:graphicEl>
                                          </p:spTgt>
                                        </p:tgtEl>
                                        <p:attrNameLst>
                                          <p:attrName>style.visibility</p:attrName>
                                        </p:attrNameLst>
                                      </p:cBhvr>
                                      <p:to>
                                        <p:strVal val="visible"/>
                                      </p:to>
                                    </p:set>
                                    <p:animEffect transition="in" filter="fade">
                                      <p:cBhvr>
                                        <p:cTn id="44" dur="2000"/>
                                        <p:tgtEl>
                                          <p:spTgt spid="4">
                                            <p:graphicEl>
                                              <a:dgm id="{24222803-EC00-4EA2-80C5-6F8F31F5EE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8F9A-B93C-418F-BEDC-CC74D2725F1D}"/>
              </a:ext>
            </a:extLst>
          </p:cNvPr>
          <p:cNvSpPr>
            <a:spLocks noGrp="1"/>
          </p:cNvSpPr>
          <p:nvPr>
            <p:ph type="title"/>
          </p:nvPr>
        </p:nvSpPr>
        <p:spPr/>
        <p:txBody>
          <a:bodyPr/>
          <a:lstStyle/>
          <a:p>
            <a:r>
              <a:rPr lang="en-US" dirty="0"/>
              <a:t>Intersection of Cultural Safety, Trauma Informed Care</a:t>
            </a:r>
            <a:br>
              <a:rPr lang="en-US" dirty="0"/>
            </a:br>
            <a:r>
              <a:rPr lang="en-US" dirty="0"/>
              <a:t>and Culture of Safety. </a:t>
            </a:r>
          </a:p>
        </p:txBody>
      </p:sp>
      <p:pic>
        <p:nvPicPr>
          <p:cNvPr id="3" name="Picture 2">
            <a:extLst>
              <a:ext uri="{FF2B5EF4-FFF2-40B4-BE49-F238E27FC236}">
                <a16:creationId xmlns:a16="http://schemas.microsoft.com/office/drawing/2014/main" id="{37E63365-16E4-4DA8-8F6D-F0B260F2523E}"/>
              </a:ext>
            </a:extLst>
          </p:cNvPr>
          <p:cNvPicPr>
            <a:picLocks noChangeAspect="1"/>
          </p:cNvPicPr>
          <p:nvPr/>
        </p:nvPicPr>
        <p:blipFill>
          <a:blip r:embed="rId3"/>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DFC64DE4-D9F6-4003-97F2-104B921D1683}"/>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5" name="Picture 8" descr="About Mass General Brigham | Mass General Brigham Innovation">
            <a:extLst>
              <a:ext uri="{FF2B5EF4-FFF2-40B4-BE49-F238E27FC236}">
                <a16:creationId xmlns:a16="http://schemas.microsoft.com/office/drawing/2014/main" id="{AAC27944-D28E-4B0C-8092-5438F1D28A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IP - Home">
            <a:extLst>
              <a:ext uri="{FF2B5EF4-FFF2-40B4-BE49-F238E27FC236}">
                <a16:creationId xmlns:a16="http://schemas.microsoft.com/office/drawing/2014/main" id="{46885C63-83DE-4F32-805E-D8632203E5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AA95CE-73EC-440D-A795-3E0B284280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FF497D63-8518-4BEF-A672-A77BA353C46E}"/>
              </a:ext>
            </a:extLst>
          </p:cNvPr>
          <p:cNvSpPr/>
          <p:nvPr/>
        </p:nvSpPr>
        <p:spPr>
          <a:xfrm>
            <a:off x="2660111" y="1464343"/>
            <a:ext cx="4191000" cy="4267200"/>
          </a:xfrm>
          <a:prstGeom prst="ellipse">
            <a:avLst/>
          </a:prstGeom>
          <a:solidFill>
            <a:srgbClr val="008C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5425274-1266-4201-92A6-AD4F30A55B3C}"/>
              </a:ext>
            </a:extLst>
          </p:cNvPr>
          <p:cNvSpPr/>
          <p:nvPr/>
        </p:nvSpPr>
        <p:spPr>
          <a:xfrm>
            <a:off x="3526928" y="2407064"/>
            <a:ext cx="2514600" cy="2362200"/>
          </a:xfrm>
          <a:prstGeom prst="ellipse">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F91C3B-B165-4837-941D-E75689DCFFCB}"/>
              </a:ext>
            </a:extLst>
          </p:cNvPr>
          <p:cNvSpPr/>
          <p:nvPr/>
        </p:nvSpPr>
        <p:spPr>
          <a:xfrm>
            <a:off x="4280641" y="3130964"/>
            <a:ext cx="990600" cy="914400"/>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4A0D691-ECF8-4CEC-9DAF-418B002C2A6B}"/>
              </a:ext>
            </a:extLst>
          </p:cNvPr>
          <p:cNvGrpSpPr/>
          <p:nvPr/>
        </p:nvGrpSpPr>
        <p:grpSpPr>
          <a:xfrm>
            <a:off x="2514600" y="150861"/>
            <a:ext cx="2971799" cy="1070671"/>
            <a:chOff x="0" y="30060"/>
            <a:chExt cx="2625818" cy="1070671"/>
          </a:xfrm>
        </p:grpSpPr>
        <p:sp>
          <p:nvSpPr>
            <p:cNvPr id="12" name="Rectangle 11">
              <a:extLst>
                <a:ext uri="{FF2B5EF4-FFF2-40B4-BE49-F238E27FC236}">
                  <a16:creationId xmlns:a16="http://schemas.microsoft.com/office/drawing/2014/main" id="{FB33773C-F683-4D1F-9232-EB9D8051DE0B}"/>
                </a:ext>
              </a:extLst>
            </p:cNvPr>
            <p:cNvSpPr/>
            <p:nvPr/>
          </p:nvSpPr>
          <p:spPr>
            <a:xfrm>
              <a:off x="0" y="30060"/>
              <a:ext cx="2595380" cy="10706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028C4D69-565E-4415-845C-FCEA46DB9426}"/>
                </a:ext>
              </a:extLst>
            </p:cNvPr>
            <p:cNvSpPr txBox="1"/>
            <p:nvPr/>
          </p:nvSpPr>
          <p:spPr>
            <a:xfrm>
              <a:off x="0" y="30060"/>
              <a:ext cx="2625818" cy="10706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CULTURE OF SAFETY</a:t>
              </a:r>
              <a:r>
                <a:rPr lang="en-US" sz="1400" kern="1200" dirty="0"/>
                <a:t>: how we create safety in healthcare service delivery in the day to day processes and procedures </a:t>
              </a:r>
              <a:r>
                <a:rPr lang="en-US" sz="1400" b="1" kern="1200" dirty="0"/>
                <a:t>(Service Delivery Change</a:t>
              </a:r>
              <a:r>
                <a:rPr lang="en-US" sz="800" b="1" dirty="0"/>
                <a:t>)</a:t>
              </a:r>
              <a:endParaRPr lang="en-US" sz="800" b="1" kern="1200" dirty="0"/>
            </a:p>
          </p:txBody>
        </p:sp>
      </p:grpSp>
      <p:grpSp>
        <p:nvGrpSpPr>
          <p:cNvPr id="14" name="Group 13">
            <a:extLst>
              <a:ext uri="{FF2B5EF4-FFF2-40B4-BE49-F238E27FC236}">
                <a16:creationId xmlns:a16="http://schemas.microsoft.com/office/drawing/2014/main" id="{47BA0F54-B6D1-4941-9655-C1C85F3653BE}"/>
              </a:ext>
            </a:extLst>
          </p:cNvPr>
          <p:cNvGrpSpPr/>
          <p:nvPr/>
        </p:nvGrpSpPr>
        <p:grpSpPr>
          <a:xfrm>
            <a:off x="6146934" y="587404"/>
            <a:ext cx="2749282" cy="1070671"/>
            <a:chOff x="3597301" y="1290422"/>
            <a:chExt cx="2749282" cy="1070671"/>
          </a:xfrm>
        </p:grpSpPr>
        <p:sp>
          <p:nvSpPr>
            <p:cNvPr id="15" name="Rectangle 14">
              <a:extLst>
                <a:ext uri="{FF2B5EF4-FFF2-40B4-BE49-F238E27FC236}">
                  <a16:creationId xmlns:a16="http://schemas.microsoft.com/office/drawing/2014/main" id="{8BE42178-16C1-48A8-AF8F-FF1B00BF6923}"/>
                </a:ext>
              </a:extLst>
            </p:cNvPr>
            <p:cNvSpPr/>
            <p:nvPr/>
          </p:nvSpPr>
          <p:spPr>
            <a:xfrm>
              <a:off x="3597301" y="1290422"/>
              <a:ext cx="2749282" cy="10706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06CA518C-BEAD-4CC0-A2A8-3766815D5EA5}"/>
                </a:ext>
              </a:extLst>
            </p:cNvPr>
            <p:cNvSpPr txBox="1"/>
            <p:nvPr/>
          </p:nvSpPr>
          <p:spPr>
            <a:xfrm>
              <a:off x="3597301" y="1290422"/>
              <a:ext cx="2749282" cy="10706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HISTORICAL TRAUMA INFORMED CARE/TRAUMA INFORMED SYSTEMS OF CARE</a:t>
              </a:r>
              <a:r>
                <a:rPr lang="en-US" sz="1400" kern="1200" dirty="0"/>
                <a:t>: How we recognize the intersection of a population and the history and present day interaction with the health care system and other systems of care. </a:t>
              </a:r>
              <a:r>
                <a:rPr lang="en-US" sz="1400" b="1" kern="1200" dirty="0"/>
                <a:t>(System change)</a:t>
              </a:r>
            </a:p>
          </p:txBody>
        </p:sp>
      </p:grpSp>
      <p:grpSp>
        <p:nvGrpSpPr>
          <p:cNvPr id="17" name="Group 16">
            <a:extLst>
              <a:ext uri="{FF2B5EF4-FFF2-40B4-BE49-F238E27FC236}">
                <a16:creationId xmlns:a16="http://schemas.microsoft.com/office/drawing/2014/main" id="{443C3110-3CD9-46B7-BBB6-72FBFCA27B77}"/>
              </a:ext>
            </a:extLst>
          </p:cNvPr>
          <p:cNvGrpSpPr/>
          <p:nvPr/>
        </p:nvGrpSpPr>
        <p:grpSpPr>
          <a:xfrm>
            <a:off x="6807066" y="3613212"/>
            <a:ext cx="2089150" cy="2122048"/>
            <a:chOff x="3771364" y="2732093"/>
            <a:chExt cx="2217501" cy="1679657"/>
          </a:xfrm>
        </p:grpSpPr>
        <p:sp>
          <p:nvSpPr>
            <p:cNvPr id="18" name="Rectangle 17">
              <a:extLst>
                <a:ext uri="{FF2B5EF4-FFF2-40B4-BE49-F238E27FC236}">
                  <a16:creationId xmlns:a16="http://schemas.microsoft.com/office/drawing/2014/main" id="{8D63F8F1-BAC8-4DB1-9F1A-9ED5609B73D8}"/>
                </a:ext>
              </a:extLst>
            </p:cNvPr>
            <p:cNvSpPr/>
            <p:nvPr/>
          </p:nvSpPr>
          <p:spPr>
            <a:xfrm>
              <a:off x="3771364" y="3341079"/>
              <a:ext cx="2217501" cy="10706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7DBE37BD-1F33-4226-9869-D5B6604A30C1}"/>
                </a:ext>
              </a:extLst>
            </p:cNvPr>
            <p:cNvSpPr txBox="1"/>
            <p:nvPr/>
          </p:nvSpPr>
          <p:spPr>
            <a:xfrm>
              <a:off x="3771364" y="2732093"/>
              <a:ext cx="2217501" cy="16796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t>CULTURAL SAFETY</a:t>
              </a:r>
              <a:r>
                <a:rPr lang="en-US" sz="1400" kern="1200" dirty="0"/>
                <a:t>: How we examine and create systems of care that actively create safety, cultural inclusion, collaborative relationship with patients both in service delivery and in service creation,  and minimize power differential</a:t>
              </a:r>
              <a:r>
                <a:rPr lang="en-US" sz="1400" b="1" kern="1200" dirty="0"/>
                <a:t> (Structural Change)</a:t>
              </a:r>
            </a:p>
          </p:txBody>
        </p:sp>
      </p:grpSp>
      <p:cxnSp>
        <p:nvCxnSpPr>
          <p:cNvPr id="21" name="Straight Arrow Connector 20">
            <a:extLst>
              <a:ext uri="{FF2B5EF4-FFF2-40B4-BE49-F238E27FC236}">
                <a16:creationId xmlns:a16="http://schemas.microsoft.com/office/drawing/2014/main" id="{2D82ED3F-C8B4-4422-BFA7-389FA8067A9C}"/>
              </a:ext>
            </a:extLst>
          </p:cNvPr>
          <p:cNvCxnSpPr/>
          <p:nvPr/>
        </p:nvCxnSpPr>
        <p:spPr>
          <a:xfrm>
            <a:off x="4784228" y="1100688"/>
            <a:ext cx="8287" cy="24463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0F2025E-6AE1-4278-A2AD-E701651FC700}"/>
              </a:ext>
            </a:extLst>
          </p:cNvPr>
          <p:cNvCxnSpPr>
            <a:cxnSpLocks/>
          </p:cNvCxnSpPr>
          <p:nvPr/>
        </p:nvCxnSpPr>
        <p:spPr>
          <a:xfrm flipH="1">
            <a:off x="5855770" y="1905000"/>
            <a:ext cx="2221430" cy="124215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0BC5EF9-0A20-4CF4-8481-0EB4C82C7C8D}"/>
              </a:ext>
            </a:extLst>
          </p:cNvPr>
          <p:cNvCxnSpPr/>
          <p:nvPr/>
        </p:nvCxnSpPr>
        <p:spPr>
          <a:xfrm flipH="1">
            <a:off x="5562600" y="5334000"/>
            <a:ext cx="124446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6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3A8C-E722-43F1-9445-60D0ABED16B7}"/>
              </a:ext>
            </a:extLst>
          </p:cNvPr>
          <p:cNvSpPr>
            <a:spLocks noGrp="1"/>
          </p:cNvSpPr>
          <p:nvPr>
            <p:ph type="title"/>
          </p:nvPr>
        </p:nvSpPr>
        <p:spPr>
          <a:xfrm>
            <a:off x="2845755" y="2208276"/>
            <a:ext cx="5486400" cy="2441448"/>
          </a:xfrm>
        </p:spPr>
        <p:txBody>
          <a:bodyPr>
            <a:normAutofit fontScale="90000"/>
          </a:bodyPr>
          <a:lstStyle/>
          <a:p>
            <a:pPr algn="ctr"/>
            <a:r>
              <a:rPr lang="en-US" dirty="0"/>
              <a:t>How can you contribute to culturally safe care for American Indian and Alaskan Natives?</a:t>
            </a:r>
          </a:p>
        </p:txBody>
      </p:sp>
      <p:pic>
        <p:nvPicPr>
          <p:cNvPr id="3" name="Picture 8" descr="About Mass General Brigham | Mass General Brigham Innovation">
            <a:extLst>
              <a:ext uri="{FF2B5EF4-FFF2-40B4-BE49-F238E27FC236}">
                <a16:creationId xmlns:a16="http://schemas.microsoft.com/office/drawing/2014/main" id="{69C635E3-3194-2817-CE1B-96C91347B5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71CCF4-FFAD-FFE7-8AB8-C74A03604795}"/>
              </a:ext>
            </a:extLst>
          </p:cNvPr>
          <p:cNvPicPr>
            <a:picLocks noChangeAspect="1"/>
          </p:cNvPicPr>
          <p:nvPr/>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EE0F2197-3353-B4B9-1CA1-8BFD2A2E2073}"/>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E472C9D3-EB6C-A24D-F112-54B92E8127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F09BB3E-B11E-0D3A-BCC8-A2B8A0DCCD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32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Role as Advocates</a:t>
            </a:r>
          </a:p>
        </p:txBody>
      </p:sp>
      <p:sp>
        <p:nvSpPr>
          <p:cNvPr id="3" name="Content Placeholder 2"/>
          <p:cNvSpPr>
            <a:spLocks noGrp="1"/>
          </p:cNvSpPr>
          <p:nvPr>
            <p:ph idx="1"/>
          </p:nvPr>
        </p:nvSpPr>
        <p:spPr/>
        <p:txBody>
          <a:bodyPr>
            <a:normAutofit/>
          </a:bodyPr>
          <a:lstStyle/>
          <a:p>
            <a:r>
              <a:rPr lang="en-US" dirty="0"/>
              <a:t>Examine and advocate for social, racial, economic, environmental, health access, justice and equity frameworks. </a:t>
            </a:r>
          </a:p>
          <a:p>
            <a:r>
              <a:rPr lang="en-US" dirty="0"/>
              <a:t>Meet with local Tribal, state, and national representatives to understand health needs,  infrastructure support needs and impact on emergency care.</a:t>
            </a:r>
          </a:p>
          <a:p>
            <a:r>
              <a:rPr lang="en-US" dirty="0"/>
              <a:t>Advocate for policies that shift power differentials in patient care</a:t>
            </a:r>
          </a:p>
          <a:p>
            <a:r>
              <a:rPr lang="en-US" dirty="0"/>
              <a:t>Support full funding for the Indian Health Service and expansion of mental health prevention and treatment funding to Tribes and American Indian and Alaskan Native services.   </a:t>
            </a:r>
            <a:endParaRPr lang="en-US" b="1" dirty="0"/>
          </a:p>
        </p:txBody>
      </p:sp>
      <p:pic>
        <p:nvPicPr>
          <p:cNvPr id="4" name="Picture 8" descr="About Mass General Brigham | Mass General Brigham Innovation">
            <a:extLst>
              <a:ext uri="{FF2B5EF4-FFF2-40B4-BE49-F238E27FC236}">
                <a16:creationId xmlns:a16="http://schemas.microsoft.com/office/drawing/2014/main" id="{D455E211-ED61-BCB6-4E22-F58E62A22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919C325-6F58-A160-8435-A03750DD0FFF}"/>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158A3860-CA24-DC7F-8051-B057F21A95A2}"/>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4BB3DE16-6387-D5A4-F61A-8DCAF45B73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F33E4DF4-7090-8356-CD92-D91A643F55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6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550D-31A2-4778-9804-0C5158412F25}"/>
              </a:ext>
            </a:extLst>
          </p:cNvPr>
          <p:cNvSpPr>
            <a:spLocks noGrp="1"/>
          </p:cNvSpPr>
          <p:nvPr>
            <p:ph type="title"/>
          </p:nvPr>
        </p:nvSpPr>
        <p:spPr/>
        <p:txBody>
          <a:bodyPr/>
          <a:lstStyle/>
          <a:p>
            <a:r>
              <a:rPr lang="en-US" dirty="0"/>
              <a:t>References and Resources</a:t>
            </a:r>
            <a:br>
              <a:rPr lang="en-US" dirty="0"/>
            </a:br>
            <a:endParaRPr lang="en-US" dirty="0"/>
          </a:p>
        </p:txBody>
      </p:sp>
      <p:sp>
        <p:nvSpPr>
          <p:cNvPr id="3" name="Content Placeholder 2">
            <a:extLst>
              <a:ext uri="{FF2B5EF4-FFF2-40B4-BE49-F238E27FC236}">
                <a16:creationId xmlns:a16="http://schemas.microsoft.com/office/drawing/2014/main" id="{85451FD7-7CE8-414E-B039-554B111C0017}"/>
              </a:ext>
            </a:extLst>
          </p:cNvPr>
          <p:cNvSpPr>
            <a:spLocks noGrp="1"/>
          </p:cNvSpPr>
          <p:nvPr>
            <p:ph idx="1"/>
          </p:nvPr>
        </p:nvSpPr>
        <p:spPr>
          <a:xfrm>
            <a:off x="2901951" y="1505331"/>
            <a:ext cx="5486400" cy="4018187"/>
          </a:xfrm>
        </p:spPr>
        <p:txBody>
          <a:bodyPr>
            <a:normAutofit fontScale="70000" lnSpcReduction="20000"/>
          </a:bodyPr>
          <a:lstStyle/>
          <a:p>
            <a:r>
              <a:rPr lang="en-US" dirty="0"/>
              <a:t>Anderson, E. S., &amp; </a:t>
            </a:r>
            <a:r>
              <a:rPr lang="en-US" dirty="0" err="1"/>
              <a:t>D’Andrea</a:t>
            </a:r>
            <a:r>
              <a:rPr lang="en-US" dirty="0"/>
              <a:t>, S. (2017). Emergency medicine and the Indian Health Service: overburdened and understaffed. </a:t>
            </a:r>
            <a:r>
              <a:rPr lang="en-US" i="1" dirty="0"/>
              <a:t>Annals of Emergency Medicine</a:t>
            </a:r>
            <a:r>
              <a:rPr lang="en-US" dirty="0"/>
              <a:t>, </a:t>
            </a:r>
            <a:r>
              <a:rPr lang="en-US" i="1" dirty="0"/>
              <a:t>69</a:t>
            </a:r>
            <a:r>
              <a:rPr lang="en-US" dirty="0"/>
              <a:t>(6), 711-713.</a:t>
            </a:r>
          </a:p>
          <a:p>
            <a:r>
              <a:rPr lang="en-US" dirty="0"/>
              <a:t>Barnes, D., Phillips, G., Mason, T. and Hutton, J. (2022), Working towards equity: An example of an emergency department project for Aboriginal and Torres Strait Islander health and cultural safety. Emergency Medicine Australasia, 34: 644-647. </a:t>
            </a:r>
            <a:r>
              <a:rPr lang="en-US" dirty="0">
                <a:hlinkClick r:id="rId2"/>
              </a:rPr>
              <a:t>https://doi.org/10.1111/1742-6723.14003</a:t>
            </a:r>
            <a:r>
              <a:rPr lang="en-US" dirty="0"/>
              <a:t> </a:t>
            </a:r>
          </a:p>
          <a:p>
            <a:r>
              <a:rPr lang="en-US" dirty="0"/>
              <a:t>Berg, K., McLane, P., </a:t>
            </a:r>
            <a:r>
              <a:rPr lang="en-US" dirty="0" err="1"/>
              <a:t>Eshkakogan</a:t>
            </a:r>
            <a:r>
              <a:rPr lang="en-US" dirty="0"/>
              <a:t>, N., </a:t>
            </a:r>
            <a:r>
              <a:rPr lang="en-US" dirty="0" err="1"/>
              <a:t>Mantha</a:t>
            </a:r>
            <a:r>
              <a:rPr lang="en-US" dirty="0"/>
              <a:t>, J., Lee, T., </a:t>
            </a:r>
            <a:r>
              <a:rPr lang="en-US" dirty="0" err="1"/>
              <a:t>Crowshoe</a:t>
            </a:r>
            <a:r>
              <a:rPr lang="en-US" dirty="0"/>
              <a:t>, C., &amp; Phillips, A. (2019). Perspectives on Indigenous cultural competency and safety in Canadian hospital emergency departments: A scoping review. </a:t>
            </a:r>
            <a:r>
              <a:rPr lang="en-US" i="1" dirty="0"/>
              <a:t>International Emergency Nursing</a:t>
            </a:r>
            <a:r>
              <a:rPr lang="en-US" dirty="0"/>
              <a:t>, </a:t>
            </a:r>
            <a:r>
              <a:rPr lang="en-US" i="1" dirty="0"/>
              <a:t>43</a:t>
            </a:r>
            <a:r>
              <a:rPr lang="en-US" dirty="0"/>
              <a:t>, 133-140.</a:t>
            </a:r>
          </a:p>
          <a:p>
            <a:r>
              <a:rPr lang="en-US" dirty="0"/>
              <a:t>Bernard, K., Hasegawa, K., Sullivan, A., &amp; Camargo, C. (2017). A profile of Indian Health Service emergency departments. Annals of Emergency Medicine, 69(6), 705-710.</a:t>
            </a:r>
          </a:p>
          <a:p>
            <a:r>
              <a:rPr lang="en-US" dirty="0"/>
              <a:t>Bryan, J.M., </a:t>
            </a:r>
            <a:r>
              <a:rPr lang="en-US" dirty="0" err="1"/>
              <a:t>Alavian</a:t>
            </a:r>
            <a:r>
              <a:rPr lang="en-US" dirty="0"/>
              <a:t>, S., </a:t>
            </a:r>
            <a:r>
              <a:rPr lang="en-US" dirty="0" err="1"/>
              <a:t>Giffin</a:t>
            </a:r>
            <a:r>
              <a:rPr lang="en-US" dirty="0"/>
              <a:t>, D. </a:t>
            </a:r>
            <a:r>
              <a:rPr lang="en-US" i="1" dirty="0"/>
              <a:t>et al.</a:t>
            </a:r>
            <a:r>
              <a:rPr lang="en-US" dirty="0"/>
              <a:t> CAEP 2021 Academic Symposium: recommendations for addressing racism and colonialism in emergency medicine. </a:t>
            </a:r>
            <a:r>
              <a:rPr lang="en-US" i="1" dirty="0"/>
              <a:t>Can J </a:t>
            </a:r>
            <a:r>
              <a:rPr lang="en-US" i="1" dirty="0" err="1"/>
              <a:t>Emerg</a:t>
            </a:r>
            <a:r>
              <a:rPr lang="en-US" i="1" dirty="0"/>
              <a:t> Med</a:t>
            </a:r>
            <a:r>
              <a:rPr lang="en-US" dirty="0"/>
              <a:t> </a:t>
            </a:r>
            <a:r>
              <a:rPr lang="en-US" b="1" dirty="0"/>
              <a:t>24</a:t>
            </a:r>
            <a:r>
              <a:rPr lang="en-US" dirty="0"/>
              <a:t>, 144–150 (2022). </a:t>
            </a:r>
            <a:r>
              <a:rPr lang="en-US" dirty="0">
                <a:hlinkClick r:id="rId3"/>
              </a:rPr>
              <a:t>https://doi.org/10.1007/s43678-021-00244-2</a:t>
            </a:r>
            <a:endParaRPr lang="en-US" dirty="0"/>
          </a:p>
          <a:p>
            <a:r>
              <a:rPr lang="en-US" dirty="0" err="1"/>
              <a:t>Bourgois</a:t>
            </a:r>
            <a:r>
              <a:rPr lang="en-US" dirty="0"/>
              <a:t> P, Holmes SM, Sue K, Quesada J. Structural Vulnerability: Operationalizing the Concept to Address Health Disparities in Clinical Care. </a:t>
            </a:r>
            <a:r>
              <a:rPr lang="en-US" dirty="0" err="1"/>
              <a:t>Acad</a:t>
            </a:r>
            <a:r>
              <a:rPr lang="en-US" dirty="0"/>
              <a:t> Med. 2017 Mar;92(3):299-307. </a:t>
            </a:r>
            <a:r>
              <a:rPr lang="en-US" dirty="0" err="1"/>
              <a:t>doi</a:t>
            </a:r>
            <a:r>
              <a:rPr lang="en-US" dirty="0"/>
              <a:t>: 10.1097/ACM.0000000000001294. PMID: 27415443; PMCID: PMC5233668.</a:t>
            </a:r>
          </a:p>
          <a:p>
            <a:endParaRPr lang="en-US" dirty="0"/>
          </a:p>
          <a:p>
            <a:r>
              <a:rPr lang="en-US" dirty="0"/>
              <a:t>Christensen, L., &amp; Damon, S. (2022). Social determinants of health and response to disease associated with health outcomes of American Indian and Alaska native patients. </a:t>
            </a:r>
            <a:r>
              <a:rPr lang="en-US" i="1" dirty="0"/>
              <a:t>JAMA Network Open</a:t>
            </a:r>
            <a:r>
              <a:rPr lang="en-US" dirty="0"/>
              <a:t>, </a:t>
            </a:r>
            <a:r>
              <a:rPr lang="en-US" i="1" dirty="0"/>
              <a:t>5</a:t>
            </a:r>
            <a:r>
              <a:rPr lang="en-US" dirty="0"/>
              <a:t>(3), e224827-e224827.</a:t>
            </a:r>
          </a:p>
          <a:p>
            <a:r>
              <a:rPr lang="en-US" dirty="0"/>
              <a:t>Curtis, E., Jones, R., </a:t>
            </a:r>
            <a:r>
              <a:rPr lang="en-US" dirty="0" err="1"/>
              <a:t>Tipene</a:t>
            </a:r>
            <a:r>
              <a:rPr lang="en-US" dirty="0"/>
              <a:t>-Leach, D. et al. Why cultural safety rather than cultural competency is required to achieve health equity: a literature review and recommended definition. Int J Equity Health 18, 174 (2019). </a:t>
            </a:r>
            <a:r>
              <a:rPr lang="en-US" dirty="0">
                <a:hlinkClick r:id="rId4"/>
              </a:rPr>
              <a:t>https://doi.org/10.1186/s12939-019-1082-3</a:t>
            </a:r>
            <a:r>
              <a:rPr lang="en-US" dirty="0"/>
              <a:t> </a:t>
            </a:r>
          </a:p>
        </p:txBody>
      </p:sp>
      <p:pic>
        <p:nvPicPr>
          <p:cNvPr id="4" name="Picture 8" descr="About Mass General Brigham | Mass General Brigham Innovation">
            <a:extLst>
              <a:ext uri="{FF2B5EF4-FFF2-40B4-BE49-F238E27FC236}">
                <a16:creationId xmlns:a16="http://schemas.microsoft.com/office/drawing/2014/main" id="{FED17644-6A31-854F-0632-D3DB906273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224277-B66B-477A-4CD6-87DC5A5A63D4}"/>
              </a:ext>
            </a:extLst>
          </p:cNvPr>
          <p:cNvPicPr>
            <a:picLocks noChangeAspect="1"/>
          </p:cNvPicPr>
          <p:nvPr/>
        </p:nvPicPr>
        <p:blipFill>
          <a:blip r:embed="rId6"/>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1DD3AD07-BC6C-25E0-CD53-7BBF33AEABE5}"/>
              </a:ext>
            </a:extLst>
          </p:cNvPr>
          <p:cNvPicPr>
            <a:picLocks noChangeAspect="1"/>
          </p:cNvPicPr>
          <p:nvPr/>
        </p:nvPicPr>
        <p:blipFill rotWithShape="1">
          <a:blip r:embed="rId6"/>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D9EC2A35-CA11-9489-B6B8-C96F83AAD0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99FC9777-89D7-EA84-6BC3-EE0188CB7D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10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B2EB-4BC0-456D-84E4-1E8EC92AD7D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ECF5C43-FBB9-49B1-9AF3-77643CEC0EF2}"/>
              </a:ext>
            </a:extLst>
          </p:cNvPr>
          <p:cNvSpPr>
            <a:spLocks noGrp="1"/>
          </p:cNvSpPr>
          <p:nvPr>
            <p:ph idx="1"/>
          </p:nvPr>
        </p:nvSpPr>
        <p:spPr>
          <a:xfrm>
            <a:off x="2901951" y="1505331"/>
            <a:ext cx="5486400" cy="4058222"/>
          </a:xfrm>
        </p:spPr>
        <p:txBody>
          <a:bodyPr>
            <a:normAutofit fontScale="77500" lnSpcReduction="20000"/>
          </a:bodyPr>
          <a:lstStyle/>
          <a:p>
            <a:r>
              <a:rPr lang="en-US" dirty="0"/>
              <a:t>Dell, E., Firestone, M., Smylie, J., &amp; Vaillancourt, S. (2016). Cultural Safety and Providing Care to Aboriginal patients in the Emergency Department. CJEM, 18(4), 301-305. doi:10.1017/cem.2015.100</a:t>
            </a:r>
          </a:p>
          <a:p>
            <a:r>
              <a:rPr lang="en-US" dirty="0"/>
              <a:t>Frankel A, </a:t>
            </a:r>
            <a:r>
              <a:rPr lang="en-US" dirty="0" err="1"/>
              <a:t>Haraden</a:t>
            </a:r>
            <a:r>
              <a:rPr lang="en-US" dirty="0"/>
              <a:t> C, Federico F, </a:t>
            </a:r>
            <a:r>
              <a:rPr lang="en-US" dirty="0" err="1"/>
              <a:t>Lenoci</a:t>
            </a:r>
            <a:r>
              <a:rPr lang="en-US" dirty="0"/>
              <a:t>-Edwards J. A Framework for Safe, Reliable, and Effective Care. White Paper. Cambridge, MA: Institute for Healthcare Improvement and Safe &amp; Reliable Healthcare; 2017.</a:t>
            </a:r>
          </a:p>
          <a:p>
            <a:r>
              <a:rPr lang="en-US" dirty="0"/>
              <a:t>Gadsden, T., Wilson, G., </a:t>
            </a:r>
            <a:r>
              <a:rPr lang="en-US" dirty="0" err="1"/>
              <a:t>Totterdell</a:t>
            </a:r>
            <a:r>
              <a:rPr lang="en-US" dirty="0"/>
              <a:t>, J. </a:t>
            </a:r>
            <a:r>
              <a:rPr lang="en-US" i="1" dirty="0"/>
              <a:t>et al.</a:t>
            </a:r>
            <a:r>
              <a:rPr lang="en-US" dirty="0"/>
              <a:t> Can a continuous quality improvement program create culturally safe emergency departments for Aboriginal people in Australia? A multiple baseline study. </a:t>
            </a:r>
            <a:r>
              <a:rPr lang="en-US" i="1" dirty="0"/>
              <a:t>BMC Health Serv Res</a:t>
            </a:r>
            <a:r>
              <a:rPr lang="en-US" dirty="0"/>
              <a:t> </a:t>
            </a:r>
            <a:r>
              <a:rPr lang="en-US" b="1" dirty="0"/>
              <a:t>19</a:t>
            </a:r>
            <a:r>
              <a:rPr lang="en-US" dirty="0"/>
              <a:t>, 222 (2019). https://doi.org/10.1186/s12913-019-4049-6</a:t>
            </a:r>
          </a:p>
          <a:p>
            <a:r>
              <a:rPr lang="en-US" dirty="0"/>
              <a:t>Grace, S. G. (2020). Emergency department: A sociological perspective. </a:t>
            </a:r>
            <a:r>
              <a:rPr lang="en-US" i="1" dirty="0"/>
              <a:t>Emergency Medicine Australasia</a:t>
            </a:r>
            <a:r>
              <a:rPr lang="en-US" dirty="0"/>
              <a:t>, </a:t>
            </a:r>
            <a:r>
              <a:rPr lang="en-US" i="1" dirty="0"/>
              <a:t>32</a:t>
            </a:r>
            <a:r>
              <a:rPr lang="en-US" dirty="0"/>
              <a:t>(5), 875-876.</a:t>
            </a:r>
          </a:p>
          <a:p>
            <a:r>
              <a:rPr lang="en-US" dirty="0"/>
              <a:t>Greenwood M. Modelling change and cultural safety: A case study in northern British Columbia health system transformation. Healthcare Management Forum. 2019;32(1):11-14.doi:10.1177/0840470418807948  </a:t>
            </a:r>
          </a:p>
          <a:p>
            <a:r>
              <a:rPr lang="en-US" dirty="0"/>
              <a:t>Greenwood, M and Lindsay N. (2019) A commentary on land, health, and Indigenous knowledge(s) Global Health Promotion. 2019;26(3_suppl):82-86. doi:10.1177/1757975919831262</a:t>
            </a:r>
          </a:p>
          <a:p>
            <a:r>
              <a:rPr lang="en-US" dirty="0" err="1"/>
              <a:t>Horrill</a:t>
            </a:r>
            <a:r>
              <a:rPr lang="en-US" dirty="0"/>
              <a:t>, T. C., Martin, D. E., Lavoie, J. G., &amp; Schultz, A. S. (2021). Nurses as agents of disruption: Operationalizing a framework to redress inequities in healthcare access among Indigenous Peoples. </a:t>
            </a:r>
            <a:r>
              <a:rPr lang="en-US" i="1" dirty="0"/>
              <a:t>Nursing inquiry</a:t>
            </a:r>
            <a:r>
              <a:rPr lang="en-US" dirty="0"/>
              <a:t>, </a:t>
            </a:r>
            <a:r>
              <a:rPr lang="en-US" i="1" dirty="0"/>
              <a:t>28</a:t>
            </a:r>
            <a:r>
              <a:rPr lang="en-US" dirty="0"/>
              <a:t>(3), e12394.</a:t>
            </a:r>
          </a:p>
          <a:p>
            <a:r>
              <a:rPr lang="en-US" dirty="0" err="1"/>
              <a:t>Lokugamage</a:t>
            </a:r>
            <a:r>
              <a:rPr lang="en-US" dirty="0"/>
              <a:t> AU, Rix E, Fleming T, et al. Translating Cultural Safety to the UK. Journal of Medical Ethics Published Online First: 19 July 2021. </a:t>
            </a:r>
            <a:r>
              <a:rPr lang="en-US" dirty="0" err="1"/>
              <a:t>doi</a:t>
            </a:r>
            <a:r>
              <a:rPr lang="en-US" dirty="0"/>
              <a:t>: 10.1136/medethics-2020-107017  </a:t>
            </a:r>
          </a:p>
          <a:p>
            <a:endParaRPr lang="en-US" dirty="0"/>
          </a:p>
        </p:txBody>
      </p:sp>
      <p:pic>
        <p:nvPicPr>
          <p:cNvPr id="4" name="Picture 8" descr="About Mass General Brigham | Mass General Brigham Innovation">
            <a:extLst>
              <a:ext uri="{FF2B5EF4-FFF2-40B4-BE49-F238E27FC236}">
                <a16:creationId xmlns:a16="http://schemas.microsoft.com/office/drawing/2014/main" id="{E40019CF-1705-F2F0-EDE3-96853E718B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EAA3CB-9A44-FE5F-5EBD-99848957A274}"/>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92B9B527-1E9E-01C4-CC35-F7E222098E37}"/>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067C2E47-E8B1-2CCE-BECA-88BA7597BA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D46BB0FE-3CAC-4A76-B2F0-A34F6613B2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7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601B-A1F9-4863-A3F1-ECB8777ACEFE}"/>
              </a:ext>
            </a:extLst>
          </p:cNvPr>
          <p:cNvSpPr>
            <a:spLocks noGrp="1"/>
          </p:cNvSpPr>
          <p:nvPr>
            <p:ph type="title"/>
          </p:nvPr>
        </p:nvSpPr>
        <p:spPr/>
        <p:txBody>
          <a:bodyPr/>
          <a:lstStyle/>
          <a:p>
            <a:r>
              <a:rPr lang="en-US" b="1" dirty="0"/>
              <a:t>Disclosures</a:t>
            </a:r>
          </a:p>
        </p:txBody>
      </p:sp>
      <p:sp>
        <p:nvSpPr>
          <p:cNvPr id="5" name="Content Placeholder 4">
            <a:extLst>
              <a:ext uri="{FF2B5EF4-FFF2-40B4-BE49-F238E27FC236}">
                <a16:creationId xmlns:a16="http://schemas.microsoft.com/office/drawing/2014/main" id="{324153C0-59AF-46F7-9B32-94C2C24C4039}"/>
              </a:ext>
            </a:extLst>
          </p:cNvPr>
          <p:cNvSpPr>
            <a:spLocks noGrp="1"/>
          </p:cNvSpPr>
          <p:nvPr>
            <p:ph idx="1"/>
          </p:nvPr>
        </p:nvSpPr>
        <p:spPr/>
        <p:txBody>
          <a:bodyPr/>
          <a:lstStyle/>
          <a:p>
            <a:r>
              <a:rPr lang="en-US" dirty="0">
                <a:solidFill>
                  <a:schemeClr val="tx1"/>
                </a:solidFill>
              </a:rPr>
              <a:t>This presenter has no financial or commercial disclosure for this presentation.  </a:t>
            </a:r>
          </a:p>
        </p:txBody>
      </p:sp>
      <p:pic>
        <p:nvPicPr>
          <p:cNvPr id="3" name="Picture 8" descr="About Mass General Brigham | Mass General Brigham Innovation">
            <a:extLst>
              <a:ext uri="{FF2B5EF4-FFF2-40B4-BE49-F238E27FC236}">
                <a16:creationId xmlns:a16="http://schemas.microsoft.com/office/drawing/2014/main" id="{185FB897-6D25-E749-0F39-4E6619235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AE257E-2F3F-F5D7-E9F8-15D1CC415F56}"/>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BCB04962-E583-9AE5-AE41-D251A284E777}"/>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B3B659DB-E517-3E37-0A7C-F8E9A6C07E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042411B-5D65-8668-0020-F3F2A950CE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27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5D13-8F4A-481A-824B-9ABAE8A1526A}"/>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AF340F6-2D7B-407D-8143-83446831A94F}"/>
              </a:ext>
            </a:extLst>
          </p:cNvPr>
          <p:cNvSpPr>
            <a:spLocks noGrp="1"/>
          </p:cNvSpPr>
          <p:nvPr>
            <p:ph idx="1"/>
          </p:nvPr>
        </p:nvSpPr>
        <p:spPr/>
        <p:txBody>
          <a:bodyPr/>
          <a:lstStyle/>
          <a:p>
            <a:r>
              <a:rPr lang="en-US" dirty="0"/>
              <a:t>McKinley, C. E., </a:t>
            </a:r>
            <a:r>
              <a:rPr lang="en-US" dirty="0" err="1"/>
              <a:t>Boel-Studt</a:t>
            </a:r>
            <a:r>
              <a:rPr lang="en-US" dirty="0"/>
              <a:t>, S., Renner, L. M., Figley, C. R., </a:t>
            </a:r>
            <a:r>
              <a:rPr lang="en-US" dirty="0" err="1"/>
              <a:t>Billiot</a:t>
            </a:r>
            <a:r>
              <a:rPr lang="en-US" dirty="0"/>
              <a:t>, S., &amp; </a:t>
            </a:r>
            <a:r>
              <a:rPr lang="en-US" dirty="0" err="1"/>
              <a:t>Theall</a:t>
            </a:r>
            <a:r>
              <a:rPr lang="en-US" dirty="0"/>
              <a:t>, K. P. (2020). The Historical Oppression Scale: Preliminary conceptualization and measurement of historical oppression among Indigenous peoples of the United States. Transcultural Psychiatry, 57(2), 288–303. https://doi.org/10.1177/1363461520909605</a:t>
            </a:r>
          </a:p>
          <a:p>
            <a:r>
              <a:rPr lang="en-US" dirty="0"/>
              <a:t>Mkandawire-</a:t>
            </a:r>
            <a:r>
              <a:rPr lang="en-US" dirty="0" err="1"/>
              <a:t>Valhmu</a:t>
            </a:r>
            <a:r>
              <a:rPr lang="en-US" dirty="0"/>
              <a:t>, L. (2018). </a:t>
            </a:r>
            <a:r>
              <a:rPr lang="en-US" i="1" dirty="0"/>
              <a:t>Cultural safety, healthcare and vulnerable populations: A critical theoretical perspective</a:t>
            </a:r>
            <a:r>
              <a:rPr lang="en-US" dirty="0"/>
              <a:t>. Routledge.</a:t>
            </a:r>
          </a:p>
          <a:p>
            <a:r>
              <a:rPr lang="en-US" dirty="0"/>
              <a:t>Owens, A., Holroyd, B. R., &amp; McLane, P. (2020). Patient race, ethnicity, and care in the emergency department: a scoping review. Canadian Journal of Emergency Medicine, 22(2), 245-253.</a:t>
            </a:r>
          </a:p>
          <a:p>
            <a:r>
              <a:rPr lang="en-US" dirty="0"/>
              <a:t>Weber, T.L., Ziegler, K.M., Kharbanda, A.B. </a:t>
            </a:r>
            <a:r>
              <a:rPr lang="en-US" i="1" dirty="0"/>
              <a:t>et al.</a:t>
            </a:r>
            <a:r>
              <a:rPr lang="en-US" dirty="0"/>
              <a:t> Leaving the emergency department without complete care: disparities in American Indian children. </a:t>
            </a:r>
            <a:r>
              <a:rPr lang="en-US" i="1" dirty="0"/>
              <a:t>BMC Health Serv Res</a:t>
            </a:r>
            <a:r>
              <a:rPr lang="en-US" dirty="0"/>
              <a:t> </a:t>
            </a:r>
            <a:r>
              <a:rPr lang="en-US" b="1" dirty="0"/>
              <a:t>18</a:t>
            </a:r>
            <a:r>
              <a:rPr lang="en-US" dirty="0"/>
              <a:t>, 267 (2018). https://doi.org/10.1186/s12913-018-3092-z</a:t>
            </a:r>
          </a:p>
          <a:p>
            <a:endParaRPr lang="en-US" dirty="0"/>
          </a:p>
        </p:txBody>
      </p:sp>
      <p:pic>
        <p:nvPicPr>
          <p:cNvPr id="4" name="Picture 8" descr="About Mass General Brigham | Mass General Brigham Innovation">
            <a:extLst>
              <a:ext uri="{FF2B5EF4-FFF2-40B4-BE49-F238E27FC236}">
                <a16:creationId xmlns:a16="http://schemas.microsoft.com/office/drawing/2014/main" id="{AD558539-BEAF-FCCA-8E9F-DD2C9A6D3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CB5CE6-3F78-7879-0898-A58FF8FE4656}"/>
              </a:ext>
            </a:extLst>
          </p:cNvPr>
          <p:cNvPicPr>
            <a:picLocks noChangeAspect="1"/>
          </p:cNvPicPr>
          <p:nvPr/>
        </p:nvPicPr>
        <p:blipFill>
          <a:blip r:embed="rId3"/>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5049DE8D-AA6F-66DB-EFB2-80D59A98B13B}"/>
              </a:ext>
            </a:extLst>
          </p:cNvPr>
          <p:cNvPicPr>
            <a:picLocks noChangeAspect="1"/>
          </p:cNvPicPr>
          <p:nvPr/>
        </p:nvPicPr>
        <p:blipFill rotWithShape="1">
          <a:blip r:embed="rId3"/>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51411C65-D829-BC06-B7FA-E86C5AF1F0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83BC1B2-469C-BC73-B52C-2CF184B575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1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63C6-61DA-4070-B4F7-4017520CEE1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0BAA329-CBAF-4ED6-8686-F8D97E7761E5}"/>
              </a:ext>
            </a:extLst>
          </p:cNvPr>
          <p:cNvSpPr>
            <a:spLocks noGrp="1"/>
          </p:cNvSpPr>
          <p:nvPr>
            <p:ph idx="1"/>
          </p:nvPr>
        </p:nvSpPr>
        <p:spPr/>
        <p:txBody>
          <a:bodyPr/>
          <a:lstStyle/>
          <a:p>
            <a:r>
              <a:rPr lang="en-US" dirty="0"/>
              <a:t>Cultural Safety: Respect and Dignity in Relationships (2017). Northern Health BC. </a:t>
            </a:r>
            <a:r>
              <a:rPr lang="en-US" dirty="0">
                <a:hlinkClick r:id="rId3"/>
              </a:rPr>
              <a:t>https://www.youtube.com/watch?v=MkxcuhdgIwY</a:t>
            </a:r>
            <a:r>
              <a:rPr lang="en-US" dirty="0"/>
              <a:t> </a:t>
            </a:r>
          </a:p>
          <a:p>
            <a:r>
              <a:rPr lang="en-US" dirty="0"/>
              <a:t>Indigenous Engagement and Cultural Safety Guidebook: A resource for primary care networks.  British Columbia Ministry of Health. (2019)  </a:t>
            </a:r>
            <a:r>
              <a:rPr lang="en-US" dirty="0">
                <a:hlinkClick r:id="rId4"/>
              </a:rPr>
              <a:t>https://www.pcnbc.ca/media/pcn/PCN_Guidebook-Indigenous_Engagement_and_Cultural_Safety_v1.0.pdf</a:t>
            </a:r>
            <a:r>
              <a:rPr lang="en-US" dirty="0"/>
              <a:t> </a:t>
            </a:r>
          </a:p>
          <a:p>
            <a:r>
              <a:rPr lang="en-US" dirty="0"/>
              <a:t>Introduction to Cultural Safety.  Frontier Nursing University, Versailles, Kentucky. </a:t>
            </a:r>
            <a:r>
              <a:rPr lang="en-US" dirty="0">
                <a:hlinkClick r:id="rId5"/>
              </a:rPr>
              <a:t>https://ceu.catalog.instructure.com/courses/introduction2cultural-safety</a:t>
            </a:r>
            <a:r>
              <a:rPr lang="en-US" dirty="0"/>
              <a:t> </a:t>
            </a:r>
          </a:p>
          <a:p>
            <a:r>
              <a:rPr lang="en-US" dirty="0"/>
              <a:t>Northern Health Cultural Safety and System Change: An Assessment Tool (2020) </a:t>
            </a:r>
            <a:r>
              <a:rPr lang="en-US" dirty="0">
                <a:hlinkClick r:id="rId6"/>
              </a:rPr>
              <a:t>https://www.indigenoushealthnh.ca/sites/default/files/cultural-safety/documents/NH-Cultural-Safety-System-Change-Assessment-Tool-Jan2020.pdf</a:t>
            </a:r>
            <a:r>
              <a:rPr lang="en-US" dirty="0"/>
              <a:t> </a:t>
            </a:r>
          </a:p>
          <a:p>
            <a:endParaRPr lang="en-US" dirty="0"/>
          </a:p>
          <a:p>
            <a:endParaRPr lang="en-US" dirty="0"/>
          </a:p>
        </p:txBody>
      </p:sp>
      <p:pic>
        <p:nvPicPr>
          <p:cNvPr id="4" name="Picture 8" descr="About Mass General Brigham | Mass General Brigham Innovation">
            <a:extLst>
              <a:ext uri="{FF2B5EF4-FFF2-40B4-BE49-F238E27FC236}">
                <a16:creationId xmlns:a16="http://schemas.microsoft.com/office/drawing/2014/main" id="{F146F45C-9A46-06AB-A6E3-A96DAC951A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45D4AE-6733-312A-A4F9-0C9372DCDD66}"/>
              </a:ext>
            </a:extLst>
          </p:cNvPr>
          <p:cNvPicPr>
            <a:picLocks noChangeAspect="1"/>
          </p:cNvPicPr>
          <p:nvPr/>
        </p:nvPicPr>
        <p:blipFill>
          <a:blip r:embed="rId8"/>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68C87487-4BF2-1165-CC28-2FD1382B38A6}"/>
              </a:ext>
            </a:extLst>
          </p:cNvPr>
          <p:cNvPicPr>
            <a:picLocks noChangeAspect="1"/>
          </p:cNvPicPr>
          <p:nvPr/>
        </p:nvPicPr>
        <p:blipFill rotWithShape="1">
          <a:blip r:embed="rId8"/>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148CAD8A-271D-38B9-F81C-C32A0CCD99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CD9BBEF-0A0A-31FC-4309-72DE59093A9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95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27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39A-1601-4AF2-B76D-77B8F94641D7}"/>
              </a:ext>
            </a:extLst>
          </p:cNvPr>
          <p:cNvSpPr>
            <a:spLocks noGrp="1"/>
          </p:cNvSpPr>
          <p:nvPr>
            <p:ph type="title"/>
          </p:nvPr>
        </p:nvSpPr>
        <p:spPr/>
        <p:txBody>
          <a:bodyPr/>
          <a:lstStyle/>
          <a:p>
            <a:r>
              <a:rPr lang="en-US" dirty="0"/>
              <a:t>Recognition of Audience	 Today</a:t>
            </a:r>
          </a:p>
        </p:txBody>
      </p:sp>
      <p:sp>
        <p:nvSpPr>
          <p:cNvPr id="3" name="Content Placeholder 2">
            <a:extLst>
              <a:ext uri="{FF2B5EF4-FFF2-40B4-BE49-F238E27FC236}">
                <a16:creationId xmlns:a16="http://schemas.microsoft.com/office/drawing/2014/main" id="{2FF231F2-1965-435E-956B-2CDAC1762C9D}"/>
              </a:ext>
            </a:extLst>
          </p:cNvPr>
          <p:cNvSpPr>
            <a:spLocks noGrp="1"/>
          </p:cNvSpPr>
          <p:nvPr>
            <p:ph sz="half" idx="1"/>
          </p:nvPr>
        </p:nvSpPr>
        <p:spPr/>
        <p:txBody>
          <a:bodyPr>
            <a:normAutofit/>
          </a:bodyPr>
          <a:lstStyle/>
          <a:p>
            <a:r>
              <a:rPr lang="en-US" dirty="0">
                <a:solidFill>
                  <a:schemeClr val="tx1"/>
                </a:solidFill>
              </a:rPr>
              <a:t>Gratitude for your work!</a:t>
            </a:r>
          </a:p>
          <a:p>
            <a:r>
              <a:rPr lang="en-US" dirty="0">
                <a:solidFill>
                  <a:schemeClr val="tx1"/>
                </a:solidFill>
              </a:rPr>
              <a:t>High stress environment exacerbated in last two years due to COVID-19</a:t>
            </a:r>
          </a:p>
          <a:p>
            <a:r>
              <a:rPr lang="en-US" dirty="0">
                <a:solidFill>
                  <a:schemeClr val="tx1"/>
                </a:solidFill>
              </a:rPr>
              <a:t>Seeing patients often at some of the worst and most stressful moments of their lives</a:t>
            </a:r>
          </a:p>
          <a:p>
            <a:r>
              <a:rPr lang="en-US" dirty="0">
                <a:solidFill>
                  <a:schemeClr val="tx1"/>
                </a:solidFill>
              </a:rPr>
              <a:t>Seeing patients who haven’t had consistent access to care </a:t>
            </a:r>
          </a:p>
          <a:p>
            <a:r>
              <a:rPr lang="en-US" dirty="0">
                <a:solidFill>
                  <a:schemeClr val="tx1"/>
                </a:solidFill>
              </a:rPr>
              <a:t>Often working in environments with limited resources</a:t>
            </a:r>
          </a:p>
          <a:p>
            <a:endParaRPr lang="en-US" dirty="0">
              <a:solidFill>
                <a:schemeClr val="tx1"/>
              </a:solidFill>
            </a:endParaRPr>
          </a:p>
        </p:txBody>
      </p:sp>
      <p:sp>
        <p:nvSpPr>
          <p:cNvPr id="5" name="Rectangle 4">
            <a:extLst>
              <a:ext uri="{FF2B5EF4-FFF2-40B4-BE49-F238E27FC236}">
                <a16:creationId xmlns:a16="http://schemas.microsoft.com/office/drawing/2014/main" id="{4A003C1B-9006-4D55-826C-DAC79F929540}"/>
              </a:ext>
            </a:extLst>
          </p:cNvPr>
          <p:cNvSpPr/>
          <p:nvPr/>
        </p:nvSpPr>
        <p:spPr>
          <a:xfrm>
            <a:off x="5629275" y="2942533"/>
            <a:ext cx="2843213" cy="761747"/>
          </a:xfrm>
          <a:prstGeom prst="rect">
            <a:avLst/>
          </a:prstGeom>
          <a:noFill/>
        </p:spPr>
        <p:txBody>
          <a:bodyPr wrap="square" lIns="68580" tIns="34290" rIns="68580" bIns="34290">
            <a:spAutoFit/>
            <a:scene3d>
              <a:camera prst="orthographicFront"/>
              <a:lightRig rig="threePt" dir="t"/>
            </a:scene3d>
            <a:sp3d prstMaterial="metal"/>
          </a:bodyPr>
          <a:lstStyle/>
          <a:p>
            <a:pPr algn="ctr" defTabSz="342900"/>
            <a:r>
              <a:rPr lang="en-US" sz="4500" dirty="0" err="1">
                <a:ln w="0"/>
                <a:solidFill>
                  <a:srgbClr val="000000"/>
                </a:solidFill>
                <a:effectLst>
                  <a:outerShdw blurRad="50800" dist="38100" dir="13500000" algn="br" rotWithShape="0">
                    <a:prstClr val="black">
                      <a:alpha val="40000"/>
                    </a:prstClr>
                  </a:outerShdw>
                </a:effectLst>
                <a:latin typeface="Corbel" panose="020B0503020204020204"/>
              </a:rPr>
              <a:t>Da’waa’eh</a:t>
            </a:r>
            <a:r>
              <a:rPr lang="en-US" sz="4500" dirty="0">
                <a:ln w="0"/>
                <a:solidFill>
                  <a:srgbClr val="000000"/>
                </a:solidFill>
                <a:effectLst>
                  <a:outerShdw blurRad="50800" dist="38100" dir="13500000" algn="br" rotWithShape="0">
                    <a:prstClr val="black">
                      <a:alpha val="40000"/>
                    </a:prstClr>
                  </a:outerShdw>
                </a:effectLst>
                <a:latin typeface="Corbel" panose="020B0503020204020204"/>
              </a:rPr>
              <a:t>!  </a:t>
            </a:r>
          </a:p>
        </p:txBody>
      </p:sp>
      <p:pic>
        <p:nvPicPr>
          <p:cNvPr id="4" name="Picture 8" descr="About Mass General Brigham | Mass General Brigham Innovation">
            <a:extLst>
              <a:ext uri="{FF2B5EF4-FFF2-40B4-BE49-F238E27FC236}">
                <a16:creationId xmlns:a16="http://schemas.microsoft.com/office/drawing/2014/main" id="{55869AFB-23FC-7B24-93F3-BF5DC5097E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250FC64-8312-5B29-76C2-684D2E00CDD9}"/>
              </a:ext>
            </a:extLst>
          </p:cNvPr>
          <p:cNvPicPr>
            <a:picLocks noChangeAspect="1"/>
          </p:cNvPicPr>
          <p:nvPr/>
        </p:nvPicPr>
        <p:blipFill>
          <a:blip r:embed="rId4"/>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A0B85112-CEA7-38D8-EC26-4F129DF531F3}"/>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734EA218-88D8-E248-2FE7-E7D0D89759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B99969EE-628E-03DE-A700-7C76EC01A9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66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0C98-FE26-496B-8793-2B5F7D0FC7AC}"/>
              </a:ext>
            </a:extLst>
          </p:cNvPr>
          <p:cNvSpPr>
            <a:spLocks noGrp="1"/>
          </p:cNvSpPr>
          <p:nvPr>
            <p:ph type="title"/>
          </p:nvPr>
        </p:nvSpPr>
        <p:spPr/>
        <p:txBody>
          <a:bodyPr/>
          <a:lstStyle/>
          <a:p>
            <a:r>
              <a:rPr lang="en-US" dirty="0"/>
              <a:t>Culture of Safety in Healthcare </a:t>
            </a:r>
          </a:p>
        </p:txBody>
      </p:sp>
      <p:pic>
        <p:nvPicPr>
          <p:cNvPr id="3" name="Picture 2">
            <a:extLst>
              <a:ext uri="{FF2B5EF4-FFF2-40B4-BE49-F238E27FC236}">
                <a16:creationId xmlns:a16="http://schemas.microsoft.com/office/drawing/2014/main" id="{56290FB3-9449-4C63-BA85-4F18FB65FF02}"/>
              </a:ext>
            </a:extLst>
          </p:cNvPr>
          <p:cNvPicPr>
            <a:picLocks noChangeAspect="1"/>
          </p:cNvPicPr>
          <p:nvPr/>
        </p:nvPicPr>
        <p:blipFill>
          <a:blip r:embed="rId3"/>
          <a:stretch>
            <a:fillRect/>
          </a:stretch>
        </p:blipFill>
        <p:spPr>
          <a:xfrm>
            <a:off x="2909105" y="1071887"/>
            <a:ext cx="5601482" cy="3636677"/>
          </a:xfrm>
          <a:prstGeom prst="rect">
            <a:avLst/>
          </a:prstGeom>
        </p:spPr>
      </p:pic>
      <p:sp>
        <p:nvSpPr>
          <p:cNvPr id="4" name="TextBox 3">
            <a:extLst>
              <a:ext uri="{FF2B5EF4-FFF2-40B4-BE49-F238E27FC236}">
                <a16:creationId xmlns:a16="http://schemas.microsoft.com/office/drawing/2014/main" id="{3BF97D0B-57E2-4F81-802F-35120FFD6E23}"/>
              </a:ext>
            </a:extLst>
          </p:cNvPr>
          <p:cNvSpPr txBox="1"/>
          <p:nvPr/>
        </p:nvSpPr>
        <p:spPr>
          <a:xfrm>
            <a:off x="2909119" y="4927805"/>
            <a:ext cx="5663381" cy="715581"/>
          </a:xfrm>
          <a:prstGeom prst="rect">
            <a:avLst/>
          </a:prstGeom>
          <a:noFill/>
        </p:spPr>
        <p:txBody>
          <a:bodyPr wrap="square" rtlCol="0">
            <a:spAutoFit/>
          </a:bodyPr>
          <a:lstStyle/>
          <a:p>
            <a:pPr marL="214313" indent="-214313" defTabSz="342900">
              <a:buFont typeface="Arial" panose="020B0604020202020204" pitchFamily="34" charset="0"/>
              <a:buChar char="•"/>
            </a:pPr>
            <a:r>
              <a:rPr lang="en-US" sz="1350" dirty="0">
                <a:solidFill>
                  <a:srgbClr val="000000"/>
                </a:solidFill>
                <a:latin typeface="Corbel" panose="020B0503020204020204"/>
              </a:rPr>
              <a:t>Frankel A, </a:t>
            </a:r>
            <a:r>
              <a:rPr lang="en-US" sz="1350" dirty="0" err="1">
                <a:solidFill>
                  <a:srgbClr val="000000"/>
                </a:solidFill>
                <a:latin typeface="Corbel" panose="020B0503020204020204"/>
              </a:rPr>
              <a:t>Haraden</a:t>
            </a:r>
            <a:r>
              <a:rPr lang="en-US" sz="1350" dirty="0">
                <a:solidFill>
                  <a:srgbClr val="000000"/>
                </a:solidFill>
                <a:latin typeface="Corbel" panose="020B0503020204020204"/>
              </a:rPr>
              <a:t> C,, et. Al (2017) outlined the framework for patient safety to improve quality in healthcare. </a:t>
            </a:r>
          </a:p>
          <a:p>
            <a:pPr marL="214313" indent="-214313" defTabSz="342900">
              <a:buFont typeface="Arial" panose="020B0604020202020204" pitchFamily="34" charset="0"/>
              <a:buChar char="•"/>
            </a:pPr>
            <a:endParaRPr lang="en-US" sz="1350" dirty="0">
              <a:solidFill>
                <a:srgbClr val="000000"/>
              </a:solidFill>
              <a:latin typeface="Corbel" panose="020B0503020204020204"/>
            </a:endParaRPr>
          </a:p>
        </p:txBody>
      </p:sp>
      <p:pic>
        <p:nvPicPr>
          <p:cNvPr id="5" name="Picture 8" descr="About Mass General Brigham | Mass General Brigham Innovation">
            <a:extLst>
              <a:ext uri="{FF2B5EF4-FFF2-40B4-BE49-F238E27FC236}">
                <a16:creationId xmlns:a16="http://schemas.microsoft.com/office/drawing/2014/main" id="{953E37BB-C04C-A113-6F8C-D6751D1B8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AD1F0F-851A-9515-0EB1-457F6FA85560}"/>
              </a:ext>
            </a:extLst>
          </p:cNvPr>
          <p:cNvPicPr>
            <a:picLocks noChangeAspect="1"/>
          </p:cNvPicPr>
          <p:nvPr/>
        </p:nvPicPr>
        <p:blipFill>
          <a:blip r:embed="rId5"/>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4955B530-CFB4-BA12-EFB9-FB568FB8693C}"/>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75D4927C-08A8-5C03-502E-4EF00E6AA0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1A364EE-4A44-FE4E-97A7-F44993372C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9AEC1-21D1-46A1-95EC-5A6B201D40B1}"/>
              </a:ext>
            </a:extLst>
          </p:cNvPr>
          <p:cNvSpPr>
            <a:spLocks noGrp="1"/>
          </p:cNvSpPr>
          <p:nvPr>
            <p:ph type="title"/>
          </p:nvPr>
        </p:nvSpPr>
        <p:spPr/>
        <p:txBody>
          <a:bodyPr/>
          <a:lstStyle/>
          <a:p>
            <a:r>
              <a:rPr lang="en-US" dirty="0"/>
              <a:t>Culture of Safety in Healthcare</a:t>
            </a:r>
          </a:p>
        </p:txBody>
      </p:sp>
      <p:sp>
        <p:nvSpPr>
          <p:cNvPr id="4" name="Content Placeholder 3">
            <a:extLst>
              <a:ext uri="{FF2B5EF4-FFF2-40B4-BE49-F238E27FC236}">
                <a16:creationId xmlns:a16="http://schemas.microsoft.com/office/drawing/2014/main" id="{21D9BD65-0F36-4738-9B32-5A277B142CBD}"/>
              </a:ext>
            </a:extLst>
          </p:cNvPr>
          <p:cNvSpPr>
            <a:spLocks noGrp="1"/>
          </p:cNvSpPr>
          <p:nvPr>
            <p:ph idx="1"/>
          </p:nvPr>
        </p:nvSpPr>
        <p:spPr/>
        <p:txBody>
          <a:bodyPr/>
          <a:lstStyle/>
          <a:p>
            <a:r>
              <a:rPr lang="en-US" dirty="0"/>
              <a:t>At the IHI’s National Forum in December 2016, Derek Feeley, President and CEO  proposed six patient safety “resolutions” outlined in the 2017 white paper:</a:t>
            </a:r>
          </a:p>
          <a:p>
            <a:pPr marL="0" indent="0">
              <a:buNone/>
            </a:pPr>
            <a:r>
              <a:rPr lang="en-US" dirty="0"/>
              <a:t>	 1. Focus on what goes right as well as learning from what 	goes wrong; </a:t>
            </a:r>
          </a:p>
          <a:p>
            <a:pPr marL="0" indent="0">
              <a:buNone/>
            </a:pPr>
            <a:r>
              <a:rPr lang="en-US" dirty="0"/>
              <a:t>	2. Move to greater proactivity; </a:t>
            </a:r>
          </a:p>
          <a:p>
            <a:pPr marL="0" indent="0">
              <a:buNone/>
            </a:pPr>
            <a:r>
              <a:rPr lang="en-US" dirty="0"/>
              <a:t>	3. Create systems for learning from learning; </a:t>
            </a:r>
          </a:p>
          <a:p>
            <a:pPr marL="0" indent="0">
              <a:buNone/>
            </a:pPr>
            <a:r>
              <a:rPr lang="en-US" dirty="0"/>
              <a:t>	4. Be humble — build trust and transparency; </a:t>
            </a:r>
          </a:p>
          <a:p>
            <a:pPr marL="0" indent="0">
              <a:buNone/>
            </a:pPr>
            <a:r>
              <a:rPr lang="en-US" dirty="0"/>
              <a:t>	5. Co-produce safety with patients and families; and </a:t>
            </a:r>
          </a:p>
          <a:p>
            <a:pPr marL="0" indent="0">
              <a:buNone/>
            </a:pPr>
            <a:r>
              <a:rPr lang="en-US" dirty="0"/>
              <a:t>	6. </a:t>
            </a:r>
            <a:r>
              <a:rPr lang="en-US" b="1" dirty="0"/>
              <a:t>Recognize that safety is more than the absence of 	physical harm; it is also the pursuit of dignity and equity.</a:t>
            </a:r>
          </a:p>
          <a:p>
            <a:pPr lvl="2"/>
            <a:r>
              <a:rPr lang="en-US" b="1" dirty="0">
                <a:solidFill>
                  <a:srgbClr val="0070C0"/>
                </a:solidFill>
              </a:rPr>
              <a:t>This is where we can begin to examine the role of Cultural Safety as the underpinning for the Culture of Safety. </a:t>
            </a:r>
          </a:p>
          <a:p>
            <a:pPr lvl="1"/>
            <a:endParaRPr lang="en-US" b="1" dirty="0"/>
          </a:p>
        </p:txBody>
      </p:sp>
      <p:pic>
        <p:nvPicPr>
          <p:cNvPr id="2" name="Picture 8" descr="About Mass General Brigham | Mass General Brigham Innovation">
            <a:extLst>
              <a:ext uri="{FF2B5EF4-FFF2-40B4-BE49-F238E27FC236}">
                <a16:creationId xmlns:a16="http://schemas.microsoft.com/office/drawing/2014/main" id="{CE21833B-8CC7-1CED-70C5-FF46C46050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FADB2A5-3EF6-9146-0CB0-EFF185A88297}"/>
              </a:ext>
            </a:extLst>
          </p:cNvPr>
          <p:cNvPicPr>
            <a:picLocks noChangeAspect="1"/>
          </p:cNvPicPr>
          <p:nvPr/>
        </p:nvPicPr>
        <p:blipFill>
          <a:blip r:embed="rId4"/>
          <a:stretch>
            <a:fillRect/>
          </a:stretch>
        </p:blipFill>
        <p:spPr>
          <a:xfrm>
            <a:off x="1" y="6197599"/>
            <a:ext cx="3505199" cy="660400"/>
          </a:xfrm>
          <a:prstGeom prst="rect">
            <a:avLst/>
          </a:prstGeom>
        </p:spPr>
      </p:pic>
      <p:pic>
        <p:nvPicPr>
          <p:cNvPr id="6" name="Picture 5">
            <a:extLst>
              <a:ext uri="{FF2B5EF4-FFF2-40B4-BE49-F238E27FC236}">
                <a16:creationId xmlns:a16="http://schemas.microsoft.com/office/drawing/2014/main" id="{9104FC7E-D8AD-A2FE-8F69-0FB2D5C1C876}"/>
              </a:ext>
            </a:extLst>
          </p:cNvPr>
          <p:cNvPicPr>
            <a:picLocks noChangeAspect="1"/>
          </p:cNvPicPr>
          <p:nvPr/>
        </p:nvPicPr>
        <p:blipFill rotWithShape="1">
          <a:blip r:embed="rId4"/>
          <a:srcRect l="49020"/>
          <a:stretch/>
        </p:blipFill>
        <p:spPr>
          <a:xfrm>
            <a:off x="3505200" y="6195828"/>
            <a:ext cx="2756920" cy="660399"/>
          </a:xfrm>
          <a:prstGeom prst="rect">
            <a:avLst/>
          </a:prstGeom>
        </p:spPr>
      </p:pic>
      <p:pic>
        <p:nvPicPr>
          <p:cNvPr id="7" name="Picture 4" descr="FLIP - Home">
            <a:extLst>
              <a:ext uri="{FF2B5EF4-FFF2-40B4-BE49-F238E27FC236}">
                <a16:creationId xmlns:a16="http://schemas.microsoft.com/office/drawing/2014/main" id="{28EA146D-6FFB-78BD-043E-2E692C4E6E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31E5262-DBD8-38B0-F7A5-2BAE9FD7E6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4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8CE4-8FC3-4D8D-8754-D744DBC85087}"/>
              </a:ext>
            </a:extLst>
          </p:cNvPr>
          <p:cNvSpPr>
            <a:spLocks noGrp="1"/>
          </p:cNvSpPr>
          <p:nvPr>
            <p:ph type="title"/>
          </p:nvPr>
        </p:nvSpPr>
        <p:spPr/>
        <p:txBody>
          <a:bodyPr/>
          <a:lstStyle/>
          <a:p>
            <a:r>
              <a:rPr lang="en-US" b="1" dirty="0"/>
              <a:t>Indigenous View of Health</a:t>
            </a:r>
          </a:p>
        </p:txBody>
      </p:sp>
      <p:sp>
        <p:nvSpPr>
          <p:cNvPr id="5" name="Content Placeholder 4">
            <a:extLst>
              <a:ext uri="{FF2B5EF4-FFF2-40B4-BE49-F238E27FC236}">
                <a16:creationId xmlns:a16="http://schemas.microsoft.com/office/drawing/2014/main" id="{B59CDDED-CEEE-42DE-A5D2-97C30567CEB6}"/>
              </a:ext>
            </a:extLst>
          </p:cNvPr>
          <p:cNvSpPr>
            <a:spLocks noGrp="1"/>
          </p:cNvSpPr>
          <p:nvPr>
            <p:ph sz="half" idx="1"/>
          </p:nvPr>
        </p:nvSpPr>
        <p:spPr>
          <a:xfrm>
            <a:off x="2793778" y="1505331"/>
            <a:ext cx="2442591" cy="3840480"/>
          </a:xfrm>
        </p:spPr>
        <p:txBody>
          <a:bodyPr/>
          <a:lstStyle/>
          <a:p>
            <a:r>
              <a:rPr lang="en-US" dirty="0"/>
              <a:t>Relational, Collective, Familial, Inter-Generational</a:t>
            </a:r>
          </a:p>
          <a:p>
            <a:r>
              <a:rPr lang="en-US" dirty="0"/>
              <a:t>Anchored in Identity, Culture including historical and traditional knowledge, language, ceremony, tradition, belief, story, art</a:t>
            </a:r>
          </a:p>
          <a:p>
            <a:r>
              <a:rPr lang="en-US" dirty="0"/>
              <a:t>Tied to the land and environment. </a:t>
            </a:r>
          </a:p>
          <a:p>
            <a:endParaRPr lang="en-US" dirty="0"/>
          </a:p>
        </p:txBody>
      </p:sp>
      <p:pic>
        <p:nvPicPr>
          <p:cNvPr id="3" name="Content Placeholder 2">
            <a:extLst>
              <a:ext uri="{FF2B5EF4-FFF2-40B4-BE49-F238E27FC236}">
                <a16:creationId xmlns:a16="http://schemas.microsoft.com/office/drawing/2014/main" id="{DEE138D1-5E9A-4AAF-85E5-F48DC54B3C2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07819" y="2131931"/>
            <a:ext cx="3465880" cy="2587281"/>
          </a:xfrm>
          <a:prstGeom prst="rect">
            <a:avLst/>
          </a:prstGeom>
        </p:spPr>
      </p:pic>
      <p:pic>
        <p:nvPicPr>
          <p:cNvPr id="2" name="Picture 8" descr="About Mass General Brigham | Mass General Brigham Innovation">
            <a:extLst>
              <a:ext uri="{FF2B5EF4-FFF2-40B4-BE49-F238E27FC236}">
                <a16:creationId xmlns:a16="http://schemas.microsoft.com/office/drawing/2014/main" id="{694A5E6A-54B2-97E8-0F3A-617D9DA7B2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4E379D-A650-AA58-4184-301021E184C5}"/>
              </a:ext>
            </a:extLst>
          </p:cNvPr>
          <p:cNvPicPr>
            <a:picLocks noChangeAspect="1"/>
          </p:cNvPicPr>
          <p:nvPr/>
        </p:nvPicPr>
        <p:blipFill>
          <a:blip r:embed="rId5"/>
          <a:stretch>
            <a:fillRect/>
          </a:stretch>
        </p:blipFill>
        <p:spPr>
          <a:xfrm>
            <a:off x="1" y="6197599"/>
            <a:ext cx="3505199" cy="660400"/>
          </a:xfrm>
          <a:prstGeom prst="rect">
            <a:avLst/>
          </a:prstGeom>
        </p:spPr>
      </p:pic>
      <p:pic>
        <p:nvPicPr>
          <p:cNvPr id="7" name="Picture 6">
            <a:extLst>
              <a:ext uri="{FF2B5EF4-FFF2-40B4-BE49-F238E27FC236}">
                <a16:creationId xmlns:a16="http://schemas.microsoft.com/office/drawing/2014/main" id="{15CBD669-CE84-262C-7DBE-2DB71B1E5774}"/>
              </a:ext>
            </a:extLst>
          </p:cNvPr>
          <p:cNvPicPr>
            <a:picLocks noChangeAspect="1"/>
          </p:cNvPicPr>
          <p:nvPr/>
        </p:nvPicPr>
        <p:blipFill rotWithShape="1">
          <a:blip r:embed="rId5"/>
          <a:srcRect l="49020"/>
          <a:stretch/>
        </p:blipFill>
        <p:spPr>
          <a:xfrm>
            <a:off x="3505200" y="6195828"/>
            <a:ext cx="2756920" cy="660399"/>
          </a:xfrm>
          <a:prstGeom prst="rect">
            <a:avLst/>
          </a:prstGeom>
        </p:spPr>
      </p:pic>
      <p:pic>
        <p:nvPicPr>
          <p:cNvPr id="8" name="Picture 4" descr="FLIP - Home">
            <a:extLst>
              <a:ext uri="{FF2B5EF4-FFF2-40B4-BE49-F238E27FC236}">
                <a16:creationId xmlns:a16="http://schemas.microsoft.com/office/drawing/2014/main" id="{4A7AEA2F-EB16-A3C9-B298-8F41DEAEF3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D1B2D38C-7D19-95F6-1C43-24E8D325FA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94955"/>
      </p:ext>
    </p:extLst>
  </p:cSld>
  <p:clrMapOvr>
    <a:masterClrMapping/>
  </p:clrMapOvr>
</p:sld>
</file>

<file path=ppt/theme/theme1.xml><?xml version="1.0" encoding="utf-8"?>
<a:theme xmlns:a="http://schemas.openxmlformats.org/drawingml/2006/main" name="Western Stat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Western States Template</Template>
  <TotalTime>515</TotalTime>
  <Words>6300</Words>
  <Application>Microsoft Office PowerPoint</Application>
  <PresentationFormat>On-screen Show (4:3)</PresentationFormat>
  <Paragraphs>680</Paragraphs>
  <Slides>52</Slides>
  <Notes>37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Calibri</vt:lpstr>
      <vt:lpstr>Century Gothic</vt:lpstr>
      <vt:lpstr>Corbel</vt:lpstr>
      <vt:lpstr>Lucida Fax</vt:lpstr>
      <vt:lpstr>Times New Roman</vt:lpstr>
      <vt:lpstr>Wingdings</vt:lpstr>
      <vt:lpstr>Wingdings 2</vt:lpstr>
      <vt:lpstr>Western States Template</vt:lpstr>
      <vt:lpstr>Frame</vt:lpstr>
      <vt:lpstr>PowerPoint Presentation</vt:lpstr>
      <vt:lpstr>Cultural Safety</vt:lpstr>
      <vt:lpstr>Introduction</vt:lpstr>
      <vt:lpstr>Land Acknowledgement</vt:lpstr>
      <vt:lpstr>Disclosures</vt:lpstr>
      <vt:lpstr>Recognition of Audience  Today</vt:lpstr>
      <vt:lpstr>Culture of Safety in Healthcare </vt:lpstr>
      <vt:lpstr>Culture of Safety in Healthcare</vt:lpstr>
      <vt:lpstr>Indigenous View of Health</vt:lpstr>
      <vt:lpstr>PowerPoint Presentation</vt:lpstr>
      <vt:lpstr>Role of Historical Trauma  </vt:lpstr>
      <vt:lpstr>PowerPoint Presentation</vt:lpstr>
      <vt:lpstr>PowerPoint Presentation</vt:lpstr>
      <vt:lpstr>Historical Oppression </vt:lpstr>
      <vt:lpstr>PowerPoint Presentation</vt:lpstr>
      <vt:lpstr>What is Trauma informed care:  </vt:lpstr>
      <vt:lpstr>Historical Trauma Informed Care</vt:lpstr>
      <vt:lpstr>CULTURAL SAFETY</vt:lpstr>
      <vt:lpstr>Origins of Cultural Safety</vt:lpstr>
      <vt:lpstr>Moving towards Cultural Appropriate Treatment</vt:lpstr>
      <vt:lpstr>Moving towards Cultural Appropriate Treatment</vt:lpstr>
      <vt:lpstr>Definition of Cultural Safety</vt:lpstr>
      <vt:lpstr>PowerPoint Presentation</vt:lpstr>
      <vt:lpstr>Health Equity and Cultural Safety </vt:lpstr>
      <vt:lpstr>PowerPoint Presentation</vt:lpstr>
      <vt:lpstr>PowerPoint Presentation</vt:lpstr>
      <vt:lpstr>American Indian and Alaskan Native Emergency Medicine and Emergency Departments </vt:lpstr>
      <vt:lpstr>Health Equity and COVID </vt:lpstr>
      <vt:lpstr>PowerPoint Presentation</vt:lpstr>
      <vt:lpstr>PowerPoint Presentation</vt:lpstr>
      <vt:lpstr>PowerPoint Presentation</vt:lpstr>
      <vt:lpstr>PowerPoint Presentation</vt:lpstr>
      <vt:lpstr>PowerPoint Presentation</vt:lpstr>
      <vt:lpstr>Why does Cultural Safety matter in Emergency Medicine? </vt:lpstr>
      <vt:lpstr>Why does Cultural Safety matter in Emergency Medicine? </vt:lpstr>
      <vt:lpstr>Cultural Safety creates safe care</vt:lpstr>
      <vt:lpstr>Operationalizing Cultural Safety: Turning to our Relatives for support. </vt:lpstr>
      <vt:lpstr>PowerPoint Presentation</vt:lpstr>
      <vt:lpstr>PowerPoint Presentation</vt:lpstr>
      <vt:lpstr>PowerPoint Presentation</vt:lpstr>
      <vt:lpstr>Operationalizing Cultural Safety: Turning to our Relatives for support. </vt:lpstr>
      <vt:lpstr>Operationalizing Cultural Safety: Turning to our Relatives for support. </vt:lpstr>
      <vt:lpstr>Operationalizing Cultural Safety: Turning to our Relatives for support. </vt:lpstr>
      <vt:lpstr>Intersection of Cultural Safety, Trauma Informed Care and Culture of Safety. </vt:lpstr>
      <vt:lpstr>Intersection of Cultural Safety, Trauma Informed Care and Culture of Safety. </vt:lpstr>
      <vt:lpstr>How can you contribute to culturally safe care for American Indian and Alaskan Natives?</vt:lpstr>
      <vt:lpstr>Our Role as Advocates</vt:lpstr>
      <vt:lpstr>References and Resources </vt:lpstr>
      <vt:lpstr>References and Resources</vt:lpstr>
      <vt:lpstr>References and Resources</vt:lpstr>
      <vt:lpstr>References and Resources</vt:lpstr>
      <vt:lpstr>PowerPoint Presentation</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Leah Sedillo</dc:creator>
  <cp:lastModifiedBy>Jennifer S Nanez</cp:lastModifiedBy>
  <cp:revision>45</cp:revision>
  <dcterms:created xsi:type="dcterms:W3CDTF">2015-10-26T14:49:02Z</dcterms:created>
  <dcterms:modified xsi:type="dcterms:W3CDTF">2022-09-09T23:21:06Z</dcterms:modified>
</cp:coreProperties>
</file>