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8" r:id="rId1"/>
  </p:sldMasterIdLst>
  <p:notesMasterIdLst>
    <p:notesMasterId r:id="rId25"/>
  </p:notesMasterIdLst>
  <p:sldIdLst>
    <p:sldId id="256" r:id="rId2"/>
    <p:sldId id="273" r:id="rId3"/>
    <p:sldId id="274" r:id="rId4"/>
    <p:sldId id="288" r:id="rId5"/>
    <p:sldId id="257" r:id="rId6"/>
    <p:sldId id="292" r:id="rId7"/>
    <p:sldId id="264" r:id="rId8"/>
    <p:sldId id="265" r:id="rId9"/>
    <p:sldId id="259" r:id="rId10"/>
    <p:sldId id="267" r:id="rId11"/>
    <p:sldId id="272" r:id="rId12"/>
    <p:sldId id="298" r:id="rId13"/>
    <p:sldId id="285" r:id="rId14"/>
    <p:sldId id="286" r:id="rId15"/>
    <p:sldId id="279" r:id="rId16"/>
    <p:sldId id="275" r:id="rId17"/>
    <p:sldId id="296" r:id="rId18"/>
    <p:sldId id="297" r:id="rId19"/>
    <p:sldId id="262" r:id="rId20"/>
    <p:sldId id="295" r:id="rId21"/>
    <p:sldId id="294" r:id="rId22"/>
    <p:sldId id="293" r:id="rId23"/>
    <p:sldId id="271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5" autoAdjust="0"/>
    <p:restoredTop sz="83953" autoAdjust="0"/>
  </p:normalViewPr>
  <p:slideViewPr>
    <p:cSldViewPr snapToGrid="0">
      <p:cViewPr varScale="1">
        <p:scale>
          <a:sx n="97" d="100"/>
          <a:sy n="97" d="100"/>
        </p:scale>
        <p:origin x="82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 Patients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Sheet1!$A$2:$A$4</c:f>
              <c:strCache>
                <c:ptCount val="3"/>
                <c:pt idx="0">
                  <c:v>IVDU</c:v>
                </c:pt>
                <c:pt idx="1">
                  <c:v>Other</c:v>
                </c:pt>
                <c:pt idx="2">
                  <c:v>Unknown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101</c:v>
                </c:pt>
                <c:pt idx="1">
                  <c:v>14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3E-4AB2-B63D-BA9A9D351E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Last 50 Patients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Sheet1!$A$2:$A$4</c:f>
              <c:strCache>
                <c:ptCount val="3"/>
                <c:pt idx="0">
                  <c:v>IVDU</c:v>
                </c:pt>
                <c:pt idx="1">
                  <c:v>Other</c:v>
                </c:pt>
                <c:pt idx="2">
                  <c:v>Unkown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D7-479F-8426-345E003ADE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7BE4B-7C9A-4113-9D36-929B99D46721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3F2D8-F44D-4C08-BC4F-8EC80A2FC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997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Notifiable</a:t>
            </a:r>
            <a:r>
              <a:rPr lang="en-US" baseline="0" dirty="0" smtClean="0"/>
              <a:t> diseases: </a:t>
            </a:r>
            <a:r>
              <a:rPr lang="en-US" dirty="0" smtClean="0"/>
              <a:t>HIV,</a:t>
            </a:r>
            <a:r>
              <a:rPr lang="en-US" baseline="0" dirty="0" smtClean="0"/>
              <a:t> TB, HEP B,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08A216-5CCC-4420-874F-944AB3E9A7D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95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3F2D8-F44D-4C08-BC4F-8EC80A2FC89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347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Rates calculated using 2017</a:t>
            </a:r>
            <a:r>
              <a:rPr lang="en-US" baseline="0" dirty="0" smtClean="0"/>
              <a:t> US Census ACS Data. Excludes persons with multiple races or unknown race n=10990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08A216-5CCC-4420-874F-944AB3E9A7D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71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Keep</a:t>
            </a:r>
            <a:r>
              <a:rPr lang="en-US" baseline="0" dirty="0" smtClean="0"/>
              <a:t> privileges  as open as possible. Try not to force yourself into strict practice guidelines (treat per most recent guidelines, </a:t>
            </a:r>
            <a:r>
              <a:rPr lang="en-US" baseline="0" dirty="0" err="1" smtClean="0"/>
              <a:t>etc</a:t>
            </a:r>
            <a:r>
              <a:rPr lang="en-US" baseline="0" dirty="0" smtClean="0"/>
              <a:t>) monitor and make changes as appropriate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3F2D8-F44D-4C08-BC4F-8EC80A2FC8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90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Billing through MTM CPT codes</a:t>
            </a:r>
          </a:p>
          <a:p>
            <a:r>
              <a:rPr lang="en-US" dirty="0" smtClean="0"/>
              <a:t>Meds ordered</a:t>
            </a:r>
            <a:r>
              <a:rPr lang="en-US" baseline="0" dirty="0" smtClean="0"/>
              <a:t> under primary providers name</a:t>
            </a:r>
          </a:p>
          <a:p>
            <a:r>
              <a:rPr lang="en-US" baseline="0" dirty="0" smtClean="0"/>
              <a:t>Use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08A216-5CCC-4420-874F-944AB3E9A7D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14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 dirty="0" smtClean="0"/>
              <a:t>Previously-Many patients not eligible for treatment at this time</a:t>
            </a:r>
          </a:p>
          <a:p>
            <a:pPr lvl="3"/>
            <a:r>
              <a:rPr lang="en-US" dirty="0" smtClean="0"/>
              <a:t>Insurance restrictions</a:t>
            </a:r>
          </a:p>
          <a:p>
            <a:pPr lvl="4"/>
            <a:r>
              <a:rPr lang="en-US" dirty="0" smtClean="0"/>
              <a:t>Actively using drugs</a:t>
            </a:r>
          </a:p>
          <a:p>
            <a:pPr lvl="4"/>
            <a:r>
              <a:rPr lang="en-US" dirty="0" smtClean="0"/>
              <a:t>Waiting to meet sobriety requirements</a:t>
            </a:r>
          </a:p>
          <a:p>
            <a:pPr lvl="4"/>
            <a:endParaRPr lang="en-US" dirty="0" smtClean="0"/>
          </a:p>
          <a:p>
            <a:pPr lvl="4"/>
            <a:r>
              <a:rPr lang="en-US" dirty="0" smtClean="0"/>
              <a:t>Minnesota</a:t>
            </a:r>
            <a:r>
              <a:rPr lang="en-US" baseline="0" dirty="0" smtClean="0"/>
              <a:t> MA changed requirements in January 2020</a:t>
            </a:r>
          </a:p>
          <a:p>
            <a:pPr lvl="4"/>
            <a:r>
              <a:rPr lang="en-US" baseline="0" dirty="0" smtClean="0"/>
              <a:t>~25 more with + HCV but no referral- no primary care, screened in ER or </a:t>
            </a:r>
            <a:r>
              <a:rPr lang="en-US" baseline="0" dirty="0" err="1" smtClean="0"/>
              <a:t>Suboxone</a:t>
            </a:r>
            <a:r>
              <a:rPr lang="en-US" baseline="0" dirty="0" smtClean="0"/>
              <a:t> clinic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3F2D8-F44D-4C08-BC4F-8EC80A2FC8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42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USPSTF- US preventative services</a:t>
            </a:r>
            <a:r>
              <a:rPr lang="en-US" baseline="0" dirty="0" smtClean="0"/>
              <a:t> task force</a:t>
            </a:r>
            <a:endParaRPr lang="en-US" dirty="0" smtClean="0"/>
          </a:p>
          <a:p>
            <a:r>
              <a:rPr lang="en-US" dirty="0" smtClean="0"/>
              <a:t>B grade- recommended- more benefit than harm</a:t>
            </a:r>
          </a:p>
          <a:p>
            <a:endParaRPr lang="en-US" dirty="0" smtClean="0"/>
          </a:p>
          <a:p>
            <a:r>
              <a:rPr lang="en-US" dirty="0" smtClean="0"/>
              <a:t>Plug</a:t>
            </a:r>
            <a:r>
              <a:rPr lang="en-US" baseline="0" dirty="0" smtClean="0"/>
              <a:t> for universal screening</a:t>
            </a:r>
          </a:p>
          <a:p>
            <a:r>
              <a:rPr lang="en-US" baseline="0" dirty="0" smtClean="0"/>
              <a:t>Also part of STD lab order set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C290-C9D7-42F5-B20F-B5889EEE930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37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Takes out subjective influence of screening- everyone has it at least once</a:t>
            </a:r>
          </a:p>
          <a:p>
            <a:r>
              <a:rPr lang="en-US" dirty="0" smtClean="0"/>
              <a:t>Still</a:t>
            </a:r>
            <a:r>
              <a:rPr lang="en-US" baseline="0" dirty="0" smtClean="0"/>
              <a:t> need to continue to screen patients with ongoing risk factors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3F2D8-F44D-4C08-BC4F-8EC80A2FC89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83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 hurdles</a:t>
            </a:r>
            <a:r>
              <a:rPr lang="en-US" baseline="0" dirty="0" smtClean="0"/>
              <a:t> are for patients with advanced liver disease- try collaborating with a local specialist utilizing </a:t>
            </a:r>
            <a:r>
              <a:rPr lang="en-US" baseline="0" dirty="0" err="1" smtClean="0"/>
              <a:t>telemed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3F2D8-F44D-4C08-BC4F-8EC80A2FC89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33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Other- Blood transfusion,</a:t>
            </a:r>
            <a:r>
              <a:rPr lang="en-US" baseline="0" dirty="0" smtClean="0"/>
              <a:t> tattoo, partner 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B3F2D8-F44D-4C08-BC4F-8EC80A2FC89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90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62EF3-3C4F-43EE-ACEE-D4B806740EA3}" type="datetimeFigureOut">
              <a:rPr lang="en-US" smtClean="0"/>
              <a:pPr/>
              <a:t>8/22/2022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00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smtClean="0"/>
              <a:t>8/22/2022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08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smtClean="0"/>
              <a:t>8/22/2022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041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smtClean="0"/>
              <a:t>8/22/2022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23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smtClean="0"/>
              <a:t>8/22/2022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36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smtClean="0"/>
              <a:t>8/22/2022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213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smtClean="0"/>
              <a:t>8/22/2022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43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smtClean="0"/>
              <a:t>8/22/2022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939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smtClean="0"/>
              <a:t>8/22/2022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627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smtClean="0"/>
              <a:t>8/22/2022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7841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90786BE5-D2A3-4BF0-8B30-D7403E61B3DC}" type="datetimeFigureOut">
              <a:rPr lang="en-US" smtClean="0"/>
              <a:t>8/22/2022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94769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86BE5-D2A3-4BF0-8B30-D7403E61B3DC}" type="datetimeFigureOut">
              <a:rPr lang="en-US" smtClean="0"/>
              <a:t>8/22/2022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066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9194" y="735602"/>
            <a:ext cx="8825658" cy="26776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Choosing to start Hepatitis C Elimination at </a:t>
            </a:r>
            <a:br>
              <a:rPr lang="en-US" dirty="0" smtClean="0"/>
            </a:br>
            <a:r>
              <a:rPr lang="en-US" dirty="0" smtClean="0"/>
              <a:t>Cass Lake IHS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Whitney Dickson, </a:t>
            </a:r>
            <a:r>
              <a:rPr lang="en-US" dirty="0" err="1" smtClean="0"/>
              <a:t>PharmD</a:t>
            </a:r>
            <a:r>
              <a:rPr lang="en-US" dirty="0" smtClean="0"/>
              <a:t>, BCPS</a:t>
            </a:r>
          </a:p>
          <a:p>
            <a:r>
              <a:rPr lang="en-US" dirty="0" smtClean="0"/>
              <a:t>8.27.22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23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Pharmacist Run HCV Clinic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5743" y="1853754"/>
            <a:ext cx="9784080" cy="430597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Patient with + HCV antibody and HCV RNA detectable</a:t>
            </a:r>
          </a:p>
          <a:p>
            <a:r>
              <a:rPr lang="en-US" dirty="0" smtClean="0"/>
              <a:t>Referral to pharmacist</a:t>
            </a:r>
          </a:p>
          <a:p>
            <a:r>
              <a:rPr lang="en-US" dirty="0" smtClean="0"/>
              <a:t>Initial pharmacy visit</a:t>
            </a:r>
          </a:p>
          <a:p>
            <a:pPr lvl="1"/>
            <a:r>
              <a:rPr lang="en-US" dirty="0" smtClean="0"/>
              <a:t>Assess </a:t>
            </a:r>
            <a:r>
              <a:rPr lang="en-US" dirty="0" smtClean="0"/>
              <a:t>readiness/appropriateness for treatment</a:t>
            </a:r>
          </a:p>
          <a:p>
            <a:pPr lvl="1"/>
            <a:r>
              <a:rPr lang="en-US" dirty="0" smtClean="0"/>
              <a:t>If ready/willing to be treated order required labs</a:t>
            </a:r>
          </a:p>
          <a:p>
            <a:r>
              <a:rPr lang="en-US" dirty="0" smtClean="0"/>
              <a:t>Presentation </a:t>
            </a:r>
            <a:r>
              <a:rPr lang="en-US" dirty="0" smtClean="0"/>
              <a:t>to project </a:t>
            </a:r>
            <a:r>
              <a:rPr lang="en-US" dirty="0" smtClean="0"/>
              <a:t>ECHO if needed</a:t>
            </a:r>
            <a:endParaRPr lang="en-US" dirty="0" smtClean="0"/>
          </a:p>
          <a:p>
            <a:r>
              <a:rPr lang="en-US" dirty="0" smtClean="0"/>
              <a:t>Initiate </a:t>
            </a:r>
            <a:r>
              <a:rPr lang="en-US" dirty="0" smtClean="0"/>
              <a:t>prior authorization or Patient assistance </a:t>
            </a:r>
          </a:p>
          <a:p>
            <a:r>
              <a:rPr lang="en-US" dirty="0" smtClean="0"/>
              <a:t>Start treatment</a:t>
            </a:r>
          </a:p>
          <a:p>
            <a:r>
              <a:rPr lang="en-US" dirty="0" smtClean="0"/>
              <a:t>Pharmacist monitoring/follow up throughout treatment and SVR</a:t>
            </a:r>
          </a:p>
          <a:p>
            <a:r>
              <a:rPr lang="en-US" dirty="0" smtClean="0"/>
              <a:t>SVR Counseling</a:t>
            </a:r>
          </a:p>
          <a:p>
            <a:pPr lvl="1"/>
            <a:r>
              <a:rPr lang="en-US" dirty="0" smtClean="0"/>
              <a:t>Risk of reinfection</a:t>
            </a:r>
          </a:p>
          <a:p>
            <a:pPr lvl="1"/>
            <a:r>
              <a:rPr lang="en-US" dirty="0" smtClean="0"/>
              <a:t>Necessary follow up (ex. Cirrhotic patients still require ultrasounds and monitoring for </a:t>
            </a:r>
            <a:r>
              <a:rPr lang="en-US" dirty="0" smtClean="0"/>
              <a:t>HCC</a:t>
            </a:r>
            <a:r>
              <a:rPr lang="en-US" dirty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748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Clinic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143" y="1853754"/>
            <a:ext cx="9667534" cy="3834878"/>
          </a:xfrm>
        </p:spPr>
        <p:txBody>
          <a:bodyPr>
            <a:normAutofit/>
          </a:bodyPr>
          <a:lstStyle/>
          <a:p>
            <a:r>
              <a:rPr lang="en-US" dirty="0" smtClean="0"/>
              <a:t>~ 130 patients have been </a:t>
            </a:r>
            <a:r>
              <a:rPr lang="en-US" dirty="0" smtClean="0"/>
              <a:t>referred- 44 presented to ECHO</a:t>
            </a:r>
          </a:p>
          <a:p>
            <a:pPr lvl="1"/>
            <a:r>
              <a:rPr lang="en-US" dirty="0" smtClean="0"/>
              <a:t>30 patients </a:t>
            </a:r>
            <a:r>
              <a:rPr lang="en-US" dirty="0" smtClean="0"/>
              <a:t>achieved SVR12</a:t>
            </a:r>
          </a:p>
          <a:p>
            <a:pPr lvl="1"/>
            <a:r>
              <a:rPr lang="en-US" dirty="0" smtClean="0"/>
              <a:t>6 </a:t>
            </a:r>
            <a:r>
              <a:rPr lang="en-US" dirty="0" smtClean="0"/>
              <a:t>patients completed </a:t>
            </a:r>
            <a:r>
              <a:rPr lang="en-US" dirty="0" err="1" smtClean="0"/>
              <a:t>tx</a:t>
            </a:r>
            <a:r>
              <a:rPr lang="en-US" dirty="0" smtClean="0"/>
              <a:t>- waiting on SVR12</a:t>
            </a:r>
          </a:p>
          <a:p>
            <a:pPr lvl="1"/>
            <a:r>
              <a:rPr lang="en-US" dirty="0" smtClean="0"/>
              <a:t>1 patient </a:t>
            </a:r>
            <a:r>
              <a:rPr lang="en-US" dirty="0" err="1" smtClean="0"/>
              <a:t>reinfected</a:t>
            </a:r>
            <a:endParaRPr lang="en-US" dirty="0" smtClean="0"/>
          </a:p>
          <a:p>
            <a:pPr lvl="1"/>
            <a:r>
              <a:rPr lang="en-US" dirty="0" smtClean="0"/>
              <a:t>3 patients on </a:t>
            </a:r>
            <a:r>
              <a:rPr lang="en-US" dirty="0" err="1" smtClean="0"/>
              <a:t>tx</a:t>
            </a:r>
            <a:r>
              <a:rPr lang="en-US" dirty="0" smtClean="0"/>
              <a:t> currently</a:t>
            </a:r>
          </a:p>
          <a:p>
            <a:pPr lvl="1"/>
            <a:r>
              <a:rPr lang="en-US" dirty="0"/>
              <a:t>1</a:t>
            </a:r>
            <a:r>
              <a:rPr lang="en-US" dirty="0" smtClean="0"/>
              <a:t> meds approved- waiting to start</a:t>
            </a:r>
          </a:p>
          <a:p>
            <a:pPr lvl="1"/>
            <a:r>
              <a:rPr lang="en-US" dirty="0" smtClean="0"/>
              <a:t>Remaining </a:t>
            </a:r>
            <a:r>
              <a:rPr lang="en-US" dirty="0" smtClean="0"/>
              <a:t>patients</a:t>
            </a:r>
          </a:p>
          <a:p>
            <a:pPr lvl="2"/>
            <a:r>
              <a:rPr lang="en-US" dirty="0" smtClean="0"/>
              <a:t>Difficult to </a:t>
            </a:r>
            <a:r>
              <a:rPr lang="en-US" dirty="0" smtClean="0"/>
              <a:t>locate</a:t>
            </a:r>
          </a:p>
          <a:p>
            <a:pPr lvl="2"/>
            <a:r>
              <a:rPr lang="en-US" dirty="0" smtClean="0"/>
              <a:t>Lost to follow up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0718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0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Hepatitis C Screening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996067"/>
            <a:ext cx="9603275" cy="3450613"/>
          </a:xfrm>
        </p:spPr>
        <p:txBody>
          <a:bodyPr/>
          <a:lstStyle/>
          <a:p>
            <a:r>
              <a:rPr lang="en-US" b="1" dirty="0" smtClean="0"/>
              <a:t>USPSTF </a:t>
            </a:r>
            <a:r>
              <a:rPr lang="en-US" dirty="0"/>
              <a:t>recommends screening for hepatitis C virus (HCV) infection in adults ages 18 to 79 years. </a:t>
            </a:r>
            <a:r>
              <a:rPr lang="en-US" b="1" dirty="0"/>
              <a:t>(B Grade) </a:t>
            </a:r>
            <a:endParaRPr lang="en-US" b="1" dirty="0" smtClean="0"/>
          </a:p>
          <a:p>
            <a:r>
              <a:rPr lang="en-US" b="1" dirty="0" smtClean="0"/>
              <a:t>IHS- </a:t>
            </a:r>
            <a:r>
              <a:rPr lang="en-US" dirty="0" smtClean="0"/>
              <a:t>recommends HCV screening at least once in a lifetime for patients ≥ 18 </a:t>
            </a:r>
            <a:r>
              <a:rPr lang="en-US" dirty="0" smtClean="0"/>
              <a:t>years</a:t>
            </a:r>
          </a:p>
          <a:p>
            <a:endParaRPr lang="en-US" dirty="0"/>
          </a:p>
          <a:p>
            <a:r>
              <a:rPr lang="en-US" dirty="0" smtClean="0"/>
              <a:t>HCV part of STI order set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186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Hepatitis C Screening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513" y="1893495"/>
            <a:ext cx="10515600" cy="4351338"/>
          </a:xfrm>
        </p:spPr>
        <p:txBody>
          <a:bodyPr/>
          <a:lstStyle/>
          <a:p>
            <a:r>
              <a:rPr lang="en-US" dirty="0" smtClean="0"/>
              <a:t>New Hepatitis Screening added to alarm clock</a:t>
            </a:r>
          </a:p>
          <a:p>
            <a:r>
              <a:rPr lang="en-US" dirty="0" smtClean="0"/>
              <a:t>All patients ≥ 18 years old should be screened at least once in a lifetime</a:t>
            </a:r>
          </a:p>
          <a:p>
            <a:r>
              <a:rPr lang="en-US" dirty="0" smtClean="0"/>
              <a:t>Hepatitis C Ab w/reflex to HCV RNA</a:t>
            </a:r>
          </a:p>
          <a:p>
            <a:r>
              <a:rPr lang="en-US" dirty="0" smtClean="0"/>
              <a:t>Patients with risk factors should be screened more often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071" y="4017006"/>
            <a:ext cx="4912336" cy="2587094"/>
          </a:xfrm>
          <a:prstGeom prst="rect">
            <a:avLst/>
          </a:prstGeom>
          <a:solidFill>
            <a:schemeClr val="accent2"/>
          </a:solidFill>
        </p:spPr>
      </p:pic>
      <p:sp>
        <p:nvSpPr>
          <p:cNvPr id="5" name="Rectangle 4"/>
          <p:cNvSpPr/>
          <p:nvPr/>
        </p:nvSpPr>
        <p:spPr>
          <a:xfrm>
            <a:off x="1872762" y="5002822"/>
            <a:ext cx="2848708" cy="29014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9483" y="4492869"/>
            <a:ext cx="4664317" cy="176577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576278" y="4598377"/>
            <a:ext cx="2655645" cy="40444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68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2683323"/>
              </p:ext>
            </p:extLst>
          </p:nvPr>
        </p:nvGraphicFramePr>
        <p:xfrm>
          <a:off x="953548" y="1397962"/>
          <a:ext cx="10307784" cy="4650843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5044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3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441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Challenge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Solution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935">
                <a:tc>
                  <a:txBody>
                    <a:bodyPr/>
                    <a:lstStyle/>
                    <a:p>
                      <a:r>
                        <a:rPr lang="en-US" dirty="0" smtClean="0"/>
                        <a:t>Difficult to reach patients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Created </a:t>
                      </a:r>
                      <a:r>
                        <a:rPr lang="en-US" dirty="0" smtClean="0"/>
                        <a:t>EHR</a:t>
                      </a:r>
                      <a:r>
                        <a:rPr lang="en-US" baseline="0" dirty="0" smtClean="0"/>
                        <a:t> pop up if patient comes to facility for any care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372">
                <a:tc>
                  <a:txBody>
                    <a:bodyPr/>
                    <a:lstStyle/>
                    <a:p>
                      <a:r>
                        <a:rPr lang="en-US" dirty="0" smtClean="0"/>
                        <a:t>Transportation issues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Limit clinic visits</a:t>
                      </a:r>
                    </a:p>
                    <a:p>
                      <a:r>
                        <a:rPr lang="en-US" dirty="0" smtClean="0"/>
                        <a:t>Phone</a:t>
                      </a:r>
                      <a:r>
                        <a:rPr lang="en-US" baseline="0" dirty="0" smtClean="0"/>
                        <a:t> calls when </a:t>
                      </a:r>
                      <a:r>
                        <a:rPr lang="en-US" baseline="0" dirty="0" smtClean="0"/>
                        <a:t>possible</a:t>
                      </a:r>
                      <a:endParaRPr lang="en-US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415">
                <a:tc>
                  <a:txBody>
                    <a:bodyPr/>
                    <a:lstStyle/>
                    <a:p>
                      <a:r>
                        <a:rPr lang="en-US" dirty="0" smtClean="0"/>
                        <a:t>Patients</a:t>
                      </a:r>
                      <a:r>
                        <a:rPr lang="en-US" baseline="0" dirty="0" smtClean="0"/>
                        <a:t> with current substance 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Referrals to </a:t>
                      </a:r>
                      <a:r>
                        <a:rPr lang="en-US" dirty="0" err="1" smtClean="0"/>
                        <a:t>suboxone</a:t>
                      </a:r>
                      <a:r>
                        <a:rPr lang="en-US" baseline="0" dirty="0" smtClean="0"/>
                        <a:t> intake if appropriate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290">
                <a:tc>
                  <a:txBody>
                    <a:bodyPr/>
                    <a:lstStyle/>
                    <a:p>
                      <a:r>
                        <a:rPr lang="en-US" dirty="0" smtClean="0"/>
                        <a:t>Insurance restrictions for MN Medicaid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Harm</a:t>
                      </a:r>
                      <a:r>
                        <a:rPr lang="en-US" baseline="0" dirty="0" smtClean="0"/>
                        <a:t> reduction options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7935">
                <a:tc>
                  <a:txBody>
                    <a:bodyPr/>
                    <a:lstStyle/>
                    <a:p>
                      <a:r>
                        <a:rPr lang="en-US" dirty="0" smtClean="0"/>
                        <a:t>Medicaid</a:t>
                      </a:r>
                      <a:r>
                        <a:rPr lang="en-US" baseline="0" dirty="0" smtClean="0"/>
                        <a:t> does not cover HCV treatment without 2 HCV RNA levels 6 months apart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 try for</a:t>
                      </a:r>
                      <a:r>
                        <a:rPr lang="en-US" baseline="0" dirty="0" smtClean="0"/>
                        <a:t> patient assistance after 2 denials from MA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7935">
                <a:tc>
                  <a:txBody>
                    <a:bodyPr/>
                    <a:lstStyle/>
                    <a:p>
                      <a:r>
                        <a:rPr lang="en-US" dirty="0" smtClean="0"/>
                        <a:t>Difficulty taking/remembering meds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Public</a:t>
                      </a:r>
                      <a:r>
                        <a:rPr lang="en-US" baseline="0" dirty="0" smtClean="0"/>
                        <a:t> Health nurse to deliver meds and set up pill boxes. 1-2 times per week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7935">
                <a:tc>
                  <a:txBody>
                    <a:bodyPr/>
                    <a:lstStyle/>
                    <a:p>
                      <a:r>
                        <a:rPr lang="en-US" dirty="0" smtClean="0"/>
                        <a:t>Medicaid</a:t>
                      </a:r>
                      <a:r>
                        <a:rPr lang="en-US" baseline="0" dirty="0" smtClean="0"/>
                        <a:t> requires specialist for patients with advanced liver disease (ex. APRI &gt; 1.5, FIB-4 &gt;3.25, </a:t>
                      </a:r>
                      <a:r>
                        <a:rPr lang="en-US" baseline="0" dirty="0" err="1" smtClean="0"/>
                        <a:t>Fibroscan</a:t>
                      </a:r>
                      <a:r>
                        <a:rPr lang="en-US" baseline="0" dirty="0" smtClean="0"/>
                        <a:t> &gt;9.5 </a:t>
                      </a:r>
                      <a:r>
                        <a:rPr lang="en-US" baseline="0" dirty="0" err="1" smtClean="0"/>
                        <a:t>kPa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Collaborate with</a:t>
                      </a:r>
                      <a:r>
                        <a:rPr lang="en-US" baseline="0" dirty="0" smtClean="0"/>
                        <a:t> a specialist to complete telemedicine visit (ECHO does not meet the requirement)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0758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12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with Opioid Treatment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Provided informal education/training on </a:t>
            </a:r>
            <a:r>
              <a:rPr lang="en-US" dirty="0" err="1" smtClean="0"/>
              <a:t>Hep</a:t>
            </a:r>
            <a:r>
              <a:rPr lang="en-US" dirty="0" smtClean="0"/>
              <a:t> C and treatment process to provider and nurse at Leech Lake Opioid Treatment Program (LLOTP)</a:t>
            </a:r>
          </a:p>
          <a:p>
            <a:r>
              <a:rPr lang="en-US" dirty="0" smtClean="0"/>
              <a:t>Referral from LLOTP directly</a:t>
            </a:r>
          </a:p>
          <a:p>
            <a:r>
              <a:rPr lang="en-US" dirty="0" smtClean="0"/>
              <a:t>Deliver medication to clinic for patient’s to receive while at </a:t>
            </a:r>
            <a:r>
              <a:rPr lang="en-US" dirty="0" err="1" smtClean="0"/>
              <a:t>Suboxone</a:t>
            </a:r>
            <a:r>
              <a:rPr lang="en-US" dirty="0" smtClean="0"/>
              <a:t> clinic</a:t>
            </a:r>
          </a:p>
          <a:p>
            <a:r>
              <a:rPr lang="en-US" dirty="0" smtClean="0"/>
              <a:t>Direct line of communication with nurse/provider</a:t>
            </a:r>
          </a:p>
          <a:p>
            <a:r>
              <a:rPr lang="en-US" dirty="0" smtClean="0"/>
              <a:t>Easier access to refer patient’s in need of MAT- can call directly to intake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2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treating patients enough?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413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 for Hepatitis C at </a:t>
            </a:r>
            <a:r>
              <a:rPr lang="en-US" dirty="0" err="1" smtClean="0"/>
              <a:t>cass</a:t>
            </a:r>
            <a:r>
              <a:rPr lang="en-US" dirty="0" smtClean="0"/>
              <a:t> Lake </a:t>
            </a:r>
            <a:r>
              <a:rPr lang="en-US" dirty="0" err="1" smtClean="0"/>
              <a:t>ihs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5568130"/>
              </p:ext>
            </p:extLst>
          </p:nvPr>
        </p:nvGraphicFramePr>
        <p:xfrm>
          <a:off x="707923" y="1908692"/>
          <a:ext cx="5545293" cy="3823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53454510"/>
              </p:ext>
            </p:extLst>
          </p:nvPr>
        </p:nvGraphicFramePr>
        <p:xfrm>
          <a:off x="5765099" y="1908692"/>
          <a:ext cx="5289755" cy="3730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016180" y="3578942"/>
            <a:ext cx="845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84%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698658" y="2625213"/>
            <a:ext cx="707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14%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966104" y="2809879"/>
            <a:ext cx="668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2%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903406" y="3578942"/>
            <a:ext cx="845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78%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0169" y="3209610"/>
            <a:ext cx="860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10.5%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753486" y="2625213"/>
            <a:ext cx="796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11.5%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377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3266" y="2054860"/>
            <a:ext cx="9474946" cy="3847176"/>
          </a:xfrm>
        </p:spPr>
        <p:txBody>
          <a:bodyPr>
            <a:normAutofit/>
          </a:bodyPr>
          <a:lstStyle/>
          <a:p>
            <a:r>
              <a:rPr lang="en-US" dirty="0" smtClean="0"/>
              <a:t>Harm reduction program</a:t>
            </a:r>
          </a:p>
          <a:p>
            <a:r>
              <a:rPr lang="en-US" dirty="0" smtClean="0"/>
              <a:t>Collaboration with Tribal Health Division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58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disclosures</a:t>
            </a:r>
          </a:p>
          <a:p>
            <a:r>
              <a:rPr lang="en-US" dirty="0" smtClean="0"/>
              <a:t>I have no financial relationships with commercial entities producing healthcare related products and/or services</a:t>
            </a:r>
          </a:p>
        </p:txBody>
      </p:sp>
    </p:spTree>
    <p:extLst>
      <p:ext uri="{BB962C8B-B14F-4D97-AF65-F5344CB8AC3E}">
        <p14:creationId xmlns:p14="http://schemas.microsoft.com/office/powerpoint/2010/main" val="23508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Harm Reduction at CLIHS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Within CLIHS pharmacy will provide harm reduction services which include</a:t>
            </a:r>
          </a:p>
          <a:p>
            <a:pPr lvl="1"/>
            <a:r>
              <a:rPr lang="en-US" dirty="0"/>
              <a:t>Syringe services</a:t>
            </a:r>
          </a:p>
          <a:p>
            <a:pPr lvl="1"/>
            <a:r>
              <a:rPr lang="en-US" dirty="0"/>
              <a:t>Sharps containers/syringe disposal</a:t>
            </a:r>
          </a:p>
          <a:p>
            <a:pPr lvl="1"/>
            <a:r>
              <a:rPr lang="en-US" dirty="0"/>
              <a:t>Naloxone</a:t>
            </a:r>
          </a:p>
          <a:p>
            <a:pPr lvl="1"/>
            <a:r>
              <a:rPr lang="en-US" dirty="0"/>
              <a:t>STI testing</a:t>
            </a:r>
          </a:p>
          <a:p>
            <a:pPr lvl="1"/>
            <a:r>
              <a:rPr lang="en-US" dirty="0"/>
              <a:t>Condom distribution</a:t>
            </a:r>
          </a:p>
          <a:p>
            <a:pPr lvl="1"/>
            <a:r>
              <a:rPr lang="en-US" dirty="0"/>
              <a:t>Education on </a:t>
            </a:r>
            <a:r>
              <a:rPr lang="en-US" dirty="0" smtClean="0"/>
              <a:t>safer </a:t>
            </a:r>
            <a:r>
              <a:rPr lang="en-US" dirty="0"/>
              <a:t>use</a:t>
            </a:r>
          </a:p>
          <a:p>
            <a:pPr lvl="1"/>
            <a:r>
              <a:rPr lang="en-US" dirty="0"/>
              <a:t>Resources for mental health and addiction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3994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Harm Reduction Through Tribal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services provided at Cass Lake </a:t>
            </a:r>
            <a:r>
              <a:rPr lang="en-US" dirty="0" smtClean="0"/>
              <a:t>IHS</a:t>
            </a:r>
            <a:endParaRPr lang="en-US" dirty="0"/>
          </a:p>
          <a:p>
            <a:r>
              <a:rPr lang="en-US" dirty="0"/>
              <a:t>Ability to meet people where they are at</a:t>
            </a:r>
          </a:p>
          <a:p>
            <a:r>
              <a:rPr lang="en-US" dirty="0"/>
              <a:t>Abscess and wound </a:t>
            </a:r>
            <a:r>
              <a:rPr lang="en-US" dirty="0" smtClean="0"/>
              <a:t>care</a:t>
            </a:r>
          </a:p>
          <a:p>
            <a:r>
              <a:rPr lang="en-US" dirty="0" smtClean="0"/>
              <a:t>One full time RN and one ½ time </a:t>
            </a:r>
            <a:endParaRPr lang="en-US" dirty="0"/>
          </a:p>
          <a:p>
            <a:r>
              <a:rPr lang="en-US" dirty="0" smtClean="0"/>
              <a:t>One </a:t>
            </a:r>
            <a:r>
              <a:rPr lang="en-US" dirty="0"/>
              <a:t>community health worker</a:t>
            </a:r>
          </a:p>
          <a:p>
            <a:r>
              <a:rPr lang="en-US" dirty="0"/>
              <a:t>Rapid HCV and HIV testing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8753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Takeaways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flexible</a:t>
            </a:r>
          </a:p>
          <a:p>
            <a:r>
              <a:rPr lang="en-US" dirty="0" smtClean="0"/>
              <a:t>Your plan doesn’t have to be perfect to start treating the first patient</a:t>
            </a:r>
          </a:p>
          <a:p>
            <a:r>
              <a:rPr lang="en-US" dirty="0" smtClean="0"/>
              <a:t>Some patients are not ready for hepatitis c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685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04998" y="772122"/>
            <a:ext cx="8825658" cy="267764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7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 the need for hepatitis c services</a:t>
            </a:r>
          </a:p>
          <a:p>
            <a:r>
              <a:rPr lang="en-US" dirty="0" smtClean="0"/>
              <a:t>Summarize the steps taken to start Hepatitis C Elimination Program</a:t>
            </a:r>
          </a:p>
          <a:p>
            <a:r>
              <a:rPr lang="en-US" dirty="0" smtClean="0"/>
              <a:t>Understand the barriers and solutions to starting a Hepatitis C Elimination Program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27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My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Pharmacy School: University of California San Diego</a:t>
            </a:r>
          </a:p>
          <a:p>
            <a:r>
              <a:rPr lang="en-US" dirty="0" smtClean="0"/>
              <a:t>Pharmacy Practice Residency (PGY1): University of Illinois at Chicago</a:t>
            </a:r>
          </a:p>
          <a:p>
            <a:r>
              <a:rPr lang="en-US" dirty="0" smtClean="0"/>
              <a:t>HIV Specialty </a:t>
            </a:r>
            <a:r>
              <a:rPr lang="en-US" dirty="0" smtClean="0"/>
              <a:t>Residency (PGY2): University of Illinois at Chicago</a:t>
            </a:r>
          </a:p>
          <a:p>
            <a:pPr lvl="1"/>
            <a:r>
              <a:rPr lang="en-US" dirty="0" smtClean="0"/>
              <a:t>Cook County CORE Center</a:t>
            </a:r>
          </a:p>
          <a:p>
            <a:pPr lvl="1"/>
            <a:r>
              <a:rPr lang="en-US" dirty="0" smtClean="0"/>
              <a:t>Illinois Department of Corrections: </a:t>
            </a:r>
            <a:r>
              <a:rPr lang="en-US" dirty="0" err="1" smtClean="0"/>
              <a:t>Hep</a:t>
            </a:r>
            <a:r>
              <a:rPr lang="en-US" dirty="0" smtClean="0"/>
              <a:t> C Telemedicine Program</a:t>
            </a:r>
          </a:p>
          <a:p>
            <a:pPr lvl="1"/>
            <a:r>
              <a:rPr lang="en-US" dirty="0" smtClean="0"/>
              <a:t>UIC Hepatitis C Clinic</a:t>
            </a:r>
          </a:p>
          <a:p>
            <a:pPr lvl="1"/>
            <a:r>
              <a:rPr lang="en-US" dirty="0" smtClean="0"/>
              <a:t>Inpatient liver service</a:t>
            </a:r>
          </a:p>
          <a:p>
            <a:r>
              <a:rPr lang="en-US" dirty="0" smtClean="0"/>
              <a:t>JPS Hospital, Fort Worth Texas: Healing Wings HIV Clinic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41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Cass Lake IHS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0704" y="1795565"/>
            <a:ext cx="9056688" cy="446722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Located in Northern Minnesota</a:t>
            </a:r>
          </a:p>
          <a:p>
            <a:r>
              <a:rPr lang="en-US" dirty="0" smtClean="0"/>
              <a:t>Outpatient Ambulatory Care Clinic</a:t>
            </a:r>
          </a:p>
          <a:p>
            <a:pPr lvl="1"/>
            <a:r>
              <a:rPr lang="en-US" dirty="0" smtClean="0"/>
              <a:t>2 physicians</a:t>
            </a:r>
            <a:endParaRPr lang="en-US" dirty="0" smtClean="0"/>
          </a:p>
          <a:p>
            <a:pPr lvl="1"/>
            <a:r>
              <a:rPr lang="en-US" dirty="0" smtClean="0"/>
              <a:t>5 nurse practitioners</a:t>
            </a:r>
          </a:p>
          <a:p>
            <a:r>
              <a:rPr lang="en-US" dirty="0" smtClean="0"/>
              <a:t>Active user population of ~12,000 clients</a:t>
            </a:r>
          </a:p>
          <a:p>
            <a:r>
              <a:rPr lang="en-US" dirty="0" smtClean="0"/>
              <a:t>Pharmacy also serves 4 area tribal clinics</a:t>
            </a:r>
          </a:p>
          <a:p>
            <a:r>
              <a:rPr lang="en-US" dirty="0" smtClean="0"/>
              <a:t>Services provided</a:t>
            </a:r>
          </a:p>
          <a:p>
            <a:pPr lvl="1"/>
            <a:r>
              <a:rPr lang="en-US" dirty="0" smtClean="0"/>
              <a:t>24/7 emergency department </a:t>
            </a:r>
          </a:p>
          <a:p>
            <a:pPr lvl="1"/>
            <a:r>
              <a:rPr lang="en-US" dirty="0" smtClean="0"/>
              <a:t>Medical</a:t>
            </a:r>
            <a:endParaRPr lang="en-US" dirty="0" smtClean="0"/>
          </a:p>
          <a:p>
            <a:pPr lvl="1"/>
            <a:r>
              <a:rPr lang="en-US" dirty="0" smtClean="0"/>
              <a:t>Dental</a:t>
            </a:r>
          </a:p>
          <a:p>
            <a:pPr lvl="1"/>
            <a:r>
              <a:rPr lang="en-US" dirty="0" smtClean="0"/>
              <a:t>Pharmacy</a:t>
            </a:r>
          </a:p>
          <a:p>
            <a:pPr lvl="1"/>
            <a:r>
              <a:rPr lang="en-US" dirty="0" smtClean="0"/>
              <a:t>Lab</a:t>
            </a:r>
          </a:p>
          <a:p>
            <a:pPr lvl="1"/>
            <a:r>
              <a:rPr lang="en-US" dirty="0" smtClean="0"/>
              <a:t>Radiology</a:t>
            </a:r>
          </a:p>
          <a:p>
            <a:pPr lvl="1"/>
            <a:r>
              <a:rPr lang="en-US" dirty="0" smtClean="0"/>
              <a:t>Physical Therapy</a:t>
            </a:r>
          </a:p>
          <a:p>
            <a:pPr lvl="1"/>
            <a:r>
              <a:rPr lang="en-US" dirty="0" smtClean="0"/>
              <a:t>Podiatry</a:t>
            </a:r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6924674" y="3067050"/>
            <a:ext cx="4396739" cy="2747962"/>
            <a:chOff x="6924674" y="3067050"/>
            <a:chExt cx="4396739" cy="274796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4674" y="3067050"/>
              <a:ext cx="4396739" cy="2747962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9267824" y="3200400"/>
              <a:ext cx="1000125" cy="2154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Cass Lake, MN</a:t>
              </a:r>
              <a:endParaRPr lang="en-US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5089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Hepatitis C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0236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More people dying of HCV than all other 60 nationally notifiable infectious diseases combined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Minnesota is one of the states that had &gt;200% increase in HCV cases from 2007-2012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Today over 80% of new HCV transmission occurs in </a:t>
            </a:r>
            <a:r>
              <a:rPr lang="en-US" dirty="0"/>
              <a:t>p</a:t>
            </a:r>
            <a:r>
              <a:rPr lang="en-US" dirty="0" smtClean="0"/>
              <a:t>eople who inject drugs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AI/AN are the most affected compared to other races or ethnicities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17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HCV in </a:t>
            </a:r>
            <a:r>
              <a:rPr lang="en-US" dirty="0"/>
              <a:t>M</a:t>
            </a:r>
            <a:r>
              <a:rPr lang="en-US" dirty="0" smtClean="0"/>
              <a:t>innesota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939049" y="5409516"/>
            <a:ext cx="1875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MN Department of Healt</a:t>
            </a:r>
            <a:r>
              <a:rPr lang="en-US" dirty="0"/>
              <a:t>h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74144" y="1937441"/>
            <a:ext cx="5792400" cy="4118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65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HCV Treatment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01508"/>
          </a:xfrm>
        </p:spPr>
        <p:txBody>
          <a:bodyPr>
            <a:normAutofit/>
          </a:bodyPr>
          <a:lstStyle/>
          <a:p>
            <a:r>
              <a:rPr lang="en-US" dirty="0" smtClean="0"/>
              <a:t>Refer to outside specialist</a:t>
            </a:r>
          </a:p>
          <a:p>
            <a:pPr lvl="1"/>
            <a:r>
              <a:rPr lang="en-US" dirty="0" smtClean="0"/>
              <a:t>Typically Bemidji, Duluth, Fargo (range from 30 min-2.5 hours away)</a:t>
            </a:r>
          </a:p>
          <a:p>
            <a:pPr lvl="1"/>
            <a:r>
              <a:rPr lang="en-US" dirty="0" smtClean="0"/>
              <a:t>No further screening/testing done here after Ab/RNA positive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Often patients referred with only Ab + (Not detectable RNA)</a:t>
            </a:r>
          </a:p>
          <a:p>
            <a:pPr lvl="1"/>
            <a:r>
              <a:rPr lang="en-US" dirty="0" smtClean="0"/>
              <a:t>Patients screened positive and lost to follow up</a:t>
            </a:r>
          </a:p>
          <a:p>
            <a:pPr lvl="1"/>
            <a:r>
              <a:rPr lang="en-US" dirty="0" smtClean="0"/>
              <a:t>Unclear what percentage of patients received care/completed treatment</a:t>
            </a:r>
          </a:p>
          <a:p>
            <a:pPr lvl="1"/>
            <a:r>
              <a:rPr lang="en-US" dirty="0" smtClean="0"/>
              <a:t>Paid for by patient’s insurance or purchased referred </a:t>
            </a:r>
            <a:r>
              <a:rPr lang="en-US" dirty="0" smtClean="0"/>
              <a:t>care</a:t>
            </a:r>
          </a:p>
          <a:p>
            <a:pPr lvl="1"/>
            <a:r>
              <a:rPr lang="en-US" dirty="0" smtClean="0"/>
              <a:t>Restrictions on substance use prior to treatment </a:t>
            </a:r>
            <a:endParaRPr lang="en-US" dirty="0" smtClean="0"/>
          </a:p>
          <a:p>
            <a:pPr lvl="1"/>
            <a:r>
              <a:rPr lang="en-US" dirty="0" smtClean="0"/>
              <a:t>No medications filled at our pharmacy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143" y="2029922"/>
            <a:ext cx="8825659" cy="3611124"/>
          </a:xfrm>
        </p:spPr>
        <p:txBody>
          <a:bodyPr>
            <a:norm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step – getting HCV treatment on </a:t>
            </a:r>
            <a:r>
              <a:rPr lang="en-US" dirty="0" smtClean="0"/>
              <a:t>site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23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2441</TotalTime>
  <Words>1079</Words>
  <Application>Microsoft Office PowerPoint</Application>
  <PresentationFormat>Widescreen</PresentationFormat>
  <Paragraphs>184</Paragraphs>
  <Slides>23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Gill Sans MT</vt:lpstr>
      <vt:lpstr>Gallery</vt:lpstr>
      <vt:lpstr>Choosing to start Hepatitis C Elimination at  Cass Lake IHS</vt:lpstr>
      <vt:lpstr>PowerPoint Presentation</vt:lpstr>
      <vt:lpstr>Objectives</vt:lpstr>
      <vt:lpstr>My Background</vt:lpstr>
      <vt:lpstr>About Cass Lake IHS</vt:lpstr>
      <vt:lpstr>Hepatitis C Background</vt:lpstr>
      <vt:lpstr>HCV in Minnesota</vt:lpstr>
      <vt:lpstr>Previous HCV Treatment Process</vt:lpstr>
      <vt:lpstr>Getting Started</vt:lpstr>
      <vt:lpstr>Pharmacist Run HCV Clinic</vt:lpstr>
      <vt:lpstr>Current Clinic Status</vt:lpstr>
      <vt:lpstr>Screening</vt:lpstr>
      <vt:lpstr>Universal Hepatitis C Screening </vt:lpstr>
      <vt:lpstr>Hepatitis C Screening</vt:lpstr>
      <vt:lpstr>Challenges </vt:lpstr>
      <vt:lpstr>Collaboration with Opioid Treatment Program</vt:lpstr>
      <vt:lpstr>Is treating patients enough?</vt:lpstr>
      <vt:lpstr>Risk Factors for Hepatitis C at cass Lake ihs</vt:lpstr>
      <vt:lpstr>Next steps</vt:lpstr>
      <vt:lpstr>Harm Reduction at CLIHS</vt:lpstr>
      <vt:lpstr>Harm Reduction Through Tribal Health</vt:lpstr>
      <vt:lpstr>Key Takeaways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Cass Lake IHS  Hepatitis C CLinic</dc:title>
  <dc:creator>Dickson, Whitney (IHS/BEM)</dc:creator>
  <cp:lastModifiedBy>Dickson, Whitney (IHS/BEM)</cp:lastModifiedBy>
  <cp:revision>85</cp:revision>
  <dcterms:created xsi:type="dcterms:W3CDTF">2018-01-10T16:13:20Z</dcterms:created>
  <dcterms:modified xsi:type="dcterms:W3CDTF">2022-08-22T14:35:26Z</dcterms:modified>
</cp:coreProperties>
</file>