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4"/>
  </p:sldMasterIdLst>
  <p:notesMasterIdLst>
    <p:notesMasterId r:id="rId29"/>
  </p:notesMasterIdLst>
  <p:handoutMasterIdLst>
    <p:handoutMasterId r:id="rId30"/>
  </p:handoutMasterIdLst>
  <p:sldIdLst>
    <p:sldId id="278" r:id="rId5"/>
    <p:sldId id="279" r:id="rId6"/>
    <p:sldId id="287" r:id="rId7"/>
    <p:sldId id="271" r:id="rId8"/>
    <p:sldId id="284" r:id="rId9"/>
    <p:sldId id="276" r:id="rId10"/>
    <p:sldId id="281" r:id="rId11"/>
    <p:sldId id="286" r:id="rId12"/>
    <p:sldId id="273" r:id="rId13"/>
    <p:sldId id="285" r:id="rId14"/>
    <p:sldId id="288" r:id="rId15"/>
    <p:sldId id="290" r:id="rId16"/>
    <p:sldId id="291" r:id="rId17"/>
    <p:sldId id="293" r:id="rId18"/>
    <p:sldId id="289" r:id="rId19"/>
    <p:sldId id="272" r:id="rId20"/>
    <p:sldId id="292" r:id="rId21"/>
    <p:sldId id="296" r:id="rId22"/>
    <p:sldId id="282" r:id="rId23"/>
    <p:sldId id="297" r:id="rId24"/>
    <p:sldId id="294" r:id="rId25"/>
    <p:sldId id="295" r:id="rId26"/>
    <p:sldId id="283" r:id="rId27"/>
    <p:sldId id="257"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FF"/>
    <a:srgbClr val="A6A6A6"/>
    <a:srgbClr val="595959"/>
    <a:srgbClr val="FFFF00"/>
    <a:srgbClr val="586EA6"/>
    <a:srgbClr val="81BCC7"/>
    <a:srgbClr val="80BBCA"/>
    <a:srgbClr val="92BECA"/>
    <a:srgbClr val="90BB23"/>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00A15C55-8517-42AA-B614-E9B94910E393}">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06" autoAdjust="0"/>
    <p:restoredTop sz="56858" autoAdjust="0"/>
  </p:normalViewPr>
  <p:slideViewPr>
    <p:cSldViewPr snapToGrid="0">
      <p:cViewPr varScale="1">
        <p:scale>
          <a:sx n="71" d="100"/>
          <a:sy n="71" d="100"/>
        </p:scale>
        <p:origin x="2384" y="176"/>
      </p:cViewPr>
      <p:guideLst/>
    </p:cSldViewPr>
  </p:slideViewPr>
  <p:notesTextViewPr>
    <p:cViewPr>
      <p:scale>
        <a:sx n="1" d="1"/>
        <a:sy n="1" d="1"/>
      </p:scale>
      <p:origin x="0" y="0"/>
    </p:cViewPr>
  </p:notesTextViewPr>
  <p:notesViewPr>
    <p:cSldViewPr snapToGrid="0">
      <p:cViewPr varScale="1">
        <p:scale>
          <a:sx n="58" d="100"/>
          <a:sy n="58" d="100"/>
        </p:scale>
        <p:origin x="2965" y="4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8" Type="http://schemas.openxmlformats.org/officeDocument/2006/relationships/slide" Target="slides/slide4.xml"/></Relationships>
</file>

<file path=ppt/diagrams/_rels/data1.xml.rels><?xml version="1.0" encoding="UTF-8" standalone="yes"?>
<Relationships xmlns="http://schemas.openxmlformats.org/package/2006/relationships"><Relationship Id="rId1" Type="http://schemas.openxmlformats.org/officeDocument/2006/relationships/image" Target="../media/image8.jpg"/></Relationships>
</file>

<file path=ppt/diagrams/_rels/drawing1.xml.rels><?xml version="1.0" encoding="UTF-8" standalone="yes"?>
<Relationships xmlns="http://schemas.openxmlformats.org/package/2006/relationships"><Relationship Id="rId1" Type="http://schemas.openxmlformats.org/officeDocument/2006/relationships/image" Target="../media/image8.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316F9B-9F03-4CC9-A077-1309D5E7BD09}"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en-US"/>
        </a:p>
      </dgm:t>
    </dgm:pt>
    <dgm:pt modelId="{2DAB9875-D853-4911-A410-159CD01313FD}">
      <dgm:prSet phldrT="[Text]" custT="1"/>
      <dgm:spPr/>
      <dgm:t>
        <a:bodyPr/>
        <a:lstStyle/>
        <a:p>
          <a:r>
            <a:rPr lang="en-US" sz="2800" dirty="0"/>
            <a:t>TASSC</a:t>
          </a:r>
        </a:p>
      </dgm:t>
    </dgm:pt>
    <dgm:pt modelId="{1A1FB49A-100D-44A4-9C41-0E9239B51775}" type="parTrans" cxnId="{D1AAB3FB-B53B-4093-83AB-C8A422AC6EE2}">
      <dgm:prSet/>
      <dgm:spPr/>
      <dgm:t>
        <a:bodyPr/>
        <a:lstStyle/>
        <a:p>
          <a:endParaRPr lang="en-US"/>
        </a:p>
      </dgm:t>
    </dgm:pt>
    <dgm:pt modelId="{A4E535F0-6C51-4A88-85E0-6BFDCD8DD24D}" type="sibTrans" cxnId="{D1AAB3FB-B53B-4093-83AB-C8A422AC6EE2}">
      <dgm:prSet/>
      <dgm:spPr/>
      <dgm:t>
        <a:bodyPr/>
        <a:lstStyle/>
        <a:p>
          <a:endParaRPr lang="en-US"/>
        </a:p>
      </dgm:t>
    </dgm:pt>
    <dgm:pt modelId="{47FAED2A-DE46-4B8D-92D3-6C741E57F197}">
      <dgm:prSet phldrT="[Text]" custT="1"/>
      <dgm:spPr/>
      <dgm:t>
        <a:bodyPr/>
        <a:lstStyle/>
        <a:p>
          <a:r>
            <a:rPr lang="en-US" sz="2400" dirty="0"/>
            <a:t>ReTrAC</a:t>
          </a:r>
        </a:p>
      </dgm:t>
    </dgm:pt>
    <dgm:pt modelId="{8FCA53A4-799F-4AC9-A950-BD2BD846DA24}" type="parTrans" cxnId="{00001A0B-5B70-4BF5-AABB-BA1FFEE6DBDB}">
      <dgm:prSet/>
      <dgm:spPr/>
      <dgm:t>
        <a:bodyPr/>
        <a:lstStyle/>
        <a:p>
          <a:endParaRPr lang="en-US"/>
        </a:p>
      </dgm:t>
    </dgm:pt>
    <dgm:pt modelId="{A00C3F24-8040-441D-B3CD-37D81C1EFDF8}" type="sibTrans" cxnId="{00001A0B-5B70-4BF5-AABB-BA1FFEE6DBDB}">
      <dgm:prSet/>
      <dgm:spPr/>
      <dgm:t>
        <a:bodyPr/>
        <a:lstStyle/>
        <a:p>
          <a:endParaRPr lang="en-US"/>
        </a:p>
      </dgm:t>
    </dgm:pt>
    <dgm:pt modelId="{DC51243F-EBCF-4900-866F-414497DCBF58}">
      <dgm:prSet phldrT="[Text]" custT="1"/>
      <dgm:spPr/>
      <dgm:t>
        <a:bodyPr/>
        <a:lstStyle/>
        <a:p>
          <a:r>
            <a:rPr lang="en-US" sz="2000" dirty="0"/>
            <a:t>EMS Advisory Committee</a:t>
          </a:r>
        </a:p>
      </dgm:t>
    </dgm:pt>
    <dgm:pt modelId="{CFEE00E6-62BD-4ACF-9280-052CFD9F57EA}" type="parTrans" cxnId="{B52E45BC-BE80-41D6-A896-6403BC3D78E1}">
      <dgm:prSet/>
      <dgm:spPr/>
      <dgm:t>
        <a:bodyPr/>
        <a:lstStyle/>
        <a:p>
          <a:endParaRPr lang="en-US"/>
        </a:p>
      </dgm:t>
    </dgm:pt>
    <dgm:pt modelId="{F5014CC7-AC57-4392-9846-DA29532B7181}" type="sibTrans" cxnId="{B52E45BC-BE80-41D6-A896-6403BC3D78E1}">
      <dgm:prSet/>
      <dgm:spPr/>
      <dgm:t>
        <a:bodyPr/>
        <a:lstStyle/>
        <a:p>
          <a:endParaRPr lang="en-US"/>
        </a:p>
      </dgm:t>
    </dgm:pt>
    <dgm:pt modelId="{669C638E-8320-4F62-A8BB-238DBE9B43A8}" type="pres">
      <dgm:prSet presAssocID="{B8316F9B-9F03-4CC9-A077-1309D5E7BD09}" presName="composite" presStyleCnt="0">
        <dgm:presLayoutVars>
          <dgm:chMax val="5"/>
          <dgm:dir/>
          <dgm:animLvl val="ctr"/>
          <dgm:resizeHandles val="exact"/>
        </dgm:presLayoutVars>
      </dgm:prSet>
      <dgm:spPr/>
    </dgm:pt>
    <dgm:pt modelId="{3994553F-E070-4AE6-BFF3-2435FA58C433}" type="pres">
      <dgm:prSet presAssocID="{B8316F9B-9F03-4CC9-A077-1309D5E7BD09}" presName="cycle" presStyleCnt="0"/>
      <dgm:spPr/>
    </dgm:pt>
    <dgm:pt modelId="{9CDB8C1D-6798-4177-B74E-82CB453E3BCB}" type="pres">
      <dgm:prSet presAssocID="{B8316F9B-9F03-4CC9-A077-1309D5E7BD09}" presName="centerShape" presStyleCnt="0"/>
      <dgm:spPr/>
    </dgm:pt>
    <dgm:pt modelId="{CC7A701C-B581-406B-829A-B0B0BAA411B9}" type="pres">
      <dgm:prSet presAssocID="{B8316F9B-9F03-4CC9-A077-1309D5E7BD09}" presName="connSite" presStyleLbl="node1" presStyleIdx="0" presStyleCnt="4"/>
      <dgm:spPr/>
    </dgm:pt>
    <dgm:pt modelId="{8729F870-DEFE-481B-A44F-23F57E41F612}" type="pres">
      <dgm:prSet presAssocID="{B8316F9B-9F03-4CC9-A077-1309D5E7BD09}" presName="visible" presStyleLbl="node1" presStyleIdx="0" presStyleCnt="4" custScaleX="143033" custScaleY="121493"/>
      <dgm:spPr>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6000" b="-6000"/>
          </a:stretch>
        </a:blipFill>
      </dgm:spPr>
    </dgm:pt>
    <dgm:pt modelId="{265C6AE1-E897-4A9C-8225-A975342D00B2}" type="pres">
      <dgm:prSet presAssocID="{1A1FB49A-100D-44A4-9C41-0E9239B51775}" presName="Name25" presStyleLbl="parChTrans1D1" presStyleIdx="0" presStyleCnt="3"/>
      <dgm:spPr/>
    </dgm:pt>
    <dgm:pt modelId="{79BFD3B7-D384-45D4-BE68-53C913CD837C}" type="pres">
      <dgm:prSet presAssocID="{2DAB9875-D853-4911-A410-159CD01313FD}" presName="node" presStyleCnt="0"/>
      <dgm:spPr/>
    </dgm:pt>
    <dgm:pt modelId="{1EB67CED-A000-4A1A-ADD0-991E291B2E87}" type="pres">
      <dgm:prSet presAssocID="{2DAB9875-D853-4911-A410-159CD01313FD}" presName="parentNode" presStyleLbl="node1" presStyleIdx="1" presStyleCnt="4" custScaleX="216621" custScaleY="150946" custLinFactNeighborX="50723" custLinFactNeighborY="12927">
        <dgm:presLayoutVars>
          <dgm:chMax val="1"/>
          <dgm:bulletEnabled val="1"/>
        </dgm:presLayoutVars>
      </dgm:prSet>
      <dgm:spPr/>
    </dgm:pt>
    <dgm:pt modelId="{E61EBF53-4255-4882-B9E6-D4233D23A750}" type="pres">
      <dgm:prSet presAssocID="{2DAB9875-D853-4911-A410-159CD01313FD}" presName="childNode" presStyleLbl="revTx" presStyleIdx="0" presStyleCnt="0">
        <dgm:presLayoutVars>
          <dgm:bulletEnabled val="1"/>
        </dgm:presLayoutVars>
      </dgm:prSet>
      <dgm:spPr/>
    </dgm:pt>
    <dgm:pt modelId="{6F934128-13D6-44BF-AB2F-875D506E8534}" type="pres">
      <dgm:prSet presAssocID="{8FCA53A4-799F-4AC9-A950-BD2BD846DA24}" presName="Name25" presStyleLbl="parChTrans1D1" presStyleIdx="1" presStyleCnt="3"/>
      <dgm:spPr/>
    </dgm:pt>
    <dgm:pt modelId="{28ADBC17-BFC4-4510-8912-0812CA61C656}" type="pres">
      <dgm:prSet presAssocID="{47FAED2A-DE46-4B8D-92D3-6C741E57F197}" presName="node" presStyleCnt="0"/>
      <dgm:spPr/>
    </dgm:pt>
    <dgm:pt modelId="{EB6109F2-1A6D-4ECB-93BC-FD04591A3090}" type="pres">
      <dgm:prSet presAssocID="{47FAED2A-DE46-4B8D-92D3-6C741E57F197}" presName="parentNode" presStyleLbl="node1" presStyleIdx="2" presStyleCnt="4" custScaleX="116233" custScaleY="142312">
        <dgm:presLayoutVars>
          <dgm:chMax val="1"/>
          <dgm:bulletEnabled val="1"/>
        </dgm:presLayoutVars>
      </dgm:prSet>
      <dgm:spPr/>
    </dgm:pt>
    <dgm:pt modelId="{A0D39F63-6CDB-4B0E-8EEB-08608BE549E6}" type="pres">
      <dgm:prSet presAssocID="{47FAED2A-DE46-4B8D-92D3-6C741E57F197}" presName="childNode" presStyleLbl="revTx" presStyleIdx="0" presStyleCnt="0">
        <dgm:presLayoutVars>
          <dgm:bulletEnabled val="1"/>
        </dgm:presLayoutVars>
      </dgm:prSet>
      <dgm:spPr/>
    </dgm:pt>
    <dgm:pt modelId="{B5F8A62A-3836-431A-AFF2-A3B1E812BEE5}" type="pres">
      <dgm:prSet presAssocID="{CFEE00E6-62BD-4ACF-9280-052CFD9F57EA}" presName="Name25" presStyleLbl="parChTrans1D1" presStyleIdx="2" presStyleCnt="3"/>
      <dgm:spPr/>
    </dgm:pt>
    <dgm:pt modelId="{AF12DDBF-DDED-4CAC-A9AB-956AA2332A06}" type="pres">
      <dgm:prSet presAssocID="{DC51243F-EBCF-4900-866F-414497DCBF58}" presName="node" presStyleCnt="0"/>
      <dgm:spPr/>
    </dgm:pt>
    <dgm:pt modelId="{E5382F57-FF1B-4881-AB75-D6972BB2CADE}" type="pres">
      <dgm:prSet presAssocID="{DC51243F-EBCF-4900-866F-414497DCBF58}" presName="parentNode" presStyleLbl="node1" presStyleIdx="3" presStyleCnt="4" custScaleX="133851" custLinFactNeighborX="14339" custLinFactNeighborY="-28595">
        <dgm:presLayoutVars>
          <dgm:chMax val="1"/>
          <dgm:bulletEnabled val="1"/>
        </dgm:presLayoutVars>
      </dgm:prSet>
      <dgm:spPr/>
    </dgm:pt>
    <dgm:pt modelId="{FEBB3925-E213-4275-B9E9-3D420CD1F7C7}" type="pres">
      <dgm:prSet presAssocID="{DC51243F-EBCF-4900-866F-414497DCBF58}" presName="childNode" presStyleLbl="revTx" presStyleIdx="0" presStyleCnt="0">
        <dgm:presLayoutVars>
          <dgm:bulletEnabled val="1"/>
        </dgm:presLayoutVars>
      </dgm:prSet>
      <dgm:spPr/>
    </dgm:pt>
  </dgm:ptLst>
  <dgm:cxnLst>
    <dgm:cxn modelId="{00001A0B-5B70-4BF5-AABB-BA1FFEE6DBDB}" srcId="{B8316F9B-9F03-4CC9-A077-1309D5E7BD09}" destId="{47FAED2A-DE46-4B8D-92D3-6C741E57F197}" srcOrd="1" destOrd="0" parTransId="{8FCA53A4-799F-4AC9-A950-BD2BD846DA24}" sibTransId="{A00C3F24-8040-441D-B3CD-37D81C1EFDF8}"/>
    <dgm:cxn modelId="{484B151C-C183-4672-9890-F091100F2051}" type="presOf" srcId="{B8316F9B-9F03-4CC9-A077-1309D5E7BD09}" destId="{669C638E-8320-4F62-A8BB-238DBE9B43A8}" srcOrd="0" destOrd="0" presId="urn:microsoft.com/office/officeart/2005/8/layout/radial2"/>
    <dgm:cxn modelId="{37DB5D34-F3B8-4F7A-BD63-FF9596FE3CF1}" type="presOf" srcId="{DC51243F-EBCF-4900-866F-414497DCBF58}" destId="{E5382F57-FF1B-4881-AB75-D6972BB2CADE}" srcOrd="0" destOrd="0" presId="urn:microsoft.com/office/officeart/2005/8/layout/radial2"/>
    <dgm:cxn modelId="{B46C1D3F-05D5-4AE2-BCA1-091B64C3C871}" type="presOf" srcId="{1A1FB49A-100D-44A4-9C41-0E9239B51775}" destId="{265C6AE1-E897-4A9C-8225-A975342D00B2}" srcOrd="0" destOrd="0" presId="urn:microsoft.com/office/officeart/2005/8/layout/radial2"/>
    <dgm:cxn modelId="{BD5F4671-A16D-4E23-B54D-CAC090C0DECD}" type="presOf" srcId="{CFEE00E6-62BD-4ACF-9280-052CFD9F57EA}" destId="{B5F8A62A-3836-431A-AFF2-A3B1E812BEE5}" srcOrd="0" destOrd="0" presId="urn:microsoft.com/office/officeart/2005/8/layout/radial2"/>
    <dgm:cxn modelId="{C1899879-BF0A-4112-AE4E-5DFF9A48E4F3}" type="presOf" srcId="{2DAB9875-D853-4911-A410-159CD01313FD}" destId="{1EB67CED-A000-4A1A-ADD0-991E291B2E87}" srcOrd="0" destOrd="0" presId="urn:microsoft.com/office/officeart/2005/8/layout/radial2"/>
    <dgm:cxn modelId="{2C897AB7-5F50-493A-9230-CED3DD6895BC}" type="presOf" srcId="{8FCA53A4-799F-4AC9-A950-BD2BD846DA24}" destId="{6F934128-13D6-44BF-AB2F-875D506E8534}" srcOrd="0" destOrd="0" presId="urn:microsoft.com/office/officeart/2005/8/layout/radial2"/>
    <dgm:cxn modelId="{B52E45BC-BE80-41D6-A896-6403BC3D78E1}" srcId="{B8316F9B-9F03-4CC9-A077-1309D5E7BD09}" destId="{DC51243F-EBCF-4900-866F-414497DCBF58}" srcOrd="2" destOrd="0" parTransId="{CFEE00E6-62BD-4ACF-9280-052CFD9F57EA}" sibTransId="{F5014CC7-AC57-4392-9846-DA29532B7181}"/>
    <dgm:cxn modelId="{6ADF51EC-CB4F-4668-87EF-D03801E09CD6}" type="presOf" srcId="{47FAED2A-DE46-4B8D-92D3-6C741E57F197}" destId="{EB6109F2-1A6D-4ECB-93BC-FD04591A3090}" srcOrd="0" destOrd="0" presId="urn:microsoft.com/office/officeart/2005/8/layout/radial2"/>
    <dgm:cxn modelId="{D1AAB3FB-B53B-4093-83AB-C8A422AC6EE2}" srcId="{B8316F9B-9F03-4CC9-A077-1309D5E7BD09}" destId="{2DAB9875-D853-4911-A410-159CD01313FD}" srcOrd="0" destOrd="0" parTransId="{1A1FB49A-100D-44A4-9C41-0E9239B51775}" sibTransId="{A4E535F0-6C51-4A88-85E0-6BFDCD8DD24D}"/>
    <dgm:cxn modelId="{6CEF07D4-F862-4E4D-9A7E-A56BF51787B5}" type="presParOf" srcId="{669C638E-8320-4F62-A8BB-238DBE9B43A8}" destId="{3994553F-E070-4AE6-BFF3-2435FA58C433}" srcOrd="0" destOrd="0" presId="urn:microsoft.com/office/officeart/2005/8/layout/radial2"/>
    <dgm:cxn modelId="{66A2FFAF-E664-4E32-BBE3-E69150712433}" type="presParOf" srcId="{3994553F-E070-4AE6-BFF3-2435FA58C433}" destId="{9CDB8C1D-6798-4177-B74E-82CB453E3BCB}" srcOrd="0" destOrd="0" presId="urn:microsoft.com/office/officeart/2005/8/layout/radial2"/>
    <dgm:cxn modelId="{5BB4CABF-94D1-4235-8AEA-40192393CEA3}" type="presParOf" srcId="{9CDB8C1D-6798-4177-B74E-82CB453E3BCB}" destId="{CC7A701C-B581-406B-829A-B0B0BAA411B9}" srcOrd="0" destOrd="0" presId="urn:microsoft.com/office/officeart/2005/8/layout/radial2"/>
    <dgm:cxn modelId="{D461707E-3926-493E-BBDB-BD41C2A0E823}" type="presParOf" srcId="{9CDB8C1D-6798-4177-B74E-82CB453E3BCB}" destId="{8729F870-DEFE-481B-A44F-23F57E41F612}" srcOrd="1" destOrd="0" presId="urn:microsoft.com/office/officeart/2005/8/layout/radial2"/>
    <dgm:cxn modelId="{CC5A8E5D-CAAA-404F-AF24-0FF06BEF8E57}" type="presParOf" srcId="{3994553F-E070-4AE6-BFF3-2435FA58C433}" destId="{265C6AE1-E897-4A9C-8225-A975342D00B2}" srcOrd="1" destOrd="0" presId="urn:microsoft.com/office/officeart/2005/8/layout/radial2"/>
    <dgm:cxn modelId="{53997103-EDAA-49F4-808C-E87E8CB533F3}" type="presParOf" srcId="{3994553F-E070-4AE6-BFF3-2435FA58C433}" destId="{79BFD3B7-D384-45D4-BE68-53C913CD837C}" srcOrd="2" destOrd="0" presId="urn:microsoft.com/office/officeart/2005/8/layout/radial2"/>
    <dgm:cxn modelId="{0938EAAE-3AF4-44A7-8C3B-0321BD5B9E2C}" type="presParOf" srcId="{79BFD3B7-D384-45D4-BE68-53C913CD837C}" destId="{1EB67CED-A000-4A1A-ADD0-991E291B2E87}" srcOrd="0" destOrd="0" presId="urn:microsoft.com/office/officeart/2005/8/layout/radial2"/>
    <dgm:cxn modelId="{69B42F6C-3838-47D0-B394-04B9FEE0C985}" type="presParOf" srcId="{79BFD3B7-D384-45D4-BE68-53C913CD837C}" destId="{E61EBF53-4255-4882-B9E6-D4233D23A750}" srcOrd="1" destOrd="0" presId="urn:microsoft.com/office/officeart/2005/8/layout/radial2"/>
    <dgm:cxn modelId="{AAE89500-1FEC-4236-B2C7-EF7779D94BBD}" type="presParOf" srcId="{3994553F-E070-4AE6-BFF3-2435FA58C433}" destId="{6F934128-13D6-44BF-AB2F-875D506E8534}" srcOrd="3" destOrd="0" presId="urn:microsoft.com/office/officeart/2005/8/layout/radial2"/>
    <dgm:cxn modelId="{9C5D4FDD-C223-49E2-8C02-71E072E6CA75}" type="presParOf" srcId="{3994553F-E070-4AE6-BFF3-2435FA58C433}" destId="{28ADBC17-BFC4-4510-8912-0812CA61C656}" srcOrd="4" destOrd="0" presId="urn:microsoft.com/office/officeart/2005/8/layout/radial2"/>
    <dgm:cxn modelId="{034B5BE5-F246-4A86-92A7-A98BB1F5456D}" type="presParOf" srcId="{28ADBC17-BFC4-4510-8912-0812CA61C656}" destId="{EB6109F2-1A6D-4ECB-93BC-FD04591A3090}" srcOrd="0" destOrd="0" presId="urn:microsoft.com/office/officeart/2005/8/layout/radial2"/>
    <dgm:cxn modelId="{E0A2FA29-36E7-468A-899F-466B2ACC1E17}" type="presParOf" srcId="{28ADBC17-BFC4-4510-8912-0812CA61C656}" destId="{A0D39F63-6CDB-4B0E-8EEB-08608BE549E6}" srcOrd="1" destOrd="0" presId="urn:microsoft.com/office/officeart/2005/8/layout/radial2"/>
    <dgm:cxn modelId="{AC2DAB73-595D-4E44-AFE6-0EC85C23E799}" type="presParOf" srcId="{3994553F-E070-4AE6-BFF3-2435FA58C433}" destId="{B5F8A62A-3836-431A-AFF2-A3B1E812BEE5}" srcOrd="5" destOrd="0" presId="urn:microsoft.com/office/officeart/2005/8/layout/radial2"/>
    <dgm:cxn modelId="{414E48C3-A15E-431D-A4F1-EA59F4C80732}" type="presParOf" srcId="{3994553F-E070-4AE6-BFF3-2435FA58C433}" destId="{AF12DDBF-DDED-4CAC-A9AB-956AA2332A06}" srcOrd="6" destOrd="0" presId="urn:microsoft.com/office/officeart/2005/8/layout/radial2"/>
    <dgm:cxn modelId="{CA93C7B8-301A-44C8-BA74-B1B9437A73A5}" type="presParOf" srcId="{AF12DDBF-DDED-4CAC-A9AB-956AA2332A06}" destId="{E5382F57-FF1B-4881-AB75-D6972BB2CADE}" srcOrd="0" destOrd="0" presId="urn:microsoft.com/office/officeart/2005/8/layout/radial2"/>
    <dgm:cxn modelId="{421969A8-80D3-4459-92BB-93EB95769ED4}" type="presParOf" srcId="{AF12DDBF-DDED-4CAC-A9AB-956AA2332A06}" destId="{FEBB3925-E213-4275-B9E9-3D420CD1F7C7}" srcOrd="1" destOrd="0" presId="urn:microsoft.com/office/officeart/2005/8/layout/radial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B86CEFA-CC93-4EBE-A0C0-5FC8FBE66A18}" type="doc">
      <dgm:prSet loTypeId="urn:microsoft.com/office/officeart/2005/8/layout/cycle4" loCatId="cycle" qsTypeId="urn:microsoft.com/office/officeart/2005/8/quickstyle/simple1" qsCatId="simple" csTypeId="urn:microsoft.com/office/officeart/2005/8/colors/accent1_2" csCatId="accent1" phldr="1"/>
      <dgm:spPr/>
      <dgm:t>
        <a:bodyPr/>
        <a:lstStyle/>
        <a:p>
          <a:endParaRPr lang="en-US"/>
        </a:p>
      </dgm:t>
    </dgm:pt>
    <dgm:pt modelId="{DF3975EB-E0A7-4EE4-9E53-18AE74781A95}">
      <dgm:prSet phldrT="[Text]" custT="1"/>
      <dgm:spPr>
        <a:solidFill>
          <a:srgbClr val="FFC000"/>
        </a:solidFill>
        <a:ln>
          <a:solidFill>
            <a:srgbClr val="FFC000"/>
          </a:solidFill>
        </a:ln>
      </dgm:spPr>
      <dgm:t>
        <a:bodyPr/>
        <a:lstStyle/>
        <a:p>
          <a:r>
            <a:rPr lang="en-US" sz="2000" dirty="0">
              <a:solidFill>
                <a:srgbClr val="000000"/>
              </a:solidFill>
            </a:rPr>
            <a:t>Trauma Medical Director / Assistant (TMD)</a:t>
          </a:r>
        </a:p>
      </dgm:t>
    </dgm:pt>
    <dgm:pt modelId="{E90D0C05-4434-4D3D-B37B-515DB0C05856}" type="parTrans" cxnId="{BEFDA3C5-F0EF-44FC-A6BA-46BB186703C4}">
      <dgm:prSet/>
      <dgm:spPr/>
      <dgm:t>
        <a:bodyPr/>
        <a:lstStyle/>
        <a:p>
          <a:endParaRPr lang="en-US"/>
        </a:p>
      </dgm:t>
    </dgm:pt>
    <dgm:pt modelId="{4F6AFA53-2151-4B2E-A402-03AE119C2F5F}" type="sibTrans" cxnId="{BEFDA3C5-F0EF-44FC-A6BA-46BB186703C4}">
      <dgm:prSet/>
      <dgm:spPr/>
      <dgm:t>
        <a:bodyPr/>
        <a:lstStyle/>
        <a:p>
          <a:endParaRPr lang="en-US"/>
        </a:p>
      </dgm:t>
    </dgm:pt>
    <dgm:pt modelId="{492E8B86-D6F8-4252-A9A1-F13DD8E4AF96}">
      <dgm:prSet phldrT="[Text]" custT="1"/>
      <dgm:spPr>
        <a:solidFill>
          <a:schemeClr val="bg2"/>
        </a:solidFill>
      </dgm:spPr>
      <dgm:t>
        <a:bodyPr/>
        <a:lstStyle/>
        <a:p>
          <a:r>
            <a:rPr lang="en-US" sz="1700" dirty="0"/>
            <a:t>ED MD/RN representatives</a:t>
          </a:r>
        </a:p>
      </dgm:t>
    </dgm:pt>
    <dgm:pt modelId="{654656A1-703B-4C3B-A10C-A090D2CCD5D4}" type="parTrans" cxnId="{171C35DB-B25D-4A94-9C26-8C34553512E5}">
      <dgm:prSet/>
      <dgm:spPr/>
      <dgm:t>
        <a:bodyPr/>
        <a:lstStyle/>
        <a:p>
          <a:endParaRPr lang="en-US"/>
        </a:p>
      </dgm:t>
    </dgm:pt>
    <dgm:pt modelId="{95456C80-F7CB-4DDC-9F4C-7EC751602CF1}" type="sibTrans" cxnId="{171C35DB-B25D-4A94-9C26-8C34553512E5}">
      <dgm:prSet/>
      <dgm:spPr/>
      <dgm:t>
        <a:bodyPr/>
        <a:lstStyle/>
        <a:p>
          <a:endParaRPr lang="en-US"/>
        </a:p>
      </dgm:t>
    </dgm:pt>
    <dgm:pt modelId="{48A12EE9-4D8B-4A83-B190-D09B45AA04F8}">
      <dgm:prSet phldrT="[Text]" custT="1"/>
      <dgm:spPr>
        <a:solidFill>
          <a:srgbClr val="FF0000"/>
        </a:solidFill>
        <a:ln>
          <a:solidFill>
            <a:srgbClr val="FF0000"/>
          </a:solidFill>
        </a:ln>
      </dgm:spPr>
      <dgm:t>
        <a:bodyPr/>
        <a:lstStyle/>
        <a:p>
          <a:r>
            <a:rPr lang="en-US" sz="2000" dirty="0">
              <a:solidFill>
                <a:srgbClr val="000000"/>
              </a:solidFill>
            </a:rPr>
            <a:t>Trauma Program Manager (TPM)</a:t>
          </a:r>
        </a:p>
      </dgm:t>
    </dgm:pt>
    <dgm:pt modelId="{95A7E718-CB36-47AD-B1AE-B98B71665BF8}" type="parTrans" cxnId="{1CE6D6F9-700C-4E7A-B77F-D7DB6CC7280D}">
      <dgm:prSet/>
      <dgm:spPr/>
      <dgm:t>
        <a:bodyPr/>
        <a:lstStyle/>
        <a:p>
          <a:endParaRPr lang="en-US"/>
        </a:p>
      </dgm:t>
    </dgm:pt>
    <dgm:pt modelId="{0B8D4FE1-F2C9-462C-9DD6-80AD77A4D50C}" type="sibTrans" cxnId="{1CE6D6F9-700C-4E7A-B77F-D7DB6CC7280D}">
      <dgm:prSet/>
      <dgm:spPr/>
      <dgm:t>
        <a:bodyPr/>
        <a:lstStyle/>
        <a:p>
          <a:endParaRPr lang="en-US"/>
        </a:p>
      </dgm:t>
    </dgm:pt>
    <dgm:pt modelId="{577C924B-4036-41EB-8108-B8B2B8D639CC}">
      <dgm:prSet phldrT="[Text]" custT="1"/>
      <dgm:spPr>
        <a:solidFill>
          <a:schemeClr val="tx2"/>
        </a:solidFill>
      </dgm:spPr>
      <dgm:t>
        <a:bodyPr/>
        <a:lstStyle/>
        <a:p>
          <a:r>
            <a:rPr lang="en-US" sz="1700" dirty="0"/>
            <a:t>Ortho Rep</a:t>
          </a:r>
        </a:p>
      </dgm:t>
    </dgm:pt>
    <dgm:pt modelId="{C968CA51-7877-403E-9D7B-29AD9569BF96}" type="parTrans" cxnId="{D6FA136F-E24E-4B45-B16F-98171FACC870}">
      <dgm:prSet/>
      <dgm:spPr/>
      <dgm:t>
        <a:bodyPr/>
        <a:lstStyle/>
        <a:p>
          <a:endParaRPr lang="en-US"/>
        </a:p>
      </dgm:t>
    </dgm:pt>
    <dgm:pt modelId="{7350B70F-30DA-4152-9F5B-6A8151D7BE31}" type="sibTrans" cxnId="{D6FA136F-E24E-4B45-B16F-98171FACC870}">
      <dgm:prSet/>
      <dgm:spPr/>
      <dgm:t>
        <a:bodyPr/>
        <a:lstStyle/>
        <a:p>
          <a:endParaRPr lang="en-US"/>
        </a:p>
      </dgm:t>
    </dgm:pt>
    <dgm:pt modelId="{5DCCF18A-3FEC-48E3-B2F5-00DC2FF676A3}">
      <dgm:prSet phldrT="[Text]" custT="1"/>
      <dgm:spPr>
        <a:solidFill>
          <a:srgbClr val="92D050"/>
        </a:solidFill>
        <a:ln>
          <a:solidFill>
            <a:srgbClr val="92D050"/>
          </a:solidFill>
        </a:ln>
      </dgm:spPr>
      <dgm:t>
        <a:bodyPr/>
        <a:lstStyle/>
        <a:p>
          <a:r>
            <a:rPr lang="en-US" sz="2000" dirty="0">
              <a:solidFill>
                <a:srgbClr val="000000"/>
              </a:solidFill>
            </a:rPr>
            <a:t>Trauma Registrar (TR)</a:t>
          </a:r>
        </a:p>
      </dgm:t>
    </dgm:pt>
    <dgm:pt modelId="{4E27B16D-EAD8-430B-9681-A8789F2FD46A}" type="parTrans" cxnId="{D8CC8A88-7253-4685-BEAF-F27094090240}">
      <dgm:prSet/>
      <dgm:spPr/>
      <dgm:t>
        <a:bodyPr/>
        <a:lstStyle/>
        <a:p>
          <a:endParaRPr lang="en-US"/>
        </a:p>
      </dgm:t>
    </dgm:pt>
    <dgm:pt modelId="{38661D34-3B8D-459B-A7FA-AC7A7A08C7DA}" type="sibTrans" cxnId="{D8CC8A88-7253-4685-BEAF-F27094090240}">
      <dgm:prSet/>
      <dgm:spPr/>
      <dgm:t>
        <a:bodyPr/>
        <a:lstStyle/>
        <a:p>
          <a:endParaRPr lang="en-US"/>
        </a:p>
      </dgm:t>
    </dgm:pt>
    <dgm:pt modelId="{320DA455-53EC-4831-8821-22A413F02095}">
      <dgm:prSet phldrT="[Text]" custT="1"/>
      <dgm:spPr>
        <a:solidFill>
          <a:schemeClr val="tx2"/>
        </a:solidFill>
        <a:ln>
          <a:solidFill>
            <a:schemeClr val="accent1">
              <a:hueOff val="0"/>
              <a:satOff val="0"/>
              <a:lumOff val="0"/>
              <a:alpha val="0"/>
            </a:schemeClr>
          </a:solidFill>
        </a:ln>
      </dgm:spPr>
      <dgm:t>
        <a:bodyPr anchor="b"/>
        <a:lstStyle/>
        <a:p>
          <a:r>
            <a:rPr lang="en-US" sz="1700" dirty="0"/>
            <a:t>Pharmacy</a:t>
          </a:r>
        </a:p>
      </dgm:t>
    </dgm:pt>
    <dgm:pt modelId="{B43B8B25-ADCF-49BA-9D9F-BFFB409A0268}" type="parTrans" cxnId="{6ED3D5B6-2C34-4D97-86B2-D036B807661E}">
      <dgm:prSet/>
      <dgm:spPr/>
      <dgm:t>
        <a:bodyPr/>
        <a:lstStyle/>
        <a:p>
          <a:endParaRPr lang="en-US"/>
        </a:p>
      </dgm:t>
    </dgm:pt>
    <dgm:pt modelId="{C6BA5C5B-1547-4E72-8DDF-55232D0C3AED}" type="sibTrans" cxnId="{6ED3D5B6-2C34-4D97-86B2-D036B807661E}">
      <dgm:prSet/>
      <dgm:spPr/>
      <dgm:t>
        <a:bodyPr/>
        <a:lstStyle/>
        <a:p>
          <a:endParaRPr lang="en-US"/>
        </a:p>
      </dgm:t>
    </dgm:pt>
    <dgm:pt modelId="{A79BFBC5-543A-4FFE-81C8-ECBD24D71919}">
      <dgm:prSet phldrT="[Text]" custT="1"/>
      <dgm:spPr>
        <a:solidFill>
          <a:srgbClr val="00B0F0"/>
        </a:solidFill>
        <a:ln>
          <a:solidFill>
            <a:srgbClr val="00B0F0"/>
          </a:solidFill>
        </a:ln>
      </dgm:spPr>
      <dgm:t>
        <a:bodyPr vert="horz" lIns="91440" tIns="91440" rIns="91440" bIns="91440" anchor="ctr" anchorCtr="0"/>
        <a:lstStyle/>
        <a:p>
          <a:r>
            <a:rPr lang="en-US" sz="2000" dirty="0">
              <a:solidFill>
                <a:srgbClr val="000000"/>
              </a:solidFill>
            </a:rPr>
            <a:t>Administration</a:t>
          </a:r>
        </a:p>
      </dgm:t>
    </dgm:pt>
    <dgm:pt modelId="{EE2BA703-4F32-48C3-8162-561C21EEDD40}" type="parTrans" cxnId="{DC5DB932-5DD5-48EF-B12A-BF7B600664F7}">
      <dgm:prSet/>
      <dgm:spPr/>
      <dgm:t>
        <a:bodyPr/>
        <a:lstStyle/>
        <a:p>
          <a:endParaRPr lang="en-US"/>
        </a:p>
      </dgm:t>
    </dgm:pt>
    <dgm:pt modelId="{2B5EE063-3FA6-402F-BA00-41272E43F309}" type="sibTrans" cxnId="{DC5DB932-5DD5-48EF-B12A-BF7B600664F7}">
      <dgm:prSet/>
      <dgm:spPr/>
      <dgm:t>
        <a:bodyPr/>
        <a:lstStyle/>
        <a:p>
          <a:endParaRPr lang="en-US"/>
        </a:p>
      </dgm:t>
    </dgm:pt>
    <dgm:pt modelId="{58E159BD-38BF-411E-B9D8-C933FB37C304}">
      <dgm:prSet phldrT="[Text]" custT="1"/>
      <dgm:spPr>
        <a:solidFill>
          <a:schemeClr val="tx2"/>
        </a:solidFill>
      </dgm:spPr>
      <dgm:t>
        <a:bodyPr/>
        <a:lstStyle/>
        <a:p>
          <a:r>
            <a:rPr lang="en-US" sz="1700" dirty="0"/>
            <a:t>EMS/Prehospital</a:t>
          </a:r>
        </a:p>
      </dgm:t>
    </dgm:pt>
    <dgm:pt modelId="{854B4535-B405-40FF-9FD1-2235115FB86A}" type="parTrans" cxnId="{1F703F95-7E3C-4EF6-B31C-1DB59349A8DF}">
      <dgm:prSet/>
      <dgm:spPr/>
      <dgm:t>
        <a:bodyPr/>
        <a:lstStyle/>
        <a:p>
          <a:endParaRPr lang="en-US"/>
        </a:p>
      </dgm:t>
    </dgm:pt>
    <dgm:pt modelId="{5D79BD79-9214-4B75-A2D9-6CA145A2A92C}" type="sibTrans" cxnId="{1F703F95-7E3C-4EF6-B31C-1DB59349A8DF}">
      <dgm:prSet/>
      <dgm:spPr/>
      <dgm:t>
        <a:bodyPr/>
        <a:lstStyle/>
        <a:p>
          <a:endParaRPr lang="en-US"/>
        </a:p>
      </dgm:t>
    </dgm:pt>
    <dgm:pt modelId="{4711CB66-8860-40F9-9D48-11FD86F2A40F}">
      <dgm:prSet phldrT="[Text]" custT="1"/>
      <dgm:spPr>
        <a:solidFill>
          <a:schemeClr val="tx2"/>
        </a:solidFill>
      </dgm:spPr>
      <dgm:t>
        <a:bodyPr/>
        <a:lstStyle/>
        <a:p>
          <a:r>
            <a:rPr lang="en-US" sz="1700" dirty="0"/>
            <a:t>Anesthesia Rep</a:t>
          </a:r>
        </a:p>
      </dgm:t>
    </dgm:pt>
    <dgm:pt modelId="{7E9F7985-982C-4D1C-871B-3EEF606E516E}" type="parTrans" cxnId="{67EF4E39-A119-4F05-9952-98AA1388DE7B}">
      <dgm:prSet/>
      <dgm:spPr/>
      <dgm:t>
        <a:bodyPr/>
        <a:lstStyle/>
        <a:p>
          <a:endParaRPr lang="en-US"/>
        </a:p>
      </dgm:t>
    </dgm:pt>
    <dgm:pt modelId="{F812073E-BA52-407E-A7BE-C264654B0464}" type="sibTrans" cxnId="{67EF4E39-A119-4F05-9952-98AA1388DE7B}">
      <dgm:prSet/>
      <dgm:spPr/>
      <dgm:t>
        <a:bodyPr/>
        <a:lstStyle/>
        <a:p>
          <a:endParaRPr lang="en-US"/>
        </a:p>
      </dgm:t>
    </dgm:pt>
    <dgm:pt modelId="{6A8685B8-3938-49CF-8C8F-ADB7AE103ED1}">
      <dgm:prSet phldrT="[Text]" custT="1"/>
      <dgm:spPr>
        <a:solidFill>
          <a:schemeClr val="tx2"/>
        </a:solidFill>
      </dgm:spPr>
      <dgm:t>
        <a:bodyPr/>
        <a:lstStyle/>
        <a:p>
          <a:r>
            <a:rPr lang="en-US" sz="1700" dirty="0"/>
            <a:t>OR Rep</a:t>
          </a:r>
        </a:p>
      </dgm:t>
    </dgm:pt>
    <dgm:pt modelId="{91FA431E-D976-4F6C-8FB1-D7E985DA7E41}" type="parTrans" cxnId="{6EB14E69-EAD3-43F9-B293-EE7468854A7C}">
      <dgm:prSet/>
      <dgm:spPr/>
      <dgm:t>
        <a:bodyPr/>
        <a:lstStyle/>
        <a:p>
          <a:endParaRPr lang="en-US"/>
        </a:p>
      </dgm:t>
    </dgm:pt>
    <dgm:pt modelId="{CB1B98AF-F82B-4AFE-9600-813A005FE73D}" type="sibTrans" cxnId="{6EB14E69-EAD3-43F9-B293-EE7468854A7C}">
      <dgm:prSet/>
      <dgm:spPr/>
      <dgm:t>
        <a:bodyPr/>
        <a:lstStyle/>
        <a:p>
          <a:endParaRPr lang="en-US"/>
        </a:p>
      </dgm:t>
    </dgm:pt>
    <dgm:pt modelId="{1544BE66-3485-4DF5-BDD5-DD2117E60E55}">
      <dgm:prSet phldrT="[Text]" custT="1"/>
      <dgm:spPr>
        <a:solidFill>
          <a:schemeClr val="tx2"/>
        </a:solidFill>
      </dgm:spPr>
      <dgm:t>
        <a:bodyPr/>
        <a:lstStyle/>
        <a:p>
          <a:r>
            <a:rPr lang="en-US" sz="1700" dirty="0"/>
            <a:t>ICU Rep</a:t>
          </a:r>
        </a:p>
      </dgm:t>
    </dgm:pt>
    <dgm:pt modelId="{37CFD4CE-69B3-4D84-8B3C-2F62C3D268B6}" type="parTrans" cxnId="{CC449CAB-D622-424C-9F64-624A3531D222}">
      <dgm:prSet/>
      <dgm:spPr/>
      <dgm:t>
        <a:bodyPr/>
        <a:lstStyle/>
        <a:p>
          <a:endParaRPr lang="en-US"/>
        </a:p>
      </dgm:t>
    </dgm:pt>
    <dgm:pt modelId="{0DA6164E-D034-4E60-86AB-24E6EE5F5FF8}" type="sibTrans" cxnId="{CC449CAB-D622-424C-9F64-624A3531D222}">
      <dgm:prSet/>
      <dgm:spPr/>
      <dgm:t>
        <a:bodyPr/>
        <a:lstStyle/>
        <a:p>
          <a:endParaRPr lang="en-US"/>
        </a:p>
      </dgm:t>
    </dgm:pt>
    <dgm:pt modelId="{56457340-EFD4-478E-94E4-386AA1757D97}">
      <dgm:prSet phldrT="[Text]"/>
      <dgm:spPr>
        <a:solidFill>
          <a:schemeClr val="tx2"/>
        </a:solidFill>
      </dgm:spPr>
      <dgm:t>
        <a:bodyPr/>
        <a:lstStyle/>
        <a:p>
          <a:endParaRPr lang="en-US" sz="1500" dirty="0"/>
        </a:p>
      </dgm:t>
    </dgm:pt>
    <dgm:pt modelId="{C0FACCE2-FB32-40FE-BE2E-3636CAF4FF9B}" type="parTrans" cxnId="{546592CF-B8F2-4785-8382-ED414B6C63E8}">
      <dgm:prSet/>
      <dgm:spPr/>
      <dgm:t>
        <a:bodyPr/>
        <a:lstStyle/>
        <a:p>
          <a:endParaRPr lang="en-US"/>
        </a:p>
      </dgm:t>
    </dgm:pt>
    <dgm:pt modelId="{646BB9B8-FB00-4F18-8BF2-ADF5D7A7A062}" type="sibTrans" cxnId="{546592CF-B8F2-4785-8382-ED414B6C63E8}">
      <dgm:prSet/>
      <dgm:spPr/>
      <dgm:t>
        <a:bodyPr/>
        <a:lstStyle/>
        <a:p>
          <a:endParaRPr lang="en-US"/>
        </a:p>
      </dgm:t>
    </dgm:pt>
    <dgm:pt modelId="{6DF1512D-A2BE-4793-A069-E4EA6BE5E13A}">
      <dgm:prSet phldrT="[Text]" custT="1"/>
      <dgm:spPr>
        <a:solidFill>
          <a:schemeClr val="bg2"/>
        </a:solidFill>
      </dgm:spPr>
      <dgm:t>
        <a:bodyPr/>
        <a:lstStyle/>
        <a:p>
          <a:r>
            <a:rPr lang="en-US" sz="1700" dirty="0"/>
            <a:t>Surgeons</a:t>
          </a:r>
        </a:p>
      </dgm:t>
    </dgm:pt>
    <dgm:pt modelId="{A9F8793F-8B70-4AB9-9CAF-1D45075BB592}" type="parTrans" cxnId="{2F3676D5-9EE3-4945-9D79-370F076C5105}">
      <dgm:prSet/>
      <dgm:spPr/>
      <dgm:t>
        <a:bodyPr/>
        <a:lstStyle/>
        <a:p>
          <a:endParaRPr lang="en-US"/>
        </a:p>
      </dgm:t>
    </dgm:pt>
    <dgm:pt modelId="{2CC15829-C7C9-4A5B-9A29-770F2FEF30F3}" type="sibTrans" cxnId="{2F3676D5-9EE3-4945-9D79-370F076C5105}">
      <dgm:prSet/>
      <dgm:spPr/>
      <dgm:t>
        <a:bodyPr/>
        <a:lstStyle/>
        <a:p>
          <a:endParaRPr lang="en-US"/>
        </a:p>
      </dgm:t>
    </dgm:pt>
    <dgm:pt modelId="{567C95E6-A73D-433B-A757-0D5ADC6B62C8}">
      <dgm:prSet phldrT="[Text]" custT="1"/>
      <dgm:spPr>
        <a:solidFill>
          <a:schemeClr val="tx2"/>
        </a:solidFill>
        <a:ln>
          <a:solidFill>
            <a:schemeClr val="accent1">
              <a:hueOff val="0"/>
              <a:satOff val="0"/>
              <a:lumOff val="0"/>
              <a:alpha val="0"/>
            </a:schemeClr>
          </a:solidFill>
        </a:ln>
      </dgm:spPr>
      <dgm:t>
        <a:bodyPr anchor="b"/>
        <a:lstStyle/>
        <a:p>
          <a:r>
            <a:rPr lang="en-US" sz="1700" dirty="0"/>
            <a:t>NP/PAs involved in trauma care</a:t>
          </a:r>
        </a:p>
      </dgm:t>
    </dgm:pt>
    <dgm:pt modelId="{FFB322F9-4053-4BE9-A3C2-B045F68002F8}" type="parTrans" cxnId="{9E419FEB-4F44-47AA-83A6-A564E08FFB98}">
      <dgm:prSet/>
      <dgm:spPr/>
      <dgm:t>
        <a:bodyPr/>
        <a:lstStyle/>
        <a:p>
          <a:endParaRPr lang="en-US"/>
        </a:p>
      </dgm:t>
    </dgm:pt>
    <dgm:pt modelId="{BA3B3AA1-96D3-499C-86CF-D7AD0FCD90AB}" type="sibTrans" cxnId="{9E419FEB-4F44-47AA-83A6-A564E08FFB98}">
      <dgm:prSet/>
      <dgm:spPr/>
      <dgm:t>
        <a:bodyPr/>
        <a:lstStyle/>
        <a:p>
          <a:endParaRPr lang="en-US"/>
        </a:p>
      </dgm:t>
    </dgm:pt>
    <dgm:pt modelId="{397A5AF1-401F-4573-AF69-11A23C748289}">
      <dgm:prSet phldrT="[Text]" custT="1"/>
      <dgm:spPr>
        <a:solidFill>
          <a:schemeClr val="tx2"/>
        </a:solidFill>
        <a:ln>
          <a:solidFill>
            <a:schemeClr val="accent1">
              <a:hueOff val="0"/>
              <a:satOff val="0"/>
              <a:lumOff val="0"/>
              <a:alpha val="0"/>
            </a:schemeClr>
          </a:solidFill>
        </a:ln>
      </dgm:spPr>
      <dgm:t>
        <a:bodyPr anchor="b"/>
        <a:lstStyle/>
        <a:p>
          <a:r>
            <a:rPr lang="en-US" sz="1700" dirty="0"/>
            <a:t>Social Services</a:t>
          </a:r>
        </a:p>
      </dgm:t>
    </dgm:pt>
    <dgm:pt modelId="{BE882151-6B23-4644-B75C-9EA71B2E119F}" type="parTrans" cxnId="{383D87A1-B88A-45B3-99D3-0384960CB843}">
      <dgm:prSet/>
      <dgm:spPr/>
      <dgm:t>
        <a:bodyPr/>
        <a:lstStyle/>
        <a:p>
          <a:endParaRPr lang="en-US"/>
        </a:p>
      </dgm:t>
    </dgm:pt>
    <dgm:pt modelId="{F989E3DA-DF4D-431E-95C2-DC9AC3C58381}" type="sibTrans" cxnId="{383D87A1-B88A-45B3-99D3-0384960CB843}">
      <dgm:prSet/>
      <dgm:spPr/>
      <dgm:t>
        <a:bodyPr/>
        <a:lstStyle/>
        <a:p>
          <a:endParaRPr lang="en-US"/>
        </a:p>
      </dgm:t>
    </dgm:pt>
    <dgm:pt modelId="{6F16E919-563C-488E-9020-01CF8862540F}">
      <dgm:prSet phldrT="[Text]" custT="1"/>
      <dgm:spPr>
        <a:solidFill>
          <a:schemeClr val="tx2"/>
        </a:solidFill>
        <a:ln>
          <a:solidFill>
            <a:schemeClr val="accent1">
              <a:hueOff val="0"/>
              <a:satOff val="0"/>
              <a:lumOff val="0"/>
              <a:alpha val="0"/>
            </a:schemeClr>
          </a:solidFill>
        </a:ln>
      </dgm:spPr>
      <dgm:t>
        <a:bodyPr anchor="b"/>
        <a:lstStyle/>
        <a:p>
          <a:r>
            <a:rPr lang="en-US" sz="1700" dirty="0"/>
            <a:t>Educator</a:t>
          </a:r>
        </a:p>
      </dgm:t>
    </dgm:pt>
    <dgm:pt modelId="{8CEC864D-6620-403A-9B5C-E77DD55EA678}" type="parTrans" cxnId="{C34C2710-CB73-4024-9457-DE8FA4188BDC}">
      <dgm:prSet/>
      <dgm:spPr/>
      <dgm:t>
        <a:bodyPr/>
        <a:lstStyle/>
        <a:p>
          <a:endParaRPr lang="en-US"/>
        </a:p>
      </dgm:t>
    </dgm:pt>
    <dgm:pt modelId="{11D7E7F3-ADE3-4E50-A18C-6A57D3ED20CF}" type="sibTrans" cxnId="{C34C2710-CB73-4024-9457-DE8FA4188BDC}">
      <dgm:prSet/>
      <dgm:spPr/>
      <dgm:t>
        <a:bodyPr/>
        <a:lstStyle/>
        <a:p>
          <a:endParaRPr lang="en-US"/>
        </a:p>
      </dgm:t>
    </dgm:pt>
    <dgm:pt modelId="{B25D4AFF-8347-4E37-8594-B68C12BE556B}">
      <dgm:prSet phldrT="[Text]" custT="1"/>
      <dgm:spPr>
        <a:solidFill>
          <a:schemeClr val="tx2"/>
        </a:solidFill>
      </dgm:spPr>
      <dgm:t>
        <a:bodyPr/>
        <a:lstStyle/>
        <a:p>
          <a:r>
            <a:rPr lang="en-US" sz="1700" dirty="0"/>
            <a:t>Radiology Rep</a:t>
          </a:r>
        </a:p>
      </dgm:t>
    </dgm:pt>
    <dgm:pt modelId="{9C219D01-7F90-448D-AFE9-7F5434D1DED3}" type="parTrans" cxnId="{D509BAE8-83BF-4B9F-8518-747816EFA40C}">
      <dgm:prSet/>
      <dgm:spPr/>
      <dgm:t>
        <a:bodyPr/>
        <a:lstStyle/>
        <a:p>
          <a:endParaRPr lang="en-US"/>
        </a:p>
      </dgm:t>
    </dgm:pt>
    <dgm:pt modelId="{0603C676-3823-458C-85E6-78A5159BE8EA}" type="sibTrans" cxnId="{D509BAE8-83BF-4B9F-8518-747816EFA40C}">
      <dgm:prSet/>
      <dgm:spPr/>
      <dgm:t>
        <a:bodyPr/>
        <a:lstStyle/>
        <a:p>
          <a:endParaRPr lang="en-US"/>
        </a:p>
      </dgm:t>
    </dgm:pt>
    <dgm:pt modelId="{BFBBF1E2-A780-439C-A7E0-B84F90A03111}">
      <dgm:prSet phldrT="[Text]" custT="1"/>
      <dgm:spPr>
        <a:solidFill>
          <a:schemeClr val="tx2"/>
        </a:solidFill>
      </dgm:spPr>
      <dgm:t>
        <a:bodyPr/>
        <a:lstStyle/>
        <a:p>
          <a:r>
            <a:rPr lang="en-US" sz="1700" dirty="0"/>
            <a:t>Nursing</a:t>
          </a:r>
        </a:p>
      </dgm:t>
    </dgm:pt>
    <dgm:pt modelId="{D3A4EDBA-DD22-434C-ABA6-A36F9D38BEAD}" type="parTrans" cxnId="{65034CB9-0D3F-47B7-BCD9-2215BE0F4EB5}">
      <dgm:prSet/>
      <dgm:spPr/>
    </dgm:pt>
    <dgm:pt modelId="{77C4E78A-994D-40C5-867D-4A8744DBC2F8}" type="sibTrans" cxnId="{65034CB9-0D3F-47B7-BCD9-2215BE0F4EB5}">
      <dgm:prSet/>
      <dgm:spPr/>
    </dgm:pt>
    <dgm:pt modelId="{6A18E99C-E974-4131-83B4-E43EFE949EB0}">
      <dgm:prSet phldrT="[Text]" custT="1"/>
      <dgm:spPr>
        <a:solidFill>
          <a:schemeClr val="tx2"/>
        </a:solidFill>
      </dgm:spPr>
      <dgm:t>
        <a:bodyPr/>
        <a:lstStyle/>
        <a:p>
          <a:r>
            <a:rPr lang="en-US" sz="1700" dirty="0"/>
            <a:t>Respiratory Therapy</a:t>
          </a:r>
        </a:p>
      </dgm:t>
    </dgm:pt>
    <dgm:pt modelId="{A16EF08F-36B2-4CD5-BE75-52454C903E1E}" type="parTrans" cxnId="{2E930ECE-9486-4D3F-915D-9ECC2D4AE6DD}">
      <dgm:prSet/>
      <dgm:spPr/>
    </dgm:pt>
    <dgm:pt modelId="{45B68CA9-873D-41EB-83FD-F1974CBE458F}" type="sibTrans" cxnId="{2E930ECE-9486-4D3F-915D-9ECC2D4AE6DD}">
      <dgm:prSet/>
      <dgm:spPr/>
    </dgm:pt>
    <dgm:pt modelId="{19F6305A-FB78-4F99-A0B1-3FA334CF0C7F}">
      <dgm:prSet phldrT="[Text]" custT="1"/>
      <dgm:spPr>
        <a:solidFill>
          <a:schemeClr val="tx2"/>
        </a:solidFill>
      </dgm:spPr>
      <dgm:t>
        <a:bodyPr/>
        <a:lstStyle/>
        <a:p>
          <a:r>
            <a:rPr lang="en-US" sz="1700" dirty="0"/>
            <a:t>Lab/Blood Bank</a:t>
          </a:r>
        </a:p>
      </dgm:t>
    </dgm:pt>
    <dgm:pt modelId="{2A8B848F-119B-438B-AF8D-8F48ABB3FAAC}" type="parTrans" cxnId="{05F9CB57-D554-4470-A977-8BA7B5CB5D61}">
      <dgm:prSet/>
      <dgm:spPr/>
    </dgm:pt>
    <dgm:pt modelId="{C4592A2A-28A1-49C0-A1B8-973C1091CE7A}" type="sibTrans" cxnId="{05F9CB57-D554-4470-A977-8BA7B5CB5D61}">
      <dgm:prSet/>
      <dgm:spPr/>
    </dgm:pt>
    <dgm:pt modelId="{DA3ECE59-6CA3-41C4-9C51-7558EA5D70F0}">
      <dgm:prSet phldrT="[Text]" custT="1"/>
      <dgm:spPr>
        <a:solidFill>
          <a:schemeClr val="bg2"/>
        </a:solidFill>
      </dgm:spPr>
      <dgm:t>
        <a:bodyPr/>
        <a:lstStyle/>
        <a:p>
          <a:r>
            <a:rPr lang="en-US" sz="1700" dirty="0"/>
            <a:t>Quality Management</a:t>
          </a:r>
        </a:p>
      </dgm:t>
    </dgm:pt>
    <dgm:pt modelId="{DB00E517-D6B9-4EB6-8129-6399AC7A63CC}" type="parTrans" cxnId="{01B2EC92-AD48-4206-83B9-9C8A909F58E9}">
      <dgm:prSet/>
      <dgm:spPr/>
    </dgm:pt>
    <dgm:pt modelId="{210A67F4-E0F2-40AC-ABE5-A16B14B416BC}" type="sibTrans" cxnId="{01B2EC92-AD48-4206-83B9-9C8A909F58E9}">
      <dgm:prSet/>
      <dgm:spPr/>
    </dgm:pt>
    <dgm:pt modelId="{70564DA5-BB90-46B3-8064-C2B39A93F605}">
      <dgm:prSet phldrT="[Text]" custT="1"/>
      <dgm:spPr>
        <a:solidFill>
          <a:schemeClr val="tx2"/>
        </a:solidFill>
      </dgm:spPr>
      <dgm:t>
        <a:bodyPr/>
        <a:lstStyle/>
        <a:p>
          <a:r>
            <a:rPr lang="en-US" sz="1700" dirty="0"/>
            <a:t>Pediatrics</a:t>
          </a:r>
        </a:p>
      </dgm:t>
    </dgm:pt>
    <dgm:pt modelId="{F21BB129-3103-4F8F-B8B9-346DAE53A4D6}" type="parTrans" cxnId="{2868897E-9E69-4FE6-A909-FB176A53D92D}">
      <dgm:prSet/>
      <dgm:spPr/>
    </dgm:pt>
    <dgm:pt modelId="{C13B5DDB-9CEA-45EF-ACCA-EFD23E5ABE2D}" type="sibTrans" cxnId="{2868897E-9E69-4FE6-A909-FB176A53D92D}">
      <dgm:prSet/>
      <dgm:spPr/>
    </dgm:pt>
    <dgm:pt modelId="{509000B1-CE8D-48ED-90B4-DA6107DEF7E7}">
      <dgm:prSet phldrT="[Text]" custT="1"/>
      <dgm:spPr>
        <a:solidFill>
          <a:schemeClr val="tx2"/>
        </a:solidFill>
      </dgm:spPr>
      <dgm:t>
        <a:bodyPr/>
        <a:lstStyle/>
        <a:p>
          <a:r>
            <a:rPr lang="en-US" sz="1700" dirty="0"/>
            <a:t>Dietary</a:t>
          </a:r>
        </a:p>
      </dgm:t>
    </dgm:pt>
    <dgm:pt modelId="{0598DB78-7A98-4DC8-86E7-EF7C8AE58201}" type="parTrans" cxnId="{15C648A4-97F6-4417-8C5B-16808242D324}">
      <dgm:prSet/>
      <dgm:spPr/>
    </dgm:pt>
    <dgm:pt modelId="{AAAA78EB-6F65-4FF8-8278-F568A6E54271}" type="sibTrans" cxnId="{15C648A4-97F6-4417-8C5B-16808242D324}">
      <dgm:prSet/>
      <dgm:spPr/>
    </dgm:pt>
    <dgm:pt modelId="{77DB90B6-4376-45F0-90B9-FB2CF6F544E2}" type="pres">
      <dgm:prSet presAssocID="{1B86CEFA-CC93-4EBE-A0C0-5FC8FBE66A18}" presName="cycleMatrixDiagram" presStyleCnt="0">
        <dgm:presLayoutVars>
          <dgm:chMax val="1"/>
          <dgm:dir/>
          <dgm:animLvl val="lvl"/>
          <dgm:resizeHandles val="exact"/>
        </dgm:presLayoutVars>
      </dgm:prSet>
      <dgm:spPr/>
    </dgm:pt>
    <dgm:pt modelId="{35892331-80B5-4285-A8F5-B47066AD9E7C}" type="pres">
      <dgm:prSet presAssocID="{1B86CEFA-CC93-4EBE-A0C0-5FC8FBE66A18}" presName="children" presStyleCnt="0"/>
      <dgm:spPr/>
    </dgm:pt>
    <dgm:pt modelId="{353449E8-8A9F-4810-8D56-547F5247BE16}" type="pres">
      <dgm:prSet presAssocID="{1B86CEFA-CC93-4EBE-A0C0-5FC8FBE66A18}" presName="child1group" presStyleCnt="0"/>
      <dgm:spPr/>
    </dgm:pt>
    <dgm:pt modelId="{536377DC-B4EF-4BCC-99DF-51541EC4A4F9}" type="pres">
      <dgm:prSet presAssocID="{1B86CEFA-CC93-4EBE-A0C0-5FC8FBE66A18}" presName="child1" presStyleLbl="bgAcc1" presStyleIdx="0" presStyleCnt="4" custLinFactNeighborX="-5814" custLinFactNeighborY="1585"/>
      <dgm:spPr/>
    </dgm:pt>
    <dgm:pt modelId="{CFDDAB24-4EEF-489F-9F4A-6F718786B6A6}" type="pres">
      <dgm:prSet presAssocID="{1B86CEFA-CC93-4EBE-A0C0-5FC8FBE66A18}" presName="child1Text" presStyleLbl="bgAcc1" presStyleIdx="0" presStyleCnt="4">
        <dgm:presLayoutVars>
          <dgm:bulletEnabled val="1"/>
        </dgm:presLayoutVars>
      </dgm:prSet>
      <dgm:spPr/>
    </dgm:pt>
    <dgm:pt modelId="{C3842F1B-44F1-40E4-A5B2-6798AEE20200}" type="pres">
      <dgm:prSet presAssocID="{1B86CEFA-CC93-4EBE-A0C0-5FC8FBE66A18}" presName="child2group" presStyleCnt="0"/>
      <dgm:spPr/>
    </dgm:pt>
    <dgm:pt modelId="{B2ADC57F-4559-451E-A714-4E2AE0BCE2A3}" type="pres">
      <dgm:prSet presAssocID="{1B86CEFA-CC93-4EBE-A0C0-5FC8FBE66A18}" presName="child2" presStyleLbl="bgAcc1" presStyleIdx="1" presStyleCnt="4" custLinFactNeighborX="13666" custLinFactNeighborY="-6797"/>
      <dgm:spPr/>
    </dgm:pt>
    <dgm:pt modelId="{607F212F-EF47-49A1-896E-2AD2C51E7CC4}" type="pres">
      <dgm:prSet presAssocID="{1B86CEFA-CC93-4EBE-A0C0-5FC8FBE66A18}" presName="child2Text" presStyleLbl="bgAcc1" presStyleIdx="1" presStyleCnt="4">
        <dgm:presLayoutVars>
          <dgm:bulletEnabled val="1"/>
        </dgm:presLayoutVars>
      </dgm:prSet>
      <dgm:spPr/>
    </dgm:pt>
    <dgm:pt modelId="{DE3CE6DC-91FF-4EEE-8173-F20FE437BF2A}" type="pres">
      <dgm:prSet presAssocID="{1B86CEFA-CC93-4EBE-A0C0-5FC8FBE66A18}" presName="child3group" presStyleCnt="0"/>
      <dgm:spPr/>
    </dgm:pt>
    <dgm:pt modelId="{A3EE29E3-B2E3-4B67-9631-F9A3573FCA75}" type="pres">
      <dgm:prSet presAssocID="{1B86CEFA-CC93-4EBE-A0C0-5FC8FBE66A18}" presName="child3" presStyleLbl="bgAcc1" presStyleIdx="2" presStyleCnt="4" custLinFactNeighborX="13082" custLinFactNeighborY="-2244"/>
      <dgm:spPr/>
    </dgm:pt>
    <dgm:pt modelId="{6877DCC8-6900-4C8F-879F-AE7978D09A15}" type="pres">
      <dgm:prSet presAssocID="{1B86CEFA-CC93-4EBE-A0C0-5FC8FBE66A18}" presName="child3Text" presStyleLbl="bgAcc1" presStyleIdx="2" presStyleCnt="4">
        <dgm:presLayoutVars>
          <dgm:bulletEnabled val="1"/>
        </dgm:presLayoutVars>
      </dgm:prSet>
      <dgm:spPr/>
    </dgm:pt>
    <dgm:pt modelId="{BAB42358-01A8-4BC3-968D-02B8B1D0C15A}" type="pres">
      <dgm:prSet presAssocID="{1B86CEFA-CC93-4EBE-A0C0-5FC8FBE66A18}" presName="child4group" presStyleCnt="0"/>
      <dgm:spPr/>
    </dgm:pt>
    <dgm:pt modelId="{4A950691-F25B-4A7D-BBD8-E9D7CB934159}" type="pres">
      <dgm:prSet presAssocID="{1B86CEFA-CC93-4EBE-A0C0-5FC8FBE66A18}" presName="child4" presStyleLbl="bgAcc1" presStyleIdx="3" presStyleCnt="4" custLinFactNeighborX="-8722" custLinFactNeighborY="-2244"/>
      <dgm:spPr/>
    </dgm:pt>
    <dgm:pt modelId="{C71BAD77-8D66-4C4B-8710-905C53F86240}" type="pres">
      <dgm:prSet presAssocID="{1B86CEFA-CC93-4EBE-A0C0-5FC8FBE66A18}" presName="child4Text" presStyleLbl="bgAcc1" presStyleIdx="3" presStyleCnt="4">
        <dgm:presLayoutVars>
          <dgm:bulletEnabled val="1"/>
        </dgm:presLayoutVars>
      </dgm:prSet>
      <dgm:spPr/>
    </dgm:pt>
    <dgm:pt modelId="{267B36F6-0143-4466-9909-69ED2DCA2F92}" type="pres">
      <dgm:prSet presAssocID="{1B86CEFA-CC93-4EBE-A0C0-5FC8FBE66A18}" presName="childPlaceholder" presStyleCnt="0"/>
      <dgm:spPr/>
    </dgm:pt>
    <dgm:pt modelId="{E26EB1E4-F5A3-4E26-A3D9-3CAF3DE8F1EF}" type="pres">
      <dgm:prSet presAssocID="{1B86CEFA-CC93-4EBE-A0C0-5FC8FBE66A18}" presName="circle" presStyleCnt="0"/>
      <dgm:spPr/>
    </dgm:pt>
    <dgm:pt modelId="{DB3BCE23-923A-4C9B-92EC-C83A2F85F111}" type="pres">
      <dgm:prSet presAssocID="{1B86CEFA-CC93-4EBE-A0C0-5FC8FBE66A18}" presName="quadrant1" presStyleLbl="node1" presStyleIdx="0" presStyleCnt="4">
        <dgm:presLayoutVars>
          <dgm:chMax val="1"/>
          <dgm:bulletEnabled val="1"/>
        </dgm:presLayoutVars>
      </dgm:prSet>
      <dgm:spPr/>
    </dgm:pt>
    <dgm:pt modelId="{A2D8F5C8-202F-482F-A6E5-73E561A02275}" type="pres">
      <dgm:prSet presAssocID="{1B86CEFA-CC93-4EBE-A0C0-5FC8FBE66A18}" presName="quadrant2" presStyleLbl="node1" presStyleIdx="1" presStyleCnt="4">
        <dgm:presLayoutVars>
          <dgm:chMax val="1"/>
          <dgm:bulletEnabled val="1"/>
        </dgm:presLayoutVars>
      </dgm:prSet>
      <dgm:spPr/>
    </dgm:pt>
    <dgm:pt modelId="{8EB1F171-7EC7-461A-BD99-D1AFA69EBEF5}" type="pres">
      <dgm:prSet presAssocID="{1B86CEFA-CC93-4EBE-A0C0-5FC8FBE66A18}" presName="quadrant3" presStyleLbl="node1" presStyleIdx="2" presStyleCnt="4">
        <dgm:presLayoutVars>
          <dgm:chMax val="1"/>
          <dgm:bulletEnabled val="1"/>
        </dgm:presLayoutVars>
      </dgm:prSet>
      <dgm:spPr/>
    </dgm:pt>
    <dgm:pt modelId="{4A661365-8F25-42EE-B240-4679AC27921C}" type="pres">
      <dgm:prSet presAssocID="{1B86CEFA-CC93-4EBE-A0C0-5FC8FBE66A18}" presName="quadrant4" presStyleLbl="node1" presStyleIdx="3" presStyleCnt="4" custAng="0">
        <dgm:presLayoutVars>
          <dgm:chMax val="1"/>
          <dgm:bulletEnabled val="1"/>
        </dgm:presLayoutVars>
      </dgm:prSet>
      <dgm:spPr/>
    </dgm:pt>
    <dgm:pt modelId="{D747D087-472E-45B1-8F02-1C2ABE353CC5}" type="pres">
      <dgm:prSet presAssocID="{1B86CEFA-CC93-4EBE-A0C0-5FC8FBE66A18}" presName="quadrantPlaceholder" presStyleCnt="0"/>
      <dgm:spPr/>
    </dgm:pt>
    <dgm:pt modelId="{25193E80-062D-4A89-B494-186BE8035C8D}" type="pres">
      <dgm:prSet presAssocID="{1B86CEFA-CC93-4EBE-A0C0-5FC8FBE66A18}" presName="center1" presStyleLbl="fgShp" presStyleIdx="0" presStyleCnt="2"/>
      <dgm:spPr/>
    </dgm:pt>
    <dgm:pt modelId="{72F3E5B4-97CF-4018-B3F9-1565C270F370}" type="pres">
      <dgm:prSet presAssocID="{1B86CEFA-CC93-4EBE-A0C0-5FC8FBE66A18}" presName="center2" presStyleLbl="fgShp" presStyleIdx="1" presStyleCnt="2"/>
      <dgm:spPr/>
    </dgm:pt>
  </dgm:ptLst>
  <dgm:cxnLst>
    <dgm:cxn modelId="{E5BA9A08-FE4D-4723-81E6-6783214D3306}" type="presOf" srcId="{397A5AF1-401F-4573-AF69-11A23C748289}" destId="{A3EE29E3-B2E3-4B67-9631-F9A3573FCA75}" srcOrd="0" destOrd="2" presId="urn:microsoft.com/office/officeart/2005/8/layout/cycle4"/>
    <dgm:cxn modelId="{3AA84B0C-0880-4205-8965-3DC739AE51CD}" type="presOf" srcId="{320DA455-53EC-4831-8821-22A413F02095}" destId="{6877DCC8-6900-4C8F-879F-AE7978D09A15}" srcOrd="1" destOrd="0" presId="urn:microsoft.com/office/officeart/2005/8/layout/cycle4"/>
    <dgm:cxn modelId="{C34C2710-CB73-4024-9457-DE8FA4188BDC}" srcId="{5DCCF18A-3FEC-48E3-B2F5-00DC2FF676A3}" destId="{6F16E919-563C-488E-9020-01CF8862540F}" srcOrd="3" destOrd="0" parTransId="{8CEC864D-6620-403A-9B5C-E77DD55EA678}" sibTransId="{11D7E7F3-ADE3-4E50-A18C-6A57D3ED20CF}"/>
    <dgm:cxn modelId="{5946C313-C5EE-4E2B-879B-DDB11001A345}" type="presOf" srcId="{56457340-EFD4-478E-94E4-386AA1757D97}" destId="{C71BAD77-8D66-4C4B-8710-905C53F86240}" srcOrd="1" destOrd="4" presId="urn:microsoft.com/office/officeart/2005/8/layout/cycle4"/>
    <dgm:cxn modelId="{6F920117-2FE9-49E6-A74C-BAF4145A0B23}" type="presOf" srcId="{567C95E6-A73D-433B-A757-0D5ADC6B62C8}" destId="{A3EE29E3-B2E3-4B67-9631-F9A3573FCA75}" srcOrd="0" destOrd="1" presId="urn:microsoft.com/office/officeart/2005/8/layout/cycle4"/>
    <dgm:cxn modelId="{F1802318-2058-4662-9F57-40588EA42E82}" type="presOf" srcId="{492E8B86-D6F8-4252-A9A1-F13DD8E4AF96}" destId="{536377DC-B4EF-4BCC-99DF-51541EC4A4F9}" srcOrd="0" destOrd="0" presId="urn:microsoft.com/office/officeart/2005/8/layout/cycle4"/>
    <dgm:cxn modelId="{CA1E591B-A99D-4610-95F7-730413372DB0}" type="presOf" srcId="{BFBBF1E2-A780-439C-A7E0-B84F90A03111}" destId="{C71BAD77-8D66-4C4B-8710-905C53F86240}" srcOrd="1" destOrd="1" presId="urn:microsoft.com/office/officeart/2005/8/layout/cycle4"/>
    <dgm:cxn modelId="{D00ACD26-396B-4D0F-A62B-591E8F942D4A}" type="presOf" srcId="{6A18E99C-E974-4131-83B4-E43EFE949EB0}" destId="{4A950691-F25B-4A7D-BBD8-E9D7CB934159}" srcOrd="0" destOrd="2" presId="urn:microsoft.com/office/officeart/2005/8/layout/cycle4"/>
    <dgm:cxn modelId="{3A5C152C-DA8B-4FF5-8748-BD58EC56EE55}" type="presOf" srcId="{1B86CEFA-CC93-4EBE-A0C0-5FC8FBE66A18}" destId="{77DB90B6-4376-45F0-90B9-FB2CF6F544E2}" srcOrd="0" destOrd="0" presId="urn:microsoft.com/office/officeart/2005/8/layout/cycle4"/>
    <dgm:cxn modelId="{E1AF0E2E-0F1A-466A-A91A-F29D2221F8C3}" type="presOf" srcId="{6F16E919-563C-488E-9020-01CF8862540F}" destId="{6877DCC8-6900-4C8F-879F-AE7978D09A15}" srcOrd="1" destOrd="3" presId="urn:microsoft.com/office/officeart/2005/8/layout/cycle4"/>
    <dgm:cxn modelId="{45F2A932-B6DB-46A2-BD14-1061E34DD953}" type="presOf" srcId="{58E159BD-38BF-411E-B9D8-C933FB37C304}" destId="{4A950691-F25B-4A7D-BBD8-E9D7CB934159}" srcOrd="0" destOrd="0" presId="urn:microsoft.com/office/officeart/2005/8/layout/cycle4"/>
    <dgm:cxn modelId="{DC5DB932-5DD5-48EF-B12A-BF7B600664F7}" srcId="{1B86CEFA-CC93-4EBE-A0C0-5FC8FBE66A18}" destId="{A79BFBC5-543A-4FFE-81C8-ECBD24D71919}" srcOrd="3" destOrd="0" parTransId="{EE2BA703-4F32-48C3-8162-561C21EEDD40}" sibTransId="{2B5EE063-3FA6-402F-BA00-41272E43F309}"/>
    <dgm:cxn modelId="{EEA53233-9091-4FC6-8FB4-C51D1578D889}" type="presOf" srcId="{320DA455-53EC-4831-8821-22A413F02095}" destId="{A3EE29E3-B2E3-4B67-9631-F9A3573FCA75}" srcOrd="0" destOrd="0" presId="urn:microsoft.com/office/officeart/2005/8/layout/cycle4"/>
    <dgm:cxn modelId="{37233F35-B2B9-4244-9AAA-185B19491102}" type="presOf" srcId="{DF3975EB-E0A7-4EE4-9E53-18AE74781A95}" destId="{DB3BCE23-923A-4C9B-92EC-C83A2F85F111}" srcOrd="0" destOrd="0" presId="urn:microsoft.com/office/officeart/2005/8/layout/cycle4"/>
    <dgm:cxn modelId="{67EF4E39-A119-4F05-9952-98AA1388DE7B}" srcId="{48A12EE9-4D8B-4A83-B190-D09B45AA04F8}" destId="{4711CB66-8860-40F9-9D48-11FD86F2A40F}" srcOrd="1" destOrd="0" parTransId="{7E9F7985-982C-4D1C-871B-3EEF606E516E}" sibTransId="{F812073E-BA52-407E-A7BE-C264654B0464}"/>
    <dgm:cxn modelId="{0846A939-E6BD-4C4B-9670-D0E5ACD3C147}" type="presOf" srcId="{58E159BD-38BF-411E-B9D8-C933FB37C304}" destId="{C71BAD77-8D66-4C4B-8710-905C53F86240}" srcOrd="1" destOrd="0" presId="urn:microsoft.com/office/officeart/2005/8/layout/cycle4"/>
    <dgm:cxn modelId="{04654D3E-C4D3-4F2E-AB97-53C7D42D528D}" type="presOf" srcId="{70564DA5-BB90-46B3-8064-C2B39A93F605}" destId="{B2ADC57F-4559-451E-A714-4E2AE0BCE2A3}" srcOrd="0" destOrd="5" presId="urn:microsoft.com/office/officeart/2005/8/layout/cycle4"/>
    <dgm:cxn modelId="{1AE7DB3F-576D-4597-A856-390479BA9FF5}" type="presOf" srcId="{48A12EE9-4D8B-4A83-B190-D09B45AA04F8}" destId="{A2D8F5C8-202F-482F-A6E5-73E561A02275}" srcOrd="0" destOrd="0" presId="urn:microsoft.com/office/officeart/2005/8/layout/cycle4"/>
    <dgm:cxn modelId="{A231514D-D1D5-4F0B-B358-731980B3BAF3}" type="presOf" srcId="{4711CB66-8860-40F9-9D48-11FD86F2A40F}" destId="{607F212F-EF47-49A1-896E-2AD2C51E7CC4}" srcOrd="1" destOrd="1" presId="urn:microsoft.com/office/officeart/2005/8/layout/cycle4"/>
    <dgm:cxn modelId="{4D2CBC4D-D7B4-4C8D-BE36-3FF6C92AE428}" type="presOf" srcId="{4711CB66-8860-40F9-9D48-11FD86F2A40F}" destId="{B2ADC57F-4559-451E-A714-4E2AE0BCE2A3}" srcOrd="0" destOrd="1" presId="urn:microsoft.com/office/officeart/2005/8/layout/cycle4"/>
    <dgm:cxn modelId="{05F9CB57-D554-4470-A977-8BA7B5CB5D61}" srcId="{A79BFBC5-543A-4FFE-81C8-ECBD24D71919}" destId="{19F6305A-FB78-4F99-A0B1-3FA334CF0C7F}" srcOrd="3" destOrd="0" parTransId="{2A8B848F-119B-438B-AF8D-8F48ABB3FAAC}" sibTransId="{C4592A2A-28A1-49C0-A1B8-973C1091CE7A}"/>
    <dgm:cxn modelId="{4E3BF857-F125-45C8-A47E-B1E7EB8B025E}" type="presOf" srcId="{577C924B-4036-41EB-8108-B8B2B8D639CC}" destId="{607F212F-EF47-49A1-896E-2AD2C51E7CC4}" srcOrd="1" destOrd="0" presId="urn:microsoft.com/office/officeart/2005/8/layout/cycle4"/>
    <dgm:cxn modelId="{D1A62C58-9C25-4483-B572-FA9FAD74C221}" type="presOf" srcId="{BFBBF1E2-A780-439C-A7E0-B84F90A03111}" destId="{4A950691-F25B-4A7D-BBD8-E9D7CB934159}" srcOrd="0" destOrd="1" presId="urn:microsoft.com/office/officeart/2005/8/layout/cycle4"/>
    <dgm:cxn modelId="{6EB14E69-EAD3-43F9-B293-EE7468854A7C}" srcId="{48A12EE9-4D8B-4A83-B190-D09B45AA04F8}" destId="{6A8685B8-3938-49CF-8C8F-ADB7AE103ED1}" srcOrd="2" destOrd="0" parTransId="{91FA431E-D976-4F6C-8FB1-D7E985DA7E41}" sibTransId="{CB1B98AF-F82B-4AFE-9600-813A005FE73D}"/>
    <dgm:cxn modelId="{2316326E-BC49-4FA2-B324-3EFD81DA310F}" type="presOf" srcId="{70564DA5-BB90-46B3-8064-C2B39A93F605}" destId="{607F212F-EF47-49A1-896E-2AD2C51E7CC4}" srcOrd="1" destOrd="5" presId="urn:microsoft.com/office/officeart/2005/8/layout/cycle4"/>
    <dgm:cxn modelId="{3654BE6E-EBFC-42B6-8036-9C93328BF4B1}" type="presOf" srcId="{DA3ECE59-6CA3-41C4-9C51-7558EA5D70F0}" destId="{536377DC-B4EF-4BCC-99DF-51541EC4A4F9}" srcOrd="0" destOrd="2" presId="urn:microsoft.com/office/officeart/2005/8/layout/cycle4"/>
    <dgm:cxn modelId="{D6FA136F-E24E-4B45-B16F-98171FACC870}" srcId="{48A12EE9-4D8B-4A83-B190-D09B45AA04F8}" destId="{577C924B-4036-41EB-8108-B8B2B8D639CC}" srcOrd="0" destOrd="0" parTransId="{C968CA51-7877-403E-9D7B-29AD9569BF96}" sibTransId="{7350B70F-30DA-4152-9F5B-6A8151D7BE31}"/>
    <dgm:cxn modelId="{5F7E197A-F874-47CA-8BFE-479666557DD1}" type="presOf" srcId="{6A8685B8-3938-49CF-8C8F-ADB7AE103ED1}" destId="{B2ADC57F-4559-451E-A714-4E2AE0BCE2A3}" srcOrd="0" destOrd="2" presId="urn:microsoft.com/office/officeart/2005/8/layout/cycle4"/>
    <dgm:cxn modelId="{2868897E-9E69-4FE6-A909-FB176A53D92D}" srcId="{48A12EE9-4D8B-4A83-B190-D09B45AA04F8}" destId="{70564DA5-BB90-46B3-8064-C2B39A93F605}" srcOrd="5" destOrd="0" parTransId="{F21BB129-3103-4F8F-B8B9-346DAE53A4D6}" sibTransId="{C13B5DDB-9CEA-45EF-ACCA-EFD23E5ABE2D}"/>
    <dgm:cxn modelId="{F359A97E-A2FA-47EA-B3BF-0CB108BB272A}" type="presOf" srcId="{577C924B-4036-41EB-8108-B8B2B8D639CC}" destId="{B2ADC57F-4559-451E-A714-4E2AE0BCE2A3}" srcOrd="0" destOrd="0" presId="urn:microsoft.com/office/officeart/2005/8/layout/cycle4"/>
    <dgm:cxn modelId="{A709B280-4AB3-440F-8A73-1B6C71323222}" type="presOf" srcId="{492E8B86-D6F8-4252-A9A1-F13DD8E4AF96}" destId="{CFDDAB24-4EEF-489F-9F4A-6F718786B6A6}" srcOrd="1" destOrd="0" presId="urn:microsoft.com/office/officeart/2005/8/layout/cycle4"/>
    <dgm:cxn modelId="{B79D0284-91F4-419D-BD40-9A79AFCA7F00}" type="presOf" srcId="{B25D4AFF-8347-4E37-8594-B68C12BE556B}" destId="{B2ADC57F-4559-451E-A714-4E2AE0BCE2A3}" srcOrd="0" destOrd="4" presId="urn:microsoft.com/office/officeart/2005/8/layout/cycle4"/>
    <dgm:cxn modelId="{2CBACD84-4FEF-49BF-AABF-38854FE24297}" type="presOf" srcId="{6DF1512D-A2BE-4793-A069-E4EA6BE5E13A}" destId="{536377DC-B4EF-4BCC-99DF-51541EC4A4F9}" srcOrd="0" destOrd="1" presId="urn:microsoft.com/office/officeart/2005/8/layout/cycle4"/>
    <dgm:cxn modelId="{D8CC8A88-7253-4685-BEAF-F27094090240}" srcId="{1B86CEFA-CC93-4EBE-A0C0-5FC8FBE66A18}" destId="{5DCCF18A-3FEC-48E3-B2F5-00DC2FF676A3}" srcOrd="2" destOrd="0" parTransId="{4E27B16D-EAD8-430B-9681-A8789F2FD46A}" sibTransId="{38661D34-3B8D-459B-A7FA-AC7A7A08C7DA}"/>
    <dgm:cxn modelId="{E73AA38A-3B26-42D7-8A81-B2D334604829}" type="presOf" srcId="{DA3ECE59-6CA3-41C4-9C51-7558EA5D70F0}" destId="{CFDDAB24-4EEF-489F-9F4A-6F718786B6A6}" srcOrd="1" destOrd="2" presId="urn:microsoft.com/office/officeart/2005/8/layout/cycle4"/>
    <dgm:cxn modelId="{01B2EC92-AD48-4206-83B9-9C8A909F58E9}" srcId="{DF3975EB-E0A7-4EE4-9E53-18AE74781A95}" destId="{DA3ECE59-6CA3-41C4-9C51-7558EA5D70F0}" srcOrd="2" destOrd="0" parTransId="{DB00E517-D6B9-4EB6-8129-6399AC7A63CC}" sibTransId="{210A67F4-E0F2-40AC-ABE5-A16B14B416BC}"/>
    <dgm:cxn modelId="{27371E94-8F5F-464E-8E53-6DCDD9FB769E}" type="presOf" srcId="{567C95E6-A73D-433B-A757-0D5ADC6B62C8}" destId="{6877DCC8-6900-4C8F-879F-AE7978D09A15}" srcOrd="1" destOrd="1" presId="urn:microsoft.com/office/officeart/2005/8/layout/cycle4"/>
    <dgm:cxn modelId="{1F703F95-7E3C-4EF6-B31C-1DB59349A8DF}" srcId="{A79BFBC5-543A-4FFE-81C8-ECBD24D71919}" destId="{58E159BD-38BF-411E-B9D8-C933FB37C304}" srcOrd="0" destOrd="0" parTransId="{854B4535-B405-40FF-9FD1-2235115FB86A}" sibTransId="{5D79BD79-9214-4B75-A2D9-6CA145A2A92C}"/>
    <dgm:cxn modelId="{64DB1199-2D06-4D7F-BC75-65D8E9226160}" type="presOf" srcId="{397A5AF1-401F-4573-AF69-11A23C748289}" destId="{6877DCC8-6900-4C8F-879F-AE7978D09A15}" srcOrd="1" destOrd="2" presId="urn:microsoft.com/office/officeart/2005/8/layout/cycle4"/>
    <dgm:cxn modelId="{9DA4E89F-426C-48FD-81E1-51814893C801}" type="presOf" srcId="{509000B1-CE8D-48ED-90B4-DA6107DEF7E7}" destId="{607F212F-EF47-49A1-896E-2AD2C51E7CC4}" srcOrd="1" destOrd="6" presId="urn:microsoft.com/office/officeart/2005/8/layout/cycle4"/>
    <dgm:cxn modelId="{383D87A1-B88A-45B3-99D3-0384960CB843}" srcId="{5DCCF18A-3FEC-48E3-B2F5-00DC2FF676A3}" destId="{397A5AF1-401F-4573-AF69-11A23C748289}" srcOrd="2" destOrd="0" parTransId="{BE882151-6B23-4644-B75C-9EA71B2E119F}" sibTransId="{F989E3DA-DF4D-431E-95C2-DC9AC3C58381}"/>
    <dgm:cxn modelId="{8BA85AA3-1EE6-4509-82D2-7FE148CF7863}" type="presOf" srcId="{509000B1-CE8D-48ED-90B4-DA6107DEF7E7}" destId="{B2ADC57F-4559-451E-A714-4E2AE0BCE2A3}" srcOrd="0" destOrd="6" presId="urn:microsoft.com/office/officeart/2005/8/layout/cycle4"/>
    <dgm:cxn modelId="{15C648A4-97F6-4417-8C5B-16808242D324}" srcId="{48A12EE9-4D8B-4A83-B190-D09B45AA04F8}" destId="{509000B1-CE8D-48ED-90B4-DA6107DEF7E7}" srcOrd="6" destOrd="0" parTransId="{0598DB78-7A98-4DC8-86E7-EF7C8AE58201}" sibTransId="{AAAA78EB-6F65-4FF8-8278-F568A6E54271}"/>
    <dgm:cxn modelId="{71EBA8A5-B1F1-4873-AD27-29C56837ADBA}" type="presOf" srcId="{6A8685B8-3938-49CF-8C8F-ADB7AE103ED1}" destId="{607F212F-EF47-49A1-896E-2AD2C51E7CC4}" srcOrd="1" destOrd="2" presId="urn:microsoft.com/office/officeart/2005/8/layout/cycle4"/>
    <dgm:cxn modelId="{CC449CAB-D622-424C-9F64-624A3531D222}" srcId="{48A12EE9-4D8B-4A83-B190-D09B45AA04F8}" destId="{1544BE66-3485-4DF5-BDD5-DD2117E60E55}" srcOrd="3" destOrd="0" parTransId="{37CFD4CE-69B3-4D84-8B3C-2F62C3D268B6}" sibTransId="{0DA6164E-D034-4E60-86AB-24E6EE5F5FF8}"/>
    <dgm:cxn modelId="{8B22B5B0-D8DC-4712-8940-E8CF5C0C8511}" type="presOf" srcId="{1544BE66-3485-4DF5-BDD5-DD2117E60E55}" destId="{B2ADC57F-4559-451E-A714-4E2AE0BCE2A3}" srcOrd="0" destOrd="3" presId="urn:microsoft.com/office/officeart/2005/8/layout/cycle4"/>
    <dgm:cxn modelId="{6ED3D5B6-2C34-4D97-86B2-D036B807661E}" srcId="{5DCCF18A-3FEC-48E3-B2F5-00DC2FF676A3}" destId="{320DA455-53EC-4831-8821-22A413F02095}" srcOrd="0" destOrd="0" parTransId="{B43B8B25-ADCF-49BA-9D9F-BFFB409A0268}" sibTransId="{C6BA5C5B-1547-4E72-8DDF-55232D0C3AED}"/>
    <dgm:cxn modelId="{65034CB9-0D3F-47B7-BCD9-2215BE0F4EB5}" srcId="{A79BFBC5-543A-4FFE-81C8-ECBD24D71919}" destId="{BFBBF1E2-A780-439C-A7E0-B84F90A03111}" srcOrd="1" destOrd="0" parTransId="{D3A4EDBA-DD22-434C-ABA6-A36F9D38BEAD}" sibTransId="{77C4E78A-994D-40C5-867D-4A8744DBC2F8}"/>
    <dgm:cxn modelId="{A89780BB-D822-43E2-9FF3-C474CC588E1B}" type="presOf" srcId="{6F16E919-563C-488E-9020-01CF8862540F}" destId="{A3EE29E3-B2E3-4B67-9631-F9A3573FCA75}" srcOrd="0" destOrd="3" presId="urn:microsoft.com/office/officeart/2005/8/layout/cycle4"/>
    <dgm:cxn modelId="{BC674DBC-EFE0-42F8-995F-960042C6FE9F}" type="presOf" srcId="{19F6305A-FB78-4F99-A0B1-3FA334CF0C7F}" destId="{C71BAD77-8D66-4C4B-8710-905C53F86240}" srcOrd="1" destOrd="3" presId="urn:microsoft.com/office/officeart/2005/8/layout/cycle4"/>
    <dgm:cxn modelId="{6DA761BD-0D5A-4681-A4C2-86118C43060B}" type="presOf" srcId="{A79BFBC5-543A-4FFE-81C8-ECBD24D71919}" destId="{4A661365-8F25-42EE-B240-4679AC27921C}" srcOrd="0" destOrd="0" presId="urn:microsoft.com/office/officeart/2005/8/layout/cycle4"/>
    <dgm:cxn modelId="{BEFDA3C5-F0EF-44FC-A6BA-46BB186703C4}" srcId="{1B86CEFA-CC93-4EBE-A0C0-5FC8FBE66A18}" destId="{DF3975EB-E0A7-4EE4-9E53-18AE74781A95}" srcOrd="0" destOrd="0" parTransId="{E90D0C05-4434-4D3D-B37B-515DB0C05856}" sibTransId="{4F6AFA53-2151-4B2E-A402-03AE119C2F5F}"/>
    <dgm:cxn modelId="{2E930ECE-9486-4D3F-915D-9ECC2D4AE6DD}" srcId="{A79BFBC5-543A-4FFE-81C8-ECBD24D71919}" destId="{6A18E99C-E974-4131-83B4-E43EFE949EB0}" srcOrd="2" destOrd="0" parTransId="{A16EF08F-36B2-4CD5-BE75-52454C903E1E}" sibTransId="{45B68CA9-873D-41EB-83FD-F1974CBE458F}"/>
    <dgm:cxn modelId="{546592CF-B8F2-4785-8382-ED414B6C63E8}" srcId="{A79BFBC5-543A-4FFE-81C8-ECBD24D71919}" destId="{56457340-EFD4-478E-94E4-386AA1757D97}" srcOrd="4" destOrd="0" parTransId="{C0FACCE2-FB32-40FE-BE2E-3636CAF4FF9B}" sibTransId="{646BB9B8-FB00-4F18-8BF2-ADF5D7A7A062}"/>
    <dgm:cxn modelId="{AA52CFD0-9BD5-4F51-825D-2EDF1AEBC80A}" type="presOf" srcId="{6A18E99C-E974-4131-83B4-E43EFE949EB0}" destId="{C71BAD77-8D66-4C4B-8710-905C53F86240}" srcOrd="1" destOrd="2" presId="urn:microsoft.com/office/officeart/2005/8/layout/cycle4"/>
    <dgm:cxn modelId="{E55806D3-DE61-4917-8D14-D00F70FBB456}" type="presOf" srcId="{1544BE66-3485-4DF5-BDD5-DD2117E60E55}" destId="{607F212F-EF47-49A1-896E-2AD2C51E7CC4}" srcOrd="1" destOrd="3" presId="urn:microsoft.com/office/officeart/2005/8/layout/cycle4"/>
    <dgm:cxn modelId="{90056FD3-D53F-4C75-9B85-419002D444D4}" type="presOf" srcId="{B25D4AFF-8347-4E37-8594-B68C12BE556B}" destId="{607F212F-EF47-49A1-896E-2AD2C51E7CC4}" srcOrd="1" destOrd="4" presId="urn:microsoft.com/office/officeart/2005/8/layout/cycle4"/>
    <dgm:cxn modelId="{F70788D4-74D7-4541-831A-825AC621302F}" type="presOf" srcId="{19F6305A-FB78-4F99-A0B1-3FA334CF0C7F}" destId="{4A950691-F25B-4A7D-BBD8-E9D7CB934159}" srcOrd="0" destOrd="3" presId="urn:microsoft.com/office/officeart/2005/8/layout/cycle4"/>
    <dgm:cxn modelId="{2F3676D5-9EE3-4945-9D79-370F076C5105}" srcId="{DF3975EB-E0A7-4EE4-9E53-18AE74781A95}" destId="{6DF1512D-A2BE-4793-A069-E4EA6BE5E13A}" srcOrd="1" destOrd="0" parTransId="{A9F8793F-8B70-4AB9-9CAF-1D45075BB592}" sibTransId="{2CC15829-C7C9-4A5B-9A29-770F2FEF30F3}"/>
    <dgm:cxn modelId="{424897D5-0BFD-4372-AAF0-282E00CFCDC3}" type="presOf" srcId="{56457340-EFD4-478E-94E4-386AA1757D97}" destId="{4A950691-F25B-4A7D-BBD8-E9D7CB934159}" srcOrd="0" destOrd="4" presId="urn:microsoft.com/office/officeart/2005/8/layout/cycle4"/>
    <dgm:cxn modelId="{171C35DB-B25D-4A94-9C26-8C34553512E5}" srcId="{DF3975EB-E0A7-4EE4-9E53-18AE74781A95}" destId="{492E8B86-D6F8-4252-A9A1-F13DD8E4AF96}" srcOrd="0" destOrd="0" parTransId="{654656A1-703B-4C3B-A10C-A090D2CCD5D4}" sibTransId="{95456C80-F7CB-4DDC-9F4C-7EC751602CF1}"/>
    <dgm:cxn modelId="{700B1EDE-EBD2-435E-85F5-E3CE733F3807}" type="presOf" srcId="{5DCCF18A-3FEC-48E3-B2F5-00DC2FF676A3}" destId="{8EB1F171-7EC7-461A-BD99-D1AFA69EBEF5}" srcOrd="0" destOrd="0" presId="urn:microsoft.com/office/officeart/2005/8/layout/cycle4"/>
    <dgm:cxn modelId="{D509BAE8-83BF-4B9F-8518-747816EFA40C}" srcId="{48A12EE9-4D8B-4A83-B190-D09B45AA04F8}" destId="{B25D4AFF-8347-4E37-8594-B68C12BE556B}" srcOrd="4" destOrd="0" parTransId="{9C219D01-7F90-448D-AFE9-7F5434D1DED3}" sibTransId="{0603C676-3823-458C-85E6-78A5159BE8EA}"/>
    <dgm:cxn modelId="{9E419FEB-4F44-47AA-83A6-A564E08FFB98}" srcId="{5DCCF18A-3FEC-48E3-B2F5-00DC2FF676A3}" destId="{567C95E6-A73D-433B-A757-0D5ADC6B62C8}" srcOrd="1" destOrd="0" parTransId="{FFB322F9-4053-4BE9-A3C2-B045F68002F8}" sibTransId="{BA3B3AA1-96D3-499C-86CF-D7AD0FCD90AB}"/>
    <dgm:cxn modelId="{1CE6D6F9-700C-4E7A-B77F-D7DB6CC7280D}" srcId="{1B86CEFA-CC93-4EBE-A0C0-5FC8FBE66A18}" destId="{48A12EE9-4D8B-4A83-B190-D09B45AA04F8}" srcOrd="1" destOrd="0" parTransId="{95A7E718-CB36-47AD-B1AE-B98B71665BF8}" sibTransId="{0B8D4FE1-F2C9-462C-9DD6-80AD77A4D50C}"/>
    <dgm:cxn modelId="{C16F21FB-B81E-46A0-B204-58AA60ECB9CE}" type="presOf" srcId="{6DF1512D-A2BE-4793-A069-E4EA6BE5E13A}" destId="{CFDDAB24-4EEF-489F-9F4A-6F718786B6A6}" srcOrd="1" destOrd="1" presId="urn:microsoft.com/office/officeart/2005/8/layout/cycle4"/>
    <dgm:cxn modelId="{45A4DBF6-3E25-4136-B9FB-2A940E0B04EE}" type="presParOf" srcId="{77DB90B6-4376-45F0-90B9-FB2CF6F544E2}" destId="{35892331-80B5-4285-A8F5-B47066AD9E7C}" srcOrd="0" destOrd="0" presId="urn:microsoft.com/office/officeart/2005/8/layout/cycle4"/>
    <dgm:cxn modelId="{387EA589-5C97-41E6-B885-C14D804E6757}" type="presParOf" srcId="{35892331-80B5-4285-A8F5-B47066AD9E7C}" destId="{353449E8-8A9F-4810-8D56-547F5247BE16}" srcOrd="0" destOrd="0" presId="urn:microsoft.com/office/officeart/2005/8/layout/cycle4"/>
    <dgm:cxn modelId="{116824CD-561B-4AD5-AFCE-F0B3716DD525}" type="presParOf" srcId="{353449E8-8A9F-4810-8D56-547F5247BE16}" destId="{536377DC-B4EF-4BCC-99DF-51541EC4A4F9}" srcOrd="0" destOrd="0" presId="urn:microsoft.com/office/officeart/2005/8/layout/cycle4"/>
    <dgm:cxn modelId="{3121003E-ADE2-4066-B64D-0DCF9E0FE17E}" type="presParOf" srcId="{353449E8-8A9F-4810-8D56-547F5247BE16}" destId="{CFDDAB24-4EEF-489F-9F4A-6F718786B6A6}" srcOrd="1" destOrd="0" presId="urn:microsoft.com/office/officeart/2005/8/layout/cycle4"/>
    <dgm:cxn modelId="{900E4C26-B19C-46D2-B6A6-904D5CB05A98}" type="presParOf" srcId="{35892331-80B5-4285-A8F5-B47066AD9E7C}" destId="{C3842F1B-44F1-40E4-A5B2-6798AEE20200}" srcOrd="1" destOrd="0" presId="urn:microsoft.com/office/officeart/2005/8/layout/cycle4"/>
    <dgm:cxn modelId="{B455223E-4CBD-4BA0-B047-11465D55F249}" type="presParOf" srcId="{C3842F1B-44F1-40E4-A5B2-6798AEE20200}" destId="{B2ADC57F-4559-451E-A714-4E2AE0BCE2A3}" srcOrd="0" destOrd="0" presId="urn:microsoft.com/office/officeart/2005/8/layout/cycle4"/>
    <dgm:cxn modelId="{CCB30622-B687-46F4-BAC8-9246399CCF2C}" type="presParOf" srcId="{C3842F1B-44F1-40E4-A5B2-6798AEE20200}" destId="{607F212F-EF47-49A1-896E-2AD2C51E7CC4}" srcOrd="1" destOrd="0" presId="urn:microsoft.com/office/officeart/2005/8/layout/cycle4"/>
    <dgm:cxn modelId="{347F73CF-D1B5-4D3D-9CB4-E41BE75200D0}" type="presParOf" srcId="{35892331-80B5-4285-A8F5-B47066AD9E7C}" destId="{DE3CE6DC-91FF-4EEE-8173-F20FE437BF2A}" srcOrd="2" destOrd="0" presId="urn:microsoft.com/office/officeart/2005/8/layout/cycle4"/>
    <dgm:cxn modelId="{608AD7A4-3CC3-4605-A946-7913AD766B56}" type="presParOf" srcId="{DE3CE6DC-91FF-4EEE-8173-F20FE437BF2A}" destId="{A3EE29E3-B2E3-4B67-9631-F9A3573FCA75}" srcOrd="0" destOrd="0" presId="urn:microsoft.com/office/officeart/2005/8/layout/cycle4"/>
    <dgm:cxn modelId="{28863EF8-3ED4-4BBC-8284-30063B70DB8C}" type="presParOf" srcId="{DE3CE6DC-91FF-4EEE-8173-F20FE437BF2A}" destId="{6877DCC8-6900-4C8F-879F-AE7978D09A15}" srcOrd="1" destOrd="0" presId="urn:microsoft.com/office/officeart/2005/8/layout/cycle4"/>
    <dgm:cxn modelId="{F2CECC7E-28A1-4A0B-8571-CA73ACF4E532}" type="presParOf" srcId="{35892331-80B5-4285-A8F5-B47066AD9E7C}" destId="{BAB42358-01A8-4BC3-968D-02B8B1D0C15A}" srcOrd="3" destOrd="0" presId="urn:microsoft.com/office/officeart/2005/8/layout/cycle4"/>
    <dgm:cxn modelId="{AE0B12A0-87A1-4163-921E-31AF0473361D}" type="presParOf" srcId="{BAB42358-01A8-4BC3-968D-02B8B1D0C15A}" destId="{4A950691-F25B-4A7D-BBD8-E9D7CB934159}" srcOrd="0" destOrd="0" presId="urn:microsoft.com/office/officeart/2005/8/layout/cycle4"/>
    <dgm:cxn modelId="{3E53B922-8981-41B1-A12F-4CEAC0F542B3}" type="presParOf" srcId="{BAB42358-01A8-4BC3-968D-02B8B1D0C15A}" destId="{C71BAD77-8D66-4C4B-8710-905C53F86240}" srcOrd="1" destOrd="0" presId="urn:microsoft.com/office/officeart/2005/8/layout/cycle4"/>
    <dgm:cxn modelId="{FF995C39-0DE5-45EC-99F4-9DB60D314EE1}" type="presParOf" srcId="{35892331-80B5-4285-A8F5-B47066AD9E7C}" destId="{267B36F6-0143-4466-9909-69ED2DCA2F92}" srcOrd="4" destOrd="0" presId="urn:microsoft.com/office/officeart/2005/8/layout/cycle4"/>
    <dgm:cxn modelId="{EE406B37-8F9E-4EB3-8645-FE64B0C23F4F}" type="presParOf" srcId="{77DB90B6-4376-45F0-90B9-FB2CF6F544E2}" destId="{E26EB1E4-F5A3-4E26-A3D9-3CAF3DE8F1EF}" srcOrd="1" destOrd="0" presId="urn:microsoft.com/office/officeart/2005/8/layout/cycle4"/>
    <dgm:cxn modelId="{B3229F28-BB5D-44AA-9D48-4583900A6C38}" type="presParOf" srcId="{E26EB1E4-F5A3-4E26-A3D9-3CAF3DE8F1EF}" destId="{DB3BCE23-923A-4C9B-92EC-C83A2F85F111}" srcOrd="0" destOrd="0" presId="urn:microsoft.com/office/officeart/2005/8/layout/cycle4"/>
    <dgm:cxn modelId="{C9E710A1-9498-446E-89B9-54536F0755CA}" type="presParOf" srcId="{E26EB1E4-F5A3-4E26-A3D9-3CAF3DE8F1EF}" destId="{A2D8F5C8-202F-482F-A6E5-73E561A02275}" srcOrd="1" destOrd="0" presId="urn:microsoft.com/office/officeart/2005/8/layout/cycle4"/>
    <dgm:cxn modelId="{D1D40616-AF10-476A-BEAE-1C28FC0A8F69}" type="presParOf" srcId="{E26EB1E4-F5A3-4E26-A3D9-3CAF3DE8F1EF}" destId="{8EB1F171-7EC7-461A-BD99-D1AFA69EBEF5}" srcOrd="2" destOrd="0" presId="urn:microsoft.com/office/officeart/2005/8/layout/cycle4"/>
    <dgm:cxn modelId="{63D95916-0356-495E-BA3C-9D432BA6FED3}" type="presParOf" srcId="{E26EB1E4-F5A3-4E26-A3D9-3CAF3DE8F1EF}" destId="{4A661365-8F25-42EE-B240-4679AC27921C}" srcOrd="3" destOrd="0" presId="urn:microsoft.com/office/officeart/2005/8/layout/cycle4"/>
    <dgm:cxn modelId="{86618FD8-E6B6-4EFF-88DE-CA399958A8D1}" type="presParOf" srcId="{E26EB1E4-F5A3-4E26-A3D9-3CAF3DE8F1EF}" destId="{D747D087-472E-45B1-8F02-1C2ABE353CC5}" srcOrd="4" destOrd="0" presId="urn:microsoft.com/office/officeart/2005/8/layout/cycle4"/>
    <dgm:cxn modelId="{7A5F7169-5D34-48C7-911B-E9F14D6C62AE}" type="presParOf" srcId="{77DB90B6-4376-45F0-90B9-FB2CF6F544E2}" destId="{25193E80-062D-4A89-B494-186BE8035C8D}" srcOrd="2" destOrd="0" presId="urn:microsoft.com/office/officeart/2005/8/layout/cycle4"/>
    <dgm:cxn modelId="{218130D7-0310-4236-90A0-2319B0688825}" type="presParOf" srcId="{77DB90B6-4376-45F0-90B9-FB2CF6F544E2}" destId="{72F3E5B4-97CF-4018-B3F9-1565C270F370}" srcOrd="3" destOrd="0" presId="urn:microsoft.com/office/officeart/2005/8/layout/cycle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F8A62A-3836-431A-AFF2-A3B1E812BEE5}">
      <dsp:nvSpPr>
        <dsp:cNvPr id="0" name=""/>
        <dsp:cNvSpPr/>
      </dsp:nvSpPr>
      <dsp:spPr>
        <a:xfrm rot="2003571">
          <a:off x="2498548" y="3458942"/>
          <a:ext cx="621282" cy="57041"/>
        </a:xfrm>
        <a:custGeom>
          <a:avLst/>
          <a:gdLst/>
          <a:ahLst/>
          <a:cxnLst/>
          <a:rect l="0" t="0" r="0" b="0"/>
          <a:pathLst>
            <a:path>
              <a:moveTo>
                <a:pt x="0" y="28520"/>
              </a:moveTo>
              <a:lnTo>
                <a:pt x="621282" y="28520"/>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F934128-13D6-44BF-AB2F-875D506E8534}">
      <dsp:nvSpPr>
        <dsp:cNvPr id="0" name=""/>
        <dsp:cNvSpPr/>
      </dsp:nvSpPr>
      <dsp:spPr>
        <a:xfrm>
          <a:off x="2549830" y="2720180"/>
          <a:ext cx="710154" cy="57041"/>
        </a:xfrm>
        <a:custGeom>
          <a:avLst/>
          <a:gdLst/>
          <a:ahLst/>
          <a:cxnLst/>
          <a:rect l="0" t="0" r="0" b="0"/>
          <a:pathLst>
            <a:path>
              <a:moveTo>
                <a:pt x="0" y="28520"/>
              </a:moveTo>
              <a:lnTo>
                <a:pt x="710154" y="28520"/>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65C6AE1-E897-4A9C-8225-A975342D00B2}">
      <dsp:nvSpPr>
        <dsp:cNvPr id="0" name=""/>
        <dsp:cNvSpPr/>
      </dsp:nvSpPr>
      <dsp:spPr>
        <a:xfrm rot="19617643">
          <a:off x="2504014" y="2005507"/>
          <a:ext cx="566661" cy="57041"/>
        </a:xfrm>
        <a:custGeom>
          <a:avLst/>
          <a:gdLst/>
          <a:ahLst/>
          <a:cxnLst/>
          <a:rect l="0" t="0" r="0" b="0"/>
          <a:pathLst>
            <a:path>
              <a:moveTo>
                <a:pt x="0" y="28520"/>
              </a:moveTo>
              <a:lnTo>
                <a:pt x="566661" y="28520"/>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729F870-DEFE-481B-A44F-23F57E41F612}">
      <dsp:nvSpPr>
        <dsp:cNvPr id="0" name=""/>
        <dsp:cNvSpPr/>
      </dsp:nvSpPr>
      <dsp:spPr>
        <a:xfrm>
          <a:off x="-71495" y="1253755"/>
          <a:ext cx="3519981" cy="2989891"/>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6000" b="-6000"/>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EB67CED-A000-4A1A-ADD0-991E291B2E87}">
      <dsp:nvSpPr>
        <dsp:cNvPr id="0" name=""/>
        <dsp:cNvSpPr/>
      </dsp:nvSpPr>
      <dsp:spPr>
        <a:xfrm>
          <a:off x="2594727" y="4740"/>
          <a:ext cx="3198571" cy="2228830"/>
        </a:xfrm>
        <a:prstGeom prst="ellipse">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t>TASSC</a:t>
          </a:r>
        </a:p>
      </dsp:txBody>
      <dsp:txXfrm>
        <a:off x="3063147" y="331145"/>
        <a:ext cx="2261731" cy="1576020"/>
      </dsp:txXfrm>
    </dsp:sp>
    <dsp:sp modelId="{EB6109F2-1A6D-4ECB-93BC-FD04591A3090}">
      <dsp:nvSpPr>
        <dsp:cNvPr id="0" name=""/>
        <dsp:cNvSpPr/>
      </dsp:nvSpPr>
      <dsp:spPr>
        <a:xfrm>
          <a:off x="3259984" y="1698029"/>
          <a:ext cx="1716267" cy="2101343"/>
        </a:xfrm>
        <a:prstGeom prst="ellipse">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ReTrAC</a:t>
          </a:r>
        </a:p>
      </dsp:txBody>
      <dsp:txXfrm>
        <a:off x="3511325" y="2005764"/>
        <a:ext cx="1213585" cy="1485873"/>
      </dsp:txXfrm>
    </dsp:sp>
    <dsp:sp modelId="{E5382F57-FF1B-4881-AB75-D6972BB2CADE}">
      <dsp:nvSpPr>
        <dsp:cNvPr id="0" name=""/>
        <dsp:cNvSpPr/>
      </dsp:nvSpPr>
      <dsp:spPr>
        <a:xfrm>
          <a:off x="2821340" y="3408609"/>
          <a:ext cx="1976410" cy="1476574"/>
        </a:xfrm>
        <a:prstGeom prst="ellipse">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EMS Advisory Committee</a:t>
          </a:r>
        </a:p>
      </dsp:txBody>
      <dsp:txXfrm>
        <a:off x="3110779" y="3624848"/>
        <a:ext cx="1397532" cy="10440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EE29E3-B2E3-4B67-9631-F9A3573FCA75}">
      <dsp:nvSpPr>
        <dsp:cNvPr id="0" name=""/>
        <dsp:cNvSpPr/>
      </dsp:nvSpPr>
      <dsp:spPr>
        <a:xfrm>
          <a:off x="7277423" y="3995837"/>
          <a:ext cx="2933839" cy="1900463"/>
        </a:xfrm>
        <a:prstGeom prst="roundRect">
          <a:avLst>
            <a:gd name="adj" fmla="val 10000"/>
          </a:avLst>
        </a:prstGeom>
        <a:solidFill>
          <a:schemeClr val="tx2"/>
        </a:solidFill>
        <a:ln w="10795" cap="flat" cmpd="sng" algn="ctr">
          <a:solidFill>
            <a:schemeClr val="accent1">
              <a:hueOff val="0"/>
              <a:satOff val="0"/>
              <a:lumOff val="0"/>
              <a:alpha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b" anchorCtr="0">
          <a:noAutofit/>
        </a:bodyPr>
        <a:lstStyle/>
        <a:p>
          <a:pPr marL="171450" lvl="1" indent="-171450" algn="l" defTabSz="755650">
            <a:lnSpc>
              <a:spcPct val="90000"/>
            </a:lnSpc>
            <a:spcBef>
              <a:spcPct val="0"/>
            </a:spcBef>
            <a:spcAft>
              <a:spcPct val="15000"/>
            </a:spcAft>
            <a:buChar char="•"/>
          </a:pPr>
          <a:r>
            <a:rPr lang="en-US" sz="1700" kern="1200" dirty="0"/>
            <a:t>Pharmacy</a:t>
          </a:r>
        </a:p>
        <a:p>
          <a:pPr marL="171450" lvl="1" indent="-171450" algn="l" defTabSz="755650">
            <a:lnSpc>
              <a:spcPct val="90000"/>
            </a:lnSpc>
            <a:spcBef>
              <a:spcPct val="0"/>
            </a:spcBef>
            <a:spcAft>
              <a:spcPct val="15000"/>
            </a:spcAft>
            <a:buChar char="•"/>
          </a:pPr>
          <a:r>
            <a:rPr lang="en-US" sz="1700" kern="1200" dirty="0"/>
            <a:t>NP/PAs involved in trauma care</a:t>
          </a:r>
        </a:p>
        <a:p>
          <a:pPr marL="171450" lvl="1" indent="-171450" algn="l" defTabSz="755650">
            <a:lnSpc>
              <a:spcPct val="90000"/>
            </a:lnSpc>
            <a:spcBef>
              <a:spcPct val="0"/>
            </a:spcBef>
            <a:spcAft>
              <a:spcPct val="15000"/>
            </a:spcAft>
            <a:buChar char="•"/>
          </a:pPr>
          <a:r>
            <a:rPr lang="en-US" sz="1700" kern="1200" dirty="0"/>
            <a:t>Social Services</a:t>
          </a:r>
        </a:p>
        <a:p>
          <a:pPr marL="171450" lvl="1" indent="-171450" algn="l" defTabSz="755650">
            <a:lnSpc>
              <a:spcPct val="90000"/>
            </a:lnSpc>
            <a:spcBef>
              <a:spcPct val="0"/>
            </a:spcBef>
            <a:spcAft>
              <a:spcPct val="15000"/>
            </a:spcAft>
            <a:buChar char="•"/>
          </a:pPr>
          <a:r>
            <a:rPr lang="en-US" sz="1700" kern="1200" dirty="0"/>
            <a:t>Educator</a:t>
          </a:r>
        </a:p>
      </dsp:txBody>
      <dsp:txXfrm>
        <a:off x="8199322" y="4512700"/>
        <a:ext cx="1970193" cy="1341853"/>
      </dsp:txXfrm>
    </dsp:sp>
    <dsp:sp modelId="{4A950691-F25B-4A7D-BBD8-E9D7CB934159}">
      <dsp:nvSpPr>
        <dsp:cNvPr id="0" name=""/>
        <dsp:cNvSpPr/>
      </dsp:nvSpPr>
      <dsp:spPr>
        <a:xfrm>
          <a:off x="1850937" y="3995837"/>
          <a:ext cx="2933839" cy="1900463"/>
        </a:xfrm>
        <a:prstGeom prst="roundRect">
          <a:avLst>
            <a:gd name="adj" fmla="val 10000"/>
          </a:avLst>
        </a:prstGeom>
        <a:solidFill>
          <a:schemeClr val="tx2"/>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t" anchorCtr="0">
          <a:noAutofit/>
        </a:bodyPr>
        <a:lstStyle/>
        <a:p>
          <a:pPr marL="171450" lvl="1" indent="-171450" algn="l" defTabSz="755650">
            <a:lnSpc>
              <a:spcPct val="90000"/>
            </a:lnSpc>
            <a:spcBef>
              <a:spcPct val="0"/>
            </a:spcBef>
            <a:spcAft>
              <a:spcPct val="15000"/>
            </a:spcAft>
            <a:buChar char="•"/>
          </a:pPr>
          <a:r>
            <a:rPr lang="en-US" sz="1700" kern="1200" dirty="0"/>
            <a:t>EMS/Prehospital</a:t>
          </a:r>
        </a:p>
        <a:p>
          <a:pPr marL="171450" lvl="1" indent="-171450" algn="l" defTabSz="755650">
            <a:lnSpc>
              <a:spcPct val="90000"/>
            </a:lnSpc>
            <a:spcBef>
              <a:spcPct val="0"/>
            </a:spcBef>
            <a:spcAft>
              <a:spcPct val="15000"/>
            </a:spcAft>
            <a:buChar char="•"/>
          </a:pPr>
          <a:r>
            <a:rPr lang="en-US" sz="1700" kern="1200" dirty="0"/>
            <a:t>Nursing</a:t>
          </a:r>
        </a:p>
        <a:p>
          <a:pPr marL="171450" lvl="1" indent="-171450" algn="l" defTabSz="755650">
            <a:lnSpc>
              <a:spcPct val="90000"/>
            </a:lnSpc>
            <a:spcBef>
              <a:spcPct val="0"/>
            </a:spcBef>
            <a:spcAft>
              <a:spcPct val="15000"/>
            </a:spcAft>
            <a:buChar char="•"/>
          </a:pPr>
          <a:r>
            <a:rPr lang="en-US" sz="1700" kern="1200" dirty="0"/>
            <a:t>Respiratory Therapy</a:t>
          </a:r>
        </a:p>
        <a:p>
          <a:pPr marL="171450" lvl="1" indent="-171450" algn="l" defTabSz="755650">
            <a:lnSpc>
              <a:spcPct val="90000"/>
            </a:lnSpc>
            <a:spcBef>
              <a:spcPct val="0"/>
            </a:spcBef>
            <a:spcAft>
              <a:spcPct val="15000"/>
            </a:spcAft>
            <a:buChar char="•"/>
          </a:pPr>
          <a:r>
            <a:rPr lang="en-US" sz="1700" kern="1200" dirty="0"/>
            <a:t>Lab/Blood Bank</a:t>
          </a:r>
        </a:p>
        <a:p>
          <a:pPr marL="114300" lvl="1" indent="-114300" algn="l" defTabSz="666750">
            <a:lnSpc>
              <a:spcPct val="90000"/>
            </a:lnSpc>
            <a:spcBef>
              <a:spcPct val="0"/>
            </a:spcBef>
            <a:spcAft>
              <a:spcPct val="15000"/>
            </a:spcAft>
            <a:buChar char="•"/>
          </a:pPr>
          <a:endParaRPr lang="en-US" sz="1500" kern="1200" dirty="0"/>
        </a:p>
      </dsp:txBody>
      <dsp:txXfrm>
        <a:off x="1892684" y="4512700"/>
        <a:ext cx="1970193" cy="1341853"/>
      </dsp:txXfrm>
    </dsp:sp>
    <dsp:sp modelId="{B2ADC57F-4559-451E-A714-4E2AE0BCE2A3}">
      <dsp:nvSpPr>
        <dsp:cNvPr id="0" name=""/>
        <dsp:cNvSpPr/>
      </dsp:nvSpPr>
      <dsp:spPr>
        <a:xfrm>
          <a:off x="7294557" y="0"/>
          <a:ext cx="2933839" cy="1900463"/>
        </a:xfrm>
        <a:prstGeom prst="roundRect">
          <a:avLst>
            <a:gd name="adj" fmla="val 10000"/>
          </a:avLst>
        </a:prstGeom>
        <a:solidFill>
          <a:schemeClr val="tx2"/>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t" anchorCtr="0">
          <a:noAutofit/>
        </a:bodyPr>
        <a:lstStyle/>
        <a:p>
          <a:pPr marL="171450" lvl="1" indent="-171450" algn="l" defTabSz="755650">
            <a:lnSpc>
              <a:spcPct val="90000"/>
            </a:lnSpc>
            <a:spcBef>
              <a:spcPct val="0"/>
            </a:spcBef>
            <a:spcAft>
              <a:spcPct val="15000"/>
            </a:spcAft>
            <a:buChar char="•"/>
          </a:pPr>
          <a:r>
            <a:rPr lang="en-US" sz="1700" kern="1200" dirty="0"/>
            <a:t>Ortho Rep</a:t>
          </a:r>
        </a:p>
        <a:p>
          <a:pPr marL="171450" lvl="1" indent="-171450" algn="l" defTabSz="755650">
            <a:lnSpc>
              <a:spcPct val="90000"/>
            </a:lnSpc>
            <a:spcBef>
              <a:spcPct val="0"/>
            </a:spcBef>
            <a:spcAft>
              <a:spcPct val="15000"/>
            </a:spcAft>
            <a:buChar char="•"/>
          </a:pPr>
          <a:r>
            <a:rPr lang="en-US" sz="1700" kern="1200" dirty="0"/>
            <a:t>Anesthesia Rep</a:t>
          </a:r>
        </a:p>
        <a:p>
          <a:pPr marL="171450" lvl="1" indent="-171450" algn="l" defTabSz="755650">
            <a:lnSpc>
              <a:spcPct val="90000"/>
            </a:lnSpc>
            <a:spcBef>
              <a:spcPct val="0"/>
            </a:spcBef>
            <a:spcAft>
              <a:spcPct val="15000"/>
            </a:spcAft>
            <a:buChar char="•"/>
          </a:pPr>
          <a:r>
            <a:rPr lang="en-US" sz="1700" kern="1200" dirty="0"/>
            <a:t>OR Rep</a:t>
          </a:r>
        </a:p>
        <a:p>
          <a:pPr marL="171450" lvl="1" indent="-171450" algn="l" defTabSz="755650">
            <a:lnSpc>
              <a:spcPct val="90000"/>
            </a:lnSpc>
            <a:spcBef>
              <a:spcPct val="0"/>
            </a:spcBef>
            <a:spcAft>
              <a:spcPct val="15000"/>
            </a:spcAft>
            <a:buChar char="•"/>
          </a:pPr>
          <a:r>
            <a:rPr lang="en-US" sz="1700" kern="1200" dirty="0"/>
            <a:t>ICU Rep</a:t>
          </a:r>
        </a:p>
        <a:p>
          <a:pPr marL="171450" lvl="1" indent="-171450" algn="l" defTabSz="755650">
            <a:lnSpc>
              <a:spcPct val="90000"/>
            </a:lnSpc>
            <a:spcBef>
              <a:spcPct val="0"/>
            </a:spcBef>
            <a:spcAft>
              <a:spcPct val="15000"/>
            </a:spcAft>
            <a:buChar char="•"/>
          </a:pPr>
          <a:r>
            <a:rPr lang="en-US" sz="1700" kern="1200" dirty="0"/>
            <a:t>Radiology Rep</a:t>
          </a:r>
        </a:p>
        <a:p>
          <a:pPr marL="171450" lvl="1" indent="-171450" algn="l" defTabSz="755650">
            <a:lnSpc>
              <a:spcPct val="90000"/>
            </a:lnSpc>
            <a:spcBef>
              <a:spcPct val="0"/>
            </a:spcBef>
            <a:spcAft>
              <a:spcPct val="15000"/>
            </a:spcAft>
            <a:buChar char="•"/>
          </a:pPr>
          <a:r>
            <a:rPr lang="en-US" sz="1700" kern="1200" dirty="0"/>
            <a:t>Pediatrics</a:t>
          </a:r>
        </a:p>
        <a:p>
          <a:pPr marL="171450" lvl="1" indent="-171450" algn="l" defTabSz="755650">
            <a:lnSpc>
              <a:spcPct val="90000"/>
            </a:lnSpc>
            <a:spcBef>
              <a:spcPct val="0"/>
            </a:spcBef>
            <a:spcAft>
              <a:spcPct val="15000"/>
            </a:spcAft>
            <a:buChar char="•"/>
          </a:pPr>
          <a:r>
            <a:rPr lang="en-US" sz="1700" kern="1200" dirty="0"/>
            <a:t>Dietary</a:t>
          </a:r>
        </a:p>
      </dsp:txBody>
      <dsp:txXfrm>
        <a:off x="8216456" y="41747"/>
        <a:ext cx="1970193" cy="1341853"/>
      </dsp:txXfrm>
    </dsp:sp>
    <dsp:sp modelId="{536377DC-B4EF-4BCC-99DF-51541EC4A4F9}">
      <dsp:nvSpPr>
        <dsp:cNvPr id="0" name=""/>
        <dsp:cNvSpPr/>
      </dsp:nvSpPr>
      <dsp:spPr>
        <a:xfrm>
          <a:off x="1936254" y="30122"/>
          <a:ext cx="2933839" cy="1900463"/>
        </a:xfrm>
        <a:prstGeom prst="roundRect">
          <a:avLst>
            <a:gd name="adj" fmla="val 10000"/>
          </a:avLst>
        </a:prstGeom>
        <a:solidFill>
          <a:schemeClr val="bg2"/>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t" anchorCtr="0">
          <a:noAutofit/>
        </a:bodyPr>
        <a:lstStyle/>
        <a:p>
          <a:pPr marL="171450" lvl="1" indent="-171450" algn="l" defTabSz="755650">
            <a:lnSpc>
              <a:spcPct val="90000"/>
            </a:lnSpc>
            <a:spcBef>
              <a:spcPct val="0"/>
            </a:spcBef>
            <a:spcAft>
              <a:spcPct val="15000"/>
            </a:spcAft>
            <a:buChar char="•"/>
          </a:pPr>
          <a:r>
            <a:rPr lang="en-US" sz="1700" kern="1200" dirty="0"/>
            <a:t>ED MD/RN representatives</a:t>
          </a:r>
        </a:p>
        <a:p>
          <a:pPr marL="171450" lvl="1" indent="-171450" algn="l" defTabSz="755650">
            <a:lnSpc>
              <a:spcPct val="90000"/>
            </a:lnSpc>
            <a:spcBef>
              <a:spcPct val="0"/>
            </a:spcBef>
            <a:spcAft>
              <a:spcPct val="15000"/>
            </a:spcAft>
            <a:buChar char="•"/>
          </a:pPr>
          <a:r>
            <a:rPr lang="en-US" sz="1700" kern="1200" dirty="0"/>
            <a:t>Surgeons</a:t>
          </a:r>
        </a:p>
        <a:p>
          <a:pPr marL="171450" lvl="1" indent="-171450" algn="l" defTabSz="755650">
            <a:lnSpc>
              <a:spcPct val="90000"/>
            </a:lnSpc>
            <a:spcBef>
              <a:spcPct val="0"/>
            </a:spcBef>
            <a:spcAft>
              <a:spcPct val="15000"/>
            </a:spcAft>
            <a:buChar char="•"/>
          </a:pPr>
          <a:r>
            <a:rPr lang="en-US" sz="1700" kern="1200" dirty="0"/>
            <a:t>Quality Management</a:t>
          </a:r>
        </a:p>
      </dsp:txBody>
      <dsp:txXfrm>
        <a:off x="1978001" y="71869"/>
        <a:ext cx="1970193" cy="1341853"/>
      </dsp:txXfrm>
    </dsp:sp>
    <dsp:sp modelId="{DB3BCE23-923A-4C9B-92EC-C83A2F85F111}">
      <dsp:nvSpPr>
        <dsp:cNvPr id="0" name=""/>
        <dsp:cNvSpPr/>
      </dsp:nvSpPr>
      <dsp:spPr>
        <a:xfrm>
          <a:off x="3336189" y="338519"/>
          <a:ext cx="2571564" cy="2571564"/>
        </a:xfrm>
        <a:prstGeom prst="pieWedge">
          <a:avLst/>
        </a:prstGeom>
        <a:solidFill>
          <a:srgbClr val="FFC000"/>
        </a:solidFill>
        <a:ln w="10795"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rgbClr val="000000"/>
              </a:solidFill>
            </a:rPr>
            <a:t>Trauma Medical Director / Assistant (TMD)</a:t>
          </a:r>
        </a:p>
      </dsp:txBody>
      <dsp:txXfrm>
        <a:off x="4089383" y="1091713"/>
        <a:ext cx="1818370" cy="1818370"/>
      </dsp:txXfrm>
    </dsp:sp>
    <dsp:sp modelId="{A2D8F5C8-202F-482F-A6E5-73E561A02275}">
      <dsp:nvSpPr>
        <dsp:cNvPr id="0" name=""/>
        <dsp:cNvSpPr/>
      </dsp:nvSpPr>
      <dsp:spPr>
        <a:xfrm rot="5400000">
          <a:off x="6026532" y="338519"/>
          <a:ext cx="2571564" cy="2571564"/>
        </a:xfrm>
        <a:prstGeom prst="pieWedge">
          <a:avLst/>
        </a:prstGeom>
        <a:solidFill>
          <a:srgbClr val="FF0000"/>
        </a:solidFill>
        <a:ln w="10795"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rgbClr val="000000"/>
              </a:solidFill>
            </a:rPr>
            <a:t>Trauma Program Manager (TPM)</a:t>
          </a:r>
        </a:p>
      </dsp:txBody>
      <dsp:txXfrm rot="-5400000">
        <a:off x="6026532" y="1091713"/>
        <a:ext cx="1818370" cy="1818370"/>
      </dsp:txXfrm>
    </dsp:sp>
    <dsp:sp modelId="{8EB1F171-7EC7-461A-BD99-D1AFA69EBEF5}">
      <dsp:nvSpPr>
        <dsp:cNvPr id="0" name=""/>
        <dsp:cNvSpPr/>
      </dsp:nvSpPr>
      <dsp:spPr>
        <a:xfrm rot="10800000">
          <a:off x="6026532" y="3028862"/>
          <a:ext cx="2571564" cy="2571564"/>
        </a:xfrm>
        <a:prstGeom prst="pieWedge">
          <a:avLst/>
        </a:prstGeom>
        <a:solidFill>
          <a:srgbClr val="92D050"/>
        </a:solidFill>
        <a:ln w="10795" cap="flat" cmpd="sng" algn="ctr">
          <a:solidFill>
            <a:srgbClr val="92D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rgbClr val="000000"/>
              </a:solidFill>
            </a:rPr>
            <a:t>Trauma Registrar (TR)</a:t>
          </a:r>
        </a:p>
      </dsp:txBody>
      <dsp:txXfrm rot="10800000">
        <a:off x="6026532" y="3028862"/>
        <a:ext cx="1818370" cy="1818370"/>
      </dsp:txXfrm>
    </dsp:sp>
    <dsp:sp modelId="{4A661365-8F25-42EE-B240-4679AC27921C}">
      <dsp:nvSpPr>
        <dsp:cNvPr id="0" name=""/>
        <dsp:cNvSpPr/>
      </dsp:nvSpPr>
      <dsp:spPr>
        <a:xfrm rot="16200000">
          <a:off x="3336189" y="3028862"/>
          <a:ext cx="2571564" cy="2571564"/>
        </a:xfrm>
        <a:prstGeom prst="pieWedge">
          <a:avLst/>
        </a:prstGeom>
        <a:solidFill>
          <a:srgbClr val="00B0F0"/>
        </a:solidFill>
        <a:ln w="10795" cap="flat" cmpd="sng" algn="ctr">
          <a:solidFill>
            <a:srgbClr val="00B0F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rgbClr val="000000"/>
              </a:solidFill>
            </a:rPr>
            <a:t>Administration</a:t>
          </a:r>
        </a:p>
      </dsp:txBody>
      <dsp:txXfrm rot="5400000">
        <a:off x="4089383" y="3028862"/>
        <a:ext cx="1818370" cy="1818370"/>
      </dsp:txXfrm>
    </dsp:sp>
    <dsp:sp modelId="{25193E80-062D-4A89-B494-186BE8035C8D}">
      <dsp:nvSpPr>
        <dsp:cNvPr id="0" name=""/>
        <dsp:cNvSpPr/>
      </dsp:nvSpPr>
      <dsp:spPr>
        <a:xfrm>
          <a:off x="5523206" y="2434968"/>
          <a:ext cx="887872" cy="772063"/>
        </a:xfrm>
        <a:prstGeom prst="circularArrow">
          <a:avLst/>
        </a:prstGeom>
        <a:solidFill>
          <a:schemeClr val="accent1">
            <a:tint val="60000"/>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2F3E5B4-97CF-4018-B3F9-1565C270F370}">
      <dsp:nvSpPr>
        <dsp:cNvPr id="0" name=""/>
        <dsp:cNvSpPr/>
      </dsp:nvSpPr>
      <dsp:spPr>
        <a:xfrm rot="10800000">
          <a:off x="5523206" y="2731915"/>
          <a:ext cx="887872" cy="772063"/>
        </a:xfrm>
        <a:prstGeom prst="circularArrow">
          <a:avLst/>
        </a:prstGeom>
        <a:solidFill>
          <a:schemeClr val="accent1">
            <a:tint val="60000"/>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50F1F77-0FDD-4CEF-8CE3-6596D7ED629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0F17D54E-8100-4872-8AF0-39F3727FB2E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CD1BDF1-0C23-4D6E-BDB6-D83614E7CB3F}" type="datetimeFigureOut">
              <a:rPr lang="en-US" smtClean="0"/>
              <a:t>8/10/22</a:t>
            </a:fld>
            <a:endParaRPr lang="en-US" dirty="0"/>
          </a:p>
        </p:txBody>
      </p:sp>
      <p:sp>
        <p:nvSpPr>
          <p:cNvPr id="4" name="Footer Placeholder 3">
            <a:extLst>
              <a:ext uri="{FF2B5EF4-FFF2-40B4-BE49-F238E27FC236}">
                <a16:creationId xmlns:a16="http://schemas.microsoft.com/office/drawing/2014/main" id="{F89D969E-2A1B-455E-95FB-AB399A2DE65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3A070D06-6511-4CAC-8503-A52685CE16A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4622E74-4A44-4A58-9D54-EB108DAECA6F}" type="slidenum">
              <a:rPr lang="en-US" smtClean="0"/>
              <a:t>‹#›</a:t>
            </a:fld>
            <a:endParaRPr lang="en-US" dirty="0"/>
          </a:p>
        </p:txBody>
      </p:sp>
    </p:spTree>
    <p:extLst>
      <p:ext uri="{BB962C8B-B14F-4D97-AF65-F5344CB8AC3E}">
        <p14:creationId xmlns:p14="http://schemas.microsoft.com/office/powerpoint/2010/main" val="35388559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758F17-591D-4FAE-B71A-8A081249D769}" type="datetimeFigureOut">
              <a:rPr lang="en-US" smtClean="0"/>
              <a:t>8/10/22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DF6859-042C-4B80-873A-544528B0ADA9}" type="slidenum">
              <a:rPr lang="en-US" smtClean="0"/>
              <a:t>‹#›</a:t>
            </a:fld>
            <a:endParaRPr lang="en-US" dirty="0"/>
          </a:p>
        </p:txBody>
      </p:sp>
    </p:spTree>
    <p:extLst>
      <p:ext uri="{BB962C8B-B14F-4D97-AF65-F5344CB8AC3E}">
        <p14:creationId xmlns:p14="http://schemas.microsoft.com/office/powerpoint/2010/main" val="27428224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r>
              <a:rPr lang="en-US" altLang="en-US" sz="1200" dirty="0">
                <a:latin typeface="Arial" panose="020B0604020202020204" pitchFamily="34" charset="0"/>
                <a:cs typeface="Arial" panose="020B0604020202020204" pitchFamily="34" charset="0"/>
              </a:rPr>
              <a:t>A trauma committee structure at a</a:t>
            </a:r>
            <a:r>
              <a:rPr lang="en-US" altLang="en-US" sz="1200" baseline="0" dirty="0">
                <a:latin typeface="Arial" panose="020B0604020202020204" pitchFamily="34" charset="0"/>
                <a:cs typeface="Arial" panose="020B0604020202020204" pitchFamily="34" charset="0"/>
              </a:rPr>
              <a:t> hospital</a:t>
            </a:r>
            <a:r>
              <a:rPr lang="en-US" altLang="en-US" sz="1200" dirty="0">
                <a:latin typeface="Arial" panose="020B0604020202020204" pitchFamily="34" charset="0"/>
                <a:cs typeface="Arial" panose="020B0604020202020204" pitchFamily="34" charset="0"/>
              </a:rPr>
              <a:t> is defined by its trauma volume, level of trauma center, state regulations and if the trauma center is verified by the American College of Surgeons. </a:t>
            </a:r>
          </a:p>
          <a:p>
            <a:pPr>
              <a:lnSpc>
                <a:spcPct val="90000"/>
              </a:lnSpc>
            </a:pPr>
            <a:endParaRPr lang="en-US" altLang="en-US" sz="1200" dirty="0">
              <a:latin typeface="Arial" panose="020B0604020202020204" pitchFamily="34" charset="0"/>
              <a:cs typeface="Arial" panose="020B0604020202020204" pitchFamily="34" charset="0"/>
            </a:endParaRPr>
          </a:p>
          <a:p>
            <a:pPr>
              <a:lnSpc>
                <a:spcPct val="90000"/>
              </a:lnSpc>
            </a:pPr>
            <a:r>
              <a:rPr lang="en-US" altLang="en-US" sz="1200" dirty="0">
                <a:latin typeface="Arial" panose="020B0604020202020204" pitchFamily="34" charset="0"/>
                <a:cs typeface="Arial" panose="020B0604020202020204" pitchFamily="34" charset="0"/>
              </a:rPr>
              <a:t>The purpose of these committees will be reviewed in following slides but essentially…</a:t>
            </a:r>
          </a:p>
          <a:p>
            <a:pPr>
              <a:lnSpc>
                <a:spcPct val="90000"/>
              </a:lnSpc>
            </a:pPr>
            <a:endParaRPr lang="en-US" altLang="en-US" sz="1200" dirty="0">
              <a:latin typeface="Arial" panose="020B0604020202020204" pitchFamily="34" charset="0"/>
              <a:cs typeface="Arial" panose="020B0604020202020204" pitchFamily="34" charset="0"/>
            </a:endParaRPr>
          </a:p>
          <a:p>
            <a:pPr>
              <a:lnSpc>
                <a:spcPct val="90000"/>
              </a:lnSpc>
            </a:pPr>
            <a:r>
              <a:rPr lang="en-US" altLang="en-US" sz="1200" dirty="0">
                <a:latin typeface="Arial" panose="020B0604020202020204" pitchFamily="34" charset="0"/>
                <a:cs typeface="Arial" panose="020B0604020202020204" pitchFamily="34" charset="0"/>
              </a:rPr>
              <a:t>Authority – Trauma Medical Director, Trauma Program Manager</a:t>
            </a:r>
          </a:p>
          <a:p>
            <a:pPr>
              <a:lnSpc>
                <a:spcPct val="90000"/>
              </a:lnSpc>
            </a:pPr>
            <a:endParaRPr lang="en-US" altLang="en-US" sz="1200" dirty="0">
              <a:latin typeface="Arial" panose="020B0604020202020204" pitchFamily="34" charset="0"/>
              <a:cs typeface="Arial" panose="020B0604020202020204" pitchFamily="34" charset="0"/>
            </a:endParaRPr>
          </a:p>
          <a:p>
            <a:pPr>
              <a:lnSpc>
                <a:spcPct val="90000"/>
              </a:lnSpc>
            </a:pPr>
            <a:r>
              <a:rPr lang="en-US" altLang="en-US" sz="1200" dirty="0">
                <a:latin typeface="Arial" panose="020B0604020202020204" pitchFamily="34" charset="0"/>
                <a:cs typeface="Arial" panose="020B0604020202020204" pitchFamily="34" charset="0"/>
              </a:rPr>
              <a:t>Scope of Responsibility of the Trauma PIPS Program – begins on EMS notification through the phases of care to end on discharge</a:t>
            </a:r>
          </a:p>
          <a:p>
            <a:pPr>
              <a:lnSpc>
                <a:spcPct val="90000"/>
              </a:lnSpc>
            </a:pPr>
            <a:endParaRPr lang="en-US" altLang="en-US" sz="1200" dirty="0">
              <a:latin typeface="Arial" panose="020B0604020202020204" pitchFamily="34" charset="0"/>
              <a:cs typeface="Arial" panose="020B0604020202020204" pitchFamily="34" charset="0"/>
            </a:endParaRPr>
          </a:p>
          <a:p>
            <a:endParaRPr lang="en-US" altLang="en-US" sz="1200" dirty="0">
              <a:latin typeface="Arial" panose="020B0604020202020204" pitchFamily="34" charset="0"/>
              <a:cs typeface="Arial" panose="020B0604020202020204" pitchFamily="34" charset="0"/>
            </a:endParaRPr>
          </a:p>
          <a:p>
            <a:endParaRPr lang="en-US" altLang="en-US" sz="1200"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62DF6859-042C-4B80-873A-544528B0ADA9}" type="slidenum">
              <a:rPr lang="en-US" smtClean="0"/>
              <a:t>4</a:t>
            </a:fld>
            <a:endParaRPr lang="en-US" dirty="0"/>
          </a:p>
        </p:txBody>
      </p:sp>
    </p:spTree>
    <p:extLst>
      <p:ext uri="{BB962C8B-B14F-4D97-AF65-F5344CB8AC3E}">
        <p14:creationId xmlns:p14="http://schemas.microsoft.com/office/powerpoint/2010/main" val="35987506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issues that are validated at primary</a:t>
            </a:r>
            <a:r>
              <a:rPr lang="en-US" baseline="0" dirty="0"/>
              <a:t> review that didn’t have a clear resolution, a secondary review may be performed and here at GIMC, we utilized the green trauma PI tracking form that is sent along with the patient’s record to members of the trauma committee. Specifically, the secondary review encompasses a complete investigation of the issues involved. </a:t>
            </a:r>
          </a:p>
          <a:p>
            <a:endParaRPr lang="en-US" baseline="0" dirty="0"/>
          </a:p>
          <a:p>
            <a:r>
              <a:rPr lang="en-US" baseline="0" dirty="0"/>
              <a:t>It requires thorough review of the trauma process starting at the EMS level to patient’s discharge (here or at tertiary hospital) with confirmation of all involved, a development of a timeline and review of any additional information. </a:t>
            </a:r>
          </a:p>
          <a:p>
            <a:endParaRPr lang="en-US" baseline="0" dirty="0"/>
          </a:p>
          <a:p>
            <a:r>
              <a:rPr lang="en-US" baseline="0" dirty="0"/>
              <a:t>Issues can be closed at this level and documentation of event resolution is essential with timely feedback to the committee.</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Issues that cannot be closed may be sent for further review with the Trauma Committee and Trauma M&amp;M conference may be initiated at this level to discuss issues/concerns. </a:t>
            </a:r>
          </a:p>
          <a:p>
            <a:endParaRPr lang="en-US" dirty="0"/>
          </a:p>
        </p:txBody>
      </p:sp>
      <p:sp>
        <p:nvSpPr>
          <p:cNvPr id="4" name="Slide Number Placeholder 3"/>
          <p:cNvSpPr>
            <a:spLocks noGrp="1"/>
          </p:cNvSpPr>
          <p:nvPr>
            <p:ph type="sldNum" sz="quarter" idx="10"/>
          </p:nvPr>
        </p:nvSpPr>
        <p:spPr/>
        <p:txBody>
          <a:bodyPr/>
          <a:lstStyle/>
          <a:p>
            <a:fld id="{62DF6859-042C-4B80-873A-544528B0ADA9}" type="slidenum">
              <a:rPr lang="en-US" smtClean="0"/>
              <a:t>13</a:t>
            </a:fld>
            <a:endParaRPr lang="en-US" dirty="0"/>
          </a:p>
        </p:txBody>
      </p:sp>
    </p:spTree>
    <p:extLst>
      <p:ext uri="{BB962C8B-B14F-4D97-AF65-F5344CB8AC3E}">
        <p14:creationId xmlns:p14="http://schemas.microsoft.com/office/powerpoint/2010/main" val="2486094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Decision to send on</a:t>
            </a:r>
            <a:r>
              <a:rPr lang="en-US" baseline="0" dirty="0"/>
              <a:t> a tertiary review is based on a co-decision of the TPM and TMD. </a:t>
            </a:r>
            <a:r>
              <a:rPr lang="en-US" dirty="0"/>
              <a:t>Tertiary review is a structured</a:t>
            </a:r>
            <a:r>
              <a:rPr lang="en-US" baseline="0" dirty="0"/>
              <a:t> group review at the multidisciplinary peer review meeting. It usually is a follow-up review of an M&amp;M case with peer review determinations and/or decision makings. Typical cases “flagged” for a tertiary review involved </a:t>
            </a:r>
            <a:r>
              <a:rPr lang="en-US" baseline="0" dirty="0" err="1"/>
              <a:t>multitrauma</a:t>
            </a:r>
            <a:r>
              <a:rPr lang="en-US" baseline="0" dirty="0"/>
              <a:t> patients with ISS&gt;20, complicated pediatric cases, transfers and mortality cases. </a:t>
            </a:r>
          </a:p>
          <a:p>
            <a:endParaRPr lang="en-US" baseline="0" dirty="0"/>
          </a:p>
          <a:p>
            <a:r>
              <a:rPr lang="en-US" baseline="0" dirty="0"/>
              <a:t>This level can also have forums to address system/process issues and can involve hospital level committee and risk management. Tertiary review is important because it addresses the functionality of our trauma process – efficacy, efficiency and safety of care. It looks at both system and provider errors, team performance and contributing factors with corrective recommendations and actions.</a:t>
            </a:r>
          </a:p>
          <a:p>
            <a:endParaRPr lang="en-US" baseline="0" dirty="0"/>
          </a:p>
          <a:p>
            <a:r>
              <a:rPr lang="en-US" baseline="0" dirty="0"/>
              <a:t>A critical feature of the tertiary level review – is the action plan development. What happens next with this issue that we discussed and assigned determinations to? Again, key to effective trauma system is close loop </a:t>
            </a:r>
            <a:r>
              <a:rPr lang="en-US" baseline="0" dirty="0" err="1"/>
              <a:t>followup</a:t>
            </a:r>
            <a:r>
              <a:rPr lang="en-US" baseline="0" dirty="0"/>
              <a:t>.</a:t>
            </a:r>
          </a:p>
          <a:p>
            <a:endParaRPr lang="en-US" baseline="0" dirty="0"/>
          </a:p>
          <a:p>
            <a:r>
              <a:rPr lang="en-US" baseline="0" dirty="0"/>
              <a:t>Quaternary review I won’t really go into too much depth, but it’s when the event is taken to a forum outside GIMC such as ReTrAC, state, or external expert reviewer.</a:t>
            </a:r>
            <a:endParaRPr lang="en-US" dirty="0"/>
          </a:p>
        </p:txBody>
      </p:sp>
      <p:sp>
        <p:nvSpPr>
          <p:cNvPr id="4" name="Slide Number Placeholder 3"/>
          <p:cNvSpPr>
            <a:spLocks noGrp="1"/>
          </p:cNvSpPr>
          <p:nvPr>
            <p:ph type="sldNum" sz="quarter" idx="10"/>
          </p:nvPr>
        </p:nvSpPr>
        <p:spPr/>
        <p:txBody>
          <a:bodyPr/>
          <a:lstStyle/>
          <a:p>
            <a:fld id="{62DF6859-042C-4B80-873A-544528B0ADA9}" type="slidenum">
              <a:rPr lang="en-US" smtClean="0"/>
              <a:t>14</a:t>
            </a:fld>
            <a:endParaRPr lang="en-US" dirty="0"/>
          </a:p>
        </p:txBody>
      </p:sp>
    </p:spTree>
    <p:extLst>
      <p:ext uri="{BB962C8B-B14F-4D97-AF65-F5344CB8AC3E}">
        <p14:creationId xmlns:p14="http://schemas.microsoft.com/office/powerpoint/2010/main" val="2015651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a:t>
            </a:r>
            <a:r>
              <a:rPr lang="en-US" baseline="0" dirty="0"/>
              <a:t> drives the Trauma </a:t>
            </a:r>
            <a:r>
              <a:rPr lang="en-US" dirty="0"/>
              <a:t>Program Operation and Performance Process is the</a:t>
            </a:r>
            <a:r>
              <a:rPr lang="en-US" baseline="0" dirty="0"/>
              <a:t> Trauma Multidisciplinary Performance Improvement and Patient Safety (or the PIPS) Committee.</a:t>
            </a:r>
          </a:p>
          <a:p>
            <a:r>
              <a:rPr lang="en-US" baseline="0" dirty="0"/>
              <a:t>We touched on the level of reviews by the trauma committee in the previous slides but the following slides go into the components of the PIPS Committee.</a:t>
            </a:r>
          </a:p>
          <a:p>
            <a:r>
              <a:rPr lang="en-US" baseline="0" dirty="0"/>
              <a:t>The committee is multidisciplinary and include members from the different disciplines and services and are involved in the trauma care.</a:t>
            </a:r>
          </a:p>
          <a:p>
            <a:r>
              <a:rPr lang="en-US" baseline="0" dirty="0"/>
              <a:t>The committee meets once a month.</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latin typeface="Arial" panose="020B0604020202020204" pitchFamily="34" charset="0"/>
                <a:cs typeface="Arial" panose="020B0604020202020204" pitchFamily="34" charset="0"/>
              </a:rPr>
              <a:t>This committee does not present individual patient cases.  The issues that come from patient review or</a:t>
            </a:r>
            <a:r>
              <a:rPr lang="en-US" altLang="en-US" sz="1200" baseline="0" dirty="0">
                <a:latin typeface="Arial" panose="020B0604020202020204" pitchFamily="34" charset="0"/>
                <a:cs typeface="Arial" panose="020B0604020202020204" pitchFamily="34" charset="0"/>
              </a:rPr>
              <a:t> through the peer review committee</a:t>
            </a:r>
            <a:r>
              <a:rPr lang="en-US" altLang="en-US" sz="1200" dirty="0">
                <a:latin typeface="Arial" panose="020B0604020202020204" pitchFamily="34" charset="0"/>
                <a:cs typeface="Arial" panose="020B0604020202020204" pitchFamily="34" charset="0"/>
              </a:rPr>
              <a:t> that need operational and/or system input to resolve are brought to this committee.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latin typeface="Arial" panose="020B0604020202020204" pitchFamily="34" charset="0"/>
                <a:cs typeface="Arial" panose="020B0604020202020204" pitchFamily="34" charset="0"/>
              </a:rPr>
              <a:t>The</a:t>
            </a:r>
            <a:r>
              <a:rPr lang="en-US" altLang="en-US" sz="1200" baseline="0" dirty="0">
                <a:latin typeface="Arial" panose="020B0604020202020204" pitchFamily="34" charset="0"/>
                <a:cs typeface="Arial" panose="020B0604020202020204" pitchFamily="34" charset="0"/>
              </a:rPr>
              <a:t> committee is system and process focused and data driven. </a:t>
            </a:r>
            <a:endParaRPr lang="en-US" altLang="en-US" sz="1200" dirty="0">
              <a:latin typeface="Arial" panose="020B0604020202020204" pitchFamily="34" charset="0"/>
              <a:cs typeface="Arial" panose="020B0604020202020204" pitchFamily="34" charset="0"/>
            </a:endParaRPr>
          </a:p>
          <a:p>
            <a:r>
              <a:rPr lang="en-US" altLang="en-US" sz="1200" dirty="0">
                <a:latin typeface="Arial" panose="020B0604020202020204" pitchFamily="34" charset="0"/>
                <a:cs typeface="Arial" panose="020B0604020202020204" pitchFamily="34" charset="0"/>
              </a:rPr>
              <a:t>Action Item logs</a:t>
            </a:r>
            <a:r>
              <a:rPr lang="en-US" altLang="en-US" sz="1200" baseline="0" dirty="0">
                <a:latin typeface="Arial" panose="020B0604020202020204" pitchFamily="34" charset="0"/>
                <a:cs typeface="Arial" panose="020B0604020202020204" pitchFamily="34" charset="0"/>
              </a:rPr>
              <a:t> are created from this meeting</a:t>
            </a:r>
            <a:r>
              <a:rPr lang="en-US" altLang="en-US" sz="1200" dirty="0">
                <a:latin typeface="Arial" panose="020B0604020202020204" pitchFamily="34" charset="0"/>
                <a:cs typeface="Arial" panose="020B0604020202020204" pitchFamily="34" charset="0"/>
              </a:rPr>
              <a:t> to review system issues until they are resolved.</a:t>
            </a:r>
          </a:p>
          <a:p>
            <a:endParaRPr lang="en-US" altLang="en-US"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62DF6859-042C-4B80-873A-544528B0ADA9}" type="slidenum">
              <a:rPr lang="en-US" smtClean="0"/>
              <a:t>15</a:t>
            </a:fld>
            <a:endParaRPr lang="en-US" dirty="0"/>
          </a:p>
        </p:txBody>
      </p:sp>
    </p:spTree>
    <p:extLst>
      <p:ext uri="{BB962C8B-B14F-4D97-AF65-F5344CB8AC3E}">
        <p14:creationId xmlns:p14="http://schemas.microsoft.com/office/powerpoint/2010/main" val="39743839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leaders of the Trauma multidisciplinary</a:t>
            </a:r>
            <a:r>
              <a:rPr lang="en-US" baseline="0" dirty="0"/>
              <a:t> PIPS team are the Trauma medical director, trauma program manager along with the trauma registrar and an administrator representative.</a:t>
            </a:r>
          </a:p>
          <a:p>
            <a:endParaRPr lang="en-US" baseline="0" dirty="0"/>
          </a:p>
          <a:p>
            <a:r>
              <a:rPr lang="en-US" baseline="0" dirty="0"/>
              <a:t>The teams that support the trauma leadership and are vital backbone of the GIMC trauma team are listed here and have inputs to the leadership and should not be overlooked</a:t>
            </a:r>
            <a:endParaRPr lang="en-US" dirty="0"/>
          </a:p>
        </p:txBody>
      </p:sp>
      <p:sp>
        <p:nvSpPr>
          <p:cNvPr id="4" name="Slide Number Placeholder 3"/>
          <p:cNvSpPr>
            <a:spLocks noGrp="1"/>
          </p:cNvSpPr>
          <p:nvPr>
            <p:ph type="sldNum" sz="quarter" idx="10"/>
          </p:nvPr>
        </p:nvSpPr>
        <p:spPr/>
        <p:txBody>
          <a:bodyPr/>
          <a:lstStyle/>
          <a:p>
            <a:fld id="{62DF6859-042C-4B80-873A-544528B0ADA9}" type="slidenum">
              <a:rPr lang="en-US" smtClean="0"/>
              <a:t>16</a:t>
            </a:fld>
            <a:endParaRPr lang="en-US" dirty="0"/>
          </a:p>
        </p:txBody>
      </p:sp>
    </p:spTree>
    <p:extLst>
      <p:ext uri="{BB962C8B-B14F-4D97-AF65-F5344CB8AC3E}">
        <p14:creationId xmlns:p14="http://schemas.microsoft.com/office/powerpoint/2010/main" val="37365095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altLang="en-US" sz="1100" dirty="0">
                <a:latin typeface="Arial" panose="020B0604020202020204" pitchFamily="34" charset="0"/>
                <a:cs typeface="Arial" panose="020B0604020202020204" pitchFamily="34" charset="0"/>
              </a:rPr>
              <a:t>A subcommittee of the trauma PIPS committee is the trauma peer review committee.</a:t>
            </a:r>
          </a:p>
          <a:p>
            <a:pPr marL="0" indent="0">
              <a:buFont typeface="Arial" panose="020B0604020202020204" pitchFamily="34" charset="0"/>
              <a:buNone/>
            </a:pPr>
            <a:endParaRPr lang="en-US" altLang="en-US" sz="1100"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US" altLang="en-US" sz="1100" dirty="0">
                <a:latin typeface="Arial" panose="020B0604020202020204" pitchFamily="34" charset="0"/>
                <a:cs typeface="Arial" panose="020B0604020202020204" pitchFamily="34" charset="0"/>
              </a:rPr>
              <a:t>Multidisciplinary Peer Review is typically focused on provider-specific issues. It</a:t>
            </a:r>
            <a:r>
              <a:rPr lang="en-US" altLang="en-US" sz="1100" baseline="0" dirty="0">
                <a:latin typeface="Arial" panose="020B0604020202020204" pitchFamily="34" charset="0"/>
                <a:cs typeface="Arial" panose="020B0604020202020204" pitchFamily="34" charset="0"/>
              </a:rPr>
              <a:t> also meets at least every other month, typically following the TPOPP meeting. It is led by the trauma director and is PEER protected. This is to allow for frank and open discussion without fear of legal repercussions.</a:t>
            </a:r>
          </a:p>
          <a:p>
            <a:pPr marL="0" indent="0">
              <a:buFont typeface="Arial" panose="020B0604020202020204" pitchFamily="34" charset="0"/>
              <a:buNone/>
            </a:pPr>
            <a:endParaRPr lang="en-US" altLang="en-US" sz="1100" dirty="0">
              <a:latin typeface="Arial" panose="020B0604020202020204" pitchFamily="34" charset="0"/>
              <a:cs typeface="Arial" panose="020B0604020202020204" pitchFamily="34" charset="0"/>
            </a:endParaRPr>
          </a:p>
          <a:p>
            <a:pPr marL="0" indent="0">
              <a:lnSpc>
                <a:spcPct val="80000"/>
              </a:lnSpc>
              <a:buFont typeface="Arial" panose="020B0604020202020204" pitchFamily="34" charset="0"/>
              <a:buNone/>
            </a:pPr>
            <a:r>
              <a:rPr lang="en-US" altLang="en-US" sz="1100" dirty="0">
                <a:latin typeface="Arial" panose="020B0604020202020204" pitchFamily="34" charset="0"/>
                <a:cs typeface="Arial" panose="020B0604020202020204" pitchFamily="34" charset="0"/>
              </a:rPr>
              <a:t>Cases for review include but are not limited to physician-specific care issues, trauma deaths, complications, unexpected outcomes, and unusual/uncommon injuries. Again demonstration of loop closure must be documented.</a:t>
            </a:r>
          </a:p>
          <a:p>
            <a:pPr marL="0" indent="0">
              <a:lnSpc>
                <a:spcPct val="80000"/>
              </a:lnSpc>
              <a:buFont typeface="Arial" panose="020B0604020202020204" pitchFamily="34" charset="0"/>
              <a:buNone/>
            </a:pPr>
            <a:endParaRPr lang="en-US" altLang="en-US" sz="1100" dirty="0">
              <a:latin typeface="Arial" panose="020B0604020202020204" pitchFamily="34" charset="0"/>
              <a:cs typeface="Arial" panose="020B0604020202020204" pitchFamily="34" charset="0"/>
            </a:endParaRPr>
          </a:p>
          <a:p>
            <a:pPr marL="0" indent="0">
              <a:lnSpc>
                <a:spcPct val="80000"/>
              </a:lnSpc>
              <a:buFont typeface="Arial" panose="020B0604020202020204" pitchFamily="34" charset="0"/>
              <a:buNone/>
            </a:pPr>
            <a:r>
              <a:rPr lang="en-US" altLang="en-US" sz="1100" dirty="0">
                <a:latin typeface="Arial" panose="020B0604020202020204" pitchFamily="34" charset="0"/>
                <a:cs typeface="Arial" panose="020B0604020202020204" pitchFamily="34" charset="0"/>
              </a:rPr>
              <a:t>Minimum</a:t>
            </a:r>
            <a:r>
              <a:rPr lang="en-US" altLang="en-US" sz="1100" baseline="0" dirty="0">
                <a:latin typeface="Arial" panose="020B0604020202020204" pitchFamily="34" charset="0"/>
                <a:cs typeface="Arial" panose="020B0604020202020204" pitchFamily="34" charset="0"/>
              </a:rPr>
              <a:t> of 50% attendance is required of surgeons, ED providers, orthopedics, anesthesia providers, radiologists and pediatrics/other subspecialists if involved in care, and TPM and trauma registrar.</a:t>
            </a:r>
            <a:endParaRPr lang="en-US" altLang="en-US"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62DF6859-042C-4B80-873A-544528B0ADA9}" type="slidenum">
              <a:rPr lang="en-US" smtClean="0"/>
              <a:t>17</a:t>
            </a:fld>
            <a:endParaRPr lang="en-US" dirty="0"/>
          </a:p>
        </p:txBody>
      </p:sp>
    </p:spTree>
    <p:extLst>
      <p:ext uri="{BB962C8B-B14F-4D97-AF65-F5344CB8AC3E}">
        <p14:creationId xmlns:p14="http://schemas.microsoft.com/office/powerpoint/2010/main" val="22843610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100" dirty="0">
                <a:latin typeface="Arial" panose="020B0604020202020204" pitchFamily="34" charset="0"/>
                <a:cs typeface="Arial" panose="020B0604020202020204" pitchFamily="34" charset="0"/>
              </a:rPr>
              <a:t>Again, this slide is just to reiterate</a:t>
            </a:r>
            <a:r>
              <a:rPr lang="en-US" altLang="en-US" sz="1100" baseline="0" dirty="0">
                <a:latin typeface="Arial" panose="020B0604020202020204" pitchFamily="34" charset="0"/>
                <a:cs typeface="Arial" panose="020B0604020202020204" pitchFamily="34" charset="0"/>
              </a:rPr>
              <a:t> the types of cases that are discussed in peer review.</a:t>
            </a:r>
            <a:endParaRPr lang="en-US" altLang="en-US" sz="11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US" altLang="en-US"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62DF6859-042C-4B80-873A-544528B0ADA9}" type="slidenum">
              <a:rPr lang="en-US" smtClean="0"/>
              <a:t>18</a:t>
            </a:fld>
            <a:endParaRPr lang="en-US" dirty="0"/>
          </a:p>
        </p:txBody>
      </p:sp>
    </p:spTree>
    <p:extLst>
      <p:ext uri="{BB962C8B-B14F-4D97-AF65-F5344CB8AC3E}">
        <p14:creationId xmlns:p14="http://schemas.microsoft.com/office/powerpoint/2010/main" val="12277588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dirty="0">
                <a:latin typeface="Arial" panose="020B0604020202020204" pitchFamily="34" charset="0"/>
                <a:cs typeface="Arial" panose="020B0604020202020204" pitchFamily="34" charset="0"/>
              </a:rPr>
              <a:t>The morbidity and mortality review is usually coordinated with the trauma medical director as the lead. </a:t>
            </a:r>
          </a:p>
          <a:p>
            <a:pPr marL="171450" indent="-171450">
              <a:buFont typeface="Arial" panose="020B0604020202020204" pitchFamily="34" charset="0"/>
              <a:buChar char="•"/>
            </a:pPr>
            <a:r>
              <a:rPr lang="en-US" altLang="en-US" sz="1200" dirty="0">
                <a:latin typeface="Arial" panose="020B0604020202020204" pitchFamily="34" charset="0"/>
                <a:cs typeface="Arial" panose="020B0604020202020204" pitchFamily="34" charset="0"/>
              </a:rPr>
              <a:t>This may occur in a conference format or committee structure. </a:t>
            </a:r>
          </a:p>
          <a:p>
            <a:endParaRPr lang="en-US" altLang="en-US" sz="1200" dirty="0">
              <a:latin typeface="Arial" panose="020B0604020202020204" pitchFamily="34" charset="0"/>
              <a:cs typeface="Arial" panose="020B0604020202020204" pitchFamily="34" charset="0"/>
            </a:endParaRPr>
          </a:p>
          <a:p>
            <a:r>
              <a:rPr lang="en-US" altLang="en-US" sz="1200" dirty="0">
                <a:latin typeface="Arial" panose="020B0604020202020204" pitchFamily="34" charset="0"/>
                <a:cs typeface="Arial" panose="020B0604020202020204" pitchFamily="34" charset="0"/>
              </a:rPr>
              <a:t>The case review, discussion, determination and defined preventative/action plan, and responsible individual must be documented. </a:t>
            </a:r>
          </a:p>
          <a:p>
            <a:pPr marL="171450" indent="-171450">
              <a:buFont typeface="Arial" panose="020B0604020202020204" pitchFamily="34" charset="0"/>
              <a:buChar char="•"/>
            </a:pPr>
            <a:r>
              <a:rPr lang="en-US" altLang="en-US" sz="1200" dirty="0">
                <a:latin typeface="Arial" panose="020B0604020202020204" pitchFamily="34" charset="0"/>
                <a:cs typeface="Arial" panose="020B0604020202020204" pitchFamily="34" charset="0"/>
              </a:rPr>
              <a:t>This review process can not replace the need for multidisciplinary peer review. </a:t>
            </a:r>
          </a:p>
          <a:p>
            <a:endParaRPr lang="en-US" altLang="en-US" sz="1200" dirty="0">
              <a:latin typeface="Arial" panose="020B0604020202020204" pitchFamily="34" charset="0"/>
              <a:cs typeface="Arial" panose="020B0604020202020204" pitchFamily="34" charset="0"/>
            </a:endParaRPr>
          </a:p>
          <a:p>
            <a:r>
              <a:rPr lang="en-US" altLang="en-US" sz="1200" dirty="0">
                <a:latin typeface="Arial" panose="020B0604020202020204" pitchFamily="34" charset="0"/>
                <a:cs typeface="Arial" panose="020B0604020202020204" pitchFamily="34" charset="0"/>
              </a:rPr>
              <a:t>Cases selected for peer review by the medical director will be prepared and moved to the next level of review. </a:t>
            </a:r>
          </a:p>
          <a:p>
            <a:pPr marL="171450" indent="-171450">
              <a:buFont typeface="Arial" panose="020B0604020202020204" pitchFamily="34" charset="0"/>
              <a:buChar char="•"/>
            </a:pPr>
            <a:r>
              <a:rPr lang="en-US" altLang="en-US" sz="1200" dirty="0">
                <a:latin typeface="Arial" panose="020B0604020202020204" pitchFamily="34" charset="0"/>
                <a:cs typeface="Arial" panose="020B0604020202020204" pitchFamily="34" charset="0"/>
              </a:rPr>
              <a:t>The trauma program manager/director is responsible for the follow through of each case presented. </a:t>
            </a:r>
          </a:p>
          <a:p>
            <a:endParaRPr lang="en-US" altLang="en-US" sz="1200" dirty="0">
              <a:latin typeface="Arial" panose="020B0604020202020204" pitchFamily="34" charset="0"/>
              <a:cs typeface="Arial" panose="020B0604020202020204" pitchFamily="34" charset="0"/>
            </a:endParaRPr>
          </a:p>
          <a:p>
            <a:r>
              <a:rPr lang="en-US" altLang="en-US" sz="1200" dirty="0">
                <a:latin typeface="Arial" panose="020B0604020202020204" pitchFamily="34" charset="0"/>
                <a:cs typeface="Arial" panose="020B0604020202020204" pitchFamily="34" charset="0"/>
              </a:rPr>
              <a:t>Documentation must reflect how each case was reviewed, determination, and next step. </a:t>
            </a:r>
          </a:p>
          <a:p>
            <a:pPr marL="171450" indent="-171450">
              <a:buFont typeface="Arial" panose="020B0604020202020204" pitchFamily="34" charset="0"/>
              <a:buChar char="•"/>
            </a:pPr>
            <a:r>
              <a:rPr lang="en-US" altLang="en-US" sz="1200" dirty="0">
                <a:latin typeface="Arial" panose="020B0604020202020204" pitchFamily="34" charset="0"/>
                <a:cs typeface="Arial" panose="020B0604020202020204" pitchFamily="34" charset="0"/>
              </a:rPr>
              <a:t>All issues must be tracked until closure is met.  </a:t>
            </a:r>
          </a:p>
          <a:p>
            <a:endParaRPr lang="en-US" dirty="0"/>
          </a:p>
        </p:txBody>
      </p:sp>
      <p:sp>
        <p:nvSpPr>
          <p:cNvPr id="4" name="Slide Number Placeholder 3"/>
          <p:cNvSpPr>
            <a:spLocks noGrp="1"/>
          </p:cNvSpPr>
          <p:nvPr>
            <p:ph type="sldNum" sz="quarter" idx="10"/>
          </p:nvPr>
        </p:nvSpPr>
        <p:spPr/>
        <p:txBody>
          <a:bodyPr/>
          <a:lstStyle/>
          <a:p>
            <a:fld id="{62DF6859-042C-4B80-873A-544528B0ADA9}" type="slidenum">
              <a:rPr lang="en-US" smtClean="0"/>
              <a:t>20</a:t>
            </a:fld>
            <a:endParaRPr lang="en-US" dirty="0"/>
          </a:p>
        </p:txBody>
      </p:sp>
    </p:spTree>
    <p:extLst>
      <p:ext uri="{BB962C8B-B14F-4D97-AF65-F5344CB8AC3E}">
        <p14:creationId xmlns:p14="http://schemas.microsoft.com/office/powerpoint/2010/main" val="24172810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i="1" dirty="0">
                <a:effectLst/>
                <a:latin typeface="Arial" panose="020B0604020202020204" pitchFamily="34" charset="0"/>
                <a:cs typeface="Arial" panose="020B0604020202020204" pitchFamily="34" charset="0"/>
              </a:rPr>
              <a:t>Resources for Optimal Care of the Injured Patient</a:t>
            </a:r>
            <a:r>
              <a:rPr lang="en-US" sz="1200" dirty="0">
                <a:effectLst/>
                <a:latin typeface="Arial" panose="020B0604020202020204" pitchFamily="34" charset="0"/>
                <a:cs typeface="Arial" panose="020B0604020202020204" pitchFamily="34" charset="0"/>
              </a:rPr>
              <a:t>. 6th ed. Chicago: American College of Surgeons, 2014,</a:t>
            </a:r>
            <a:r>
              <a:rPr lang="en-US" sz="1200" baseline="0" dirty="0">
                <a:effectLst/>
                <a:latin typeface="Arial" panose="020B0604020202020204" pitchFamily="34" charset="0"/>
                <a:cs typeface="Arial" panose="020B0604020202020204" pitchFamily="34" charset="0"/>
              </a:rPr>
              <a:t> p 129.</a:t>
            </a:r>
          </a:p>
        </p:txBody>
      </p:sp>
      <p:sp>
        <p:nvSpPr>
          <p:cNvPr id="4" name="Slide Number Placeholder 3"/>
          <p:cNvSpPr>
            <a:spLocks noGrp="1"/>
          </p:cNvSpPr>
          <p:nvPr>
            <p:ph type="sldNum" sz="quarter" idx="10"/>
          </p:nvPr>
        </p:nvSpPr>
        <p:spPr/>
        <p:txBody>
          <a:bodyPr/>
          <a:lstStyle/>
          <a:p>
            <a:fld id="{62DF6859-042C-4B80-873A-544528B0ADA9}" type="slidenum">
              <a:rPr lang="en-US" smtClean="0"/>
              <a:t>21</a:t>
            </a:fld>
            <a:endParaRPr lang="en-US" dirty="0"/>
          </a:p>
        </p:txBody>
      </p:sp>
    </p:spTree>
    <p:extLst>
      <p:ext uri="{BB962C8B-B14F-4D97-AF65-F5344CB8AC3E}">
        <p14:creationId xmlns:p14="http://schemas.microsoft.com/office/powerpoint/2010/main" val="21169269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Trauma Performance</a:t>
            </a:r>
            <a:r>
              <a:rPr lang="en-US" baseline="0" dirty="0"/>
              <a:t> Improvement is the meat and potatoes of the GIMC trauma system. It requires systematic evaluation of care of each trauma patient and involves a multidisciplinary effort that focuses on improvement rather than problems. We strive to be thorough and systematic, looking at the big picture and when there’s a complication, we presume that the system has failed, not a person. Consistency is the key, with timely accurate collection and analysis of meaningful data. From data collection we need to work on solutions. We need to have loop closure. Bottom line is it’s a tracking and trending process and thus documentation is of utmost importance to achieving a good performance improvement.</a:t>
            </a:r>
            <a:endParaRPr lang="en-US" dirty="0"/>
          </a:p>
        </p:txBody>
      </p:sp>
      <p:sp>
        <p:nvSpPr>
          <p:cNvPr id="4" name="Slide Number Placeholder 3"/>
          <p:cNvSpPr>
            <a:spLocks noGrp="1"/>
          </p:cNvSpPr>
          <p:nvPr>
            <p:ph type="sldNum" sz="quarter" idx="10"/>
          </p:nvPr>
        </p:nvSpPr>
        <p:spPr/>
        <p:txBody>
          <a:bodyPr/>
          <a:lstStyle/>
          <a:p>
            <a:fld id="{62DF6859-042C-4B80-873A-544528B0ADA9}" type="slidenum">
              <a:rPr lang="en-US" smtClean="0"/>
              <a:t>23</a:t>
            </a:fld>
            <a:endParaRPr lang="en-US" dirty="0"/>
          </a:p>
        </p:txBody>
      </p:sp>
    </p:spTree>
    <p:extLst>
      <p:ext uri="{BB962C8B-B14F-4D97-AF65-F5344CB8AC3E}">
        <p14:creationId xmlns:p14="http://schemas.microsoft.com/office/powerpoint/2010/main" val="37335494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Along with good</a:t>
            </a:r>
            <a:r>
              <a:rPr lang="en-US" baseline="0" dirty="0"/>
              <a:t> document is good communication and with that this concludes my presentation for today.</a:t>
            </a:r>
            <a:endParaRPr lang="en-US" dirty="0"/>
          </a:p>
        </p:txBody>
      </p:sp>
      <p:sp>
        <p:nvSpPr>
          <p:cNvPr id="4" name="Slide Number Placeholder 3"/>
          <p:cNvSpPr>
            <a:spLocks noGrp="1"/>
          </p:cNvSpPr>
          <p:nvPr>
            <p:ph type="sldNum" sz="quarter" idx="10"/>
          </p:nvPr>
        </p:nvSpPr>
        <p:spPr/>
        <p:txBody>
          <a:bodyPr/>
          <a:lstStyle/>
          <a:p>
            <a:fld id="{62DF6859-042C-4B80-873A-544528B0ADA9}" type="slidenum">
              <a:rPr lang="en-US" smtClean="0"/>
              <a:t>24</a:t>
            </a:fld>
            <a:endParaRPr lang="en-US" dirty="0"/>
          </a:p>
        </p:txBody>
      </p:sp>
    </p:spTree>
    <p:extLst>
      <p:ext uri="{BB962C8B-B14F-4D97-AF65-F5344CB8AC3E}">
        <p14:creationId xmlns:p14="http://schemas.microsoft.com/office/powerpoint/2010/main" val="16944032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little history</a:t>
            </a:r>
            <a:r>
              <a:rPr lang="en-US" baseline="0" dirty="0"/>
              <a:t> on the process of trauma designation of GIMC…</a:t>
            </a:r>
          </a:p>
          <a:p>
            <a:endParaRPr lang="en-US" baseline="0" dirty="0"/>
          </a:p>
          <a:p>
            <a:r>
              <a:rPr lang="en-US" baseline="0" dirty="0"/>
              <a:t>GIMC is part of the GSU that comprises GIMC and </a:t>
            </a:r>
            <a:r>
              <a:rPr lang="en-US" baseline="0" dirty="0" err="1"/>
              <a:t>Tohatchi</a:t>
            </a:r>
            <a:r>
              <a:rPr lang="en-US" baseline="0" dirty="0"/>
              <a:t> Health Center that is responsible for ~ 40000 patients that come through on an emergent and scheduled basis.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McKinley County - </a:t>
            </a:r>
            <a:r>
              <a:rPr lang="en-US" dirty="0"/>
              <a:t>5448 square miles with a population density of 13.7 per square mile, primarily rural and largely comprised of reservation land with &gt; 2hr time to a trauma center, the push to</a:t>
            </a:r>
            <a:r>
              <a:rPr lang="en-US" baseline="0" dirty="0"/>
              <a:t> become a trauma center first initiated the process by Dr. David Boyd (IHS National Trauma Systems Coordinator) with NAIHS facilities leaders at UNM in Aug 2008, followed by the first Trauma Director position assigned to Dr. Warren in Dec 2008, but GIMC first became a trauma center level 3 on April 2009.</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The criteria of a Level 3 trauma center..</a:t>
            </a:r>
            <a:endParaRPr lang="en-US" dirty="0"/>
          </a:p>
          <a:p>
            <a:endParaRPr lang="en-US" baseline="0" dirty="0"/>
          </a:p>
        </p:txBody>
      </p:sp>
      <p:sp>
        <p:nvSpPr>
          <p:cNvPr id="4" name="Slide Number Placeholder 3"/>
          <p:cNvSpPr>
            <a:spLocks noGrp="1"/>
          </p:cNvSpPr>
          <p:nvPr>
            <p:ph type="sldNum" sz="quarter" idx="10"/>
          </p:nvPr>
        </p:nvSpPr>
        <p:spPr/>
        <p:txBody>
          <a:bodyPr/>
          <a:lstStyle/>
          <a:p>
            <a:fld id="{62DF6859-042C-4B80-873A-544528B0ADA9}" type="slidenum">
              <a:rPr lang="en-US" smtClean="0"/>
              <a:t>5</a:t>
            </a:fld>
            <a:endParaRPr lang="en-US" dirty="0"/>
          </a:p>
        </p:txBody>
      </p:sp>
    </p:spTree>
    <p:extLst>
      <p:ext uri="{BB962C8B-B14F-4D97-AF65-F5344CB8AC3E}">
        <p14:creationId xmlns:p14="http://schemas.microsoft.com/office/powerpoint/2010/main" val="30217033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New Mexico DOH Trauma System, under the authority of the Emergency Medical Systems (EMS) Act, is implemented and monitored by the DOH-EMS Bureau. The EMS Bureau is advised by a Trauma Advisory and System Stakeholder Committee (TASSC). TASSC is comprised of representatives from Regional Trauma Advisory Councils (ReTrAC), professional organizations, hospitals, Indian Health Services, rehabilitation, injury prevention advocates, health insurance industry, and other interested parties. ReTrAC</a:t>
            </a:r>
            <a:r>
              <a:rPr lang="en-US" sz="1200" kern="1200" baseline="0" dirty="0">
                <a:solidFill>
                  <a:schemeClr val="tx1"/>
                </a:solidFill>
                <a:effectLst/>
                <a:latin typeface="+mn-lt"/>
                <a:ea typeface="+mn-ea"/>
                <a:cs typeface="+mn-cs"/>
              </a:rPr>
              <a:t>s were established in 1997 revision of the trauma system regulations. </a:t>
            </a:r>
            <a:r>
              <a:rPr lang="en-US" sz="1200" kern="1200" dirty="0">
                <a:solidFill>
                  <a:schemeClr val="tx1"/>
                </a:solidFill>
                <a:effectLst/>
                <a:latin typeface="+mn-lt"/>
                <a:ea typeface="+mn-ea"/>
                <a:cs typeface="+mn-cs"/>
              </a:rPr>
              <a:t>TASSC works in collaboration with the ReTrACs to maximize access for all people in New Mexico to optimal and timely trauma care in an effort to decrease morbidity and mortality associated with trauma.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There are 5 health regions in the state of New Mexico. These include Northwest, Northeast, Southwest, Southeast, and the Metro regions. There are currently 17 state verified and developing trauma centers within the state that regularly provide input to their prospective ReTrAC. GIMC reports to the (North) Western ReTrAC on the hospital’s identified trauma issues and concerns on a quarterly basis.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2DF6859-042C-4B80-873A-544528B0ADA9}" type="slidenum">
              <a:rPr lang="en-US" smtClean="0"/>
              <a:t>6</a:t>
            </a:fld>
            <a:endParaRPr lang="en-US" dirty="0"/>
          </a:p>
        </p:txBody>
      </p:sp>
    </p:spTree>
    <p:extLst>
      <p:ext uri="{BB962C8B-B14F-4D97-AF65-F5344CB8AC3E}">
        <p14:creationId xmlns:p14="http://schemas.microsoft.com/office/powerpoint/2010/main" val="16295956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are the goals of having a Trauma Committee?</a:t>
            </a:r>
            <a:r>
              <a:rPr lang="en-US" baseline="0" dirty="0"/>
              <a:t> 1) Develop a culture of safety that aligns with national standards, (essentially transitioning from blame to opportunity) 2) obtain, collect and present factual and objective data to facilitate decision making, 3) Review GIMC performance by participating in the trauma registry, then 4) provide feedback to Western ReTrAC on identified trauma issues and concerns in compliance with NM state laws and regulations</a:t>
            </a:r>
          </a:p>
          <a:p>
            <a:endParaRPr lang="en-US" baseline="0" dirty="0"/>
          </a:p>
          <a:p>
            <a:r>
              <a:rPr lang="en-US" dirty="0"/>
              <a:t>Basic</a:t>
            </a:r>
            <a:r>
              <a:rPr lang="en-US" baseline="0" dirty="0"/>
              <a:t> goal is essentially to drive performance improvement – or PI – to improve trauma care to our patients</a:t>
            </a:r>
            <a:endParaRPr lang="en-US" dirty="0"/>
          </a:p>
        </p:txBody>
      </p:sp>
      <p:sp>
        <p:nvSpPr>
          <p:cNvPr id="4" name="Slide Number Placeholder 3"/>
          <p:cNvSpPr>
            <a:spLocks noGrp="1"/>
          </p:cNvSpPr>
          <p:nvPr>
            <p:ph type="sldNum" sz="quarter" idx="10"/>
          </p:nvPr>
        </p:nvSpPr>
        <p:spPr/>
        <p:txBody>
          <a:bodyPr/>
          <a:lstStyle/>
          <a:p>
            <a:fld id="{62DF6859-042C-4B80-873A-544528B0ADA9}" type="slidenum">
              <a:rPr lang="en-US" smtClean="0"/>
              <a:t>7</a:t>
            </a:fld>
            <a:endParaRPr lang="en-US" dirty="0"/>
          </a:p>
        </p:txBody>
      </p:sp>
    </p:spTree>
    <p:extLst>
      <p:ext uri="{BB962C8B-B14F-4D97-AF65-F5344CB8AC3E}">
        <p14:creationId xmlns:p14="http://schemas.microsoft.com/office/powerpoint/2010/main" val="3057488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Basic</a:t>
            </a:r>
            <a:r>
              <a:rPr lang="en-US" baseline="0" dirty="0"/>
              <a:t> elements of any PI plan are the stated missions and goals. And like any Hospital Quality Improvement project, it requires administrative structure and scope, defined methods of identifying PI issues and Quality indicators during data collection and management. And once those PI issues are recognized, find methods of conducting reviews and providing corrective action plan and implementation. </a:t>
            </a:r>
          </a:p>
          <a:p>
            <a:endParaRPr lang="en-US" baseline="0" dirty="0"/>
          </a:p>
          <a:p>
            <a:r>
              <a:rPr lang="en-US" baseline="0" dirty="0"/>
              <a:t>The trauma committee PI plan can actually be integrated in to the Hospital Quality System. The Trauma committee structure breaks down into PIPS committee and multidisciplinary peer review committee with its own mission and goals.</a:t>
            </a:r>
          </a:p>
          <a:p>
            <a:endParaRPr lang="en-US" baseline="0" dirty="0"/>
          </a:p>
          <a:p>
            <a:r>
              <a:rPr lang="en-US" baseline="0" dirty="0"/>
              <a:t>Today we will be focusing on the trauma PI and the issues related only to the trauma patients that come through GIMC. We will review the trauma PIPS flow chart and plan along with PI indicators and complications and touch base a little bit on trauma Morbidity and Mortality conference.</a:t>
            </a:r>
            <a:endParaRPr lang="en-US" dirty="0"/>
          </a:p>
        </p:txBody>
      </p:sp>
      <p:sp>
        <p:nvSpPr>
          <p:cNvPr id="4" name="Slide Number Placeholder 3"/>
          <p:cNvSpPr>
            <a:spLocks noGrp="1"/>
          </p:cNvSpPr>
          <p:nvPr>
            <p:ph type="sldNum" sz="quarter" idx="10"/>
          </p:nvPr>
        </p:nvSpPr>
        <p:spPr/>
        <p:txBody>
          <a:bodyPr/>
          <a:lstStyle/>
          <a:p>
            <a:fld id="{62DF6859-042C-4B80-873A-544528B0ADA9}" type="slidenum">
              <a:rPr lang="en-US" smtClean="0"/>
              <a:t>8</a:t>
            </a:fld>
            <a:endParaRPr lang="en-US" dirty="0"/>
          </a:p>
        </p:txBody>
      </p:sp>
    </p:spTree>
    <p:extLst>
      <p:ext uri="{BB962C8B-B14F-4D97-AF65-F5344CB8AC3E}">
        <p14:creationId xmlns:p14="http://schemas.microsoft.com/office/powerpoint/2010/main" val="42873369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successful trauma improvement</a:t>
            </a:r>
            <a:r>
              <a:rPr lang="en-US" baseline="0" dirty="0"/>
              <a:t> program is a road map, a continuous process, of monitoring, assessing, management, directed at improving care.  </a:t>
            </a:r>
          </a:p>
          <a:p>
            <a:endParaRPr lang="en-US" baseline="0" dirty="0"/>
          </a:p>
          <a:p>
            <a:r>
              <a:rPr lang="en-US" baseline="0" dirty="0"/>
              <a:t>It involves a clearly defined plan that incorporates recognition of issues, finding ways to correct the problem and obtaining loop closures.</a:t>
            </a:r>
          </a:p>
          <a:p>
            <a:endParaRPr lang="en-US" baseline="0" dirty="0"/>
          </a:p>
          <a:p>
            <a:r>
              <a:rPr lang="en-US" baseline="0" dirty="0"/>
              <a:t>Performance improvement again, is not meant to be blaming, punitive or retaliatory. It is a process for opportunity and improvement to make tomorrow’s care better for our trauma patients.</a:t>
            </a:r>
            <a:endParaRPr lang="en-US" dirty="0"/>
          </a:p>
        </p:txBody>
      </p:sp>
      <p:sp>
        <p:nvSpPr>
          <p:cNvPr id="4" name="Slide Number Placeholder 3"/>
          <p:cNvSpPr>
            <a:spLocks noGrp="1"/>
          </p:cNvSpPr>
          <p:nvPr>
            <p:ph type="sldNum" sz="quarter" idx="10"/>
          </p:nvPr>
        </p:nvSpPr>
        <p:spPr/>
        <p:txBody>
          <a:bodyPr/>
          <a:lstStyle/>
          <a:p>
            <a:fld id="{62DF6859-042C-4B80-873A-544528B0ADA9}" type="slidenum">
              <a:rPr lang="en-US" smtClean="0"/>
              <a:t>9</a:t>
            </a:fld>
            <a:endParaRPr lang="en-US" dirty="0"/>
          </a:p>
        </p:txBody>
      </p:sp>
    </p:spTree>
    <p:extLst>
      <p:ext uri="{BB962C8B-B14F-4D97-AF65-F5344CB8AC3E}">
        <p14:creationId xmlns:p14="http://schemas.microsoft.com/office/powerpoint/2010/main" val="40945579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dirty="0">
                <a:latin typeface="Arial" panose="020B0604020202020204" pitchFamily="34" charset="0"/>
                <a:cs typeface="Arial" panose="020B0604020202020204" pitchFamily="34" charset="0"/>
              </a:rPr>
              <a:t>There</a:t>
            </a:r>
            <a:r>
              <a:rPr lang="en-US" altLang="en-US" sz="1200" baseline="0" dirty="0">
                <a:latin typeface="Arial" panose="020B0604020202020204" pitchFamily="34" charset="0"/>
                <a:cs typeface="Arial" panose="020B0604020202020204" pitchFamily="34" charset="0"/>
              </a:rPr>
              <a:t> are steps involved in the Trauma PI as well as there are differences in the different committees within the Trauma Committee even though the members are often interchangeable and serve in both committees</a:t>
            </a:r>
            <a:endParaRPr lang="en-US" altLang="en-US" sz="1200" dirty="0">
              <a:latin typeface="Arial" panose="020B0604020202020204" pitchFamily="34" charset="0"/>
              <a:cs typeface="Arial" panose="020B0604020202020204" pitchFamily="34" charset="0"/>
            </a:endParaRPr>
          </a:p>
          <a:p>
            <a:endParaRPr lang="en-US" altLang="en-US" sz="1200" dirty="0">
              <a:latin typeface="Arial" panose="020B0604020202020204" pitchFamily="34" charset="0"/>
              <a:cs typeface="Arial" panose="020B0604020202020204" pitchFamily="34" charset="0"/>
            </a:endParaRPr>
          </a:p>
          <a:p>
            <a:r>
              <a:rPr lang="en-US" altLang="en-US" sz="1200" dirty="0">
                <a:latin typeface="Arial" panose="020B0604020202020204" pitchFamily="34" charset="0"/>
                <a:cs typeface="Arial" panose="020B0604020202020204" pitchFamily="34" charset="0"/>
              </a:rPr>
              <a:t>Multidisciplinary Trauma Peer Review committee – involves peers of different specialties reviewing specific cases to ensure the standard of care is provided, and whether specific patient co-morbidities were addressed.</a:t>
            </a:r>
            <a:r>
              <a:rPr lang="en-US" altLang="en-US" sz="1200" baseline="0" dirty="0">
                <a:latin typeface="Arial" panose="020B0604020202020204" pitchFamily="34" charset="0"/>
                <a:cs typeface="Arial" panose="020B0604020202020204" pitchFamily="34" charset="0"/>
              </a:rPr>
              <a:t> Usually the peer review committee address provider related issues. IF there are concerns/issues at the system level, this would be brought up to the Performance Improvement and Patient Safety (PIPS) review committee which addresses the organizational and operational components of the trauma center to see if system performance were followed at each specific level and all follow up actions. </a:t>
            </a:r>
          </a:p>
          <a:p>
            <a:endParaRPr lang="en-US" altLang="en-US" sz="1200" dirty="0">
              <a:latin typeface="Arial" panose="020B0604020202020204" pitchFamily="34" charset="0"/>
              <a:cs typeface="Arial" panose="020B0604020202020204" pitchFamily="34" charset="0"/>
            </a:endParaRPr>
          </a:p>
          <a:p>
            <a:r>
              <a:rPr lang="en-US" altLang="en-US" sz="1200" dirty="0">
                <a:latin typeface="Arial" panose="020B0604020202020204" pitchFamily="34" charset="0"/>
                <a:cs typeface="Arial" panose="020B0604020202020204" pitchFamily="34" charset="0"/>
              </a:rPr>
              <a:t>Discretionary committees are defined in the Orange Book and can add value to trauma center PIPS</a:t>
            </a:r>
            <a:r>
              <a:rPr lang="en-US" altLang="en-US" sz="1200" baseline="0" dirty="0">
                <a:latin typeface="Arial" panose="020B0604020202020204" pitchFamily="34" charset="0"/>
                <a:cs typeface="Arial" panose="020B0604020202020204" pitchFamily="34" charset="0"/>
              </a:rPr>
              <a:t> process</a:t>
            </a:r>
            <a:r>
              <a:rPr lang="en-US" altLang="en-US" sz="1200" dirty="0">
                <a:latin typeface="Arial" panose="020B0604020202020204" pitchFamily="34" charset="0"/>
                <a:cs typeface="Arial" panose="020B0604020202020204" pitchFamily="34" charset="0"/>
              </a:rPr>
              <a:t>. Additionally,</a:t>
            </a:r>
            <a:r>
              <a:rPr lang="en-US" altLang="en-US" sz="1200" baseline="0" dirty="0">
                <a:latin typeface="Arial" panose="020B0604020202020204" pitchFamily="34" charset="0"/>
                <a:cs typeface="Arial" panose="020B0604020202020204" pitchFamily="34" charset="0"/>
              </a:rPr>
              <a:t> periodic M&amp;Ms and quality improvement projects are added to the hospital quality program.</a:t>
            </a:r>
            <a:endParaRPr lang="en-US" altLang="en-US" sz="1200" dirty="0">
              <a:latin typeface="Arial" panose="020B0604020202020204" pitchFamily="34" charset="0"/>
              <a:cs typeface="Arial" panose="020B0604020202020204" pitchFamily="34" charset="0"/>
            </a:endParaRPr>
          </a:p>
          <a:p>
            <a:endParaRPr lang="en-US" altLang="en-US" sz="1200" dirty="0">
              <a:latin typeface="Arial" panose="020B0604020202020204" pitchFamily="34" charset="0"/>
              <a:cs typeface="Arial" panose="020B0604020202020204" pitchFamily="34" charset="0"/>
            </a:endParaRPr>
          </a:p>
          <a:p>
            <a:r>
              <a:rPr lang="en-US" altLang="en-US" sz="1200" dirty="0">
                <a:latin typeface="Arial" panose="020B0604020202020204" pitchFamily="34" charset="0"/>
                <a:cs typeface="Arial" panose="020B0604020202020204" pitchFamily="34" charset="0"/>
              </a:rPr>
              <a:t>GIMC Trauma</a:t>
            </a:r>
            <a:r>
              <a:rPr lang="en-US" altLang="en-US" sz="1200" baseline="0" dirty="0">
                <a:latin typeface="Arial" panose="020B0604020202020204" pitchFamily="34" charset="0"/>
                <a:cs typeface="Arial" panose="020B0604020202020204" pitchFamily="34" charset="0"/>
              </a:rPr>
              <a:t> PI plan keeps record of meeting minutes, reports and attendance and provide updates to the members along with the highest level of hospital administration.</a:t>
            </a:r>
            <a:endParaRPr lang="en-US" altLang="en-US" sz="1200" dirty="0">
              <a:latin typeface="Arial" panose="020B0604020202020204" pitchFamily="34" charset="0"/>
              <a:cs typeface="Arial" panose="020B0604020202020204" pitchFamily="34" charset="0"/>
            </a:endParaRPr>
          </a:p>
          <a:p>
            <a:endParaRPr lang="en-US" altLang="en-US" sz="1200" dirty="0">
              <a:latin typeface="Arial" panose="020B0604020202020204" pitchFamily="34" charset="0"/>
              <a:cs typeface="Arial" panose="020B0604020202020204" pitchFamily="34" charset="0"/>
            </a:endParaRPr>
          </a:p>
          <a:p>
            <a:r>
              <a:rPr lang="en-US" altLang="en-US" sz="1200" dirty="0">
                <a:latin typeface="Arial" panose="020B0604020202020204" pitchFamily="34" charset="0"/>
                <a:cs typeface="Arial" panose="020B0604020202020204" pitchFamily="34" charset="0"/>
              </a:rPr>
              <a:t>*Reference PIPS Chapter 16 in Orange Book</a:t>
            </a:r>
            <a:endParaRPr lang="en-US" dirty="0"/>
          </a:p>
        </p:txBody>
      </p:sp>
      <p:sp>
        <p:nvSpPr>
          <p:cNvPr id="4" name="Slide Number Placeholder 3"/>
          <p:cNvSpPr>
            <a:spLocks noGrp="1"/>
          </p:cNvSpPr>
          <p:nvPr>
            <p:ph type="sldNum" sz="quarter" idx="10"/>
          </p:nvPr>
        </p:nvSpPr>
        <p:spPr/>
        <p:txBody>
          <a:bodyPr/>
          <a:lstStyle/>
          <a:p>
            <a:fld id="{62DF6859-042C-4B80-873A-544528B0ADA9}" type="slidenum">
              <a:rPr lang="en-US" smtClean="0"/>
              <a:t>10</a:t>
            </a:fld>
            <a:endParaRPr lang="en-US" dirty="0"/>
          </a:p>
        </p:txBody>
      </p:sp>
    </p:spTree>
    <p:extLst>
      <p:ext uri="{BB962C8B-B14F-4D97-AF65-F5344CB8AC3E}">
        <p14:creationId xmlns:p14="http://schemas.microsoft.com/office/powerpoint/2010/main" val="13209966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an issue, concern,</a:t>
            </a:r>
            <a:r>
              <a:rPr lang="en-US" baseline="0" dirty="0"/>
              <a:t> or event is identified, it goes through a system of reviews.</a:t>
            </a:r>
          </a:p>
          <a:p>
            <a:endParaRPr lang="en-US" baseline="0" dirty="0"/>
          </a:p>
          <a:p>
            <a:r>
              <a:rPr lang="en-US" baseline="0" dirty="0"/>
              <a:t>An event can be system and/or patient care related.</a:t>
            </a:r>
          </a:p>
          <a:p>
            <a:endParaRPr lang="en-US" baseline="0" dirty="0"/>
          </a:p>
          <a:p>
            <a:r>
              <a:rPr lang="en-US" baseline="0" dirty="0"/>
              <a:t>Remember, it takes resources to accomplish this (human and electronic).</a:t>
            </a:r>
          </a:p>
          <a:p>
            <a:endParaRPr lang="en-US" baseline="0" dirty="0"/>
          </a:p>
          <a:p>
            <a:r>
              <a:rPr lang="en-US" baseline="0" dirty="0"/>
              <a:t>But PIPS start here.</a:t>
            </a:r>
            <a:endParaRPr lang="en-US" dirty="0"/>
          </a:p>
        </p:txBody>
      </p:sp>
      <p:sp>
        <p:nvSpPr>
          <p:cNvPr id="4" name="Slide Number Placeholder 3"/>
          <p:cNvSpPr>
            <a:spLocks noGrp="1"/>
          </p:cNvSpPr>
          <p:nvPr>
            <p:ph type="sldNum" sz="quarter" idx="10"/>
          </p:nvPr>
        </p:nvSpPr>
        <p:spPr/>
        <p:txBody>
          <a:bodyPr/>
          <a:lstStyle/>
          <a:p>
            <a:fld id="{62DF6859-042C-4B80-873A-544528B0ADA9}" type="slidenum">
              <a:rPr lang="en-US" smtClean="0"/>
              <a:t>11</a:t>
            </a:fld>
            <a:endParaRPr lang="en-US" dirty="0"/>
          </a:p>
        </p:txBody>
      </p:sp>
    </p:spTree>
    <p:extLst>
      <p:ext uri="{BB962C8B-B14F-4D97-AF65-F5344CB8AC3E}">
        <p14:creationId xmlns:p14="http://schemas.microsoft.com/office/powerpoint/2010/main" val="17655218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Primary</a:t>
            </a:r>
            <a:r>
              <a:rPr lang="en-US" baseline="0" dirty="0"/>
              <a:t> review is typically done retrospectively looking at trauma charts within the previous month to see if there are any issues involved. It is done painstakingly, looking at every patient in an organized fashion through EHR records. However, events may be brought up concurrently during surgeons sign out and/or morning rounding or ED huddles that may trigger review. Primary reviews oftentimes can be solved with education and staff feedback within the department thus obtaining loop closure in a timely matter. </a:t>
            </a:r>
          </a:p>
          <a:p>
            <a:endParaRPr lang="en-US" baseline="0" dirty="0"/>
          </a:p>
          <a:p>
            <a:r>
              <a:rPr lang="en-US" baseline="0" dirty="0"/>
              <a:t>One thing that we need to be doing more is random chart audits. </a:t>
            </a:r>
            <a:r>
              <a:rPr lang="en-US" dirty="0"/>
              <a:t>Audit filters are a way to look at patient care and process and system issues. </a:t>
            </a:r>
          </a:p>
          <a:p>
            <a:endParaRPr lang="en-US" dirty="0"/>
          </a:p>
          <a:p>
            <a:r>
              <a:rPr lang="en-US" dirty="0"/>
              <a:t>Audit filters are continuously monitored, evaluated and adjusted.  Sample</a:t>
            </a:r>
            <a:r>
              <a:rPr lang="en-US" baseline="0" dirty="0"/>
              <a:t> audit filters include using trauma charts for trauma patients, ED LOS, antibiotics for open fractures…</a:t>
            </a:r>
          </a:p>
          <a:p>
            <a:endParaRPr lang="en-US" baseline="0" dirty="0"/>
          </a:p>
          <a:p>
            <a:r>
              <a:rPr lang="en-US" baseline="0" dirty="0"/>
              <a:t>If event is closed at primary review, we need to assure documentation in the PIPS record.</a:t>
            </a:r>
            <a:endParaRPr lang="en-US" dirty="0"/>
          </a:p>
        </p:txBody>
      </p:sp>
      <p:sp>
        <p:nvSpPr>
          <p:cNvPr id="4" name="Slide Number Placeholder 3"/>
          <p:cNvSpPr>
            <a:spLocks noGrp="1"/>
          </p:cNvSpPr>
          <p:nvPr>
            <p:ph type="sldNum" sz="quarter" idx="10"/>
          </p:nvPr>
        </p:nvSpPr>
        <p:spPr/>
        <p:txBody>
          <a:bodyPr/>
          <a:lstStyle/>
          <a:p>
            <a:fld id="{62DF6859-042C-4B80-873A-544528B0ADA9}" type="slidenum">
              <a:rPr lang="en-US" smtClean="0"/>
              <a:t>12</a:t>
            </a:fld>
            <a:endParaRPr lang="en-US" dirty="0"/>
          </a:p>
        </p:txBody>
      </p:sp>
    </p:spTree>
    <p:extLst>
      <p:ext uri="{BB962C8B-B14F-4D97-AF65-F5344CB8AC3E}">
        <p14:creationId xmlns:p14="http://schemas.microsoft.com/office/powerpoint/2010/main" val="33532592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gradFill>
          <a:gsLst>
            <a:gs pos="0">
              <a:schemeClr val="bg1">
                <a:lumMod val="75000"/>
              </a:schemeClr>
            </a:gs>
            <a:gs pos="28000">
              <a:schemeClr val="tx1">
                <a:lumMod val="50000"/>
                <a:lumOff val="50000"/>
              </a:schemeClr>
            </a:gs>
            <a:gs pos="98000">
              <a:schemeClr val="tx1">
                <a:lumMod val="75000"/>
                <a:lumOff val="2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3EA8470-A4B0-4D85-98ED-0A822041BAB0}"/>
              </a:ext>
            </a:extLst>
          </p:cNvPr>
          <p:cNvSpPr/>
          <p:nvPr userDrawn="1"/>
        </p:nvSpPr>
        <p:spPr>
          <a:xfrm>
            <a:off x="3289874" y="4668819"/>
            <a:ext cx="8902126" cy="142717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100" noProof="0" dirty="0"/>
          </a:p>
        </p:txBody>
      </p:sp>
      <p:sp>
        <p:nvSpPr>
          <p:cNvPr id="14" name="Rectangle 13">
            <a:extLst>
              <a:ext uri="{FF2B5EF4-FFF2-40B4-BE49-F238E27FC236}">
                <a16:creationId xmlns:a16="http://schemas.microsoft.com/office/drawing/2014/main" id="{EA180598-73E8-41A4-A29B-4E29C2791D7E}"/>
              </a:ext>
            </a:extLst>
          </p:cNvPr>
          <p:cNvSpPr/>
          <p:nvPr userDrawn="1"/>
        </p:nvSpPr>
        <p:spPr>
          <a:xfrm>
            <a:off x="3289874" y="761997"/>
            <a:ext cx="8902126" cy="383222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noProof="0" dirty="0"/>
          </a:p>
        </p:txBody>
      </p:sp>
      <p:sp>
        <p:nvSpPr>
          <p:cNvPr id="15" name="Rectangle 14">
            <a:extLst>
              <a:ext uri="{FF2B5EF4-FFF2-40B4-BE49-F238E27FC236}">
                <a16:creationId xmlns:a16="http://schemas.microsoft.com/office/drawing/2014/main" id="{A4C24467-2B73-4438-AD75-4AE0A86FA910}"/>
              </a:ext>
            </a:extLst>
          </p:cNvPr>
          <p:cNvSpPr/>
          <p:nvPr userDrawn="1"/>
        </p:nvSpPr>
        <p:spPr>
          <a:xfrm>
            <a:off x="0" y="761998"/>
            <a:ext cx="3200400" cy="5334001"/>
          </a:xfrm>
          <a:prstGeom prst="rect">
            <a:avLst/>
          </a:prstGeom>
          <a:solidFill>
            <a:schemeClr val="tx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722622" y="1298448"/>
            <a:ext cx="7187529" cy="2922551"/>
          </a:xfrm>
        </p:spPr>
        <p:txBody>
          <a:bodyPr anchor="b">
            <a:normAutofit/>
          </a:bodyPr>
          <a:lstStyle>
            <a:lvl1pPr algn="l">
              <a:defRPr sz="5900" spc="-100" baseline="0">
                <a:solidFill>
                  <a:schemeClr val="tx1"/>
                </a:solidFill>
              </a:defRPr>
            </a:lvl1pPr>
          </a:lstStyle>
          <a:p>
            <a:r>
              <a:rPr lang="en-US" noProof="0"/>
              <a:t>Click to edit Master title style</a:t>
            </a:r>
          </a:p>
        </p:txBody>
      </p:sp>
      <p:sp>
        <p:nvSpPr>
          <p:cNvPr id="3" name="Subtitle 2"/>
          <p:cNvSpPr>
            <a:spLocks noGrp="1"/>
          </p:cNvSpPr>
          <p:nvPr>
            <p:ph type="subTitle" idx="1"/>
          </p:nvPr>
        </p:nvSpPr>
        <p:spPr>
          <a:xfrm>
            <a:off x="3722622" y="4876090"/>
            <a:ext cx="7187529" cy="914400"/>
          </a:xfrm>
        </p:spPr>
        <p:txBody>
          <a:bodyPr anchor="ctr" anchorCtr="0">
            <a:normAutofit/>
          </a:bodyPr>
          <a:lstStyle>
            <a:lvl1pPr marL="0" indent="0" algn="l">
              <a:buNone/>
              <a:defRPr sz="2200" cap="none" spc="0" baseline="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noProof="0"/>
              <a:t>Click to edit Master subtitle style</a:t>
            </a:r>
          </a:p>
        </p:txBody>
      </p:sp>
      <p:sp>
        <p:nvSpPr>
          <p:cNvPr id="4" name="Date Placeholder 3"/>
          <p:cNvSpPr>
            <a:spLocks noGrp="1"/>
          </p:cNvSpPr>
          <p:nvPr>
            <p:ph type="dt" sz="half" idx="10"/>
          </p:nvPr>
        </p:nvSpPr>
        <p:spPr/>
        <p:txBody>
          <a:bodyPr/>
          <a:lstStyle/>
          <a:p>
            <a:r>
              <a:rPr lang="en-US" noProof="0" dirty="0"/>
              <a:t>7/14/2018</a:t>
            </a:r>
          </a:p>
        </p:txBody>
      </p:sp>
      <p:sp>
        <p:nvSpPr>
          <p:cNvPr id="5" name="Footer Placeholder 4"/>
          <p:cNvSpPr>
            <a:spLocks noGrp="1"/>
          </p:cNvSpPr>
          <p:nvPr>
            <p:ph type="ftr" sz="quarter" idx="11"/>
          </p:nvPr>
        </p:nvSpPr>
        <p:spPr/>
        <p:txBody>
          <a:bodyPr/>
          <a:lstStyle/>
          <a:p>
            <a:endParaRPr lang="en-US" noProof="0" dirty="0"/>
          </a:p>
          <a:p>
            <a:r>
              <a:rPr lang="en-US" noProof="0" dirty="0"/>
              <a:t> Add a footer 	</a:t>
            </a:r>
          </a:p>
          <a:p>
            <a:endParaRPr lang="en-US" noProof="0" dirty="0"/>
          </a:p>
        </p:txBody>
      </p:sp>
      <p:sp>
        <p:nvSpPr>
          <p:cNvPr id="6" name="Slide Number Placeholder 5"/>
          <p:cNvSpPr>
            <a:spLocks noGrp="1"/>
          </p:cNvSpPr>
          <p:nvPr>
            <p:ph type="sldNum" sz="quarter" idx="12"/>
          </p:nvPr>
        </p:nvSpPr>
        <p:spPr/>
        <p:txBody>
          <a:bodyPr/>
          <a:lstStyle/>
          <a:p>
            <a:fld id="{2F5601C1-348E-4149-A60A-012B14EBE97F}" type="slidenum">
              <a:rPr lang="en-US" noProof="0" smtClean="0"/>
              <a:t>‹#›</a:t>
            </a:fld>
            <a:endParaRPr lang="en-US" noProof="0" dirty="0"/>
          </a:p>
        </p:txBody>
      </p:sp>
    </p:spTree>
    <p:extLst>
      <p:ext uri="{BB962C8B-B14F-4D97-AF65-F5344CB8AC3E}">
        <p14:creationId xmlns:p14="http://schemas.microsoft.com/office/powerpoint/2010/main" val="3371994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omparison">
    <p:bg bwMode="blackGray">
      <p:bgRef idx="1001">
        <a:schemeClr val="bg1"/>
      </p:bgRef>
    </p:bg>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endParaRPr lang="en-US" noProof="0" dirty="0"/>
          </a:p>
          <a:p>
            <a:r>
              <a:rPr lang="en-US" noProof="0" dirty="0"/>
              <a:t> Add a footer 	</a:t>
            </a:r>
          </a:p>
          <a:p>
            <a:endParaRPr lang="en-US" noProof="0" dirty="0"/>
          </a:p>
        </p:txBody>
      </p:sp>
      <p:sp>
        <p:nvSpPr>
          <p:cNvPr id="7" name="Slide Number Placeholder 6"/>
          <p:cNvSpPr>
            <a:spLocks noGrp="1"/>
          </p:cNvSpPr>
          <p:nvPr>
            <p:ph type="sldNum" sz="quarter" idx="12"/>
          </p:nvPr>
        </p:nvSpPr>
        <p:spPr/>
        <p:txBody>
          <a:bodyPr/>
          <a:lstStyle/>
          <a:p>
            <a:fld id="{2F5601C1-348E-4149-A60A-012B14EBE97F}" type="slidenum">
              <a:rPr lang="en-US" noProof="0" smtClean="0"/>
              <a:t>‹#›</a:t>
            </a:fld>
            <a:endParaRPr lang="en-US" noProof="0" dirty="0"/>
          </a:p>
        </p:txBody>
      </p:sp>
      <p:sp>
        <p:nvSpPr>
          <p:cNvPr id="9" name="Rectangle 8">
            <a:extLst>
              <a:ext uri="{FF2B5EF4-FFF2-40B4-BE49-F238E27FC236}">
                <a16:creationId xmlns:a16="http://schemas.microsoft.com/office/drawing/2014/main" id="{052B1BB7-5686-45D5-B55F-9490788630D1}"/>
              </a:ext>
            </a:extLst>
          </p:cNvPr>
          <p:cNvSpPr/>
          <p:nvPr userDrawn="1"/>
        </p:nvSpPr>
        <p:spPr>
          <a:xfrm>
            <a:off x="-1" y="2526525"/>
            <a:ext cx="1630838" cy="3563377"/>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Rectangle 11">
            <a:extLst>
              <a:ext uri="{FF2B5EF4-FFF2-40B4-BE49-F238E27FC236}">
                <a16:creationId xmlns:a16="http://schemas.microsoft.com/office/drawing/2014/main" id="{43DCC77D-E83C-469F-89CD-6BA43360ABC8}"/>
              </a:ext>
            </a:extLst>
          </p:cNvPr>
          <p:cNvSpPr/>
          <p:nvPr userDrawn="1"/>
        </p:nvSpPr>
        <p:spPr>
          <a:xfrm>
            <a:off x="0" y="758952"/>
            <a:ext cx="10905976" cy="1659371"/>
          </a:xfrm>
          <a:prstGeom prst="rect">
            <a:avLst/>
          </a:prstGeom>
          <a:solidFill>
            <a:schemeClr val="accent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noProof="0" dirty="0"/>
          </a:p>
        </p:txBody>
      </p:sp>
      <p:sp>
        <p:nvSpPr>
          <p:cNvPr id="13" name="Title 1">
            <a:extLst>
              <a:ext uri="{FF2B5EF4-FFF2-40B4-BE49-F238E27FC236}">
                <a16:creationId xmlns:a16="http://schemas.microsoft.com/office/drawing/2014/main" id="{26324FCD-DB02-475A-A176-06E8E5A51715}"/>
              </a:ext>
            </a:extLst>
          </p:cNvPr>
          <p:cNvSpPr>
            <a:spLocks noGrp="1"/>
          </p:cNvSpPr>
          <p:nvPr>
            <p:ph type="title"/>
          </p:nvPr>
        </p:nvSpPr>
        <p:spPr>
          <a:xfrm>
            <a:off x="1783974" y="868680"/>
            <a:ext cx="8590084" cy="1434906"/>
          </a:xfrm>
        </p:spPr>
        <p:txBody>
          <a:bodyPr/>
          <a:lstStyle>
            <a:lvl1pPr>
              <a:defRPr>
                <a:solidFill>
                  <a:schemeClr val="tx1"/>
                </a:solidFill>
              </a:defRPr>
            </a:lvl1pPr>
          </a:lstStyle>
          <a:p>
            <a:r>
              <a:rPr lang="en-US" noProof="0"/>
              <a:t>Click to edit Master title style</a:t>
            </a:r>
          </a:p>
        </p:txBody>
      </p:sp>
      <p:sp>
        <p:nvSpPr>
          <p:cNvPr id="14" name="Rectangle 13">
            <a:extLst>
              <a:ext uri="{FF2B5EF4-FFF2-40B4-BE49-F238E27FC236}">
                <a16:creationId xmlns:a16="http://schemas.microsoft.com/office/drawing/2014/main" id="{89177FE1-3E6C-4964-8ECF-7A59B762B0E4}"/>
              </a:ext>
            </a:extLst>
          </p:cNvPr>
          <p:cNvSpPr/>
          <p:nvPr userDrawn="1"/>
        </p:nvSpPr>
        <p:spPr>
          <a:xfrm>
            <a:off x="11014533" y="759506"/>
            <a:ext cx="1170462" cy="1659371"/>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Rectangle 21">
            <a:extLst>
              <a:ext uri="{FF2B5EF4-FFF2-40B4-BE49-F238E27FC236}">
                <a16:creationId xmlns:a16="http://schemas.microsoft.com/office/drawing/2014/main" id="{C6428E5B-816F-4CA0-B9A7-CB6107D35533}"/>
              </a:ext>
            </a:extLst>
          </p:cNvPr>
          <p:cNvSpPr/>
          <p:nvPr userDrawn="1"/>
        </p:nvSpPr>
        <p:spPr>
          <a:xfrm>
            <a:off x="1630837" y="2526525"/>
            <a:ext cx="10574682" cy="3563377"/>
          </a:xfrm>
          <a:prstGeom prst="rect">
            <a:avLst/>
          </a:prstGeom>
          <a:solidFill>
            <a:schemeClr val="tx1">
              <a:alpha val="8470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3" name="Date Placeholder 3">
            <a:extLst>
              <a:ext uri="{FF2B5EF4-FFF2-40B4-BE49-F238E27FC236}">
                <a16:creationId xmlns:a16="http://schemas.microsoft.com/office/drawing/2014/main" id="{4BB7DCFF-990A-4D13-AADC-AD1B3BABD336}"/>
              </a:ext>
            </a:extLst>
          </p:cNvPr>
          <p:cNvSpPr>
            <a:spLocks noGrp="1"/>
          </p:cNvSpPr>
          <p:nvPr>
            <p:ph type="dt" sz="half" idx="10"/>
          </p:nvPr>
        </p:nvSpPr>
        <p:spPr>
          <a:xfrm>
            <a:off x="262465" y="6356350"/>
            <a:ext cx="2743200" cy="365125"/>
          </a:xfrm>
        </p:spPr>
        <p:txBody>
          <a:bodyPr/>
          <a:lstStyle/>
          <a:p>
            <a:r>
              <a:rPr lang="en-US" noProof="0" dirty="0"/>
              <a:t>7/14/2018</a:t>
            </a:r>
          </a:p>
        </p:txBody>
      </p:sp>
      <p:sp>
        <p:nvSpPr>
          <p:cNvPr id="17" name="Text Placeholder 2">
            <a:extLst>
              <a:ext uri="{FF2B5EF4-FFF2-40B4-BE49-F238E27FC236}">
                <a16:creationId xmlns:a16="http://schemas.microsoft.com/office/drawing/2014/main" id="{BD1906FD-7264-467E-8A95-6A1598BBAE13}"/>
              </a:ext>
            </a:extLst>
          </p:cNvPr>
          <p:cNvSpPr>
            <a:spLocks noGrp="1"/>
          </p:cNvSpPr>
          <p:nvPr>
            <p:ph type="body" idx="1" hasCustomPrompt="1"/>
          </p:nvPr>
        </p:nvSpPr>
        <p:spPr>
          <a:xfrm>
            <a:off x="1783974" y="2684769"/>
            <a:ext cx="4213601" cy="521833"/>
          </a:xfrm>
        </p:spPr>
        <p:txBody>
          <a:bodyPr anchor="b">
            <a:norm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19" name="Text Placeholder 4">
            <a:extLst>
              <a:ext uri="{FF2B5EF4-FFF2-40B4-BE49-F238E27FC236}">
                <a16:creationId xmlns:a16="http://schemas.microsoft.com/office/drawing/2014/main" id="{1D9479BE-4889-4C54-8C9E-50648BC02381}"/>
              </a:ext>
            </a:extLst>
          </p:cNvPr>
          <p:cNvSpPr>
            <a:spLocks noGrp="1"/>
          </p:cNvSpPr>
          <p:nvPr>
            <p:ph type="body" sz="quarter" idx="3" hasCustomPrompt="1"/>
          </p:nvPr>
        </p:nvSpPr>
        <p:spPr>
          <a:xfrm>
            <a:off x="6172200" y="2684769"/>
            <a:ext cx="4731990" cy="521833"/>
          </a:xfrm>
        </p:spPr>
        <p:txBody>
          <a:bodyPr anchor="b">
            <a:norm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20" name="Content Placeholder 5">
            <a:extLst>
              <a:ext uri="{FF2B5EF4-FFF2-40B4-BE49-F238E27FC236}">
                <a16:creationId xmlns:a16="http://schemas.microsoft.com/office/drawing/2014/main" id="{8CBEFBB2-2C32-4339-A0D7-FE21D732939B}"/>
              </a:ext>
            </a:extLst>
          </p:cNvPr>
          <p:cNvSpPr>
            <a:spLocks noGrp="1"/>
          </p:cNvSpPr>
          <p:nvPr>
            <p:ph sz="quarter" idx="4" hasCustomPrompt="1"/>
          </p:nvPr>
        </p:nvSpPr>
        <p:spPr>
          <a:xfrm>
            <a:off x="6172200" y="3225243"/>
            <a:ext cx="4731991" cy="2764075"/>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1" name="Content Placeholder 3">
            <a:extLst>
              <a:ext uri="{FF2B5EF4-FFF2-40B4-BE49-F238E27FC236}">
                <a16:creationId xmlns:a16="http://schemas.microsoft.com/office/drawing/2014/main" id="{9D350AFD-FA04-40B5-BB0C-750B91312F93}"/>
              </a:ext>
            </a:extLst>
          </p:cNvPr>
          <p:cNvSpPr>
            <a:spLocks noGrp="1"/>
          </p:cNvSpPr>
          <p:nvPr>
            <p:ph sz="half" idx="2" hasCustomPrompt="1"/>
          </p:nvPr>
        </p:nvSpPr>
        <p:spPr>
          <a:xfrm>
            <a:off x="1783974" y="3225243"/>
            <a:ext cx="4213601" cy="2764075"/>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226811974"/>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wo Content">
    <p:bg bwMode="blackGray">
      <p:bgRef idx="1001">
        <a:schemeClr val="bg1"/>
      </p:bgRef>
    </p:bg>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endParaRPr lang="en-US" noProof="0" dirty="0"/>
          </a:p>
          <a:p>
            <a:r>
              <a:rPr lang="en-US" noProof="0" dirty="0"/>
              <a:t> Add a footer 	</a:t>
            </a:r>
          </a:p>
          <a:p>
            <a:endParaRPr lang="en-US" noProof="0" dirty="0"/>
          </a:p>
        </p:txBody>
      </p:sp>
      <p:sp>
        <p:nvSpPr>
          <p:cNvPr id="7" name="Slide Number Placeholder 6"/>
          <p:cNvSpPr>
            <a:spLocks noGrp="1"/>
          </p:cNvSpPr>
          <p:nvPr>
            <p:ph type="sldNum" sz="quarter" idx="12"/>
          </p:nvPr>
        </p:nvSpPr>
        <p:spPr/>
        <p:txBody>
          <a:bodyPr/>
          <a:lstStyle/>
          <a:p>
            <a:fld id="{2F5601C1-348E-4149-A60A-012B14EBE97F}" type="slidenum">
              <a:rPr lang="en-US" noProof="0" smtClean="0"/>
              <a:t>‹#›</a:t>
            </a:fld>
            <a:endParaRPr lang="en-US" noProof="0" dirty="0"/>
          </a:p>
        </p:txBody>
      </p:sp>
      <p:sp>
        <p:nvSpPr>
          <p:cNvPr id="9" name="Rectangle 8">
            <a:extLst>
              <a:ext uri="{FF2B5EF4-FFF2-40B4-BE49-F238E27FC236}">
                <a16:creationId xmlns:a16="http://schemas.microsoft.com/office/drawing/2014/main" id="{052B1BB7-5686-45D5-B55F-9490788630D1}"/>
              </a:ext>
            </a:extLst>
          </p:cNvPr>
          <p:cNvSpPr/>
          <p:nvPr userDrawn="1"/>
        </p:nvSpPr>
        <p:spPr>
          <a:xfrm>
            <a:off x="-1" y="2526525"/>
            <a:ext cx="1630838" cy="3563377"/>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Rectangle 11">
            <a:extLst>
              <a:ext uri="{FF2B5EF4-FFF2-40B4-BE49-F238E27FC236}">
                <a16:creationId xmlns:a16="http://schemas.microsoft.com/office/drawing/2014/main" id="{43DCC77D-E83C-469F-89CD-6BA43360ABC8}"/>
              </a:ext>
            </a:extLst>
          </p:cNvPr>
          <p:cNvSpPr/>
          <p:nvPr userDrawn="1"/>
        </p:nvSpPr>
        <p:spPr>
          <a:xfrm>
            <a:off x="0" y="758952"/>
            <a:ext cx="10905976" cy="1659371"/>
          </a:xfrm>
          <a:prstGeom prst="rect">
            <a:avLst/>
          </a:prstGeom>
          <a:solidFill>
            <a:schemeClr val="accent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noProof="0" dirty="0"/>
          </a:p>
        </p:txBody>
      </p:sp>
      <p:sp>
        <p:nvSpPr>
          <p:cNvPr id="13" name="Title 1">
            <a:extLst>
              <a:ext uri="{FF2B5EF4-FFF2-40B4-BE49-F238E27FC236}">
                <a16:creationId xmlns:a16="http://schemas.microsoft.com/office/drawing/2014/main" id="{26324FCD-DB02-475A-A176-06E8E5A51715}"/>
              </a:ext>
            </a:extLst>
          </p:cNvPr>
          <p:cNvSpPr>
            <a:spLocks noGrp="1"/>
          </p:cNvSpPr>
          <p:nvPr>
            <p:ph type="title"/>
          </p:nvPr>
        </p:nvSpPr>
        <p:spPr>
          <a:xfrm>
            <a:off x="1783974" y="868680"/>
            <a:ext cx="8590084" cy="1434906"/>
          </a:xfrm>
        </p:spPr>
        <p:txBody>
          <a:bodyPr/>
          <a:lstStyle>
            <a:lvl1pPr>
              <a:defRPr>
                <a:solidFill>
                  <a:schemeClr val="tx1"/>
                </a:solidFill>
              </a:defRPr>
            </a:lvl1pPr>
          </a:lstStyle>
          <a:p>
            <a:r>
              <a:rPr lang="en-US" noProof="0"/>
              <a:t>Click to edit Master title style</a:t>
            </a:r>
          </a:p>
        </p:txBody>
      </p:sp>
      <p:sp>
        <p:nvSpPr>
          <p:cNvPr id="14" name="Rectangle 13">
            <a:extLst>
              <a:ext uri="{FF2B5EF4-FFF2-40B4-BE49-F238E27FC236}">
                <a16:creationId xmlns:a16="http://schemas.microsoft.com/office/drawing/2014/main" id="{89177FE1-3E6C-4964-8ECF-7A59B762B0E4}"/>
              </a:ext>
            </a:extLst>
          </p:cNvPr>
          <p:cNvSpPr/>
          <p:nvPr userDrawn="1"/>
        </p:nvSpPr>
        <p:spPr>
          <a:xfrm>
            <a:off x="11014533" y="759506"/>
            <a:ext cx="1170462" cy="1659371"/>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Rectangle 21">
            <a:extLst>
              <a:ext uri="{FF2B5EF4-FFF2-40B4-BE49-F238E27FC236}">
                <a16:creationId xmlns:a16="http://schemas.microsoft.com/office/drawing/2014/main" id="{C6428E5B-816F-4CA0-B9A7-CB6107D35533}"/>
              </a:ext>
            </a:extLst>
          </p:cNvPr>
          <p:cNvSpPr/>
          <p:nvPr userDrawn="1"/>
        </p:nvSpPr>
        <p:spPr>
          <a:xfrm>
            <a:off x="1630837" y="2526525"/>
            <a:ext cx="10574682" cy="3563377"/>
          </a:xfrm>
          <a:prstGeom prst="rect">
            <a:avLst/>
          </a:prstGeom>
          <a:solidFill>
            <a:schemeClr val="tx1">
              <a:alpha val="8470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3" name="Date Placeholder 3">
            <a:extLst>
              <a:ext uri="{FF2B5EF4-FFF2-40B4-BE49-F238E27FC236}">
                <a16:creationId xmlns:a16="http://schemas.microsoft.com/office/drawing/2014/main" id="{4BB7DCFF-990A-4D13-AADC-AD1B3BABD336}"/>
              </a:ext>
            </a:extLst>
          </p:cNvPr>
          <p:cNvSpPr>
            <a:spLocks noGrp="1"/>
          </p:cNvSpPr>
          <p:nvPr>
            <p:ph type="dt" sz="half" idx="10"/>
          </p:nvPr>
        </p:nvSpPr>
        <p:spPr>
          <a:xfrm>
            <a:off x="262465" y="6356350"/>
            <a:ext cx="2743200" cy="365125"/>
          </a:xfrm>
        </p:spPr>
        <p:txBody>
          <a:bodyPr/>
          <a:lstStyle/>
          <a:p>
            <a:r>
              <a:rPr lang="en-US" noProof="0" dirty="0"/>
              <a:t>7/14/2018</a:t>
            </a:r>
          </a:p>
        </p:txBody>
      </p:sp>
      <p:sp>
        <p:nvSpPr>
          <p:cNvPr id="16" name="Content Placeholder 2">
            <a:extLst>
              <a:ext uri="{FF2B5EF4-FFF2-40B4-BE49-F238E27FC236}">
                <a16:creationId xmlns:a16="http://schemas.microsoft.com/office/drawing/2014/main" id="{378439C3-2539-4484-8848-B8140826D7D9}"/>
              </a:ext>
            </a:extLst>
          </p:cNvPr>
          <p:cNvSpPr>
            <a:spLocks noGrp="1"/>
          </p:cNvSpPr>
          <p:nvPr>
            <p:ph sz="half" idx="1" hasCustomPrompt="1"/>
          </p:nvPr>
        </p:nvSpPr>
        <p:spPr>
          <a:xfrm>
            <a:off x="1783974" y="2684769"/>
            <a:ext cx="4235826" cy="3304549"/>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1" name="Content Placeholder 3">
            <a:extLst>
              <a:ext uri="{FF2B5EF4-FFF2-40B4-BE49-F238E27FC236}">
                <a16:creationId xmlns:a16="http://schemas.microsoft.com/office/drawing/2014/main" id="{AC8FBFBF-CD25-4076-8A61-06DD30C0489B}"/>
              </a:ext>
            </a:extLst>
          </p:cNvPr>
          <p:cNvSpPr>
            <a:spLocks noGrp="1"/>
          </p:cNvSpPr>
          <p:nvPr>
            <p:ph sz="half" idx="2" hasCustomPrompt="1"/>
          </p:nvPr>
        </p:nvSpPr>
        <p:spPr>
          <a:xfrm>
            <a:off x="6172200" y="2684768"/>
            <a:ext cx="4731991" cy="3304549"/>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672323172"/>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B40D05C-B196-4463-8AF0-FECF8B476CA5}"/>
              </a:ext>
            </a:extLst>
          </p:cNvPr>
          <p:cNvSpPr/>
          <p:nvPr userDrawn="1"/>
        </p:nvSpPr>
        <p:spPr>
          <a:xfrm>
            <a:off x="3705041" y="763792"/>
            <a:ext cx="7857285" cy="5335255"/>
          </a:xfrm>
          <a:prstGeom prst="rect">
            <a:avLst/>
          </a:prstGeom>
          <a:solidFill>
            <a:schemeClr val="tx1">
              <a:alpha val="8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noProof="0" dirty="0"/>
          </a:p>
        </p:txBody>
      </p:sp>
      <p:sp>
        <p:nvSpPr>
          <p:cNvPr id="10" name="Rectangle 9">
            <a:extLst>
              <a:ext uri="{FF2B5EF4-FFF2-40B4-BE49-F238E27FC236}">
                <a16:creationId xmlns:a16="http://schemas.microsoft.com/office/drawing/2014/main" id="{B6EBED2C-F3CC-43CD-9D5D-53C48DD4A17C}"/>
              </a:ext>
            </a:extLst>
          </p:cNvPr>
          <p:cNvSpPr/>
          <p:nvPr userDrawn="1"/>
        </p:nvSpPr>
        <p:spPr>
          <a:xfrm>
            <a:off x="11804486" y="745000"/>
            <a:ext cx="384668" cy="5344904"/>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100" noProof="0" dirty="0"/>
          </a:p>
        </p:txBody>
      </p:sp>
      <p:sp>
        <p:nvSpPr>
          <p:cNvPr id="11" name="Rectangle 10">
            <a:extLst>
              <a:ext uri="{FF2B5EF4-FFF2-40B4-BE49-F238E27FC236}">
                <a16:creationId xmlns:a16="http://schemas.microsoft.com/office/drawing/2014/main" id="{D2988879-231C-4C2A-8B72-7EC0AB5CA21B}"/>
              </a:ext>
            </a:extLst>
          </p:cNvPr>
          <p:cNvSpPr/>
          <p:nvPr userDrawn="1"/>
        </p:nvSpPr>
        <p:spPr>
          <a:xfrm>
            <a:off x="0" y="745000"/>
            <a:ext cx="3430043" cy="5330952"/>
          </a:xfrm>
          <a:prstGeom prst="rect">
            <a:avLst/>
          </a:prstGeom>
          <a:solidFill>
            <a:schemeClr val="accent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noProof="0" dirty="0"/>
          </a:p>
        </p:txBody>
      </p:sp>
      <p:sp>
        <p:nvSpPr>
          <p:cNvPr id="2" name="Title 1"/>
          <p:cNvSpPr>
            <a:spLocks noGrp="1"/>
          </p:cNvSpPr>
          <p:nvPr>
            <p:ph type="title"/>
          </p:nvPr>
        </p:nvSpPr>
        <p:spPr>
          <a:xfrm>
            <a:off x="252919" y="864110"/>
            <a:ext cx="2947482" cy="1822530"/>
          </a:xfrm>
        </p:spPr>
        <p:txBody>
          <a:bodyPr/>
          <a:lstStyle>
            <a:lvl1pPr>
              <a:defRPr>
                <a:solidFill>
                  <a:schemeClr val="tx1"/>
                </a:solidFill>
              </a:defRPr>
            </a:lvl1pPr>
          </a:lstStyle>
          <a:p>
            <a:r>
              <a:rPr lang="en-US" noProof="0"/>
              <a:t>Click to edit Master title style</a:t>
            </a:r>
          </a:p>
        </p:txBody>
      </p:sp>
      <p:sp>
        <p:nvSpPr>
          <p:cNvPr id="5" name="Footer Placeholder 4"/>
          <p:cNvSpPr>
            <a:spLocks noGrp="1"/>
          </p:cNvSpPr>
          <p:nvPr>
            <p:ph type="ftr" sz="quarter" idx="11"/>
          </p:nvPr>
        </p:nvSpPr>
        <p:spPr/>
        <p:txBody>
          <a:bodyPr/>
          <a:lstStyle>
            <a:lvl1pPr>
              <a:defRPr>
                <a:solidFill>
                  <a:schemeClr val="bg2"/>
                </a:solidFill>
              </a:defRPr>
            </a:lvl1pPr>
          </a:lstStyle>
          <a:p>
            <a:endParaRPr lang="en-US" noProof="0" dirty="0"/>
          </a:p>
          <a:p>
            <a:r>
              <a:rPr lang="en-US" noProof="0" dirty="0"/>
              <a:t> Add a footer 	</a:t>
            </a:r>
          </a:p>
          <a:p>
            <a:endParaRPr lang="en-US" noProof="0" dirty="0"/>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2F5601C1-348E-4149-A60A-012B14EBE97F}" type="slidenum">
              <a:rPr lang="en-US" noProof="0" smtClean="0"/>
              <a:pPr/>
              <a:t>‹#›</a:t>
            </a:fld>
            <a:endParaRPr lang="en-US" noProof="0" dirty="0"/>
          </a:p>
        </p:txBody>
      </p:sp>
      <p:sp>
        <p:nvSpPr>
          <p:cNvPr id="7" name="Date Placeholder 3">
            <a:extLst>
              <a:ext uri="{FF2B5EF4-FFF2-40B4-BE49-F238E27FC236}">
                <a16:creationId xmlns:a16="http://schemas.microsoft.com/office/drawing/2014/main" id="{3A6C3BCD-F202-467A-ABBA-F38FC2989818}"/>
              </a:ext>
            </a:extLst>
          </p:cNvPr>
          <p:cNvSpPr>
            <a:spLocks noGrp="1"/>
          </p:cNvSpPr>
          <p:nvPr>
            <p:ph type="dt" sz="half" idx="10"/>
          </p:nvPr>
        </p:nvSpPr>
        <p:spPr>
          <a:xfrm>
            <a:off x="262465" y="6356350"/>
            <a:ext cx="2743200" cy="365125"/>
          </a:xfrm>
        </p:spPr>
        <p:txBody>
          <a:bodyPr/>
          <a:lstStyle>
            <a:lvl1pPr>
              <a:defRPr>
                <a:solidFill>
                  <a:schemeClr val="bg2"/>
                </a:solidFill>
              </a:defRPr>
            </a:lvl1pPr>
          </a:lstStyle>
          <a:p>
            <a:r>
              <a:rPr lang="en-US" noProof="0" dirty="0"/>
              <a:t>7/14/2018</a:t>
            </a:r>
          </a:p>
        </p:txBody>
      </p:sp>
      <p:sp>
        <p:nvSpPr>
          <p:cNvPr id="16" name="Text Placeholder 3">
            <a:extLst>
              <a:ext uri="{FF2B5EF4-FFF2-40B4-BE49-F238E27FC236}">
                <a16:creationId xmlns:a16="http://schemas.microsoft.com/office/drawing/2014/main" id="{E54FB1F0-6244-4B59-A42E-7B0515D37C8B}"/>
              </a:ext>
            </a:extLst>
          </p:cNvPr>
          <p:cNvSpPr>
            <a:spLocks noGrp="1"/>
          </p:cNvSpPr>
          <p:nvPr>
            <p:ph type="body" sz="half" idx="2" hasCustomPrompt="1"/>
          </p:nvPr>
        </p:nvSpPr>
        <p:spPr>
          <a:xfrm>
            <a:off x="252920" y="2686640"/>
            <a:ext cx="2947481" cy="324418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17" name="Picture Placeholder 2">
            <a:extLst>
              <a:ext uri="{FF2B5EF4-FFF2-40B4-BE49-F238E27FC236}">
                <a16:creationId xmlns:a16="http://schemas.microsoft.com/office/drawing/2014/main" id="{52A72E56-7D9E-4CDE-9E60-7770E79CF66C}"/>
              </a:ext>
            </a:extLst>
          </p:cNvPr>
          <p:cNvSpPr>
            <a:spLocks noGrp="1"/>
          </p:cNvSpPr>
          <p:nvPr>
            <p:ph type="pic" idx="1"/>
          </p:nvPr>
        </p:nvSpPr>
        <p:spPr>
          <a:xfrm>
            <a:off x="3869268" y="864111"/>
            <a:ext cx="7486120" cy="5066714"/>
          </a:xfrm>
        </p:spPr>
        <p:txBody>
          <a:bodyPr/>
          <a:lstStyle>
            <a:lvl1pPr marL="0" indent="0">
              <a:buNone/>
              <a:defRPr sz="32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dirty="0"/>
              <a:t>Click icon to add picture</a:t>
            </a:r>
          </a:p>
        </p:txBody>
      </p:sp>
    </p:spTree>
    <p:extLst>
      <p:ext uri="{BB962C8B-B14F-4D97-AF65-F5344CB8AC3E}">
        <p14:creationId xmlns:p14="http://schemas.microsoft.com/office/powerpoint/2010/main" val="279407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bwMode="blackGray">
      <p:bgRef idx="1001">
        <a:schemeClr val="bg1"/>
      </p:bgRef>
    </p:bg>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endParaRPr lang="en-US" noProof="0" dirty="0"/>
          </a:p>
          <a:p>
            <a:r>
              <a:rPr lang="en-US" noProof="0" dirty="0"/>
              <a:t> Add a footer 	</a:t>
            </a:r>
          </a:p>
          <a:p>
            <a:endParaRPr lang="en-US" noProof="0" dirty="0"/>
          </a:p>
        </p:txBody>
      </p:sp>
      <p:sp>
        <p:nvSpPr>
          <p:cNvPr id="7" name="Slide Number Placeholder 6"/>
          <p:cNvSpPr>
            <a:spLocks noGrp="1"/>
          </p:cNvSpPr>
          <p:nvPr>
            <p:ph type="sldNum" sz="quarter" idx="12"/>
          </p:nvPr>
        </p:nvSpPr>
        <p:spPr/>
        <p:txBody>
          <a:bodyPr/>
          <a:lstStyle/>
          <a:p>
            <a:fld id="{2F5601C1-348E-4149-A60A-012B14EBE97F}" type="slidenum">
              <a:rPr lang="en-US" noProof="0" smtClean="0"/>
              <a:t>‹#›</a:t>
            </a:fld>
            <a:endParaRPr lang="en-US" noProof="0" dirty="0"/>
          </a:p>
        </p:txBody>
      </p:sp>
      <p:sp>
        <p:nvSpPr>
          <p:cNvPr id="9" name="Rectangle 8">
            <a:extLst>
              <a:ext uri="{FF2B5EF4-FFF2-40B4-BE49-F238E27FC236}">
                <a16:creationId xmlns:a16="http://schemas.microsoft.com/office/drawing/2014/main" id="{052B1BB7-5686-45D5-B55F-9490788630D1}"/>
              </a:ext>
            </a:extLst>
          </p:cNvPr>
          <p:cNvSpPr/>
          <p:nvPr userDrawn="1"/>
        </p:nvSpPr>
        <p:spPr>
          <a:xfrm>
            <a:off x="-1" y="2526525"/>
            <a:ext cx="1630838" cy="3563377"/>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Rectangle 11">
            <a:extLst>
              <a:ext uri="{FF2B5EF4-FFF2-40B4-BE49-F238E27FC236}">
                <a16:creationId xmlns:a16="http://schemas.microsoft.com/office/drawing/2014/main" id="{43DCC77D-E83C-469F-89CD-6BA43360ABC8}"/>
              </a:ext>
            </a:extLst>
          </p:cNvPr>
          <p:cNvSpPr/>
          <p:nvPr userDrawn="1"/>
        </p:nvSpPr>
        <p:spPr>
          <a:xfrm>
            <a:off x="0" y="758952"/>
            <a:ext cx="10905976" cy="1659371"/>
          </a:xfrm>
          <a:prstGeom prst="rect">
            <a:avLst/>
          </a:prstGeom>
          <a:solidFill>
            <a:schemeClr val="accent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noProof="0" dirty="0"/>
          </a:p>
        </p:txBody>
      </p:sp>
      <p:sp>
        <p:nvSpPr>
          <p:cNvPr id="13" name="Title 1">
            <a:extLst>
              <a:ext uri="{FF2B5EF4-FFF2-40B4-BE49-F238E27FC236}">
                <a16:creationId xmlns:a16="http://schemas.microsoft.com/office/drawing/2014/main" id="{26324FCD-DB02-475A-A176-06E8E5A51715}"/>
              </a:ext>
            </a:extLst>
          </p:cNvPr>
          <p:cNvSpPr>
            <a:spLocks noGrp="1"/>
          </p:cNvSpPr>
          <p:nvPr>
            <p:ph type="title"/>
          </p:nvPr>
        </p:nvSpPr>
        <p:spPr>
          <a:xfrm>
            <a:off x="1783974" y="868680"/>
            <a:ext cx="8590084" cy="1434906"/>
          </a:xfrm>
        </p:spPr>
        <p:txBody>
          <a:bodyPr/>
          <a:lstStyle>
            <a:lvl1pPr>
              <a:defRPr>
                <a:solidFill>
                  <a:schemeClr val="tx1"/>
                </a:solidFill>
              </a:defRPr>
            </a:lvl1pPr>
          </a:lstStyle>
          <a:p>
            <a:r>
              <a:rPr lang="en-US" noProof="0"/>
              <a:t>Click to edit Master title style</a:t>
            </a:r>
          </a:p>
        </p:txBody>
      </p:sp>
      <p:sp>
        <p:nvSpPr>
          <p:cNvPr id="14" name="Rectangle 13">
            <a:extLst>
              <a:ext uri="{FF2B5EF4-FFF2-40B4-BE49-F238E27FC236}">
                <a16:creationId xmlns:a16="http://schemas.microsoft.com/office/drawing/2014/main" id="{89177FE1-3E6C-4964-8ECF-7A59B762B0E4}"/>
              </a:ext>
            </a:extLst>
          </p:cNvPr>
          <p:cNvSpPr/>
          <p:nvPr userDrawn="1"/>
        </p:nvSpPr>
        <p:spPr>
          <a:xfrm>
            <a:off x="11014533" y="759506"/>
            <a:ext cx="1170462" cy="1659371"/>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Rectangle 21">
            <a:extLst>
              <a:ext uri="{FF2B5EF4-FFF2-40B4-BE49-F238E27FC236}">
                <a16:creationId xmlns:a16="http://schemas.microsoft.com/office/drawing/2014/main" id="{C6428E5B-816F-4CA0-B9A7-CB6107D35533}"/>
              </a:ext>
            </a:extLst>
          </p:cNvPr>
          <p:cNvSpPr/>
          <p:nvPr userDrawn="1"/>
        </p:nvSpPr>
        <p:spPr>
          <a:xfrm>
            <a:off x="1630837" y="2526525"/>
            <a:ext cx="10574682" cy="3563377"/>
          </a:xfrm>
          <a:prstGeom prst="rect">
            <a:avLst/>
          </a:prstGeom>
          <a:solidFill>
            <a:schemeClr val="tx1">
              <a:alpha val="8470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3" name="Date Placeholder 3">
            <a:extLst>
              <a:ext uri="{FF2B5EF4-FFF2-40B4-BE49-F238E27FC236}">
                <a16:creationId xmlns:a16="http://schemas.microsoft.com/office/drawing/2014/main" id="{4BB7DCFF-990A-4D13-AADC-AD1B3BABD336}"/>
              </a:ext>
            </a:extLst>
          </p:cNvPr>
          <p:cNvSpPr>
            <a:spLocks noGrp="1"/>
          </p:cNvSpPr>
          <p:nvPr>
            <p:ph type="dt" sz="half" idx="10"/>
          </p:nvPr>
        </p:nvSpPr>
        <p:spPr>
          <a:xfrm>
            <a:off x="262465" y="6356350"/>
            <a:ext cx="2743200" cy="365125"/>
          </a:xfrm>
        </p:spPr>
        <p:txBody>
          <a:bodyPr/>
          <a:lstStyle/>
          <a:p>
            <a:r>
              <a:rPr lang="en-US" noProof="0" dirty="0"/>
              <a:t>7/14/2018</a:t>
            </a:r>
          </a:p>
        </p:txBody>
      </p:sp>
      <p:sp>
        <p:nvSpPr>
          <p:cNvPr id="15" name="Text Placeholder 3">
            <a:extLst>
              <a:ext uri="{FF2B5EF4-FFF2-40B4-BE49-F238E27FC236}">
                <a16:creationId xmlns:a16="http://schemas.microsoft.com/office/drawing/2014/main" id="{465B3165-6F10-4D0F-9BC8-B4C451444D69}"/>
              </a:ext>
            </a:extLst>
          </p:cNvPr>
          <p:cNvSpPr>
            <a:spLocks noGrp="1"/>
          </p:cNvSpPr>
          <p:nvPr>
            <p:ph type="body" sz="half" idx="2" hasCustomPrompt="1"/>
          </p:nvPr>
        </p:nvSpPr>
        <p:spPr>
          <a:xfrm>
            <a:off x="262466" y="2684770"/>
            <a:ext cx="1259814" cy="330454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16" name="Content Placeholder 2">
            <a:extLst>
              <a:ext uri="{FF2B5EF4-FFF2-40B4-BE49-F238E27FC236}">
                <a16:creationId xmlns:a16="http://schemas.microsoft.com/office/drawing/2014/main" id="{C0EC084C-1181-4416-B55B-179995FCEE91}"/>
              </a:ext>
            </a:extLst>
          </p:cNvPr>
          <p:cNvSpPr>
            <a:spLocks noGrp="1"/>
          </p:cNvSpPr>
          <p:nvPr>
            <p:ph idx="1" hasCustomPrompt="1"/>
          </p:nvPr>
        </p:nvSpPr>
        <p:spPr>
          <a:xfrm>
            <a:off x="1783974" y="2684770"/>
            <a:ext cx="9120217" cy="3304548"/>
          </a:xfrm>
        </p:spPr>
        <p:txBody>
          <a:bodyP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2000"/>
            </a:lvl6pPr>
            <a:lvl7pPr>
              <a:defRPr sz="2000"/>
            </a:lvl7pPr>
            <a:lvl8pPr>
              <a:defRPr sz="2000"/>
            </a:lvl8pPr>
            <a:lvl9pPr>
              <a:defRPr sz="20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216095266"/>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Only">
    <p:bg bwMode="blackGray">
      <p:bgRef idx="1001">
        <a:schemeClr val="bg1"/>
      </p:bgRef>
    </p:bg>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endParaRPr lang="en-US" noProof="0" dirty="0"/>
          </a:p>
          <a:p>
            <a:r>
              <a:rPr lang="en-US" noProof="0" dirty="0"/>
              <a:t> Add a footer 	</a:t>
            </a:r>
          </a:p>
          <a:p>
            <a:endParaRPr lang="en-US" noProof="0" dirty="0"/>
          </a:p>
        </p:txBody>
      </p:sp>
      <p:sp>
        <p:nvSpPr>
          <p:cNvPr id="7" name="Slide Number Placeholder 6"/>
          <p:cNvSpPr>
            <a:spLocks noGrp="1"/>
          </p:cNvSpPr>
          <p:nvPr>
            <p:ph type="sldNum" sz="quarter" idx="12"/>
          </p:nvPr>
        </p:nvSpPr>
        <p:spPr/>
        <p:txBody>
          <a:bodyPr/>
          <a:lstStyle/>
          <a:p>
            <a:fld id="{2F5601C1-348E-4149-A60A-012B14EBE97F}" type="slidenum">
              <a:rPr lang="en-US" noProof="0" smtClean="0"/>
              <a:t>‹#›</a:t>
            </a:fld>
            <a:endParaRPr lang="en-US" noProof="0" dirty="0"/>
          </a:p>
        </p:txBody>
      </p:sp>
      <p:sp>
        <p:nvSpPr>
          <p:cNvPr id="9" name="Rectangle 8">
            <a:extLst>
              <a:ext uri="{FF2B5EF4-FFF2-40B4-BE49-F238E27FC236}">
                <a16:creationId xmlns:a16="http://schemas.microsoft.com/office/drawing/2014/main" id="{052B1BB7-5686-45D5-B55F-9490788630D1}"/>
              </a:ext>
            </a:extLst>
          </p:cNvPr>
          <p:cNvSpPr/>
          <p:nvPr userDrawn="1"/>
        </p:nvSpPr>
        <p:spPr>
          <a:xfrm>
            <a:off x="-1" y="2526525"/>
            <a:ext cx="1170462" cy="3563377"/>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Rectangle 11">
            <a:extLst>
              <a:ext uri="{FF2B5EF4-FFF2-40B4-BE49-F238E27FC236}">
                <a16:creationId xmlns:a16="http://schemas.microsoft.com/office/drawing/2014/main" id="{43DCC77D-E83C-469F-89CD-6BA43360ABC8}"/>
              </a:ext>
            </a:extLst>
          </p:cNvPr>
          <p:cNvSpPr/>
          <p:nvPr userDrawn="1"/>
        </p:nvSpPr>
        <p:spPr>
          <a:xfrm>
            <a:off x="0" y="758952"/>
            <a:ext cx="10905976" cy="1659371"/>
          </a:xfrm>
          <a:prstGeom prst="rect">
            <a:avLst/>
          </a:prstGeom>
          <a:solidFill>
            <a:schemeClr val="accent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noProof="0" dirty="0"/>
          </a:p>
        </p:txBody>
      </p:sp>
      <p:sp>
        <p:nvSpPr>
          <p:cNvPr id="13" name="Title 1">
            <a:extLst>
              <a:ext uri="{FF2B5EF4-FFF2-40B4-BE49-F238E27FC236}">
                <a16:creationId xmlns:a16="http://schemas.microsoft.com/office/drawing/2014/main" id="{26324FCD-DB02-475A-A176-06E8E5A51715}"/>
              </a:ext>
            </a:extLst>
          </p:cNvPr>
          <p:cNvSpPr>
            <a:spLocks noGrp="1"/>
          </p:cNvSpPr>
          <p:nvPr>
            <p:ph type="title"/>
          </p:nvPr>
        </p:nvSpPr>
        <p:spPr>
          <a:xfrm>
            <a:off x="1783974" y="868680"/>
            <a:ext cx="8590084" cy="1434906"/>
          </a:xfrm>
        </p:spPr>
        <p:txBody>
          <a:bodyPr/>
          <a:lstStyle>
            <a:lvl1pPr>
              <a:defRPr>
                <a:solidFill>
                  <a:schemeClr val="tx1"/>
                </a:solidFill>
              </a:defRPr>
            </a:lvl1pPr>
          </a:lstStyle>
          <a:p>
            <a:r>
              <a:rPr lang="en-US" noProof="0"/>
              <a:t>Click to edit Master title style</a:t>
            </a:r>
          </a:p>
        </p:txBody>
      </p:sp>
      <p:sp>
        <p:nvSpPr>
          <p:cNvPr id="14" name="Rectangle 13">
            <a:extLst>
              <a:ext uri="{FF2B5EF4-FFF2-40B4-BE49-F238E27FC236}">
                <a16:creationId xmlns:a16="http://schemas.microsoft.com/office/drawing/2014/main" id="{89177FE1-3E6C-4964-8ECF-7A59B762B0E4}"/>
              </a:ext>
            </a:extLst>
          </p:cNvPr>
          <p:cNvSpPr/>
          <p:nvPr userDrawn="1"/>
        </p:nvSpPr>
        <p:spPr>
          <a:xfrm>
            <a:off x="11014533" y="759506"/>
            <a:ext cx="1170462" cy="1659371"/>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Rectangle 21">
            <a:extLst>
              <a:ext uri="{FF2B5EF4-FFF2-40B4-BE49-F238E27FC236}">
                <a16:creationId xmlns:a16="http://schemas.microsoft.com/office/drawing/2014/main" id="{C6428E5B-816F-4CA0-B9A7-CB6107D35533}"/>
              </a:ext>
            </a:extLst>
          </p:cNvPr>
          <p:cNvSpPr/>
          <p:nvPr userDrawn="1"/>
        </p:nvSpPr>
        <p:spPr>
          <a:xfrm>
            <a:off x="1287810" y="2526525"/>
            <a:ext cx="10905975" cy="3563377"/>
          </a:xfrm>
          <a:prstGeom prst="rect">
            <a:avLst/>
          </a:prstGeom>
          <a:solidFill>
            <a:schemeClr val="tx1">
              <a:alpha val="8470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3" name="Date Placeholder 3">
            <a:extLst>
              <a:ext uri="{FF2B5EF4-FFF2-40B4-BE49-F238E27FC236}">
                <a16:creationId xmlns:a16="http://schemas.microsoft.com/office/drawing/2014/main" id="{4BB7DCFF-990A-4D13-AADC-AD1B3BABD336}"/>
              </a:ext>
            </a:extLst>
          </p:cNvPr>
          <p:cNvSpPr>
            <a:spLocks noGrp="1"/>
          </p:cNvSpPr>
          <p:nvPr>
            <p:ph type="dt" sz="half" idx="10"/>
          </p:nvPr>
        </p:nvSpPr>
        <p:spPr>
          <a:xfrm>
            <a:off x="262465" y="6356350"/>
            <a:ext cx="2743200" cy="365125"/>
          </a:xfrm>
        </p:spPr>
        <p:txBody>
          <a:bodyPr/>
          <a:lstStyle/>
          <a:p>
            <a:r>
              <a:rPr lang="en-US" noProof="0" dirty="0"/>
              <a:t>7/14/2018</a:t>
            </a:r>
          </a:p>
        </p:txBody>
      </p:sp>
    </p:spTree>
    <p:extLst>
      <p:ext uri="{BB962C8B-B14F-4D97-AF65-F5344CB8AC3E}">
        <p14:creationId xmlns:p14="http://schemas.microsoft.com/office/powerpoint/2010/main" val="346007230"/>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endParaRPr lang="en-US" noProof="0" dirty="0"/>
          </a:p>
          <a:p>
            <a:r>
              <a:rPr lang="en-US" noProof="0" dirty="0"/>
              <a:t> Add a footer 	</a:t>
            </a:r>
          </a:p>
          <a:p>
            <a:endParaRPr lang="en-US" noProof="0" dirty="0"/>
          </a:p>
        </p:txBody>
      </p:sp>
      <p:sp>
        <p:nvSpPr>
          <p:cNvPr id="7" name="Slide Number Placeholder 6"/>
          <p:cNvSpPr>
            <a:spLocks noGrp="1"/>
          </p:cNvSpPr>
          <p:nvPr>
            <p:ph type="sldNum" sz="quarter" idx="12"/>
          </p:nvPr>
        </p:nvSpPr>
        <p:spPr/>
        <p:txBody>
          <a:bodyPr/>
          <a:lstStyle/>
          <a:p>
            <a:fld id="{2F5601C1-348E-4149-A60A-012B14EBE97F}" type="slidenum">
              <a:rPr lang="en-US" noProof="0" smtClean="0"/>
              <a:t>‹#›</a:t>
            </a:fld>
            <a:endParaRPr lang="en-US" noProof="0" dirty="0"/>
          </a:p>
        </p:txBody>
      </p:sp>
      <p:sp>
        <p:nvSpPr>
          <p:cNvPr id="8" name="Date Placeholder 3">
            <a:extLst>
              <a:ext uri="{FF2B5EF4-FFF2-40B4-BE49-F238E27FC236}">
                <a16:creationId xmlns:a16="http://schemas.microsoft.com/office/drawing/2014/main" id="{5AA5E670-4D55-43E7-A5BE-FE9C80961E4D}"/>
              </a:ext>
            </a:extLst>
          </p:cNvPr>
          <p:cNvSpPr>
            <a:spLocks noGrp="1"/>
          </p:cNvSpPr>
          <p:nvPr>
            <p:ph type="dt" sz="half" idx="10"/>
          </p:nvPr>
        </p:nvSpPr>
        <p:spPr>
          <a:xfrm>
            <a:off x="262465" y="6356350"/>
            <a:ext cx="2743200" cy="365125"/>
          </a:xfrm>
        </p:spPr>
        <p:txBody>
          <a:bodyPr/>
          <a:lstStyle/>
          <a:p>
            <a:r>
              <a:rPr lang="en-US" noProof="0" dirty="0"/>
              <a:t>7/14/2018</a:t>
            </a:r>
          </a:p>
        </p:txBody>
      </p:sp>
    </p:spTree>
    <p:extLst>
      <p:ext uri="{BB962C8B-B14F-4D97-AF65-F5344CB8AC3E}">
        <p14:creationId xmlns:p14="http://schemas.microsoft.com/office/powerpoint/2010/main" val="3321634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Section Header">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noProof="0" dirty="0"/>
          </a:p>
        </p:txBody>
      </p:sp>
      <p:sp>
        <p:nvSpPr>
          <p:cNvPr id="8" name="Rectangle 7"/>
          <p:cNvSpPr/>
          <p:nvPr/>
        </p:nvSpPr>
        <p:spPr>
          <a:xfrm>
            <a:off x="9270263" y="761999"/>
            <a:ext cx="2925318" cy="5334001"/>
          </a:xfrm>
          <a:prstGeom prst="rect">
            <a:avLst/>
          </a:prstGeom>
          <a:solidFill>
            <a:schemeClr val="tx1">
              <a:lumMod val="65000"/>
              <a:alpha val="49804"/>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chemeClr val="tx1"/>
                </a:solidFill>
              </a:defRPr>
            </a:lvl1pPr>
          </a:lstStyle>
          <a:p>
            <a:r>
              <a:rPr lang="en-US" noProof="0"/>
              <a:t>Click to edit Master title style</a:t>
            </a:r>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noProof="0"/>
              <a:t>Click to edit Master subtitle style</a:t>
            </a:r>
          </a:p>
        </p:txBody>
      </p:sp>
      <p:sp>
        <p:nvSpPr>
          <p:cNvPr id="4" name="Date Placeholder 3"/>
          <p:cNvSpPr>
            <a:spLocks noGrp="1"/>
          </p:cNvSpPr>
          <p:nvPr>
            <p:ph type="dt" sz="half" idx="10"/>
          </p:nvPr>
        </p:nvSpPr>
        <p:spPr/>
        <p:txBody>
          <a:bodyPr/>
          <a:lstStyle/>
          <a:p>
            <a:r>
              <a:rPr lang="en-US" noProof="0" dirty="0"/>
              <a:t>7/14/2018</a:t>
            </a:r>
          </a:p>
        </p:txBody>
      </p:sp>
      <p:sp>
        <p:nvSpPr>
          <p:cNvPr id="5" name="Footer Placeholder 4"/>
          <p:cNvSpPr>
            <a:spLocks noGrp="1"/>
          </p:cNvSpPr>
          <p:nvPr>
            <p:ph type="ftr" sz="quarter" idx="11"/>
          </p:nvPr>
        </p:nvSpPr>
        <p:spPr/>
        <p:txBody>
          <a:bodyPr/>
          <a:lstStyle/>
          <a:p>
            <a:endParaRPr lang="en-US" noProof="0" dirty="0"/>
          </a:p>
          <a:p>
            <a:r>
              <a:rPr lang="en-US" noProof="0" dirty="0"/>
              <a:t> Add a footer 	</a:t>
            </a:r>
          </a:p>
          <a:p>
            <a:endParaRPr lang="en-US" noProof="0" dirty="0"/>
          </a:p>
        </p:txBody>
      </p:sp>
      <p:sp>
        <p:nvSpPr>
          <p:cNvPr id="6" name="Slide Number Placeholder 5"/>
          <p:cNvSpPr>
            <a:spLocks noGrp="1"/>
          </p:cNvSpPr>
          <p:nvPr>
            <p:ph type="sldNum" sz="quarter" idx="12"/>
          </p:nvPr>
        </p:nvSpPr>
        <p:spPr/>
        <p:txBody>
          <a:bodyPr/>
          <a:lstStyle/>
          <a:p>
            <a:fld id="{2F5601C1-348E-4149-A60A-012B14EBE97F}" type="slidenum">
              <a:rPr lang="en-US" noProof="0" smtClean="0"/>
              <a:t>‹#›</a:t>
            </a:fld>
            <a:endParaRPr lang="en-US" noProof="0" dirty="0"/>
          </a:p>
        </p:txBody>
      </p:sp>
    </p:spTree>
    <p:extLst>
      <p:ext uri="{BB962C8B-B14F-4D97-AF65-F5344CB8AC3E}">
        <p14:creationId xmlns:p14="http://schemas.microsoft.com/office/powerpoint/2010/main" val="34962484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B40D05C-B196-4463-8AF0-FECF8B476CA5}"/>
              </a:ext>
            </a:extLst>
          </p:cNvPr>
          <p:cNvSpPr/>
          <p:nvPr userDrawn="1"/>
        </p:nvSpPr>
        <p:spPr>
          <a:xfrm>
            <a:off x="3705041" y="763792"/>
            <a:ext cx="7857285" cy="5335255"/>
          </a:xfrm>
          <a:prstGeom prst="rect">
            <a:avLst/>
          </a:prstGeom>
          <a:solidFill>
            <a:schemeClr val="tx1">
              <a:alpha val="8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noProof="0" dirty="0"/>
          </a:p>
        </p:txBody>
      </p:sp>
      <p:sp>
        <p:nvSpPr>
          <p:cNvPr id="10" name="Rectangle 9">
            <a:extLst>
              <a:ext uri="{FF2B5EF4-FFF2-40B4-BE49-F238E27FC236}">
                <a16:creationId xmlns:a16="http://schemas.microsoft.com/office/drawing/2014/main" id="{B6EBED2C-F3CC-43CD-9D5D-53C48DD4A17C}"/>
              </a:ext>
            </a:extLst>
          </p:cNvPr>
          <p:cNvSpPr/>
          <p:nvPr userDrawn="1"/>
        </p:nvSpPr>
        <p:spPr>
          <a:xfrm>
            <a:off x="11815244" y="745000"/>
            <a:ext cx="384668" cy="5344904"/>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100" noProof="0" dirty="0"/>
          </a:p>
        </p:txBody>
      </p:sp>
      <p:sp>
        <p:nvSpPr>
          <p:cNvPr id="11" name="Rectangle 10">
            <a:extLst>
              <a:ext uri="{FF2B5EF4-FFF2-40B4-BE49-F238E27FC236}">
                <a16:creationId xmlns:a16="http://schemas.microsoft.com/office/drawing/2014/main" id="{D2988879-231C-4C2A-8B72-7EC0AB5CA21B}"/>
              </a:ext>
            </a:extLst>
          </p:cNvPr>
          <p:cNvSpPr/>
          <p:nvPr userDrawn="1"/>
        </p:nvSpPr>
        <p:spPr>
          <a:xfrm>
            <a:off x="0" y="745000"/>
            <a:ext cx="3430043" cy="5330952"/>
          </a:xfrm>
          <a:prstGeom prst="rect">
            <a:avLst/>
          </a:prstGeom>
          <a:solidFill>
            <a:schemeClr val="accent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noProof="0" dirty="0"/>
          </a:p>
        </p:txBody>
      </p:sp>
      <p:sp>
        <p:nvSpPr>
          <p:cNvPr id="2" name="Title 1"/>
          <p:cNvSpPr>
            <a:spLocks noGrp="1"/>
          </p:cNvSpPr>
          <p:nvPr>
            <p:ph type="title"/>
          </p:nvPr>
        </p:nvSpPr>
        <p:spPr>
          <a:xfrm>
            <a:off x="252919" y="2043953"/>
            <a:ext cx="2947482" cy="3681067"/>
          </a:xfrm>
        </p:spPr>
        <p:txBody>
          <a:bodyPr/>
          <a:lstStyle>
            <a:lvl1pPr>
              <a:defRPr>
                <a:solidFill>
                  <a:schemeClr val="tx1"/>
                </a:solidFill>
              </a:defRPr>
            </a:lvl1pPr>
          </a:lstStyle>
          <a:p>
            <a:r>
              <a:rPr lang="en-US" noProof="0"/>
              <a:t>Click to edit Master title style</a:t>
            </a:r>
          </a:p>
        </p:txBody>
      </p:sp>
      <p:sp>
        <p:nvSpPr>
          <p:cNvPr id="3" name="Content Placeholder 2"/>
          <p:cNvSpPr>
            <a:spLocks noGrp="1"/>
          </p:cNvSpPr>
          <p:nvPr>
            <p:ph idx="1" hasCustomPrompt="1"/>
          </p:nvPr>
        </p:nvSpPr>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Footer Placeholder 4"/>
          <p:cNvSpPr>
            <a:spLocks noGrp="1"/>
          </p:cNvSpPr>
          <p:nvPr>
            <p:ph type="ftr" sz="quarter" idx="11"/>
          </p:nvPr>
        </p:nvSpPr>
        <p:spPr/>
        <p:txBody>
          <a:bodyPr/>
          <a:lstStyle>
            <a:lvl1pPr>
              <a:defRPr>
                <a:solidFill>
                  <a:schemeClr val="bg2"/>
                </a:solidFill>
              </a:defRPr>
            </a:lvl1pPr>
          </a:lstStyle>
          <a:p>
            <a:endParaRPr lang="en-US" noProof="0" dirty="0"/>
          </a:p>
          <a:p>
            <a:r>
              <a:rPr lang="en-US" noProof="0" dirty="0"/>
              <a:t> Add a footer 	</a:t>
            </a:r>
          </a:p>
          <a:p>
            <a:endParaRPr lang="en-US" noProof="0" dirty="0"/>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2F5601C1-348E-4149-A60A-012B14EBE97F}" type="slidenum">
              <a:rPr lang="en-US" noProof="0" smtClean="0"/>
              <a:pPr/>
              <a:t>‹#›</a:t>
            </a:fld>
            <a:endParaRPr lang="en-US" noProof="0" dirty="0"/>
          </a:p>
        </p:txBody>
      </p:sp>
      <p:sp>
        <p:nvSpPr>
          <p:cNvPr id="7" name="Date Placeholder 3">
            <a:extLst>
              <a:ext uri="{FF2B5EF4-FFF2-40B4-BE49-F238E27FC236}">
                <a16:creationId xmlns:a16="http://schemas.microsoft.com/office/drawing/2014/main" id="{3A6C3BCD-F202-467A-ABBA-F38FC2989818}"/>
              </a:ext>
            </a:extLst>
          </p:cNvPr>
          <p:cNvSpPr>
            <a:spLocks noGrp="1"/>
          </p:cNvSpPr>
          <p:nvPr>
            <p:ph type="dt" sz="half" idx="10"/>
          </p:nvPr>
        </p:nvSpPr>
        <p:spPr>
          <a:xfrm>
            <a:off x="262465" y="6356350"/>
            <a:ext cx="2743200" cy="365125"/>
          </a:xfrm>
        </p:spPr>
        <p:txBody>
          <a:bodyPr/>
          <a:lstStyle>
            <a:lvl1pPr>
              <a:defRPr>
                <a:solidFill>
                  <a:schemeClr val="bg2"/>
                </a:solidFill>
              </a:defRPr>
            </a:lvl1pPr>
          </a:lstStyle>
          <a:p>
            <a:r>
              <a:rPr lang="en-US" noProof="0" dirty="0"/>
              <a:t>7/14/2018</a:t>
            </a:r>
          </a:p>
        </p:txBody>
      </p:sp>
    </p:spTree>
    <p:extLst>
      <p:ext uri="{BB962C8B-B14F-4D97-AF65-F5344CB8AC3E}">
        <p14:creationId xmlns:p14="http://schemas.microsoft.com/office/powerpoint/2010/main" val="39016035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_Top">
    <p:bg bwMode="blackGray">
      <p:bgRef idx="1001">
        <a:schemeClr val="bg1"/>
      </p:bgRef>
    </p:bg>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endParaRPr lang="en-US" noProof="0" dirty="0"/>
          </a:p>
          <a:p>
            <a:r>
              <a:rPr lang="en-US" noProof="0" dirty="0"/>
              <a:t> Add a footer 	</a:t>
            </a:r>
          </a:p>
          <a:p>
            <a:endParaRPr lang="en-US" noProof="0" dirty="0"/>
          </a:p>
        </p:txBody>
      </p:sp>
      <p:sp>
        <p:nvSpPr>
          <p:cNvPr id="7" name="Slide Number Placeholder 6"/>
          <p:cNvSpPr>
            <a:spLocks noGrp="1"/>
          </p:cNvSpPr>
          <p:nvPr>
            <p:ph type="sldNum" sz="quarter" idx="12"/>
          </p:nvPr>
        </p:nvSpPr>
        <p:spPr/>
        <p:txBody>
          <a:bodyPr/>
          <a:lstStyle/>
          <a:p>
            <a:fld id="{2F5601C1-348E-4149-A60A-012B14EBE97F}" type="slidenum">
              <a:rPr lang="en-US" noProof="0" smtClean="0"/>
              <a:t>‹#›</a:t>
            </a:fld>
            <a:endParaRPr lang="en-US" noProof="0" dirty="0"/>
          </a:p>
        </p:txBody>
      </p:sp>
      <p:sp>
        <p:nvSpPr>
          <p:cNvPr id="9" name="Rectangle 8">
            <a:extLst>
              <a:ext uri="{FF2B5EF4-FFF2-40B4-BE49-F238E27FC236}">
                <a16:creationId xmlns:a16="http://schemas.microsoft.com/office/drawing/2014/main" id="{052B1BB7-5686-45D5-B55F-9490788630D1}"/>
              </a:ext>
            </a:extLst>
          </p:cNvPr>
          <p:cNvSpPr/>
          <p:nvPr userDrawn="1"/>
        </p:nvSpPr>
        <p:spPr>
          <a:xfrm>
            <a:off x="-1" y="2526525"/>
            <a:ext cx="1170462" cy="3563377"/>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Rectangle 11">
            <a:extLst>
              <a:ext uri="{FF2B5EF4-FFF2-40B4-BE49-F238E27FC236}">
                <a16:creationId xmlns:a16="http://schemas.microsoft.com/office/drawing/2014/main" id="{43DCC77D-E83C-469F-89CD-6BA43360ABC8}"/>
              </a:ext>
            </a:extLst>
          </p:cNvPr>
          <p:cNvSpPr/>
          <p:nvPr userDrawn="1"/>
        </p:nvSpPr>
        <p:spPr>
          <a:xfrm>
            <a:off x="0" y="758952"/>
            <a:ext cx="10905976" cy="1659371"/>
          </a:xfrm>
          <a:prstGeom prst="rect">
            <a:avLst/>
          </a:prstGeom>
          <a:solidFill>
            <a:schemeClr val="accent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noProof="0" dirty="0"/>
          </a:p>
        </p:txBody>
      </p:sp>
      <p:sp>
        <p:nvSpPr>
          <p:cNvPr id="13" name="Title 1">
            <a:extLst>
              <a:ext uri="{FF2B5EF4-FFF2-40B4-BE49-F238E27FC236}">
                <a16:creationId xmlns:a16="http://schemas.microsoft.com/office/drawing/2014/main" id="{26324FCD-DB02-475A-A176-06E8E5A51715}"/>
              </a:ext>
            </a:extLst>
          </p:cNvPr>
          <p:cNvSpPr>
            <a:spLocks noGrp="1"/>
          </p:cNvSpPr>
          <p:nvPr>
            <p:ph type="title"/>
          </p:nvPr>
        </p:nvSpPr>
        <p:spPr>
          <a:xfrm>
            <a:off x="1783974" y="868680"/>
            <a:ext cx="8590084" cy="1434906"/>
          </a:xfrm>
        </p:spPr>
        <p:txBody>
          <a:bodyPr/>
          <a:lstStyle>
            <a:lvl1pPr>
              <a:defRPr>
                <a:solidFill>
                  <a:schemeClr val="tx1"/>
                </a:solidFill>
              </a:defRPr>
            </a:lvl1pPr>
          </a:lstStyle>
          <a:p>
            <a:r>
              <a:rPr lang="en-US" noProof="0"/>
              <a:t>Click to edit Master title style</a:t>
            </a:r>
          </a:p>
        </p:txBody>
      </p:sp>
      <p:sp>
        <p:nvSpPr>
          <p:cNvPr id="14" name="Rectangle 13">
            <a:extLst>
              <a:ext uri="{FF2B5EF4-FFF2-40B4-BE49-F238E27FC236}">
                <a16:creationId xmlns:a16="http://schemas.microsoft.com/office/drawing/2014/main" id="{89177FE1-3E6C-4964-8ECF-7A59B762B0E4}"/>
              </a:ext>
            </a:extLst>
          </p:cNvPr>
          <p:cNvSpPr/>
          <p:nvPr userDrawn="1"/>
        </p:nvSpPr>
        <p:spPr>
          <a:xfrm>
            <a:off x="11014533" y="759506"/>
            <a:ext cx="1170462" cy="1659371"/>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Rectangle 21">
            <a:extLst>
              <a:ext uri="{FF2B5EF4-FFF2-40B4-BE49-F238E27FC236}">
                <a16:creationId xmlns:a16="http://schemas.microsoft.com/office/drawing/2014/main" id="{C6428E5B-816F-4CA0-B9A7-CB6107D35533}"/>
              </a:ext>
            </a:extLst>
          </p:cNvPr>
          <p:cNvSpPr/>
          <p:nvPr userDrawn="1"/>
        </p:nvSpPr>
        <p:spPr>
          <a:xfrm>
            <a:off x="1287810" y="2526525"/>
            <a:ext cx="10905975" cy="3563377"/>
          </a:xfrm>
          <a:prstGeom prst="rect">
            <a:avLst/>
          </a:prstGeom>
          <a:solidFill>
            <a:schemeClr val="tx1">
              <a:alpha val="8470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Text Placeholder 2">
            <a:extLst>
              <a:ext uri="{FF2B5EF4-FFF2-40B4-BE49-F238E27FC236}">
                <a16:creationId xmlns:a16="http://schemas.microsoft.com/office/drawing/2014/main" id="{F0772FB0-32ED-4DB8-9F56-587A5BEF3F2B}"/>
              </a:ext>
            </a:extLst>
          </p:cNvPr>
          <p:cNvSpPr>
            <a:spLocks noGrp="1"/>
          </p:cNvSpPr>
          <p:nvPr>
            <p:ph type="body" idx="1" hasCustomPrompt="1"/>
          </p:nvPr>
        </p:nvSpPr>
        <p:spPr>
          <a:xfrm>
            <a:off x="1783974" y="2684770"/>
            <a:ext cx="9120216" cy="3304549"/>
          </a:xfrm>
        </p:spPr>
        <p:txBody>
          <a:bodyPr anchor="ctr" anchorCtr="0">
            <a:normAutofit/>
          </a:bodyPr>
          <a:lstStyle>
            <a:lvl1pPr marL="342900" indent="-342900">
              <a:buFont typeface="Arial" panose="020B0604020202020204" pitchFamily="34" charset="0"/>
              <a:buChar char="•"/>
              <a:defRPr sz="2200" cap="none" spc="0" baseline="0">
                <a:solidFill>
                  <a:schemeClr val="bg2"/>
                </a:solidFill>
              </a:defRPr>
            </a:lvl1pPr>
            <a:lvl2pPr marL="742950" indent="-285750">
              <a:buFont typeface="Arial" panose="020B0604020202020204" pitchFamily="34" charset="0"/>
              <a:buChar char="•"/>
              <a:defRPr sz="1800">
                <a:solidFill>
                  <a:schemeClr val="bg2"/>
                </a:solidFill>
              </a:defRPr>
            </a:lvl2pPr>
            <a:lvl3pPr marL="1200150" indent="-285750">
              <a:buFont typeface="Arial" panose="020B0604020202020204" pitchFamily="34" charset="0"/>
              <a:buChar char="•"/>
              <a:defRPr sz="1600">
                <a:solidFill>
                  <a:schemeClr val="bg2"/>
                </a:solidFill>
              </a:defRPr>
            </a:lvl3pPr>
            <a:lvl4pPr marL="1657350" indent="-285750">
              <a:buFont typeface="Arial" panose="020B0604020202020204" pitchFamily="34" charset="0"/>
              <a:buChar char="•"/>
              <a:defRPr sz="1400">
                <a:solidFill>
                  <a:schemeClr val="bg2"/>
                </a:solidFill>
              </a:defRPr>
            </a:lvl4pPr>
            <a:lvl5pPr marL="2114550" indent="-285750">
              <a:buFont typeface="Arial" panose="020B0604020202020204" pitchFamily="34" charset="0"/>
              <a:buChar char="•"/>
              <a:defRPr sz="1400">
                <a:solidFill>
                  <a:schemeClr val="bg2"/>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3" name="Date Placeholder 3">
            <a:extLst>
              <a:ext uri="{FF2B5EF4-FFF2-40B4-BE49-F238E27FC236}">
                <a16:creationId xmlns:a16="http://schemas.microsoft.com/office/drawing/2014/main" id="{4BB7DCFF-990A-4D13-AADC-AD1B3BABD336}"/>
              </a:ext>
            </a:extLst>
          </p:cNvPr>
          <p:cNvSpPr>
            <a:spLocks noGrp="1"/>
          </p:cNvSpPr>
          <p:nvPr>
            <p:ph type="dt" sz="half" idx="10"/>
          </p:nvPr>
        </p:nvSpPr>
        <p:spPr>
          <a:xfrm>
            <a:off x="262465" y="6356350"/>
            <a:ext cx="2743200" cy="365125"/>
          </a:xfrm>
        </p:spPr>
        <p:txBody>
          <a:bodyPr/>
          <a:lstStyle/>
          <a:p>
            <a:r>
              <a:rPr lang="en-US" noProof="0" dirty="0"/>
              <a:t>7/14/2018</a:t>
            </a:r>
          </a:p>
        </p:txBody>
      </p:sp>
    </p:spTree>
    <p:extLst>
      <p:ext uri="{BB962C8B-B14F-4D97-AF65-F5344CB8AC3E}">
        <p14:creationId xmlns:p14="http://schemas.microsoft.com/office/powerpoint/2010/main" val="2316194435"/>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and Content Lef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590D47E-B3B8-440E-9F42-8E8BF157EBFB}"/>
              </a:ext>
            </a:extLst>
          </p:cNvPr>
          <p:cNvSpPr/>
          <p:nvPr userDrawn="1"/>
        </p:nvSpPr>
        <p:spPr>
          <a:xfrm>
            <a:off x="8722615" y="761103"/>
            <a:ext cx="3469385" cy="5335793"/>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noProof="0" dirty="0"/>
          </a:p>
        </p:txBody>
      </p:sp>
      <p:sp>
        <p:nvSpPr>
          <p:cNvPr id="2" name="Title 1"/>
          <p:cNvSpPr>
            <a:spLocks noGrp="1"/>
          </p:cNvSpPr>
          <p:nvPr>
            <p:ph type="title"/>
          </p:nvPr>
        </p:nvSpPr>
        <p:spPr>
          <a:xfrm>
            <a:off x="8983566" y="2345167"/>
            <a:ext cx="2947482" cy="3376355"/>
          </a:xfrm>
        </p:spPr>
        <p:txBody>
          <a:bodyPr/>
          <a:lstStyle>
            <a:lvl1pPr>
              <a:defRPr>
                <a:solidFill>
                  <a:schemeClr val="tx1"/>
                </a:solidFill>
              </a:defRPr>
            </a:lvl1pPr>
          </a:lstStyle>
          <a:p>
            <a:r>
              <a:rPr lang="en-US" noProof="0"/>
              <a:t>Click to edit Master title style</a:t>
            </a:r>
          </a:p>
        </p:txBody>
      </p:sp>
      <p:sp>
        <p:nvSpPr>
          <p:cNvPr id="9" name="Rectangle 8">
            <a:extLst>
              <a:ext uri="{FF2B5EF4-FFF2-40B4-BE49-F238E27FC236}">
                <a16:creationId xmlns:a16="http://schemas.microsoft.com/office/drawing/2014/main" id="{B1F71A73-3F86-47BC-8F23-CF55E86418C3}"/>
              </a:ext>
            </a:extLst>
          </p:cNvPr>
          <p:cNvSpPr/>
          <p:nvPr userDrawn="1"/>
        </p:nvSpPr>
        <p:spPr>
          <a:xfrm>
            <a:off x="573233" y="761103"/>
            <a:ext cx="8065158" cy="5335793"/>
          </a:xfrm>
          <a:prstGeom prst="rect">
            <a:avLst/>
          </a:prstGeom>
          <a:solidFill>
            <a:schemeClr val="tx1">
              <a:alpha val="85098"/>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noProof="0" dirty="0"/>
          </a:p>
        </p:txBody>
      </p:sp>
      <p:sp>
        <p:nvSpPr>
          <p:cNvPr id="3" name="Content Placeholder 2"/>
          <p:cNvSpPr>
            <a:spLocks noGrp="1"/>
          </p:cNvSpPr>
          <p:nvPr>
            <p:ph idx="1" hasCustomPrompt="1"/>
          </p:nvPr>
        </p:nvSpPr>
        <p:spPr>
          <a:xfrm>
            <a:off x="951134" y="860611"/>
            <a:ext cx="7315200" cy="512064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Footer Placeholder 4"/>
          <p:cNvSpPr>
            <a:spLocks noGrp="1"/>
          </p:cNvSpPr>
          <p:nvPr>
            <p:ph type="ftr" sz="quarter" idx="11"/>
          </p:nvPr>
        </p:nvSpPr>
        <p:spPr/>
        <p:txBody>
          <a:bodyPr/>
          <a:lstStyle>
            <a:lvl1pPr>
              <a:defRPr>
                <a:solidFill>
                  <a:schemeClr val="bg2"/>
                </a:solidFill>
              </a:defRPr>
            </a:lvl1pPr>
          </a:lstStyle>
          <a:p>
            <a:endParaRPr lang="en-US" noProof="0" dirty="0"/>
          </a:p>
          <a:p>
            <a:r>
              <a:rPr lang="en-US" noProof="0" dirty="0"/>
              <a:t> Add a footer 	</a:t>
            </a:r>
          </a:p>
          <a:p>
            <a:endParaRPr lang="en-US" noProof="0" dirty="0"/>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2F5601C1-348E-4149-A60A-012B14EBE97F}" type="slidenum">
              <a:rPr lang="en-US" noProof="0" smtClean="0"/>
              <a:pPr/>
              <a:t>‹#›</a:t>
            </a:fld>
            <a:endParaRPr lang="en-US" noProof="0" dirty="0"/>
          </a:p>
        </p:txBody>
      </p:sp>
      <p:sp>
        <p:nvSpPr>
          <p:cNvPr id="7" name="Date Placeholder 3">
            <a:extLst>
              <a:ext uri="{FF2B5EF4-FFF2-40B4-BE49-F238E27FC236}">
                <a16:creationId xmlns:a16="http://schemas.microsoft.com/office/drawing/2014/main" id="{3A6C3BCD-F202-467A-ABBA-F38FC2989818}"/>
              </a:ext>
            </a:extLst>
          </p:cNvPr>
          <p:cNvSpPr>
            <a:spLocks noGrp="1"/>
          </p:cNvSpPr>
          <p:nvPr>
            <p:ph type="dt" sz="half" idx="10"/>
          </p:nvPr>
        </p:nvSpPr>
        <p:spPr>
          <a:xfrm>
            <a:off x="262465" y="6356350"/>
            <a:ext cx="2743200" cy="365125"/>
          </a:xfrm>
        </p:spPr>
        <p:txBody>
          <a:bodyPr/>
          <a:lstStyle>
            <a:lvl1pPr>
              <a:defRPr>
                <a:solidFill>
                  <a:schemeClr val="bg2"/>
                </a:solidFill>
              </a:defRPr>
            </a:lvl1pPr>
          </a:lstStyle>
          <a:p>
            <a:r>
              <a:rPr lang="en-US" noProof="0" dirty="0"/>
              <a:t>7/14/2018</a:t>
            </a:r>
          </a:p>
        </p:txBody>
      </p:sp>
      <p:sp>
        <p:nvSpPr>
          <p:cNvPr id="8" name="Rectangle 7">
            <a:extLst>
              <a:ext uri="{FF2B5EF4-FFF2-40B4-BE49-F238E27FC236}">
                <a16:creationId xmlns:a16="http://schemas.microsoft.com/office/drawing/2014/main" id="{65CA5BF5-DE7F-4460-817D-AE1BAC336C92}"/>
              </a:ext>
            </a:extLst>
          </p:cNvPr>
          <p:cNvSpPr/>
          <p:nvPr userDrawn="1"/>
        </p:nvSpPr>
        <p:spPr>
          <a:xfrm>
            <a:off x="1" y="753035"/>
            <a:ext cx="494852" cy="5335793"/>
          </a:xfrm>
          <a:prstGeom prst="rect">
            <a:avLst/>
          </a:prstGeom>
          <a:solidFill>
            <a:schemeClr val="accent5">
              <a:alpha val="6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34173355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eft Title and 4 Content Boxes">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B40D05C-B196-4463-8AF0-FECF8B476CA5}"/>
              </a:ext>
            </a:extLst>
          </p:cNvPr>
          <p:cNvSpPr/>
          <p:nvPr userDrawn="1"/>
        </p:nvSpPr>
        <p:spPr>
          <a:xfrm>
            <a:off x="3705041" y="763792"/>
            <a:ext cx="7857285" cy="5335255"/>
          </a:xfrm>
          <a:prstGeom prst="rect">
            <a:avLst/>
          </a:prstGeom>
          <a:solidFill>
            <a:schemeClr val="tx1">
              <a:alpha val="8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noProof="0" dirty="0"/>
          </a:p>
        </p:txBody>
      </p:sp>
      <p:sp>
        <p:nvSpPr>
          <p:cNvPr id="10" name="Rectangle 9">
            <a:extLst>
              <a:ext uri="{FF2B5EF4-FFF2-40B4-BE49-F238E27FC236}">
                <a16:creationId xmlns:a16="http://schemas.microsoft.com/office/drawing/2014/main" id="{B6EBED2C-F3CC-43CD-9D5D-53C48DD4A17C}"/>
              </a:ext>
            </a:extLst>
          </p:cNvPr>
          <p:cNvSpPr/>
          <p:nvPr userDrawn="1"/>
        </p:nvSpPr>
        <p:spPr>
          <a:xfrm>
            <a:off x="11804486" y="745000"/>
            <a:ext cx="384668" cy="5344904"/>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100" noProof="0" dirty="0"/>
          </a:p>
        </p:txBody>
      </p:sp>
      <p:sp>
        <p:nvSpPr>
          <p:cNvPr id="11" name="Rectangle 10">
            <a:extLst>
              <a:ext uri="{FF2B5EF4-FFF2-40B4-BE49-F238E27FC236}">
                <a16:creationId xmlns:a16="http://schemas.microsoft.com/office/drawing/2014/main" id="{D2988879-231C-4C2A-8B72-7EC0AB5CA21B}"/>
              </a:ext>
            </a:extLst>
          </p:cNvPr>
          <p:cNvSpPr/>
          <p:nvPr userDrawn="1"/>
        </p:nvSpPr>
        <p:spPr>
          <a:xfrm>
            <a:off x="0" y="745000"/>
            <a:ext cx="3430043" cy="5330952"/>
          </a:xfrm>
          <a:prstGeom prst="rect">
            <a:avLst/>
          </a:prstGeom>
          <a:solidFill>
            <a:schemeClr val="accent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noProof="0" dirty="0"/>
          </a:p>
        </p:txBody>
      </p:sp>
      <p:sp>
        <p:nvSpPr>
          <p:cNvPr id="2" name="Title 1"/>
          <p:cNvSpPr>
            <a:spLocks noGrp="1"/>
          </p:cNvSpPr>
          <p:nvPr>
            <p:ph type="title"/>
          </p:nvPr>
        </p:nvSpPr>
        <p:spPr>
          <a:xfrm>
            <a:off x="252919" y="2043953"/>
            <a:ext cx="2947482" cy="3681067"/>
          </a:xfrm>
        </p:spPr>
        <p:txBody>
          <a:bodyPr/>
          <a:lstStyle>
            <a:lvl1pPr>
              <a:defRPr>
                <a:solidFill>
                  <a:schemeClr val="tx1"/>
                </a:solidFill>
              </a:defRPr>
            </a:lvl1pPr>
          </a:lstStyle>
          <a:p>
            <a:r>
              <a:rPr lang="en-US" noProof="0"/>
              <a:t>Click to edit Master title style</a:t>
            </a:r>
          </a:p>
        </p:txBody>
      </p:sp>
      <p:sp>
        <p:nvSpPr>
          <p:cNvPr id="3" name="Content Placeholder 2"/>
          <p:cNvSpPr>
            <a:spLocks noGrp="1"/>
          </p:cNvSpPr>
          <p:nvPr>
            <p:ph idx="1" hasCustomPrompt="1"/>
          </p:nvPr>
        </p:nvSpPr>
        <p:spPr>
          <a:xfrm>
            <a:off x="3869268" y="864108"/>
            <a:ext cx="3618054" cy="2449247"/>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Footer Placeholder 4"/>
          <p:cNvSpPr>
            <a:spLocks noGrp="1"/>
          </p:cNvSpPr>
          <p:nvPr>
            <p:ph type="ftr" sz="quarter" idx="11"/>
          </p:nvPr>
        </p:nvSpPr>
        <p:spPr/>
        <p:txBody>
          <a:bodyPr/>
          <a:lstStyle>
            <a:lvl1pPr>
              <a:defRPr>
                <a:solidFill>
                  <a:schemeClr val="bg2"/>
                </a:solidFill>
              </a:defRPr>
            </a:lvl1pPr>
          </a:lstStyle>
          <a:p>
            <a:endParaRPr lang="en-US" noProof="0" dirty="0"/>
          </a:p>
          <a:p>
            <a:r>
              <a:rPr lang="en-US" noProof="0" dirty="0"/>
              <a:t> Add a footer 	</a:t>
            </a:r>
          </a:p>
          <a:p>
            <a:endParaRPr lang="en-US" noProof="0" dirty="0"/>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2F5601C1-348E-4149-A60A-012B14EBE97F}" type="slidenum">
              <a:rPr lang="en-US" noProof="0" smtClean="0"/>
              <a:pPr/>
              <a:t>‹#›</a:t>
            </a:fld>
            <a:endParaRPr lang="en-US" noProof="0" dirty="0"/>
          </a:p>
        </p:txBody>
      </p:sp>
      <p:sp>
        <p:nvSpPr>
          <p:cNvPr id="7" name="Date Placeholder 3">
            <a:extLst>
              <a:ext uri="{FF2B5EF4-FFF2-40B4-BE49-F238E27FC236}">
                <a16:creationId xmlns:a16="http://schemas.microsoft.com/office/drawing/2014/main" id="{3A6C3BCD-F202-467A-ABBA-F38FC2989818}"/>
              </a:ext>
            </a:extLst>
          </p:cNvPr>
          <p:cNvSpPr>
            <a:spLocks noGrp="1"/>
          </p:cNvSpPr>
          <p:nvPr>
            <p:ph type="dt" sz="half" idx="10"/>
          </p:nvPr>
        </p:nvSpPr>
        <p:spPr>
          <a:xfrm>
            <a:off x="262465" y="6356350"/>
            <a:ext cx="2743200" cy="365125"/>
          </a:xfrm>
        </p:spPr>
        <p:txBody>
          <a:bodyPr/>
          <a:lstStyle>
            <a:lvl1pPr>
              <a:defRPr>
                <a:solidFill>
                  <a:schemeClr val="bg2"/>
                </a:solidFill>
              </a:defRPr>
            </a:lvl1pPr>
          </a:lstStyle>
          <a:p>
            <a:r>
              <a:rPr lang="en-US" noProof="0" dirty="0"/>
              <a:t>7/14/2018</a:t>
            </a:r>
          </a:p>
        </p:txBody>
      </p:sp>
      <p:sp>
        <p:nvSpPr>
          <p:cNvPr id="12" name="Content Placeholder 2">
            <a:extLst>
              <a:ext uri="{FF2B5EF4-FFF2-40B4-BE49-F238E27FC236}">
                <a16:creationId xmlns:a16="http://schemas.microsoft.com/office/drawing/2014/main" id="{671F6AA6-44A2-4F03-9FFE-66D0E2F0C922}"/>
              </a:ext>
            </a:extLst>
          </p:cNvPr>
          <p:cNvSpPr>
            <a:spLocks noGrp="1"/>
          </p:cNvSpPr>
          <p:nvPr>
            <p:ph idx="13" hasCustomPrompt="1"/>
          </p:nvPr>
        </p:nvSpPr>
        <p:spPr>
          <a:xfrm>
            <a:off x="7740240" y="864108"/>
            <a:ext cx="3618054" cy="2449247"/>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Content Placeholder 2">
            <a:extLst>
              <a:ext uri="{FF2B5EF4-FFF2-40B4-BE49-F238E27FC236}">
                <a16:creationId xmlns:a16="http://schemas.microsoft.com/office/drawing/2014/main" id="{81AAA51A-AC54-4EAF-98E6-2A338021A4D3}"/>
              </a:ext>
            </a:extLst>
          </p:cNvPr>
          <p:cNvSpPr>
            <a:spLocks noGrp="1"/>
          </p:cNvSpPr>
          <p:nvPr>
            <p:ph idx="14" hasCustomPrompt="1"/>
          </p:nvPr>
        </p:nvSpPr>
        <p:spPr>
          <a:xfrm>
            <a:off x="3869268" y="3481577"/>
            <a:ext cx="3618054" cy="2449247"/>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Content Placeholder 2">
            <a:extLst>
              <a:ext uri="{FF2B5EF4-FFF2-40B4-BE49-F238E27FC236}">
                <a16:creationId xmlns:a16="http://schemas.microsoft.com/office/drawing/2014/main" id="{7525DB2A-A40E-4DE5-8DA6-5FB847C0F0D7}"/>
              </a:ext>
            </a:extLst>
          </p:cNvPr>
          <p:cNvSpPr>
            <a:spLocks noGrp="1"/>
          </p:cNvSpPr>
          <p:nvPr>
            <p:ph idx="15" hasCustomPrompt="1"/>
          </p:nvPr>
        </p:nvSpPr>
        <p:spPr>
          <a:xfrm>
            <a:off x="7740240" y="3481577"/>
            <a:ext cx="3618054" cy="2449247"/>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2403867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Icons_Title ">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endParaRPr lang="en-US" noProof="0" dirty="0"/>
          </a:p>
          <a:p>
            <a:r>
              <a:rPr lang="en-US" noProof="0" dirty="0"/>
              <a:t> Add a footer 	</a:t>
            </a:r>
          </a:p>
          <a:p>
            <a:endParaRPr lang="en-US" noProof="0" dirty="0"/>
          </a:p>
        </p:txBody>
      </p:sp>
      <p:sp>
        <p:nvSpPr>
          <p:cNvPr id="7" name="Slide Number Placeholder 6"/>
          <p:cNvSpPr>
            <a:spLocks noGrp="1"/>
          </p:cNvSpPr>
          <p:nvPr>
            <p:ph type="sldNum" sz="quarter" idx="12"/>
          </p:nvPr>
        </p:nvSpPr>
        <p:spPr/>
        <p:txBody>
          <a:bodyPr/>
          <a:lstStyle/>
          <a:p>
            <a:fld id="{2F5601C1-348E-4149-A60A-012B14EBE97F}" type="slidenum">
              <a:rPr lang="en-US" noProof="0" smtClean="0"/>
              <a:t>‹#›</a:t>
            </a:fld>
            <a:endParaRPr lang="en-US" noProof="0" dirty="0"/>
          </a:p>
        </p:txBody>
      </p:sp>
      <p:sp>
        <p:nvSpPr>
          <p:cNvPr id="9" name="Rectangle 8">
            <a:extLst>
              <a:ext uri="{FF2B5EF4-FFF2-40B4-BE49-F238E27FC236}">
                <a16:creationId xmlns:a16="http://schemas.microsoft.com/office/drawing/2014/main" id="{25CCA687-AB7D-4035-849A-4D9F7C0401C1}"/>
              </a:ext>
            </a:extLst>
          </p:cNvPr>
          <p:cNvSpPr/>
          <p:nvPr userDrawn="1"/>
        </p:nvSpPr>
        <p:spPr>
          <a:xfrm>
            <a:off x="-1" y="2526525"/>
            <a:ext cx="3068514" cy="3563377"/>
          </a:xfrm>
          <a:prstGeom prst="rect">
            <a:avLst/>
          </a:prstGeom>
          <a:solidFill>
            <a:schemeClr val="accent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noProof="0" dirty="0"/>
          </a:p>
        </p:txBody>
      </p:sp>
      <p:sp>
        <p:nvSpPr>
          <p:cNvPr id="10" name="Rectangle 9">
            <a:extLst>
              <a:ext uri="{FF2B5EF4-FFF2-40B4-BE49-F238E27FC236}">
                <a16:creationId xmlns:a16="http://schemas.microsoft.com/office/drawing/2014/main" id="{C5B57C12-8635-490F-AC5E-880EE5EFB9F2}"/>
              </a:ext>
            </a:extLst>
          </p:cNvPr>
          <p:cNvSpPr/>
          <p:nvPr userDrawn="1"/>
        </p:nvSpPr>
        <p:spPr>
          <a:xfrm>
            <a:off x="3200401" y="2526525"/>
            <a:ext cx="8481645" cy="3563377"/>
          </a:xfrm>
          <a:prstGeom prst="rect">
            <a:avLst/>
          </a:prstGeom>
          <a:solidFill>
            <a:schemeClr val="tx1">
              <a:alpha val="8470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id="{9BF4D011-4812-426A-AF72-052AC843FFB5}"/>
              </a:ext>
            </a:extLst>
          </p:cNvPr>
          <p:cNvSpPr/>
          <p:nvPr userDrawn="1"/>
        </p:nvSpPr>
        <p:spPr>
          <a:xfrm>
            <a:off x="0" y="758952"/>
            <a:ext cx="3068515" cy="1659371"/>
          </a:xfrm>
          <a:prstGeom prst="rect">
            <a:avLst/>
          </a:prstGeom>
          <a:solidFill>
            <a:schemeClr val="accent5">
              <a:alpha val="6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noProof="0" dirty="0"/>
          </a:p>
        </p:txBody>
      </p:sp>
      <p:sp>
        <p:nvSpPr>
          <p:cNvPr id="12" name="Title 1">
            <a:extLst>
              <a:ext uri="{FF2B5EF4-FFF2-40B4-BE49-F238E27FC236}">
                <a16:creationId xmlns:a16="http://schemas.microsoft.com/office/drawing/2014/main" id="{5933F083-BCA0-42F4-BB66-81AD5A4DAF5E}"/>
              </a:ext>
            </a:extLst>
          </p:cNvPr>
          <p:cNvSpPr>
            <a:spLocks noGrp="1"/>
          </p:cNvSpPr>
          <p:nvPr>
            <p:ph type="title"/>
          </p:nvPr>
        </p:nvSpPr>
        <p:spPr>
          <a:xfrm>
            <a:off x="509954" y="2637691"/>
            <a:ext cx="2431210" cy="3347055"/>
          </a:xfrm>
        </p:spPr>
        <p:txBody>
          <a:bodyPr/>
          <a:lstStyle>
            <a:lvl1pPr>
              <a:defRPr>
                <a:solidFill>
                  <a:schemeClr val="tx1"/>
                </a:solidFill>
              </a:defRPr>
            </a:lvl1pPr>
          </a:lstStyle>
          <a:p>
            <a:r>
              <a:rPr lang="en-US" noProof="0"/>
              <a:t>Click to edit Master title style</a:t>
            </a:r>
          </a:p>
        </p:txBody>
      </p:sp>
      <p:sp>
        <p:nvSpPr>
          <p:cNvPr id="14" name="Rectangle 13">
            <a:extLst>
              <a:ext uri="{FF2B5EF4-FFF2-40B4-BE49-F238E27FC236}">
                <a16:creationId xmlns:a16="http://schemas.microsoft.com/office/drawing/2014/main" id="{A40193E2-84B1-4994-8F97-4A2EBCE6D1A5}"/>
              </a:ext>
            </a:extLst>
          </p:cNvPr>
          <p:cNvSpPr/>
          <p:nvPr userDrawn="1"/>
        </p:nvSpPr>
        <p:spPr>
          <a:xfrm>
            <a:off x="11815866" y="2526524"/>
            <a:ext cx="376134" cy="3567951"/>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Text Placeholder 2">
            <a:extLst>
              <a:ext uri="{FF2B5EF4-FFF2-40B4-BE49-F238E27FC236}">
                <a16:creationId xmlns:a16="http://schemas.microsoft.com/office/drawing/2014/main" id="{A3569071-305C-4C40-87F4-0EE8553B6640}"/>
              </a:ext>
            </a:extLst>
          </p:cNvPr>
          <p:cNvSpPr>
            <a:spLocks noGrp="1"/>
          </p:cNvSpPr>
          <p:nvPr>
            <p:ph type="body" sz="quarter" idx="13" hasCustomPrompt="1"/>
          </p:nvPr>
        </p:nvSpPr>
        <p:spPr>
          <a:xfrm>
            <a:off x="3597275" y="2638425"/>
            <a:ext cx="8091488" cy="334645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 name="Date Placeholder 3">
            <a:extLst>
              <a:ext uri="{FF2B5EF4-FFF2-40B4-BE49-F238E27FC236}">
                <a16:creationId xmlns:a16="http://schemas.microsoft.com/office/drawing/2014/main" id="{C8501626-512F-4A26-9857-5FC55FC399BE}"/>
              </a:ext>
            </a:extLst>
          </p:cNvPr>
          <p:cNvSpPr>
            <a:spLocks noGrp="1"/>
          </p:cNvSpPr>
          <p:nvPr>
            <p:ph type="dt" sz="half" idx="10"/>
          </p:nvPr>
        </p:nvSpPr>
        <p:spPr>
          <a:xfrm>
            <a:off x="262465" y="6356350"/>
            <a:ext cx="2743200" cy="365125"/>
          </a:xfrm>
        </p:spPr>
        <p:txBody>
          <a:bodyPr/>
          <a:lstStyle/>
          <a:p>
            <a:r>
              <a:rPr lang="en-US" noProof="0" dirty="0"/>
              <a:t>7/14/2018</a:t>
            </a:r>
          </a:p>
        </p:txBody>
      </p:sp>
    </p:spTree>
    <p:extLst>
      <p:ext uri="{BB962C8B-B14F-4D97-AF65-F5344CB8AC3E}">
        <p14:creationId xmlns:p14="http://schemas.microsoft.com/office/powerpoint/2010/main" val="3909546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Icons Title Right">
    <p:bg>
      <p:bgPr>
        <a:solidFill>
          <a:schemeClr val="bg1"/>
        </a:solidFill>
        <a:effectLst/>
      </p:bgPr>
    </p:bg>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endParaRPr lang="en-US" noProof="0" dirty="0"/>
          </a:p>
          <a:p>
            <a:r>
              <a:rPr lang="en-US" noProof="0" dirty="0"/>
              <a:t> Add a footer 	</a:t>
            </a:r>
          </a:p>
          <a:p>
            <a:endParaRPr lang="en-US" noProof="0" dirty="0"/>
          </a:p>
        </p:txBody>
      </p:sp>
      <p:sp>
        <p:nvSpPr>
          <p:cNvPr id="7" name="Slide Number Placeholder 6"/>
          <p:cNvSpPr>
            <a:spLocks noGrp="1"/>
          </p:cNvSpPr>
          <p:nvPr>
            <p:ph type="sldNum" sz="quarter" idx="12"/>
          </p:nvPr>
        </p:nvSpPr>
        <p:spPr/>
        <p:txBody>
          <a:bodyPr/>
          <a:lstStyle/>
          <a:p>
            <a:fld id="{2F5601C1-348E-4149-A60A-012B14EBE97F}" type="slidenum">
              <a:rPr lang="en-US" noProof="0" smtClean="0"/>
              <a:t>‹#›</a:t>
            </a:fld>
            <a:endParaRPr lang="en-US" noProof="0" dirty="0"/>
          </a:p>
        </p:txBody>
      </p:sp>
      <p:sp>
        <p:nvSpPr>
          <p:cNvPr id="10" name="Rectangle 9">
            <a:extLst>
              <a:ext uri="{FF2B5EF4-FFF2-40B4-BE49-F238E27FC236}">
                <a16:creationId xmlns:a16="http://schemas.microsoft.com/office/drawing/2014/main" id="{C5B57C12-8635-490F-AC5E-880EE5EFB9F2}"/>
              </a:ext>
            </a:extLst>
          </p:cNvPr>
          <p:cNvSpPr/>
          <p:nvPr userDrawn="1"/>
        </p:nvSpPr>
        <p:spPr>
          <a:xfrm>
            <a:off x="527125" y="2524913"/>
            <a:ext cx="8481645" cy="3563377"/>
          </a:xfrm>
          <a:prstGeom prst="rect">
            <a:avLst/>
          </a:prstGeom>
          <a:solidFill>
            <a:schemeClr val="tx1">
              <a:alpha val="8470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Rectangle 8">
            <a:extLst>
              <a:ext uri="{FF2B5EF4-FFF2-40B4-BE49-F238E27FC236}">
                <a16:creationId xmlns:a16="http://schemas.microsoft.com/office/drawing/2014/main" id="{25CCA687-AB7D-4035-849A-4D9F7C0401C1}"/>
              </a:ext>
            </a:extLst>
          </p:cNvPr>
          <p:cNvSpPr/>
          <p:nvPr userDrawn="1"/>
        </p:nvSpPr>
        <p:spPr>
          <a:xfrm>
            <a:off x="9118064" y="2524912"/>
            <a:ext cx="3068514" cy="3563377"/>
          </a:xfrm>
          <a:prstGeom prst="rect">
            <a:avLst/>
          </a:prstGeom>
          <a:solidFill>
            <a:schemeClr val="accent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id="{9BF4D011-4812-426A-AF72-052AC843FFB5}"/>
              </a:ext>
            </a:extLst>
          </p:cNvPr>
          <p:cNvSpPr/>
          <p:nvPr userDrawn="1"/>
        </p:nvSpPr>
        <p:spPr>
          <a:xfrm>
            <a:off x="9118063" y="765851"/>
            <a:ext cx="3068515" cy="1659371"/>
          </a:xfrm>
          <a:prstGeom prst="rect">
            <a:avLst/>
          </a:prstGeom>
          <a:solidFill>
            <a:schemeClr val="accent5">
              <a:alpha val="6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noProof="0" dirty="0"/>
          </a:p>
        </p:txBody>
      </p:sp>
      <p:sp>
        <p:nvSpPr>
          <p:cNvPr id="12" name="Title 1">
            <a:extLst>
              <a:ext uri="{FF2B5EF4-FFF2-40B4-BE49-F238E27FC236}">
                <a16:creationId xmlns:a16="http://schemas.microsoft.com/office/drawing/2014/main" id="{5933F083-BCA0-42F4-BB66-81AD5A4DAF5E}"/>
              </a:ext>
            </a:extLst>
          </p:cNvPr>
          <p:cNvSpPr>
            <a:spLocks noGrp="1"/>
          </p:cNvSpPr>
          <p:nvPr>
            <p:ph type="title"/>
          </p:nvPr>
        </p:nvSpPr>
        <p:spPr>
          <a:xfrm>
            <a:off x="9425958" y="2641544"/>
            <a:ext cx="2431210" cy="3347055"/>
          </a:xfrm>
        </p:spPr>
        <p:txBody>
          <a:bodyPr/>
          <a:lstStyle>
            <a:lvl1pPr>
              <a:defRPr>
                <a:solidFill>
                  <a:schemeClr val="tx1"/>
                </a:solidFill>
              </a:defRPr>
            </a:lvl1pPr>
          </a:lstStyle>
          <a:p>
            <a:r>
              <a:rPr lang="en-US" noProof="0"/>
              <a:t>Click to edit Master title style</a:t>
            </a:r>
          </a:p>
        </p:txBody>
      </p:sp>
      <p:sp>
        <p:nvSpPr>
          <p:cNvPr id="14" name="Rectangle 13">
            <a:extLst>
              <a:ext uri="{FF2B5EF4-FFF2-40B4-BE49-F238E27FC236}">
                <a16:creationId xmlns:a16="http://schemas.microsoft.com/office/drawing/2014/main" id="{A40193E2-84B1-4994-8F97-4A2EBCE6D1A5}"/>
              </a:ext>
            </a:extLst>
          </p:cNvPr>
          <p:cNvSpPr/>
          <p:nvPr userDrawn="1"/>
        </p:nvSpPr>
        <p:spPr>
          <a:xfrm>
            <a:off x="15348" y="2531097"/>
            <a:ext cx="376134" cy="3567951"/>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Text Placeholder 2">
            <a:extLst>
              <a:ext uri="{FF2B5EF4-FFF2-40B4-BE49-F238E27FC236}">
                <a16:creationId xmlns:a16="http://schemas.microsoft.com/office/drawing/2014/main" id="{A3569071-305C-4C40-87F4-0EE8553B6640}"/>
              </a:ext>
            </a:extLst>
          </p:cNvPr>
          <p:cNvSpPr>
            <a:spLocks noGrp="1"/>
          </p:cNvSpPr>
          <p:nvPr>
            <p:ph type="body" sz="quarter" idx="13" hasCustomPrompt="1"/>
          </p:nvPr>
        </p:nvSpPr>
        <p:spPr>
          <a:xfrm>
            <a:off x="722203" y="2633375"/>
            <a:ext cx="8091488" cy="334645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 name="Date Placeholder 3">
            <a:extLst>
              <a:ext uri="{FF2B5EF4-FFF2-40B4-BE49-F238E27FC236}">
                <a16:creationId xmlns:a16="http://schemas.microsoft.com/office/drawing/2014/main" id="{C8501626-512F-4A26-9857-5FC55FC399BE}"/>
              </a:ext>
            </a:extLst>
          </p:cNvPr>
          <p:cNvSpPr>
            <a:spLocks noGrp="1"/>
          </p:cNvSpPr>
          <p:nvPr>
            <p:ph type="dt" sz="half" idx="10"/>
          </p:nvPr>
        </p:nvSpPr>
        <p:spPr>
          <a:xfrm>
            <a:off x="262465" y="6356350"/>
            <a:ext cx="2743200" cy="365125"/>
          </a:xfrm>
        </p:spPr>
        <p:txBody>
          <a:bodyPr/>
          <a:lstStyle/>
          <a:p>
            <a:r>
              <a:rPr lang="en-US" noProof="0" dirty="0"/>
              <a:t>7/14/2018</a:t>
            </a:r>
          </a:p>
        </p:txBody>
      </p:sp>
    </p:spTree>
    <p:extLst>
      <p:ext uri="{BB962C8B-B14F-4D97-AF65-F5344CB8AC3E}">
        <p14:creationId xmlns:p14="http://schemas.microsoft.com/office/powerpoint/2010/main" val="6602259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ide_by_Sid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04FEA5CF-263B-4BE3-8A0F-4F64C91A3EAD}"/>
              </a:ext>
            </a:extLst>
          </p:cNvPr>
          <p:cNvSpPr>
            <a:spLocks noGrp="1"/>
          </p:cNvSpPr>
          <p:nvPr>
            <p:ph type="pic" sz="quarter" idx="13"/>
          </p:nvPr>
        </p:nvSpPr>
        <p:spPr>
          <a:xfrm>
            <a:off x="0" y="0"/>
            <a:ext cx="12192000" cy="6858000"/>
          </a:xfrm>
          <a:noFill/>
        </p:spPr>
        <p:txBody>
          <a:bodyPr/>
          <a:lstStyle/>
          <a:p>
            <a:r>
              <a:rPr lang="en-US" noProof="0" dirty="0"/>
              <a:t>Click icon to add picture</a:t>
            </a:r>
          </a:p>
        </p:txBody>
      </p:sp>
      <p:sp>
        <p:nvSpPr>
          <p:cNvPr id="9" name="Rectangle 8">
            <a:extLst>
              <a:ext uri="{FF2B5EF4-FFF2-40B4-BE49-F238E27FC236}">
                <a16:creationId xmlns:a16="http://schemas.microsoft.com/office/drawing/2014/main" id="{DB9B4BDF-0731-43A1-9FA4-B813CCABFFBD}"/>
              </a:ext>
            </a:extLst>
          </p:cNvPr>
          <p:cNvSpPr/>
          <p:nvPr userDrawn="1"/>
        </p:nvSpPr>
        <p:spPr>
          <a:xfrm>
            <a:off x="0" y="2661238"/>
            <a:ext cx="4044464" cy="3131310"/>
          </a:xfrm>
          <a:prstGeom prst="rect">
            <a:avLst/>
          </a:prstGeom>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noProof="0" dirty="0"/>
          </a:p>
        </p:txBody>
      </p:sp>
      <p:sp>
        <p:nvSpPr>
          <p:cNvPr id="10" name="Rectangle 9">
            <a:extLst>
              <a:ext uri="{FF2B5EF4-FFF2-40B4-BE49-F238E27FC236}">
                <a16:creationId xmlns:a16="http://schemas.microsoft.com/office/drawing/2014/main" id="{84E936B2-F67D-47E2-B4EF-BFB09DFAE723}"/>
              </a:ext>
            </a:extLst>
          </p:cNvPr>
          <p:cNvSpPr/>
          <p:nvPr userDrawn="1"/>
        </p:nvSpPr>
        <p:spPr>
          <a:xfrm>
            <a:off x="7746025" y="1065452"/>
            <a:ext cx="4445977" cy="4727095"/>
          </a:xfrm>
          <a:prstGeom prst="rect">
            <a:avLst/>
          </a:prstGeom>
          <a:solidFill>
            <a:schemeClr val="tx1">
              <a:alpha val="8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id="{49D99AE2-0582-4909-A290-DE0718ED189B}"/>
              </a:ext>
            </a:extLst>
          </p:cNvPr>
          <p:cNvSpPr/>
          <p:nvPr userDrawn="1"/>
        </p:nvSpPr>
        <p:spPr>
          <a:xfrm>
            <a:off x="2" y="1065451"/>
            <a:ext cx="4044465" cy="1478849"/>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Title 1">
            <a:extLst>
              <a:ext uri="{FF2B5EF4-FFF2-40B4-BE49-F238E27FC236}">
                <a16:creationId xmlns:a16="http://schemas.microsoft.com/office/drawing/2014/main" id="{A0F68EA6-727E-4DCD-8AC2-A483CE5A60BA}"/>
              </a:ext>
            </a:extLst>
          </p:cNvPr>
          <p:cNvSpPr>
            <a:spLocks noGrp="1"/>
          </p:cNvSpPr>
          <p:nvPr>
            <p:ph type="title"/>
          </p:nvPr>
        </p:nvSpPr>
        <p:spPr>
          <a:xfrm>
            <a:off x="337476" y="2795380"/>
            <a:ext cx="3369512" cy="2880230"/>
          </a:xfrm>
        </p:spPr>
        <p:txBody>
          <a:bodyPr>
            <a:normAutofit/>
          </a:bodyPr>
          <a:lstStyle>
            <a:lvl1pPr>
              <a:defRPr>
                <a:solidFill>
                  <a:schemeClr val="tx1"/>
                </a:solidFill>
              </a:defRPr>
            </a:lvl1pPr>
          </a:lstStyle>
          <a:p>
            <a:r>
              <a:rPr lang="en-US" sz="3000" noProof="0"/>
              <a:t>Click to edit Master title style</a:t>
            </a:r>
          </a:p>
        </p:txBody>
      </p:sp>
      <p:sp>
        <p:nvSpPr>
          <p:cNvPr id="13" name="Content Placeholder 2">
            <a:extLst>
              <a:ext uri="{FF2B5EF4-FFF2-40B4-BE49-F238E27FC236}">
                <a16:creationId xmlns:a16="http://schemas.microsoft.com/office/drawing/2014/main" id="{FC504EF3-1237-4467-9FD5-E0E43C1BABF5}"/>
              </a:ext>
            </a:extLst>
          </p:cNvPr>
          <p:cNvSpPr>
            <a:spLocks noGrp="1"/>
          </p:cNvSpPr>
          <p:nvPr>
            <p:ph idx="1" hasCustomPrompt="1"/>
          </p:nvPr>
        </p:nvSpPr>
        <p:spPr>
          <a:xfrm>
            <a:off x="7929197" y="1206481"/>
            <a:ext cx="4079631" cy="4469129"/>
          </a:xfrm>
        </p:spPr>
        <p:txBody>
          <a:bodyPr/>
          <a:lstStyle>
            <a:lvl1pPr>
              <a:defRPr>
                <a:solidFill>
                  <a:schemeClr val="bg2"/>
                </a:solidFill>
              </a:defRPr>
            </a:lvl1pPr>
          </a:lstStyle>
          <a:p>
            <a:pPr lvl="0"/>
            <a:r>
              <a:rPr lang="en-US" noProof="0"/>
              <a:t>Edit Master text styles</a:t>
            </a:r>
          </a:p>
        </p:txBody>
      </p:sp>
      <p:sp>
        <p:nvSpPr>
          <p:cNvPr id="6" name="Footer Placeholder 5"/>
          <p:cNvSpPr>
            <a:spLocks noGrp="1"/>
          </p:cNvSpPr>
          <p:nvPr>
            <p:ph type="ftr" sz="quarter" idx="11"/>
          </p:nvPr>
        </p:nvSpPr>
        <p:spPr/>
        <p:txBody>
          <a:bodyPr/>
          <a:lstStyle/>
          <a:p>
            <a:endParaRPr lang="en-US" noProof="0" dirty="0"/>
          </a:p>
          <a:p>
            <a:r>
              <a:rPr lang="en-US" noProof="0" dirty="0"/>
              <a:t> Add a footer 	</a:t>
            </a:r>
          </a:p>
          <a:p>
            <a:endParaRPr lang="en-US" noProof="0" dirty="0"/>
          </a:p>
        </p:txBody>
      </p:sp>
      <p:sp>
        <p:nvSpPr>
          <p:cNvPr id="7" name="Slide Number Placeholder 6"/>
          <p:cNvSpPr>
            <a:spLocks noGrp="1"/>
          </p:cNvSpPr>
          <p:nvPr>
            <p:ph type="sldNum" sz="quarter" idx="12"/>
          </p:nvPr>
        </p:nvSpPr>
        <p:spPr/>
        <p:txBody>
          <a:bodyPr/>
          <a:lstStyle/>
          <a:p>
            <a:fld id="{2F5601C1-348E-4149-A60A-012B14EBE97F}" type="slidenum">
              <a:rPr lang="en-US" noProof="0" smtClean="0"/>
              <a:t>‹#›</a:t>
            </a:fld>
            <a:endParaRPr lang="en-US" noProof="0" dirty="0"/>
          </a:p>
        </p:txBody>
      </p:sp>
      <p:sp>
        <p:nvSpPr>
          <p:cNvPr id="24" name="Date Placeholder 3">
            <a:extLst>
              <a:ext uri="{FF2B5EF4-FFF2-40B4-BE49-F238E27FC236}">
                <a16:creationId xmlns:a16="http://schemas.microsoft.com/office/drawing/2014/main" id="{668056DE-DA3F-41EF-A93F-C50A4A789D7E}"/>
              </a:ext>
            </a:extLst>
          </p:cNvPr>
          <p:cNvSpPr>
            <a:spLocks noGrp="1"/>
          </p:cNvSpPr>
          <p:nvPr>
            <p:ph type="dt" sz="half" idx="10"/>
          </p:nvPr>
        </p:nvSpPr>
        <p:spPr>
          <a:xfrm>
            <a:off x="262465" y="6356350"/>
            <a:ext cx="2743200" cy="365125"/>
          </a:xfrm>
        </p:spPr>
        <p:txBody>
          <a:bodyPr/>
          <a:lstStyle/>
          <a:p>
            <a:r>
              <a:rPr lang="en-US" noProof="0" dirty="0"/>
              <a:t>7/14/2018</a:t>
            </a:r>
          </a:p>
        </p:txBody>
      </p:sp>
    </p:spTree>
    <p:extLst>
      <p:ext uri="{BB962C8B-B14F-4D97-AF65-F5344CB8AC3E}">
        <p14:creationId xmlns:p14="http://schemas.microsoft.com/office/powerpoint/2010/main" val="10181467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blackGray">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noProof="0"/>
              <a:t>Click to edit Master title style</a:t>
            </a:r>
          </a:p>
        </p:txBody>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bg2"/>
                </a:solidFill>
              </a:defRPr>
            </a:lvl1pPr>
          </a:lstStyle>
          <a:p>
            <a:r>
              <a:rPr lang="en-US" noProof="0" dirty="0"/>
              <a:t>7/14/2018</a:t>
            </a:r>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bg2"/>
                </a:solidFill>
              </a:defRPr>
            </a:lvl1pPr>
          </a:lstStyle>
          <a:p>
            <a:endParaRPr lang="en-US" noProof="0" dirty="0"/>
          </a:p>
          <a:p>
            <a:r>
              <a:rPr lang="en-US" noProof="0" dirty="0"/>
              <a:t> Add a footer 	</a:t>
            </a:r>
          </a:p>
          <a:p>
            <a:endParaRPr lang="en-US" noProof="0"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bg2"/>
                </a:solidFill>
              </a:defRPr>
            </a:lvl1pPr>
          </a:lstStyle>
          <a:p>
            <a:fld id="{2F5601C1-348E-4149-A60A-012B14EBE97F}" type="slidenum">
              <a:rPr lang="en-US" noProof="0" smtClean="0"/>
              <a:pPr/>
              <a:t>‹#›</a:t>
            </a:fld>
            <a:endParaRPr lang="en-US" noProof="0" dirty="0"/>
          </a:p>
        </p:txBody>
      </p:sp>
    </p:spTree>
    <p:extLst>
      <p:ext uri="{BB962C8B-B14F-4D97-AF65-F5344CB8AC3E}">
        <p14:creationId xmlns:p14="http://schemas.microsoft.com/office/powerpoint/2010/main" val="2624100878"/>
      </p:ext>
    </p:extLst>
  </p:cSld>
  <p:clrMap bg1="lt1" tx1="dk1" bg2="lt2" tx2="dk2" accent1="accent1" accent2="accent2" accent3="accent3" accent4="accent4" accent5="accent5" accent6="accent6" hlink="hlink" folHlink="folHlink"/>
  <p:sldLayoutIdLst>
    <p:sldLayoutId id="2147483661" r:id="rId1"/>
    <p:sldLayoutId id="2147483675" r:id="rId2"/>
    <p:sldLayoutId id="2147483662" r:id="rId3"/>
    <p:sldLayoutId id="2147483672" r:id="rId4"/>
    <p:sldLayoutId id="2147483676" r:id="rId5"/>
    <p:sldLayoutId id="2147483677" r:id="rId6"/>
    <p:sldLayoutId id="2147483673" r:id="rId7"/>
    <p:sldLayoutId id="2147483678" r:id="rId8"/>
    <p:sldLayoutId id="2147483674" r:id="rId9"/>
    <p:sldLayoutId id="2147483682" r:id="rId10"/>
    <p:sldLayoutId id="2147483684" r:id="rId11"/>
    <p:sldLayoutId id="2147483680" r:id="rId12"/>
    <p:sldLayoutId id="2147483683" r:id="rId13"/>
    <p:sldLayoutId id="2147483679" r:id="rId14"/>
    <p:sldLayoutId id="2147483667" r:id="rId15"/>
  </p:sldLayoutIdLst>
  <p:txStyles>
    <p:titleStyle>
      <a:lvl1pPr algn="l" defTabSz="914400" rtl="0" eaLnBrk="1" latinLnBrk="0" hangingPunct="1">
        <a:lnSpc>
          <a:spcPct val="90000"/>
        </a:lnSpc>
        <a:spcBef>
          <a:spcPct val="0"/>
        </a:spcBef>
        <a:buNone/>
        <a:defRPr sz="3600" kern="1200" spc="-60"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6.jp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6.jpg"/></Relationships>
</file>

<file path=ppt/slides/_rels/slide1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7.jpg"/><Relationship Id="rId7" Type="http://schemas.openxmlformats.org/officeDocument/2006/relationships/diagramColors" Target="../diagrams/colors2.xml"/><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jp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jp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19.svg"/><Relationship Id="rId2" Type="http://schemas.openxmlformats.org/officeDocument/2006/relationships/notesSlide" Target="../notesSlides/notesSlide18.xml"/><Relationship Id="rId1" Type="http://schemas.openxmlformats.org/officeDocument/2006/relationships/slideLayout" Target="../slideLayouts/slideLayout9.xml"/><Relationship Id="rId6" Type="http://schemas.openxmlformats.org/officeDocument/2006/relationships/image" Target="../media/image18.png"/><Relationship Id="rId5" Type="http://schemas.openxmlformats.org/officeDocument/2006/relationships/image" Target="../media/image17.svg"/><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7.jp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6.jp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bwMode="blackGray">
      <p:bgPr>
        <a:gradFill flip="none" rotWithShape="1">
          <a:gsLst>
            <a:gs pos="0">
              <a:schemeClr val="tx1">
                <a:lumMod val="50000"/>
              </a:schemeClr>
            </a:gs>
            <a:gs pos="49000">
              <a:schemeClr val="tx1">
                <a:lumMod val="50000"/>
              </a:schemeClr>
            </a:gs>
            <a:gs pos="97000">
              <a:schemeClr val="bg2">
                <a:lumMod val="7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B9AC2C2-8572-458B-92E0-FCFC56DAF52B}"/>
              </a:ext>
              <a:ext uri="{C183D7F6-B498-43B3-948B-1728B52AA6E4}">
                <adec:decorative xmlns:adec="http://schemas.microsoft.com/office/drawing/2017/decorative" val="1"/>
              </a:ext>
            </a:extLst>
          </p:cNvPr>
          <p:cNvSpPr/>
          <p:nvPr/>
        </p:nvSpPr>
        <p:spPr>
          <a:xfrm>
            <a:off x="0" y="761998"/>
            <a:ext cx="3200400" cy="5334001"/>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Graphic 4" descr="Group">
            <a:extLst>
              <a:ext uri="{FF2B5EF4-FFF2-40B4-BE49-F238E27FC236}">
                <a16:creationId xmlns:a16="http://schemas.microsoft.com/office/drawing/2014/main" id="{AEE3CC4A-1C1A-47EE-A13F-126EC5A9976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black">
          <a:xfrm>
            <a:off x="808200" y="2636998"/>
            <a:ext cx="1584000" cy="1584000"/>
          </a:xfrm>
          <a:prstGeom prst="rect">
            <a:avLst/>
          </a:prstGeom>
        </p:spPr>
      </p:pic>
      <p:sp>
        <p:nvSpPr>
          <p:cNvPr id="13" name="Rectangle 12">
            <a:extLst>
              <a:ext uri="{FF2B5EF4-FFF2-40B4-BE49-F238E27FC236}">
                <a16:creationId xmlns:a16="http://schemas.microsoft.com/office/drawing/2014/main" id="{902B5859-9D6F-46C0-ABF0-023C6B74126D}"/>
              </a:ext>
              <a:ext uri="{C183D7F6-B498-43B3-948B-1728B52AA6E4}">
                <adec:decorative xmlns:adec="http://schemas.microsoft.com/office/drawing/2017/decorative" val="1"/>
              </a:ext>
            </a:extLst>
          </p:cNvPr>
          <p:cNvSpPr/>
          <p:nvPr/>
        </p:nvSpPr>
        <p:spPr>
          <a:xfrm>
            <a:off x="3289874" y="761999"/>
            <a:ext cx="8902126" cy="395113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D121E24A-B45F-4E84-817F-A0D105887FBE}"/>
              </a:ext>
            </a:extLst>
          </p:cNvPr>
          <p:cNvSpPr>
            <a:spLocks noGrp="1"/>
          </p:cNvSpPr>
          <p:nvPr>
            <p:ph type="ctrTitle"/>
          </p:nvPr>
        </p:nvSpPr>
        <p:spPr>
          <a:xfrm>
            <a:off x="3722622" y="761998"/>
            <a:ext cx="8125667" cy="3459002"/>
          </a:xfrm>
        </p:spPr>
        <p:txBody>
          <a:bodyPr>
            <a:normAutofit fontScale="90000"/>
          </a:bodyPr>
          <a:lstStyle/>
          <a:p>
            <a:r>
              <a:rPr lang="en-US" sz="4200" dirty="0">
                <a:solidFill>
                  <a:srgbClr val="FFC000"/>
                </a:solidFill>
              </a:rPr>
              <a:t>Introduction to the Gallup Indian Medical Center Trauma Program Operational Process Performance (TPOPP)</a:t>
            </a:r>
            <a:br>
              <a:rPr lang="en-US" sz="5000" dirty="0"/>
            </a:br>
            <a:br>
              <a:rPr lang="en-US" sz="3000" dirty="0"/>
            </a:br>
            <a:r>
              <a:rPr lang="en-US" sz="3000" dirty="0"/>
              <a:t>TRAUMA OUTCOMES AND PERFORMANCE IMPROVEMENT PLAN</a:t>
            </a:r>
            <a:endParaRPr lang="en-ZA" sz="3000" dirty="0"/>
          </a:p>
        </p:txBody>
      </p:sp>
      <p:sp>
        <p:nvSpPr>
          <p:cNvPr id="11" name="Rectangle 10">
            <a:extLst>
              <a:ext uri="{FF2B5EF4-FFF2-40B4-BE49-F238E27FC236}">
                <a16:creationId xmlns:a16="http://schemas.microsoft.com/office/drawing/2014/main" id="{1C9E9A52-DC4D-4073-B101-9B4108DAAD42}"/>
              </a:ext>
              <a:ext uri="{C183D7F6-B498-43B3-948B-1728B52AA6E4}">
                <adec:decorative xmlns:adec="http://schemas.microsoft.com/office/drawing/2017/decorative" val="1"/>
              </a:ext>
            </a:extLst>
          </p:cNvPr>
          <p:cNvSpPr/>
          <p:nvPr/>
        </p:nvSpPr>
        <p:spPr>
          <a:xfrm>
            <a:off x="3289874" y="4668819"/>
            <a:ext cx="8902126" cy="142717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100" dirty="0"/>
          </a:p>
        </p:txBody>
      </p:sp>
      <p:sp>
        <p:nvSpPr>
          <p:cNvPr id="3" name="Subtitle 2">
            <a:extLst>
              <a:ext uri="{FF2B5EF4-FFF2-40B4-BE49-F238E27FC236}">
                <a16:creationId xmlns:a16="http://schemas.microsoft.com/office/drawing/2014/main" id="{B1DCF22D-34B9-4165-8498-9B48279F64D5}"/>
              </a:ext>
            </a:extLst>
          </p:cNvPr>
          <p:cNvSpPr>
            <a:spLocks noGrp="1"/>
          </p:cNvSpPr>
          <p:nvPr>
            <p:ph type="subTitle" idx="1"/>
          </p:nvPr>
        </p:nvSpPr>
        <p:spPr>
          <a:xfrm>
            <a:off x="3289874" y="4757450"/>
            <a:ext cx="8902126" cy="1338548"/>
          </a:xfrm>
        </p:spPr>
        <p:txBody>
          <a:bodyPr>
            <a:normAutofit fontScale="92500" lnSpcReduction="20000"/>
          </a:bodyPr>
          <a:lstStyle/>
          <a:p>
            <a:pPr algn="ctr"/>
            <a:r>
              <a:rPr lang="en-US" sz="2400" dirty="0"/>
              <a:t>Chayanin Musikasinthorn, MD/MPH, FACS</a:t>
            </a:r>
          </a:p>
          <a:p>
            <a:pPr algn="ctr"/>
            <a:r>
              <a:rPr lang="en-US" sz="2400" dirty="0"/>
              <a:t>GIMC Trauma Multidisciplinary Performance Improvement ProcessTeam (TM-PIP)</a:t>
            </a:r>
          </a:p>
          <a:p>
            <a:pPr algn="ctr"/>
            <a:r>
              <a:rPr lang="en-US" sz="2400" dirty="0"/>
              <a:t>August 10, 2022 </a:t>
            </a:r>
          </a:p>
        </p:txBody>
      </p:sp>
    </p:spTree>
    <p:extLst>
      <p:ext uri="{BB962C8B-B14F-4D97-AF65-F5344CB8AC3E}">
        <p14:creationId xmlns:p14="http://schemas.microsoft.com/office/powerpoint/2010/main" val="33549905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a:extLst>
              <a:ext uri="{FF2B5EF4-FFF2-40B4-BE49-F238E27FC236}">
                <a16:creationId xmlns:a16="http://schemas.microsoft.com/office/drawing/2014/main" id="{0A94A0BB-65D4-460A-947F-D0BC651C25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D7F6F6C7-60D9-41AC-8781-68FDD4F3299E}"/>
              </a:ext>
              <a:ext uri="{C183D7F6-B498-43B3-948B-1728B52AA6E4}">
                <adec:decorative xmlns:adec="http://schemas.microsoft.com/office/drawing/2017/decorative" val="1"/>
              </a:ext>
            </a:extLst>
          </p:cNvPr>
          <p:cNvSpPr/>
          <p:nvPr/>
        </p:nvSpPr>
        <p:spPr>
          <a:xfrm>
            <a:off x="291831" y="1595336"/>
            <a:ext cx="11667010" cy="5031815"/>
          </a:xfrm>
          <a:prstGeom prst="rect">
            <a:avLst/>
          </a:prstGeom>
          <a:solidFill>
            <a:schemeClr val="tx1">
              <a:alpha val="8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7" name="Content Placeholder 6"/>
          <p:cNvSpPr>
            <a:spLocks noGrp="1"/>
          </p:cNvSpPr>
          <p:nvPr>
            <p:ph idx="1"/>
          </p:nvPr>
        </p:nvSpPr>
        <p:spPr>
          <a:xfrm>
            <a:off x="6322978" y="2298312"/>
            <a:ext cx="5276786" cy="4180309"/>
          </a:xfrm>
        </p:spPr>
        <p:txBody>
          <a:bodyPr anchor="t" anchorCtr="0">
            <a:normAutofit/>
          </a:bodyPr>
          <a:lstStyle/>
          <a:p>
            <a:pPr>
              <a:buFont typeface="Wingdings" panose="05000000000000000000" pitchFamily="2" charset="2"/>
              <a:buChar char="§"/>
            </a:pPr>
            <a:r>
              <a:rPr lang="en-US" sz="2800" b="1" u="sng" dirty="0">
                <a:latin typeface="Rockwell" panose="02060603020205020403" pitchFamily="18" charset="0"/>
              </a:rPr>
              <a:t>Discretionary</a:t>
            </a:r>
          </a:p>
          <a:p>
            <a:pPr lvl="1">
              <a:buFont typeface="Wingdings" panose="05000000000000000000" pitchFamily="2" charset="2"/>
              <a:buChar char="§"/>
            </a:pPr>
            <a:r>
              <a:rPr lang="en-US" sz="2400" b="1" dirty="0">
                <a:latin typeface="Rockwell" panose="02060603020205020403" pitchFamily="18" charset="0"/>
              </a:rPr>
              <a:t>Pre-Hospital Trauma PIPS Committee</a:t>
            </a:r>
          </a:p>
          <a:p>
            <a:pPr lvl="1">
              <a:buFont typeface="Wingdings" panose="05000000000000000000" pitchFamily="2" charset="2"/>
              <a:buChar char="§"/>
            </a:pPr>
            <a:r>
              <a:rPr lang="en-US" sz="2400" b="1" dirty="0">
                <a:latin typeface="Rockwell" panose="02060603020205020403" pitchFamily="18" charset="0"/>
              </a:rPr>
              <a:t>Morbidity and Mortality Review</a:t>
            </a:r>
          </a:p>
          <a:p>
            <a:pPr lvl="1">
              <a:buFont typeface="Wingdings" panose="05000000000000000000" pitchFamily="2" charset="2"/>
              <a:buChar char="§"/>
            </a:pPr>
            <a:r>
              <a:rPr lang="en-US" sz="2400" b="1" dirty="0">
                <a:latin typeface="Rockwell" panose="02060603020205020403" pitchFamily="18" charset="0"/>
              </a:rPr>
              <a:t>Hospital Quality Program</a:t>
            </a:r>
          </a:p>
          <a:p>
            <a:pPr lvl="1">
              <a:buFont typeface="Wingdings" panose="05000000000000000000" pitchFamily="2" charset="2"/>
              <a:buChar char="§"/>
            </a:pPr>
            <a:endParaRPr lang="en-US" sz="2200" b="1" dirty="0">
              <a:latin typeface="Rockwell" panose="02060603020205020403" pitchFamily="18" charset="0"/>
            </a:endParaRPr>
          </a:p>
        </p:txBody>
      </p:sp>
      <p:sp>
        <p:nvSpPr>
          <p:cNvPr id="6" name="Rectangle 5">
            <a:extLst>
              <a:ext uri="{FF2B5EF4-FFF2-40B4-BE49-F238E27FC236}">
                <a16:creationId xmlns:a16="http://schemas.microsoft.com/office/drawing/2014/main" id="{7EF5689E-A2C8-44A6-AD5C-615D7DB0C77C}"/>
              </a:ext>
              <a:ext uri="{C183D7F6-B498-43B3-948B-1728B52AA6E4}">
                <adec:decorative xmlns:adec="http://schemas.microsoft.com/office/drawing/2017/decorative" val="1"/>
              </a:ext>
            </a:extLst>
          </p:cNvPr>
          <p:cNvSpPr/>
          <p:nvPr/>
        </p:nvSpPr>
        <p:spPr>
          <a:xfrm>
            <a:off x="585230" y="313870"/>
            <a:ext cx="10905976" cy="1670573"/>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8" name="Title 2">
            <a:extLst>
              <a:ext uri="{FF2B5EF4-FFF2-40B4-BE49-F238E27FC236}">
                <a16:creationId xmlns:a16="http://schemas.microsoft.com/office/drawing/2014/main" id="{354390DD-75CF-41BA-AA03-813FD55BF748}"/>
              </a:ext>
            </a:extLst>
          </p:cNvPr>
          <p:cNvSpPr>
            <a:spLocks noGrp="1"/>
          </p:cNvSpPr>
          <p:nvPr>
            <p:ph type="title"/>
          </p:nvPr>
        </p:nvSpPr>
        <p:spPr>
          <a:xfrm>
            <a:off x="3385246" y="426102"/>
            <a:ext cx="8214518" cy="1434906"/>
          </a:xfrm>
        </p:spPr>
        <p:txBody>
          <a:bodyPr>
            <a:normAutofit/>
          </a:bodyPr>
          <a:lstStyle/>
          <a:p>
            <a:r>
              <a:rPr lang="en-US" sz="4000" b="1" dirty="0">
                <a:solidFill>
                  <a:srgbClr val="FFC000"/>
                </a:solidFill>
                <a:latin typeface="Rockwell" panose="02060603020205020403" pitchFamily="18" charset="0"/>
              </a:rPr>
              <a:t>GIMC Trauma Committee Structure</a:t>
            </a: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1386" y="511486"/>
            <a:ext cx="1726921" cy="1395352"/>
          </a:xfrm>
          <a:prstGeom prst="rect">
            <a:avLst/>
          </a:prstGeom>
        </p:spPr>
      </p:pic>
      <p:sp>
        <p:nvSpPr>
          <p:cNvPr id="10" name="Content Placeholder 6"/>
          <p:cNvSpPr txBox="1">
            <a:spLocks/>
          </p:cNvSpPr>
          <p:nvPr/>
        </p:nvSpPr>
        <p:spPr>
          <a:xfrm>
            <a:off x="848550" y="2332694"/>
            <a:ext cx="5276786" cy="4180309"/>
          </a:xfrm>
          <a:prstGeom prst="rect">
            <a:avLst/>
          </a:prstGeom>
        </p:spPr>
        <p:txBody>
          <a:bodyPr vert="horz" lIns="91440" tIns="45720" rIns="91440" bIns="45720" rtlCol="0" anchor="t" anchorCtr="0">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bg2"/>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bg2"/>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bg2"/>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bg2"/>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bg2"/>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a:buFont typeface="Wingdings" panose="05000000000000000000" pitchFamily="2" charset="2"/>
              <a:buChar char="§"/>
            </a:pPr>
            <a:r>
              <a:rPr lang="en-US" sz="2800" b="1" u="sng" dirty="0">
                <a:latin typeface="Rockwell" panose="02060603020205020403" pitchFamily="18" charset="0"/>
              </a:rPr>
              <a:t>Required</a:t>
            </a:r>
          </a:p>
          <a:p>
            <a:pPr lvl="1">
              <a:buFont typeface="Wingdings" panose="05000000000000000000" pitchFamily="2" charset="2"/>
              <a:buChar char="§"/>
            </a:pPr>
            <a:r>
              <a:rPr lang="en-US" sz="2400" b="1" dirty="0">
                <a:latin typeface="Rockwell" panose="02060603020205020403" pitchFamily="18" charset="0"/>
              </a:rPr>
              <a:t>Multidisciplinary Trauma Peer Review</a:t>
            </a:r>
          </a:p>
          <a:p>
            <a:pPr lvl="2">
              <a:buFont typeface="Wingdings" panose="05000000000000000000" pitchFamily="2" charset="2"/>
              <a:buChar char="§"/>
            </a:pPr>
            <a:r>
              <a:rPr lang="en-US" sz="2200" b="1" dirty="0">
                <a:latin typeface="Rockwell" panose="02060603020205020403" pitchFamily="18" charset="0"/>
              </a:rPr>
              <a:t>Clinical concerns at the patient level</a:t>
            </a:r>
          </a:p>
          <a:p>
            <a:pPr lvl="2">
              <a:buFont typeface="Wingdings" panose="05000000000000000000" pitchFamily="2" charset="2"/>
              <a:buChar char="§"/>
            </a:pPr>
            <a:r>
              <a:rPr lang="en-US" sz="2200" b="1" dirty="0">
                <a:latin typeface="Rockwell" panose="02060603020205020403" pitchFamily="18" charset="0"/>
              </a:rPr>
              <a:t>Provider related events</a:t>
            </a:r>
          </a:p>
          <a:p>
            <a:pPr lvl="1">
              <a:buFont typeface="Wingdings" panose="05000000000000000000" pitchFamily="2" charset="2"/>
              <a:buChar char="§"/>
            </a:pPr>
            <a:r>
              <a:rPr lang="en-US" sz="2400" b="1" dirty="0">
                <a:latin typeface="Rockwell" panose="02060603020205020403" pitchFamily="18" charset="0"/>
              </a:rPr>
              <a:t>Performance Improvement and Patient Safety (PIPS)</a:t>
            </a:r>
          </a:p>
          <a:p>
            <a:pPr lvl="2">
              <a:buFont typeface="Wingdings" panose="05000000000000000000" pitchFamily="2" charset="2"/>
              <a:buChar char="§"/>
            </a:pPr>
            <a:r>
              <a:rPr lang="en-US" sz="2200" b="1" dirty="0">
                <a:latin typeface="Rockwell" panose="02060603020205020403" pitchFamily="18" charset="0"/>
              </a:rPr>
              <a:t>Process and System focused</a:t>
            </a:r>
          </a:p>
          <a:p>
            <a:pPr lvl="2">
              <a:buFont typeface="Wingdings" panose="05000000000000000000" pitchFamily="2" charset="2"/>
              <a:buChar char="§"/>
            </a:pPr>
            <a:r>
              <a:rPr lang="en-US" sz="2200" b="1" dirty="0">
                <a:latin typeface="Rockwell" panose="02060603020205020403" pitchFamily="18" charset="0"/>
              </a:rPr>
              <a:t>Operational events</a:t>
            </a:r>
          </a:p>
          <a:p>
            <a:pPr lvl="1">
              <a:buFont typeface="Wingdings" panose="05000000000000000000" pitchFamily="2" charset="2"/>
              <a:buChar char="§"/>
            </a:pPr>
            <a:endParaRPr lang="en-US" sz="2200" b="1" dirty="0">
              <a:latin typeface="Rockwell" panose="02060603020205020403" pitchFamily="18" charset="0"/>
            </a:endParaRPr>
          </a:p>
        </p:txBody>
      </p:sp>
    </p:spTree>
    <p:extLst>
      <p:ext uri="{BB962C8B-B14F-4D97-AF65-F5344CB8AC3E}">
        <p14:creationId xmlns:p14="http://schemas.microsoft.com/office/powerpoint/2010/main" val="38604364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C000"/>
                </a:solidFill>
                <a:latin typeface="Rockwell" panose="02060603020205020403" pitchFamily="18" charset="0"/>
              </a:rPr>
              <a:t>Levels of Review: PIPS start here</a:t>
            </a:r>
            <a:endParaRPr lang="en-US" dirty="0"/>
          </a:p>
        </p:txBody>
      </p:sp>
      <p:sp>
        <p:nvSpPr>
          <p:cNvPr id="3" name="Text Placeholder 2"/>
          <p:cNvSpPr>
            <a:spLocks noGrp="1"/>
          </p:cNvSpPr>
          <p:nvPr>
            <p:ph type="body" idx="1"/>
          </p:nvPr>
        </p:nvSpPr>
        <p:spPr>
          <a:xfrm>
            <a:off x="1783974" y="2684770"/>
            <a:ext cx="9869762" cy="3716030"/>
          </a:xfrm>
        </p:spPr>
        <p:txBody>
          <a:bodyPr anchor="t">
            <a:normAutofit lnSpcReduction="10000"/>
          </a:bodyPr>
          <a:lstStyle/>
          <a:p>
            <a:pPr>
              <a:buFont typeface="Wingdings" panose="05000000000000000000" pitchFamily="2" charset="2"/>
              <a:buChar char="§"/>
            </a:pPr>
            <a:r>
              <a:rPr lang="en-US" sz="2800" b="1" dirty="0">
                <a:latin typeface="Rockwell" panose="02060603020205020403" pitchFamily="18" charset="0"/>
              </a:rPr>
              <a:t>Defined steps in order to reach an event resolution….</a:t>
            </a:r>
          </a:p>
          <a:p>
            <a:pPr marL="457200" lvl="1" indent="0">
              <a:buNone/>
            </a:pPr>
            <a:endParaRPr lang="en-US" sz="2400" b="1" dirty="0">
              <a:latin typeface="Rockwell" panose="02060603020205020403" pitchFamily="18" charset="0"/>
            </a:endParaRPr>
          </a:p>
          <a:p>
            <a:pPr lvl="1">
              <a:buFont typeface="Wingdings" panose="05000000000000000000" pitchFamily="2" charset="2"/>
              <a:buChar char="§"/>
            </a:pPr>
            <a:r>
              <a:rPr lang="en-US" sz="2400" b="1" dirty="0">
                <a:latin typeface="Rockwell" panose="02060603020205020403" pitchFamily="18" charset="0"/>
              </a:rPr>
              <a:t>Primary Review</a:t>
            </a:r>
          </a:p>
          <a:p>
            <a:pPr marL="457200" lvl="1" indent="0">
              <a:buNone/>
            </a:pPr>
            <a:endParaRPr lang="en-US" sz="2400" b="1" dirty="0">
              <a:latin typeface="Rockwell" panose="02060603020205020403" pitchFamily="18" charset="0"/>
            </a:endParaRPr>
          </a:p>
          <a:p>
            <a:pPr lvl="1">
              <a:buFont typeface="Wingdings" panose="05000000000000000000" pitchFamily="2" charset="2"/>
              <a:buChar char="§"/>
            </a:pPr>
            <a:r>
              <a:rPr lang="en-US" sz="2400" b="1" dirty="0">
                <a:latin typeface="Rockwell" panose="02060603020205020403" pitchFamily="18" charset="0"/>
              </a:rPr>
              <a:t>Secondary Review</a:t>
            </a:r>
          </a:p>
          <a:p>
            <a:pPr marL="457200" lvl="1" indent="0">
              <a:buNone/>
            </a:pPr>
            <a:endParaRPr lang="en-US" sz="2400" b="1" dirty="0">
              <a:latin typeface="Rockwell" panose="02060603020205020403" pitchFamily="18" charset="0"/>
            </a:endParaRPr>
          </a:p>
          <a:p>
            <a:pPr lvl="1">
              <a:buFont typeface="Wingdings" panose="05000000000000000000" pitchFamily="2" charset="2"/>
              <a:buChar char="§"/>
            </a:pPr>
            <a:r>
              <a:rPr lang="en-US" sz="2400" b="1" dirty="0">
                <a:latin typeface="Rockwell" panose="02060603020205020403" pitchFamily="18" charset="0"/>
              </a:rPr>
              <a:t>Tertiary Review</a:t>
            </a:r>
          </a:p>
          <a:p>
            <a:pPr marL="457200" lvl="1" indent="0">
              <a:buNone/>
            </a:pPr>
            <a:endParaRPr lang="en-US" sz="2400" b="1" dirty="0">
              <a:latin typeface="Rockwell" panose="02060603020205020403" pitchFamily="18" charset="0"/>
            </a:endParaRPr>
          </a:p>
          <a:p>
            <a:pPr lvl="1">
              <a:buFont typeface="Wingdings" panose="05000000000000000000" pitchFamily="2" charset="2"/>
              <a:buChar char="§"/>
            </a:pPr>
            <a:r>
              <a:rPr lang="en-US" sz="2400" b="1" dirty="0" err="1">
                <a:latin typeface="Rockwell" panose="02060603020205020403" pitchFamily="18" charset="0"/>
              </a:rPr>
              <a:t>Quarternary</a:t>
            </a:r>
            <a:r>
              <a:rPr lang="en-US" sz="2400" b="1" dirty="0">
                <a:latin typeface="Rockwell" panose="02060603020205020403" pitchFamily="18" charset="0"/>
              </a:rPr>
              <a:t> (External) Review</a:t>
            </a:r>
          </a:p>
          <a:p>
            <a:endParaRPr lang="en-US" dirty="0"/>
          </a:p>
        </p:txBody>
      </p:sp>
    </p:spTree>
    <p:extLst>
      <p:ext uri="{BB962C8B-B14F-4D97-AF65-F5344CB8AC3E}">
        <p14:creationId xmlns:p14="http://schemas.microsoft.com/office/powerpoint/2010/main" val="39061368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858504C3-A3CB-44FD-8920-1C9ECE4D21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11"/>
            <a:ext cx="12192000" cy="6857177"/>
          </a:xfrm>
          <a:prstGeom prst="rect">
            <a:avLst/>
          </a:prstGeom>
        </p:spPr>
      </p:pic>
      <p:sp>
        <p:nvSpPr>
          <p:cNvPr id="13" name="Rectangle 12">
            <a:extLst>
              <a:ext uri="{FF2B5EF4-FFF2-40B4-BE49-F238E27FC236}">
                <a16:creationId xmlns:a16="http://schemas.microsoft.com/office/drawing/2014/main" id="{595A3B18-E778-4780-AC96-F48E7BD591D6}"/>
              </a:ext>
              <a:ext uri="{C183D7F6-B498-43B3-948B-1728B52AA6E4}">
                <adec:decorative xmlns:adec="http://schemas.microsoft.com/office/drawing/2017/decorative" val="1"/>
              </a:ext>
            </a:extLst>
          </p:cNvPr>
          <p:cNvSpPr/>
          <p:nvPr/>
        </p:nvSpPr>
        <p:spPr>
          <a:xfrm>
            <a:off x="350198" y="2141830"/>
            <a:ext cx="11614823" cy="4277995"/>
          </a:xfrm>
          <a:prstGeom prst="rect">
            <a:avLst/>
          </a:prstGeom>
          <a:solidFill>
            <a:schemeClr val="tx1">
              <a:alpha val="8470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dirty="0"/>
          </a:p>
        </p:txBody>
      </p:sp>
      <p:sp>
        <p:nvSpPr>
          <p:cNvPr id="3" name="Content Placeholder 2">
            <a:extLst>
              <a:ext uri="{FF2B5EF4-FFF2-40B4-BE49-F238E27FC236}">
                <a16:creationId xmlns:a16="http://schemas.microsoft.com/office/drawing/2014/main" id="{27D37CD8-FB64-46C6-BA92-4854E7C63B82}"/>
              </a:ext>
            </a:extLst>
          </p:cNvPr>
          <p:cNvSpPr>
            <a:spLocks noGrp="1"/>
          </p:cNvSpPr>
          <p:nvPr>
            <p:ph idx="4294967295"/>
          </p:nvPr>
        </p:nvSpPr>
        <p:spPr>
          <a:xfrm>
            <a:off x="642027" y="2470826"/>
            <a:ext cx="11186806" cy="4105071"/>
          </a:xfrm>
        </p:spPr>
        <p:txBody>
          <a:bodyPr anchor="t">
            <a:normAutofit fontScale="92500"/>
          </a:bodyPr>
          <a:lstStyle/>
          <a:p>
            <a:pPr>
              <a:buFont typeface="Wingdings" panose="05000000000000000000" pitchFamily="2" charset="2"/>
              <a:buChar char="§"/>
            </a:pPr>
            <a:r>
              <a:rPr lang="en-US" sz="2800" b="1" dirty="0">
                <a:solidFill>
                  <a:srgbClr val="000000"/>
                </a:solidFill>
                <a:latin typeface="Rockwell" panose="02060603020205020403" pitchFamily="18" charset="0"/>
              </a:rPr>
              <a:t>Performed by Trauma Program Manager, Registrar and Trauma Surgeon assigned to perform concurrent PI rounding </a:t>
            </a:r>
          </a:p>
          <a:p>
            <a:pPr lvl="1">
              <a:buFont typeface="Wingdings" panose="05000000000000000000" pitchFamily="2" charset="2"/>
              <a:buChar char="§"/>
            </a:pPr>
            <a:r>
              <a:rPr lang="en-US" sz="2400" b="1" dirty="0">
                <a:solidFill>
                  <a:srgbClr val="000000"/>
                </a:solidFill>
                <a:latin typeface="Rockwell" panose="02060603020205020403" pitchFamily="18" charset="0"/>
              </a:rPr>
              <a:t>Devon McCabe, Tracy Denet, Dr. Musikasinthorn</a:t>
            </a:r>
          </a:p>
          <a:p>
            <a:pPr>
              <a:buFont typeface="Wingdings" panose="05000000000000000000" pitchFamily="2" charset="2"/>
              <a:buChar char="§"/>
            </a:pPr>
            <a:r>
              <a:rPr lang="en-US" sz="2800" b="1" dirty="0">
                <a:solidFill>
                  <a:srgbClr val="000000"/>
                </a:solidFill>
                <a:latin typeface="Rockwell" panose="02060603020205020403" pitchFamily="18" charset="0"/>
              </a:rPr>
              <a:t>It is a process to look at </a:t>
            </a:r>
            <a:r>
              <a:rPr lang="en-US" sz="2800" b="1" u="sng" dirty="0">
                <a:solidFill>
                  <a:srgbClr val="000000"/>
                </a:solidFill>
                <a:latin typeface="Rockwell" panose="02060603020205020403" pitchFamily="18" charset="0"/>
              </a:rPr>
              <a:t>every patient</a:t>
            </a:r>
            <a:r>
              <a:rPr lang="en-US" sz="2800" b="1" dirty="0">
                <a:solidFill>
                  <a:srgbClr val="000000"/>
                </a:solidFill>
                <a:latin typeface="Rockwell" panose="02060603020205020403" pitchFamily="18" charset="0"/>
              </a:rPr>
              <a:t> in an organized fashion</a:t>
            </a:r>
          </a:p>
          <a:p>
            <a:pPr>
              <a:buFont typeface="Wingdings" panose="05000000000000000000" pitchFamily="2" charset="2"/>
              <a:buChar char="§"/>
            </a:pPr>
            <a:r>
              <a:rPr lang="en-US" sz="2800" b="1" dirty="0">
                <a:solidFill>
                  <a:srgbClr val="000000"/>
                </a:solidFill>
                <a:latin typeface="Rockwell" panose="02060603020205020403" pitchFamily="18" charset="0"/>
              </a:rPr>
              <a:t>Identification of patients through ED Manager in EHR, ED huddles</a:t>
            </a:r>
          </a:p>
          <a:p>
            <a:pPr>
              <a:buFont typeface="Wingdings" panose="05000000000000000000" pitchFamily="2" charset="2"/>
              <a:buChar char="§"/>
            </a:pPr>
            <a:r>
              <a:rPr lang="en-US" sz="2800" b="1" dirty="0">
                <a:solidFill>
                  <a:srgbClr val="000000"/>
                </a:solidFill>
                <a:latin typeface="Rockwell" panose="02060603020205020403" pitchFamily="18" charset="0"/>
              </a:rPr>
              <a:t>Random Chart Audits to regularly look for issues and/or trends</a:t>
            </a:r>
          </a:p>
          <a:p>
            <a:pPr>
              <a:buFont typeface="Wingdings" panose="05000000000000000000" pitchFamily="2" charset="2"/>
              <a:buChar char="§"/>
            </a:pPr>
            <a:r>
              <a:rPr lang="en-US" sz="2800" b="1" dirty="0">
                <a:solidFill>
                  <a:srgbClr val="000000"/>
                </a:solidFill>
                <a:latin typeface="Rockwell" panose="02060603020205020403" pitchFamily="18" charset="0"/>
              </a:rPr>
              <a:t>Review may be concurrent, often retrospective, but timely</a:t>
            </a:r>
          </a:p>
          <a:p>
            <a:pPr>
              <a:buFont typeface="Wingdings" panose="05000000000000000000" pitchFamily="2" charset="2"/>
              <a:buChar char="§"/>
            </a:pPr>
            <a:r>
              <a:rPr lang="en-US" sz="2800" b="1" dirty="0">
                <a:solidFill>
                  <a:srgbClr val="000000"/>
                </a:solidFill>
                <a:latin typeface="Rockwell" panose="02060603020205020403" pitchFamily="18" charset="0"/>
              </a:rPr>
              <a:t>Educate staff on care/documentation concerns (LOOP CLOSURE)</a:t>
            </a:r>
          </a:p>
        </p:txBody>
      </p:sp>
      <p:sp>
        <p:nvSpPr>
          <p:cNvPr id="16" name="Rectangle 15">
            <a:extLst>
              <a:ext uri="{FF2B5EF4-FFF2-40B4-BE49-F238E27FC236}">
                <a16:creationId xmlns:a16="http://schemas.microsoft.com/office/drawing/2014/main" id="{7EF5689E-A2C8-44A6-AD5C-615D7DB0C77C}"/>
              </a:ext>
              <a:ext uri="{C183D7F6-B498-43B3-948B-1728B52AA6E4}">
                <adec:decorative xmlns:adec="http://schemas.microsoft.com/office/drawing/2017/decorative" val="1"/>
              </a:ext>
            </a:extLst>
          </p:cNvPr>
          <p:cNvSpPr/>
          <p:nvPr/>
        </p:nvSpPr>
        <p:spPr>
          <a:xfrm>
            <a:off x="350197" y="313870"/>
            <a:ext cx="11614824" cy="1670573"/>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18" name="Title 2">
            <a:extLst>
              <a:ext uri="{FF2B5EF4-FFF2-40B4-BE49-F238E27FC236}">
                <a16:creationId xmlns:a16="http://schemas.microsoft.com/office/drawing/2014/main" id="{354390DD-75CF-41BA-AA03-813FD55BF748}"/>
              </a:ext>
            </a:extLst>
          </p:cNvPr>
          <p:cNvSpPr>
            <a:spLocks noGrp="1"/>
          </p:cNvSpPr>
          <p:nvPr>
            <p:ph type="title"/>
          </p:nvPr>
        </p:nvSpPr>
        <p:spPr>
          <a:xfrm>
            <a:off x="865762" y="431703"/>
            <a:ext cx="9085633" cy="1434906"/>
          </a:xfrm>
        </p:spPr>
        <p:txBody>
          <a:bodyPr>
            <a:normAutofit/>
          </a:bodyPr>
          <a:lstStyle/>
          <a:p>
            <a:r>
              <a:rPr lang="en-US" sz="4000" b="1" dirty="0">
                <a:solidFill>
                  <a:srgbClr val="FFC000"/>
                </a:solidFill>
                <a:latin typeface="Rockwell" panose="02060603020205020403" pitchFamily="18" charset="0"/>
              </a:rPr>
              <a:t>Primary Review:</a:t>
            </a:r>
          </a:p>
        </p:txBody>
      </p:sp>
      <p:pic>
        <p:nvPicPr>
          <p:cNvPr id="2" name="Picture 1"/>
          <p:cNvPicPr>
            <a:picLocks noChangeAspect="1"/>
          </p:cNvPicPr>
          <p:nvPr/>
        </p:nvPicPr>
        <p:blipFill>
          <a:blip r:embed="rId4"/>
          <a:stretch>
            <a:fillRect/>
          </a:stretch>
        </p:blipFill>
        <p:spPr>
          <a:xfrm>
            <a:off x="9292549" y="244988"/>
            <a:ext cx="2409825" cy="2057400"/>
          </a:xfrm>
          <a:prstGeom prst="rect">
            <a:avLst/>
          </a:prstGeom>
        </p:spPr>
      </p:pic>
    </p:spTree>
    <p:extLst>
      <p:ext uri="{BB962C8B-B14F-4D97-AF65-F5344CB8AC3E}">
        <p14:creationId xmlns:p14="http://schemas.microsoft.com/office/powerpoint/2010/main" val="40619831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858504C3-A3CB-44FD-8920-1C9ECE4D21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11"/>
            <a:ext cx="12192000" cy="6857177"/>
          </a:xfrm>
          <a:prstGeom prst="rect">
            <a:avLst/>
          </a:prstGeom>
        </p:spPr>
      </p:pic>
      <p:sp>
        <p:nvSpPr>
          <p:cNvPr id="13" name="Rectangle 12">
            <a:extLst>
              <a:ext uri="{FF2B5EF4-FFF2-40B4-BE49-F238E27FC236}">
                <a16:creationId xmlns:a16="http://schemas.microsoft.com/office/drawing/2014/main" id="{595A3B18-E778-4780-AC96-F48E7BD591D6}"/>
              </a:ext>
              <a:ext uri="{C183D7F6-B498-43B3-948B-1728B52AA6E4}">
                <adec:decorative xmlns:adec="http://schemas.microsoft.com/office/drawing/2017/decorative" val="1"/>
              </a:ext>
            </a:extLst>
          </p:cNvPr>
          <p:cNvSpPr/>
          <p:nvPr/>
        </p:nvSpPr>
        <p:spPr>
          <a:xfrm>
            <a:off x="350198" y="2102276"/>
            <a:ext cx="11614823" cy="4317549"/>
          </a:xfrm>
          <a:prstGeom prst="rect">
            <a:avLst/>
          </a:prstGeom>
          <a:solidFill>
            <a:schemeClr val="tx1">
              <a:alpha val="8470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dirty="0"/>
          </a:p>
        </p:txBody>
      </p:sp>
      <p:sp>
        <p:nvSpPr>
          <p:cNvPr id="3" name="Content Placeholder 2">
            <a:extLst>
              <a:ext uri="{FF2B5EF4-FFF2-40B4-BE49-F238E27FC236}">
                <a16:creationId xmlns:a16="http://schemas.microsoft.com/office/drawing/2014/main" id="{27D37CD8-FB64-46C6-BA92-4854E7C63B82}"/>
              </a:ext>
            </a:extLst>
          </p:cNvPr>
          <p:cNvSpPr>
            <a:spLocks noGrp="1"/>
          </p:cNvSpPr>
          <p:nvPr>
            <p:ph idx="4294967295"/>
          </p:nvPr>
        </p:nvSpPr>
        <p:spPr>
          <a:xfrm>
            <a:off x="564206" y="2314754"/>
            <a:ext cx="11186806" cy="4105071"/>
          </a:xfrm>
        </p:spPr>
        <p:txBody>
          <a:bodyPr anchor="t">
            <a:normAutofit/>
          </a:bodyPr>
          <a:lstStyle/>
          <a:p>
            <a:pPr>
              <a:buFont typeface="Wingdings" panose="05000000000000000000" pitchFamily="2" charset="2"/>
              <a:buChar char="§"/>
            </a:pPr>
            <a:r>
              <a:rPr lang="en-US" sz="2800" b="1" dirty="0">
                <a:solidFill>
                  <a:srgbClr val="000000"/>
                </a:solidFill>
                <a:latin typeface="Rockwell" panose="02060603020205020403" pitchFamily="18" charset="0"/>
              </a:rPr>
              <a:t>Secondary Review is performed with the “Green” Trauma PI Tracking Form</a:t>
            </a:r>
          </a:p>
          <a:p>
            <a:pPr>
              <a:buFont typeface="Wingdings" panose="05000000000000000000" pitchFamily="2" charset="2"/>
              <a:buChar char="§"/>
            </a:pPr>
            <a:r>
              <a:rPr lang="en-US" sz="2800" b="1" dirty="0">
                <a:solidFill>
                  <a:srgbClr val="000000"/>
                </a:solidFill>
                <a:latin typeface="Rockwell" panose="02060603020205020403" pitchFamily="18" charset="0"/>
              </a:rPr>
              <a:t>Secondary Review may be sent to Trauma Surgeons, ED Providers, Specialty Providers or to a </a:t>
            </a:r>
            <a:r>
              <a:rPr lang="en-US" sz="2800" b="1" dirty="0">
                <a:solidFill>
                  <a:srgbClr val="FF0000"/>
                </a:solidFill>
                <a:latin typeface="Rockwell" panose="02060603020205020403" pitchFamily="18" charset="0"/>
              </a:rPr>
              <a:t>Department Leader </a:t>
            </a:r>
            <a:r>
              <a:rPr lang="en-US" sz="2800" b="1" dirty="0">
                <a:solidFill>
                  <a:srgbClr val="000000"/>
                </a:solidFill>
                <a:latin typeface="Rockwell" panose="02060603020205020403" pitchFamily="18" charset="0"/>
              </a:rPr>
              <a:t>for Loop Closure</a:t>
            </a:r>
          </a:p>
          <a:p>
            <a:pPr>
              <a:buFont typeface="Wingdings" panose="05000000000000000000" pitchFamily="2" charset="2"/>
              <a:buChar char="§"/>
            </a:pPr>
            <a:r>
              <a:rPr lang="en-US" sz="2800" b="1" dirty="0">
                <a:solidFill>
                  <a:srgbClr val="000000"/>
                </a:solidFill>
                <a:latin typeface="Rockwell" panose="02060603020205020403" pitchFamily="18" charset="0"/>
              </a:rPr>
              <a:t>Thorough review of the Trauma Process</a:t>
            </a:r>
          </a:p>
          <a:p>
            <a:pPr>
              <a:buFont typeface="Wingdings" panose="05000000000000000000" pitchFamily="2" charset="2"/>
              <a:buChar char="§"/>
            </a:pPr>
            <a:r>
              <a:rPr lang="en-US" sz="2800" b="1" dirty="0">
                <a:solidFill>
                  <a:srgbClr val="000000"/>
                </a:solidFill>
                <a:latin typeface="Rockwell" panose="02060603020205020403" pitchFamily="18" charset="0"/>
              </a:rPr>
              <a:t>OR, it may be sent for </a:t>
            </a:r>
            <a:r>
              <a:rPr lang="en-US" sz="2800" b="1" dirty="0">
                <a:solidFill>
                  <a:srgbClr val="FF0000"/>
                </a:solidFill>
                <a:latin typeface="Rockwell" panose="02060603020205020403" pitchFamily="18" charset="0"/>
              </a:rPr>
              <a:t>Committee Review</a:t>
            </a:r>
            <a:r>
              <a:rPr lang="en-US" sz="2800" b="1" dirty="0">
                <a:solidFill>
                  <a:srgbClr val="000000"/>
                </a:solidFill>
                <a:latin typeface="Rockwell" panose="02060603020205020403" pitchFamily="18" charset="0"/>
              </a:rPr>
              <a:t>:</a:t>
            </a:r>
          </a:p>
          <a:p>
            <a:pPr lvl="1">
              <a:buFont typeface="Wingdings" panose="05000000000000000000" pitchFamily="2" charset="2"/>
              <a:buChar char="§"/>
            </a:pPr>
            <a:r>
              <a:rPr lang="en-US" sz="2600" b="1" dirty="0">
                <a:solidFill>
                  <a:srgbClr val="000000"/>
                </a:solidFill>
                <a:latin typeface="Rockwell" panose="02060603020205020403" pitchFamily="18" charset="0"/>
              </a:rPr>
              <a:t>Trauma M&amp;M Review</a:t>
            </a:r>
          </a:p>
          <a:p>
            <a:pPr lvl="1">
              <a:buFont typeface="Wingdings" panose="05000000000000000000" pitchFamily="2" charset="2"/>
              <a:buChar char="§"/>
            </a:pPr>
            <a:r>
              <a:rPr lang="en-US" sz="2600" b="1" dirty="0">
                <a:solidFill>
                  <a:srgbClr val="000000"/>
                </a:solidFill>
                <a:latin typeface="Rockwell" panose="02060603020205020403" pitchFamily="18" charset="0"/>
              </a:rPr>
              <a:t>Trauma Multidisciplinary Peer Review Committee</a:t>
            </a:r>
          </a:p>
          <a:p>
            <a:pPr>
              <a:buFont typeface="Wingdings" panose="05000000000000000000" pitchFamily="2" charset="2"/>
              <a:buChar char="§"/>
            </a:pPr>
            <a:endParaRPr lang="en-US" sz="2800" b="1" dirty="0">
              <a:solidFill>
                <a:srgbClr val="000000"/>
              </a:solidFill>
              <a:latin typeface="Rockwell" panose="02060603020205020403" pitchFamily="18" charset="0"/>
            </a:endParaRPr>
          </a:p>
        </p:txBody>
      </p:sp>
      <p:sp>
        <p:nvSpPr>
          <p:cNvPr id="16" name="Rectangle 15">
            <a:extLst>
              <a:ext uri="{FF2B5EF4-FFF2-40B4-BE49-F238E27FC236}">
                <a16:creationId xmlns:a16="http://schemas.microsoft.com/office/drawing/2014/main" id="{7EF5689E-A2C8-44A6-AD5C-615D7DB0C77C}"/>
              </a:ext>
              <a:ext uri="{C183D7F6-B498-43B3-948B-1728B52AA6E4}">
                <adec:decorative xmlns:adec="http://schemas.microsoft.com/office/drawing/2017/decorative" val="1"/>
              </a:ext>
            </a:extLst>
          </p:cNvPr>
          <p:cNvSpPr/>
          <p:nvPr/>
        </p:nvSpPr>
        <p:spPr>
          <a:xfrm>
            <a:off x="350197" y="313870"/>
            <a:ext cx="11614824" cy="1670573"/>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18" name="Title 2">
            <a:extLst>
              <a:ext uri="{FF2B5EF4-FFF2-40B4-BE49-F238E27FC236}">
                <a16:creationId xmlns:a16="http://schemas.microsoft.com/office/drawing/2014/main" id="{354390DD-75CF-41BA-AA03-813FD55BF748}"/>
              </a:ext>
            </a:extLst>
          </p:cNvPr>
          <p:cNvSpPr>
            <a:spLocks noGrp="1"/>
          </p:cNvSpPr>
          <p:nvPr>
            <p:ph type="title"/>
          </p:nvPr>
        </p:nvSpPr>
        <p:spPr>
          <a:xfrm>
            <a:off x="865762" y="431703"/>
            <a:ext cx="10787974" cy="1434906"/>
          </a:xfrm>
        </p:spPr>
        <p:txBody>
          <a:bodyPr>
            <a:normAutofit fontScale="90000"/>
          </a:bodyPr>
          <a:lstStyle/>
          <a:p>
            <a:r>
              <a:rPr lang="en-US" sz="4000" b="1" dirty="0">
                <a:solidFill>
                  <a:srgbClr val="FFC000"/>
                </a:solidFill>
                <a:latin typeface="Rockwell" panose="02060603020205020403" pitchFamily="18" charset="0"/>
              </a:rPr>
              <a:t>If the loop isn’t closed with the primary review, issues may be sent for a </a:t>
            </a:r>
            <a:r>
              <a:rPr lang="en-US" sz="4000" b="1" u="sng" dirty="0">
                <a:solidFill>
                  <a:srgbClr val="FFC000"/>
                </a:solidFill>
                <a:effectLst>
                  <a:outerShdw blurRad="38100" dist="38100" dir="2700000" algn="tl">
                    <a:srgbClr val="000000">
                      <a:alpha val="43137"/>
                    </a:srgbClr>
                  </a:outerShdw>
                </a:effectLst>
                <a:latin typeface="Rockwell" panose="02060603020205020403" pitchFamily="18" charset="0"/>
              </a:rPr>
              <a:t>Secondary Review</a:t>
            </a:r>
            <a:r>
              <a:rPr lang="en-US" sz="4000" b="1" dirty="0">
                <a:solidFill>
                  <a:srgbClr val="FFC000"/>
                </a:solidFill>
                <a:latin typeface="Rockwell" panose="02060603020205020403" pitchFamily="18" charset="0"/>
              </a:rPr>
              <a:t>…</a:t>
            </a:r>
          </a:p>
        </p:txBody>
      </p:sp>
    </p:spTree>
    <p:extLst>
      <p:ext uri="{BB962C8B-B14F-4D97-AF65-F5344CB8AC3E}">
        <p14:creationId xmlns:p14="http://schemas.microsoft.com/office/powerpoint/2010/main" val="22786080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858504C3-A3CB-44FD-8920-1C9ECE4D21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11"/>
            <a:ext cx="12192000" cy="6857177"/>
          </a:xfrm>
          <a:prstGeom prst="rect">
            <a:avLst/>
          </a:prstGeom>
        </p:spPr>
      </p:pic>
      <p:sp>
        <p:nvSpPr>
          <p:cNvPr id="13" name="Rectangle 12">
            <a:extLst>
              <a:ext uri="{FF2B5EF4-FFF2-40B4-BE49-F238E27FC236}">
                <a16:creationId xmlns:a16="http://schemas.microsoft.com/office/drawing/2014/main" id="{595A3B18-E778-4780-AC96-F48E7BD591D6}"/>
              </a:ext>
              <a:ext uri="{C183D7F6-B498-43B3-948B-1728B52AA6E4}">
                <adec:decorative xmlns:adec="http://schemas.microsoft.com/office/drawing/2017/decorative" val="1"/>
              </a:ext>
            </a:extLst>
          </p:cNvPr>
          <p:cNvSpPr/>
          <p:nvPr/>
        </p:nvSpPr>
        <p:spPr>
          <a:xfrm>
            <a:off x="350198" y="2102276"/>
            <a:ext cx="11614823" cy="4317549"/>
          </a:xfrm>
          <a:prstGeom prst="rect">
            <a:avLst/>
          </a:prstGeom>
          <a:solidFill>
            <a:schemeClr val="tx1">
              <a:alpha val="8470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dirty="0"/>
          </a:p>
        </p:txBody>
      </p:sp>
      <p:sp>
        <p:nvSpPr>
          <p:cNvPr id="3" name="Content Placeholder 2">
            <a:extLst>
              <a:ext uri="{FF2B5EF4-FFF2-40B4-BE49-F238E27FC236}">
                <a16:creationId xmlns:a16="http://schemas.microsoft.com/office/drawing/2014/main" id="{27D37CD8-FB64-46C6-BA92-4854E7C63B82}"/>
              </a:ext>
            </a:extLst>
          </p:cNvPr>
          <p:cNvSpPr>
            <a:spLocks noGrp="1"/>
          </p:cNvSpPr>
          <p:nvPr>
            <p:ph idx="4294967295"/>
          </p:nvPr>
        </p:nvSpPr>
        <p:spPr>
          <a:xfrm>
            <a:off x="564206" y="2314754"/>
            <a:ext cx="11186806" cy="4105071"/>
          </a:xfrm>
        </p:spPr>
        <p:txBody>
          <a:bodyPr anchor="t">
            <a:normAutofit/>
          </a:bodyPr>
          <a:lstStyle/>
          <a:p>
            <a:pPr>
              <a:buFont typeface="Wingdings" panose="05000000000000000000" pitchFamily="2" charset="2"/>
              <a:buChar char="§"/>
            </a:pPr>
            <a:r>
              <a:rPr lang="en-US" sz="2800" b="1" dirty="0">
                <a:solidFill>
                  <a:srgbClr val="000000"/>
                </a:solidFill>
                <a:latin typeface="Rockwell" panose="02060603020205020403" pitchFamily="18" charset="0"/>
              </a:rPr>
              <a:t>The TPM and TMD have determined this case needed to be discussed.</a:t>
            </a:r>
          </a:p>
          <a:p>
            <a:pPr>
              <a:buFont typeface="Wingdings" panose="05000000000000000000" pitchFamily="2" charset="2"/>
              <a:buChar char="§"/>
            </a:pPr>
            <a:r>
              <a:rPr lang="en-US" sz="2800" b="1" dirty="0">
                <a:solidFill>
                  <a:srgbClr val="000000"/>
                </a:solidFill>
                <a:latin typeface="Rockwell" panose="02060603020205020403" pitchFamily="18" charset="0"/>
              </a:rPr>
              <a:t>Typical cases “flagged” for a Tertiary Review</a:t>
            </a:r>
          </a:p>
          <a:p>
            <a:pPr lvl="1">
              <a:buFont typeface="Wingdings" panose="05000000000000000000" pitchFamily="2" charset="2"/>
              <a:buChar char="§"/>
            </a:pPr>
            <a:r>
              <a:rPr lang="en-US" sz="2600" b="1" dirty="0">
                <a:solidFill>
                  <a:srgbClr val="000000"/>
                </a:solidFill>
                <a:latin typeface="Rockwell" panose="02060603020205020403" pitchFamily="18" charset="0"/>
              </a:rPr>
              <a:t>ISS &gt; 20</a:t>
            </a:r>
          </a:p>
          <a:p>
            <a:pPr lvl="1">
              <a:buFont typeface="Wingdings" panose="05000000000000000000" pitchFamily="2" charset="2"/>
              <a:buChar char="§"/>
            </a:pPr>
            <a:r>
              <a:rPr lang="en-US" sz="2600" b="1" dirty="0">
                <a:solidFill>
                  <a:srgbClr val="000000"/>
                </a:solidFill>
                <a:latin typeface="Rockwell" panose="02060603020205020403" pitchFamily="18" charset="0"/>
              </a:rPr>
              <a:t>Complicated Peds</a:t>
            </a:r>
          </a:p>
          <a:p>
            <a:pPr lvl="1">
              <a:buFont typeface="Wingdings" panose="05000000000000000000" pitchFamily="2" charset="2"/>
              <a:buChar char="§"/>
            </a:pPr>
            <a:r>
              <a:rPr lang="en-US" sz="2600" b="1" dirty="0">
                <a:solidFill>
                  <a:srgbClr val="000000"/>
                </a:solidFill>
                <a:latin typeface="Rockwell" panose="02060603020205020403" pitchFamily="18" charset="0"/>
              </a:rPr>
              <a:t>Transfers</a:t>
            </a:r>
          </a:p>
          <a:p>
            <a:pPr lvl="1">
              <a:buFont typeface="Wingdings" panose="05000000000000000000" pitchFamily="2" charset="2"/>
              <a:buChar char="§"/>
            </a:pPr>
            <a:r>
              <a:rPr lang="en-US" sz="2600" b="1" dirty="0">
                <a:solidFill>
                  <a:srgbClr val="000000"/>
                </a:solidFill>
                <a:latin typeface="Rockwell" panose="02060603020205020403" pitchFamily="18" charset="0"/>
              </a:rPr>
              <a:t>Mortality with and without opportunity for improvement</a:t>
            </a:r>
          </a:p>
          <a:p>
            <a:pPr>
              <a:buFont typeface="Wingdings" panose="05000000000000000000" pitchFamily="2" charset="2"/>
              <a:buChar char="§"/>
            </a:pPr>
            <a:r>
              <a:rPr lang="en-US" sz="2800" b="1" dirty="0">
                <a:solidFill>
                  <a:srgbClr val="000000"/>
                </a:solidFill>
                <a:latin typeface="Rockwell" panose="02060603020205020403" pitchFamily="18" charset="0"/>
              </a:rPr>
              <a:t>Action Plan Development</a:t>
            </a:r>
            <a:endParaRPr lang="en-US" sz="2600" b="1" dirty="0">
              <a:solidFill>
                <a:srgbClr val="000000"/>
              </a:solidFill>
              <a:latin typeface="Rockwell" panose="02060603020205020403" pitchFamily="18" charset="0"/>
            </a:endParaRPr>
          </a:p>
          <a:p>
            <a:pPr>
              <a:buFont typeface="Wingdings" panose="05000000000000000000" pitchFamily="2" charset="2"/>
              <a:buChar char="§"/>
            </a:pPr>
            <a:endParaRPr lang="en-US" sz="2800" b="1" dirty="0">
              <a:solidFill>
                <a:srgbClr val="000000"/>
              </a:solidFill>
              <a:latin typeface="Rockwell" panose="02060603020205020403" pitchFamily="18" charset="0"/>
            </a:endParaRPr>
          </a:p>
        </p:txBody>
      </p:sp>
      <p:sp>
        <p:nvSpPr>
          <p:cNvPr id="16" name="Rectangle 15">
            <a:extLst>
              <a:ext uri="{FF2B5EF4-FFF2-40B4-BE49-F238E27FC236}">
                <a16:creationId xmlns:a16="http://schemas.microsoft.com/office/drawing/2014/main" id="{7EF5689E-A2C8-44A6-AD5C-615D7DB0C77C}"/>
              </a:ext>
              <a:ext uri="{C183D7F6-B498-43B3-948B-1728B52AA6E4}">
                <adec:decorative xmlns:adec="http://schemas.microsoft.com/office/drawing/2017/decorative" val="1"/>
              </a:ext>
            </a:extLst>
          </p:cNvPr>
          <p:cNvSpPr/>
          <p:nvPr/>
        </p:nvSpPr>
        <p:spPr>
          <a:xfrm>
            <a:off x="350197" y="313870"/>
            <a:ext cx="11614824" cy="1670573"/>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18" name="Title 2">
            <a:extLst>
              <a:ext uri="{FF2B5EF4-FFF2-40B4-BE49-F238E27FC236}">
                <a16:creationId xmlns:a16="http://schemas.microsoft.com/office/drawing/2014/main" id="{354390DD-75CF-41BA-AA03-813FD55BF748}"/>
              </a:ext>
            </a:extLst>
          </p:cNvPr>
          <p:cNvSpPr>
            <a:spLocks noGrp="1"/>
          </p:cNvSpPr>
          <p:nvPr>
            <p:ph type="title"/>
          </p:nvPr>
        </p:nvSpPr>
        <p:spPr>
          <a:xfrm>
            <a:off x="865762" y="431703"/>
            <a:ext cx="10787974" cy="1434906"/>
          </a:xfrm>
        </p:spPr>
        <p:txBody>
          <a:bodyPr>
            <a:normAutofit/>
          </a:bodyPr>
          <a:lstStyle/>
          <a:p>
            <a:r>
              <a:rPr lang="en-US" sz="4000" b="1" dirty="0">
                <a:solidFill>
                  <a:srgbClr val="FFC000"/>
                </a:solidFill>
                <a:latin typeface="Rockwell" panose="02060603020205020403" pitchFamily="18" charset="0"/>
              </a:rPr>
              <a:t>Tertiary Review:</a:t>
            </a:r>
          </a:p>
        </p:txBody>
      </p:sp>
    </p:spTree>
    <p:extLst>
      <p:ext uri="{BB962C8B-B14F-4D97-AF65-F5344CB8AC3E}">
        <p14:creationId xmlns:p14="http://schemas.microsoft.com/office/powerpoint/2010/main" val="36973314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50196" y="868680"/>
            <a:ext cx="7431932" cy="1434906"/>
          </a:xfrm>
        </p:spPr>
        <p:txBody>
          <a:bodyPr>
            <a:normAutofit fontScale="90000"/>
          </a:bodyPr>
          <a:lstStyle/>
          <a:p>
            <a:r>
              <a:rPr lang="en-US" b="1" dirty="0">
                <a:solidFill>
                  <a:srgbClr val="FFC000"/>
                </a:solidFill>
                <a:latin typeface="Rockwell" panose="02060603020205020403" pitchFamily="18" charset="0"/>
              </a:rPr>
              <a:t>Trauma Multidisciplinary / Performance Improvement &amp; Patient Safety (PIPS) Committee :</a:t>
            </a:r>
            <a:endParaRPr lang="en-US" dirty="0"/>
          </a:p>
        </p:txBody>
      </p:sp>
      <p:sp>
        <p:nvSpPr>
          <p:cNvPr id="3" name="Text Placeholder 2"/>
          <p:cNvSpPr>
            <a:spLocks noGrp="1"/>
          </p:cNvSpPr>
          <p:nvPr>
            <p:ph type="body" idx="1"/>
          </p:nvPr>
        </p:nvSpPr>
        <p:spPr>
          <a:xfrm>
            <a:off x="1575881" y="2684770"/>
            <a:ext cx="10466961" cy="3716030"/>
          </a:xfrm>
        </p:spPr>
        <p:txBody>
          <a:bodyPr anchor="t">
            <a:normAutofit lnSpcReduction="10000"/>
          </a:bodyPr>
          <a:lstStyle/>
          <a:p>
            <a:r>
              <a:rPr lang="en-US" b="1" dirty="0">
                <a:latin typeface="Rockwell" panose="02060603020205020403" pitchFamily="18" charset="0"/>
              </a:rPr>
              <a:t>Often looks at process issues. Include members from multidisciplinary services involved in trauma care </a:t>
            </a:r>
          </a:p>
          <a:p>
            <a:r>
              <a:rPr lang="en-US" b="1" dirty="0">
                <a:latin typeface="Rockwell" panose="02060603020205020403" pitchFamily="18" charset="0"/>
              </a:rPr>
              <a:t>Meet once a month</a:t>
            </a:r>
          </a:p>
          <a:p>
            <a:r>
              <a:rPr lang="en-US" b="1" dirty="0">
                <a:latin typeface="Rockwell" panose="02060603020205020403" pitchFamily="18" charset="0"/>
              </a:rPr>
              <a:t>Chaired by Trauma Medical Director (TMD) and Trauma Program Manager (TPM)</a:t>
            </a:r>
          </a:p>
          <a:p>
            <a:r>
              <a:rPr lang="en-US" b="1" dirty="0">
                <a:latin typeface="Rockwell" panose="02060603020205020403" pitchFamily="18" charset="0"/>
              </a:rPr>
              <a:t>Requires administration involvement</a:t>
            </a:r>
          </a:p>
          <a:p>
            <a:r>
              <a:rPr lang="en-US" b="1" dirty="0">
                <a:solidFill>
                  <a:srgbClr val="FF0000"/>
                </a:solidFill>
                <a:latin typeface="Rockwell" panose="02060603020205020403" pitchFamily="18" charset="0"/>
              </a:rPr>
              <a:t>System and process focused </a:t>
            </a:r>
            <a:r>
              <a:rPr lang="en-US" b="1" dirty="0">
                <a:latin typeface="Rockwell" panose="02060603020205020403" pitchFamily="18" charset="0"/>
              </a:rPr>
              <a:t>and data driven</a:t>
            </a:r>
          </a:p>
          <a:p>
            <a:r>
              <a:rPr lang="en-US" b="1" dirty="0">
                <a:latin typeface="Rockwell" panose="02060603020205020403" pitchFamily="18" charset="0"/>
              </a:rPr>
              <a:t>Can often result in PI projects</a:t>
            </a:r>
          </a:p>
          <a:p>
            <a:r>
              <a:rPr lang="en-US" b="1" dirty="0">
                <a:latin typeface="Rockwell" panose="02060603020205020403" pitchFamily="18" charset="0"/>
              </a:rPr>
              <a:t>Minutes: Actions and Responsible Person (s)</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47137" y="908234"/>
            <a:ext cx="1726921" cy="1395352"/>
          </a:xfrm>
          <a:prstGeom prst="rect">
            <a:avLst/>
          </a:prstGeom>
        </p:spPr>
      </p:pic>
    </p:spTree>
    <p:extLst>
      <p:ext uri="{BB962C8B-B14F-4D97-AF65-F5344CB8AC3E}">
        <p14:creationId xmlns:p14="http://schemas.microsoft.com/office/powerpoint/2010/main" val="3652966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bwMode="blackGray">
      <p:bgPr>
        <a:solidFill>
          <a:schemeClr val="accent5">
            <a:alpha val="98000"/>
          </a:schemeClr>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FADA6D5-81A3-49F8-A1CC-7E21524A92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3131" y="0"/>
            <a:ext cx="10305737" cy="6858000"/>
          </a:xfrm>
          <a:prstGeom prst="rect">
            <a:avLst/>
          </a:prstGeom>
        </p:spPr>
      </p:pic>
      <p:sp>
        <p:nvSpPr>
          <p:cNvPr id="8" name="Rectangle 7">
            <a:extLst>
              <a:ext uri="{FF2B5EF4-FFF2-40B4-BE49-F238E27FC236}">
                <a16:creationId xmlns:a16="http://schemas.microsoft.com/office/drawing/2014/main" id="{7B73DA8D-B695-4EAF-90BA-F594F0523CBB}"/>
              </a:ext>
              <a:ext uri="{C183D7F6-B498-43B3-948B-1728B52AA6E4}">
                <adec:decorative xmlns:adec="http://schemas.microsoft.com/office/drawing/2017/decorative" val="1"/>
              </a:ext>
            </a:extLst>
          </p:cNvPr>
          <p:cNvSpPr/>
          <p:nvPr/>
        </p:nvSpPr>
        <p:spPr>
          <a:xfrm>
            <a:off x="108557" y="99057"/>
            <a:ext cx="10905976" cy="1048808"/>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9A95D57-AB2C-4C3E-9C97-3875158561FB}"/>
              </a:ext>
            </a:extLst>
          </p:cNvPr>
          <p:cNvSpPr>
            <a:spLocks noGrp="1"/>
          </p:cNvSpPr>
          <p:nvPr>
            <p:ph type="title"/>
          </p:nvPr>
        </p:nvSpPr>
        <p:spPr>
          <a:xfrm>
            <a:off x="327497" y="152308"/>
            <a:ext cx="11537004" cy="887908"/>
          </a:xfrm>
        </p:spPr>
        <p:txBody>
          <a:bodyPr/>
          <a:lstStyle/>
          <a:p>
            <a:r>
              <a:rPr lang="en-US" b="1" dirty="0">
                <a:solidFill>
                  <a:srgbClr val="FFC000"/>
                </a:solidFill>
                <a:latin typeface="Rockwell" panose="02060603020205020403" pitchFamily="18" charset="0"/>
              </a:rPr>
              <a:t>GIMC Trauma Multidisciplinary/PIPS Team</a:t>
            </a:r>
            <a:endParaRPr lang="en-US" dirty="0"/>
          </a:p>
        </p:txBody>
      </p:sp>
      <p:sp>
        <p:nvSpPr>
          <p:cNvPr id="9" name="Rectangle 8">
            <a:extLst>
              <a:ext uri="{FF2B5EF4-FFF2-40B4-BE49-F238E27FC236}">
                <a16:creationId xmlns:a16="http://schemas.microsoft.com/office/drawing/2014/main" id="{ABDD00D4-CC73-44C6-A7EF-AF738460C76B}"/>
              </a:ext>
              <a:ext uri="{C183D7F6-B498-43B3-948B-1728B52AA6E4}">
                <adec:decorative xmlns:adec="http://schemas.microsoft.com/office/drawing/2017/decorative" val="1"/>
              </a:ext>
            </a:extLst>
          </p:cNvPr>
          <p:cNvSpPr/>
          <p:nvPr/>
        </p:nvSpPr>
        <p:spPr>
          <a:xfrm>
            <a:off x="11014533" y="759506"/>
            <a:ext cx="1170462" cy="1659371"/>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236B8967-28A5-4319-9F45-A38F127BFACB}"/>
              </a:ext>
              <a:ext uri="{C183D7F6-B498-43B3-948B-1728B52AA6E4}">
                <adec:decorative xmlns:adec="http://schemas.microsoft.com/office/drawing/2017/decorative" val="1"/>
              </a:ext>
            </a:extLst>
          </p:cNvPr>
          <p:cNvSpPr/>
          <p:nvPr/>
        </p:nvSpPr>
        <p:spPr>
          <a:xfrm>
            <a:off x="-1" y="2526525"/>
            <a:ext cx="1170462" cy="3563377"/>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0C6C4027-4F93-4CBA-AC44-97487184CFB6}"/>
              </a:ext>
              <a:ext uri="{C183D7F6-B498-43B3-948B-1728B52AA6E4}">
                <adec:decorative xmlns:adec="http://schemas.microsoft.com/office/drawing/2017/decorative" val="1"/>
              </a:ext>
            </a:extLst>
          </p:cNvPr>
          <p:cNvSpPr/>
          <p:nvPr/>
        </p:nvSpPr>
        <p:spPr>
          <a:xfrm>
            <a:off x="1287810" y="2526525"/>
            <a:ext cx="10905975" cy="3563377"/>
          </a:xfrm>
          <a:prstGeom prst="rect">
            <a:avLst/>
          </a:prstGeom>
          <a:solidFill>
            <a:schemeClr val="tx1">
              <a:alpha val="8470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11" name="Diagram 10"/>
          <p:cNvGraphicFramePr/>
          <p:nvPr>
            <p:extLst>
              <p:ext uri="{D42A27DB-BD31-4B8C-83A1-F6EECF244321}">
                <p14:modId xmlns:p14="http://schemas.microsoft.com/office/powerpoint/2010/main" val="1306550522"/>
              </p:ext>
            </p:extLst>
          </p:nvPr>
        </p:nvGraphicFramePr>
        <p:xfrm>
          <a:off x="108557" y="972304"/>
          <a:ext cx="11934286" cy="593894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5283956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196" y="868680"/>
            <a:ext cx="7431932" cy="1434906"/>
          </a:xfrm>
        </p:spPr>
        <p:txBody>
          <a:bodyPr>
            <a:normAutofit/>
          </a:bodyPr>
          <a:lstStyle/>
          <a:p>
            <a:r>
              <a:rPr lang="en-US" b="1" dirty="0">
                <a:solidFill>
                  <a:srgbClr val="FFC000"/>
                </a:solidFill>
                <a:latin typeface="Rockwell" panose="02060603020205020403" pitchFamily="18" charset="0"/>
              </a:rPr>
              <a:t>Trauma Multidisciplinary Peer Review Committee:</a:t>
            </a:r>
            <a:endParaRPr lang="en-US" dirty="0"/>
          </a:p>
        </p:txBody>
      </p:sp>
      <p:sp>
        <p:nvSpPr>
          <p:cNvPr id="3" name="Text Placeholder 2"/>
          <p:cNvSpPr>
            <a:spLocks noGrp="1"/>
          </p:cNvSpPr>
          <p:nvPr>
            <p:ph type="body" idx="1"/>
          </p:nvPr>
        </p:nvSpPr>
        <p:spPr>
          <a:xfrm>
            <a:off x="1206231" y="2568102"/>
            <a:ext cx="10836612" cy="4289898"/>
          </a:xfrm>
        </p:spPr>
        <p:txBody>
          <a:bodyPr anchor="t">
            <a:normAutofit fontScale="92500" lnSpcReduction="10000"/>
          </a:bodyPr>
          <a:lstStyle/>
          <a:p>
            <a:r>
              <a:rPr lang="en-US" b="1" dirty="0">
                <a:latin typeface="Rockwell" panose="02060603020205020403" pitchFamily="18" charset="0"/>
              </a:rPr>
              <a:t>Meet once a month following Trauma TPOPP meeting</a:t>
            </a:r>
          </a:p>
          <a:p>
            <a:r>
              <a:rPr lang="en-US" b="1" dirty="0">
                <a:latin typeface="Rockwell" panose="02060603020205020403" pitchFamily="18" charset="0"/>
              </a:rPr>
              <a:t>Led by Trauma Medical Director (TMD) </a:t>
            </a:r>
          </a:p>
          <a:p>
            <a:r>
              <a:rPr lang="en-US" b="1" dirty="0">
                <a:latin typeface="Rockwell" panose="02060603020205020403" pitchFamily="18" charset="0"/>
              </a:rPr>
              <a:t>PEER protected (</a:t>
            </a:r>
            <a:r>
              <a:rPr lang="en-US" b="1" dirty="0">
                <a:solidFill>
                  <a:srgbClr val="FF0000"/>
                </a:solidFill>
                <a:latin typeface="Rockwell" panose="02060603020205020403" pitchFamily="18" charset="0"/>
              </a:rPr>
              <a:t>Privileged Communication Not Subject to Disclosure per NM Statutes Section 41-9-4-NMSA 1978</a:t>
            </a:r>
            <a:r>
              <a:rPr lang="en-US" b="1" dirty="0">
                <a:latin typeface="Rockwell" panose="02060603020205020403" pitchFamily="18" charset="0"/>
              </a:rPr>
              <a:t>)</a:t>
            </a:r>
          </a:p>
          <a:p>
            <a:r>
              <a:rPr lang="en-US" b="1" dirty="0">
                <a:latin typeface="Rockwell" panose="02060603020205020403" pitchFamily="18" charset="0"/>
              </a:rPr>
              <a:t>Review of selected cases, mortalities, adverse events, and selected cases</a:t>
            </a:r>
          </a:p>
          <a:p>
            <a:r>
              <a:rPr lang="en-US" b="1" dirty="0">
                <a:latin typeface="Rockwell" panose="02060603020205020403" pitchFamily="18" charset="0"/>
              </a:rPr>
              <a:t>Mortality classifications: Mortality without Opportunity, Mortality with Opportunity, and Unanticipated Mortality with Opportunity</a:t>
            </a:r>
          </a:p>
          <a:p>
            <a:r>
              <a:rPr lang="en-US" b="1" dirty="0">
                <a:solidFill>
                  <a:srgbClr val="FF0000"/>
                </a:solidFill>
                <a:latin typeface="Rockwell" panose="02060603020205020403" pitchFamily="18" charset="0"/>
              </a:rPr>
              <a:t>Minimum of 50% attendance </a:t>
            </a:r>
            <a:r>
              <a:rPr lang="en-US" b="1" dirty="0">
                <a:latin typeface="Rockwell" panose="02060603020205020403" pitchFamily="18" charset="0"/>
              </a:rPr>
              <a:t>requirement of Surgeons, ED providers, Orthopedic Surgeons, Anesthesia providers and Radiologists, (pediatricians and/or sub-specialists if involved in care), TPM and Trauma Registrar</a:t>
            </a:r>
          </a:p>
          <a:p>
            <a:pPr marL="0" indent="0">
              <a:buNone/>
            </a:pPr>
            <a:r>
              <a:rPr lang="en-US" b="1" dirty="0">
                <a:latin typeface="Rockwell" panose="02060603020205020403" pitchFamily="18" charset="0"/>
              </a:rPr>
              <a:t>ALL MINUTES MUST INCLUDE FRANK AND OPEN DISCUSSION WITH DEMONSTRATION OF LOOP CLOSURE…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47137" y="908234"/>
            <a:ext cx="1726921" cy="1395352"/>
          </a:xfrm>
          <a:prstGeom prst="rect">
            <a:avLst/>
          </a:prstGeom>
        </p:spPr>
      </p:pic>
    </p:spTree>
    <p:extLst>
      <p:ext uri="{BB962C8B-B14F-4D97-AF65-F5344CB8AC3E}">
        <p14:creationId xmlns:p14="http://schemas.microsoft.com/office/powerpoint/2010/main" val="42376728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196" y="868680"/>
            <a:ext cx="7431932" cy="1434906"/>
          </a:xfrm>
        </p:spPr>
        <p:txBody>
          <a:bodyPr>
            <a:normAutofit/>
          </a:bodyPr>
          <a:lstStyle/>
          <a:p>
            <a:r>
              <a:rPr lang="en-US" b="1" dirty="0">
                <a:solidFill>
                  <a:srgbClr val="FFC000"/>
                </a:solidFill>
                <a:latin typeface="Rockwell" panose="02060603020205020403" pitchFamily="18" charset="0"/>
              </a:rPr>
              <a:t>Trauma Multidisciplinary Peer Review Committee Cases:</a:t>
            </a:r>
            <a:endParaRPr lang="en-US" dirty="0"/>
          </a:p>
        </p:txBody>
      </p:sp>
      <p:sp>
        <p:nvSpPr>
          <p:cNvPr id="3" name="Text Placeholder 2"/>
          <p:cNvSpPr>
            <a:spLocks noGrp="1"/>
          </p:cNvSpPr>
          <p:nvPr>
            <p:ph type="body" idx="1"/>
          </p:nvPr>
        </p:nvSpPr>
        <p:spPr>
          <a:xfrm>
            <a:off x="1206231" y="2568102"/>
            <a:ext cx="10836612" cy="4289898"/>
          </a:xfrm>
        </p:spPr>
        <p:txBody>
          <a:bodyPr anchor="t">
            <a:normAutofit/>
          </a:bodyPr>
          <a:lstStyle/>
          <a:p>
            <a:r>
              <a:rPr lang="en-US" sz="2800" b="1" dirty="0">
                <a:latin typeface="Rockwell" panose="02060603020205020403" pitchFamily="18" charset="0"/>
              </a:rPr>
              <a:t>All deaths</a:t>
            </a:r>
          </a:p>
          <a:p>
            <a:r>
              <a:rPr lang="en-US" sz="2800" b="1" dirty="0">
                <a:latin typeface="Rockwell" panose="02060603020205020403" pitchFamily="18" charset="0"/>
              </a:rPr>
              <a:t>Select occurrences</a:t>
            </a:r>
          </a:p>
          <a:p>
            <a:r>
              <a:rPr lang="en-US" sz="2800" b="1" dirty="0">
                <a:latin typeface="Rockwell" panose="02060603020205020403" pitchFamily="18" charset="0"/>
              </a:rPr>
              <a:t>Sentinel events</a:t>
            </a:r>
          </a:p>
          <a:p>
            <a:r>
              <a:rPr lang="en-US" sz="2800" b="1" dirty="0">
                <a:latin typeface="Rockwell" panose="02060603020205020403" pitchFamily="18" charset="0"/>
              </a:rPr>
              <a:t>Problem trends</a:t>
            </a:r>
          </a:p>
          <a:p>
            <a:r>
              <a:rPr lang="en-US" sz="2800" b="1" dirty="0">
                <a:latin typeface="Rockwell" panose="02060603020205020403" pitchFamily="18" charset="0"/>
              </a:rPr>
              <a:t>Unusual or uncommon cases</a:t>
            </a:r>
          </a:p>
          <a:p>
            <a:r>
              <a:rPr lang="en-US" sz="2800" b="1" dirty="0">
                <a:latin typeface="Rockwell" panose="02060603020205020403" pitchFamily="18" charset="0"/>
              </a:rPr>
              <a:t>Unexpected outcomes</a:t>
            </a:r>
          </a:p>
          <a:p>
            <a:pPr marL="0" indent="0">
              <a:buNone/>
            </a:pPr>
            <a:endParaRPr lang="en-US" sz="2800" b="1" dirty="0">
              <a:solidFill>
                <a:srgbClr val="FF0000"/>
              </a:solidFill>
              <a:latin typeface="Rockwell" panose="02060603020205020403" pitchFamily="18" charset="0"/>
            </a:endParaRPr>
          </a:p>
          <a:p>
            <a:r>
              <a:rPr lang="en-US" sz="2800" b="1" dirty="0">
                <a:solidFill>
                  <a:srgbClr val="FF0000"/>
                </a:solidFill>
                <a:latin typeface="Rockwell" panose="02060603020205020403" pitchFamily="18" charset="0"/>
              </a:rPr>
              <a:t>Great Saves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47137" y="908234"/>
            <a:ext cx="1726921" cy="1395352"/>
          </a:xfrm>
          <a:prstGeom prst="rect">
            <a:avLst/>
          </a:prstGeom>
        </p:spPr>
      </p:pic>
    </p:spTree>
    <p:extLst>
      <p:ext uri="{BB962C8B-B14F-4D97-AF65-F5344CB8AC3E}">
        <p14:creationId xmlns:p14="http://schemas.microsoft.com/office/powerpoint/2010/main" val="9367048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BB46495-013C-46DC-81C8-17EAD10C45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8" name="Rectangle 7">
            <a:extLst>
              <a:ext uri="{FF2B5EF4-FFF2-40B4-BE49-F238E27FC236}">
                <a16:creationId xmlns:a16="http://schemas.microsoft.com/office/drawing/2014/main" id="{D01CDF87-5947-46B9-A981-52B94561B152}"/>
              </a:ext>
              <a:ext uri="{C183D7F6-B498-43B3-948B-1728B52AA6E4}">
                <adec:decorative xmlns:adec="http://schemas.microsoft.com/office/drawing/2017/decorative" val="1"/>
              </a:ext>
            </a:extLst>
          </p:cNvPr>
          <p:cNvSpPr/>
          <p:nvPr/>
        </p:nvSpPr>
        <p:spPr>
          <a:xfrm>
            <a:off x="8849305" y="155643"/>
            <a:ext cx="3337273" cy="2289038"/>
          </a:xfrm>
          <a:prstGeom prst="rect">
            <a:avLst/>
          </a:prstGeom>
          <a:solidFill>
            <a:schemeClr val="accent5">
              <a:alpha val="6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ln w="0"/>
              <a:solidFill>
                <a:schemeClr val="tx1"/>
              </a:solidFill>
              <a:effectLst>
                <a:outerShdw blurRad="38100" dist="19050" dir="2700000" algn="tl" rotWithShape="0">
                  <a:schemeClr val="dk1">
                    <a:alpha val="40000"/>
                  </a:schemeClr>
                </a:outerShdw>
              </a:effectLst>
            </a:endParaRPr>
          </a:p>
        </p:txBody>
      </p:sp>
      <p:sp>
        <p:nvSpPr>
          <p:cNvPr id="9" name="Rectangle 8">
            <a:extLst>
              <a:ext uri="{FF2B5EF4-FFF2-40B4-BE49-F238E27FC236}">
                <a16:creationId xmlns:a16="http://schemas.microsoft.com/office/drawing/2014/main" id="{3C089318-7463-4911-97A4-30D30D408A6C}"/>
              </a:ext>
              <a:ext uri="{C183D7F6-B498-43B3-948B-1728B52AA6E4}">
                <adec:decorative xmlns:adec="http://schemas.microsoft.com/office/drawing/2017/decorative" val="1"/>
              </a:ext>
            </a:extLst>
          </p:cNvPr>
          <p:cNvSpPr/>
          <p:nvPr/>
        </p:nvSpPr>
        <p:spPr>
          <a:xfrm>
            <a:off x="-2236" y="2522305"/>
            <a:ext cx="376134" cy="3567951"/>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0C4755A4-C6F3-4F77-8594-E673AE6621C7}"/>
              </a:ext>
              <a:ext uri="{C183D7F6-B498-43B3-948B-1728B52AA6E4}">
                <adec:decorative xmlns:adec="http://schemas.microsoft.com/office/drawing/2017/decorative" val="1"/>
              </a:ext>
            </a:extLst>
          </p:cNvPr>
          <p:cNvSpPr/>
          <p:nvPr/>
        </p:nvSpPr>
        <p:spPr>
          <a:xfrm>
            <a:off x="185831" y="155642"/>
            <a:ext cx="8602822" cy="6420255"/>
          </a:xfrm>
          <a:prstGeom prst="rect">
            <a:avLst/>
          </a:prstGeom>
          <a:solidFill>
            <a:schemeClr val="tx1">
              <a:alpha val="8470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a:extLst>
              <a:ext uri="{FF2B5EF4-FFF2-40B4-BE49-F238E27FC236}">
                <a16:creationId xmlns:a16="http://schemas.microsoft.com/office/drawing/2014/main" id="{DDC9C604-71A9-4A75-AB45-E44E02F0D985}"/>
              </a:ext>
            </a:extLst>
          </p:cNvPr>
          <p:cNvSpPr>
            <a:spLocks noGrp="1"/>
          </p:cNvSpPr>
          <p:nvPr>
            <p:ph type="body" sz="quarter" idx="13"/>
          </p:nvPr>
        </p:nvSpPr>
        <p:spPr>
          <a:xfrm>
            <a:off x="722203" y="505838"/>
            <a:ext cx="8066450" cy="5798709"/>
          </a:xfrm>
        </p:spPr>
        <p:txBody>
          <a:bodyPr anchor="t">
            <a:normAutofit fontScale="85000" lnSpcReduction="20000"/>
          </a:bodyPr>
          <a:lstStyle/>
          <a:p>
            <a:pPr marL="0" indent="0">
              <a:buNone/>
            </a:pPr>
            <a:r>
              <a:rPr lang="en-US" sz="2800" b="1" u="sng" dirty="0">
                <a:solidFill>
                  <a:srgbClr val="000000"/>
                </a:solidFill>
                <a:latin typeface="Rockwell" panose="02060603020205020403" pitchFamily="18" charset="0"/>
              </a:rPr>
              <a:t>Loop Closure Tips:</a:t>
            </a:r>
          </a:p>
          <a:p>
            <a:pPr>
              <a:buFont typeface="Wingdings" panose="05000000000000000000" pitchFamily="2" charset="2"/>
              <a:buChar char="§"/>
            </a:pPr>
            <a:r>
              <a:rPr lang="en-US" sz="2800" b="1" dirty="0">
                <a:solidFill>
                  <a:srgbClr val="000000"/>
                </a:solidFill>
                <a:latin typeface="Rockwell" panose="02060603020205020403" pitchFamily="18" charset="0"/>
              </a:rPr>
              <a:t>Follow through – most cases are done quickly</a:t>
            </a:r>
          </a:p>
          <a:p>
            <a:pPr>
              <a:buFont typeface="Wingdings" panose="05000000000000000000" pitchFamily="2" charset="2"/>
              <a:buChar char="§"/>
            </a:pPr>
            <a:r>
              <a:rPr lang="en-US" sz="2800" b="1" dirty="0">
                <a:solidFill>
                  <a:srgbClr val="000000"/>
                </a:solidFill>
                <a:latin typeface="Rockwell" panose="02060603020205020403" pitchFamily="18" charset="0"/>
              </a:rPr>
              <a:t>Not every case needs an action plan</a:t>
            </a:r>
          </a:p>
          <a:p>
            <a:pPr>
              <a:buFont typeface="Wingdings" panose="05000000000000000000" pitchFamily="2" charset="2"/>
              <a:buChar char="§"/>
            </a:pPr>
            <a:r>
              <a:rPr lang="en-US" sz="2800" b="1" dirty="0">
                <a:solidFill>
                  <a:srgbClr val="000000"/>
                </a:solidFill>
                <a:latin typeface="Rockwell" panose="02060603020205020403" pitchFamily="18" charset="0"/>
              </a:rPr>
              <a:t>Track (and trend) progress on the Trauma Committee Agenda</a:t>
            </a:r>
          </a:p>
          <a:p>
            <a:pPr>
              <a:buFont typeface="Wingdings" panose="05000000000000000000" pitchFamily="2" charset="2"/>
              <a:buChar char="§"/>
            </a:pPr>
            <a:r>
              <a:rPr lang="en-US" sz="2800" b="1" dirty="0">
                <a:solidFill>
                  <a:srgbClr val="000000"/>
                </a:solidFill>
                <a:latin typeface="Rockwell" panose="02060603020205020403" pitchFamily="18" charset="0"/>
              </a:rPr>
              <a:t>Be specific with dates and times</a:t>
            </a:r>
          </a:p>
          <a:p>
            <a:pPr>
              <a:buFont typeface="Wingdings" panose="05000000000000000000" pitchFamily="2" charset="2"/>
              <a:buChar char="§"/>
            </a:pPr>
            <a:r>
              <a:rPr lang="en-US" sz="2800" b="1" dirty="0">
                <a:solidFill>
                  <a:srgbClr val="000000"/>
                </a:solidFill>
                <a:latin typeface="Rockwell" panose="02060603020205020403" pitchFamily="18" charset="0"/>
              </a:rPr>
              <a:t>Always document the communication with individuals involved or changes made to the process to establish paper trail for proper loop closure</a:t>
            </a:r>
          </a:p>
          <a:p>
            <a:pPr>
              <a:buFont typeface="Wingdings" panose="05000000000000000000" pitchFamily="2" charset="2"/>
              <a:buChar char="§"/>
            </a:pPr>
            <a:r>
              <a:rPr lang="en-US" sz="2800" b="1" dirty="0">
                <a:solidFill>
                  <a:srgbClr val="000000"/>
                </a:solidFill>
                <a:latin typeface="Rockwell" panose="02060603020205020403" pitchFamily="18" charset="0"/>
              </a:rPr>
              <a:t>Research</a:t>
            </a:r>
          </a:p>
          <a:p>
            <a:pPr>
              <a:buFont typeface="Wingdings" panose="05000000000000000000" pitchFamily="2" charset="2"/>
              <a:buChar char="§"/>
            </a:pPr>
            <a:r>
              <a:rPr lang="en-US" sz="2800" b="1" dirty="0">
                <a:solidFill>
                  <a:srgbClr val="000000"/>
                </a:solidFill>
                <a:latin typeface="Rockwell" panose="02060603020205020403" pitchFamily="18" charset="0"/>
              </a:rPr>
              <a:t>Don’t re-invent the wheel</a:t>
            </a:r>
          </a:p>
          <a:p>
            <a:pPr>
              <a:buFont typeface="Wingdings" panose="05000000000000000000" pitchFamily="2" charset="2"/>
              <a:buChar char="§"/>
            </a:pPr>
            <a:r>
              <a:rPr lang="en-US" sz="2800" b="1" dirty="0">
                <a:solidFill>
                  <a:srgbClr val="000000"/>
                </a:solidFill>
                <a:latin typeface="Rockwell" panose="02060603020205020403" pitchFamily="18" charset="0"/>
              </a:rPr>
              <a:t>Benchmarking</a:t>
            </a:r>
          </a:p>
          <a:p>
            <a:pPr>
              <a:buFont typeface="Wingdings" panose="05000000000000000000" pitchFamily="2" charset="2"/>
              <a:buChar char="§"/>
            </a:pPr>
            <a:r>
              <a:rPr lang="en-US" sz="2800" b="1" dirty="0">
                <a:solidFill>
                  <a:srgbClr val="000000"/>
                </a:solidFill>
                <a:latin typeface="Rockwell" panose="02060603020205020403" pitchFamily="18" charset="0"/>
              </a:rPr>
              <a:t>Perform periodic audits (ie., missing trauma charts, IV ABX open Fx, ED to OR time, LOS in ED)</a:t>
            </a:r>
            <a:endParaRPr lang="en-US" sz="2600" b="1" dirty="0">
              <a:solidFill>
                <a:srgbClr val="000000"/>
              </a:solidFill>
              <a:latin typeface="Rockwell" panose="02060603020205020403" pitchFamily="18" charset="0"/>
            </a:endParaRPr>
          </a:p>
        </p:txBody>
      </p:sp>
      <p:sp>
        <p:nvSpPr>
          <p:cNvPr id="7" name="Rectangle 6">
            <a:extLst>
              <a:ext uri="{FF2B5EF4-FFF2-40B4-BE49-F238E27FC236}">
                <a16:creationId xmlns:a16="http://schemas.microsoft.com/office/drawing/2014/main" id="{4CA9F0E1-FD08-4049-8F4B-43926E8ED6D0}"/>
              </a:ext>
              <a:ext uri="{C183D7F6-B498-43B3-948B-1728B52AA6E4}">
                <adec:decorative xmlns:adec="http://schemas.microsoft.com/office/drawing/2017/decorative" val="1"/>
              </a:ext>
            </a:extLst>
          </p:cNvPr>
          <p:cNvSpPr/>
          <p:nvPr/>
        </p:nvSpPr>
        <p:spPr>
          <a:xfrm>
            <a:off x="8830824" y="2524912"/>
            <a:ext cx="3355754" cy="3563377"/>
          </a:xfrm>
          <a:prstGeom prst="rect">
            <a:avLst/>
          </a:prstGeom>
          <a:solidFill>
            <a:schemeClr val="accent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834FBDA-66C1-443E-A935-5C3C6B1F025C}"/>
              </a:ext>
            </a:extLst>
          </p:cNvPr>
          <p:cNvSpPr>
            <a:spLocks noGrp="1"/>
          </p:cNvSpPr>
          <p:nvPr>
            <p:ph type="title"/>
          </p:nvPr>
        </p:nvSpPr>
        <p:spPr>
          <a:xfrm>
            <a:off x="9118063" y="2641544"/>
            <a:ext cx="2739105" cy="3347055"/>
          </a:xfrm>
        </p:spPr>
        <p:txBody>
          <a:bodyPr>
            <a:normAutofit/>
          </a:bodyPr>
          <a:lstStyle/>
          <a:p>
            <a:r>
              <a:rPr lang="en-US" sz="4000" b="1" dirty="0">
                <a:solidFill>
                  <a:srgbClr val="FFC000"/>
                </a:solidFill>
                <a:latin typeface="Rockwell" panose="02060603020205020403" pitchFamily="18" charset="0"/>
              </a:rPr>
              <a:t>Loop Closure:</a:t>
            </a:r>
            <a:br>
              <a:rPr lang="en-US" sz="4000" b="1" dirty="0">
                <a:solidFill>
                  <a:srgbClr val="FFC000"/>
                </a:solidFill>
                <a:latin typeface="Rockwell" panose="02060603020205020403" pitchFamily="18" charset="0"/>
              </a:rPr>
            </a:br>
            <a:br>
              <a:rPr lang="en-US" sz="4000" b="1" dirty="0">
                <a:solidFill>
                  <a:srgbClr val="FFC000"/>
                </a:solidFill>
                <a:latin typeface="Rockwell" panose="02060603020205020403" pitchFamily="18" charset="0"/>
              </a:rPr>
            </a:br>
            <a:r>
              <a:rPr lang="en-US" sz="4000" b="1" dirty="0">
                <a:solidFill>
                  <a:srgbClr val="FFC000"/>
                </a:solidFill>
                <a:latin typeface="Rockwell" panose="02060603020205020403" pitchFamily="18" charset="0"/>
              </a:rPr>
              <a:t>It’s HARD!!!!!</a:t>
            </a:r>
            <a:endParaRPr lang="en-US" sz="4000" dirty="0"/>
          </a:p>
        </p:txBody>
      </p:sp>
      <p:pic>
        <p:nvPicPr>
          <p:cNvPr id="4" name="Picture 3"/>
          <p:cNvPicPr>
            <a:picLocks noChangeAspect="1"/>
          </p:cNvPicPr>
          <p:nvPr/>
        </p:nvPicPr>
        <p:blipFill>
          <a:blip r:embed="rId3"/>
          <a:stretch>
            <a:fillRect/>
          </a:stretch>
        </p:blipFill>
        <p:spPr>
          <a:xfrm>
            <a:off x="9171957" y="277090"/>
            <a:ext cx="2691967" cy="2066202"/>
          </a:xfrm>
          <a:prstGeom prst="rect">
            <a:avLst/>
          </a:prstGeom>
        </p:spPr>
      </p:pic>
    </p:spTree>
    <p:extLst>
      <p:ext uri="{BB962C8B-B14F-4D97-AF65-F5344CB8AC3E}">
        <p14:creationId xmlns:p14="http://schemas.microsoft.com/office/powerpoint/2010/main" val="38538833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a:extLst>
              <a:ext uri="{FF2B5EF4-FFF2-40B4-BE49-F238E27FC236}">
                <a16:creationId xmlns:a16="http://schemas.microsoft.com/office/drawing/2014/main" id="{0A94A0BB-65D4-460A-947F-D0BC651C25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12" y="-69388"/>
            <a:ext cx="12192000" cy="6858000"/>
          </a:xfrm>
          <a:prstGeom prst="rect">
            <a:avLst/>
          </a:prstGeom>
        </p:spPr>
      </p:pic>
      <p:sp>
        <p:nvSpPr>
          <p:cNvPr id="4" name="Rectangle 3">
            <a:extLst>
              <a:ext uri="{FF2B5EF4-FFF2-40B4-BE49-F238E27FC236}">
                <a16:creationId xmlns:a16="http://schemas.microsoft.com/office/drawing/2014/main" id="{D7F6F6C7-60D9-41AC-8781-68FDD4F3299E}"/>
              </a:ext>
              <a:ext uri="{C183D7F6-B498-43B3-948B-1728B52AA6E4}">
                <adec:decorative xmlns:adec="http://schemas.microsoft.com/office/drawing/2017/decorative" val="1"/>
              </a:ext>
            </a:extLst>
          </p:cNvPr>
          <p:cNvSpPr/>
          <p:nvPr/>
        </p:nvSpPr>
        <p:spPr>
          <a:xfrm>
            <a:off x="3543300" y="745000"/>
            <a:ext cx="8168053" cy="5335255"/>
          </a:xfrm>
          <a:prstGeom prst="rect">
            <a:avLst/>
          </a:prstGeom>
          <a:solidFill>
            <a:schemeClr val="tx1">
              <a:alpha val="8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5" name="Rectangle 4">
            <a:extLst>
              <a:ext uri="{FF2B5EF4-FFF2-40B4-BE49-F238E27FC236}">
                <a16:creationId xmlns:a16="http://schemas.microsoft.com/office/drawing/2014/main" id="{95898461-1DBF-4823-B0CE-25F935F9EE5C}"/>
              </a:ext>
              <a:ext uri="{C183D7F6-B498-43B3-948B-1728B52AA6E4}">
                <adec:decorative xmlns:adec="http://schemas.microsoft.com/office/drawing/2017/decorative" val="1"/>
              </a:ext>
            </a:extLst>
          </p:cNvPr>
          <p:cNvSpPr/>
          <p:nvPr/>
        </p:nvSpPr>
        <p:spPr>
          <a:xfrm>
            <a:off x="11815244" y="745000"/>
            <a:ext cx="384668" cy="5344904"/>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100" dirty="0"/>
          </a:p>
        </p:txBody>
      </p:sp>
      <p:sp>
        <p:nvSpPr>
          <p:cNvPr id="7" name="Content Placeholder 6"/>
          <p:cNvSpPr>
            <a:spLocks noGrp="1"/>
          </p:cNvSpPr>
          <p:nvPr>
            <p:ph idx="1"/>
          </p:nvPr>
        </p:nvSpPr>
        <p:spPr/>
        <p:txBody>
          <a:bodyPr>
            <a:normAutofit/>
          </a:bodyPr>
          <a:lstStyle/>
          <a:p>
            <a:pPr marL="0" indent="0" algn="ctr">
              <a:buNone/>
            </a:pPr>
            <a:r>
              <a:rPr lang="en-US" sz="4000" b="1" dirty="0">
                <a:latin typeface="Rockwell" panose="02060603020205020403" pitchFamily="18" charset="0"/>
              </a:rPr>
              <a:t>Objectives:</a:t>
            </a:r>
          </a:p>
          <a:p>
            <a:pPr>
              <a:buFont typeface="Wingdings" panose="05000000000000000000" pitchFamily="2" charset="2"/>
              <a:buChar char="§"/>
            </a:pPr>
            <a:r>
              <a:rPr lang="en-US" sz="2400" b="1" dirty="0">
                <a:latin typeface="Rockwell" panose="02060603020205020403" pitchFamily="18" charset="0"/>
              </a:rPr>
              <a:t>Explain GIMC Trauma Committee structure and the Trauma Process Improvement Program</a:t>
            </a:r>
          </a:p>
          <a:p>
            <a:pPr lvl="1">
              <a:buFont typeface="Wingdings" panose="05000000000000000000" pitchFamily="2" charset="2"/>
              <a:buChar char="§"/>
            </a:pPr>
            <a:r>
              <a:rPr lang="en-US" sz="2200" b="1" dirty="0">
                <a:latin typeface="Rockwell" panose="02060603020205020403" pitchFamily="18" charset="0"/>
              </a:rPr>
              <a:t>Describe the Committee structures</a:t>
            </a:r>
          </a:p>
          <a:p>
            <a:pPr lvl="1">
              <a:buFont typeface="Wingdings" panose="05000000000000000000" pitchFamily="2" charset="2"/>
              <a:buChar char="§"/>
            </a:pPr>
            <a:r>
              <a:rPr lang="en-US" sz="2200" b="1" dirty="0">
                <a:latin typeface="Rockwell" panose="02060603020205020403" pitchFamily="18" charset="0"/>
              </a:rPr>
              <a:t>Review the roles and responsibilities of members</a:t>
            </a:r>
          </a:p>
          <a:p>
            <a:pPr lvl="1">
              <a:buFont typeface="Wingdings" panose="05000000000000000000" pitchFamily="2" charset="2"/>
              <a:buChar char="§"/>
            </a:pPr>
            <a:r>
              <a:rPr lang="en-US" sz="2200" b="1" dirty="0">
                <a:latin typeface="Rockwell" panose="02060603020205020403" pitchFamily="18" charset="0"/>
              </a:rPr>
              <a:t>Discuss the GIMC Trauma PI Program and the Trauma registry</a:t>
            </a:r>
          </a:p>
          <a:p>
            <a:pPr lvl="1">
              <a:buFont typeface="Wingdings" panose="05000000000000000000" pitchFamily="2" charset="2"/>
              <a:buChar char="§"/>
            </a:pPr>
            <a:r>
              <a:rPr lang="en-US" sz="2200" b="1" dirty="0">
                <a:latin typeface="Rockwell" panose="02060603020205020403" pitchFamily="18" charset="0"/>
              </a:rPr>
              <a:t>Review committee planning and coordination</a:t>
            </a:r>
          </a:p>
          <a:p>
            <a:pPr lvl="1">
              <a:buFont typeface="Wingdings" panose="05000000000000000000" pitchFamily="2" charset="2"/>
              <a:buChar char="§"/>
            </a:pPr>
            <a:r>
              <a:rPr lang="en-US" sz="2200" b="1" dirty="0">
                <a:latin typeface="Rockwell" panose="02060603020205020403" pitchFamily="18" charset="0"/>
              </a:rPr>
              <a:t>Discuss committee reporting structure</a:t>
            </a:r>
          </a:p>
          <a:p>
            <a:pPr lvl="1">
              <a:buFont typeface="Wingdings" panose="05000000000000000000" pitchFamily="2" charset="2"/>
              <a:buChar char="§"/>
            </a:pPr>
            <a:endParaRPr lang="en-US" sz="2200" b="1" dirty="0">
              <a:latin typeface="Rockwell" panose="02060603020205020403" pitchFamily="18" charset="0"/>
            </a:endParaRPr>
          </a:p>
        </p:txBody>
      </p:sp>
      <p:pic>
        <p:nvPicPr>
          <p:cNvPr id="5122" name="Picture 2" descr="Gallup Indian Medical Cen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037" y="2609228"/>
            <a:ext cx="2831346" cy="18460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69780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858504C3-A3CB-44FD-8920-1C9ECE4D21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11"/>
            <a:ext cx="12192000" cy="6857177"/>
          </a:xfrm>
          <a:prstGeom prst="rect">
            <a:avLst/>
          </a:prstGeom>
        </p:spPr>
      </p:pic>
      <p:sp>
        <p:nvSpPr>
          <p:cNvPr id="13" name="Rectangle 12">
            <a:extLst>
              <a:ext uri="{FF2B5EF4-FFF2-40B4-BE49-F238E27FC236}">
                <a16:creationId xmlns:a16="http://schemas.microsoft.com/office/drawing/2014/main" id="{595A3B18-E778-4780-AC96-F48E7BD591D6}"/>
              </a:ext>
              <a:ext uri="{C183D7F6-B498-43B3-948B-1728B52AA6E4}">
                <adec:decorative xmlns:adec="http://schemas.microsoft.com/office/drawing/2017/decorative" val="1"/>
              </a:ext>
            </a:extLst>
          </p:cNvPr>
          <p:cNvSpPr/>
          <p:nvPr/>
        </p:nvSpPr>
        <p:spPr>
          <a:xfrm>
            <a:off x="350198" y="2102276"/>
            <a:ext cx="11614823" cy="4317549"/>
          </a:xfrm>
          <a:prstGeom prst="rect">
            <a:avLst/>
          </a:prstGeom>
          <a:solidFill>
            <a:schemeClr val="tx1">
              <a:alpha val="8470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dirty="0"/>
          </a:p>
        </p:txBody>
      </p:sp>
      <p:sp>
        <p:nvSpPr>
          <p:cNvPr id="3" name="Content Placeholder 2">
            <a:extLst>
              <a:ext uri="{FF2B5EF4-FFF2-40B4-BE49-F238E27FC236}">
                <a16:creationId xmlns:a16="http://schemas.microsoft.com/office/drawing/2014/main" id="{27D37CD8-FB64-46C6-BA92-4854E7C63B82}"/>
              </a:ext>
            </a:extLst>
          </p:cNvPr>
          <p:cNvSpPr>
            <a:spLocks noGrp="1"/>
          </p:cNvSpPr>
          <p:nvPr>
            <p:ph idx="4294967295"/>
          </p:nvPr>
        </p:nvSpPr>
        <p:spPr>
          <a:xfrm>
            <a:off x="564206" y="2314754"/>
            <a:ext cx="11186806" cy="4105071"/>
          </a:xfrm>
        </p:spPr>
        <p:txBody>
          <a:bodyPr anchor="t">
            <a:normAutofit lnSpcReduction="10000"/>
          </a:bodyPr>
          <a:lstStyle/>
          <a:p>
            <a:pPr>
              <a:buFont typeface="Wingdings" panose="05000000000000000000" pitchFamily="2" charset="2"/>
              <a:buChar char="§"/>
            </a:pPr>
            <a:r>
              <a:rPr lang="en-US" sz="2800" b="1" dirty="0">
                <a:solidFill>
                  <a:srgbClr val="000000"/>
                </a:solidFill>
                <a:latin typeface="Rockwell" panose="02060603020205020403" pitchFamily="18" charset="0"/>
              </a:rPr>
              <a:t>Discretionary</a:t>
            </a:r>
          </a:p>
          <a:p>
            <a:pPr>
              <a:buFont typeface="Wingdings" panose="05000000000000000000" pitchFamily="2" charset="2"/>
              <a:buChar char="§"/>
            </a:pPr>
            <a:r>
              <a:rPr lang="en-US" sz="2800" b="1" dirty="0">
                <a:solidFill>
                  <a:srgbClr val="000000"/>
                </a:solidFill>
                <a:latin typeface="Rockwell" panose="02060603020205020403" pitchFamily="18" charset="0"/>
              </a:rPr>
              <a:t>Trauma M&amp;M Review filters cases which need additional examination and intervention</a:t>
            </a:r>
          </a:p>
          <a:p>
            <a:pPr>
              <a:buFont typeface="Wingdings" panose="05000000000000000000" pitchFamily="2" charset="2"/>
              <a:buChar char="§"/>
            </a:pPr>
            <a:r>
              <a:rPr lang="en-US" sz="2800" b="1" dirty="0">
                <a:solidFill>
                  <a:srgbClr val="000000"/>
                </a:solidFill>
                <a:latin typeface="Rockwell" panose="02060603020205020403" pitchFamily="18" charset="0"/>
              </a:rPr>
              <a:t>Feeds cases to Trauma Multidisciplinary Peer Review</a:t>
            </a:r>
          </a:p>
          <a:p>
            <a:pPr>
              <a:buFont typeface="Wingdings" panose="05000000000000000000" pitchFamily="2" charset="2"/>
              <a:buChar char="§"/>
            </a:pPr>
            <a:r>
              <a:rPr lang="en-US" sz="2800" b="1" dirty="0">
                <a:solidFill>
                  <a:srgbClr val="000000"/>
                </a:solidFill>
                <a:latin typeface="Rockwell" panose="02060603020205020403" pitchFamily="18" charset="0"/>
              </a:rPr>
              <a:t>Trauma deaths, unexpected outcomes are examined</a:t>
            </a:r>
          </a:p>
          <a:p>
            <a:pPr>
              <a:buFont typeface="Wingdings" panose="05000000000000000000" pitchFamily="2" charset="2"/>
              <a:buChar char="§"/>
            </a:pPr>
            <a:r>
              <a:rPr lang="en-US" sz="2800" b="1" dirty="0">
                <a:solidFill>
                  <a:srgbClr val="000000"/>
                </a:solidFill>
                <a:latin typeface="Rockwell" panose="02060603020205020403" pitchFamily="18" charset="0"/>
              </a:rPr>
              <a:t>Separate from Multidisciplinary Trauma Peer Review</a:t>
            </a:r>
          </a:p>
          <a:p>
            <a:pPr>
              <a:buFont typeface="Wingdings" panose="05000000000000000000" pitchFamily="2" charset="2"/>
              <a:buChar char="§"/>
            </a:pPr>
            <a:r>
              <a:rPr lang="en-US" sz="2800" b="1" dirty="0">
                <a:solidFill>
                  <a:srgbClr val="000000"/>
                </a:solidFill>
                <a:latin typeface="Rockwell" panose="02060603020205020403" pitchFamily="18" charset="0"/>
              </a:rPr>
              <a:t>Trauma Medical Director/Manager responsible to document organization, meeting minutes and follow up of all defined actions or prevention initiatives</a:t>
            </a:r>
            <a:endParaRPr lang="en-US" sz="2600" b="1" dirty="0">
              <a:solidFill>
                <a:srgbClr val="000000"/>
              </a:solidFill>
              <a:latin typeface="Rockwell" panose="02060603020205020403" pitchFamily="18" charset="0"/>
            </a:endParaRPr>
          </a:p>
          <a:p>
            <a:pPr>
              <a:buFont typeface="Wingdings" panose="05000000000000000000" pitchFamily="2" charset="2"/>
              <a:buChar char="§"/>
            </a:pPr>
            <a:endParaRPr lang="en-US" sz="2800" b="1" dirty="0">
              <a:solidFill>
                <a:srgbClr val="000000"/>
              </a:solidFill>
              <a:latin typeface="Rockwell" panose="02060603020205020403" pitchFamily="18" charset="0"/>
            </a:endParaRPr>
          </a:p>
        </p:txBody>
      </p:sp>
      <p:sp>
        <p:nvSpPr>
          <p:cNvPr id="16" name="Rectangle 15">
            <a:extLst>
              <a:ext uri="{FF2B5EF4-FFF2-40B4-BE49-F238E27FC236}">
                <a16:creationId xmlns:a16="http://schemas.microsoft.com/office/drawing/2014/main" id="{7EF5689E-A2C8-44A6-AD5C-615D7DB0C77C}"/>
              </a:ext>
              <a:ext uri="{C183D7F6-B498-43B3-948B-1728B52AA6E4}">
                <adec:decorative xmlns:adec="http://schemas.microsoft.com/office/drawing/2017/decorative" val="1"/>
              </a:ext>
            </a:extLst>
          </p:cNvPr>
          <p:cNvSpPr/>
          <p:nvPr/>
        </p:nvSpPr>
        <p:spPr>
          <a:xfrm>
            <a:off x="350197" y="313870"/>
            <a:ext cx="11614824" cy="1670573"/>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18" name="Title 2">
            <a:extLst>
              <a:ext uri="{FF2B5EF4-FFF2-40B4-BE49-F238E27FC236}">
                <a16:creationId xmlns:a16="http://schemas.microsoft.com/office/drawing/2014/main" id="{354390DD-75CF-41BA-AA03-813FD55BF748}"/>
              </a:ext>
            </a:extLst>
          </p:cNvPr>
          <p:cNvSpPr>
            <a:spLocks noGrp="1"/>
          </p:cNvSpPr>
          <p:nvPr>
            <p:ph type="title"/>
          </p:nvPr>
        </p:nvSpPr>
        <p:spPr>
          <a:xfrm>
            <a:off x="865762" y="431703"/>
            <a:ext cx="10787974" cy="1434906"/>
          </a:xfrm>
        </p:spPr>
        <p:txBody>
          <a:bodyPr>
            <a:normAutofit/>
          </a:bodyPr>
          <a:lstStyle/>
          <a:p>
            <a:pPr algn="ctr"/>
            <a:r>
              <a:rPr lang="en-US" sz="4000" b="1" dirty="0">
                <a:solidFill>
                  <a:srgbClr val="FFC000"/>
                </a:solidFill>
                <a:latin typeface="Rockwell" panose="02060603020205020403" pitchFamily="18" charset="0"/>
              </a:rPr>
              <a:t>Trauma Morbidity &amp; Mortality</a:t>
            </a:r>
          </a:p>
        </p:txBody>
      </p:sp>
    </p:spTree>
    <p:extLst>
      <p:ext uri="{BB962C8B-B14F-4D97-AF65-F5344CB8AC3E}">
        <p14:creationId xmlns:p14="http://schemas.microsoft.com/office/powerpoint/2010/main" val="37287228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10" name="Rectangle 9"/>
          <p:cNvSpPr/>
          <p:nvPr/>
        </p:nvSpPr>
        <p:spPr>
          <a:xfrm>
            <a:off x="879844" y="70262"/>
            <a:ext cx="11186809" cy="6653719"/>
          </a:xfrm>
          <a:prstGeom prst="rect">
            <a:avLst/>
          </a:prstGeom>
          <a:solidFill>
            <a:srgbClr val="FFFFFF"/>
          </a:solidFill>
          <a:ln w="254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CA9F0E1-FD08-4049-8F4B-43926E8ED6D0}"/>
              </a:ext>
              <a:ext uri="{C183D7F6-B498-43B3-948B-1728B52AA6E4}">
                <adec:decorative xmlns:adec="http://schemas.microsoft.com/office/drawing/2017/decorative" val="1"/>
              </a:ext>
            </a:extLst>
          </p:cNvPr>
          <p:cNvSpPr/>
          <p:nvPr/>
        </p:nvSpPr>
        <p:spPr>
          <a:xfrm>
            <a:off x="289939" y="209729"/>
            <a:ext cx="3355754" cy="3563377"/>
          </a:xfrm>
          <a:prstGeom prst="rect">
            <a:avLst/>
          </a:prstGeom>
          <a:solidFill>
            <a:schemeClr val="accent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7" name="Title 1">
            <a:extLst>
              <a:ext uri="{FF2B5EF4-FFF2-40B4-BE49-F238E27FC236}">
                <a16:creationId xmlns:a16="http://schemas.microsoft.com/office/drawing/2014/main" id="{E834FBDA-66C1-443E-A935-5C3C6B1F025C}"/>
              </a:ext>
            </a:extLst>
          </p:cNvPr>
          <p:cNvSpPr txBox="1">
            <a:spLocks/>
          </p:cNvSpPr>
          <p:nvPr/>
        </p:nvSpPr>
        <p:spPr>
          <a:xfrm>
            <a:off x="598263" y="637646"/>
            <a:ext cx="2739105" cy="3347055"/>
          </a:xfrm>
          <a:prstGeom prst="rect">
            <a:avLst/>
          </a:prstGeom>
        </p:spPr>
        <p:txBody>
          <a:bodyPr>
            <a:normAutofit/>
          </a:bodyPr>
          <a:lstStyle>
            <a:lvl1pPr algn="l" defTabSz="914400" rtl="0" eaLnBrk="1" latinLnBrk="0" hangingPunct="1">
              <a:lnSpc>
                <a:spcPct val="90000"/>
              </a:lnSpc>
              <a:spcBef>
                <a:spcPct val="0"/>
              </a:spcBef>
              <a:buNone/>
              <a:defRPr sz="3600" kern="1200" spc="-60" baseline="0">
                <a:solidFill>
                  <a:schemeClr val="bg2"/>
                </a:solidFill>
                <a:latin typeface="+mj-lt"/>
                <a:ea typeface="+mj-ea"/>
                <a:cs typeface="+mj-cs"/>
              </a:defRPr>
            </a:lvl1pPr>
          </a:lstStyle>
          <a:p>
            <a:pPr algn="ctr"/>
            <a:r>
              <a:rPr lang="en-US" sz="3200" b="1" dirty="0">
                <a:solidFill>
                  <a:srgbClr val="FFC000"/>
                </a:solidFill>
                <a:latin typeface="Rockwell" panose="02060603020205020403" pitchFamily="18" charset="0"/>
              </a:rPr>
              <a:t>LINE OF AUTHORITY FOR TRAUMA PIPS PROCESS</a:t>
            </a:r>
            <a:endParaRPr lang="en-US" sz="3200" dirty="0"/>
          </a:p>
        </p:txBody>
      </p:sp>
      <p:sp>
        <p:nvSpPr>
          <p:cNvPr id="11" name="TextBox 10"/>
          <p:cNvSpPr txBox="1"/>
          <p:nvPr/>
        </p:nvSpPr>
        <p:spPr>
          <a:xfrm>
            <a:off x="5826868" y="211016"/>
            <a:ext cx="2178996" cy="307777"/>
          </a:xfrm>
          <a:prstGeom prst="rect">
            <a:avLst/>
          </a:prstGeom>
          <a:noFill/>
          <a:ln w="12700">
            <a:solidFill>
              <a:srgbClr val="000000"/>
            </a:solidFill>
          </a:ln>
        </p:spPr>
        <p:txBody>
          <a:bodyPr wrap="square" rtlCol="0">
            <a:spAutoFit/>
          </a:bodyPr>
          <a:lstStyle/>
          <a:p>
            <a:pPr algn="ctr"/>
            <a:r>
              <a:rPr lang="en-US" sz="1400" b="1" dirty="0">
                <a:solidFill>
                  <a:srgbClr val="000000"/>
                </a:solidFill>
              </a:rPr>
              <a:t>Primary Review (TPM)</a:t>
            </a:r>
          </a:p>
        </p:txBody>
      </p:sp>
      <p:sp>
        <p:nvSpPr>
          <p:cNvPr id="12" name="TextBox 11"/>
          <p:cNvSpPr txBox="1"/>
          <p:nvPr/>
        </p:nvSpPr>
        <p:spPr>
          <a:xfrm>
            <a:off x="5729591" y="866870"/>
            <a:ext cx="2373549" cy="523220"/>
          </a:xfrm>
          <a:prstGeom prst="rect">
            <a:avLst/>
          </a:prstGeom>
          <a:noFill/>
          <a:ln w="12700">
            <a:solidFill>
              <a:srgbClr val="000000"/>
            </a:solidFill>
          </a:ln>
        </p:spPr>
        <p:txBody>
          <a:bodyPr wrap="square" rtlCol="0">
            <a:spAutoFit/>
          </a:bodyPr>
          <a:lstStyle/>
          <a:p>
            <a:pPr algn="ctr"/>
            <a:r>
              <a:rPr lang="en-US" sz="1400" b="1" dirty="0">
                <a:solidFill>
                  <a:srgbClr val="000000"/>
                </a:solidFill>
              </a:rPr>
              <a:t>Opportunity for Improvement/Validation</a:t>
            </a:r>
          </a:p>
        </p:txBody>
      </p:sp>
      <p:sp>
        <p:nvSpPr>
          <p:cNvPr id="13" name="TextBox 12"/>
          <p:cNvSpPr txBox="1"/>
          <p:nvPr/>
        </p:nvSpPr>
        <p:spPr>
          <a:xfrm>
            <a:off x="5434043" y="1777118"/>
            <a:ext cx="2964643" cy="307777"/>
          </a:xfrm>
          <a:prstGeom prst="rect">
            <a:avLst/>
          </a:prstGeom>
          <a:noFill/>
          <a:ln w="12700">
            <a:solidFill>
              <a:srgbClr val="000000"/>
            </a:solidFill>
          </a:ln>
        </p:spPr>
        <p:txBody>
          <a:bodyPr wrap="square" rtlCol="0">
            <a:spAutoFit/>
          </a:bodyPr>
          <a:lstStyle/>
          <a:p>
            <a:pPr algn="ctr"/>
            <a:r>
              <a:rPr lang="en-US" sz="1400" b="1" dirty="0">
                <a:solidFill>
                  <a:srgbClr val="000000"/>
                </a:solidFill>
              </a:rPr>
              <a:t>Secondary Review (TPM + TMD)</a:t>
            </a:r>
          </a:p>
        </p:txBody>
      </p:sp>
      <p:sp>
        <p:nvSpPr>
          <p:cNvPr id="14" name="TextBox 13"/>
          <p:cNvSpPr txBox="1"/>
          <p:nvPr/>
        </p:nvSpPr>
        <p:spPr>
          <a:xfrm>
            <a:off x="6060331" y="2471923"/>
            <a:ext cx="1546699" cy="307777"/>
          </a:xfrm>
          <a:prstGeom prst="rect">
            <a:avLst/>
          </a:prstGeom>
          <a:solidFill>
            <a:srgbClr val="FF0000"/>
          </a:solidFill>
          <a:ln w="12700">
            <a:solidFill>
              <a:srgbClr val="000000"/>
            </a:solidFill>
          </a:ln>
        </p:spPr>
        <p:txBody>
          <a:bodyPr wrap="square" rtlCol="0">
            <a:spAutoFit/>
          </a:bodyPr>
          <a:lstStyle/>
          <a:p>
            <a:pPr algn="ctr"/>
            <a:r>
              <a:rPr lang="en-US" sz="1400" b="1" dirty="0">
                <a:solidFill>
                  <a:schemeClr val="bg1"/>
                </a:solidFill>
              </a:rPr>
              <a:t>Tertiary Review </a:t>
            </a:r>
          </a:p>
        </p:txBody>
      </p:sp>
      <p:sp>
        <p:nvSpPr>
          <p:cNvPr id="15" name="TextBox 14"/>
          <p:cNvSpPr txBox="1"/>
          <p:nvPr/>
        </p:nvSpPr>
        <p:spPr>
          <a:xfrm>
            <a:off x="9000261" y="1633255"/>
            <a:ext cx="2373549" cy="523220"/>
          </a:xfrm>
          <a:prstGeom prst="rect">
            <a:avLst/>
          </a:prstGeom>
          <a:noFill/>
          <a:ln w="12700">
            <a:solidFill>
              <a:srgbClr val="000000"/>
            </a:solidFill>
          </a:ln>
        </p:spPr>
        <p:txBody>
          <a:bodyPr wrap="square" rtlCol="0">
            <a:spAutoFit/>
          </a:bodyPr>
          <a:lstStyle/>
          <a:p>
            <a:pPr algn="ctr"/>
            <a:r>
              <a:rPr lang="en-US" sz="1400" b="1" dirty="0">
                <a:solidFill>
                  <a:srgbClr val="000000"/>
                </a:solidFill>
              </a:rPr>
              <a:t>Adverse Event / Audit Filter Review</a:t>
            </a:r>
          </a:p>
        </p:txBody>
      </p:sp>
      <p:sp>
        <p:nvSpPr>
          <p:cNvPr id="16" name="TextBox 15"/>
          <p:cNvSpPr txBox="1"/>
          <p:nvPr/>
        </p:nvSpPr>
        <p:spPr>
          <a:xfrm>
            <a:off x="3696131" y="3299883"/>
            <a:ext cx="1401163" cy="523220"/>
          </a:xfrm>
          <a:prstGeom prst="rect">
            <a:avLst/>
          </a:prstGeom>
          <a:noFill/>
          <a:ln w="12700">
            <a:solidFill>
              <a:srgbClr val="000000"/>
            </a:solidFill>
          </a:ln>
        </p:spPr>
        <p:txBody>
          <a:bodyPr wrap="square" rtlCol="0">
            <a:spAutoFit/>
          </a:bodyPr>
          <a:lstStyle/>
          <a:p>
            <a:pPr algn="ctr"/>
            <a:r>
              <a:rPr lang="en-US" sz="1400" b="1" dirty="0">
                <a:solidFill>
                  <a:srgbClr val="000000"/>
                </a:solidFill>
              </a:rPr>
              <a:t>Prehospital Trauma PIPS</a:t>
            </a:r>
          </a:p>
        </p:txBody>
      </p:sp>
      <p:sp>
        <p:nvSpPr>
          <p:cNvPr id="17" name="TextBox 16"/>
          <p:cNvSpPr txBox="1"/>
          <p:nvPr/>
        </p:nvSpPr>
        <p:spPr>
          <a:xfrm>
            <a:off x="5317691" y="3299883"/>
            <a:ext cx="1067067" cy="738664"/>
          </a:xfrm>
          <a:prstGeom prst="rect">
            <a:avLst/>
          </a:prstGeom>
          <a:noFill/>
          <a:ln w="12700">
            <a:solidFill>
              <a:srgbClr val="000000"/>
            </a:solidFill>
          </a:ln>
        </p:spPr>
        <p:txBody>
          <a:bodyPr wrap="square" rtlCol="0">
            <a:spAutoFit/>
          </a:bodyPr>
          <a:lstStyle/>
          <a:p>
            <a:pPr algn="ctr"/>
            <a:r>
              <a:rPr lang="en-US" sz="1400" b="1" dirty="0">
                <a:solidFill>
                  <a:srgbClr val="000000"/>
                </a:solidFill>
              </a:rPr>
              <a:t>Trauma Morbidity/Mortality</a:t>
            </a:r>
          </a:p>
        </p:txBody>
      </p:sp>
      <p:sp>
        <p:nvSpPr>
          <p:cNvPr id="18" name="TextBox 17"/>
          <p:cNvSpPr txBox="1"/>
          <p:nvPr/>
        </p:nvSpPr>
        <p:spPr>
          <a:xfrm>
            <a:off x="6716067" y="3272857"/>
            <a:ext cx="1853136" cy="738664"/>
          </a:xfrm>
          <a:prstGeom prst="rect">
            <a:avLst/>
          </a:prstGeom>
          <a:noFill/>
          <a:ln w="12700">
            <a:solidFill>
              <a:srgbClr val="000000"/>
            </a:solidFill>
          </a:ln>
        </p:spPr>
        <p:txBody>
          <a:bodyPr wrap="square" rtlCol="0">
            <a:spAutoFit/>
          </a:bodyPr>
          <a:lstStyle/>
          <a:p>
            <a:pPr algn="ctr"/>
            <a:r>
              <a:rPr lang="en-US" sz="1400" b="1" dirty="0">
                <a:solidFill>
                  <a:srgbClr val="000000"/>
                </a:solidFill>
              </a:rPr>
              <a:t>Trauma Multidisciplinary Committee</a:t>
            </a:r>
          </a:p>
        </p:txBody>
      </p:sp>
      <p:sp>
        <p:nvSpPr>
          <p:cNvPr id="19" name="TextBox 18"/>
          <p:cNvSpPr txBox="1"/>
          <p:nvPr/>
        </p:nvSpPr>
        <p:spPr>
          <a:xfrm>
            <a:off x="8784902" y="2727440"/>
            <a:ext cx="2103879" cy="307777"/>
          </a:xfrm>
          <a:prstGeom prst="rect">
            <a:avLst/>
          </a:prstGeom>
          <a:noFill/>
          <a:ln w="12700">
            <a:solidFill>
              <a:srgbClr val="000000"/>
            </a:solidFill>
          </a:ln>
        </p:spPr>
        <p:txBody>
          <a:bodyPr wrap="square" rtlCol="0">
            <a:spAutoFit/>
          </a:bodyPr>
          <a:lstStyle/>
          <a:p>
            <a:pPr algn="ctr"/>
            <a:r>
              <a:rPr lang="en-US" sz="1400" b="1" dirty="0">
                <a:solidFill>
                  <a:srgbClr val="000000"/>
                </a:solidFill>
              </a:rPr>
              <a:t>External Peer Review</a:t>
            </a:r>
          </a:p>
        </p:txBody>
      </p:sp>
      <p:sp>
        <p:nvSpPr>
          <p:cNvPr id="20" name="TextBox 19"/>
          <p:cNvSpPr txBox="1"/>
          <p:nvPr/>
        </p:nvSpPr>
        <p:spPr>
          <a:xfrm>
            <a:off x="9140671" y="3387403"/>
            <a:ext cx="1546699" cy="523220"/>
          </a:xfrm>
          <a:prstGeom prst="rect">
            <a:avLst/>
          </a:prstGeom>
          <a:noFill/>
          <a:ln w="12700">
            <a:solidFill>
              <a:srgbClr val="000000"/>
            </a:solidFill>
          </a:ln>
        </p:spPr>
        <p:txBody>
          <a:bodyPr wrap="square" rtlCol="0">
            <a:spAutoFit/>
          </a:bodyPr>
          <a:lstStyle/>
          <a:p>
            <a:pPr algn="ctr"/>
            <a:r>
              <a:rPr lang="en-US" sz="1400" b="1" dirty="0">
                <a:solidFill>
                  <a:srgbClr val="000000"/>
                </a:solidFill>
              </a:rPr>
              <a:t>Hospital Quality Committee</a:t>
            </a:r>
          </a:p>
        </p:txBody>
      </p:sp>
      <p:sp>
        <p:nvSpPr>
          <p:cNvPr id="21" name="TextBox 20"/>
          <p:cNvSpPr txBox="1"/>
          <p:nvPr/>
        </p:nvSpPr>
        <p:spPr>
          <a:xfrm>
            <a:off x="5781740" y="4343286"/>
            <a:ext cx="2103879" cy="307777"/>
          </a:xfrm>
          <a:prstGeom prst="rect">
            <a:avLst/>
          </a:prstGeom>
          <a:noFill/>
          <a:ln w="12700">
            <a:solidFill>
              <a:srgbClr val="000000"/>
            </a:solidFill>
          </a:ln>
        </p:spPr>
        <p:txBody>
          <a:bodyPr wrap="square" rtlCol="0">
            <a:spAutoFit/>
          </a:bodyPr>
          <a:lstStyle/>
          <a:p>
            <a:pPr algn="ctr"/>
            <a:r>
              <a:rPr lang="en-US" sz="1400" b="1" dirty="0">
                <a:solidFill>
                  <a:srgbClr val="000000"/>
                </a:solidFill>
              </a:rPr>
              <a:t>Trauma Peer Review</a:t>
            </a:r>
          </a:p>
        </p:txBody>
      </p:sp>
      <p:sp>
        <p:nvSpPr>
          <p:cNvPr id="22" name="TextBox 21"/>
          <p:cNvSpPr txBox="1"/>
          <p:nvPr/>
        </p:nvSpPr>
        <p:spPr>
          <a:xfrm>
            <a:off x="8018577" y="4244486"/>
            <a:ext cx="2103879" cy="523220"/>
          </a:xfrm>
          <a:prstGeom prst="rect">
            <a:avLst/>
          </a:prstGeom>
          <a:noFill/>
          <a:ln w="12700">
            <a:solidFill>
              <a:srgbClr val="000000"/>
            </a:solidFill>
          </a:ln>
        </p:spPr>
        <p:txBody>
          <a:bodyPr wrap="square" rtlCol="0">
            <a:spAutoFit/>
          </a:bodyPr>
          <a:lstStyle/>
          <a:p>
            <a:pPr algn="ctr"/>
            <a:r>
              <a:rPr lang="en-US" sz="1400" b="1" dirty="0">
                <a:solidFill>
                  <a:srgbClr val="000000"/>
                </a:solidFill>
              </a:rPr>
              <a:t>Trauma Systems/Operations</a:t>
            </a:r>
          </a:p>
        </p:txBody>
      </p:sp>
      <p:sp>
        <p:nvSpPr>
          <p:cNvPr id="23" name="TextBox 22"/>
          <p:cNvSpPr txBox="1"/>
          <p:nvPr/>
        </p:nvSpPr>
        <p:spPr>
          <a:xfrm>
            <a:off x="5902283" y="5038091"/>
            <a:ext cx="2103879" cy="307777"/>
          </a:xfrm>
          <a:prstGeom prst="rect">
            <a:avLst/>
          </a:prstGeom>
          <a:noFill/>
          <a:ln w="12700">
            <a:solidFill>
              <a:srgbClr val="000000"/>
            </a:solidFill>
          </a:ln>
        </p:spPr>
        <p:txBody>
          <a:bodyPr wrap="square" rtlCol="0">
            <a:spAutoFit/>
          </a:bodyPr>
          <a:lstStyle/>
          <a:p>
            <a:pPr algn="ctr"/>
            <a:r>
              <a:rPr lang="en-US" sz="1400" b="1" dirty="0">
                <a:solidFill>
                  <a:srgbClr val="000000"/>
                </a:solidFill>
              </a:rPr>
              <a:t>ACTIONS</a:t>
            </a:r>
          </a:p>
        </p:txBody>
      </p:sp>
      <p:sp>
        <p:nvSpPr>
          <p:cNvPr id="24" name="TextBox 23"/>
          <p:cNvSpPr txBox="1"/>
          <p:nvPr/>
        </p:nvSpPr>
        <p:spPr>
          <a:xfrm>
            <a:off x="1974717" y="5976975"/>
            <a:ext cx="1401163" cy="307777"/>
          </a:xfrm>
          <a:prstGeom prst="rect">
            <a:avLst/>
          </a:prstGeom>
          <a:noFill/>
          <a:ln w="12700">
            <a:solidFill>
              <a:srgbClr val="000000"/>
            </a:solidFill>
          </a:ln>
        </p:spPr>
        <p:txBody>
          <a:bodyPr wrap="square" rtlCol="0">
            <a:spAutoFit/>
          </a:bodyPr>
          <a:lstStyle/>
          <a:p>
            <a:pPr algn="ctr"/>
            <a:r>
              <a:rPr lang="en-US" sz="1400" b="1" dirty="0">
                <a:solidFill>
                  <a:srgbClr val="000000"/>
                </a:solidFill>
              </a:rPr>
              <a:t>Education</a:t>
            </a:r>
          </a:p>
        </p:txBody>
      </p:sp>
      <p:sp>
        <p:nvSpPr>
          <p:cNvPr id="25" name="TextBox 24"/>
          <p:cNvSpPr txBox="1"/>
          <p:nvPr/>
        </p:nvSpPr>
        <p:spPr>
          <a:xfrm>
            <a:off x="3884096" y="5976975"/>
            <a:ext cx="1401163" cy="307777"/>
          </a:xfrm>
          <a:prstGeom prst="rect">
            <a:avLst/>
          </a:prstGeom>
          <a:noFill/>
          <a:ln w="12700">
            <a:solidFill>
              <a:srgbClr val="000000"/>
            </a:solidFill>
          </a:ln>
        </p:spPr>
        <p:txBody>
          <a:bodyPr wrap="square" rtlCol="0">
            <a:spAutoFit/>
          </a:bodyPr>
          <a:lstStyle/>
          <a:p>
            <a:pPr algn="ctr"/>
            <a:r>
              <a:rPr lang="en-US" sz="1400" b="1" dirty="0">
                <a:solidFill>
                  <a:srgbClr val="000000"/>
                </a:solidFill>
              </a:rPr>
              <a:t>Counseling</a:t>
            </a:r>
          </a:p>
        </p:txBody>
      </p:sp>
      <p:sp>
        <p:nvSpPr>
          <p:cNvPr id="26" name="TextBox 25"/>
          <p:cNvSpPr txBox="1"/>
          <p:nvPr/>
        </p:nvSpPr>
        <p:spPr>
          <a:xfrm>
            <a:off x="5803452" y="5976975"/>
            <a:ext cx="1401163" cy="307777"/>
          </a:xfrm>
          <a:prstGeom prst="rect">
            <a:avLst/>
          </a:prstGeom>
          <a:noFill/>
          <a:ln w="12700">
            <a:solidFill>
              <a:srgbClr val="000000"/>
            </a:solidFill>
          </a:ln>
        </p:spPr>
        <p:txBody>
          <a:bodyPr wrap="square" rtlCol="0">
            <a:spAutoFit/>
          </a:bodyPr>
          <a:lstStyle/>
          <a:p>
            <a:pPr algn="ctr"/>
            <a:r>
              <a:rPr lang="en-US" sz="1400" b="1" dirty="0">
                <a:solidFill>
                  <a:srgbClr val="000000"/>
                </a:solidFill>
              </a:rPr>
              <a:t>Track/Trend</a:t>
            </a:r>
          </a:p>
        </p:txBody>
      </p:sp>
      <p:sp>
        <p:nvSpPr>
          <p:cNvPr id="27" name="TextBox 26"/>
          <p:cNvSpPr txBox="1"/>
          <p:nvPr/>
        </p:nvSpPr>
        <p:spPr>
          <a:xfrm>
            <a:off x="7642635" y="5976975"/>
            <a:ext cx="2271386" cy="307777"/>
          </a:xfrm>
          <a:prstGeom prst="rect">
            <a:avLst/>
          </a:prstGeom>
          <a:noFill/>
          <a:ln w="12700">
            <a:solidFill>
              <a:srgbClr val="000000"/>
            </a:solidFill>
          </a:ln>
        </p:spPr>
        <p:txBody>
          <a:bodyPr wrap="square" rtlCol="0">
            <a:spAutoFit/>
          </a:bodyPr>
          <a:lstStyle/>
          <a:p>
            <a:pPr algn="ctr"/>
            <a:r>
              <a:rPr lang="en-US" sz="1400" b="1" dirty="0">
                <a:solidFill>
                  <a:srgbClr val="000000"/>
                </a:solidFill>
              </a:rPr>
              <a:t>Guideline Development</a:t>
            </a:r>
          </a:p>
        </p:txBody>
      </p:sp>
      <p:sp>
        <p:nvSpPr>
          <p:cNvPr id="28" name="TextBox 27"/>
          <p:cNvSpPr txBox="1"/>
          <p:nvPr/>
        </p:nvSpPr>
        <p:spPr>
          <a:xfrm>
            <a:off x="10277874" y="5900348"/>
            <a:ext cx="1401163" cy="523220"/>
          </a:xfrm>
          <a:prstGeom prst="rect">
            <a:avLst/>
          </a:prstGeom>
          <a:noFill/>
          <a:ln w="12700">
            <a:solidFill>
              <a:srgbClr val="000000"/>
            </a:solidFill>
          </a:ln>
        </p:spPr>
        <p:txBody>
          <a:bodyPr wrap="square" rtlCol="0">
            <a:spAutoFit/>
          </a:bodyPr>
          <a:lstStyle/>
          <a:p>
            <a:pPr algn="ctr"/>
            <a:r>
              <a:rPr lang="en-US" sz="1400" b="1" dirty="0">
                <a:solidFill>
                  <a:srgbClr val="000000"/>
                </a:solidFill>
              </a:rPr>
              <a:t>PIPS Teams Project</a:t>
            </a:r>
          </a:p>
        </p:txBody>
      </p:sp>
      <p:cxnSp>
        <p:nvCxnSpPr>
          <p:cNvPr id="30" name="Straight Arrow Connector 29"/>
          <p:cNvCxnSpPr/>
          <p:nvPr/>
        </p:nvCxnSpPr>
        <p:spPr>
          <a:xfrm>
            <a:off x="6916364" y="518793"/>
            <a:ext cx="0" cy="3245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endCxn id="13" idx="0"/>
          </p:cNvCxnSpPr>
          <p:nvPr/>
        </p:nvCxnSpPr>
        <p:spPr>
          <a:xfrm>
            <a:off x="6916364" y="1431665"/>
            <a:ext cx="1" cy="3454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6916364" y="2122571"/>
            <a:ext cx="0" cy="3077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endCxn id="15" idx="1"/>
          </p:cNvCxnSpPr>
          <p:nvPr/>
        </p:nvCxnSpPr>
        <p:spPr>
          <a:xfrm>
            <a:off x="8398686" y="1894865"/>
            <a:ext cx="60157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8" name="Down Arrow 47"/>
          <p:cNvSpPr/>
          <p:nvPr/>
        </p:nvSpPr>
        <p:spPr>
          <a:xfrm flipH="1">
            <a:off x="6833679" y="2787582"/>
            <a:ext cx="242532" cy="485275"/>
          </a:xfrm>
          <a:prstGeom prst="down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1" name="Straight Arrow Connector 50"/>
          <p:cNvCxnSpPr/>
          <p:nvPr/>
        </p:nvCxnSpPr>
        <p:spPr>
          <a:xfrm flipH="1">
            <a:off x="5826868" y="2787582"/>
            <a:ext cx="365385" cy="485275"/>
          </a:xfrm>
          <a:prstGeom prst="straightConnector1">
            <a:avLst/>
          </a:prstGeom>
          <a:ln w="101600">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a:off x="4537507" y="2625811"/>
            <a:ext cx="1522824" cy="639164"/>
          </a:xfrm>
          <a:prstGeom prst="straightConnector1">
            <a:avLst/>
          </a:prstGeom>
          <a:ln w="101600">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flipV="1">
            <a:off x="8613450" y="3042754"/>
            <a:ext cx="592721" cy="508378"/>
          </a:xfrm>
          <a:prstGeom prst="straightConnector1">
            <a:avLst/>
          </a:prstGeom>
          <a:ln w="101600">
            <a:tailEnd type="triangle"/>
          </a:ln>
        </p:spPr>
        <p:style>
          <a:lnRef idx="1">
            <a:schemeClr val="accent1"/>
          </a:lnRef>
          <a:fillRef idx="0">
            <a:schemeClr val="accent1"/>
          </a:fillRef>
          <a:effectRef idx="0">
            <a:schemeClr val="accent1"/>
          </a:effectRef>
          <a:fontRef idx="minor">
            <a:schemeClr val="tx1"/>
          </a:fontRef>
        </p:style>
      </p:cxnSp>
      <p:sp>
        <p:nvSpPr>
          <p:cNvPr id="57" name="Down Arrow 56"/>
          <p:cNvSpPr/>
          <p:nvPr/>
        </p:nvSpPr>
        <p:spPr>
          <a:xfrm flipH="1">
            <a:off x="7146332" y="4024443"/>
            <a:ext cx="205763" cy="350692"/>
          </a:xfrm>
          <a:prstGeom prst="down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Down Arrow 57"/>
          <p:cNvSpPr/>
          <p:nvPr/>
        </p:nvSpPr>
        <p:spPr>
          <a:xfrm flipH="1">
            <a:off x="8239404" y="4026492"/>
            <a:ext cx="159281" cy="217994"/>
          </a:xfrm>
          <a:prstGeom prst="down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Left Arrow 59"/>
          <p:cNvSpPr/>
          <p:nvPr/>
        </p:nvSpPr>
        <p:spPr>
          <a:xfrm>
            <a:off x="5090872" y="3551131"/>
            <a:ext cx="226819" cy="186239"/>
          </a:xfrm>
          <a:prstGeom prst="lef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Left Arrow 60"/>
          <p:cNvSpPr/>
          <p:nvPr/>
        </p:nvSpPr>
        <p:spPr>
          <a:xfrm>
            <a:off x="6384758" y="3542285"/>
            <a:ext cx="327674" cy="212392"/>
          </a:xfrm>
          <a:prstGeom prst="lef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ight Arrow 61"/>
          <p:cNvSpPr/>
          <p:nvPr/>
        </p:nvSpPr>
        <p:spPr>
          <a:xfrm>
            <a:off x="8613450" y="3575867"/>
            <a:ext cx="527221" cy="247236"/>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3" name="Straight Arrow Connector 62"/>
          <p:cNvCxnSpPr/>
          <p:nvPr/>
        </p:nvCxnSpPr>
        <p:spPr>
          <a:xfrm>
            <a:off x="6362487" y="5366016"/>
            <a:ext cx="22271" cy="6109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a:off x="7885618" y="5342068"/>
            <a:ext cx="1" cy="6349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a:stCxn id="23" idx="1"/>
          </p:cNvCxnSpPr>
          <p:nvPr/>
        </p:nvCxnSpPr>
        <p:spPr>
          <a:xfrm flipH="1">
            <a:off x="4584677" y="5191980"/>
            <a:ext cx="1317606" cy="7849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a:stCxn id="23" idx="1"/>
          </p:cNvCxnSpPr>
          <p:nvPr/>
        </p:nvCxnSpPr>
        <p:spPr>
          <a:xfrm flipH="1">
            <a:off x="2773854" y="5191980"/>
            <a:ext cx="3128429" cy="7560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a:xfrm>
            <a:off x="8028915" y="5185942"/>
            <a:ext cx="2859866" cy="6901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29792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BB46495-013C-46DC-81C8-17EAD10C45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8" name="Rectangle 7">
            <a:extLst>
              <a:ext uri="{FF2B5EF4-FFF2-40B4-BE49-F238E27FC236}">
                <a16:creationId xmlns:a16="http://schemas.microsoft.com/office/drawing/2014/main" id="{D01CDF87-5947-46B9-A981-52B94561B152}"/>
              </a:ext>
              <a:ext uri="{C183D7F6-B498-43B3-948B-1728B52AA6E4}">
                <adec:decorative xmlns:adec="http://schemas.microsoft.com/office/drawing/2017/decorative" val="1"/>
              </a:ext>
            </a:extLst>
          </p:cNvPr>
          <p:cNvSpPr/>
          <p:nvPr/>
        </p:nvSpPr>
        <p:spPr>
          <a:xfrm>
            <a:off x="8849305" y="155643"/>
            <a:ext cx="3337273" cy="2289038"/>
          </a:xfrm>
          <a:prstGeom prst="rect">
            <a:avLst/>
          </a:prstGeom>
          <a:solidFill>
            <a:schemeClr val="accent5">
              <a:alpha val="6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ln w="0"/>
              <a:solidFill>
                <a:schemeClr val="tx1"/>
              </a:solidFill>
              <a:effectLst>
                <a:outerShdw blurRad="38100" dist="19050" dir="2700000" algn="tl" rotWithShape="0">
                  <a:schemeClr val="dk1">
                    <a:alpha val="40000"/>
                  </a:schemeClr>
                </a:outerShdw>
              </a:effectLst>
            </a:endParaRPr>
          </a:p>
        </p:txBody>
      </p:sp>
      <p:sp>
        <p:nvSpPr>
          <p:cNvPr id="9" name="Rectangle 8">
            <a:extLst>
              <a:ext uri="{FF2B5EF4-FFF2-40B4-BE49-F238E27FC236}">
                <a16:creationId xmlns:a16="http://schemas.microsoft.com/office/drawing/2014/main" id="{3C089318-7463-4911-97A4-30D30D408A6C}"/>
              </a:ext>
              <a:ext uri="{C183D7F6-B498-43B3-948B-1728B52AA6E4}">
                <adec:decorative xmlns:adec="http://schemas.microsoft.com/office/drawing/2017/decorative" val="1"/>
              </a:ext>
            </a:extLst>
          </p:cNvPr>
          <p:cNvSpPr/>
          <p:nvPr/>
        </p:nvSpPr>
        <p:spPr>
          <a:xfrm>
            <a:off x="-2236" y="2522305"/>
            <a:ext cx="376134" cy="3567951"/>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0C4755A4-C6F3-4F77-8594-E673AE6621C7}"/>
              </a:ext>
              <a:ext uri="{C183D7F6-B498-43B3-948B-1728B52AA6E4}">
                <adec:decorative xmlns:adec="http://schemas.microsoft.com/office/drawing/2017/decorative" val="1"/>
              </a:ext>
            </a:extLst>
          </p:cNvPr>
          <p:cNvSpPr/>
          <p:nvPr/>
        </p:nvSpPr>
        <p:spPr>
          <a:xfrm>
            <a:off x="151244" y="277090"/>
            <a:ext cx="8602822" cy="6420255"/>
          </a:xfrm>
          <a:prstGeom prst="rect">
            <a:avLst/>
          </a:prstGeom>
          <a:solidFill>
            <a:schemeClr val="tx1">
              <a:alpha val="8470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a:extLst>
              <a:ext uri="{FF2B5EF4-FFF2-40B4-BE49-F238E27FC236}">
                <a16:creationId xmlns:a16="http://schemas.microsoft.com/office/drawing/2014/main" id="{DDC9C604-71A9-4A75-AB45-E44E02F0D985}"/>
              </a:ext>
            </a:extLst>
          </p:cNvPr>
          <p:cNvSpPr>
            <a:spLocks noGrp="1"/>
          </p:cNvSpPr>
          <p:nvPr>
            <p:ph type="body" sz="quarter" idx="13"/>
          </p:nvPr>
        </p:nvSpPr>
        <p:spPr>
          <a:xfrm>
            <a:off x="722203" y="505838"/>
            <a:ext cx="7760316" cy="5798709"/>
          </a:xfrm>
        </p:spPr>
        <p:txBody>
          <a:bodyPr anchor="t">
            <a:normAutofit/>
          </a:bodyPr>
          <a:lstStyle/>
          <a:p>
            <a:pPr marL="0" indent="0">
              <a:buNone/>
            </a:pPr>
            <a:r>
              <a:rPr lang="en-US" sz="2800" b="1" u="sng" dirty="0">
                <a:solidFill>
                  <a:srgbClr val="000000"/>
                </a:solidFill>
                <a:latin typeface="Rockwell" panose="02060603020205020403" pitchFamily="18" charset="0"/>
              </a:rPr>
              <a:t>Trauma Registry</a:t>
            </a:r>
          </a:p>
          <a:p>
            <a:pPr marL="0" indent="0">
              <a:buNone/>
            </a:pPr>
            <a:r>
              <a:rPr lang="en-US" sz="2200" b="1" dirty="0">
                <a:latin typeface="Rockwell" panose="02060603020205020403" pitchFamily="18" charset="0"/>
              </a:rPr>
              <a:t>The definition of a “Trauma Patient” can be found in the American College of Surgeons: “Resources for Optimal Care of the Injured Patient”, often referred to as the new “Orange Book”. A patient that meets this definition should be entered into the Trauma Registry. </a:t>
            </a:r>
          </a:p>
          <a:p>
            <a:pPr>
              <a:buFont typeface="Wingdings" panose="05000000000000000000" pitchFamily="2" charset="2"/>
              <a:buChar char="§"/>
            </a:pPr>
            <a:r>
              <a:rPr lang="en-US" sz="2100" b="1" dirty="0">
                <a:latin typeface="Rockwell" panose="02060603020205020403" pitchFamily="18" charset="0"/>
              </a:rPr>
              <a:t>Trauma Registry Inclusion Criteria</a:t>
            </a:r>
          </a:p>
          <a:p>
            <a:pPr lvl="1">
              <a:buFont typeface="Wingdings" panose="05000000000000000000" pitchFamily="2" charset="2"/>
              <a:buChar char="§"/>
            </a:pPr>
            <a:r>
              <a:rPr lang="en-US" sz="1900" b="1" dirty="0">
                <a:latin typeface="Rockwell" panose="02060603020205020403" pitchFamily="18" charset="0"/>
              </a:rPr>
              <a:t>Patients with injury codes between S80-S99.9 (with 7</a:t>
            </a:r>
            <a:r>
              <a:rPr lang="en-US" sz="1900" b="1" baseline="30000" dirty="0">
                <a:latin typeface="Rockwell" panose="02060603020205020403" pitchFamily="18" charset="0"/>
              </a:rPr>
              <a:t>th</a:t>
            </a:r>
            <a:r>
              <a:rPr lang="en-US" sz="1900" b="1" dirty="0">
                <a:latin typeface="Rockwell" panose="02060603020205020403" pitchFamily="18" charset="0"/>
              </a:rPr>
              <a:t> character modifiers A,B,C; burns, compartment syndrome, frostbites, lightning, electrocution), with</a:t>
            </a:r>
          </a:p>
          <a:p>
            <a:pPr lvl="2">
              <a:buFont typeface="Wingdings" panose="05000000000000000000" pitchFamily="2" charset="2"/>
              <a:buChar char="§"/>
            </a:pPr>
            <a:r>
              <a:rPr lang="en-US" sz="1800" b="1" dirty="0">
                <a:latin typeface="Rockwell" panose="02060603020205020403" pitchFamily="18" charset="0"/>
              </a:rPr>
              <a:t>Trauma STAT activation (including those discharged from ED)</a:t>
            </a:r>
          </a:p>
          <a:p>
            <a:pPr lvl="2">
              <a:buFont typeface="Wingdings" panose="05000000000000000000" pitchFamily="2" charset="2"/>
              <a:buChar char="§"/>
            </a:pPr>
            <a:r>
              <a:rPr lang="en-US" sz="1800" b="1" dirty="0">
                <a:latin typeface="Rockwell" panose="02060603020205020403" pitchFamily="18" charset="0"/>
              </a:rPr>
              <a:t>Surgery</a:t>
            </a:r>
          </a:p>
          <a:p>
            <a:pPr lvl="2">
              <a:buFont typeface="Wingdings" panose="05000000000000000000" pitchFamily="2" charset="2"/>
              <a:buChar char="§"/>
            </a:pPr>
            <a:r>
              <a:rPr lang="en-US" sz="1800" b="1" dirty="0">
                <a:latin typeface="Rockwell" panose="02060603020205020403" pitchFamily="18" charset="0"/>
              </a:rPr>
              <a:t>Admission (major/severe traumas for &gt; 23hr – ISS ≥ 9)</a:t>
            </a:r>
          </a:p>
          <a:p>
            <a:pPr lvl="2">
              <a:buFont typeface="Wingdings" panose="05000000000000000000" pitchFamily="2" charset="2"/>
              <a:buChar char="§"/>
            </a:pPr>
            <a:r>
              <a:rPr lang="en-US" sz="1800" b="1" dirty="0">
                <a:latin typeface="Rockwell" panose="02060603020205020403" pitchFamily="18" charset="0"/>
              </a:rPr>
              <a:t>Transfers (into and out)</a:t>
            </a:r>
          </a:p>
          <a:p>
            <a:pPr lvl="2">
              <a:buFont typeface="Wingdings" panose="05000000000000000000" pitchFamily="2" charset="2"/>
              <a:buChar char="§"/>
            </a:pPr>
            <a:r>
              <a:rPr lang="en-US" sz="1800" b="1" dirty="0">
                <a:latin typeface="Rockwell" panose="02060603020205020403" pitchFamily="18" charset="0"/>
              </a:rPr>
              <a:t>Deaths (or dead on arrivals – DOAs)</a:t>
            </a:r>
          </a:p>
          <a:p>
            <a:pPr>
              <a:buFont typeface="Wingdings" panose="05000000000000000000" pitchFamily="2" charset="2"/>
              <a:buChar char="§"/>
            </a:pPr>
            <a:r>
              <a:rPr lang="en-US" sz="2100" b="1" dirty="0">
                <a:latin typeface="Rockwell" panose="02060603020205020403" pitchFamily="18" charset="0"/>
              </a:rPr>
              <a:t>Do include readmissions within 48 hours after discharge</a:t>
            </a:r>
          </a:p>
          <a:p>
            <a:pPr marL="0" indent="0">
              <a:buNone/>
            </a:pPr>
            <a:endParaRPr lang="en-US" sz="2600" b="1" dirty="0">
              <a:solidFill>
                <a:srgbClr val="000000"/>
              </a:solidFill>
              <a:latin typeface="Rockwell" panose="02060603020205020403" pitchFamily="18" charset="0"/>
            </a:endParaRPr>
          </a:p>
        </p:txBody>
      </p:sp>
      <p:sp>
        <p:nvSpPr>
          <p:cNvPr id="7" name="Rectangle 6">
            <a:extLst>
              <a:ext uri="{FF2B5EF4-FFF2-40B4-BE49-F238E27FC236}">
                <a16:creationId xmlns:a16="http://schemas.microsoft.com/office/drawing/2014/main" id="{4CA9F0E1-FD08-4049-8F4B-43926E8ED6D0}"/>
              </a:ext>
              <a:ext uri="{C183D7F6-B498-43B3-948B-1728B52AA6E4}">
                <adec:decorative xmlns:adec="http://schemas.microsoft.com/office/drawing/2017/decorative" val="1"/>
              </a:ext>
            </a:extLst>
          </p:cNvPr>
          <p:cNvSpPr/>
          <p:nvPr/>
        </p:nvSpPr>
        <p:spPr>
          <a:xfrm>
            <a:off x="8830824" y="2524912"/>
            <a:ext cx="3355754" cy="3563377"/>
          </a:xfrm>
          <a:prstGeom prst="rect">
            <a:avLst/>
          </a:prstGeom>
          <a:solidFill>
            <a:schemeClr val="accent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834FBDA-66C1-443E-A935-5C3C6B1F025C}"/>
              </a:ext>
            </a:extLst>
          </p:cNvPr>
          <p:cNvSpPr>
            <a:spLocks noGrp="1"/>
          </p:cNvSpPr>
          <p:nvPr>
            <p:ph type="title"/>
          </p:nvPr>
        </p:nvSpPr>
        <p:spPr>
          <a:xfrm>
            <a:off x="9118063" y="2641544"/>
            <a:ext cx="2739105" cy="3347055"/>
          </a:xfrm>
        </p:spPr>
        <p:txBody>
          <a:bodyPr>
            <a:normAutofit/>
          </a:bodyPr>
          <a:lstStyle/>
          <a:p>
            <a:r>
              <a:rPr lang="en-US" sz="4000" b="1" dirty="0">
                <a:solidFill>
                  <a:srgbClr val="FFC000"/>
                </a:solidFill>
                <a:latin typeface="Rockwell" panose="02060603020205020403" pitchFamily="18" charset="0"/>
              </a:rPr>
              <a:t>Trauma Registry</a:t>
            </a:r>
            <a:endParaRPr lang="en-US" sz="4000" dirty="0"/>
          </a:p>
        </p:txBody>
      </p:sp>
      <p:pic>
        <p:nvPicPr>
          <p:cNvPr id="10" name="Picture 9"/>
          <p:cNvPicPr>
            <a:picLocks noChangeAspect="1"/>
          </p:cNvPicPr>
          <p:nvPr/>
        </p:nvPicPr>
        <p:blipFill>
          <a:blip r:embed="rId3"/>
          <a:stretch>
            <a:fillRect/>
          </a:stretch>
        </p:blipFill>
        <p:spPr>
          <a:xfrm>
            <a:off x="8904461" y="408393"/>
            <a:ext cx="3226959" cy="1783538"/>
          </a:xfrm>
          <a:prstGeom prst="rect">
            <a:avLst/>
          </a:prstGeom>
        </p:spPr>
      </p:pic>
    </p:spTree>
    <p:extLst>
      <p:ext uri="{BB962C8B-B14F-4D97-AF65-F5344CB8AC3E}">
        <p14:creationId xmlns:p14="http://schemas.microsoft.com/office/powerpoint/2010/main" val="5530296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Favorite Thing">
            <a:extLst>
              <a:ext uri="{FF2B5EF4-FFF2-40B4-BE49-F238E27FC236}">
                <a16:creationId xmlns:a16="http://schemas.microsoft.com/office/drawing/2014/main" id="{E8C3BF66-9CD4-482A-BB4C-A0D9E1AED6F2}"/>
              </a:ext>
            </a:extLst>
          </p:cNvPr>
          <p:cNvPicPr>
            <a:picLocks noGrp="1" noChangeAspect="1"/>
          </p:cNvPicPr>
          <p:nvPr>
            <p:ph type="pic" sz="quarter" idx="13"/>
          </p:nvPr>
        </p:nvPicPr>
        <p:blipFill>
          <a:blip r:embed="rId3"/>
          <a:srcRect/>
          <a:stretch>
            <a:fillRect/>
          </a:stretch>
        </p:blipFill>
        <p:spPr/>
      </p:pic>
      <p:sp>
        <p:nvSpPr>
          <p:cNvPr id="9" name="Rectangle 8">
            <a:extLst>
              <a:ext uri="{FF2B5EF4-FFF2-40B4-BE49-F238E27FC236}">
                <a16:creationId xmlns:a16="http://schemas.microsoft.com/office/drawing/2014/main" id="{EB5D7FCC-6784-4309-A6DA-FB93FC39944C}"/>
              </a:ext>
              <a:ext uri="{C183D7F6-B498-43B3-948B-1728B52AA6E4}">
                <adec:decorative xmlns:adec="http://schemas.microsoft.com/office/drawing/2017/decorative" val="1"/>
              </a:ext>
            </a:extLst>
          </p:cNvPr>
          <p:cNvSpPr/>
          <p:nvPr/>
        </p:nvSpPr>
        <p:spPr>
          <a:xfrm>
            <a:off x="2" y="1065451"/>
            <a:ext cx="4044465" cy="1478849"/>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Graphic 9" descr="Ribbon">
            <a:extLst>
              <a:ext uri="{FF2B5EF4-FFF2-40B4-BE49-F238E27FC236}">
                <a16:creationId xmlns:a16="http://schemas.microsoft.com/office/drawing/2014/main" id="{F3A682B2-2A4F-40CF-A5D4-23B59FE1B54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bwMode="black">
          <a:xfrm>
            <a:off x="912634" y="1356709"/>
            <a:ext cx="914400" cy="914400"/>
          </a:xfrm>
          <a:prstGeom prst="rect">
            <a:avLst/>
          </a:prstGeom>
        </p:spPr>
      </p:pic>
      <p:pic>
        <p:nvPicPr>
          <p:cNvPr id="11" name="Graphic 10" descr="Medal">
            <a:extLst>
              <a:ext uri="{FF2B5EF4-FFF2-40B4-BE49-F238E27FC236}">
                <a16:creationId xmlns:a16="http://schemas.microsoft.com/office/drawing/2014/main" id="{D11CC12B-4F40-40A6-B56C-A0BCC7916BF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bwMode="black">
          <a:xfrm>
            <a:off x="2022232" y="1356709"/>
            <a:ext cx="914400" cy="914400"/>
          </a:xfrm>
          <a:prstGeom prst="rect">
            <a:avLst/>
          </a:prstGeom>
        </p:spPr>
      </p:pic>
      <p:sp>
        <p:nvSpPr>
          <p:cNvPr id="7" name="Rectangle 6">
            <a:extLst>
              <a:ext uri="{FF2B5EF4-FFF2-40B4-BE49-F238E27FC236}">
                <a16:creationId xmlns:a16="http://schemas.microsoft.com/office/drawing/2014/main" id="{DA7D7ED5-BC69-4567-82E2-DB14956ED719}"/>
              </a:ext>
              <a:ext uri="{C183D7F6-B498-43B3-948B-1728B52AA6E4}">
                <adec:decorative xmlns:adec="http://schemas.microsoft.com/office/drawing/2017/decorative" val="1"/>
              </a:ext>
            </a:extLst>
          </p:cNvPr>
          <p:cNvSpPr/>
          <p:nvPr/>
        </p:nvSpPr>
        <p:spPr>
          <a:xfrm>
            <a:off x="457200" y="2628899"/>
            <a:ext cx="4044464" cy="3163648"/>
          </a:xfrm>
          <a:prstGeom prst="rect">
            <a:avLst/>
          </a:prstGeom>
          <a:solidFill>
            <a:schemeClr val="accent5"/>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F0FE91DC-10A5-43FD-B16D-6E5471B51535}"/>
              </a:ext>
            </a:extLst>
          </p:cNvPr>
          <p:cNvSpPr>
            <a:spLocks noGrp="1"/>
          </p:cNvSpPr>
          <p:nvPr>
            <p:ph type="title"/>
          </p:nvPr>
        </p:nvSpPr>
        <p:spPr>
          <a:xfrm>
            <a:off x="794676" y="2770608"/>
            <a:ext cx="3369512" cy="2880230"/>
          </a:xfrm>
        </p:spPr>
        <p:txBody>
          <a:bodyPr/>
          <a:lstStyle/>
          <a:p>
            <a:r>
              <a:rPr lang="en-US" b="1" dirty="0">
                <a:solidFill>
                  <a:srgbClr val="FFC000"/>
                </a:solidFill>
                <a:latin typeface="Rockwell" panose="02060603020205020403" pitchFamily="18" charset="0"/>
              </a:rPr>
              <a:t>Conclusion:</a:t>
            </a:r>
            <a:br>
              <a:rPr lang="en-US" b="1" dirty="0">
                <a:solidFill>
                  <a:srgbClr val="FFC000"/>
                </a:solidFill>
                <a:latin typeface="Rockwell" panose="02060603020205020403" pitchFamily="18" charset="0"/>
              </a:rPr>
            </a:br>
            <a:br>
              <a:rPr lang="en-US" b="1" dirty="0">
                <a:solidFill>
                  <a:srgbClr val="FFC000"/>
                </a:solidFill>
                <a:latin typeface="Rockwell" panose="02060603020205020403" pitchFamily="18" charset="0"/>
              </a:rPr>
            </a:br>
            <a:endParaRPr lang="en-US" dirty="0"/>
          </a:p>
        </p:txBody>
      </p:sp>
      <p:sp>
        <p:nvSpPr>
          <p:cNvPr id="8" name="Rectangle 7">
            <a:extLst>
              <a:ext uri="{FF2B5EF4-FFF2-40B4-BE49-F238E27FC236}">
                <a16:creationId xmlns:a16="http://schemas.microsoft.com/office/drawing/2014/main" id="{2B60A726-F56F-4317-A567-B40D40A116A0}"/>
              </a:ext>
              <a:ext uri="{C183D7F6-B498-43B3-948B-1728B52AA6E4}">
                <adec:decorative xmlns:adec="http://schemas.microsoft.com/office/drawing/2017/decorative" val="1"/>
              </a:ext>
            </a:extLst>
          </p:cNvPr>
          <p:cNvSpPr/>
          <p:nvPr/>
        </p:nvSpPr>
        <p:spPr>
          <a:xfrm>
            <a:off x="6828817" y="1065452"/>
            <a:ext cx="5363185" cy="4727095"/>
          </a:xfrm>
          <a:prstGeom prst="rect">
            <a:avLst/>
          </a:prstGeom>
          <a:solidFill>
            <a:schemeClr val="tx1">
              <a:alpha val="8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Content Placeholder 3">
            <a:extLst>
              <a:ext uri="{FF2B5EF4-FFF2-40B4-BE49-F238E27FC236}">
                <a16:creationId xmlns:a16="http://schemas.microsoft.com/office/drawing/2014/main" id="{FD0DEE54-ADE0-4E7E-A56E-22CBED38C763}"/>
              </a:ext>
            </a:extLst>
          </p:cNvPr>
          <p:cNvSpPr>
            <a:spLocks noGrp="1"/>
          </p:cNvSpPr>
          <p:nvPr>
            <p:ph idx="1"/>
          </p:nvPr>
        </p:nvSpPr>
        <p:spPr>
          <a:xfrm>
            <a:off x="7120647" y="1206481"/>
            <a:ext cx="4888181" cy="4469129"/>
          </a:xfrm>
        </p:spPr>
        <p:txBody>
          <a:bodyPr anchor="t">
            <a:normAutofit fontScale="92500" lnSpcReduction="20000"/>
          </a:bodyPr>
          <a:lstStyle/>
          <a:p>
            <a:pPr>
              <a:buFont typeface="Wingdings" panose="05000000000000000000" pitchFamily="2" charset="2"/>
              <a:buChar char="§"/>
            </a:pPr>
            <a:r>
              <a:rPr lang="en-US" b="1" dirty="0">
                <a:solidFill>
                  <a:srgbClr val="000000"/>
                </a:solidFill>
                <a:latin typeface="Rockwell" panose="02060603020205020403" pitchFamily="18" charset="0"/>
              </a:rPr>
              <a:t>Performance Improvement (PI) for the care of the injured patient is a central element of the GIMC Trauma System</a:t>
            </a:r>
          </a:p>
          <a:p>
            <a:pPr>
              <a:buFont typeface="Wingdings" panose="05000000000000000000" pitchFamily="2" charset="2"/>
              <a:buChar char="§"/>
            </a:pPr>
            <a:r>
              <a:rPr lang="en-US" b="1" dirty="0">
                <a:solidFill>
                  <a:srgbClr val="000000"/>
                </a:solidFill>
                <a:latin typeface="Rockwell" panose="02060603020205020403" pitchFamily="18" charset="0"/>
              </a:rPr>
              <a:t>Multidisciplinary effort that focus on opportunities for improvement</a:t>
            </a:r>
          </a:p>
          <a:p>
            <a:pPr>
              <a:buFont typeface="Wingdings" panose="05000000000000000000" pitchFamily="2" charset="2"/>
              <a:buChar char="§"/>
            </a:pPr>
            <a:r>
              <a:rPr lang="en-US" b="1" dirty="0">
                <a:solidFill>
                  <a:srgbClr val="000000"/>
                </a:solidFill>
                <a:latin typeface="Rockwell" panose="02060603020205020403" pitchFamily="18" charset="0"/>
              </a:rPr>
              <a:t>We strive to be thorough and systematic</a:t>
            </a:r>
          </a:p>
          <a:p>
            <a:pPr>
              <a:buFont typeface="Wingdings" panose="05000000000000000000" pitchFamily="2" charset="2"/>
              <a:buChar char="§"/>
            </a:pPr>
            <a:r>
              <a:rPr lang="en-US" b="1" dirty="0">
                <a:solidFill>
                  <a:srgbClr val="000000"/>
                </a:solidFill>
                <a:latin typeface="Rockwell" panose="02060603020205020403" pitchFamily="18" charset="0"/>
              </a:rPr>
              <a:t>Consistency is the Key, along with keeping an open mind (don’t pre-judge a case)</a:t>
            </a:r>
          </a:p>
          <a:p>
            <a:pPr>
              <a:buFont typeface="Wingdings" panose="05000000000000000000" pitchFamily="2" charset="2"/>
              <a:buChar char="§"/>
            </a:pPr>
            <a:r>
              <a:rPr lang="en-US" b="1" dirty="0">
                <a:solidFill>
                  <a:srgbClr val="000000"/>
                </a:solidFill>
                <a:latin typeface="Rockwell" panose="02060603020205020403" pitchFamily="18" charset="0"/>
              </a:rPr>
              <a:t>Ensure that you have LOOP CLOSURE</a:t>
            </a:r>
          </a:p>
          <a:p>
            <a:pPr>
              <a:buFont typeface="Wingdings" panose="05000000000000000000" pitchFamily="2" charset="2"/>
              <a:buChar char="§"/>
            </a:pPr>
            <a:r>
              <a:rPr lang="en-US" b="1" dirty="0">
                <a:solidFill>
                  <a:srgbClr val="000000"/>
                </a:solidFill>
                <a:latin typeface="Rockwell" panose="02060603020205020403" pitchFamily="18" charset="0"/>
              </a:rPr>
              <a:t>Track and Trend findings</a:t>
            </a:r>
          </a:p>
          <a:p>
            <a:pPr>
              <a:buFont typeface="Wingdings" panose="05000000000000000000" pitchFamily="2" charset="2"/>
              <a:buChar char="§"/>
            </a:pPr>
            <a:r>
              <a:rPr lang="en-US" b="1" dirty="0">
                <a:solidFill>
                  <a:srgbClr val="000000"/>
                </a:solidFill>
                <a:latin typeface="Rockwell" panose="02060603020205020403" pitchFamily="18" charset="0"/>
              </a:rPr>
              <a:t>DOCUMENT, DOCUMENT and DOCUMENT</a:t>
            </a:r>
          </a:p>
        </p:txBody>
      </p:sp>
    </p:spTree>
    <p:extLst>
      <p:ext uri="{BB962C8B-B14F-4D97-AF65-F5344CB8AC3E}">
        <p14:creationId xmlns:p14="http://schemas.microsoft.com/office/powerpoint/2010/main" val="21784811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8DCA46-603B-4178-8707-30E192CE6B8D}"/>
              </a:ext>
            </a:extLst>
          </p:cNvPr>
          <p:cNvSpPr>
            <a:spLocks noGrp="1"/>
          </p:cNvSpPr>
          <p:nvPr>
            <p:ph type="title"/>
          </p:nvPr>
        </p:nvSpPr>
        <p:spPr/>
        <p:txBody>
          <a:bodyPr/>
          <a:lstStyle/>
          <a:p>
            <a:r>
              <a:rPr lang="en-US" dirty="0"/>
              <a:t>Questions?</a:t>
            </a:r>
          </a:p>
        </p:txBody>
      </p:sp>
      <p:pic>
        <p:nvPicPr>
          <p:cNvPr id="5" name="Picture 4" descr="Deckchair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69668" y="1049607"/>
            <a:ext cx="4284561" cy="5554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45982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2667000" y="0"/>
            <a:ext cx="6858000" cy="6858000"/>
          </a:xfrm>
          <a:prstGeom prst="rect">
            <a:avLst/>
          </a:prstGeom>
        </p:spPr>
      </p:pic>
    </p:spTree>
    <p:extLst>
      <p:ext uri="{BB962C8B-B14F-4D97-AF65-F5344CB8AC3E}">
        <p14:creationId xmlns:p14="http://schemas.microsoft.com/office/powerpoint/2010/main" val="19563825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bwMode="blackGray">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78185C0-DBCC-4DE6-A63E-AB724A380C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6798" y="0"/>
            <a:ext cx="10518404" cy="6858000"/>
          </a:xfrm>
          <a:prstGeom prst="rect">
            <a:avLst/>
          </a:prstGeom>
        </p:spPr>
      </p:pic>
      <p:sp>
        <p:nvSpPr>
          <p:cNvPr id="10" name="Rectangle 9">
            <a:extLst>
              <a:ext uri="{FF2B5EF4-FFF2-40B4-BE49-F238E27FC236}">
                <a16:creationId xmlns:a16="http://schemas.microsoft.com/office/drawing/2014/main" id="{7EF5689E-A2C8-44A6-AD5C-615D7DB0C77C}"/>
              </a:ext>
              <a:ext uri="{C183D7F6-B498-43B3-948B-1728B52AA6E4}">
                <adec:decorative xmlns:adec="http://schemas.microsoft.com/office/drawing/2017/decorative" val="1"/>
              </a:ext>
            </a:extLst>
          </p:cNvPr>
          <p:cNvSpPr/>
          <p:nvPr/>
        </p:nvSpPr>
        <p:spPr>
          <a:xfrm>
            <a:off x="181583" y="295424"/>
            <a:ext cx="11828834" cy="1659371"/>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354390DD-75CF-41BA-AA03-813FD55BF748}"/>
              </a:ext>
            </a:extLst>
          </p:cNvPr>
          <p:cNvSpPr>
            <a:spLocks noGrp="1"/>
          </p:cNvSpPr>
          <p:nvPr>
            <p:ph type="title"/>
          </p:nvPr>
        </p:nvSpPr>
        <p:spPr>
          <a:xfrm>
            <a:off x="3283576" y="407656"/>
            <a:ext cx="8214518" cy="1434906"/>
          </a:xfrm>
        </p:spPr>
        <p:txBody>
          <a:bodyPr>
            <a:normAutofit/>
          </a:bodyPr>
          <a:lstStyle/>
          <a:p>
            <a:r>
              <a:rPr lang="en-US" sz="4000" b="1" dirty="0">
                <a:solidFill>
                  <a:srgbClr val="FFC000"/>
                </a:solidFill>
                <a:latin typeface="Rockwell" panose="02060603020205020403" pitchFamily="18" charset="0"/>
              </a:rPr>
              <a:t>Trauma Committee Structure</a:t>
            </a:r>
          </a:p>
        </p:txBody>
      </p:sp>
      <p:sp>
        <p:nvSpPr>
          <p:cNvPr id="12" name="Rectangle 11">
            <a:extLst>
              <a:ext uri="{FF2B5EF4-FFF2-40B4-BE49-F238E27FC236}">
                <a16:creationId xmlns:a16="http://schemas.microsoft.com/office/drawing/2014/main" id="{3B570B85-11CA-4C90-9E8B-150CB8FE5A03}"/>
              </a:ext>
              <a:ext uri="{C183D7F6-B498-43B3-948B-1728B52AA6E4}">
                <adec:decorative xmlns:adec="http://schemas.microsoft.com/office/drawing/2017/decorative" val="1"/>
              </a:ext>
            </a:extLst>
          </p:cNvPr>
          <p:cNvSpPr/>
          <p:nvPr/>
        </p:nvSpPr>
        <p:spPr>
          <a:xfrm>
            <a:off x="531779" y="2250219"/>
            <a:ext cx="11128442" cy="4148710"/>
          </a:xfrm>
          <a:prstGeom prst="rect">
            <a:avLst/>
          </a:prstGeom>
          <a:solidFill>
            <a:schemeClr val="tx1">
              <a:alpha val="8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sz="2400" b="1" dirty="0">
                <a:solidFill>
                  <a:schemeClr val="bg2"/>
                </a:solidFill>
                <a:latin typeface="Rockwell" panose="02060603020205020403" pitchFamily="18" charset="0"/>
              </a:rPr>
              <a:t> </a:t>
            </a:r>
            <a:r>
              <a:rPr lang="en-US" sz="3200" b="1" dirty="0">
                <a:solidFill>
                  <a:schemeClr val="bg2"/>
                </a:solidFill>
                <a:latin typeface="Rockwell" panose="02060603020205020403" pitchFamily="18" charset="0"/>
              </a:rPr>
              <a:t>Structure defined by trauma center level and volume</a:t>
            </a:r>
          </a:p>
          <a:p>
            <a:endParaRPr lang="en-US" sz="3200" b="1" dirty="0">
              <a:solidFill>
                <a:schemeClr val="bg2"/>
              </a:solidFill>
              <a:latin typeface="Rockwell" panose="02060603020205020403" pitchFamily="18" charset="0"/>
            </a:endParaRPr>
          </a:p>
          <a:p>
            <a:pPr>
              <a:buFont typeface="Wingdings" panose="05000000000000000000" pitchFamily="2" charset="2"/>
              <a:buChar char="§"/>
            </a:pPr>
            <a:r>
              <a:rPr lang="en-US" sz="3200" b="1" dirty="0">
                <a:solidFill>
                  <a:schemeClr val="bg2"/>
                </a:solidFill>
                <a:latin typeface="Rockwell" panose="02060603020205020403" pitchFamily="18" charset="0"/>
              </a:rPr>
              <a:t> Defined by State Regulations and ACS (if applicable)</a:t>
            </a:r>
          </a:p>
          <a:p>
            <a:pPr>
              <a:buFont typeface="Wingdings" panose="05000000000000000000" pitchFamily="2" charset="2"/>
              <a:buChar char="§"/>
            </a:pPr>
            <a:endParaRPr lang="en-US" sz="3200" b="1" dirty="0">
              <a:solidFill>
                <a:schemeClr val="bg2"/>
              </a:solidFill>
              <a:latin typeface="Rockwell" panose="02060603020205020403" pitchFamily="18" charset="0"/>
            </a:endParaRPr>
          </a:p>
          <a:p>
            <a:pPr>
              <a:buFont typeface="Wingdings" panose="05000000000000000000" pitchFamily="2" charset="2"/>
              <a:buChar char="§"/>
            </a:pPr>
            <a:r>
              <a:rPr lang="en-US" sz="3200" b="1" dirty="0">
                <a:solidFill>
                  <a:schemeClr val="bg2"/>
                </a:solidFill>
                <a:latin typeface="Rockwell" panose="02060603020205020403" pitchFamily="18" charset="0"/>
              </a:rPr>
              <a:t> Hospital bylaws driven with medical staff and quality department endorsement</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9119" y="447210"/>
            <a:ext cx="1726921" cy="1395352"/>
          </a:xfrm>
          <a:prstGeom prst="rect">
            <a:avLst/>
          </a:prstGeom>
        </p:spPr>
      </p:pic>
    </p:spTree>
    <p:extLst>
      <p:ext uri="{BB962C8B-B14F-4D97-AF65-F5344CB8AC3E}">
        <p14:creationId xmlns:p14="http://schemas.microsoft.com/office/powerpoint/2010/main" val="12556060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78185C0-DBCC-4DE6-A63E-AB724A380C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6798" y="0"/>
            <a:ext cx="10518404" cy="6858000"/>
          </a:xfrm>
          <a:prstGeom prst="rect">
            <a:avLst/>
          </a:prstGeom>
        </p:spPr>
      </p:pic>
      <p:sp>
        <p:nvSpPr>
          <p:cNvPr id="10" name="Rectangle 9">
            <a:extLst>
              <a:ext uri="{FF2B5EF4-FFF2-40B4-BE49-F238E27FC236}">
                <a16:creationId xmlns:a16="http://schemas.microsoft.com/office/drawing/2014/main" id="{7EF5689E-A2C8-44A6-AD5C-615D7DB0C77C}"/>
              </a:ext>
              <a:ext uri="{C183D7F6-B498-43B3-948B-1728B52AA6E4}">
                <adec:decorative xmlns:adec="http://schemas.microsoft.com/office/drawing/2017/decorative" val="1"/>
              </a:ext>
            </a:extLst>
          </p:cNvPr>
          <p:cNvSpPr/>
          <p:nvPr/>
        </p:nvSpPr>
        <p:spPr>
          <a:xfrm>
            <a:off x="585230" y="313870"/>
            <a:ext cx="10905976" cy="1659371"/>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354390DD-75CF-41BA-AA03-813FD55BF748}"/>
              </a:ext>
            </a:extLst>
          </p:cNvPr>
          <p:cNvSpPr>
            <a:spLocks noGrp="1"/>
          </p:cNvSpPr>
          <p:nvPr>
            <p:ph type="title"/>
          </p:nvPr>
        </p:nvSpPr>
        <p:spPr>
          <a:xfrm>
            <a:off x="3385246" y="426102"/>
            <a:ext cx="8214518" cy="1434906"/>
          </a:xfrm>
        </p:spPr>
        <p:txBody>
          <a:bodyPr>
            <a:normAutofit/>
          </a:bodyPr>
          <a:lstStyle/>
          <a:p>
            <a:r>
              <a:rPr lang="en-US" sz="4000" b="1" dirty="0">
                <a:solidFill>
                  <a:srgbClr val="FFC000"/>
                </a:solidFill>
                <a:latin typeface="Rockwell" panose="02060603020205020403" pitchFamily="18" charset="0"/>
              </a:rPr>
              <a:t>GIMC Trauma Committee Structure</a:t>
            </a:r>
          </a:p>
        </p:txBody>
      </p:sp>
      <p:sp>
        <p:nvSpPr>
          <p:cNvPr id="12" name="Rectangle 11">
            <a:extLst>
              <a:ext uri="{FF2B5EF4-FFF2-40B4-BE49-F238E27FC236}">
                <a16:creationId xmlns:a16="http://schemas.microsoft.com/office/drawing/2014/main" id="{3B570B85-11CA-4C90-9E8B-150CB8FE5A03}"/>
              </a:ext>
              <a:ext uri="{C183D7F6-B498-43B3-948B-1728B52AA6E4}">
                <adec:decorative xmlns:adec="http://schemas.microsoft.com/office/drawing/2017/decorative" val="1"/>
              </a:ext>
            </a:extLst>
          </p:cNvPr>
          <p:cNvSpPr/>
          <p:nvPr/>
        </p:nvSpPr>
        <p:spPr>
          <a:xfrm>
            <a:off x="288587" y="2104454"/>
            <a:ext cx="11614825" cy="4710203"/>
          </a:xfrm>
          <a:prstGeom prst="rect">
            <a:avLst/>
          </a:prstGeom>
          <a:solidFill>
            <a:schemeClr val="tx1">
              <a:alpha val="8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sz="2400" b="1" dirty="0">
                <a:solidFill>
                  <a:schemeClr val="bg2"/>
                </a:solidFill>
                <a:latin typeface="Rockwell" panose="02060603020205020403" pitchFamily="18" charset="0"/>
              </a:rPr>
              <a:t> </a:t>
            </a:r>
            <a:r>
              <a:rPr lang="en-US" sz="2800" b="1" dirty="0">
                <a:solidFill>
                  <a:schemeClr val="bg2"/>
                </a:solidFill>
                <a:latin typeface="Rockwell" panose="02060603020205020403" pitchFamily="18" charset="0"/>
              </a:rPr>
              <a:t>State-designated Level III Trauma Center (pending review)</a:t>
            </a:r>
          </a:p>
          <a:p>
            <a:pPr lvl="1">
              <a:buFont typeface="Wingdings" panose="05000000000000000000" pitchFamily="2" charset="2"/>
              <a:buChar char="§"/>
            </a:pPr>
            <a:r>
              <a:rPr lang="en-US" sz="2400" b="1" dirty="0">
                <a:solidFill>
                  <a:schemeClr val="bg2"/>
                </a:solidFill>
                <a:latin typeface="Rockwell" panose="02060603020205020403" pitchFamily="18" charset="0"/>
              </a:rPr>
              <a:t>Capable of providing promptly available trauma care on a 24-hr basis, including on-call general surgery and select specialty coverage</a:t>
            </a:r>
          </a:p>
          <a:p>
            <a:pPr lvl="1">
              <a:buFont typeface="Wingdings" panose="05000000000000000000" pitchFamily="2" charset="2"/>
              <a:buChar char="§"/>
            </a:pPr>
            <a:r>
              <a:rPr lang="en-US" sz="2400" b="1" dirty="0">
                <a:solidFill>
                  <a:schemeClr val="bg2"/>
                </a:solidFill>
                <a:latin typeface="Rockwell" panose="02060603020205020403" pitchFamily="18" charset="0"/>
              </a:rPr>
              <a:t>Capable of providing evaluation, initial stabilization, limited ongoing care and for transfer of acutely injured patients of all ages to level I or II facilities for further definitive surgical care</a:t>
            </a:r>
          </a:p>
          <a:p>
            <a:pPr lvl="1"/>
            <a:endParaRPr lang="en-US" sz="2400" b="1" dirty="0">
              <a:solidFill>
                <a:schemeClr val="bg2"/>
              </a:solidFill>
              <a:latin typeface="Rockwell" panose="02060603020205020403" pitchFamily="18" charset="0"/>
            </a:endParaRPr>
          </a:p>
          <a:p>
            <a:pPr>
              <a:buFont typeface="Wingdings" panose="05000000000000000000" pitchFamily="2" charset="2"/>
              <a:buChar char="§"/>
            </a:pPr>
            <a:r>
              <a:rPr lang="en-US" sz="2800" b="1" dirty="0">
                <a:solidFill>
                  <a:schemeClr val="bg2"/>
                </a:solidFill>
                <a:latin typeface="Rockwell" panose="02060603020205020403" pitchFamily="18" charset="0"/>
              </a:rPr>
              <a:t> GIMC became level III Trauma Center on April 2009</a:t>
            </a:r>
          </a:p>
          <a:p>
            <a:endParaRPr lang="en-US" sz="2800" b="1" dirty="0">
              <a:solidFill>
                <a:schemeClr val="bg2"/>
              </a:solidFill>
              <a:latin typeface="Rockwell" panose="02060603020205020403" pitchFamily="18" charset="0"/>
            </a:endParaRPr>
          </a:p>
          <a:p>
            <a:pPr>
              <a:buFont typeface="Wingdings" panose="05000000000000000000" pitchFamily="2" charset="2"/>
              <a:buChar char="§"/>
            </a:pPr>
            <a:r>
              <a:rPr lang="en-US" sz="2800" b="1" dirty="0">
                <a:solidFill>
                  <a:schemeClr val="bg2"/>
                </a:solidFill>
                <a:latin typeface="Rockwell" panose="02060603020205020403" pitchFamily="18" charset="0"/>
              </a:rPr>
              <a:t> GIMC is the only Indian Health Service (IHS) or Tribal Hospital that is also a designated trauma center in New Mexico</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1386" y="511486"/>
            <a:ext cx="1726921" cy="1395352"/>
          </a:xfrm>
          <a:prstGeom prst="rect">
            <a:avLst/>
          </a:prstGeom>
        </p:spPr>
      </p:pic>
    </p:spTree>
    <p:extLst>
      <p:ext uri="{BB962C8B-B14F-4D97-AF65-F5344CB8AC3E}">
        <p14:creationId xmlns:p14="http://schemas.microsoft.com/office/powerpoint/2010/main" val="24185687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34BB2F13-A1DB-4A58-A077-30CBBB004C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3131" y="0"/>
            <a:ext cx="10305737" cy="6858000"/>
          </a:xfrm>
          <a:prstGeom prst="rect">
            <a:avLst/>
          </a:prstGeom>
        </p:spPr>
      </p:pic>
      <p:sp>
        <p:nvSpPr>
          <p:cNvPr id="17" name="Rectangle 16">
            <a:extLst>
              <a:ext uri="{FF2B5EF4-FFF2-40B4-BE49-F238E27FC236}">
                <a16:creationId xmlns:a16="http://schemas.microsoft.com/office/drawing/2014/main" id="{AFFA9DEA-6DA7-47B8-9126-900AA2C7FF18}"/>
              </a:ext>
              <a:ext uri="{C183D7F6-B498-43B3-948B-1728B52AA6E4}">
                <adec:decorative xmlns:adec="http://schemas.microsoft.com/office/drawing/2017/decorative" val="1"/>
              </a:ext>
            </a:extLst>
          </p:cNvPr>
          <p:cNvSpPr/>
          <p:nvPr/>
        </p:nvSpPr>
        <p:spPr>
          <a:xfrm>
            <a:off x="1" y="753035"/>
            <a:ext cx="494852" cy="5335793"/>
          </a:xfrm>
          <a:prstGeom prst="rect">
            <a:avLst/>
          </a:prstGeom>
          <a:solidFill>
            <a:schemeClr val="accent5">
              <a:alpha val="6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16" name="Rectangle 15" descr="decorative element">
            <a:extLst>
              <a:ext uri="{FF2B5EF4-FFF2-40B4-BE49-F238E27FC236}">
                <a16:creationId xmlns:a16="http://schemas.microsoft.com/office/drawing/2014/main" id="{69755E60-DD88-4108-B6A9-36F81B3B4533}"/>
              </a:ext>
              <a:ext uri="{C183D7F6-B498-43B3-948B-1728B52AA6E4}">
                <adec:decorative xmlns:adec="http://schemas.microsoft.com/office/drawing/2017/decorative" val="1"/>
              </a:ext>
            </a:extLst>
          </p:cNvPr>
          <p:cNvSpPr/>
          <p:nvPr/>
        </p:nvSpPr>
        <p:spPr>
          <a:xfrm>
            <a:off x="573233" y="761103"/>
            <a:ext cx="8065158" cy="5335793"/>
          </a:xfrm>
          <a:prstGeom prst="rect">
            <a:avLst/>
          </a:prstGeom>
          <a:solidFill>
            <a:schemeClr val="tx1">
              <a:alpha val="85098"/>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4193512250"/>
              </p:ext>
            </p:extLst>
          </p:nvPr>
        </p:nvGraphicFramePr>
        <p:xfrm>
          <a:off x="950913" y="860425"/>
          <a:ext cx="7765858" cy="51212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5" name="Rectangle 14" descr="decorative element">
            <a:extLst>
              <a:ext uri="{FF2B5EF4-FFF2-40B4-BE49-F238E27FC236}">
                <a16:creationId xmlns:a16="http://schemas.microsoft.com/office/drawing/2014/main" id="{3167DE73-867A-4482-9B26-9ACB84A18015}"/>
              </a:ext>
              <a:ext uri="{C183D7F6-B498-43B3-948B-1728B52AA6E4}">
                <adec:decorative xmlns:adec="http://schemas.microsoft.com/office/drawing/2017/decorative" val="1"/>
              </a:ext>
            </a:extLst>
          </p:cNvPr>
          <p:cNvSpPr/>
          <p:nvPr/>
        </p:nvSpPr>
        <p:spPr>
          <a:xfrm>
            <a:off x="8722615" y="761103"/>
            <a:ext cx="3469385" cy="5335793"/>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5" name="Title 4">
            <a:extLst>
              <a:ext uri="{FF2B5EF4-FFF2-40B4-BE49-F238E27FC236}">
                <a16:creationId xmlns:a16="http://schemas.microsoft.com/office/drawing/2014/main" id="{524F7F27-FFB4-4E44-9022-7FDE5C41EC44}"/>
              </a:ext>
            </a:extLst>
          </p:cNvPr>
          <p:cNvSpPr>
            <a:spLocks noGrp="1"/>
          </p:cNvSpPr>
          <p:nvPr>
            <p:ph type="title"/>
          </p:nvPr>
        </p:nvSpPr>
        <p:spPr/>
        <p:txBody>
          <a:bodyPr>
            <a:normAutofit/>
          </a:bodyPr>
          <a:lstStyle/>
          <a:p>
            <a:r>
              <a:rPr lang="en-US" b="1" dirty="0">
                <a:solidFill>
                  <a:srgbClr val="FFC000"/>
                </a:solidFill>
                <a:latin typeface="Rockwell" panose="02060603020205020403" pitchFamily="18" charset="0"/>
              </a:rPr>
              <a:t>Regional Trauma Advisory Council (ReTrAC)</a:t>
            </a:r>
            <a:endParaRPr lang="en-US" dirty="0"/>
          </a:p>
        </p:txBody>
      </p:sp>
      <p:pic>
        <p:nvPicPr>
          <p:cNvPr id="2052" name="Picture 4" descr="New Mexico Department of Health (NMDOH) - Public Health Accreditation Board"/>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385744" y="415328"/>
            <a:ext cx="2143125" cy="21431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895368" y="2899553"/>
            <a:ext cx="2406018" cy="2862322"/>
          </a:xfrm>
          <a:prstGeom prst="rect">
            <a:avLst/>
          </a:prstGeom>
          <a:noFill/>
        </p:spPr>
        <p:txBody>
          <a:bodyPr wrap="square" rtlCol="0">
            <a:spAutoFit/>
          </a:bodyPr>
          <a:lstStyle/>
          <a:p>
            <a:pPr marL="285750" indent="-285750">
              <a:buFont typeface="Wingdings" panose="05000000000000000000" pitchFamily="2" charset="2"/>
              <a:buChar char="§"/>
            </a:pPr>
            <a:r>
              <a:rPr lang="en-US" dirty="0">
                <a:solidFill>
                  <a:schemeClr val="bg2"/>
                </a:solidFill>
              </a:rPr>
              <a:t>NM Designated trauma centers</a:t>
            </a:r>
          </a:p>
          <a:p>
            <a:pPr marL="285750" indent="-285750">
              <a:buFont typeface="Wingdings" panose="05000000000000000000" pitchFamily="2" charset="2"/>
              <a:buChar char="§"/>
            </a:pPr>
            <a:r>
              <a:rPr lang="en-US" dirty="0">
                <a:solidFill>
                  <a:schemeClr val="bg2"/>
                </a:solidFill>
              </a:rPr>
              <a:t>Hospitals</a:t>
            </a:r>
          </a:p>
          <a:p>
            <a:pPr marL="285750" indent="-285750">
              <a:buFont typeface="Wingdings" panose="05000000000000000000" pitchFamily="2" charset="2"/>
              <a:buChar char="§"/>
            </a:pPr>
            <a:r>
              <a:rPr lang="en-US" dirty="0">
                <a:solidFill>
                  <a:schemeClr val="bg2"/>
                </a:solidFill>
              </a:rPr>
              <a:t>IHS</a:t>
            </a:r>
          </a:p>
          <a:p>
            <a:pPr marL="285750" indent="-285750">
              <a:buFont typeface="Wingdings" panose="05000000000000000000" pitchFamily="2" charset="2"/>
              <a:buChar char="§"/>
            </a:pPr>
            <a:r>
              <a:rPr lang="en-US" dirty="0">
                <a:solidFill>
                  <a:schemeClr val="bg2"/>
                </a:solidFill>
              </a:rPr>
              <a:t>Professional organizations</a:t>
            </a:r>
          </a:p>
          <a:p>
            <a:pPr marL="285750" indent="-285750">
              <a:buFont typeface="Wingdings" panose="05000000000000000000" pitchFamily="2" charset="2"/>
              <a:buChar char="§"/>
            </a:pPr>
            <a:r>
              <a:rPr lang="en-US" dirty="0">
                <a:solidFill>
                  <a:schemeClr val="bg2"/>
                </a:solidFill>
              </a:rPr>
              <a:t>Health insurance industry</a:t>
            </a:r>
          </a:p>
          <a:p>
            <a:pPr marL="285750" indent="-285750">
              <a:buFont typeface="Wingdings" panose="05000000000000000000" pitchFamily="2" charset="2"/>
              <a:buChar char="§"/>
            </a:pPr>
            <a:r>
              <a:rPr lang="en-US" dirty="0">
                <a:solidFill>
                  <a:schemeClr val="bg2"/>
                </a:solidFill>
              </a:rPr>
              <a:t>Other Stakeholders</a:t>
            </a:r>
          </a:p>
        </p:txBody>
      </p:sp>
      <p:grpSp>
        <p:nvGrpSpPr>
          <p:cNvPr id="18" name="Group 17"/>
          <p:cNvGrpSpPr/>
          <p:nvPr/>
        </p:nvGrpSpPr>
        <p:grpSpPr>
          <a:xfrm>
            <a:off x="5895368" y="1081879"/>
            <a:ext cx="1476574" cy="1476574"/>
            <a:chOff x="3133737" y="3408609"/>
            <a:chExt cx="1476574" cy="1476574"/>
          </a:xfrm>
        </p:grpSpPr>
        <p:sp>
          <p:nvSpPr>
            <p:cNvPr id="19" name="Oval 18"/>
            <p:cNvSpPr/>
            <p:nvPr/>
          </p:nvSpPr>
          <p:spPr>
            <a:xfrm>
              <a:off x="3133737" y="3408609"/>
              <a:ext cx="1476574" cy="1476574"/>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Oval 4"/>
            <p:cNvSpPr txBox="1"/>
            <p:nvPr/>
          </p:nvSpPr>
          <p:spPr>
            <a:xfrm>
              <a:off x="3385257" y="3749709"/>
              <a:ext cx="1044096" cy="104409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2400" kern="1200" dirty="0"/>
                <a:t>TPIC</a:t>
              </a:r>
            </a:p>
          </p:txBody>
        </p:sp>
      </p:grpSp>
    </p:spTree>
    <p:extLst>
      <p:ext uri="{BB962C8B-B14F-4D97-AF65-F5344CB8AC3E}">
        <p14:creationId xmlns:p14="http://schemas.microsoft.com/office/powerpoint/2010/main" val="41260022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7547BCE0-C8B2-437B-B9CE-55425ED9D0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11"/>
            <a:ext cx="12192000" cy="6857177"/>
          </a:xfrm>
          <a:prstGeom prst="rect">
            <a:avLst/>
          </a:prstGeom>
        </p:spPr>
      </p:pic>
      <p:sp>
        <p:nvSpPr>
          <p:cNvPr id="10" name="Rectangle 9">
            <a:extLst>
              <a:ext uri="{FF2B5EF4-FFF2-40B4-BE49-F238E27FC236}">
                <a16:creationId xmlns:a16="http://schemas.microsoft.com/office/drawing/2014/main" id="{3E48CA27-0046-4900-9619-D4E7432ED516}"/>
              </a:ext>
              <a:ext uri="{C183D7F6-B498-43B3-948B-1728B52AA6E4}">
                <adec:decorative xmlns:adec="http://schemas.microsoft.com/office/drawing/2017/decorative" val="1"/>
              </a:ext>
            </a:extLst>
          </p:cNvPr>
          <p:cNvSpPr/>
          <p:nvPr/>
        </p:nvSpPr>
        <p:spPr>
          <a:xfrm>
            <a:off x="0" y="745000"/>
            <a:ext cx="3430043" cy="5330952"/>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0676357-176C-4DE1-876E-8D973595CA81}"/>
              </a:ext>
              <a:ext uri="{C183D7F6-B498-43B3-948B-1728B52AA6E4}">
                <adec:decorative xmlns:adec="http://schemas.microsoft.com/office/drawing/2017/decorative" val="1"/>
              </a:ext>
            </a:extLst>
          </p:cNvPr>
          <p:cNvSpPr/>
          <p:nvPr/>
        </p:nvSpPr>
        <p:spPr>
          <a:xfrm>
            <a:off x="3531755" y="745000"/>
            <a:ext cx="8162014" cy="5335255"/>
          </a:xfrm>
          <a:prstGeom prst="rect">
            <a:avLst/>
          </a:prstGeom>
          <a:solidFill>
            <a:schemeClr val="tx1">
              <a:alpha val="8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 name="Content Placeholder 2">
            <a:extLst>
              <a:ext uri="{FF2B5EF4-FFF2-40B4-BE49-F238E27FC236}">
                <a16:creationId xmlns:a16="http://schemas.microsoft.com/office/drawing/2014/main" id="{5AB4169B-E0AC-417E-989B-E40DC3491EC1}"/>
              </a:ext>
            </a:extLst>
          </p:cNvPr>
          <p:cNvSpPr>
            <a:spLocks noGrp="1"/>
          </p:cNvSpPr>
          <p:nvPr>
            <p:ph idx="1"/>
          </p:nvPr>
        </p:nvSpPr>
        <p:spPr/>
        <p:txBody>
          <a:bodyPr anchor="t">
            <a:normAutofit/>
          </a:bodyPr>
          <a:lstStyle/>
          <a:p>
            <a:r>
              <a:rPr lang="en-US" sz="2400" b="1" dirty="0">
                <a:latin typeface="Rockwell" panose="02060603020205020403" pitchFamily="18" charset="0"/>
                <a:ea typeface="Tahoma" panose="020B0604030504040204" pitchFamily="34" charset="0"/>
                <a:cs typeface="Tahoma" panose="020B0604030504040204" pitchFamily="34" charset="0"/>
              </a:rPr>
              <a:t>Develop a </a:t>
            </a:r>
            <a:r>
              <a:rPr lang="en-US" sz="2400" b="1" i="1" u="sng" dirty="0">
                <a:solidFill>
                  <a:srgbClr val="000000"/>
                </a:solidFill>
                <a:latin typeface="Rockwell" panose="02060603020205020403" pitchFamily="18" charset="0"/>
                <a:ea typeface="Tahoma" panose="020B0604030504040204" pitchFamily="34" charset="0"/>
                <a:cs typeface="Tahoma" panose="020B0604030504040204" pitchFamily="34" charset="0"/>
              </a:rPr>
              <a:t>culture</a:t>
            </a:r>
            <a:r>
              <a:rPr lang="en-US" sz="2400" b="1" dirty="0">
                <a:latin typeface="Rockwell" panose="02060603020205020403" pitchFamily="18" charset="0"/>
                <a:ea typeface="Tahoma" panose="020B0604030504040204" pitchFamily="34" charset="0"/>
                <a:cs typeface="Tahoma" panose="020B0604030504040204" pitchFamily="34" charset="0"/>
              </a:rPr>
              <a:t> that promotes both system and patient care improvements and aligns with the national standards.</a:t>
            </a:r>
          </a:p>
        </p:txBody>
      </p:sp>
      <p:sp>
        <p:nvSpPr>
          <p:cNvPr id="4" name="Content Placeholder 3">
            <a:extLst>
              <a:ext uri="{FF2B5EF4-FFF2-40B4-BE49-F238E27FC236}">
                <a16:creationId xmlns:a16="http://schemas.microsoft.com/office/drawing/2014/main" id="{E2BFDCFD-5305-49AD-9B74-B05272850501}"/>
              </a:ext>
            </a:extLst>
          </p:cNvPr>
          <p:cNvSpPr>
            <a:spLocks noGrp="1"/>
          </p:cNvSpPr>
          <p:nvPr>
            <p:ph idx="13"/>
          </p:nvPr>
        </p:nvSpPr>
        <p:spPr/>
        <p:txBody>
          <a:bodyPr anchor="t">
            <a:normAutofit/>
          </a:bodyPr>
          <a:lstStyle/>
          <a:p>
            <a:r>
              <a:rPr lang="en-US" sz="2400" b="1" i="1" u="sng" dirty="0">
                <a:solidFill>
                  <a:srgbClr val="000000"/>
                </a:solidFill>
                <a:latin typeface="Rockwell" panose="02060603020205020403" pitchFamily="18" charset="0"/>
                <a:ea typeface="Tahoma" panose="020B0604030504040204" pitchFamily="34" charset="0"/>
                <a:cs typeface="Tahoma" panose="020B0604030504040204" pitchFamily="34" charset="0"/>
              </a:rPr>
              <a:t>Review performance </a:t>
            </a:r>
            <a:r>
              <a:rPr lang="en-US" sz="2400" b="1" dirty="0">
                <a:latin typeface="Rockwell" panose="02060603020205020403" pitchFamily="18" charset="0"/>
                <a:ea typeface="Tahoma" panose="020B0604030504040204" pitchFamily="34" charset="0"/>
                <a:cs typeface="Tahoma" panose="020B0604030504040204" pitchFamily="34" charset="0"/>
              </a:rPr>
              <a:t>and patient safety of the trauma center and participate in trauma registry</a:t>
            </a:r>
          </a:p>
        </p:txBody>
      </p:sp>
      <p:sp>
        <p:nvSpPr>
          <p:cNvPr id="5" name="Content Placeholder 4">
            <a:extLst>
              <a:ext uri="{FF2B5EF4-FFF2-40B4-BE49-F238E27FC236}">
                <a16:creationId xmlns:a16="http://schemas.microsoft.com/office/drawing/2014/main" id="{F8EA78F7-ACF3-4BAB-A5B0-F44C891EBBD5}"/>
              </a:ext>
            </a:extLst>
          </p:cNvPr>
          <p:cNvSpPr>
            <a:spLocks noGrp="1"/>
          </p:cNvSpPr>
          <p:nvPr>
            <p:ph idx="14"/>
          </p:nvPr>
        </p:nvSpPr>
        <p:spPr/>
        <p:txBody>
          <a:bodyPr anchor="t">
            <a:normAutofit/>
          </a:bodyPr>
          <a:lstStyle/>
          <a:p>
            <a:r>
              <a:rPr lang="en-US" sz="2400" b="1" dirty="0">
                <a:latin typeface="Rockwell" panose="02060603020205020403" pitchFamily="18" charset="0"/>
                <a:ea typeface="Tahoma" panose="020B0604030504040204" pitchFamily="34" charset="0"/>
                <a:cs typeface="Tahoma" panose="020B0604030504040204" pitchFamily="34" charset="0"/>
              </a:rPr>
              <a:t>Present </a:t>
            </a:r>
            <a:r>
              <a:rPr lang="en-US" sz="2400" b="1" i="1" u="sng" dirty="0">
                <a:solidFill>
                  <a:srgbClr val="000000"/>
                </a:solidFill>
                <a:latin typeface="Rockwell" panose="02060603020205020403" pitchFamily="18" charset="0"/>
                <a:ea typeface="Tahoma" panose="020B0604030504040204" pitchFamily="34" charset="0"/>
                <a:cs typeface="Tahoma" panose="020B0604030504040204" pitchFamily="34" charset="0"/>
              </a:rPr>
              <a:t>factual/objective data </a:t>
            </a:r>
            <a:r>
              <a:rPr lang="en-US" sz="2400" b="1" dirty="0">
                <a:latin typeface="Rockwell" panose="02060603020205020403" pitchFamily="18" charset="0"/>
                <a:ea typeface="Tahoma" panose="020B0604030504040204" pitchFamily="34" charset="0"/>
                <a:cs typeface="Tahoma" panose="020B0604030504040204" pitchFamily="34" charset="0"/>
              </a:rPr>
              <a:t>and processes to facilitate decision making by the committee</a:t>
            </a:r>
          </a:p>
        </p:txBody>
      </p:sp>
      <p:sp>
        <p:nvSpPr>
          <p:cNvPr id="6" name="Content Placeholder 5">
            <a:extLst>
              <a:ext uri="{FF2B5EF4-FFF2-40B4-BE49-F238E27FC236}">
                <a16:creationId xmlns:a16="http://schemas.microsoft.com/office/drawing/2014/main" id="{993DA7F2-5DC8-49E2-91FE-020490003E77}"/>
              </a:ext>
            </a:extLst>
          </p:cNvPr>
          <p:cNvSpPr>
            <a:spLocks noGrp="1"/>
          </p:cNvSpPr>
          <p:nvPr>
            <p:ph idx="15"/>
          </p:nvPr>
        </p:nvSpPr>
        <p:spPr>
          <a:xfrm>
            <a:off x="7740240" y="2795051"/>
            <a:ext cx="3618054" cy="2449247"/>
          </a:xfrm>
        </p:spPr>
        <p:txBody>
          <a:bodyPr anchor="t">
            <a:noAutofit/>
          </a:bodyPr>
          <a:lstStyle/>
          <a:p>
            <a:r>
              <a:rPr lang="en-US" sz="2400" b="1" i="1" u="sng" dirty="0">
                <a:solidFill>
                  <a:srgbClr val="000000"/>
                </a:solidFill>
                <a:latin typeface="Rockwell" panose="02060603020205020403" pitchFamily="18" charset="0"/>
                <a:ea typeface="Tahoma" panose="020B0604030504040204" pitchFamily="34" charset="0"/>
                <a:cs typeface="Tahoma" panose="020B0604030504040204" pitchFamily="34" charset="0"/>
              </a:rPr>
              <a:t>Provide feedback </a:t>
            </a:r>
            <a:r>
              <a:rPr lang="en-US" sz="2400" b="1" dirty="0">
                <a:latin typeface="Rockwell" panose="02060603020205020403" pitchFamily="18" charset="0"/>
                <a:ea typeface="Tahoma" panose="020B0604030504040204" pitchFamily="34" charset="0"/>
                <a:cs typeface="Tahoma" panose="020B0604030504040204" pitchFamily="34" charset="0"/>
              </a:rPr>
              <a:t>to the NM EMS Bureau and the approved ReTrAC on identified trauma issues and concerns, in compliance with NM state laws and regulations</a:t>
            </a:r>
          </a:p>
        </p:txBody>
      </p:sp>
      <p:sp>
        <p:nvSpPr>
          <p:cNvPr id="9" name="Rectangle 8">
            <a:extLst>
              <a:ext uri="{FF2B5EF4-FFF2-40B4-BE49-F238E27FC236}">
                <a16:creationId xmlns:a16="http://schemas.microsoft.com/office/drawing/2014/main" id="{1C7DA1A2-9BDF-4155-8D43-85CEACD190F0}"/>
              </a:ext>
              <a:ext uri="{C183D7F6-B498-43B3-948B-1728B52AA6E4}">
                <adec:decorative xmlns:adec="http://schemas.microsoft.com/office/drawing/2017/decorative" val="1"/>
              </a:ext>
            </a:extLst>
          </p:cNvPr>
          <p:cNvSpPr/>
          <p:nvPr/>
        </p:nvSpPr>
        <p:spPr>
          <a:xfrm>
            <a:off x="11777896" y="745000"/>
            <a:ext cx="432000" cy="5344904"/>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100" dirty="0"/>
          </a:p>
        </p:txBody>
      </p:sp>
      <p:sp>
        <p:nvSpPr>
          <p:cNvPr id="16" name="Title 4">
            <a:extLst>
              <a:ext uri="{FF2B5EF4-FFF2-40B4-BE49-F238E27FC236}">
                <a16:creationId xmlns:a16="http://schemas.microsoft.com/office/drawing/2014/main" id="{524F7F27-FFB4-4E44-9022-7FDE5C41EC44}"/>
              </a:ext>
            </a:extLst>
          </p:cNvPr>
          <p:cNvSpPr>
            <a:spLocks noGrp="1"/>
          </p:cNvSpPr>
          <p:nvPr>
            <p:ph type="title"/>
          </p:nvPr>
        </p:nvSpPr>
        <p:spPr>
          <a:xfrm>
            <a:off x="194553" y="1625177"/>
            <a:ext cx="3084284" cy="3376355"/>
          </a:xfrm>
        </p:spPr>
        <p:txBody>
          <a:bodyPr>
            <a:normAutofit/>
          </a:bodyPr>
          <a:lstStyle/>
          <a:p>
            <a:r>
              <a:rPr lang="en-US" sz="3400" b="1" dirty="0">
                <a:solidFill>
                  <a:srgbClr val="FFC000"/>
                </a:solidFill>
                <a:latin typeface="Rockwell" panose="02060603020205020403" pitchFamily="18" charset="0"/>
              </a:rPr>
              <a:t>GIMC TRAUMA COMMITTEE GOALS:</a:t>
            </a:r>
            <a:endParaRPr lang="en-US" sz="3400" dirty="0"/>
          </a:p>
        </p:txBody>
      </p:sp>
    </p:spTree>
    <p:extLst>
      <p:ext uri="{BB962C8B-B14F-4D97-AF65-F5344CB8AC3E}">
        <p14:creationId xmlns:p14="http://schemas.microsoft.com/office/powerpoint/2010/main" val="13103853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7547BCE0-C8B2-437B-B9CE-55425ED9D0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11"/>
            <a:ext cx="12192000" cy="6857177"/>
          </a:xfrm>
          <a:prstGeom prst="rect">
            <a:avLst/>
          </a:prstGeom>
        </p:spPr>
      </p:pic>
      <p:sp>
        <p:nvSpPr>
          <p:cNvPr id="10" name="Rectangle 9">
            <a:extLst>
              <a:ext uri="{FF2B5EF4-FFF2-40B4-BE49-F238E27FC236}">
                <a16:creationId xmlns:a16="http://schemas.microsoft.com/office/drawing/2014/main" id="{3E48CA27-0046-4900-9619-D4E7432ED516}"/>
              </a:ext>
              <a:ext uri="{C183D7F6-B498-43B3-948B-1728B52AA6E4}">
                <adec:decorative xmlns:adec="http://schemas.microsoft.com/office/drawing/2017/decorative" val="1"/>
              </a:ext>
            </a:extLst>
          </p:cNvPr>
          <p:cNvSpPr/>
          <p:nvPr/>
        </p:nvSpPr>
        <p:spPr>
          <a:xfrm>
            <a:off x="103762" y="763523"/>
            <a:ext cx="3324232" cy="5330952"/>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0676357-176C-4DE1-876E-8D973595CA81}"/>
              </a:ext>
              <a:ext uri="{C183D7F6-B498-43B3-948B-1728B52AA6E4}">
                <adec:decorative xmlns:adec="http://schemas.microsoft.com/office/drawing/2017/decorative" val="1"/>
              </a:ext>
            </a:extLst>
          </p:cNvPr>
          <p:cNvSpPr/>
          <p:nvPr/>
        </p:nvSpPr>
        <p:spPr>
          <a:xfrm>
            <a:off x="3531755" y="745000"/>
            <a:ext cx="8452722" cy="5335255"/>
          </a:xfrm>
          <a:prstGeom prst="rect">
            <a:avLst/>
          </a:prstGeom>
          <a:solidFill>
            <a:schemeClr val="tx1">
              <a:alpha val="8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 name="Content Placeholder 2">
            <a:extLst>
              <a:ext uri="{FF2B5EF4-FFF2-40B4-BE49-F238E27FC236}">
                <a16:creationId xmlns:a16="http://schemas.microsoft.com/office/drawing/2014/main" id="{5AB4169B-E0AC-417E-989B-E40DC3491EC1}"/>
              </a:ext>
            </a:extLst>
          </p:cNvPr>
          <p:cNvSpPr>
            <a:spLocks noGrp="1"/>
          </p:cNvSpPr>
          <p:nvPr>
            <p:ph idx="1"/>
          </p:nvPr>
        </p:nvSpPr>
        <p:spPr>
          <a:xfrm>
            <a:off x="3869268" y="864108"/>
            <a:ext cx="3618054" cy="5030854"/>
          </a:xfrm>
        </p:spPr>
        <p:txBody>
          <a:bodyPr anchor="t">
            <a:normAutofit fontScale="92500" lnSpcReduction="10000"/>
          </a:bodyPr>
          <a:lstStyle/>
          <a:p>
            <a:r>
              <a:rPr lang="en-US" sz="2400" b="1" dirty="0">
                <a:latin typeface="Rockwell" panose="02060603020205020403" pitchFamily="18" charset="0"/>
                <a:ea typeface="Tahoma" panose="020B0604030504040204" pitchFamily="34" charset="0"/>
                <a:cs typeface="Tahoma" panose="020B0604030504040204" pitchFamily="34" charset="0"/>
              </a:rPr>
              <a:t>Missions and Goals.</a:t>
            </a:r>
          </a:p>
          <a:p>
            <a:r>
              <a:rPr lang="en-US" sz="2400" b="1" dirty="0">
                <a:latin typeface="Rockwell" panose="02060603020205020403" pitchFamily="18" charset="0"/>
                <a:ea typeface="Tahoma" panose="020B0604030504040204" pitchFamily="34" charset="0"/>
                <a:cs typeface="Tahoma" panose="020B0604030504040204" pitchFamily="34" charset="0"/>
              </a:rPr>
              <a:t>Administrative structure and Scope</a:t>
            </a:r>
          </a:p>
          <a:p>
            <a:r>
              <a:rPr lang="en-US" sz="2400" b="1" dirty="0">
                <a:latin typeface="Rockwell" panose="02060603020205020403" pitchFamily="18" charset="0"/>
                <a:ea typeface="Tahoma" panose="020B0604030504040204" pitchFamily="34" charset="0"/>
                <a:cs typeface="Tahoma" panose="020B0604030504040204" pitchFamily="34" charset="0"/>
              </a:rPr>
              <a:t>Data Collection and Management</a:t>
            </a:r>
          </a:p>
          <a:p>
            <a:pPr lvl="1"/>
            <a:r>
              <a:rPr lang="en-US" sz="2200" b="1" dirty="0">
                <a:latin typeface="Rockwell" panose="02060603020205020403" pitchFamily="18" charset="0"/>
                <a:ea typeface="Tahoma" panose="020B0604030504040204" pitchFamily="34" charset="0"/>
                <a:cs typeface="Tahoma" panose="020B0604030504040204" pitchFamily="34" charset="0"/>
              </a:rPr>
              <a:t>Methods of identifying PI issues</a:t>
            </a:r>
          </a:p>
          <a:p>
            <a:pPr lvl="1"/>
            <a:r>
              <a:rPr lang="en-US" sz="2200" b="1" dirty="0">
                <a:latin typeface="Rockwell" panose="02060603020205020403" pitchFamily="18" charset="0"/>
                <a:ea typeface="Tahoma" panose="020B0604030504040204" pitchFamily="34" charset="0"/>
                <a:cs typeface="Tahoma" panose="020B0604030504040204" pitchFamily="34" charset="0"/>
              </a:rPr>
              <a:t>Audit filters</a:t>
            </a:r>
          </a:p>
          <a:p>
            <a:pPr lvl="1"/>
            <a:r>
              <a:rPr lang="en-US" sz="2200" b="1" dirty="0">
                <a:latin typeface="Rockwell" panose="02060603020205020403" pitchFamily="18" charset="0"/>
                <a:ea typeface="Tahoma" panose="020B0604030504040204" pitchFamily="34" charset="0"/>
                <a:cs typeface="Tahoma" panose="020B0604030504040204" pitchFamily="34" charset="0"/>
              </a:rPr>
              <a:t>Types of PI Quality Indicators</a:t>
            </a:r>
          </a:p>
          <a:p>
            <a:r>
              <a:rPr lang="en-US" sz="2400" b="1" dirty="0">
                <a:latin typeface="Rockwell" panose="02060603020205020403" pitchFamily="18" charset="0"/>
                <a:ea typeface="Tahoma" panose="020B0604030504040204" pitchFamily="34" charset="0"/>
                <a:cs typeface="Tahoma" panose="020B0604030504040204" pitchFamily="34" charset="0"/>
              </a:rPr>
              <a:t>Levels of PI Review</a:t>
            </a:r>
          </a:p>
          <a:p>
            <a:pPr lvl="1"/>
            <a:r>
              <a:rPr lang="en-US" sz="2200" b="1" dirty="0">
                <a:latin typeface="Rockwell" panose="02060603020205020403" pitchFamily="18" charset="0"/>
                <a:ea typeface="Tahoma" panose="020B0604030504040204" pitchFamily="34" charset="0"/>
                <a:cs typeface="Tahoma" panose="020B0604030504040204" pitchFamily="34" charset="0"/>
              </a:rPr>
              <a:t>Primary, Secondary and Tertiary Reviews</a:t>
            </a:r>
          </a:p>
          <a:p>
            <a:r>
              <a:rPr lang="en-US" sz="2400" b="1" dirty="0">
                <a:latin typeface="Rockwell" panose="02060603020205020403" pitchFamily="18" charset="0"/>
                <a:ea typeface="Tahoma" panose="020B0604030504040204" pitchFamily="34" charset="0"/>
                <a:cs typeface="Tahoma" panose="020B0604030504040204" pitchFamily="34" charset="0"/>
              </a:rPr>
              <a:t>Corrective Action Plan and Implementation</a:t>
            </a:r>
          </a:p>
        </p:txBody>
      </p:sp>
      <p:sp>
        <p:nvSpPr>
          <p:cNvPr id="4" name="Content Placeholder 3">
            <a:extLst>
              <a:ext uri="{FF2B5EF4-FFF2-40B4-BE49-F238E27FC236}">
                <a16:creationId xmlns:a16="http://schemas.microsoft.com/office/drawing/2014/main" id="{E2BFDCFD-5305-49AD-9B74-B05272850501}"/>
              </a:ext>
            </a:extLst>
          </p:cNvPr>
          <p:cNvSpPr>
            <a:spLocks noGrp="1"/>
          </p:cNvSpPr>
          <p:nvPr>
            <p:ph idx="13"/>
          </p:nvPr>
        </p:nvSpPr>
        <p:spPr>
          <a:xfrm>
            <a:off x="7740240" y="864108"/>
            <a:ext cx="3971862" cy="5030854"/>
          </a:xfrm>
        </p:spPr>
        <p:txBody>
          <a:bodyPr anchor="t">
            <a:normAutofit fontScale="92500" lnSpcReduction="20000"/>
          </a:bodyPr>
          <a:lstStyle/>
          <a:p>
            <a:r>
              <a:rPr lang="en-US" sz="2400" b="1" dirty="0">
                <a:latin typeface="Rockwell" panose="02060603020205020403" pitchFamily="18" charset="0"/>
                <a:ea typeface="Tahoma" panose="020B0604030504040204" pitchFamily="34" charset="0"/>
                <a:cs typeface="Tahoma" panose="020B0604030504040204" pitchFamily="34" charset="0"/>
              </a:rPr>
              <a:t>Trauma Committee Structure</a:t>
            </a:r>
          </a:p>
          <a:p>
            <a:pPr lvl="1"/>
            <a:r>
              <a:rPr lang="en-US" sz="2200" b="1" dirty="0">
                <a:latin typeface="Rockwell" panose="02060603020205020403" pitchFamily="18" charset="0"/>
                <a:ea typeface="Tahoma" panose="020B0604030504040204" pitchFamily="34" charset="0"/>
                <a:cs typeface="Tahoma" panose="020B0604030504040204" pitchFamily="34" charset="0"/>
              </a:rPr>
              <a:t>Performance Improvement and Patient Safety (PIPS) Committee</a:t>
            </a:r>
          </a:p>
          <a:p>
            <a:pPr lvl="1"/>
            <a:r>
              <a:rPr lang="en-US" sz="2200" b="1" dirty="0">
                <a:latin typeface="Rockwell" panose="02060603020205020403" pitchFamily="18" charset="0"/>
                <a:ea typeface="Tahoma" panose="020B0604030504040204" pitchFamily="34" charset="0"/>
                <a:cs typeface="Tahoma" panose="020B0604030504040204" pitchFamily="34" charset="0"/>
              </a:rPr>
              <a:t>Multidisciplinary Peer Review</a:t>
            </a:r>
          </a:p>
          <a:p>
            <a:pPr lvl="1"/>
            <a:r>
              <a:rPr lang="en-US" sz="2200" b="1" dirty="0">
                <a:latin typeface="Rockwell" panose="02060603020205020403" pitchFamily="18" charset="0"/>
                <a:ea typeface="Tahoma" panose="020B0604030504040204" pitchFamily="34" charset="0"/>
                <a:cs typeface="Tahoma" panose="020B0604030504040204" pitchFamily="34" charset="0"/>
              </a:rPr>
              <a:t>Mission and Goals</a:t>
            </a:r>
          </a:p>
          <a:p>
            <a:r>
              <a:rPr lang="en-US" sz="2400" b="1" dirty="0">
                <a:latin typeface="Rockwell" panose="02060603020205020403" pitchFamily="18" charset="0"/>
                <a:ea typeface="Tahoma" panose="020B0604030504040204" pitchFamily="34" charset="0"/>
                <a:cs typeface="Tahoma" panose="020B0604030504040204" pitchFamily="34" charset="0"/>
              </a:rPr>
              <a:t>Integration into Hospital Quality Program</a:t>
            </a:r>
          </a:p>
          <a:p>
            <a:r>
              <a:rPr lang="en-US" sz="2400" b="1" dirty="0">
                <a:latin typeface="Rockwell" panose="02060603020205020403" pitchFamily="18" charset="0"/>
                <a:ea typeface="Tahoma" panose="020B0604030504040204" pitchFamily="34" charset="0"/>
                <a:cs typeface="Tahoma" panose="020B0604030504040204" pitchFamily="34" charset="0"/>
              </a:rPr>
              <a:t>Review of the PIPS Plan</a:t>
            </a:r>
          </a:p>
          <a:p>
            <a:r>
              <a:rPr lang="en-US" sz="2400" b="1" dirty="0">
                <a:latin typeface="Rockwell" panose="02060603020205020403" pitchFamily="18" charset="0"/>
                <a:ea typeface="Tahoma" panose="020B0604030504040204" pitchFamily="34" charset="0"/>
                <a:cs typeface="Tahoma" panose="020B0604030504040204" pitchFamily="34" charset="0"/>
              </a:rPr>
              <a:t>PIPS Flow Chart</a:t>
            </a:r>
          </a:p>
          <a:p>
            <a:r>
              <a:rPr lang="en-US" sz="2400" b="1" dirty="0">
                <a:latin typeface="Rockwell" panose="02060603020205020403" pitchFamily="18" charset="0"/>
                <a:ea typeface="Tahoma" panose="020B0604030504040204" pitchFamily="34" charset="0"/>
                <a:cs typeface="Tahoma" panose="020B0604030504040204" pitchFamily="34" charset="0"/>
              </a:rPr>
              <a:t>Indicators and Complications</a:t>
            </a:r>
          </a:p>
          <a:p>
            <a:r>
              <a:rPr lang="en-US" sz="2400" b="1" dirty="0">
                <a:latin typeface="Rockwell" panose="02060603020205020403" pitchFamily="18" charset="0"/>
                <a:ea typeface="Tahoma" panose="020B0604030504040204" pitchFamily="34" charset="0"/>
                <a:cs typeface="Tahoma" panose="020B0604030504040204" pitchFamily="34" charset="0"/>
              </a:rPr>
              <a:t>Trauma Morbidity and Mortality Classifications</a:t>
            </a:r>
          </a:p>
        </p:txBody>
      </p:sp>
      <p:sp>
        <p:nvSpPr>
          <p:cNvPr id="16" name="Title 4">
            <a:extLst>
              <a:ext uri="{FF2B5EF4-FFF2-40B4-BE49-F238E27FC236}">
                <a16:creationId xmlns:a16="http://schemas.microsoft.com/office/drawing/2014/main" id="{524F7F27-FFB4-4E44-9022-7FDE5C41EC44}"/>
              </a:ext>
            </a:extLst>
          </p:cNvPr>
          <p:cNvSpPr>
            <a:spLocks noGrp="1"/>
          </p:cNvSpPr>
          <p:nvPr>
            <p:ph type="title"/>
          </p:nvPr>
        </p:nvSpPr>
        <p:spPr>
          <a:xfrm>
            <a:off x="194553" y="1625177"/>
            <a:ext cx="3084284" cy="3376355"/>
          </a:xfrm>
        </p:spPr>
        <p:txBody>
          <a:bodyPr>
            <a:normAutofit/>
          </a:bodyPr>
          <a:lstStyle/>
          <a:p>
            <a:r>
              <a:rPr lang="en-US" sz="3400" b="1" dirty="0">
                <a:solidFill>
                  <a:srgbClr val="FFC000"/>
                </a:solidFill>
                <a:latin typeface="Rockwell" panose="02060603020205020403" pitchFamily="18" charset="0"/>
              </a:rPr>
              <a:t>Elements of PI Plan</a:t>
            </a:r>
            <a:br>
              <a:rPr lang="en-US" sz="3400" b="1" dirty="0">
                <a:solidFill>
                  <a:srgbClr val="FFC000"/>
                </a:solidFill>
                <a:latin typeface="Rockwell" panose="02060603020205020403" pitchFamily="18" charset="0"/>
              </a:rPr>
            </a:br>
            <a:r>
              <a:rPr lang="en-US" sz="3400" b="1" dirty="0">
                <a:solidFill>
                  <a:srgbClr val="FFC000"/>
                </a:solidFill>
                <a:latin typeface="Rockwell" panose="02060603020205020403" pitchFamily="18" charset="0"/>
              </a:rPr>
              <a:t>	</a:t>
            </a:r>
            <a:endParaRPr lang="en-US" sz="3400" dirty="0"/>
          </a:p>
        </p:txBody>
      </p:sp>
    </p:spTree>
    <p:extLst>
      <p:ext uri="{BB962C8B-B14F-4D97-AF65-F5344CB8AC3E}">
        <p14:creationId xmlns:p14="http://schemas.microsoft.com/office/powerpoint/2010/main" val="14193033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bwMode="blackGray">
      <p:bgPr>
        <a:solidFill>
          <a:schemeClr val="bg1"/>
        </a:solidFill>
        <a:effectLst/>
      </p:bgPr>
    </p:bg>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858504C3-A3CB-44FD-8920-1C9ECE4D21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11"/>
            <a:ext cx="12192000" cy="6857177"/>
          </a:xfrm>
          <a:prstGeom prst="rect">
            <a:avLst/>
          </a:prstGeom>
        </p:spPr>
      </p:pic>
      <p:sp>
        <p:nvSpPr>
          <p:cNvPr id="13" name="Rectangle 12">
            <a:extLst>
              <a:ext uri="{FF2B5EF4-FFF2-40B4-BE49-F238E27FC236}">
                <a16:creationId xmlns:a16="http://schemas.microsoft.com/office/drawing/2014/main" id="{595A3B18-E778-4780-AC96-F48E7BD591D6}"/>
              </a:ext>
              <a:ext uri="{C183D7F6-B498-43B3-948B-1728B52AA6E4}">
                <adec:decorative xmlns:adec="http://schemas.microsoft.com/office/drawing/2017/decorative" val="1"/>
              </a:ext>
            </a:extLst>
          </p:cNvPr>
          <p:cNvSpPr/>
          <p:nvPr/>
        </p:nvSpPr>
        <p:spPr>
          <a:xfrm>
            <a:off x="5408579" y="2297902"/>
            <a:ext cx="6556441" cy="4277995"/>
          </a:xfrm>
          <a:prstGeom prst="rect">
            <a:avLst/>
          </a:prstGeom>
          <a:solidFill>
            <a:schemeClr val="tx1">
              <a:alpha val="8470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27D37CD8-FB64-46C6-BA92-4854E7C63B82}"/>
              </a:ext>
            </a:extLst>
          </p:cNvPr>
          <p:cNvSpPr>
            <a:spLocks noGrp="1"/>
          </p:cNvSpPr>
          <p:nvPr>
            <p:ph idx="4294967295"/>
          </p:nvPr>
        </p:nvSpPr>
        <p:spPr>
          <a:xfrm>
            <a:off x="5555753" y="2470826"/>
            <a:ext cx="6273079" cy="4105071"/>
          </a:xfrm>
        </p:spPr>
        <p:txBody>
          <a:bodyPr>
            <a:normAutofit/>
          </a:bodyPr>
          <a:lstStyle/>
          <a:p>
            <a:pPr>
              <a:buFont typeface="Wingdings" panose="05000000000000000000" pitchFamily="2" charset="2"/>
              <a:buChar char="§"/>
            </a:pPr>
            <a:r>
              <a:rPr lang="en-US" sz="2400" b="1" dirty="0">
                <a:solidFill>
                  <a:schemeClr val="bg2"/>
                </a:solidFill>
                <a:latin typeface="Rockwell" panose="02060603020205020403" pitchFamily="18" charset="0"/>
                <a:ea typeface="Tahoma" panose="020B0604030504040204" pitchFamily="34" charset="0"/>
                <a:cs typeface="Tahoma" panose="020B0604030504040204" pitchFamily="34" charset="0"/>
              </a:rPr>
              <a:t>A continuous process of monitoring, assessing, and management, directed at improving care</a:t>
            </a:r>
          </a:p>
          <a:p>
            <a:pPr>
              <a:buFont typeface="Wingdings" panose="05000000000000000000" pitchFamily="2" charset="2"/>
              <a:buChar char="§"/>
            </a:pPr>
            <a:r>
              <a:rPr lang="en-US" sz="2400" b="1" dirty="0">
                <a:solidFill>
                  <a:schemeClr val="bg2"/>
                </a:solidFill>
                <a:latin typeface="Rockwell" panose="02060603020205020403" pitchFamily="18" charset="0"/>
                <a:ea typeface="Tahoma" panose="020B0604030504040204" pitchFamily="34" charset="0"/>
                <a:cs typeface="Tahoma" panose="020B0604030504040204" pitchFamily="34" charset="0"/>
              </a:rPr>
              <a:t>A clearly defined and written plan that incorporates recognition of issues, corrective actions, and </a:t>
            </a:r>
            <a:r>
              <a:rPr lang="en-US" sz="2400" b="1" u="sng" dirty="0">
                <a:solidFill>
                  <a:srgbClr val="FF0000"/>
                </a:solidFill>
                <a:latin typeface="Rockwell" panose="02060603020205020403" pitchFamily="18" charset="0"/>
                <a:ea typeface="Tahoma" panose="020B0604030504040204" pitchFamily="34" charset="0"/>
                <a:cs typeface="Tahoma" panose="020B0604030504040204" pitchFamily="34" charset="0"/>
              </a:rPr>
              <a:t>loop closure</a:t>
            </a:r>
            <a:r>
              <a:rPr lang="en-US" sz="2400" b="1" dirty="0">
                <a:solidFill>
                  <a:schemeClr val="bg2"/>
                </a:solidFill>
                <a:latin typeface="Rockwell" panose="02060603020205020403" pitchFamily="18" charset="0"/>
                <a:ea typeface="Tahoma" panose="020B0604030504040204" pitchFamily="34" charset="0"/>
                <a:cs typeface="Tahoma" panose="020B0604030504040204" pitchFamily="34" charset="0"/>
              </a:rPr>
              <a:t>!!!</a:t>
            </a:r>
          </a:p>
          <a:p>
            <a:pPr>
              <a:buFont typeface="Wingdings" panose="05000000000000000000" pitchFamily="2" charset="2"/>
              <a:buChar char="§"/>
            </a:pPr>
            <a:r>
              <a:rPr lang="en-US" sz="2400" b="1" dirty="0">
                <a:solidFill>
                  <a:schemeClr val="bg2"/>
                </a:solidFill>
                <a:latin typeface="Rockwell" panose="02060603020205020403" pitchFamily="18" charset="0"/>
                <a:ea typeface="Tahoma" panose="020B0604030504040204" pitchFamily="34" charset="0"/>
                <a:cs typeface="Tahoma" panose="020B0604030504040204" pitchFamily="34" charset="0"/>
              </a:rPr>
              <a:t>What </a:t>
            </a:r>
            <a:r>
              <a:rPr lang="en-US" sz="2400" b="1" u="sng" dirty="0">
                <a:solidFill>
                  <a:schemeClr val="bg2"/>
                </a:solidFill>
                <a:latin typeface="Rockwell" panose="02060603020205020403" pitchFamily="18" charset="0"/>
                <a:ea typeface="Tahoma" panose="020B0604030504040204" pitchFamily="34" charset="0"/>
                <a:cs typeface="Tahoma" panose="020B0604030504040204" pitchFamily="34" charset="0"/>
              </a:rPr>
              <a:t>PI ISN’T</a:t>
            </a:r>
            <a:r>
              <a:rPr lang="en-US" sz="2400" b="1" dirty="0">
                <a:solidFill>
                  <a:schemeClr val="bg2"/>
                </a:solidFill>
                <a:latin typeface="Rockwell" panose="02060603020205020403" pitchFamily="18" charset="0"/>
                <a:ea typeface="Tahoma" panose="020B0604030504040204" pitchFamily="34" charset="0"/>
                <a:cs typeface="Tahoma" panose="020B0604030504040204" pitchFamily="34" charset="0"/>
              </a:rPr>
              <a:t>….blaming, punitive or retaliatory….</a:t>
            </a:r>
          </a:p>
          <a:p>
            <a:pPr>
              <a:buFont typeface="Wingdings" panose="05000000000000000000" pitchFamily="2" charset="2"/>
              <a:buChar char="§"/>
            </a:pPr>
            <a:r>
              <a:rPr lang="en-US" sz="2400" b="1" dirty="0">
                <a:solidFill>
                  <a:schemeClr val="bg2"/>
                </a:solidFill>
                <a:latin typeface="Rockwell" panose="02060603020205020403" pitchFamily="18" charset="0"/>
                <a:ea typeface="Tahoma" panose="020B0604030504040204" pitchFamily="34" charset="0"/>
                <a:cs typeface="Tahoma" panose="020B0604030504040204" pitchFamily="34" charset="0"/>
              </a:rPr>
              <a:t>Our GOAL, “to make tomorrow’s care better for our trauma patients”</a:t>
            </a:r>
          </a:p>
        </p:txBody>
      </p:sp>
      <p:pic>
        <p:nvPicPr>
          <p:cNvPr id="7" name="Picture 6"/>
          <p:cNvPicPr>
            <a:picLocks noChangeAspect="1"/>
          </p:cNvPicPr>
          <p:nvPr/>
        </p:nvPicPr>
        <p:blipFill>
          <a:blip r:embed="rId4"/>
          <a:stretch>
            <a:fillRect/>
          </a:stretch>
        </p:blipFill>
        <p:spPr>
          <a:xfrm>
            <a:off x="414056" y="2802360"/>
            <a:ext cx="4727641" cy="2981395"/>
          </a:xfrm>
          <a:prstGeom prst="rect">
            <a:avLst/>
          </a:prstGeom>
        </p:spPr>
      </p:pic>
      <p:sp>
        <p:nvSpPr>
          <p:cNvPr id="16" name="Rectangle 15">
            <a:extLst>
              <a:ext uri="{FF2B5EF4-FFF2-40B4-BE49-F238E27FC236}">
                <a16:creationId xmlns:a16="http://schemas.microsoft.com/office/drawing/2014/main" id="{7EF5689E-A2C8-44A6-AD5C-615D7DB0C77C}"/>
              </a:ext>
              <a:ext uri="{C183D7F6-B498-43B3-948B-1728B52AA6E4}">
                <adec:decorative xmlns:adec="http://schemas.microsoft.com/office/drawing/2017/decorative" val="1"/>
              </a:ext>
            </a:extLst>
          </p:cNvPr>
          <p:cNvSpPr/>
          <p:nvPr/>
        </p:nvSpPr>
        <p:spPr>
          <a:xfrm>
            <a:off x="350197" y="313870"/>
            <a:ext cx="11614824" cy="1670573"/>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1502" y="451480"/>
            <a:ext cx="1726921" cy="1395352"/>
          </a:xfrm>
          <a:prstGeom prst="rect">
            <a:avLst/>
          </a:prstGeom>
        </p:spPr>
      </p:pic>
      <p:sp>
        <p:nvSpPr>
          <p:cNvPr id="18" name="Title 2">
            <a:extLst>
              <a:ext uri="{FF2B5EF4-FFF2-40B4-BE49-F238E27FC236}">
                <a16:creationId xmlns:a16="http://schemas.microsoft.com/office/drawing/2014/main" id="{354390DD-75CF-41BA-AA03-813FD55BF748}"/>
              </a:ext>
            </a:extLst>
          </p:cNvPr>
          <p:cNvSpPr>
            <a:spLocks noGrp="1"/>
          </p:cNvSpPr>
          <p:nvPr>
            <p:ph type="title"/>
          </p:nvPr>
        </p:nvSpPr>
        <p:spPr>
          <a:xfrm>
            <a:off x="2743200" y="389613"/>
            <a:ext cx="9085633" cy="1434906"/>
          </a:xfrm>
        </p:spPr>
        <p:txBody>
          <a:bodyPr>
            <a:normAutofit fontScale="90000"/>
          </a:bodyPr>
          <a:lstStyle/>
          <a:p>
            <a:r>
              <a:rPr lang="en-US" sz="4000" b="1" dirty="0">
                <a:solidFill>
                  <a:srgbClr val="FFC000"/>
                </a:solidFill>
                <a:latin typeface="Rockwell" panose="02060603020205020403" pitchFamily="18" charset="0"/>
              </a:rPr>
              <a:t>A Trauma Process Improvement Program is Our Road Map for Trauma PI</a:t>
            </a:r>
          </a:p>
        </p:txBody>
      </p:sp>
    </p:spTree>
    <p:extLst>
      <p:ext uri="{BB962C8B-B14F-4D97-AF65-F5344CB8AC3E}">
        <p14:creationId xmlns:p14="http://schemas.microsoft.com/office/powerpoint/2010/main" val="962895572"/>
      </p:ext>
    </p:extLst>
  </p:cSld>
  <p:clrMapOvr>
    <a:masterClrMapping/>
  </p:clrMapOvr>
</p:sld>
</file>

<file path=ppt/theme/theme1.xml><?xml version="1.0" encoding="utf-8"?>
<a:theme xmlns:a="http://schemas.openxmlformats.org/drawingml/2006/main" name="Frame">
  <a:themeElements>
    <a:clrScheme name="Custom 18">
      <a:dk1>
        <a:srgbClr val="FFFFFF"/>
      </a:dk1>
      <a:lt1>
        <a:sysClr val="window" lastClr="FFFFFF"/>
      </a:lt1>
      <a:dk2>
        <a:srgbClr val="454545"/>
      </a:dk2>
      <a:lt2>
        <a:srgbClr val="595959"/>
      </a:lt2>
      <a:accent1>
        <a:srgbClr val="586EA6"/>
      </a:accent1>
      <a:accent2>
        <a:srgbClr val="B71E42"/>
      </a:accent2>
      <a:accent3>
        <a:srgbClr val="002060"/>
      </a:accent3>
      <a:accent4>
        <a:srgbClr val="586EA6"/>
      </a:accent4>
      <a:accent5>
        <a:srgbClr val="586EA6"/>
      </a:accent5>
      <a:accent6>
        <a:srgbClr val="6892A0"/>
      </a:accent6>
      <a:hlink>
        <a:srgbClr val="B71E42"/>
      </a:hlink>
      <a:folHlink>
        <a:srgbClr val="586EA6"/>
      </a:folHlink>
    </a:clrScheme>
    <a:fontScheme name="Default">
      <a:majorFont>
        <a:latin typeface="Arial"/>
        <a:ea typeface=""/>
        <a:cs typeface=""/>
      </a:majorFont>
      <a:minorFont>
        <a:latin typeface="Arial"/>
        <a:ea typeface=""/>
        <a:cs typeface=""/>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F00915908_Getting to know your classmate_RVA_v3.potx" id="{3AB90CC0-EE9A-4719-A10E-2B9C37D95451}" vid="{F0D04700-138B-4F65-8F40-43A8301C62D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1225736-1374-4CAC-8B19-47C9871FFC7D}">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01A50BC3-FC9F-491A-A65B-E638982E345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C3F4922-B139-402E-9C20-CC7FB72E5B5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3688</Words>
  <Application>Microsoft Macintosh PowerPoint</Application>
  <PresentationFormat>Widescreen</PresentationFormat>
  <Paragraphs>335</Paragraphs>
  <Slides>24</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Rockwell</vt:lpstr>
      <vt:lpstr>Wingdings</vt:lpstr>
      <vt:lpstr>Wingdings 2</vt:lpstr>
      <vt:lpstr>Frame</vt:lpstr>
      <vt:lpstr>Introduction to the Gallup Indian Medical Center Trauma Program Operational Process Performance (TPOPP)  TRAUMA OUTCOMES AND PERFORMANCE IMPROVEMENT PLAN</vt:lpstr>
      <vt:lpstr>PowerPoint Presentation</vt:lpstr>
      <vt:lpstr>PowerPoint Presentation</vt:lpstr>
      <vt:lpstr>Trauma Committee Structure</vt:lpstr>
      <vt:lpstr>GIMC Trauma Committee Structure</vt:lpstr>
      <vt:lpstr>Regional Trauma Advisory Council (ReTrAC)</vt:lpstr>
      <vt:lpstr>GIMC TRAUMA COMMITTEE GOALS:</vt:lpstr>
      <vt:lpstr>Elements of PI Plan  </vt:lpstr>
      <vt:lpstr>A Trauma Process Improvement Program is Our Road Map for Trauma PI</vt:lpstr>
      <vt:lpstr>GIMC Trauma Committee Structure</vt:lpstr>
      <vt:lpstr>Levels of Review: PIPS start here</vt:lpstr>
      <vt:lpstr>Primary Review:</vt:lpstr>
      <vt:lpstr>If the loop isn’t closed with the primary review, issues may be sent for a Secondary Review…</vt:lpstr>
      <vt:lpstr>Tertiary Review:</vt:lpstr>
      <vt:lpstr>Trauma Multidisciplinary / Performance Improvement &amp; Patient Safety (PIPS) Committee :</vt:lpstr>
      <vt:lpstr>GIMC Trauma Multidisciplinary/PIPS Team</vt:lpstr>
      <vt:lpstr>Trauma Multidisciplinary Peer Review Committee:</vt:lpstr>
      <vt:lpstr>Trauma Multidisciplinary Peer Review Committee Cases:</vt:lpstr>
      <vt:lpstr>Loop Closure:  It’s HARD!!!!!</vt:lpstr>
      <vt:lpstr>Trauma Morbidity &amp; Mortality</vt:lpstr>
      <vt:lpstr>PowerPoint Presentation</vt:lpstr>
      <vt:lpstr>Trauma Registry</vt:lpstr>
      <vt:lpstr>Conclusion:  </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2022-08-04T16:15:37Z</dcterms:created>
  <dcterms:modified xsi:type="dcterms:W3CDTF">2022-08-10T14:20:22Z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