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5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7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4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8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0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5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B0BD-56E3-41BE-B7BF-141B3E3EF804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94C41-3DB3-4493-B208-54A888011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7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8" name="Picture 20" descr="Blog - 4 Reasons You Should Avoid Rodents In Dallas/Fort Wort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599" y="4859533"/>
            <a:ext cx="2330543" cy="145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 Case…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198" y="1825625"/>
            <a:ext cx="546100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Day 1: 1500 Seen in ER Fast-Track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CC: </a:t>
            </a:r>
            <a:r>
              <a:rPr lang="en-US" dirty="0" err="1"/>
              <a:t>Bodyache</a:t>
            </a:r>
            <a:r>
              <a:rPr lang="en-US" dirty="0"/>
              <a:t>, Fever, Chills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VS: 140/86    </a:t>
            </a:r>
          </a:p>
          <a:p>
            <a:pPr marL="0" indent="0">
              <a:buNone/>
            </a:pPr>
            <a:r>
              <a:rPr lang="en-US" dirty="0"/>
              <a:t>P 116     </a:t>
            </a:r>
          </a:p>
          <a:p>
            <a:pPr marL="0" indent="0">
              <a:buNone/>
            </a:pPr>
            <a:r>
              <a:rPr lang="en-US" dirty="0"/>
              <a:t>O2  94    </a:t>
            </a:r>
          </a:p>
          <a:p>
            <a:pPr marL="0" indent="0">
              <a:buNone/>
            </a:pPr>
            <a:r>
              <a:rPr lang="en-US" dirty="0"/>
              <a:t>RR 18    </a:t>
            </a:r>
          </a:p>
          <a:p>
            <a:pPr marL="0" indent="0">
              <a:buNone/>
            </a:pPr>
            <a:r>
              <a:rPr lang="en-US" dirty="0"/>
              <a:t>T 36.6</a:t>
            </a:r>
          </a:p>
          <a:p>
            <a:endParaRPr lang="en-US" dirty="0"/>
          </a:p>
        </p:txBody>
      </p:sp>
      <p:cxnSp>
        <p:nvCxnSpPr>
          <p:cNvPr id="8" name="Straight Connector 7"/>
          <p:cNvCxnSpPr>
            <a:stCxn id="4" idx="0"/>
          </p:cNvCxnSpPr>
          <p:nvPr/>
        </p:nvCxnSpPr>
        <p:spPr>
          <a:xfrm>
            <a:off x="6096000" y="365125"/>
            <a:ext cx="0" cy="59467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AutoShape 4" descr="Louisville Rat Urine &amp; Dropping Clean-Up Needed | Animal Pr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6" descr="Louisville Rat Urine &amp; Dropping Clean-Up Needed | Animal Pros"/>
          <p:cNvSpPr>
            <a:spLocks noChangeAspect="1" noChangeArrowheads="1"/>
          </p:cNvSpPr>
          <p:nvPr/>
        </p:nvSpPr>
        <p:spPr bwMode="auto">
          <a:xfrm>
            <a:off x="155575" y="-890588"/>
            <a:ext cx="2466975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&quot;No&quot; Symbol 10"/>
          <p:cNvSpPr/>
          <p:nvPr/>
        </p:nvSpPr>
        <p:spPr>
          <a:xfrm>
            <a:off x="7552265" y="4064796"/>
            <a:ext cx="3589867" cy="2856706"/>
          </a:xfrm>
          <a:prstGeom prst="noSmoking">
            <a:avLst>
              <a:gd name="adj" fmla="val 6895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9085" y="3303157"/>
            <a:ext cx="1598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Credit: iconfinder.com </a:t>
            </a:r>
          </a:p>
        </p:txBody>
      </p:sp>
      <p:pic>
        <p:nvPicPr>
          <p:cNvPr id="7184" name="Picture 16" descr="Sick, cold, cough, fever, infection, infect, talk icon - Download on  Iconfin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272" y="365125"/>
            <a:ext cx="3105199" cy="31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8357407" y="6307667"/>
            <a:ext cx="1979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Credit: Romney Pest Control </a:t>
            </a:r>
          </a:p>
        </p:txBody>
      </p:sp>
    </p:spTree>
    <p:extLst>
      <p:ext uri="{BB962C8B-B14F-4D97-AF65-F5344CB8AC3E}">
        <p14:creationId xmlns:p14="http://schemas.microsoft.com/office/powerpoint/2010/main" val="107683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34" y="1171899"/>
            <a:ext cx="3869267" cy="2949575"/>
          </a:xfrm>
        </p:spPr>
        <p:txBody>
          <a:bodyPr/>
          <a:lstStyle/>
          <a:p>
            <a:r>
              <a:rPr lang="en-US" dirty="0"/>
              <a:t>Exam:</a:t>
            </a:r>
          </a:p>
          <a:p>
            <a:pPr lvl="1"/>
            <a:r>
              <a:rPr lang="en-US" dirty="0"/>
              <a:t>Gen: Well appearing</a:t>
            </a:r>
          </a:p>
          <a:p>
            <a:pPr lvl="1"/>
            <a:r>
              <a:rPr lang="en-US" dirty="0"/>
              <a:t>HEENT: Benign</a:t>
            </a:r>
          </a:p>
          <a:p>
            <a:pPr lvl="1"/>
            <a:r>
              <a:rPr lang="en-US" dirty="0"/>
              <a:t>CV: </a:t>
            </a:r>
            <a:r>
              <a:rPr lang="en-US" dirty="0" err="1"/>
              <a:t>tachy</a:t>
            </a:r>
            <a:endParaRPr lang="en-US" dirty="0"/>
          </a:p>
          <a:p>
            <a:pPr lvl="1"/>
            <a:r>
              <a:rPr lang="en-US" dirty="0" err="1"/>
              <a:t>Resp</a:t>
            </a:r>
            <a:r>
              <a:rPr lang="en-US" dirty="0"/>
              <a:t>: clear, no wheeze</a:t>
            </a:r>
          </a:p>
          <a:p>
            <a:pPr lvl="1"/>
            <a:r>
              <a:rPr lang="en-US" dirty="0" err="1"/>
              <a:t>Abd</a:t>
            </a:r>
            <a:r>
              <a:rPr lang="en-US" dirty="0"/>
              <a:t>: Benign</a:t>
            </a:r>
          </a:p>
          <a:p>
            <a:pPr lvl="1"/>
            <a:r>
              <a:rPr lang="en-US" dirty="0"/>
              <a:t>Neuro: Benign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90433" y="1188830"/>
            <a:ext cx="2845990" cy="294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Labs: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843730"/>
              </p:ext>
            </p:extLst>
          </p:nvPr>
        </p:nvGraphicFramePr>
        <p:xfrm>
          <a:off x="4247224" y="1727945"/>
          <a:ext cx="3014134" cy="2595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65866">
                  <a:extLst>
                    <a:ext uri="{9D8B030D-6E8A-4147-A177-3AD203B41FA5}">
                      <a16:colId xmlns:a16="http://schemas.microsoft.com/office/drawing/2014/main" val="92592410"/>
                    </a:ext>
                  </a:extLst>
                </a:gridCol>
                <a:gridCol w="948268">
                  <a:extLst>
                    <a:ext uri="{9D8B030D-6E8A-4147-A177-3AD203B41FA5}">
                      <a16:colId xmlns:a16="http://schemas.microsoft.com/office/drawing/2014/main" val="3117410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WBC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9.0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62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68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326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Neutrophils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4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427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042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COVID PCR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Neg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468946"/>
                  </a:ext>
                </a:extLst>
              </a:tr>
            </a:tbl>
          </a:graphicData>
        </a:graphic>
      </p:graphicFrame>
      <p:pic>
        <p:nvPicPr>
          <p:cNvPr id="1026" name="Picture 2" descr="https://lh3.googleusercontent.com/WBABznGLonBYT06UPZWhDcPRqGESHWpL4XACccAr-tkMMVNBrChTCD1iaz6aREuveFfpPUSrwcCP5R5BdTsTUKR1Xb35P9tfK7sr-eaZ6aaD4pQnLhtb7v1eKPAnKTRfB_ux3Az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1660103"/>
            <a:ext cx="4000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7538378" y="1138028"/>
            <a:ext cx="2845990" cy="294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XR:</a:t>
            </a:r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8332" y="5936738"/>
            <a:ext cx="20394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Dx</a:t>
            </a:r>
            <a:r>
              <a:rPr lang="en-US" sz="2800" dirty="0"/>
              <a:t>: </a:t>
            </a:r>
            <a:r>
              <a:rPr lang="en-US" sz="2800" b="1" dirty="0"/>
              <a:t>Viral URI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35806" y="5936738"/>
            <a:ext cx="3437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Disposition: </a:t>
            </a:r>
            <a:r>
              <a:rPr lang="en-US" sz="2800" b="1" dirty="0"/>
              <a:t>Discharge</a:t>
            </a:r>
          </a:p>
        </p:txBody>
      </p:sp>
    </p:spTree>
    <p:extLst>
      <p:ext uri="{BB962C8B-B14F-4D97-AF65-F5344CB8AC3E}">
        <p14:creationId xmlns:p14="http://schemas.microsoft.com/office/powerpoint/2010/main" val="28957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…ED Return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51054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Day 5: EMS return to ED at 0730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CC: Abdominal Pain/Vomiting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BP 136/92  </a:t>
            </a:r>
          </a:p>
          <a:p>
            <a:pPr marL="0" indent="0">
              <a:buNone/>
            </a:pPr>
            <a:r>
              <a:rPr lang="en-US" dirty="0"/>
              <a:t>HR 120    </a:t>
            </a:r>
          </a:p>
          <a:p>
            <a:pPr marL="0" indent="0">
              <a:buNone/>
            </a:pPr>
            <a:r>
              <a:rPr lang="en-US" dirty="0"/>
              <a:t>O2 93% </a:t>
            </a:r>
          </a:p>
          <a:p>
            <a:pPr marL="0" indent="0">
              <a:buNone/>
            </a:pPr>
            <a:r>
              <a:rPr lang="en-US" dirty="0"/>
              <a:t>RR 18   </a:t>
            </a:r>
          </a:p>
          <a:p>
            <a:pPr marL="0" indent="0">
              <a:buNone/>
            </a:pPr>
            <a:r>
              <a:rPr lang="en-US" dirty="0"/>
              <a:t>T 98.4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0" y="365125"/>
            <a:ext cx="0" cy="59467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8" descr="http://nassaucountyanimalattic.com/raturi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612" y="4488435"/>
            <a:ext cx="3614520" cy="200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&quot;No&quot; Symbol 11"/>
          <p:cNvSpPr/>
          <p:nvPr/>
        </p:nvSpPr>
        <p:spPr>
          <a:xfrm>
            <a:off x="7552265" y="4064796"/>
            <a:ext cx="3589867" cy="2856706"/>
          </a:xfrm>
          <a:prstGeom prst="noSmoking">
            <a:avLst>
              <a:gd name="adj" fmla="val 6895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146" name="Picture 2" descr="transparent diarrhea clipart - Clip Art Libr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047" y="1389088"/>
            <a:ext cx="4686301" cy="255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0091962" y="3714477"/>
            <a:ext cx="1598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Credit: iconfinder.com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57407" y="6493930"/>
            <a:ext cx="1979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Credit: Romney Pest Control </a:t>
            </a:r>
          </a:p>
        </p:txBody>
      </p:sp>
    </p:spTree>
    <p:extLst>
      <p:ext uri="{BB962C8B-B14F-4D97-AF65-F5344CB8AC3E}">
        <p14:creationId xmlns:p14="http://schemas.microsoft.com/office/powerpoint/2010/main" val="30278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7" y="1324292"/>
            <a:ext cx="5274736" cy="29495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Exam:</a:t>
            </a:r>
          </a:p>
          <a:p>
            <a:pPr lvl="1"/>
            <a:r>
              <a:rPr lang="en-US" sz="2800" dirty="0"/>
              <a:t>Gen: Well appearing</a:t>
            </a:r>
          </a:p>
          <a:p>
            <a:pPr lvl="1"/>
            <a:r>
              <a:rPr lang="en-US" sz="2800" dirty="0"/>
              <a:t>HEENT: Benign</a:t>
            </a:r>
          </a:p>
          <a:p>
            <a:pPr lvl="1"/>
            <a:r>
              <a:rPr lang="en-US" sz="2800" dirty="0"/>
              <a:t>CV: </a:t>
            </a:r>
            <a:r>
              <a:rPr lang="en-US" sz="2800" dirty="0" err="1"/>
              <a:t>tachy</a:t>
            </a:r>
            <a:endParaRPr lang="en-US" sz="2800" dirty="0"/>
          </a:p>
          <a:p>
            <a:pPr lvl="1"/>
            <a:r>
              <a:rPr lang="en-US" sz="2800" dirty="0" err="1"/>
              <a:t>Resp</a:t>
            </a:r>
            <a:r>
              <a:rPr lang="en-US" sz="2800" dirty="0"/>
              <a:t>: </a:t>
            </a:r>
            <a:r>
              <a:rPr lang="en-US" sz="2800" b="1" dirty="0" err="1"/>
              <a:t>tachypneic</a:t>
            </a:r>
            <a:r>
              <a:rPr lang="en-US" sz="2800" dirty="0"/>
              <a:t>, no wheeze</a:t>
            </a:r>
          </a:p>
          <a:p>
            <a:pPr lvl="1"/>
            <a:r>
              <a:rPr lang="en-US" sz="2800" dirty="0" err="1"/>
              <a:t>Abd</a:t>
            </a:r>
            <a:r>
              <a:rPr lang="en-US" sz="2800" dirty="0"/>
              <a:t>: Benign</a:t>
            </a:r>
          </a:p>
          <a:p>
            <a:pPr lvl="1"/>
            <a:r>
              <a:rPr lang="en-US" sz="2800" dirty="0"/>
              <a:t>Neuro: Benign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180665" y="1832293"/>
            <a:ext cx="5655733" cy="294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Interventions:</a:t>
            </a:r>
          </a:p>
          <a:p>
            <a:pPr lvl="1"/>
            <a:r>
              <a:rPr lang="en-US" sz="2800" dirty="0"/>
              <a:t>IVF (2L Lactated Ringers)</a:t>
            </a:r>
          </a:p>
          <a:p>
            <a:pPr lvl="1"/>
            <a:r>
              <a:rPr lang="en-US" sz="2800" dirty="0"/>
              <a:t>Labs including Lactate</a:t>
            </a:r>
          </a:p>
          <a:p>
            <a:pPr lvl="1"/>
            <a:r>
              <a:rPr lang="en-US" sz="2800" dirty="0"/>
              <a:t>EKG</a:t>
            </a:r>
          </a:p>
          <a:p>
            <a:pPr lvl="1"/>
            <a:r>
              <a:rPr lang="en-US" sz="2800" dirty="0"/>
              <a:t>Anti-emetics</a:t>
            </a:r>
          </a:p>
          <a:p>
            <a:pPr lvl="1"/>
            <a:r>
              <a:rPr lang="en-US" sz="2800" dirty="0"/>
              <a:t>Reassessment, possible imaging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30197" y="4988471"/>
            <a:ext cx="504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Working </a:t>
            </a:r>
            <a:r>
              <a:rPr lang="en-US" sz="2800" dirty="0" err="1"/>
              <a:t>Dx</a:t>
            </a:r>
            <a:r>
              <a:rPr lang="en-US" sz="2800" dirty="0"/>
              <a:t>: </a:t>
            </a:r>
            <a:r>
              <a:rPr lang="en-US" sz="2800" b="1" dirty="0"/>
              <a:t>Viral Gastroenteritis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0" y="365125"/>
            <a:ext cx="0" cy="59467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91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40862"/>
              </p:ext>
            </p:extLst>
          </p:nvPr>
        </p:nvGraphicFramePr>
        <p:xfrm>
          <a:off x="1199226" y="1118341"/>
          <a:ext cx="9655041" cy="5120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51041">
                  <a:extLst>
                    <a:ext uri="{9D8B030D-6E8A-4147-A177-3AD203B41FA5}">
                      <a16:colId xmlns:a16="http://schemas.microsoft.com/office/drawing/2014/main" val="92592410"/>
                    </a:ext>
                  </a:extLst>
                </a:gridCol>
                <a:gridCol w="3413263">
                  <a:extLst>
                    <a:ext uri="{9D8B030D-6E8A-4147-A177-3AD203B41FA5}">
                      <a16:colId xmlns:a16="http://schemas.microsoft.com/office/drawing/2014/main" val="3117410364"/>
                    </a:ext>
                  </a:extLst>
                </a:gridCol>
                <a:gridCol w="3190737">
                  <a:extLst>
                    <a:ext uri="{9D8B030D-6E8A-4147-A177-3AD203B41FA5}">
                      <a16:colId xmlns:a16="http://schemas.microsoft.com/office/drawing/2014/main" val="2973476534"/>
                    </a:ext>
                  </a:extLst>
                </a:gridCol>
              </a:tblGrid>
              <a:tr h="603158">
                <a:tc>
                  <a:txBody>
                    <a:bodyPr/>
                    <a:lstStyle/>
                    <a:p>
                      <a:endParaRPr lang="en-US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/>
                        <a:t>Day</a:t>
                      </a:r>
                      <a:r>
                        <a:rPr lang="en-US" sz="3600" b="0" baseline="0" dirty="0"/>
                        <a:t> 1</a:t>
                      </a:r>
                      <a:endParaRPr lang="en-US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/>
                        <a:t>Day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620909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b="0" dirty="0"/>
                        <a:t>WBC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/>
                        <a:t>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249570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 err="1"/>
                        <a:t>Hb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19.7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68624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 err="1"/>
                        <a:t>Plt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326424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/>
                        <a:t>Neutrophils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78.2%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40445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/>
                        <a:t>Bands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427152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/>
                        <a:t>Blasts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042799"/>
                  </a:ext>
                </a:extLst>
              </a:tr>
              <a:tr h="603158">
                <a:tc>
                  <a:txBody>
                    <a:bodyPr/>
                    <a:lstStyle/>
                    <a:p>
                      <a:r>
                        <a:rPr lang="en-US" sz="3600" dirty="0"/>
                        <a:t>COVID PCR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Neg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Neg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468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44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68864" y="778933"/>
            <a:ext cx="10684936" cy="5689599"/>
          </a:xfrm>
        </p:spPr>
        <p:txBody>
          <a:bodyPr>
            <a:normAutofit/>
          </a:bodyPr>
          <a:lstStyle/>
          <a:p>
            <a:r>
              <a:rPr lang="en-US" dirty="0"/>
              <a:t>0930 (2 hours in): BP 125/70    HR 145    RR 32     O2 75% on RA</a:t>
            </a:r>
          </a:p>
          <a:p>
            <a:pPr lvl="1"/>
            <a:r>
              <a:rPr lang="en-US" sz="2800" dirty="0"/>
              <a:t>Worsening SOB, with new hypoxia</a:t>
            </a:r>
          </a:p>
          <a:p>
            <a:pPr lvl="1"/>
            <a:r>
              <a:rPr lang="en-US" sz="2800" dirty="0"/>
              <a:t>Escalating O2, placed on NRB at 15L</a:t>
            </a:r>
          </a:p>
          <a:p>
            <a:pPr lvl="1"/>
            <a:r>
              <a:rPr lang="en-US" sz="2800" dirty="0"/>
              <a:t>Moved to Main ED Resuscitation Bay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0945</a:t>
            </a:r>
          </a:p>
          <a:p>
            <a:pPr lvl="1"/>
            <a:r>
              <a:rPr lang="en-US" sz="2800" dirty="0"/>
              <a:t>POCUS: </a:t>
            </a:r>
            <a:r>
              <a:rPr lang="en-US" sz="2800" dirty="0" err="1"/>
              <a:t>Hyperdynamic</a:t>
            </a:r>
            <a:r>
              <a:rPr lang="en-US" sz="2800" dirty="0"/>
              <a:t> Echo with good EF, diffuse B lines in all fields</a:t>
            </a:r>
          </a:p>
          <a:p>
            <a:pPr lvl="1"/>
            <a:r>
              <a:rPr lang="en-US" sz="2800" dirty="0"/>
              <a:t>Placed on 10/5 </a:t>
            </a:r>
            <a:r>
              <a:rPr lang="en-US" sz="2800" dirty="0" err="1"/>
              <a:t>BiPAP</a:t>
            </a:r>
            <a:r>
              <a:rPr lang="en-US" sz="2800" dirty="0"/>
              <a:t> at 100% with improved work of breathing</a:t>
            </a:r>
          </a:p>
          <a:p>
            <a:pPr lvl="1"/>
            <a:r>
              <a:rPr lang="en-US" sz="2800" dirty="0"/>
              <a:t>XR ordered…</a:t>
            </a:r>
          </a:p>
        </p:txBody>
      </p:sp>
      <p:pic>
        <p:nvPicPr>
          <p:cNvPr id="3074" name="Picture 2" descr="Breath, difficulty, shortness, symptoms, virus icon - Download on Iconfin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352" y="1168398"/>
            <a:ext cx="1536501" cy="294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362467" y="4114797"/>
            <a:ext cx="1598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Credit: iconfinder.com </a:t>
            </a:r>
          </a:p>
        </p:txBody>
      </p:sp>
    </p:spTree>
    <p:extLst>
      <p:ext uri="{BB962C8B-B14F-4D97-AF65-F5344CB8AC3E}">
        <p14:creationId xmlns:p14="http://schemas.microsoft.com/office/powerpoint/2010/main" val="388950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WBABznGLonBYT06UPZWhDcPRqGESHWpL4XACccAr-tkMMVNBrChTCD1iaz6aREuveFfpPUSrwcCP5R5BdTsTUKR1Xb35P9tfK7sr-eaZ6aaD4pQnLhtb7v1eKPAnKTRfB_ux3Az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1281899"/>
            <a:ext cx="5666048" cy="449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17308" y="528429"/>
            <a:ext cx="2845990" cy="43740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Day 1</a:t>
            </a:r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41541" y="528429"/>
            <a:ext cx="4174075" cy="43740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900" dirty="0"/>
              <a:t>Day 5 (after 2L IVF):</a:t>
            </a:r>
          </a:p>
          <a:p>
            <a:endParaRPr lang="en-US" dirty="0"/>
          </a:p>
        </p:txBody>
      </p:sp>
      <p:pic>
        <p:nvPicPr>
          <p:cNvPr id="2050" name="Picture 2" descr="https://lh4.googleusercontent.com/1cp6rv9TL7pFnvfJBik3J3WC_BjMbuA9ksXJh-Mq8krt_IgrJ_grr7OaFQaaNA8Uh5m4q47omkN-qfgMBnIK2q5ohLCXczt7am_2rCsGjlZwkCRwl2Q2rdQzYlwjpW2otdo-vZ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541" y="1281899"/>
            <a:ext cx="5533724" cy="449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728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23334"/>
            <a:ext cx="10515600" cy="6079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r>
              <a:rPr lang="en-US" dirty="0"/>
              <a:t>1015 (2:45 since arrival) - </a:t>
            </a:r>
            <a:r>
              <a:rPr lang="en-US" sz="2800" dirty="0"/>
              <a:t>UNM ICU accepted.  Recommends:</a:t>
            </a:r>
          </a:p>
          <a:p>
            <a:pPr lvl="2"/>
            <a:r>
              <a:rPr lang="en-US" sz="2800" dirty="0"/>
              <a:t>Fluid restriction</a:t>
            </a:r>
          </a:p>
          <a:p>
            <a:pPr lvl="2"/>
            <a:r>
              <a:rPr lang="en-US" sz="2800" dirty="0" err="1"/>
              <a:t>BiPAP</a:t>
            </a:r>
            <a:r>
              <a:rPr lang="en-US" sz="2800" dirty="0"/>
              <a:t> for respiratory support </a:t>
            </a:r>
          </a:p>
          <a:p>
            <a:pPr lvl="2"/>
            <a:r>
              <a:rPr lang="en-US" sz="2800" dirty="0"/>
              <a:t>Avoid intubation if possible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1215 – Depart for UNM ICU via fixed wing on </a:t>
            </a:r>
            <a:r>
              <a:rPr lang="en-US" dirty="0" err="1"/>
              <a:t>BiPAP</a:t>
            </a:r>
            <a:endParaRPr lang="en-US" dirty="0"/>
          </a:p>
          <a:p>
            <a:pPr lvl="1"/>
            <a:r>
              <a:rPr lang="en-US" sz="2800" dirty="0"/>
              <a:t>BP 105/65     HR 110        RR 28        O2 94% on 10/5 100% FiO2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1800 – respiratory decompensation in UNM ICU</a:t>
            </a:r>
          </a:p>
          <a:p>
            <a:pPr lvl="1"/>
            <a:r>
              <a:rPr lang="en-US" sz="2800" dirty="0"/>
              <a:t>Intubated</a:t>
            </a:r>
          </a:p>
          <a:p>
            <a:pPr lvl="1"/>
            <a:r>
              <a:rPr lang="en-US" sz="2800" dirty="0"/>
              <a:t>Placed on ECMO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6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345</Words>
  <Application>Microsoft Office PowerPoint</Application>
  <PresentationFormat>Widescreen</PresentationFormat>
  <Paragraphs>113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An Example  Case…</vt:lpstr>
      <vt:lpstr>PowerPoint Presentation</vt:lpstr>
      <vt:lpstr>…ED Return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 Case…</dc:title>
  <dc:creator>Jenson, Alexander M (IHS/NAV)</dc:creator>
  <cp:lastModifiedBy>Shaila DeLea</cp:lastModifiedBy>
  <cp:revision>9</cp:revision>
  <dcterms:created xsi:type="dcterms:W3CDTF">2021-04-25T18:51:59Z</dcterms:created>
  <dcterms:modified xsi:type="dcterms:W3CDTF">2022-08-12T14:44:19Z</dcterms:modified>
</cp:coreProperties>
</file>