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61" r:id="rId6"/>
    <p:sldId id="274" r:id="rId7"/>
    <p:sldId id="263" r:id="rId8"/>
    <p:sldId id="264" r:id="rId9"/>
    <p:sldId id="275" r:id="rId10"/>
    <p:sldId id="277" r:id="rId11"/>
    <p:sldId id="276" r:id="rId12"/>
    <p:sldId id="268" r:id="rId13"/>
    <p:sldId id="269" r:id="rId14"/>
    <p:sldId id="270" r:id="rId15"/>
    <p:sldId id="273" r:id="rId16"/>
    <p:sldId id="271" r:id="rId17"/>
    <p:sldId id="278" r:id="rId18"/>
    <p:sldId id="265" r:id="rId19"/>
    <p:sldId id="266" r:id="rId20"/>
    <p:sldId id="267" r:id="rId21"/>
    <p:sldId id="27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C7A936-0DD8-48A2-A310-10414AEF57D8}" v="3" dt="2022-08-11T11:28:21.1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92" autoAdjust="0"/>
  </p:normalViewPr>
  <p:slideViewPr>
    <p:cSldViewPr snapToGrid="0">
      <p:cViewPr>
        <p:scale>
          <a:sx n="62" d="100"/>
          <a:sy n="62" d="100"/>
        </p:scale>
        <p:origin x="82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honda Oakes" userId="92543ff2-6878-4bb9-9a9f-212b6d1a4526" providerId="ADAL" clId="{07C7A936-0DD8-48A2-A310-10414AEF57D8}"/>
    <pc:docChg chg="custSel addSld modSld sldOrd">
      <pc:chgData name="Rhonda Oakes" userId="92543ff2-6878-4bb9-9a9f-212b6d1a4526" providerId="ADAL" clId="{07C7A936-0DD8-48A2-A310-10414AEF57D8}" dt="2022-08-11T12:07:57.952" v="3617" actId="313"/>
      <pc:docMkLst>
        <pc:docMk/>
      </pc:docMkLst>
      <pc:sldChg chg="modSp mod">
        <pc:chgData name="Rhonda Oakes" userId="92543ff2-6878-4bb9-9a9f-212b6d1a4526" providerId="ADAL" clId="{07C7A936-0DD8-48A2-A310-10414AEF57D8}" dt="2022-08-11T11:37:11.433" v="3427" actId="122"/>
        <pc:sldMkLst>
          <pc:docMk/>
          <pc:sldMk cId="4125557653" sldId="256"/>
        </pc:sldMkLst>
        <pc:spChg chg="mod">
          <ac:chgData name="Rhonda Oakes" userId="92543ff2-6878-4bb9-9a9f-212b6d1a4526" providerId="ADAL" clId="{07C7A936-0DD8-48A2-A310-10414AEF57D8}" dt="2022-08-11T11:37:11.433" v="3427" actId="122"/>
          <ac:spMkLst>
            <pc:docMk/>
            <pc:sldMk cId="4125557653" sldId="256"/>
            <ac:spMk id="3" creationId="{398CB9D6-7683-8CB7-0BE1-00EBB05B3C39}"/>
          </ac:spMkLst>
        </pc:spChg>
      </pc:sldChg>
      <pc:sldChg chg="modSp mod modNotesTx">
        <pc:chgData name="Rhonda Oakes" userId="92543ff2-6878-4bb9-9a9f-212b6d1a4526" providerId="ADAL" clId="{07C7A936-0DD8-48A2-A310-10414AEF57D8}" dt="2022-08-11T10:54:28.627" v="1361" actId="20577"/>
        <pc:sldMkLst>
          <pc:docMk/>
          <pc:sldMk cId="216511597" sldId="263"/>
        </pc:sldMkLst>
        <pc:spChg chg="mod">
          <ac:chgData name="Rhonda Oakes" userId="92543ff2-6878-4bb9-9a9f-212b6d1a4526" providerId="ADAL" clId="{07C7A936-0DD8-48A2-A310-10414AEF57D8}" dt="2022-08-11T10:22:29.512" v="6" actId="20577"/>
          <ac:spMkLst>
            <pc:docMk/>
            <pc:sldMk cId="216511597" sldId="263"/>
            <ac:spMk id="2" creationId="{BCECCA17-4596-4D2A-936C-521B34933AB3}"/>
          </ac:spMkLst>
        </pc:spChg>
        <pc:spChg chg="mod">
          <ac:chgData name="Rhonda Oakes" userId="92543ff2-6878-4bb9-9a9f-212b6d1a4526" providerId="ADAL" clId="{07C7A936-0DD8-48A2-A310-10414AEF57D8}" dt="2022-08-11T10:54:28.627" v="1361" actId="20577"/>
          <ac:spMkLst>
            <pc:docMk/>
            <pc:sldMk cId="216511597" sldId="263"/>
            <ac:spMk id="3" creationId="{5A6B18D8-21B4-C246-E1CD-44C06F742B3F}"/>
          </ac:spMkLst>
        </pc:spChg>
      </pc:sldChg>
      <pc:sldChg chg="modSp mod">
        <pc:chgData name="Rhonda Oakes" userId="92543ff2-6878-4bb9-9a9f-212b6d1a4526" providerId="ADAL" clId="{07C7A936-0DD8-48A2-A310-10414AEF57D8}" dt="2022-08-11T10:44:01.239" v="1003" actId="20577"/>
        <pc:sldMkLst>
          <pc:docMk/>
          <pc:sldMk cId="3661470850" sldId="264"/>
        </pc:sldMkLst>
        <pc:spChg chg="mod">
          <ac:chgData name="Rhonda Oakes" userId="92543ff2-6878-4bb9-9a9f-212b6d1a4526" providerId="ADAL" clId="{07C7A936-0DD8-48A2-A310-10414AEF57D8}" dt="2022-08-11T10:44:01.239" v="1003" actId="20577"/>
          <ac:spMkLst>
            <pc:docMk/>
            <pc:sldMk cId="3661470850" sldId="264"/>
            <ac:spMk id="3" creationId="{D25FE8CA-59FB-EEE4-E806-CCB1623AB2B1}"/>
          </ac:spMkLst>
        </pc:spChg>
      </pc:sldChg>
      <pc:sldChg chg="modSp mod">
        <pc:chgData name="Rhonda Oakes" userId="92543ff2-6878-4bb9-9a9f-212b6d1a4526" providerId="ADAL" clId="{07C7A936-0DD8-48A2-A310-10414AEF57D8}" dt="2022-08-11T11:22:46.777" v="3324" actId="20577"/>
        <pc:sldMkLst>
          <pc:docMk/>
          <pc:sldMk cId="2399597936" sldId="268"/>
        </pc:sldMkLst>
        <pc:spChg chg="mod">
          <ac:chgData name="Rhonda Oakes" userId="92543ff2-6878-4bb9-9a9f-212b6d1a4526" providerId="ADAL" clId="{07C7A936-0DD8-48A2-A310-10414AEF57D8}" dt="2022-08-11T11:22:46.777" v="3324" actId="20577"/>
          <ac:spMkLst>
            <pc:docMk/>
            <pc:sldMk cId="2399597936" sldId="268"/>
            <ac:spMk id="3" creationId="{D25FE8CA-59FB-EEE4-E806-CCB1623AB2B1}"/>
          </ac:spMkLst>
        </pc:spChg>
      </pc:sldChg>
      <pc:sldChg chg="modSp mod">
        <pc:chgData name="Rhonda Oakes" userId="92543ff2-6878-4bb9-9a9f-212b6d1a4526" providerId="ADAL" clId="{07C7A936-0DD8-48A2-A310-10414AEF57D8}" dt="2022-08-11T12:07:57.952" v="3617" actId="313"/>
        <pc:sldMkLst>
          <pc:docMk/>
          <pc:sldMk cId="2696286623" sldId="270"/>
        </pc:sldMkLst>
        <pc:spChg chg="mod">
          <ac:chgData name="Rhonda Oakes" userId="92543ff2-6878-4bb9-9a9f-212b6d1a4526" providerId="ADAL" clId="{07C7A936-0DD8-48A2-A310-10414AEF57D8}" dt="2022-08-11T11:23:23.678" v="3389" actId="6549"/>
          <ac:spMkLst>
            <pc:docMk/>
            <pc:sldMk cId="2696286623" sldId="270"/>
            <ac:spMk id="2" creationId="{F8CF8BE3-06EB-EF8D-C5DB-C2686A077D8F}"/>
          </ac:spMkLst>
        </pc:spChg>
        <pc:spChg chg="mod">
          <ac:chgData name="Rhonda Oakes" userId="92543ff2-6878-4bb9-9a9f-212b6d1a4526" providerId="ADAL" clId="{07C7A936-0DD8-48A2-A310-10414AEF57D8}" dt="2022-08-11T12:07:57.952" v="3617" actId="313"/>
          <ac:spMkLst>
            <pc:docMk/>
            <pc:sldMk cId="2696286623" sldId="270"/>
            <ac:spMk id="3" creationId="{D25FE8CA-59FB-EEE4-E806-CCB1623AB2B1}"/>
          </ac:spMkLst>
        </pc:spChg>
      </pc:sldChg>
      <pc:sldChg chg="modSp mod">
        <pc:chgData name="Rhonda Oakes" userId="92543ff2-6878-4bb9-9a9f-212b6d1a4526" providerId="ADAL" clId="{07C7A936-0DD8-48A2-A310-10414AEF57D8}" dt="2022-08-11T11:38:34.985" v="3429" actId="207"/>
        <pc:sldMkLst>
          <pc:docMk/>
          <pc:sldMk cId="623898715" sldId="271"/>
        </pc:sldMkLst>
        <pc:spChg chg="mod">
          <ac:chgData name="Rhonda Oakes" userId="92543ff2-6878-4bb9-9a9f-212b6d1a4526" providerId="ADAL" clId="{07C7A936-0DD8-48A2-A310-10414AEF57D8}" dt="2022-08-11T11:23:57.060" v="3399" actId="20577"/>
          <ac:spMkLst>
            <pc:docMk/>
            <pc:sldMk cId="623898715" sldId="271"/>
            <ac:spMk id="2" creationId="{801EFDB3-9FF2-D993-7117-2937E0546272}"/>
          </ac:spMkLst>
        </pc:spChg>
        <pc:spChg chg="mod">
          <ac:chgData name="Rhonda Oakes" userId="92543ff2-6878-4bb9-9a9f-212b6d1a4526" providerId="ADAL" clId="{07C7A936-0DD8-48A2-A310-10414AEF57D8}" dt="2022-08-11T11:38:34.985" v="3429" actId="207"/>
          <ac:spMkLst>
            <pc:docMk/>
            <pc:sldMk cId="623898715" sldId="271"/>
            <ac:spMk id="3" creationId="{D6E8D598-F453-6F1A-30DA-DFBE307303DE}"/>
          </ac:spMkLst>
        </pc:spChg>
      </pc:sldChg>
      <pc:sldChg chg="modSp new mod ord">
        <pc:chgData name="Rhonda Oakes" userId="92543ff2-6878-4bb9-9a9f-212b6d1a4526" providerId="ADAL" clId="{07C7A936-0DD8-48A2-A310-10414AEF57D8}" dt="2022-08-11T11:38:30.940" v="3428" actId="207"/>
        <pc:sldMkLst>
          <pc:docMk/>
          <pc:sldMk cId="1915825686" sldId="273"/>
        </pc:sldMkLst>
        <pc:spChg chg="mod">
          <ac:chgData name="Rhonda Oakes" userId="92543ff2-6878-4bb9-9a9f-212b6d1a4526" providerId="ADAL" clId="{07C7A936-0DD8-48A2-A310-10414AEF57D8}" dt="2022-08-11T10:35:55.468" v="288" actId="20577"/>
          <ac:spMkLst>
            <pc:docMk/>
            <pc:sldMk cId="1915825686" sldId="273"/>
            <ac:spMk id="2" creationId="{04BE92D1-814D-D038-CDB6-4C29A40E7C72}"/>
          </ac:spMkLst>
        </pc:spChg>
        <pc:spChg chg="mod">
          <ac:chgData name="Rhonda Oakes" userId="92543ff2-6878-4bb9-9a9f-212b6d1a4526" providerId="ADAL" clId="{07C7A936-0DD8-48A2-A310-10414AEF57D8}" dt="2022-08-11T11:38:30.940" v="3428" actId="207"/>
          <ac:spMkLst>
            <pc:docMk/>
            <pc:sldMk cId="1915825686" sldId="273"/>
            <ac:spMk id="3" creationId="{96E74795-3479-C01D-ED32-9A885FA05986}"/>
          </ac:spMkLst>
        </pc:spChg>
      </pc:sldChg>
      <pc:sldChg chg="modSp new mod modNotesTx">
        <pc:chgData name="Rhonda Oakes" userId="92543ff2-6878-4bb9-9a9f-212b6d1a4526" providerId="ADAL" clId="{07C7A936-0DD8-48A2-A310-10414AEF57D8}" dt="2022-08-11T12:06:23.449" v="3615" actId="2711"/>
        <pc:sldMkLst>
          <pc:docMk/>
          <pc:sldMk cId="2339296521" sldId="274"/>
        </pc:sldMkLst>
        <pc:spChg chg="mod">
          <ac:chgData name="Rhonda Oakes" userId="92543ff2-6878-4bb9-9a9f-212b6d1a4526" providerId="ADAL" clId="{07C7A936-0DD8-48A2-A310-10414AEF57D8}" dt="2022-08-11T10:49:18.866" v="1028" actId="20577"/>
          <ac:spMkLst>
            <pc:docMk/>
            <pc:sldMk cId="2339296521" sldId="274"/>
            <ac:spMk id="2" creationId="{A270A6E2-739D-F860-097E-2B94A613E260}"/>
          </ac:spMkLst>
        </pc:spChg>
        <pc:spChg chg="mod">
          <ac:chgData name="Rhonda Oakes" userId="92543ff2-6878-4bb9-9a9f-212b6d1a4526" providerId="ADAL" clId="{07C7A936-0DD8-48A2-A310-10414AEF57D8}" dt="2022-08-11T12:06:23.449" v="3615" actId="2711"/>
          <ac:spMkLst>
            <pc:docMk/>
            <pc:sldMk cId="2339296521" sldId="274"/>
            <ac:spMk id="3" creationId="{6BBEA674-4EFA-F475-6738-6637030D677C}"/>
          </ac:spMkLst>
        </pc:spChg>
      </pc:sldChg>
      <pc:sldChg chg="modSp new mod">
        <pc:chgData name="Rhonda Oakes" userId="92543ff2-6878-4bb9-9a9f-212b6d1a4526" providerId="ADAL" clId="{07C7A936-0DD8-48A2-A310-10414AEF57D8}" dt="2022-08-11T11:16:53.028" v="2880" actId="20577"/>
        <pc:sldMkLst>
          <pc:docMk/>
          <pc:sldMk cId="1816995026" sldId="275"/>
        </pc:sldMkLst>
        <pc:spChg chg="mod">
          <ac:chgData name="Rhonda Oakes" userId="92543ff2-6878-4bb9-9a9f-212b6d1a4526" providerId="ADAL" clId="{07C7A936-0DD8-48A2-A310-10414AEF57D8}" dt="2022-08-11T10:55:54.391" v="1373" actId="20577"/>
          <ac:spMkLst>
            <pc:docMk/>
            <pc:sldMk cId="1816995026" sldId="275"/>
            <ac:spMk id="2" creationId="{F4A0FAB4-586A-2A07-1F6B-BBC55035AC9A}"/>
          </ac:spMkLst>
        </pc:spChg>
        <pc:spChg chg="mod">
          <ac:chgData name="Rhonda Oakes" userId="92543ff2-6878-4bb9-9a9f-212b6d1a4526" providerId="ADAL" clId="{07C7A936-0DD8-48A2-A310-10414AEF57D8}" dt="2022-08-11T11:16:53.028" v="2880" actId="20577"/>
          <ac:spMkLst>
            <pc:docMk/>
            <pc:sldMk cId="1816995026" sldId="275"/>
            <ac:spMk id="3" creationId="{FDD459E8-FCEE-0149-5DD1-8B7DD7D592CB}"/>
          </ac:spMkLst>
        </pc:spChg>
      </pc:sldChg>
      <pc:sldChg chg="modSp new mod">
        <pc:chgData name="Rhonda Oakes" userId="92543ff2-6878-4bb9-9a9f-212b6d1a4526" providerId="ADAL" clId="{07C7A936-0DD8-48A2-A310-10414AEF57D8}" dt="2022-08-11T11:21:49.545" v="3315" actId="20577"/>
        <pc:sldMkLst>
          <pc:docMk/>
          <pc:sldMk cId="3018104855" sldId="276"/>
        </pc:sldMkLst>
        <pc:spChg chg="mod">
          <ac:chgData name="Rhonda Oakes" userId="92543ff2-6878-4bb9-9a9f-212b6d1a4526" providerId="ADAL" clId="{07C7A936-0DD8-48A2-A310-10414AEF57D8}" dt="2022-08-11T11:17:32.569" v="2896" actId="20577"/>
          <ac:spMkLst>
            <pc:docMk/>
            <pc:sldMk cId="3018104855" sldId="276"/>
            <ac:spMk id="2" creationId="{65AF1275-C382-17C4-986E-BD9D0249833C}"/>
          </ac:spMkLst>
        </pc:spChg>
        <pc:spChg chg="mod">
          <ac:chgData name="Rhonda Oakes" userId="92543ff2-6878-4bb9-9a9f-212b6d1a4526" providerId="ADAL" clId="{07C7A936-0DD8-48A2-A310-10414AEF57D8}" dt="2022-08-11T11:21:49.545" v="3315" actId="20577"/>
          <ac:spMkLst>
            <pc:docMk/>
            <pc:sldMk cId="3018104855" sldId="276"/>
            <ac:spMk id="3" creationId="{E70814E0-3B52-C422-531E-762DB106A23A}"/>
          </ac:spMkLst>
        </pc:spChg>
      </pc:sldChg>
      <pc:sldChg chg="modSp add mod modNotesTx">
        <pc:chgData name="Rhonda Oakes" userId="92543ff2-6878-4bb9-9a9f-212b6d1a4526" providerId="ADAL" clId="{07C7A936-0DD8-48A2-A310-10414AEF57D8}" dt="2022-08-11T11:16:59.598" v="2882" actId="20577"/>
        <pc:sldMkLst>
          <pc:docMk/>
          <pc:sldMk cId="2627650106" sldId="277"/>
        </pc:sldMkLst>
        <pc:spChg chg="mod">
          <ac:chgData name="Rhonda Oakes" userId="92543ff2-6878-4bb9-9a9f-212b6d1a4526" providerId="ADAL" clId="{07C7A936-0DD8-48A2-A310-10414AEF57D8}" dt="2022-08-11T11:11:14.215" v="2326" actId="20577"/>
          <ac:spMkLst>
            <pc:docMk/>
            <pc:sldMk cId="2627650106" sldId="277"/>
            <ac:spMk id="2" creationId="{F4A0FAB4-586A-2A07-1F6B-BBC55035AC9A}"/>
          </ac:spMkLst>
        </pc:spChg>
        <pc:spChg chg="mod">
          <ac:chgData name="Rhonda Oakes" userId="92543ff2-6878-4bb9-9a9f-212b6d1a4526" providerId="ADAL" clId="{07C7A936-0DD8-48A2-A310-10414AEF57D8}" dt="2022-08-11T11:16:59.598" v="2882" actId="20577"/>
          <ac:spMkLst>
            <pc:docMk/>
            <pc:sldMk cId="2627650106" sldId="277"/>
            <ac:spMk id="3" creationId="{FDD459E8-FCEE-0149-5DD1-8B7DD7D592CB}"/>
          </ac:spMkLst>
        </pc:spChg>
      </pc:sldChg>
      <pc:sldChg chg="addSp delSp modSp new mod setBg modClrScheme chgLayout">
        <pc:chgData name="Rhonda Oakes" userId="92543ff2-6878-4bb9-9a9f-212b6d1a4526" providerId="ADAL" clId="{07C7A936-0DD8-48A2-A310-10414AEF57D8}" dt="2022-08-11T12:03:46.510" v="3452" actId="6549"/>
        <pc:sldMkLst>
          <pc:docMk/>
          <pc:sldMk cId="2894047868" sldId="278"/>
        </pc:sldMkLst>
        <pc:spChg chg="del">
          <ac:chgData name="Rhonda Oakes" userId="92543ff2-6878-4bb9-9a9f-212b6d1a4526" providerId="ADAL" clId="{07C7A936-0DD8-48A2-A310-10414AEF57D8}" dt="2022-08-11T12:02:52.596" v="3444" actId="700"/>
          <ac:spMkLst>
            <pc:docMk/>
            <pc:sldMk cId="2894047868" sldId="278"/>
            <ac:spMk id="2" creationId="{7AFB6EFB-8FED-DBDC-3ADF-A54A74711319}"/>
          </ac:spMkLst>
        </pc:spChg>
        <pc:spChg chg="mod ord">
          <ac:chgData name="Rhonda Oakes" userId="92543ff2-6878-4bb9-9a9f-212b6d1a4526" providerId="ADAL" clId="{07C7A936-0DD8-48A2-A310-10414AEF57D8}" dt="2022-08-11T12:03:46.510" v="3452" actId="6549"/>
          <ac:spMkLst>
            <pc:docMk/>
            <pc:sldMk cId="2894047868" sldId="278"/>
            <ac:spMk id="3" creationId="{F5E0F391-F707-4376-0E68-F407A28DF1D3}"/>
          </ac:spMkLst>
        </pc:spChg>
        <pc:spChg chg="add del">
          <ac:chgData name="Rhonda Oakes" userId="92543ff2-6878-4bb9-9a9f-212b6d1a4526" providerId="ADAL" clId="{07C7A936-0DD8-48A2-A310-10414AEF57D8}" dt="2022-08-11T12:03:38.284" v="3450" actId="26606"/>
          <ac:spMkLst>
            <pc:docMk/>
            <pc:sldMk cId="2894047868" sldId="278"/>
            <ac:spMk id="12" creationId="{5D7F64A8-D625-4F61-A290-B499BB62ACFF}"/>
          </ac:spMkLst>
        </pc:spChg>
        <pc:picChg chg="add mod">
          <ac:chgData name="Rhonda Oakes" userId="92543ff2-6878-4bb9-9a9f-212b6d1a4526" providerId="ADAL" clId="{07C7A936-0DD8-48A2-A310-10414AEF57D8}" dt="2022-08-11T12:03:38.284" v="3450" actId="26606"/>
          <ac:picMkLst>
            <pc:docMk/>
            <pc:sldMk cId="2894047868" sldId="278"/>
            <ac:picMk id="7" creationId="{3D53349F-83EA-8D73-BBDA-B09EBB17503B}"/>
          </ac:picMkLst>
        </pc:picChg>
        <pc:picChg chg="add del">
          <ac:chgData name="Rhonda Oakes" userId="92543ff2-6878-4bb9-9a9f-212b6d1a4526" providerId="ADAL" clId="{07C7A936-0DD8-48A2-A310-10414AEF57D8}" dt="2022-08-11T12:03:38.284" v="3450" actId="26606"/>
          <ac:picMkLst>
            <pc:docMk/>
            <pc:sldMk cId="2894047868" sldId="278"/>
            <ac:picMk id="9" creationId="{C203E25D-89FC-47E5-AB4A-991E2C870A6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C3BFF8-CA72-4AA0-9D57-0C8EB803F748}" type="datetimeFigureOut">
              <a:rPr lang="en-US" smtClean="0"/>
              <a:t>8/10/2022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852916-B1C9-4A9E-B0BB-6CBD592DAC06}" type="slidenum">
              <a:rPr lang="en-US" smtClean="0"/>
              <a:t>‹#›</a:t>
            </a:fld>
            <a:endParaRPr lang="en-US"/>
          </a:p>
        </p:txBody>
      </p:sp>
    </p:spTree>
    <p:extLst>
      <p:ext uri="{BB962C8B-B14F-4D97-AF65-F5344CB8AC3E}">
        <p14:creationId xmlns:p14="http://schemas.microsoft.com/office/powerpoint/2010/main" val="2583206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ncbi.nlm.nih.gov/pmc/articles/PMC6281323/#CIT0023"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www.ncbi.nlm.nih.gov/pmc/articles/PMC6281323/#CIT0035" TargetMode="External"/><Relationship Id="rId4" Type="http://schemas.openxmlformats.org/officeDocument/2006/relationships/hyperlink" Target="https://www.ncbi.nlm.nih.gov/pmc/articles/PMC6281323/#CIT0029"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Perception that end-of-life care is only for the “very end” e.g., days to hours. The Elder/family do not receive the months of specialized care with their end-of-life care team they could have had months before death occurs</a:t>
            </a:r>
          </a:p>
          <a:p>
            <a:endParaRPr lang="en-US" dirty="0"/>
          </a:p>
        </p:txBody>
      </p:sp>
      <p:sp>
        <p:nvSpPr>
          <p:cNvPr id="4" name="Slide Number Placeholder 3"/>
          <p:cNvSpPr>
            <a:spLocks noGrp="1"/>
          </p:cNvSpPr>
          <p:nvPr>
            <p:ph type="sldNum" sz="quarter" idx="5"/>
          </p:nvPr>
        </p:nvSpPr>
        <p:spPr/>
        <p:txBody>
          <a:bodyPr/>
          <a:lstStyle/>
          <a:p>
            <a:fld id="{C4852916-B1C9-4A9E-B0BB-6CBD592DAC06}" type="slidenum">
              <a:rPr lang="en-US" smtClean="0"/>
              <a:t>3</a:t>
            </a:fld>
            <a:endParaRPr lang="en-US"/>
          </a:p>
        </p:txBody>
      </p:sp>
    </p:spTree>
    <p:extLst>
      <p:ext uri="{BB962C8B-B14F-4D97-AF65-F5344CB8AC3E}">
        <p14:creationId xmlns:p14="http://schemas.microsoft.com/office/powerpoint/2010/main" val="2465634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t>When the physician shares the condition has changed course and is entering the terminal phase, that does not necessarily mean death in days or hours, if the Elder and family are open to end-of-life care excellent pain and symptom management can begin months before the actual dying process occurs.  Being open to end-of-life care early gives the Elder/family more resources/options of to have care aligned with their goals.</a:t>
            </a:r>
          </a:p>
          <a:p>
            <a:pPr algn="l"/>
            <a:endParaRPr lang="en-US" sz="2800" b="0" i="0" dirty="0">
              <a:solidFill>
                <a:srgbClr val="202124"/>
              </a:solidFill>
              <a:effectLst/>
              <a:latin typeface="Roboto" panose="02000000000000000000" pitchFamily="2" charset="0"/>
            </a:endParaRPr>
          </a:p>
        </p:txBody>
      </p:sp>
      <p:sp>
        <p:nvSpPr>
          <p:cNvPr id="4" name="Slide Number Placeholder 3"/>
          <p:cNvSpPr>
            <a:spLocks noGrp="1"/>
          </p:cNvSpPr>
          <p:nvPr>
            <p:ph type="sldNum" sz="quarter" idx="5"/>
          </p:nvPr>
        </p:nvSpPr>
        <p:spPr/>
        <p:txBody>
          <a:bodyPr/>
          <a:lstStyle/>
          <a:p>
            <a:fld id="{C4852916-B1C9-4A9E-B0BB-6CBD592DAC06}" type="slidenum">
              <a:rPr lang="en-US" smtClean="0"/>
              <a:t>4</a:t>
            </a:fld>
            <a:endParaRPr lang="en-US"/>
          </a:p>
        </p:txBody>
      </p:sp>
    </p:spTree>
    <p:extLst>
      <p:ext uri="{BB962C8B-B14F-4D97-AF65-F5344CB8AC3E}">
        <p14:creationId xmlns:p14="http://schemas.microsoft.com/office/powerpoint/2010/main" val="1064218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12121"/>
                </a:solidFill>
                <a:effectLst/>
                <a:latin typeface="Cambria" panose="02040503050406030204" pitchFamily="18" charset="0"/>
              </a:rPr>
              <a:t>researchers have noted a number of positive cultural aspects, values, and norms around caregiving in American Indian/Alaska Native communities: centrality of the family, family obligation for/valuation of familial caregiving, and a cultural ethos of respect for elders (</a:t>
            </a:r>
            <a:r>
              <a:rPr lang="en-US" b="0" i="0" u="sng" dirty="0">
                <a:solidFill>
                  <a:srgbClr val="376FAA"/>
                </a:solidFill>
                <a:effectLst/>
                <a:latin typeface="Cambria" panose="02040503050406030204" pitchFamily="18" charset="0"/>
                <a:hlinkClick r:id="rId3"/>
              </a:rPr>
              <a:t>Goins et al., 2011</a:t>
            </a:r>
            <a:r>
              <a:rPr lang="en-US" b="0" i="0" dirty="0">
                <a:solidFill>
                  <a:srgbClr val="212121"/>
                </a:solidFill>
                <a:effectLst/>
                <a:latin typeface="Cambria" panose="02040503050406030204" pitchFamily="18" charset="0"/>
              </a:rPr>
              <a:t>; </a:t>
            </a:r>
            <a:r>
              <a:rPr lang="en-US" b="0" i="0" u="sng" dirty="0">
                <a:solidFill>
                  <a:srgbClr val="376FAA"/>
                </a:solidFill>
                <a:effectLst/>
                <a:latin typeface="Cambria" panose="02040503050406030204" pitchFamily="18" charset="0"/>
                <a:hlinkClick r:id="rId4"/>
              </a:rPr>
              <a:t>Hennessy &amp; John, 1996</a:t>
            </a:r>
            <a:r>
              <a:rPr lang="en-US" b="0" i="0" dirty="0">
                <a:solidFill>
                  <a:srgbClr val="212121"/>
                </a:solidFill>
                <a:effectLst/>
                <a:latin typeface="Cambria" panose="02040503050406030204" pitchFamily="18" charset="0"/>
              </a:rPr>
              <a:t>; </a:t>
            </a:r>
            <a:r>
              <a:rPr lang="en-US" b="0" i="0" u="sng" dirty="0">
                <a:solidFill>
                  <a:srgbClr val="376FAA"/>
                </a:solidFill>
                <a:effectLst/>
                <a:latin typeface="Cambria" panose="02040503050406030204" pitchFamily="18" charset="0"/>
                <a:hlinkClick r:id="rId5"/>
              </a:rPr>
              <a:t>Jervis, Boland, &amp; </a:t>
            </a:r>
            <a:r>
              <a:rPr lang="en-US" b="0" i="0" u="sng" dirty="0" err="1">
                <a:solidFill>
                  <a:srgbClr val="376FAA"/>
                </a:solidFill>
                <a:effectLst/>
                <a:latin typeface="Cambria" panose="02040503050406030204" pitchFamily="18" charset="0"/>
                <a:hlinkClick r:id="rId5"/>
              </a:rPr>
              <a:t>Fickenscher</a:t>
            </a:r>
            <a:r>
              <a:rPr lang="en-US" b="0" i="0" u="sng" dirty="0">
                <a:solidFill>
                  <a:srgbClr val="376FAA"/>
                </a:solidFill>
                <a:effectLst/>
                <a:latin typeface="Cambria" panose="02040503050406030204" pitchFamily="18" charset="0"/>
                <a:hlinkClick r:id="rId5"/>
              </a:rPr>
              <a:t>, 2010</a:t>
            </a:r>
            <a:r>
              <a:rPr lang="en-US" b="0" i="0" dirty="0">
                <a:solidFill>
                  <a:srgbClr val="212121"/>
                </a:solidFill>
                <a:effectLst/>
                <a:latin typeface="Cambria" panose="02040503050406030204" pitchFamily="18" charset="0"/>
              </a:rPr>
              <a:t>).</a:t>
            </a:r>
            <a:endParaRPr lang="en-US" dirty="0"/>
          </a:p>
        </p:txBody>
      </p:sp>
      <p:sp>
        <p:nvSpPr>
          <p:cNvPr id="4" name="Slide Number Placeholder 3"/>
          <p:cNvSpPr>
            <a:spLocks noGrp="1"/>
          </p:cNvSpPr>
          <p:nvPr>
            <p:ph type="sldNum" sz="quarter" idx="5"/>
          </p:nvPr>
        </p:nvSpPr>
        <p:spPr/>
        <p:txBody>
          <a:bodyPr/>
          <a:lstStyle/>
          <a:p>
            <a:fld id="{C4852916-B1C9-4A9E-B0BB-6CBD592DAC06}" type="slidenum">
              <a:rPr lang="en-US" smtClean="0"/>
              <a:t>5</a:t>
            </a:fld>
            <a:endParaRPr lang="en-US"/>
          </a:p>
        </p:txBody>
      </p:sp>
    </p:spTree>
    <p:extLst>
      <p:ext uri="{BB962C8B-B14F-4D97-AF65-F5344CB8AC3E}">
        <p14:creationId xmlns:p14="http://schemas.microsoft.com/office/powerpoint/2010/main" val="3453992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Baptism, marriage, communion, last rites,  smudging, singing at the bedside, reading from sacred texts.  What is important.</a:t>
            </a:r>
          </a:p>
        </p:txBody>
      </p:sp>
      <p:sp>
        <p:nvSpPr>
          <p:cNvPr id="4" name="Slide Number Placeholder 3"/>
          <p:cNvSpPr>
            <a:spLocks noGrp="1"/>
          </p:cNvSpPr>
          <p:nvPr>
            <p:ph type="sldNum" sz="quarter" idx="5"/>
          </p:nvPr>
        </p:nvSpPr>
        <p:spPr/>
        <p:txBody>
          <a:bodyPr/>
          <a:lstStyle/>
          <a:p>
            <a:fld id="{C4852916-B1C9-4A9E-B0BB-6CBD592DAC06}" type="slidenum">
              <a:rPr lang="en-US" smtClean="0"/>
              <a:t>7</a:t>
            </a:fld>
            <a:endParaRPr lang="en-US"/>
          </a:p>
        </p:txBody>
      </p:sp>
    </p:spTree>
    <p:extLst>
      <p:ext uri="{BB962C8B-B14F-4D97-AF65-F5344CB8AC3E}">
        <p14:creationId xmlns:p14="http://schemas.microsoft.com/office/powerpoint/2010/main" val="2872090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12121"/>
                </a:solidFill>
                <a:effectLst/>
                <a:latin typeface="Cambria" panose="02040503050406030204" pitchFamily="18" charset="0"/>
              </a:rPr>
              <a:t>Some of the most powerful moments in my nursing career has been when I was invited to the bedside as the full family sat with the Elder and discussed what was okay and not okay.  Listening as the family spoke fluently in Cherokee, not understanding all the words but understanding the gravity and respect of the conversation occurring at the bedside and the Elder driving the care decisions or looking to the family member they had instrusted the decision to and the family all hearing firsthand what the wishes are when the body will no longer do what we expect it should do.  These family meetings are full of tears, and laughter, there has always been one family member that is given the gift of being the comforter and knows how to draw the good and fun memories out when they are needed most.    </a:t>
            </a:r>
            <a:endParaRPr lang="en-US" dirty="0"/>
          </a:p>
        </p:txBody>
      </p:sp>
      <p:sp>
        <p:nvSpPr>
          <p:cNvPr id="4" name="Slide Number Placeholder 3"/>
          <p:cNvSpPr>
            <a:spLocks noGrp="1"/>
          </p:cNvSpPr>
          <p:nvPr>
            <p:ph type="sldNum" sz="quarter" idx="5"/>
          </p:nvPr>
        </p:nvSpPr>
        <p:spPr/>
        <p:txBody>
          <a:bodyPr/>
          <a:lstStyle/>
          <a:p>
            <a:fld id="{C4852916-B1C9-4A9E-B0BB-6CBD592DAC06}" type="slidenum">
              <a:rPr lang="en-US" smtClean="0"/>
              <a:t>9</a:t>
            </a:fld>
            <a:endParaRPr lang="en-US"/>
          </a:p>
        </p:txBody>
      </p:sp>
    </p:spTree>
    <p:extLst>
      <p:ext uri="{BB962C8B-B14F-4D97-AF65-F5344CB8AC3E}">
        <p14:creationId xmlns:p14="http://schemas.microsoft.com/office/powerpoint/2010/main" val="367260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852916-B1C9-4A9E-B0BB-6CBD592DAC06}" type="slidenum">
              <a:rPr lang="en-US" smtClean="0"/>
              <a:t>10</a:t>
            </a:fld>
            <a:endParaRPr lang="en-US"/>
          </a:p>
        </p:txBody>
      </p:sp>
    </p:spTree>
    <p:extLst>
      <p:ext uri="{BB962C8B-B14F-4D97-AF65-F5344CB8AC3E}">
        <p14:creationId xmlns:p14="http://schemas.microsoft.com/office/powerpoint/2010/main" val="3954548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limited trials, it if does not work then you can stop and make main goal to be comfortable.</a:t>
            </a:r>
          </a:p>
        </p:txBody>
      </p:sp>
      <p:sp>
        <p:nvSpPr>
          <p:cNvPr id="4" name="Slide Number Placeholder 3"/>
          <p:cNvSpPr>
            <a:spLocks noGrp="1"/>
          </p:cNvSpPr>
          <p:nvPr>
            <p:ph type="sldNum" sz="quarter" idx="5"/>
          </p:nvPr>
        </p:nvSpPr>
        <p:spPr/>
        <p:txBody>
          <a:bodyPr/>
          <a:lstStyle/>
          <a:p>
            <a:fld id="{C4852916-B1C9-4A9E-B0BB-6CBD592DAC06}" type="slidenum">
              <a:rPr lang="en-US" smtClean="0"/>
              <a:t>11</a:t>
            </a:fld>
            <a:endParaRPr lang="en-US"/>
          </a:p>
        </p:txBody>
      </p:sp>
    </p:spTree>
    <p:extLst>
      <p:ext uri="{BB962C8B-B14F-4D97-AF65-F5344CB8AC3E}">
        <p14:creationId xmlns:p14="http://schemas.microsoft.com/office/powerpoint/2010/main" val="35810220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852916-B1C9-4A9E-B0BB-6CBD592DAC06}" type="slidenum">
              <a:rPr lang="en-US" smtClean="0"/>
              <a:t>15</a:t>
            </a:fld>
            <a:endParaRPr lang="en-US"/>
          </a:p>
        </p:txBody>
      </p:sp>
    </p:spTree>
    <p:extLst>
      <p:ext uri="{BB962C8B-B14F-4D97-AF65-F5344CB8AC3E}">
        <p14:creationId xmlns:p14="http://schemas.microsoft.com/office/powerpoint/2010/main" val="4188128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Families will notice the ED trips become more frequent and what worked “last time” is not working as well this time or the treatment is causing new problems.  Having so many antibiotics the Elder becomes at risk for other illnesses.</a:t>
            </a:r>
          </a:p>
        </p:txBody>
      </p:sp>
      <p:sp>
        <p:nvSpPr>
          <p:cNvPr id="4" name="Slide Number Placeholder 3"/>
          <p:cNvSpPr>
            <a:spLocks noGrp="1"/>
          </p:cNvSpPr>
          <p:nvPr>
            <p:ph type="sldNum" sz="quarter" idx="5"/>
          </p:nvPr>
        </p:nvSpPr>
        <p:spPr/>
        <p:txBody>
          <a:bodyPr/>
          <a:lstStyle/>
          <a:p>
            <a:fld id="{C4852916-B1C9-4A9E-B0BB-6CBD592DAC06}" type="slidenum">
              <a:rPr lang="en-US" smtClean="0"/>
              <a:t>16</a:t>
            </a:fld>
            <a:endParaRPr lang="en-US"/>
          </a:p>
        </p:txBody>
      </p:sp>
    </p:spTree>
    <p:extLst>
      <p:ext uri="{BB962C8B-B14F-4D97-AF65-F5344CB8AC3E}">
        <p14:creationId xmlns:p14="http://schemas.microsoft.com/office/powerpoint/2010/main" val="2242894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7BCEC-DBFF-DE99-05F1-683AF2083E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D033B3-1D87-D19F-6C0F-D40C61066D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529758-C598-95B8-3E65-FB80BBD3761F}"/>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5" name="Footer Placeholder 4">
            <a:extLst>
              <a:ext uri="{FF2B5EF4-FFF2-40B4-BE49-F238E27FC236}">
                <a16:creationId xmlns:a16="http://schemas.microsoft.com/office/drawing/2014/main" id="{6DE068CE-562C-BB71-ABC1-B1C16427AF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4BBC30-8F2D-587C-DC00-9949467DE81E}"/>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25867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7119A-87FF-7B94-B2C1-2D9FB8DC3E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85686D-303C-708F-7037-5ADADBD88B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3A3E79-68AE-8CA3-DB7F-ED9D789DD3FB}"/>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5" name="Footer Placeholder 4">
            <a:extLst>
              <a:ext uri="{FF2B5EF4-FFF2-40B4-BE49-F238E27FC236}">
                <a16:creationId xmlns:a16="http://schemas.microsoft.com/office/drawing/2014/main" id="{A184D527-641A-4CC2-2650-DA1089EBCC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47DE89-480B-E176-8EFB-3273CA4940A7}"/>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2538601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787EC0-F98D-8E1B-9C6D-00C3C1E19B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D4C553-64BD-9ED1-6523-BEB216471B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BBC586-5929-417C-7D8F-002AF93EC083}"/>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5" name="Footer Placeholder 4">
            <a:extLst>
              <a:ext uri="{FF2B5EF4-FFF2-40B4-BE49-F238E27FC236}">
                <a16:creationId xmlns:a16="http://schemas.microsoft.com/office/drawing/2014/main" id="{1F81893A-56CE-779C-9B28-1B7AE2B544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324529-A982-9255-8638-F82F99E6F8AD}"/>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1406271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32D0A-1A1F-477F-6C48-5940C0F320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7DEF1F-B54B-DB9C-75A8-4979BA8BE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654E30-5750-6C4A-8157-97E8B6C3F126}"/>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5" name="Footer Placeholder 4">
            <a:extLst>
              <a:ext uri="{FF2B5EF4-FFF2-40B4-BE49-F238E27FC236}">
                <a16:creationId xmlns:a16="http://schemas.microsoft.com/office/drawing/2014/main" id="{E340CDF1-6401-F02C-53EA-DA2DA9E533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A95A6D-4B42-6193-E725-5815BF8C458F}"/>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3862682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8EE67-F0A6-00A0-00DD-7F736CBA12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9AFA8C-DC33-4A19-1DDD-A532D04310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2B3508-0FB1-88F3-2699-70EC97D76EAD}"/>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5" name="Footer Placeholder 4">
            <a:extLst>
              <a:ext uri="{FF2B5EF4-FFF2-40B4-BE49-F238E27FC236}">
                <a16:creationId xmlns:a16="http://schemas.microsoft.com/office/drawing/2014/main" id="{F4072B4E-8D46-204F-1A69-A95CD0D898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CB21DC-2AFC-3E31-838E-6EF6F74E2BD0}"/>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2319930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D5B15-B718-07D0-6C63-9694C4F1F4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911832-492C-4B8B-9874-07B4BEDD68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00C28B-AC00-0C08-DEA2-BA58FE85F9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8352D9-431F-C220-36E1-F7AE09A1C03D}"/>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6" name="Footer Placeholder 5">
            <a:extLst>
              <a:ext uri="{FF2B5EF4-FFF2-40B4-BE49-F238E27FC236}">
                <a16:creationId xmlns:a16="http://schemas.microsoft.com/office/drawing/2014/main" id="{ACAFC0E6-73DF-FA6B-D173-4130F7D487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F6D481-0AC9-24D9-8272-B479D4D86385}"/>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3494401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F89B6-3655-6D1A-8264-A6AB3F7C120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589D59-744E-80E5-7946-B02F91C282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F40CA5-A7DF-43E1-37A9-AD49E1B8AD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43C3B9-BFC9-7658-F224-6567789178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FA4BEB9-F5EB-2E57-8206-8CD0C3A180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672F37-56BF-531F-6A52-0313ECB1B911}"/>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8" name="Footer Placeholder 7">
            <a:extLst>
              <a:ext uri="{FF2B5EF4-FFF2-40B4-BE49-F238E27FC236}">
                <a16:creationId xmlns:a16="http://schemas.microsoft.com/office/drawing/2014/main" id="{4A034CD6-9969-4339-765D-2208D6C576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26CD3B7-CD67-5590-D877-41B82261F6C3}"/>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4204141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ED54A-36C3-F464-394E-8681DAEC22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385D90E-D57E-1063-9645-FF69B91927A9}"/>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4" name="Footer Placeholder 3">
            <a:extLst>
              <a:ext uri="{FF2B5EF4-FFF2-40B4-BE49-F238E27FC236}">
                <a16:creationId xmlns:a16="http://schemas.microsoft.com/office/drawing/2014/main" id="{8218DB49-09A3-EAEE-3208-49B99E0C9ED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32B3E9-D275-CF7D-C07D-D831BD292072}"/>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896982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936579-2803-B654-54B5-4C9FD3660BE8}"/>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3" name="Footer Placeholder 2">
            <a:extLst>
              <a:ext uri="{FF2B5EF4-FFF2-40B4-BE49-F238E27FC236}">
                <a16:creationId xmlns:a16="http://schemas.microsoft.com/office/drawing/2014/main" id="{A8376BA6-CA0D-E90E-6047-9CC1FF8718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37401E2-F570-E23F-B948-7BFA8363929C}"/>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17514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48535-2169-3C60-45ED-5F4EA54D7D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026D23D-B0B4-B8CE-32DD-1D539E7144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0B3A24-51D2-460C-27A6-787001E6F9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7977DB-61AE-22E2-815D-F8D0A39E0417}"/>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6" name="Footer Placeholder 5">
            <a:extLst>
              <a:ext uri="{FF2B5EF4-FFF2-40B4-BE49-F238E27FC236}">
                <a16:creationId xmlns:a16="http://schemas.microsoft.com/office/drawing/2014/main" id="{C807DDEE-B73C-DE12-B63C-DAFDABC866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230DB0-7282-8984-0357-846DCF4FD71E}"/>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2710784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ED142-7274-7B71-37CC-DB7B4B3870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6EEAA8-760A-CA44-6294-44F7641E67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D9C334-934B-0284-5D60-E718C11661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024412-C83B-6083-9CE2-F42682284077}"/>
              </a:ext>
            </a:extLst>
          </p:cNvPr>
          <p:cNvSpPr>
            <a:spLocks noGrp="1"/>
          </p:cNvSpPr>
          <p:nvPr>
            <p:ph type="dt" sz="half" idx="10"/>
          </p:nvPr>
        </p:nvSpPr>
        <p:spPr/>
        <p:txBody>
          <a:bodyPr/>
          <a:lstStyle/>
          <a:p>
            <a:fld id="{8E6E25E8-DE52-4D9A-A7BA-BBB20CE815F9}" type="datetimeFigureOut">
              <a:rPr lang="en-US" smtClean="0"/>
              <a:t>8/10/2022</a:t>
            </a:fld>
            <a:endParaRPr lang="en-US"/>
          </a:p>
        </p:txBody>
      </p:sp>
      <p:sp>
        <p:nvSpPr>
          <p:cNvPr id="6" name="Footer Placeholder 5">
            <a:extLst>
              <a:ext uri="{FF2B5EF4-FFF2-40B4-BE49-F238E27FC236}">
                <a16:creationId xmlns:a16="http://schemas.microsoft.com/office/drawing/2014/main" id="{E337EF25-C125-7698-B30C-4AFC4E1D85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37233F-520B-F576-4295-07CAD01253EC}"/>
              </a:ext>
            </a:extLst>
          </p:cNvPr>
          <p:cNvSpPr>
            <a:spLocks noGrp="1"/>
          </p:cNvSpPr>
          <p:nvPr>
            <p:ph type="sldNum" sz="quarter" idx="12"/>
          </p:nvPr>
        </p:nvSpPr>
        <p:spPr/>
        <p:txBody>
          <a:bodyPr/>
          <a:lstStyle/>
          <a:p>
            <a:fld id="{23FB2AC2-B696-422E-8482-C5982A133367}" type="slidenum">
              <a:rPr lang="en-US" smtClean="0"/>
              <a:t>‹#›</a:t>
            </a:fld>
            <a:endParaRPr lang="en-US"/>
          </a:p>
        </p:txBody>
      </p:sp>
    </p:spTree>
    <p:extLst>
      <p:ext uri="{BB962C8B-B14F-4D97-AF65-F5344CB8AC3E}">
        <p14:creationId xmlns:p14="http://schemas.microsoft.com/office/powerpoint/2010/main" val="213717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DB97A5-94CC-127B-91B3-CA52F393D2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497D0F-AFF6-61C3-6E1F-E0A0FF8BFD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816350-06BF-7029-F859-206D00324E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E25E8-DE52-4D9A-A7BA-BBB20CE815F9}" type="datetimeFigureOut">
              <a:rPr lang="en-US" smtClean="0"/>
              <a:t>8/10/2022</a:t>
            </a:fld>
            <a:endParaRPr lang="en-US"/>
          </a:p>
        </p:txBody>
      </p:sp>
      <p:sp>
        <p:nvSpPr>
          <p:cNvPr id="5" name="Footer Placeholder 4">
            <a:extLst>
              <a:ext uri="{FF2B5EF4-FFF2-40B4-BE49-F238E27FC236}">
                <a16:creationId xmlns:a16="http://schemas.microsoft.com/office/drawing/2014/main" id="{7AA4FED8-1A9F-3D2D-77E7-46B03289F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06E88B-BC03-B704-0BC9-438838A7F0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FB2AC2-B696-422E-8482-C5982A133367}" type="slidenum">
              <a:rPr lang="en-US" smtClean="0"/>
              <a:t>‹#›</a:t>
            </a:fld>
            <a:endParaRPr lang="en-US"/>
          </a:p>
        </p:txBody>
      </p:sp>
    </p:spTree>
    <p:extLst>
      <p:ext uri="{BB962C8B-B14F-4D97-AF65-F5344CB8AC3E}">
        <p14:creationId xmlns:p14="http://schemas.microsoft.com/office/powerpoint/2010/main" val="3312320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nia.nih.gov/health/advance-care-planning-health-care-directives#prepared" TargetMode="External"/><Relationship Id="rId3" Type="http://schemas.openxmlformats.org/officeDocument/2006/relationships/hyperlink" Target="https://www.nia.nih.gov/health/advance-care-planning-health-care-directives#decisions" TargetMode="External"/><Relationship Id="rId7" Type="http://schemas.openxmlformats.org/officeDocument/2006/relationships/hyperlink" Target="https://www.nia.nih.gov/health/advance-care-planning-health-care-directives#after" TargetMode="External"/><Relationship Id="rId2" Type="http://schemas.openxmlformats.org/officeDocument/2006/relationships/hyperlink" Target="https://www.nia.nih.gov/health/advance-care-planning-health-care-directives#what" TargetMode="External"/><Relationship Id="rId1" Type="http://schemas.openxmlformats.org/officeDocument/2006/relationships/slideLayout" Target="../slideLayouts/slideLayout2.xml"/><Relationship Id="rId6" Type="http://schemas.openxmlformats.org/officeDocument/2006/relationships/hyperlink" Target="https://www.nia.nih.gov/health/advance-care-planning-health-care-directives#official" TargetMode="External"/><Relationship Id="rId5" Type="http://schemas.openxmlformats.org/officeDocument/2006/relationships/hyperlink" Target="https://www.nia.nih.gov/health/advance-care-planning-health-care-directives#proxy" TargetMode="External"/><Relationship Id="rId4" Type="http://schemas.openxmlformats.org/officeDocument/2006/relationships/hyperlink" Target="https://www.nia.nih.gov/health/advance-care-planning-health-care-directives#wishe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nia.nih.gov/health/providing-comfort-end-life#physical" TargetMode="External"/><Relationship Id="rId2" Type="http://schemas.openxmlformats.org/officeDocument/2006/relationships/hyperlink" Target="https://www.nia.nih.gov/health/providing-comfort-end-life#what" TargetMode="External"/><Relationship Id="rId1" Type="http://schemas.openxmlformats.org/officeDocument/2006/relationships/slideLayout" Target="../slideLayouts/slideLayout2.xml"/><Relationship Id="rId6" Type="http://schemas.openxmlformats.org/officeDocument/2006/relationships/hyperlink" Target="https://www.nia.nih.gov/health/providing-comfort-end-life#practical" TargetMode="External"/><Relationship Id="rId5" Type="http://schemas.openxmlformats.org/officeDocument/2006/relationships/hyperlink" Target="https://www.nia.nih.gov/health/providing-comfort-end-life#spiritual" TargetMode="External"/><Relationship Id="rId4" Type="http://schemas.openxmlformats.org/officeDocument/2006/relationships/hyperlink" Target="https://www.nia.nih.gov/health/providing-comfort-end-life#emotional"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ia.nih.gov/health/providing-comfort-end-life#physica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nia.nih.gov/health/providing-comfort-end-life#practical" TargetMode="External"/><Relationship Id="rId5" Type="http://schemas.openxmlformats.org/officeDocument/2006/relationships/hyperlink" Target="https://www.nia.nih.gov/health/providing-comfort-end-life#spiritual" TargetMode="External"/><Relationship Id="rId4" Type="http://schemas.openxmlformats.org/officeDocument/2006/relationships/hyperlink" Target="https://www.nia.nih.gov/health/providing-comfort-end-life#emotiona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0">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0B873E5-FFDF-B789-8DA0-2440D89B80D9}"/>
              </a:ext>
            </a:extLst>
          </p:cNvPr>
          <p:cNvPicPr>
            <a:picLocks noChangeAspect="1"/>
          </p:cNvPicPr>
          <p:nvPr/>
        </p:nvPicPr>
        <p:blipFill rotWithShape="1">
          <a:blip r:embed="rId2"/>
          <a:srcRect r="9055" b="-1"/>
          <a:stretch/>
        </p:blipFill>
        <p:spPr>
          <a:xfrm>
            <a:off x="0" y="10"/>
            <a:ext cx="12191999" cy="6857990"/>
          </a:xfrm>
          <a:prstGeom prst="rect">
            <a:avLst/>
          </a:prstGeom>
        </p:spPr>
      </p:pic>
      <p:sp>
        <p:nvSpPr>
          <p:cNvPr id="16" name="Rectangle 12">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A17AA7A-86B2-02D9-6851-887EE55DA32D}"/>
              </a:ext>
            </a:extLst>
          </p:cNvPr>
          <p:cNvSpPr>
            <a:spLocks noGrp="1"/>
          </p:cNvSpPr>
          <p:nvPr>
            <p:ph type="ctrTitle"/>
          </p:nvPr>
        </p:nvSpPr>
        <p:spPr>
          <a:xfrm>
            <a:off x="2522357" y="390525"/>
            <a:ext cx="8695117" cy="2654300"/>
          </a:xfrm>
          <a:noFill/>
        </p:spPr>
        <p:txBody>
          <a:bodyPr>
            <a:normAutofit/>
          </a:bodyPr>
          <a:lstStyle/>
          <a:p>
            <a:r>
              <a:rPr lang="en-US" sz="5200" dirty="0"/>
              <a:t>End-of-Life Care for Elders With Dementia</a:t>
            </a:r>
          </a:p>
        </p:txBody>
      </p:sp>
      <p:sp>
        <p:nvSpPr>
          <p:cNvPr id="3" name="Subtitle 2">
            <a:extLst>
              <a:ext uri="{FF2B5EF4-FFF2-40B4-BE49-F238E27FC236}">
                <a16:creationId xmlns:a16="http://schemas.microsoft.com/office/drawing/2014/main" id="{398CB9D6-7683-8CB7-0BE1-00EBB05B3C39}"/>
              </a:ext>
            </a:extLst>
          </p:cNvPr>
          <p:cNvSpPr>
            <a:spLocks noGrp="1"/>
          </p:cNvSpPr>
          <p:nvPr>
            <p:ph type="subTitle" idx="1"/>
          </p:nvPr>
        </p:nvSpPr>
        <p:spPr>
          <a:xfrm>
            <a:off x="7940802" y="4324434"/>
            <a:ext cx="4248149" cy="1485319"/>
          </a:xfrm>
          <a:noFill/>
        </p:spPr>
        <p:txBody>
          <a:bodyPr>
            <a:normAutofit/>
          </a:bodyPr>
          <a:lstStyle/>
          <a:p>
            <a:pPr algn="l"/>
            <a:r>
              <a:rPr lang="en-US" dirty="0"/>
              <a:t>Rhonda Oakes,</a:t>
            </a:r>
            <a:r>
              <a:rPr lang="en-US" sz="2000" dirty="0"/>
              <a:t>MSN,BSN,RN,CHPN</a:t>
            </a:r>
          </a:p>
          <a:p>
            <a:r>
              <a:rPr lang="en-US" sz="2000" dirty="0"/>
              <a:t>roakes@fourseasonscfl.org</a:t>
            </a:r>
          </a:p>
        </p:txBody>
      </p:sp>
    </p:spTree>
    <p:extLst>
      <p:ext uri="{BB962C8B-B14F-4D97-AF65-F5344CB8AC3E}">
        <p14:creationId xmlns:p14="http://schemas.microsoft.com/office/powerpoint/2010/main" val="4125557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F8BE3-06EB-EF8D-C5DB-C2686A077D8F}"/>
              </a:ext>
            </a:extLst>
          </p:cNvPr>
          <p:cNvSpPr>
            <a:spLocks noGrp="1"/>
          </p:cNvSpPr>
          <p:nvPr>
            <p:ph type="title"/>
          </p:nvPr>
        </p:nvSpPr>
        <p:spPr>
          <a:xfrm>
            <a:off x="133350" y="365125"/>
            <a:ext cx="11220450" cy="1325563"/>
          </a:xfrm>
        </p:spPr>
        <p:txBody>
          <a:bodyPr/>
          <a:lstStyle/>
          <a:p>
            <a:r>
              <a:rPr lang="en-US" sz="4400" dirty="0"/>
              <a:t>What if the Elder is not able to answer?</a:t>
            </a:r>
            <a:endParaRPr lang="en-US" dirty="0"/>
          </a:p>
        </p:txBody>
      </p:sp>
      <p:sp>
        <p:nvSpPr>
          <p:cNvPr id="3" name="Content Placeholder 2">
            <a:extLst>
              <a:ext uri="{FF2B5EF4-FFF2-40B4-BE49-F238E27FC236}">
                <a16:creationId xmlns:a16="http://schemas.microsoft.com/office/drawing/2014/main" id="{D25FE8CA-59FB-EEE4-E806-CCB1623AB2B1}"/>
              </a:ext>
            </a:extLst>
          </p:cNvPr>
          <p:cNvSpPr>
            <a:spLocks noGrp="1"/>
          </p:cNvSpPr>
          <p:nvPr>
            <p:ph idx="1"/>
          </p:nvPr>
        </p:nvSpPr>
        <p:spPr>
          <a:xfrm>
            <a:off x="838200" y="1825625"/>
            <a:ext cx="11220450" cy="4351338"/>
          </a:xfrm>
        </p:spPr>
        <p:txBody>
          <a:bodyPr>
            <a:normAutofit lnSpcReduction="10000"/>
          </a:bodyPr>
          <a:lstStyle/>
          <a:p>
            <a:pPr marL="0" indent="0">
              <a:buNone/>
            </a:pPr>
            <a:r>
              <a:rPr lang="en-US" b="1" kern="0" dirty="0">
                <a:latin typeface="Calibri" panose="020F0502020204030204" pitchFamily="34" charset="0"/>
                <a:ea typeface="Calibri" panose="020F0502020204030204" pitchFamily="34" charset="0"/>
              </a:rPr>
              <a:t>As a family do you recall the Elder ever stating something to the effect </a:t>
            </a:r>
          </a:p>
          <a:p>
            <a:pPr>
              <a:buFont typeface="Wingdings" panose="05000000000000000000" pitchFamily="2" charset="2"/>
              <a:buChar char="§"/>
            </a:pPr>
            <a:r>
              <a:rPr lang="en-US" kern="0" dirty="0">
                <a:latin typeface="Calibri" panose="020F0502020204030204" pitchFamily="34" charset="0"/>
                <a:ea typeface="Calibri" panose="020F0502020204030204" pitchFamily="34" charset="0"/>
              </a:rPr>
              <a:t>“Don’t let them bring me back if my heart stops”</a:t>
            </a:r>
          </a:p>
          <a:p>
            <a:pPr>
              <a:buFont typeface="Wingdings" panose="05000000000000000000" pitchFamily="2" charset="2"/>
              <a:buChar char="§"/>
            </a:pPr>
            <a:r>
              <a:rPr lang="en-US" kern="0" dirty="0">
                <a:latin typeface="Calibri" panose="020F0502020204030204" pitchFamily="34" charset="0"/>
                <a:ea typeface="Calibri" panose="020F0502020204030204" pitchFamily="34" charset="0"/>
              </a:rPr>
              <a:t>“Don’t let them put me on a machine to keep me alive”</a:t>
            </a:r>
          </a:p>
          <a:p>
            <a:pPr>
              <a:buFont typeface="Wingdings" panose="05000000000000000000" pitchFamily="2" charset="2"/>
              <a:buChar char="§"/>
            </a:pPr>
            <a:r>
              <a:rPr lang="en-US" kern="0" dirty="0">
                <a:latin typeface="Calibri" panose="020F0502020204030204" pitchFamily="34" charset="0"/>
                <a:ea typeface="Calibri" panose="020F0502020204030204" pitchFamily="34" charset="0"/>
              </a:rPr>
              <a:t>“If I can’t care for myself and there is no cure, don’t give me artificial food to keep me here”</a:t>
            </a:r>
          </a:p>
          <a:p>
            <a:pPr>
              <a:buFont typeface="Wingdings" panose="05000000000000000000" pitchFamily="2" charset="2"/>
              <a:buChar char="§"/>
            </a:pPr>
            <a:r>
              <a:rPr lang="en-US" kern="0" dirty="0">
                <a:latin typeface="Calibri" panose="020F0502020204030204" pitchFamily="34" charset="0"/>
                <a:ea typeface="Calibri" panose="020F0502020204030204" pitchFamily="34" charset="0"/>
              </a:rPr>
              <a:t>“Don’t let me suffer from treatments that hurt if they can’t cure me”</a:t>
            </a:r>
          </a:p>
          <a:p>
            <a:pPr>
              <a:buFont typeface="Wingdings" panose="05000000000000000000" pitchFamily="2" charset="2"/>
              <a:buChar char="§"/>
            </a:pPr>
            <a:r>
              <a:rPr lang="en-US" kern="0" dirty="0">
                <a:latin typeface="Calibri" panose="020F0502020204030204" pitchFamily="34" charset="0"/>
                <a:ea typeface="Calibri" panose="020F0502020204030204" pitchFamily="34" charset="0"/>
              </a:rPr>
              <a:t>“I feel for (person they have visited) I would not want to live like that with all those tubes.”</a:t>
            </a:r>
          </a:p>
          <a:p>
            <a:pPr marL="0" indent="0">
              <a:buNone/>
            </a:pPr>
            <a:r>
              <a:rPr lang="en-US" b="1" kern="0" dirty="0">
                <a:latin typeface="Calibri" panose="020F0502020204030204" pitchFamily="34" charset="0"/>
                <a:ea typeface="Calibri" panose="020F0502020204030204" pitchFamily="34" charset="0"/>
              </a:rPr>
              <a:t>Again, recollecting any preferences they shared will help you make the best medical decisions possible.</a:t>
            </a:r>
          </a:p>
          <a:p>
            <a:pPr marL="0" indent="0">
              <a:buNone/>
            </a:pPr>
            <a:endParaRPr lang="en-US" kern="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13465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F8BE3-06EB-EF8D-C5DB-C2686A077D8F}"/>
              </a:ext>
            </a:extLst>
          </p:cNvPr>
          <p:cNvSpPr>
            <a:spLocks noGrp="1"/>
          </p:cNvSpPr>
          <p:nvPr>
            <p:ph type="title"/>
          </p:nvPr>
        </p:nvSpPr>
        <p:spPr>
          <a:xfrm>
            <a:off x="750012" y="365125"/>
            <a:ext cx="10603787" cy="1325563"/>
          </a:xfrm>
        </p:spPr>
        <p:txBody>
          <a:bodyPr>
            <a:normAutofit fontScale="90000"/>
          </a:bodyPr>
          <a:lstStyle/>
          <a:p>
            <a:r>
              <a:rPr lang="en-US" sz="4400" dirty="0"/>
              <a:t>What if the Elder does not understand/unresponsive and never shared what they would </a:t>
            </a:r>
            <a:r>
              <a:rPr lang="en-US" dirty="0"/>
              <a:t>want in any format</a:t>
            </a:r>
            <a:r>
              <a:rPr lang="en-US" sz="4400" dirty="0"/>
              <a:t>?</a:t>
            </a:r>
            <a:endParaRPr lang="en-US" dirty="0"/>
          </a:p>
        </p:txBody>
      </p:sp>
      <p:sp>
        <p:nvSpPr>
          <p:cNvPr id="3" name="Content Placeholder 2">
            <a:extLst>
              <a:ext uri="{FF2B5EF4-FFF2-40B4-BE49-F238E27FC236}">
                <a16:creationId xmlns:a16="http://schemas.microsoft.com/office/drawing/2014/main" id="{D25FE8CA-59FB-EEE4-E806-CCB1623AB2B1}"/>
              </a:ext>
            </a:extLst>
          </p:cNvPr>
          <p:cNvSpPr>
            <a:spLocks noGrp="1"/>
          </p:cNvSpPr>
          <p:nvPr>
            <p:ph idx="1"/>
          </p:nvPr>
        </p:nvSpPr>
        <p:spPr>
          <a:xfrm>
            <a:off x="750012" y="2136989"/>
            <a:ext cx="11220450" cy="4351338"/>
          </a:xfrm>
        </p:spPr>
        <p:txBody>
          <a:bodyPr>
            <a:normAutofit/>
          </a:bodyPr>
          <a:lstStyle/>
          <a:p>
            <a:pPr marL="0" indent="0">
              <a:buNone/>
            </a:pPr>
            <a:r>
              <a:rPr lang="en-US" kern="0" dirty="0">
                <a:latin typeface="Calibri" panose="020F0502020204030204" pitchFamily="34" charset="0"/>
                <a:ea typeface="Calibri" panose="020F0502020204030204" pitchFamily="34" charset="0"/>
              </a:rPr>
              <a:t>The burden of the decisions fall to the health care surrogate or family.</a:t>
            </a:r>
          </a:p>
          <a:p>
            <a:pPr marL="0" indent="0">
              <a:buNone/>
            </a:pPr>
            <a:r>
              <a:rPr lang="en-US" kern="0" dirty="0">
                <a:latin typeface="Calibri" panose="020F0502020204030204" pitchFamily="34" charset="0"/>
                <a:ea typeface="Calibri" panose="020F0502020204030204" pitchFamily="34" charset="0"/>
              </a:rPr>
              <a:t>It is so important to begin advance care planning and working through what is okay and not okay to help your healthcare team provide the desired care.</a:t>
            </a:r>
          </a:p>
          <a:p>
            <a:pPr marL="0" indent="0">
              <a:buNone/>
            </a:pPr>
            <a:r>
              <a:rPr lang="en-US" kern="0" dirty="0">
                <a:latin typeface="Calibri" panose="020F0502020204030204" pitchFamily="34" charset="0"/>
                <a:ea typeface="Calibri" panose="020F0502020204030204" pitchFamily="34" charset="0"/>
              </a:rPr>
              <a:t>The Elder’s physician can explain what the options are if the Elder:</a:t>
            </a:r>
          </a:p>
          <a:p>
            <a:pPr marL="457200" lvl="1" indent="0">
              <a:buNone/>
            </a:pPr>
            <a:r>
              <a:rPr lang="en-US" kern="0" dirty="0">
                <a:latin typeface="Calibri" panose="020F0502020204030204" pitchFamily="34" charset="0"/>
                <a:ea typeface="Calibri" panose="020F0502020204030204" pitchFamily="34" charset="0"/>
              </a:rPr>
              <a:t>The Elder is in the terminal phase of the illness</a:t>
            </a:r>
          </a:p>
          <a:p>
            <a:pPr lvl="1"/>
            <a:r>
              <a:rPr lang="en-US" kern="0" dirty="0">
                <a:latin typeface="Calibri" panose="020F0502020204030204" pitchFamily="34" charset="0"/>
                <a:ea typeface="Calibri" panose="020F0502020204030204" pitchFamily="34" charset="0"/>
              </a:rPr>
              <a:t>Is no longer able to care for themself</a:t>
            </a:r>
          </a:p>
          <a:p>
            <a:pPr lvl="1"/>
            <a:r>
              <a:rPr lang="en-US" kern="0" dirty="0">
                <a:latin typeface="Calibri" panose="020F0502020204030204" pitchFamily="34" charset="0"/>
                <a:ea typeface="Calibri" panose="020F0502020204030204" pitchFamily="34" charset="0"/>
              </a:rPr>
              <a:t>Has a wound that will not heal</a:t>
            </a:r>
          </a:p>
          <a:p>
            <a:pPr lvl="1"/>
            <a:r>
              <a:rPr lang="en-US" kern="0" dirty="0">
                <a:latin typeface="Calibri" panose="020F0502020204030204" pitchFamily="34" charset="0"/>
                <a:ea typeface="Calibri" panose="020F0502020204030204" pitchFamily="34" charset="0"/>
              </a:rPr>
              <a:t>Gets an infection that does not respond to treatment/heal.</a:t>
            </a:r>
          </a:p>
          <a:p>
            <a:pPr lvl="1"/>
            <a:r>
              <a:rPr lang="en-US" kern="0" dirty="0">
                <a:latin typeface="Calibri" panose="020F0502020204030204" pitchFamily="34" charset="0"/>
                <a:ea typeface="Calibri" panose="020F0502020204030204" pitchFamily="34" charset="0"/>
              </a:rPr>
              <a:t>Is not able to swallow</a:t>
            </a:r>
          </a:p>
          <a:p>
            <a:pPr lvl="1"/>
            <a:r>
              <a:rPr lang="en-US" kern="0" dirty="0">
                <a:latin typeface="Calibri" panose="020F0502020204030204" pitchFamily="34" charset="0"/>
                <a:ea typeface="Calibri" panose="020F0502020204030204" pitchFamily="34" charset="0"/>
              </a:rPr>
              <a:t>Heart stops</a:t>
            </a:r>
          </a:p>
          <a:p>
            <a:pPr marL="0" indent="0">
              <a:buNone/>
            </a:pPr>
            <a:endParaRPr lang="en-US" kern="0" dirty="0">
              <a:latin typeface="Calibri" panose="020F0502020204030204" pitchFamily="34" charset="0"/>
              <a:ea typeface="Calibri" panose="020F0502020204030204" pitchFamily="34" charset="0"/>
            </a:endParaRPr>
          </a:p>
          <a:p>
            <a:pPr marL="0" indent="0">
              <a:buNone/>
            </a:pPr>
            <a:endParaRPr lang="en-US" kern="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696286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E92D1-814D-D038-CDB6-4C29A40E7C72}"/>
              </a:ext>
            </a:extLst>
          </p:cNvPr>
          <p:cNvSpPr>
            <a:spLocks noGrp="1"/>
          </p:cNvSpPr>
          <p:nvPr>
            <p:ph type="title"/>
          </p:nvPr>
        </p:nvSpPr>
        <p:spPr/>
        <p:txBody>
          <a:bodyPr/>
          <a:lstStyle/>
          <a:p>
            <a:r>
              <a:rPr lang="en-US" dirty="0"/>
              <a:t>Resources to Chart the Course</a:t>
            </a:r>
          </a:p>
        </p:txBody>
      </p:sp>
      <p:sp>
        <p:nvSpPr>
          <p:cNvPr id="3" name="Content Placeholder 2">
            <a:extLst>
              <a:ext uri="{FF2B5EF4-FFF2-40B4-BE49-F238E27FC236}">
                <a16:creationId xmlns:a16="http://schemas.microsoft.com/office/drawing/2014/main" id="{96E74795-3479-C01D-ED32-9A885FA05986}"/>
              </a:ext>
            </a:extLst>
          </p:cNvPr>
          <p:cNvSpPr>
            <a:spLocks noGrp="1"/>
          </p:cNvSpPr>
          <p:nvPr>
            <p:ph idx="1"/>
          </p:nvPr>
        </p:nvSpPr>
        <p:spPr/>
        <p:txBody>
          <a:bodyPr>
            <a:normAutofit/>
          </a:bodyPr>
          <a:lstStyle/>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2">
                  <a:extLst>
                    <a:ext uri="{A12FA001-AC4F-418D-AE19-62706E023703}">
                      <ahyp:hlinkClr xmlns:ahyp="http://schemas.microsoft.com/office/drawing/2018/hyperlinkcolor" val="tx"/>
                    </a:ext>
                  </a:extLst>
                </a:hlinkClick>
              </a:rPr>
              <a:t>What is advance care planning?</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3">
                  <a:extLst>
                    <a:ext uri="{A12FA001-AC4F-418D-AE19-62706E023703}">
                      <ahyp:hlinkClr xmlns:ahyp="http://schemas.microsoft.com/office/drawing/2018/hyperlinkcolor" val="tx"/>
                    </a:ext>
                  </a:extLst>
                </a:hlinkClick>
              </a:rPr>
              <a:t>Advance care planning decisions</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3">
                  <a:extLst>
                    <a:ext uri="{A12FA001-AC4F-418D-AE19-62706E023703}">
                      <ahyp:hlinkClr xmlns:ahyp="http://schemas.microsoft.com/office/drawing/2018/hyperlinkcolor" val="tx"/>
                    </a:ext>
                  </a:extLst>
                </a:hlinkClick>
              </a:rPr>
              <a:t>Getting started with advance care planning</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4">
                  <a:extLst>
                    <a:ext uri="{A12FA001-AC4F-418D-AE19-62706E023703}">
                      <ahyp:hlinkClr xmlns:ahyp="http://schemas.microsoft.com/office/drawing/2018/hyperlinkcolor" val="tx"/>
                    </a:ext>
                  </a:extLst>
                </a:hlinkClick>
              </a:rPr>
              <a:t>Making your advance care wishes known</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5">
                  <a:extLst>
                    <a:ext uri="{A12FA001-AC4F-418D-AE19-62706E023703}">
                      <ahyp:hlinkClr xmlns:ahyp="http://schemas.microsoft.com/office/drawing/2018/hyperlinkcolor" val="tx"/>
                    </a:ext>
                  </a:extLst>
                </a:hlinkClick>
              </a:rPr>
              <a:t>How to choose your health care proxy</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6">
                  <a:extLst>
                    <a:ext uri="{A12FA001-AC4F-418D-AE19-62706E023703}">
                      <ahyp:hlinkClr xmlns:ahyp="http://schemas.microsoft.com/office/drawing/2018/hyperlinkcolor" val="tx"/>
                    </a:ext>
                  </a:extLst>
                </a:hlinkClick>
              </a:rPr>
              <a:t>Making your health care directives official</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7">
                  <a:extLst>
                    <a:ext uri="{A12FA001-AC4F-418D-AE19-62706E023703}">
                      <ahyp:hlinkClr xmlns:ahyp="http://schemas.microsoft.com/office/drawing/2018/hyperlinkcolor" val="tx"/>
                    </a:ext>
                  </a:extLst>
                </a:hlinkClick>
              </a:rPr>
              <a:t>What to do after you set up your advance directive</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8">
                  <a:extLst>
                    <a:ext uri="{A12FA001-AC4F-418D-AE19-62706E023703}">
                      <ahyp:hlinkClr xmlns:ahyp="http://schemas.microsoft.com/office/drawing/2018/hyperlinkcolor" val="tx"/>
                    </a:ext>
                  </a:extLst>
                </a:hlinkClick>
              </a:rPr>
              <a:t>Be prepared</a:t>
            </a:r>
            <a:endParaRPr lang="en-US" b="0" i="0" dirty="0">
              <a:solidFill>
                <a:srgbClr val="0070C0"/>
              </a:solidFill>
              <a:effectLst/>
              <a:latin typeface="Source Sans Pro" panose="020B0503030403020204" pitchFamily="34" charset="0"/>
            </a:endParaRPr>
          </a:p>
          <a:p>
            <a:endParaRPr lang="en-US" dirty="0"/>
          </a:p>
        </p:txBody>
      </p:sp>
    </p:spTree>
    <p:extLst>
      <p:ext uri="{BB962C8B-B14F-4D97-AF65-F5344CB8AC3E}">
        <p14:creationId xmlns:p14="http://schemas.microsoft.com/office/powerpoint/2010/main" val="1915825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EFDB3-9FF2-D993-7117-2937E0546272}"/>
              </a:ext>
            </a:extLst>
          </p:cNvPr>
          <p:cNvSpPr>
            <a:spLocks noGrp="1"/>
          </p:cNvSpPr>
          <p:nvPr>
            <p:ph type="title"/>
          </p:nvPr>
        </p:nvSpPr>
        <p:spPr/>
        <p:txBody>
          <a:bodyPr/>
          <a:lstStyle/>
          <a:p>
            <a:r>
              <a:rPr lang="en-US" dirty="0"/>
              <a:t>Resources continued</a:t>
            </a:r>
          </a:p>
        </p:txBody>
      </p:sp>
      <p:sp>
        <p:nvSpPr>
          <p:cNvPr id="3" name="Content Placeholder 2">
            <a:extLst>
              <a:ext uri="{FF2B5EF4-FFF2-40B4-BE49-F238E27FC236}">
                <a16:creationId xmlns:a16="http://schemas.microsoft.com/office/drawing/2014/main" id="{D6E8D598-F453-6F1A-30DA-DFBE307303DE}"/>
              </a:ext>
            </a:extLst>
          </p:cNvPr>
          <p:cNvSpPr>
            <a:spLocks noGrp="1"/>
          </p:cNvSpPr>
          <p:nvPr>
            <p:ph idx="1"/>
          </p:nvPr>
        </p:nvSpPr>
        <p:spPr/>
        <p:txBody>
          <a:bodyPr/>
          <a:lstStyle/>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2">
                  <a:extLst>
                    <a:ext uri="{A12FA001-AC4F-418D-AE19-62706E023703}">
                      <ahyp:hlinkClr xmlns:ahyp="http://schemas.microsoft.com/office/drawing/2018/hyperlinkcolor" val="tx"/>
                    </a:ext>
                  </a:extLst>
                </a:hlinkClick>
              </a:rPr>
              <a:t>What is end-of-life care?</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3">
                  <a:extLst>
                    <a:ext uri="{A12FA001-AC4F-418D-AE19-62706E023703}">
                      <ahyp:hlinkClr xmlns:ahyp="http://schemas.microsoft.com/office/drawing/2018/hyperlinkcolor" val="tx"/>
                    </a:ext>
                  </a:extLst>
                </a:hlinkClick>
              </a:rPr>
              <a:t>End of life: Providing physical comfort</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4">
                  <a:extLst>
                    <a:ext uri="{A12FA001-AC4F-418D-AE19-62706E023703}">
                      <ahyp:hlinkClr xmlns:ahyp="http://schemas.microsoft.com/office/drawing/2018/hyperlinkcolor" val="tx"/>
                    </a:ext>
                  </a:extLst>
                </a:hlinkClick>
              </a:rPr>
              <a:t>End of life: Managing mental and emotional needs</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5">
                  <a:extLst>
                    <a:ext uri="{A12FA001-AC4F-418D-AE19-62706E023703}">
                      <ahyp:hlinkClr xmlns:ahyp="http://schemas.microsoft.com/office/drawing/2018/hyperlinkcolor" val="tx"/>
                    </a:ext>
                  </a:extLst>
                </a:hlinkClick>
              </a:rPr>
              <a:t>Spiritual needs at the end of life</a:t>
            </a:r>
            <a:endParaRPr lang="en-US" b="0" i="0" dirty="0">
              <a:solidFill>
                <a:srgbClr val="0070C0"/>
              </a:solidFill>
              <a:effectLst/>
              <a:latin typeface="Source Sans Pro" panose="020B0503030403020204" pitchFamily="34" charset="0"/>
            </a:endParaRPr>
          </a:p>
          <a:p>
            <a:pPr algn="l">
              <a:buFont typeface="Arial" panose="020B0604020202020204" pitchFamily="34" charset="0"/>
              <a:buChar char="•"/>
            </a:pPr>
            <a:r>
              <a:rPr lang="en-US" b="0" i="0" u="sng" dirty="0">
                <a:solidFill>
                  <a:srgbClr val="0070C0"/>
                </a:solidFill>
                <a:effectLst/>
                <a:latin typeface="Source Sans Pro" panose="020B0503030403020204" pitchFamily="34" charset="0"/>
                <a:hlinkClick r:id="rId6">
                  <a:extLst>
                    <a:ext uri="{A12FA001-AC4F-418D-AE19-62706E023703}">
                      <ahyp:hlinkClr xmlns:ahyp="http://schemas.microsoft.com/office/drawing/2018/hyperlinkcolor" val="tx"/>
                    </a:ext>
                  </a:extLst>
                </a:hlinkClick>
              </a:rPr>
              <a:t>Providing support for practical tasks</a:t>
            </a:r>
            <a:endParaRPr lang="en-US" b="0" i="0" dirty="0">
              <a:solidFill>
                <a:srgbClr val="0070C0"/>
              </a:solidFill>
              <a:effectLst/>
              <a:latin typeface="Source Sans Pro" panose="020B0503030403020204" pitchFamily="34" charset="0"/>
            </a:endParaRPr>
          </a:p>
        </p:txBody>
      </p:sp>
    </p:spTree>
    <p:extLst>
      <p:ext uri="{BB962C8B-B14F-4D97-AF65-F5344CB8AC3E}">
        <p14:creationId xmlns:p14="http://schemas.microsoft.com/office/powerpoint/2010/main" val="623898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descr="Question mark">
            <a:extLst>
              <a:ext uri="{FF2B5EF4-FFF2-40B4-BE49-F238E27FC236}">
                <a16:creationId xmlns:a16="http://schemas.microsoft.com/office/drawing/2014/main" id="{3D53349F-83EA-8D73-BBDA-B09EBB17503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10466" y="643466"/>
            <a:ext cx="5571067" cy="5571067"/>
          </a:xfrm>
          <a:prstGeom prst="rect">
            <a:avLst/>
          </a:prstGeom>
        </p:spPr>
      </p:pic>
      <p:sp>
        <p:nvSpPr>
          <p:cNvPr id="3" name="Content Placeholder 2">
            <a:extLst>
              <a:ext uri="{FF2B5EF4-FFF2-40B4-BE49-F238E27FC236}">
                <a16:creationId xmlns:a16="http://schemas.microsoft.com/office/drawing/2014/main" id="{F5E0F391-F707-4376-0E68-F407A28DF1D3}"/>
              </a:ext>
            </a:extLst>
          </p:cNvPr>
          <p:cNvSpPr>
            <a:spLocks noGrp="1"/>
          </p:cNvSpPr>
          <p:nvPr>
            <p:ph idx="4294967295"/>
          </p:nvPr>
        </p:nvSpPr>
        <p:spPr>
          <a:xfrm>
            <a:off x="1529818" y="3681626"/>
            <a:ext cx="7912133" cy="2057045"/>
          </a:xfrm>
        </p:spPr>
        <p:txBody>
          <a:bodyPr vert="horz" lIns="91440" tIns="45720" rIns="91440" bIns="45720" rtlCol="0">
            <a:normAutofit/>
          </a:bodyPr>
          <a:lstStyle/>
          <a:p>
            <a:pPr marL="0" indent="0">
              <a:buNone/>
            </a:pPr>
            <a:r>
              <a:rPr lang="en-US" sz="6600" dirty="0"/>
              <a:t>QUESTIONS</a:t>
            </a:r>
          </a:p>
        </p:txBody>
      </p:sp>
    </p:spTree>
    <p:extLst>
      <p:ext uri="{BB962C8B-B14F-4D97-AF65-F5344CB8AC3E}">
        <p14:creationId xmlns:p14="http://schemas.microsoft.com/office/powerpoint/2010/main" val="2894047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9AFB3-ED2F-2BFA-4F03-47ACBF7C47F8}"/>
              </a:ext>
            </a:extLst>
          </p:cNvPr>
          <p:cNvSpPr>
            <a:spLocks noGrp="1"/>
          </p:cNvSpPr>
          <p:nvPr>
            <p:ph type="title"/>
          </p:nvPr>
        </p:nvSpPr>
        <p:spPr/>
        <p:txBody>
          <a:bodyPr/>
          <a:lstStyle/>
          <a:p>
            <a:r>
              <a:rPr lang="en-US" dirty="0"/>
              <a:t>End Stage Dementia</a:t>
            </a:r>
          </a:p>
        </p:txBody>
      </p:sp>
      <p:sp>
        <p:nvSpPr>
          <p:cNvPr id="3" name="Content Placeholder 2">
            <a:extLst>
              <a:ext uri="{FF2B5EF4-FFF2-40B4-BE49-F238E27FC236}">
                <a16:creationId xmlns:a16="http://schemas.microsoft.com/office/drawing/2014/main" id="{150E1C8F-487F-F42E-9E05-FC2E5F547923}"/>
              </a:ext>
            </a:extLst>
          </p:cNvPr>
          <p:cNvSpPr>
            <a:spLocks noGrp="1"/>
          </p:cNvSpPr>
          <p:nvPr>
            <p:ph idx="1"/>
          </p:nvPr>
        </p:nvSpPr>
        <p:spPr/>
        <p:txBody>
          <a:bodyPr/>
          <a:lstStyle/>
          <a:p>
            <a:r>
              <a:rPr lang="en-US" dirty="0"/>
              <a:t>Dependent on caregiver for personal care; dressing, bathing, transfers walking</a:t>
            </a:r>
          </a:p>
          <a:p>
            <a:r>
              <a:rPr lang="en-US" dirty="0"/>
              <a:t>Incontinent of bowel and bladder</a:t>
            </a:r>
          </a:p>
          <a:p>
            <a:r>
              <a:rPr lang="en-US" dirty="0"/>
              <a:t>Unable to communicate meaningfully </a:t>
            </a:r>
          </a:p>
          <a:p>
            <a:r>
              <a:rPr lang="en-US" dirty="0"/>
              <a:t>Impaired nutritional status or difficulty swallowing or refusing to eat</a:t>
            </a:r>
          </a:p>
          <a:p>
            <a:r>
              <a:rPr lang="en-US" dirty="0"/>
              <a:t>Weight loss over 11% of body weight or Body Mass Index less than 18</a:t>
            </a:r>
          </a:p>
          <a:p>
            <a:r>
              <a:rPr lang="en-US" dirty="0"/>
              <a:t>Albumin less than 3.1 (lab result the physician can provide)</a:t>
            </a:r>
          </a:p>
        </p:txBody>
      </p:sp>
    </p:spTree>
    <p:extLst>
      <p:ext uri="{BB962C8B-B14F-4D97-AF65-F5344CB8AC3E}">
        <p14:creationId xmlns:p14="http://schemas.microsoft.com/office/powerpoint/2010/main" val="3477691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301C6-B74E-691D-F0A8-D69DBEA32078}"/>
              </a:ext>
            </a:extLst>
          </p:cNvPr>
          <p:cNvSpPr>
            <a:spLocks noGrp="1"/>
          </p:cNvSpPr>
          <p:nvPr>
            <p:ph type="title"/>
          </p:nvPr>
        </p:nvSpPr>
        <p:spPr/>
        <p:txBody>
          <a:bodyPr/>
          <a:lstStyle/>
          <a:p>
            <a:r>
              <a:rPr lang="en-US" dirty="0"/>
              <a:t>End Stage Dementia Cont’d</a:t>
            </a:r>
          </a:p>
        </p:txBody>
      </p:sp>
      <p:sp>
        <p:nvSpPr>
          <p:cNvPr id="3" name="Content Placeholder 2">
            <a:extLst>
              <a:ext uri="{FF2B5EF4-FFF2-40B4-BE49-F238E27FC236}">
                <a16:creationId xmlns:a16="http://schemas.microsoft.com/office/drawing/2014/main" id="{3B012B38-1A20-3A82-C067-EFE518442479}"/>
              </a:ext>
            </a:extLst>
          </p:cNvPr>
          <p:cNvSpPr>
            <a:spLocks noGrp="1"/>
          </p:cNvSpPr>
          <p:nvPr>
            <p:ph idx="1"/>
          </p:nvPr>
        </p:nvSpPr>
        <p:spPr/>
        <p:txBody>
          <a:bodyPr/>
          <a:lstStyle/>
          <a:p>
            <a:pPr marL="0" indent="0" algn="l">
              <a:buNone/>
            </a:pPr>
            <a:r>
              <a:rPr lang="en-US" b="1" dirty="0">
                <a:latin typeface="Chronicle Display A"/>
              </a:rPr>
              <a:t>Additional </a:t>
            </a:r>
            <a:r>
              <a:rPr lang="en-US" b="1" i="0" dirty="0">
                <a:effectLst/>
                <a:latin typeface="Chronicle Display A"/>
              </a:rPr>
              <a:t>illnesses associated with advanced dementia include: </a:t>
            </a:r>
          </a:p>
          <a:p>
            <a:pPr algn="l">
              <a:buFont typeface="Arial" panose="020B0604020202020204" pitchFamily="34" charset="0"/>
              <a:buChar char="•"/>
            </a:pPr>
            <a:r>
              <a:rPr lang="en-US" b="0" i="0" dirty="0">
                <a:solidFill>
                  <a:srgbClr val="484847"/>
                </a:solidFill>
                <a:effectLst/>
                <a:latin typeface="Open Sans" panose="020B0606030504020204" pitchFamily="34" charset="0"/>
              </a:rPr>
              <a:t>Aspiration pneumonia </a:t>
            </a:r>
          </a:p>
          <a:p>
            <a:pPr algn="l">
              <a:buFont typeface="Arial" panose="020B0604020202020204" pitchFamily="34" charset="0"/>
              <a:buChar char="•"/>
            </a:pPr>
            <a:r>
              <a:rPr lang="en-US" b="0" i="0" dirty="0">
                <a:solidFill>
                  <a:srgbClr val="484847"/>
                </a:solidFill>
                <a:effectLst/>
                <a:latin typeface="Open Sans" panose="020B0606030504020204" pitchFamily="34" charset="0"/>
              </a:rPr>
              <a:t>Upper urinary tract infection </a:t>
            </a:r>
          </a:p>
          <a:p>
            <a:pPr algn="l">
              <a:buFont typeface="Arial" panose="020B0604020202020204" pitchFamily="34" charset="0"/>
              <a:buChar char="•"/>
            </a:pPr>
            <a:r>
              <a:rPr lang="en-US" b="0" i="0" dirty="0">
                <a:solidFill>
                  <a:srgbClr val="484847"/>
                </a:solidFill>
                <a:effectLst/>
                <a:latin typeface="Open Sans" panose="020B0606030504020204" pitchFamily="34" charset="0"/>
              </a:rPr>
              <a:t>Septicemia </a:t>
            </a:r>
          </a:p>
          <a:p>
            <a:pPr algn="l">
              <a:buFont typeface="Arial" panose="020B0604020202020204" pitchFamily="34" charset="0"/>
              <a:buChar char="•"/>
            </a:pPr>
            <a:r>
              <a:rPr lang="en-US" b="0" i="0" dirty="0">
                <a:solidFill>
                  <a:srgbClr val="484847"/>
                </a:solidFill>
                <a:effectLst/>
                <a:latin typeface="Open Sans" panose="020B0606030504020204" pitchFamily="34" charset="0"/>
              </a:rPr>
              <a:t>Decubitus ulcers, multiple, stage 3-4 </a:t>
            </a:r>
          </a:p>
          <a:p>
            <a:pPr algn="l">
              <a:buFont typeface="Arial" panose="020B0604020202020204" pitchFamily="34" charset="0"/>
              <a:buChar char="•"/>
            </a:pPr>
            <a:r>
              <a:rPr lang="en-US" b="0" i="0" dirty="0">
                <a:solidFill>
                  <a:srgbClr val="484847"/>
                </a:solidFill>
                <a:effectLst/>
                <a:latin typeface="Open Sans" panose="020B0606030504020204" pitchFamily="34" charset="0"/>
              </a:rPr>
              <a:t>Fever recurrent after antibiotics</a:t>
            </a:r>
          </a:p>
        </p:txBody>
      </p:sp>
    </p:spTree>
    <p:extLst>
      <p:ext uri="{BB962C8B-B14F-4D97-AF65-F5344CB8AC3E}">
        <p14:creationId xmlns:p14="http://schemas.microsoft.com/office/powerpoint/2010/main" val="3641418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A4D86-8AAF-6B1A-8EEC-B85ED52F562E}"/>
              </a:ext>
            </a:extLst>
          </p:cNvPr>
          <p:cNvSpPr>
            <a:spLocks noGrp="1"/>
          </p:cNvSpPr>
          <p:nvPr>
            <p:ph type="title"/>
          </p:nvPr>
        </p:nvSpPr>
        <p:spPr/>
        <p:txBody>
          <a:bodyPr>
            <a:normAutofit fontScale="90000"/>
          </a:bodyPr>
          <a:lstStyle/>
          <a:p>
            <a:r>
              <a:rPr lang="en-US" dirty="0">
                <a:latin typeface="Chronicle Display A"/>
              </a:rPr>
              <a:t>Co-morbid conditions that add burden of illness if Dementia is present</a:t>
            </a:r>
            <a:br>
              <a:rPr lang="en-US" b="1" dirty="0">
                <a:solidFill>
                  <a:srgbClr val="592B82"/>
                </a:solidFill>
                <a:latin typeface="Chronicle Display A"/>
              </a:rPr>
            </a:br>
            <a:endParaRPr lang="en-US" dirty="0"/>
          </a:p>
        </p:txBody>
      </p:sp>
      <p:sp>
        <p:nvSpPr>
          <p:cNvPr id="3" name="Content Placeholder 2">
            <a:extLst>
              <a:ext uri="{FF2B5EF4-FFF2-40B4-BE49-F238E27FC236}">
                <a16:creationId xmlns:a16="http://schemas.microsoft.com/office/drawing/2014/main" id="{26670977-6EE6-1293-012C-5645657BE419}"/>
              </a:ext>
            </a:extLst>
          </p:cNvPr>
          <p:cNvSpPr>
            <a:spLocks noGrp="1"/>
          </p:cNvSpPr>
          <p:nvPr>
            <p:ph idx="1"/>
          </p:nvPr>
        </p:nvSpPr>
        <p:spPr/>
        <p:txBody>
          <a:bodyPr>
            <a:normAutofit/>
          </a:bodyPr>
          <a:lstStyle/>
          <a:p>
            <a:pPr algn="l">
              <a:buFont typeface="Arial" panose="020B0604020202020204" pitchFamily="34" charset="0"/>
              <a:buChar char="•"/>
            </a:pPr>
            <a:r>
              <a:rPr lang="en-US" b="0" i="0" dirty="0">
                <a:solidFill>
                  <a:srgbClr val="484847"/>
                </a:solidFill>
                <a:effectLst/>
                <a:latin typeface="Open Sans" panose="020B0606030504020204" pitchFamily="34" charset="0"/>
              </a:rPr>
              <a:t>Congestive heart disease or cardiovascular disease</a:t>
            </a:r>
          </a:p>
          <a:p>
            <a:pPr algn="l">
              <a:buFont typeface="Arial" panose="020B0604020202020204" pitchFamily="34" charset="0"/>
              <a:buChar char="•"/>
            </a:pPr>
            <a:r>
              <a:rPr lang="en-US" b="0" i="0" dirty="0">
                <a:solidFill>
                  <a:srgbClr val="484847"/>
                </a:solidFill>
                <a:effectLst/>
                <a:latin typeface="Open Sans" panose="020B0606030504020204" pitchFamily="34" charset="0"/>
              </a:rPr>
              <a:t>COPD or restrictive lung disease</a:t>
            </a:r>
          </a:p>
          <a:p>
            <a:pPr algn="l">
              <a:buFont typeface="Arial" panose="020B0604020202020204" pitchFamily="34" charset="0"/>
              <a:buChar char="•"/>
            </a:pPr>
            <a:r>
              <a:rPr lang="en-US" b="0" i="0" dirty="0">
                <a:solidFill>
                  <a:srgbClr val="484847"/>
                </a:solidFill>
                <a:effectLst/>
                <a:latin typeface="Open Sans" panose="020B0606030504020204" pitchFamily="34" charset="0"/>
              </a:rPr>
              <a:t>Cerebrovascular disease, including stroke</a:t>
            </a:r>
          </a:p>
          <a:p>
            <a:pPr algn="l">
              <a:buFont typeface="Arial" panose="020B0604020202020204" pitchFamily="34" charset="0"/>
              <a:buChar char="•"/>
            </a:pPr>
            <a:r>
              <a:rPr lang="en-US" b="0" i="0" dirty="0">
                <a:solidFill>
                  <a:srgbClr val="484847"/>
                </a:solidFill>
                <a:effectLst/>
                <a:latin typeface="Open Sans" panose="020B0606030504020204" pitchFamily="34" charset="0"/>
              </a:rPr>
              <a:t>Diabetes mellitus</a:t>
            </a:r>
          </a:p>
          <a:p>
            <a:pPr algn="l">
              <a:buFont typeface="Arial" panose="020B0604020202020204" pitchFamily="34" charset="0"/>
              <a:buChar char="•"/>
            </a:pPr>
            <a:r>
              <a:rPr lang="en-US" b="0" i="0" dirty="0">
                <a:solidFill>
                  <a:srgbClr val="484847"/>
                </a:solidFill>
                <a:effectLst/>
                <a:latin typeface="Open Sans" panose="020B0606030504020204" pitchFamily="34" charset="0"/>
              </a:rPr>
              <a:t>Renal insufficiency</a:t>
            </a:r>
          </a:p>
          <a:p>
            <a:pPr algn="l">
              <a:buFont typeface="Arial" panose="020B0604020202020204" pitchFamily="34" charset="0"/>
              <a:buChar char="•"/>
            </a:pPr>
            <a:r>
              <a:rPr lang="en-US" b="0" i="0" dirty="0">
                <a:solidFill>
                  <a:srgbClr val="484847"/>
                </a:solidFill>
                <a:effectLst/>
                <a:latin typeface="Open Sans" panose="020B0606030504020204" pitchFamily="34" charset="0"/>
              </a:rPr>
              <a:t>Malignancy</a:t>
            </a:r>
          </a:p>
          <a:p>
            <a:pPr marL="0" indent="0">
              <a:buNone/>
            </a:pPr>
            <a:endParaRPr lang="en-US" dirty="0"/>
          </a:p>
        </p:txBody>
      </p:sp>
    </p:spTree>
    <p:extLst>
      <p:ext uri="{BB962C8B-B14F-4D97-AF65-F5344CB8AC3E}">
        <p14:creationId xmlns:p14="http://schemas.microsoft.com/office/powerpoint/2010/main" val="1162243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9AAA1-3E43-E8E6-DCDB-689D899B95D8}"/>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89756970-642E-AC37-D1EF-F147C4A9727D}"/>
              </a:ext>
            </a:extLst>
          </p:cNvPr>
          <p:cNvSpPr>
            <a:spLocks noGrp="1"/>
          </p:cNvSpPr>
          <p:nvPr>
            <p:ph idx="1"/>
          </p:nvPr>
        </p:nvSpPr>
        <p:spPr/>
        <p:txBody>
          <a:bodyPr>
            <a:normAutofit/>
          </a:bodyPr>
          <a:lstStyle/>
          <a:p>
            <a:r>
              <a:rPr lang="en-US" sz="2400" b="0" i="0" dirty="0">
                <a:solidFill>
                  <a:srgbClr val="212121"/>
                </a:solidFill>
                <a:effectLst/>
                <a:ea typeface="Cambria" panose="02040503050406030204" pitchFamily="18" charset="0"/>
              </a:rPr>
              <a:t>Browne CV, </a:t>
            </a:r>
            <a:r>
              <a:rPr lang="en-US" sz="2400" b="0" i="0" dirty="0" err="1">
                <a:solidFill>
                  <a:srgbClr val="212121"/>
                </a:solidFill>
                <a:effectLst/>
                <a:ea typeface="Cambria" panose="02040503050406030204" pitchFamily="18" charset="0"/>
              </a:rPr>
              <a:t>Ka'opua</a:t>
            </a:r>
            <a:r>
              <a:rPr lang="en-US" sz="2400" b="0" i="0" dirty="0">
                <a:solidFill>
                  <a:srgbClr val="212121"/>
                </a:solidFill>
                <a:effectLst/>
                <a:ea typeface="Cambria" panose="02040503050406030204" pitchFamily="18" charset="0"/>
              </a:rPr>
              <a:t> LS, Jervis LL, </a:t>
            </a:r>
            <a:r>
              <a:rPr lang="en-US" sz="2400" b="0" i="0" dirty="0" err="1">
                <a:solidFill>
                  <a:srgbClr val="212121"/>
                </a:solidFill>
                <a:effectLst/>
                <a:ea typeface="Cambria" panose="02040503050406030204" pitchFamily="18" charset="0"/>
              </a:rPr>
              <a:t>Alboroto</a:t>
            </a:r>
            <a:r>
              <a:rPr lang="en-US" sz="2400" b="0" i="0" dirty="0">
                <a:solidFill>
                  <a:srgbClr val="212121"/>
                </a:solidFill>
                <a:effectLst/>
                <a:ea typeface="Cambria" panose="02040503050406030204" pitchFamily="18" charset="0"/>
              </a:rPr>
              <a:t> R, </a:t>
            </a:r>
            <a:r>
              <a:rPr lang="en-US" sz="2400" b="0" i="0" dirty="0" err="1">
                <a:solidFill>
                  <a:srgbClr val="212121"/>
                </a:solidFill>
                <a:effectLst/>
                <a:ea typeface="Cambria" panose="02040503050406030204" pitchFamily="18" charset="0"/>
              </a:rPr>
              <a:t>Trockman</a:t>
            </a:r>
            <a:r>
              <a:rPr lang="en-US" sz="2400" b="0" i="0" dirty="0">
                <a:solidFill>
                  <a:srgbClr val="212121"/>
                </a:solidFill>
                <a:effectLst/>
                <a:ea typeface="Cambria" panose="02040503050406030204" pitchFamily="18" charset="0"/>
              </a:rPr>
              <a:t> ML. United States Indigenous Populations and Dementia: Is There a Case for Culture-based Psychosocial Interventions? Gerontologist. 2017 Nov 10;57(6):1011-1019. </a:t>
            </a:r>
            <a:r>
              <a:rPr lang="en-US" sz="2400" b="0" i="0" dirty="0" err="1">
                <a:solidFill>
                  <a:srgbClr val="212121"/>
                </a:solidFill>
                <a:effectLst/>
                <a:ea typeface="Cambria" panose="02040503050406030204" pitchFamily="18" charset="0"/>
              </a:rPr>
              <a:t>doi</a:t>
            </a:r>
            <a:r>
              <a:rPr lang="en-US" sz="2400" b="0" i="0" dirty="0">
                <a:solidFill>
                  <a:srgbClr val="212121"/>
                </a:solidFill>
                <a:effectLst/>
                <a:ea typeface="Cambria" panose="02040503050406030204" pitchFamily="18" charset="0"/>
              </a:rPr>
              <a:t>: 10.109</a:t>
            </a:r>
          </a:p>
          <a:p>
            <a:r>
              <a:rPr lang="en-US" sz="2400" b="0" i="0" dirty="0">
                <a:solidFill>
                  <a:srgbClr val="212121"/>
                </a:solidFill>
                <a:effectLst/>
                <a:ea typeface="Cambria" panose="02040503050406030204" pitchFamily="18" charset="0"/>
              </a:rPr>
              <a:t>de la Monte SM, Wands JR. Alzheimer's disease is type 3 diabetes-evidence reviewed. J Diabetes Sci Technol. 2008 Nov;2(6):1101-13. </a:t>
            </a:r>
            <a:r>
              <a:rPr lang="en-US" sz="2400" b="0" i="0" dirty="0" err="1">
                <a:solidFill>
                  <a:srgbClr val="212121"/>
                </a:solidFill>
                <a:effectLst/>
                <a:ea typeface="Cambria" panose="02040503050406030204" pitchFamily="18" charset="0"/>
              </a:rPr>
              <a:t>doi</a:t>
            </a:r>
            <a:r>
              <a:rPr lang="en-US" sz="2400" b="0" i="0" dirty="0">
                <a:solidFill>
                  <a:srgbClr val="212121"/>
                </a:solidFill>
                <a:effectLst/>
                <a:ea typeface="Cambria" panose="02040503050406030204" pitchFamily="18" charset="0"/>
              </a:rPr>
              <a:t>: 10.1177/193229680800200619. PMID: 19885299; PMCID: PMC2769828. 3/</a:t>
            </a:r>
            <a:r>
              <a:rPr lang="en-US" sz="2400" b="0" i="0" dirty="0" err="1">
                <a:solidFill>
                  <a:srgbClr val="212121"/>
                </a:solidFill>
                <a:effectLst/>
                <a:ea typeface="Cambria" panose="02040503050406030204" pitchFamily="18" charset="0"/>
              </a:rPr>
              <a:t>geront</a:t>
            </a:r>
            <a:r>
              <a:rPr lang="en-US" sz="2400" b="0" i="0" dirty="0">
                <a:solidFill>
                  <a:srgbClr val="212121"/>
                </a:solidFill>
                <a:effectLst/>
                <a:ea typeface="Cambria" panose="02040503050406030204" pitchFamily="18" charset="0"/>
              </a:rPr>
              <a:t>/gnw059. PMID: 27048710; PMCID: PMC6281323.</a:t>
            </a:r>
          </a:p>
          <a:p>
            <a:r>
              <a:rPr lang="en-US" sz="2400" dirty="0">
                <a:ea typeface="Cambria" panose="02040503050406030204" pitchFamily="18" charset="0"/>
              </a:rPr>
              <a:t>National Institute on Aging – Caring for a Person with Late-Stage Alzheimer’s Disease</a:t>
            </a:r>
          </a:p>
        </p:txBody>
      </p:sp>
    </p:spTree>
    <p:extLst>
      <p:ext uri="{BB962C8B-B14F-4D97-AF65-F5344CB8AC3E}">
        <p14:creationId xmlns:p14="http://schemas.microsoft.com/office/powerpoint/2010/main" val="1762539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29864-B0AE-9DFE-4FFD-8941F7775722}"/>
              </a:ext>
            </a:extLst>
          </p:cNvPr>
          <p:cNvSpPr>
            <a:spLocks noGrp="1"/>
          </p:cNvSpPr>
          <p:nvPr>
            <p:ph type="title"/>
          </p:nvPr>
        </p:nvSpPr>
        <p:spPr/>
        <p:txBody>
          <a:bodyPr/>
          <a:lstStyle/>
          <a:p>
            <a:r>
              <a:rPr lang="en-US" dirty="0"/>
              <a:t>Dementia at-a-glance</a:t>
            </a:r>
          </a:p>
        </p:txBody>
      </p:sp>
      <p:sp>
        <p:nvSpPr>
          <p:cNvPr id="3" name="Content Placeholder 2">
            <a:extLst>
              <a:ext uri="{FF2B5EF4-FFF2-40B4-BE49-F238E27FC236}">
                <a16:creationId xmlns:a16="http://schemas.microsoft.com/office/drawing/2014/main" id="{878E61E3-6A7F-F452-4444-0311878983BD}"/>
              </a:ext>
            </a:extLst>
          </p:cNvPr>
          <p:cNvSpPr>
            <a:spLocks noGrp="1"/>
          </p:cNvSpPr>
          <p:nvPr>
            <p:ph idx="1"/>
          </p:nvPr>
        </p:nvSpPr>
        <p:spPr/>
        <p:txBody>
          <a:bodyPr>
            <a:normAutofit/>
          </a:bodyPr>
          <a:lstStyle/>
          <a:p>
            <a:pPr algn="l" fontAlgn="base"/>
            <a:r>
              <a:rPr lang="en-US" b="0" i="0" dirty="0">
                <a:solidFill>
                  <a:srgbClr val="000000"/>
                </a:solidFill>
                <a:effectLst/>
                <a:latin typeface="myriad-pro"/>
              </a:rPr>
              <a:t>Dementia is a general term for a chronic or persistent decline in mental processes including memory loss, impaired reasoning, and personality changes. </a:t>
            </a:r>
          </a:p>
          <a:p>
            <a:pPr algn="l" fontAlgn="base"/>
            <a:r>
              <a:rPr lang="en-US" b="0" i="0" dirty="0">
                <a:solidFill>
                  <a:srgbClr val="000000"/>
                </a:solidFill>
                <a:effectLst/>
                <a:latin typeface="myriad-pro"/>
              </a:rPr>
              <a:t>Alzheimer’s disease is the most common form of dementia, accounting for 60-80% of all cases of dementia. </a:t>
            </a:r>
          </a:p>
          <a:p>
            <a:pPr algn="l" fontAlgn="base"/>
            <a:r>
              <a:rPr lang="en-US" b="0" i="0" dirty="0">
                <a:solidFill>
                  <a:srgbClr val="000000"/>
                </a:solidFill>
                <a:effectLst/>
                <a:latin typeface="myriad-pro"/>
              </a:rPr>
              <a:t>Dementia is the 6</a:t>
            </a:r>
            <a:r>
              <a:rPr lang="en-US" b="0" i="0" baseline="30000" dirty="0">
                <a:solidFill>
                  <a:srgbClr val="000000"/>
                </a:solidFill>
                <a:effectLst/>
                <a:latin typeface="inherit"/>
              </a:rPr>
              <a:t>th</a:t>
            </a:r>
            <a:r>
              <a:rPr lang="en-US" b="0" i="0" dirty="0">
                <a:solidFill>
                  <a:srgbClr val="000000"/>
                </a:solidFill>
                <a:effectLst/>
                <a:latin typeface="myriad-pro"/>
              </a:rPr>
              <a:t> leading cause of death in the United States, and over 5 million Americans are currently living with Alzheimer’s disease.</a:t>
            </a:r>
          </a:p>
          <a:p>
            <a:pPr marL="0" indent="0">
              <a:buNone/>
            </a:pPr>
            <a:endParaRPr lang="en-US" dirty="0"/>
          </a:p>
        </p:txBody>
      </p:sp>
    </p:spTree>
    <p:extLst>
      <p:ext uri="{BB962C8B-B14F-4D97-AF65-F5344CB8AC3E}">
        <p14:creationId xmlns:p14="http://schemas.microsoft.com/office/powerpoint/2010/main" val="879679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0A6E2-739D-F860-097E-2B94A613E260}"/>
              </a:ext>
            </a:extLst>
          </p:cNvPr>
          <p:cNvSpPr>
            <a:spLocks noGrp="1"/>
          </p:cNvSpPr>
          <p:nvPr>
            <p:ph type="title"/>
          </p:nvPr>
        </p:nvSpPr>
        <p:spPr/>
        <p:txBody>
          <a:bodyPr/>
          <a:lstStyle/>
          <a:p>
            <a:r>
              <a:rPr lang="en-US" dirty="0"/>
              <a:t>End-of-Life Care</a:t>
            </a:r>
          </a:p>
        </p:txBody>
      </p:sp>
      <p:sp>
        <p:nvSpPr>
          <p:cNvPr id="3" name="Content Placeholder 2">
            <a:extLst>
              <a:ext uri="{FF2B5EF4-FFF2-40B4-BE49-F238E27FC236}">
                <a16:creationId xmlns:a16="http://schemas.microsoft.com/office/drawing/2014/main" id="{6BBEA674-4EFA-F475-6738-6637030D677C}"/>
              </a:ext>
            </a:extLst>
          </p:cNvPr>
          <p:cNvSpPr>
            <a:spLocks noGrp="1"/>
          </p:cNvSpPr>
          <p:nvPr>
            <p:ph idx="1"/>
          </p:nvPr>
        </p:nvSpPr>
        <p:spPr/>
        <p:txBody>
          <a:bodyPr>
            <a:normAutofit/>
          </a:bodyPr>
          <a:lstStyle/>
          <a:p>
            <a:r>
              <a:rPr lang="en-US" dirty="0"/>
              <a:t>Being open to end-of-life care early gives the Elder/family  resources/options that ensures care aligns with what is important.</a:t>
            </a:r>
          </a:p>
          <a:p>
            <a:r>
              <a:rPr lang="en-US" b="0" i="0" dirty="0">
                <a:solidFill>
                  <a:srgbClr val="000000"/>
                </a:solidFill>
                <a:effectLst/>
              </a:rPr>
              <a:t>End-of-Life care focuses on: </a:t>
            </a:r>
            <a:r>
              <a:rPr lang="en-US" b="0" i="0" u="sng" dirty="0">
                <a:solidFill>
                  <a:srgbClr val="20558A"/>
                </a:solidFill>
                <a:effectLst/>
                <a:hlinkClick r:id="rId3"/>
              </a:rPr>
              <a:t>physical comfort</a:t>
            </a:r>
            <a:r>
              <a:rPr lang="en-US" b="0" i="0" dirty="0">
                <a:solidFill>
                  <a:srgbClr val="000000"/>
                </a:solidFill>
                <a:effectLst/>
              </a:rPr>
              <a:t>, </a:t>
            </a:r>
            <a:r>
              <a:rPr lang="en-US" b="0" i="0" u="sng" dirty="0">
                <a:solidFill>
                  <a:srgbClr val="20558A"/>
                </a:solidFill>
                <a:effectLst/>
                <a:hlinkClick r:id="rId4"/>
              </a:rPr>
              <a:t>mental and emotional needs</a:t>
            </a:r>
            <a:r>
              <a:rPr lang="en-US" b="0" i="0" dirty="0">
                <a:solidFill>
                  <a:srgbClr val="000000"/>
                </a:solidFill>
                <a:effectLst/>
              </a:rPr>
              <a:t>, </a:t>
            </a:r>
            <a:r>
              <a:rPr lang="en-US" b="0" i="0" u="sng" dirty="0">
                <a:solidFill>
                  <a:srgbClr val="0070C0"/>
                </a:solidFill>
                <a:effectLst/>
                <a:hlinkClick r:id="rId5">
                  <a:extLst>
                    <a:ext uri="{A12FA001-AC4F-418D-AE19-62706E023703}">
                      <ahyp:hlinkClr xmlns:ahyp="http://schemas.microsoft.com/office/drawing/2018/hyperlinkcolor" val="tx"/>
                    </a:ext>
                  </a:extLst>
                </a:hlinkClick>
              </a:rPr>
              <a:t>spiritual needs</a:t>
            </a:r>
            <a:r>
              <a:rPr lang="en-US" b="0" i="0" dirty="0">
                <a:solidFill>
                  <a:srgbClr val="0070C0"/>
                </a:solidFill>
                <a:effectLst/>
              </a:rPr>
              <a:t>, </a:t>
            </a:r>
            <a:r>
              <a:rPr lang="en-US" b="0" i="0" dirty="0">
                <a:solidFill>
                  <a:srgbClr val="000000"/>
                </a:solidFill>
                <a:effectLst/>
              </a:rPr>
              <a:t>and </a:t>
            </a:r>
            <a:r>
              <a:rPr lang="en-US" b="0" i="0" u="sng" dirty="0">
                <a:solidFill>
                  <a:srgbClr val="20558A"/>
                </a:solidFill>
                <a:effectLst/>
                <a:hlinkClick r:id="rId6"/>
              </a:rPr>
              <a:t>practical tasks</a:t>
            </a:r>
            <a:r>
              <a:rPr lang="en-US" b="0" i="0" dirty="0">
                <a:solidFill>
                  <a:srgbClr val="000000"/>
                </a:solidFill>
                <a:effectLst/>
              </a:rPr>
              <a:t>.  In addition to the patient, the family of the dying person needs support as well, with practical tasks and emotional distress. </a:t>
            </a:r>
          </a:p>
          <a:p>
            <a:r>
              <a:rPr lang="en-US" b="0" i="0" dirty="0">
                <a:solidFill>
                  <a:srgbClr val="000000"/>
                </a:solidFill>
                <a:effectLst/>
              </a:rPr>
              <a:t> The team supports the Elder/family better when the care begins earlier during the terminal decline</a:t>
            </a:r>
            <a:r>
              <a:rPr lang="en-US" b="0" i="0" dirty="0">
                <a:solidFill>
                  <a:srgbClr val="000000"/>
                </a:solidFill>
                <a:effectLst/>
                <a:latin typeface="Source Sans Pro" panose="020B0503030403020204" pitchFamily="34" charset="0"/>
              </a:rPr>
              <a:t>.</a:t>
            </a:r>
          </a:p>
          <a:p>
            <a:pPr marL="0" indent="0">
              <a:buNone/>
            </a:pPr>
            <a:endParaRPr lang="en-US" sz="1800" dirty="0"/>
          </a:p>
          <a:p>
            <a:pPr marL="0" indent="0">
              <a:buNone/>
            </a:pPr>
            <a:r>
              <a:rPr lang="en-US" sz="1800" dirty="0"/>
              <a:t>National Institute on Aging, 2022</a:t>
            </a:r>
          </a:p>
        </p:txBody>
      </p:sp>
    </p:spTree>
    <p:extLst>
      <p:ext uri="{BB962C8B-B14F-4D97-AF65-F5344CB8AC3E}">
        <p14:creationId xmlns:p14="http://schemas.microsoft.com/office/powerpoint/2010/main" val="2339296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CCA17-4596-4D2A-936C-521B34933AB3}"/>
              </a:ext>
            </a:extLst>
          </p:cNvPr>
          <p:cNvSpPr>
            <a:spLocks noGrp="1"/>
          </p:cNvSpPr>
          <p:nvPr>
            <p:ph type="title"/>
          </p:nvPr>
        </p:nvSpPr>
        <p:spPr/>
        <p:txBody>
          <a:bodyPr/>
          <a:lstStyle/>
          <a:p>
            <a:r>
              <a:rPr lang="en-US" dirty="0"/>
              <a:t>Each Elders Journey is Unique </a:t>
            </a:r>
          </a:p>
        </p:txBody>
      </p:sp>
      <p:sp>
        <p:nvSpPr>
          <p:cNvPr id="3" name="Content Placeholder 2">
            <a:extLst>
              <a:ext uri="{FF2B5EF4-FFF2-40B4-BE49-F238E27FC236}">
                <a16:creationId xmlns:a16="http://schemas.microsoft.com/office/drawing/2014/main" id="{5A6B18D8-21B4-C246-E1CD-44C06F742B3F}"/>
              </a:ext>
            </a:extLst>
          </p:cNvPr>
          <p:cNvSpPr>
            <a:spLocks noGrp="1"/>
          </p:cNvSpPr>
          <p:nvPr>
            <p:ph idx="1"/>
          </p:nvPr>
        </p:nvSpPr>
        <p:spPr/>
        <p:txBody>
          <a:bodyPr>
            <a:normAutofit/>
          </a:bodyPr>
          <a:lstStyle/>
          <a:p>
            <a:r>
              <a:rPr lang="en-US" dirty="0"/>
              <a:t>Dementia is typically a slow progressive disease</a:t>
            </a:r>
          </a:p>
          <a:p>
            <a:r>
              <a:rPr lang="en-US" dirty="0"/>
              <a:t>The decline occurs over time </a:t>
            </a:r>
          </a:p>
          <a:p>
            <a:r>
              <a:rPr lang="en-US" dirty="0"/>
              <a:t>Culture, spirituality, and family beliefs should be an integral part of the care choices to be considered</a:t>
            </a:r>
          </a:p>
          <a:p>
            <a:r>
              <a:rPr lang="en-US" dirty="0"/>
              <a:t>Being open to end-of-life care early gives the Elder/family  resources/options that ensures care aligns with what is important.</a:t>
            </a:r>
          </a:p>
          <a:p>
            <a:pPr marL="457200" lvl="1" indent="0">
              <a:buNone/>
            </a:pPr>
            <a:r>
              <a:rPr lang="en-US" dirty="0"/>
              <a:t>	</a:t>
            </a:r>
          </a:p>
          <a:p>
            <a:pPr marL="457200" lvl="1" indent="0">
              <a:buNone/>
            </a:pPr>
            <a:r>
              <a:rPr lang="en-US" sz="3200" dirty="0"/>
              <a:t>What is most important to you?___________</a:t>
            </a:r>
          </a:p>
          <a:p>
            <a:pPr marL="457200" lvl="1" indent="0">
              <a:buNone/>
            </a:pPr>
            <a:r>
              <a:rPr lang="en-US" sz="3200" dirty="0"/>
              <a:t>What does the care to support most important look like?</a:t>
            </a:r>
          </a:p>
          <a:p>
            <a:pPr marL="457200" lvl="1" indent="0">
              <a:buNone/>
            </a:pPr>
            <a:endParaRPr lang="en-US" sz="3200" dirty="0"/>
          </a:p>
        </p:txBody>
      </p:sp>
    </p:spTree>
    <p:extLst>
      <p:ext uri="{BB962C8B-B14F-4D97-AF65-F5344CB8AC3E}">
        <p14:creationId xmlns:p14="http://schemas.microsoft.com/office/powerpoint/2010/main" val="216511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F8BE3-06EB-EF8D-C5DB-C2686A077D8F}"/>
              </a:ext>
            </a:extLst>
          </p:cNvPr>
          <p:cNvSpPr>
            <a:spLocks noGrp="1"/>
          </p:cNvSpPr>
          <p:nvPr>
            <p:ph type="title"/>
          </p:nvPr>
        </p:nvSpPr>
        <p:spPr>
          <a:xfrm>
            <a:off x="714374" y="365125"/>
            <a:ext cx="10639425" cy="1325563"/>
          </a:xfrm>
        </p:spPr>
        <p:txBody>
          <a:bodyPr/>
          <a:lstStyle/>
          <a:p>
            <a:r>
              <a:rPr lang="en-US" sz="4400" dirty="0"/>
              <a:t>Culture and Care</a:t>
            </a:r>
            <a:endParaRPr lang="en-US" dirty="0"/>
          </a:p>
        </p:txBody>
      </p:sp>
      <p:sp>
        <p:nvSpPr>
          <p:cNvPr id="3" name="Content Placeholder 2">
            <a:extLst>
              <a:ext uri="{FF2B5EF4-FFF2-40B4-BE49-F238E27FC236}">
                <a16:creationId xmlns:a16="http://schemas.microsoft.com/office/drawing/2014/main" id="{D25FE8CA-59FB-EEE4-E806-CCB1623AB2B1}"/>
              </a:ext>
            </a:extLst>
          </p:cNvPr>
          <p:cNvSpPr>
            <a:spLocks noGrp="1"/>
          </p:cNvSpPr>
          <p:nvPr>
            <p:ph idx="1"/>
          </p:nvPr>
        </p:nvSpPr>
        <p:spPr>
          <a:xfrm>
            <a:off x="838200" y="1825625"/>
            <a:ext cx="11220450" cy="4351338"/>
          </a:xfrm>
        </p:spPr>
        <p:txBody>
          <a:bodyPr>
            <a:normAutofit lnSpcReduction="10000"/>
          </a:bodyPr>
          <a:lstStyle/>
          <a:p>
            <a:r>
              <a:rPr lang="en-US" kern="0" dirty="0">
                <a:latin typeface="Calibri" panose="020F0502020204030204" pitchFamily="34" charset="0"/>
                <a:ea typeface="Calibri" panose="020F0502020204030204" pitchFamily="34" charset="0"/>
              </a:rPr>
              <a:t>Cultural considerations – American Indian/Alaska Native communities hold family sacred, family obligation and a culture of respect for Elders and their care.  </a:t>
            </a:r>
          </a:p>
          <a:p>
            <a:r>
              <a:rPr lang="en-US" kern="0" dirty="0">
                <a:latin typeface="Calibri" panose="020F0502020204030204" pitchFamily="34" charset="0"/>
                <a:ea typeface="Calibri" panose="020F0502020204030204" pitchFamily="34" charset="0"/>
              </a:rPr>
              <a:t>Family goal is to seek care that aligns with culture, spirituality, and family belief system regarding end-of-life care.</a:t>
            </a:r>
          </a:p>
          <a:p>
            <a:r>
              <a:rPr lang="en-US" kern="0" dirty="0">
                <a:latin typeface="Calibri" panose="020F0502020204030204" pitchFamily="34" charset="0"/>
                <a:ea typeface="Calibri" panose="020F0502020204030204" pitchFamily="34" charset="0"/>
              </a:rPr>
              <a:t>Choices: Caring for the Elder at home or in a facility are both good choices.  Some families may choose to take the Elder home at the very end so the family can keep vigil, or they have selected a facility that does not restrict family during the last days of life.  The goal is to seek the care that aligns with your family needs that best serves the Elder and supports what is most important.</a:t>
            </a:r>
            <a:endParaRPr lang="en-US" dirty="0"/>
          </a:p>
        </p:txBody>
      </p:sp>
    </p:spTree>
    <p:extLst>
      <p:ext uri="{BB962C8B-B14F-4D97-AF65-F5344CB8AC3E}">
        <p14:creationId xmlns:p14="http://schemas.microsoft.com/office/powerpoint/2010/main" val="3661470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0FAB4-586A-2A07-1F6B-BBC55035AC9A}"/>
              </a:ext>
            </a:extLst>
          </p:cNvPr>
          <p:cNvSpPr>
            <a:spLocks noGrp="1"/>
          </p:cNvSpPr>
          <p:nvPr>
            <p:ph type="title"/>
          </p:nvPr>
        </p:nvSpPr>
        <p:spPr/>
        <p:txBody>
          <a:bodyPr/>
          <a:lstStyle/>
          <a:p>
            <a:r>
              <a:rPr lang="en-US" dirty="0"/>
              <a:t>Culture</a:t>
            </a:r>
          </a:p>
        </p:txBody>
      </p:sp>
      <p:sp>
        <p:nvSpPr>
          <p:cNvPr id="3" name="Content Placeholder 2">
            <a:extLst>
              <a:ext uri="{FF2B5EF4-FFF2-40B4-BE49-F238E27FC236}">
                <a16:creationId xmlns:a16="http://schemas.microsoft.com/office/drawing/2014/main" id="{FDD459E8-FCEE-0149-5DD1-8B7DD7D592CB}"/>
              </a:ext>
            </a:extLst>
          </p:cNvPr>
          <p:cNvSpPr>
            <a:spLocks noGrp="1"/>
          </p:cNvSpPr>
          <p:nvPr>
            <p:ph idx="1"/>
          </p:nvPr>
        </p:nvSpPr>
        <p:spPr/>
        <p:txBody>
          <a:bodyPr/>
          <a:lstStyle/>
          <a:p>
            <a:r>
              <a:rPr lang="en-US" dirty="0"/>
              <a:t>What is important for your health care team to honor as they care for the Elder?</a:t>
            </a:r>
          </a:p>
          <a:p>
            <a:pPr lvl="1"/>
            <a:r>
              <a:rPr lang="en-US" dirty="0"/>
              <a:t>Examples of a show of respect that families felt honored their culture:</a:t>
            </a:r>
          </a:p>
          <a:p>
            <a:pPr lvl="2"/>
            <a:r>
              <a:rPr lang="en-US" dirty="0"/>
              <a:t>Removing my shoes as I enter homes where that is the norm</a:t>
            </a:r>
          </a:p>
          <a:p>
            <a:pPr lvl="2"/>
            <a:r>
              <a:rPr lang="en-US" dirty="0"/>
              <a:t>Greeting and addressing the Matriarch of the family first if that is expected</a:t>
            </a:r>
          </a:p>
          <a:p>
            <a:pPr lvl="2"/>
            <a:r>
              <a:rPr lang="en-US" dirty="0"/>
              <a:t>Not staring at someone if direct eye contact is considered rude</a:t>
            </a:r>
          </a:p>
          <a:p>
            <a:pPr lvl="2"/>
            <a:r>
              <a:rPr lang="en-US" dirty="0"/>
              <a:t>Assisting with kinship and keeping family in other tribes informed of Elder’s status if Elder/family appts approval for sharing information and with who</a:t>
            </a:r>
          </a:p>
          <a:p>
            <a:pPr lvl="2"/>
            <a:r>
              <a:rPr lang="en-US" dirty="0"/>
              <a:t>Eating when offered food, and expected to eat</a:t>
            </a:r>
          </a:p>
          <a:p>
            <a:r>
              <a:rPr lang="en-US" dirty="0"/>
              <a:t>Are there specific culture actions that would make the Elder/family feel honored and supported?</a:t>
            </a:r>
          </a:p>
        </p:txBody>
      </p:sp>
    </p:spTree>
    <p:extLst>
      <p:ext uri="{BB962C8B-B14F-4D97-AF65-F5344CB8AC3E}">
        <p14:creationId xmlns:p14="http://schemas.microsoft.com/office/powerpoint/2010/main" val="1816995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0FAB4-586A-2A07-1F6B-BBC55035AC9A}"/>
              </a:ext>
            </a:extLst>
          </p:cNvPr>
          <p:cNvSpPr>
            <a:spLocks noGrp="1"/>
          </p:cNvSpPr>
          <p:nvPr>
            <p:ph type="title"/>
          </p:nvPr>
        </p:nvSpPr>
        <p:spPr/>
        <p:txBody>
          <a:bodyPr/>
          <a:lstStyle/>
          <a:p>
            <a:r>
              <a:rPr lang="en-US" dirty="0"/>
              <a:t>Spirituality</a:t>
            </a:r>
          </a:p>
        </p:txBody>
      </p:sp>
      <p:sp>
        <p:nvSpPr>
          <p:cNvPr id="3" name="Content Placeholder 2">
            <a:extLst>
              <a:ext uri="{FF2B5EF4-FFF2-40B4-BE49-F238E27FC236}">
                <a16:creationId xmlns:a16="http://schemas.microsoft.com/office/drawing/2014/main" id="{FDD459E8-FCEE-0149-5DD1-8B7DD7D592CB}"/>
              </a:ext>
            </a:extLst>
          </p:cNvPr>
          <p:cNvSpPr>
            <a:spLocks noGrp="1"/>
          </p:cNvSpPr>
          <p:nvPr>
            <p:ph idx="1"/>
          </p:nvPr>
        </p:nvSpPr>
        <p:spPr/>
        <p:txBody>
          <a:bodyPr>
            <a:normAutofit/>
          </a:bodyPr>
          <a:lstStyle/>
          <a:p>
            <a:r>
              <a:rPr lang="en-US" dirty="0"/>
              <a:t>What is important for your health care team to honor as they care for the Elder?</a:t>
            </a:r>
          </a:p>
          <a:p>
            <a:pPr lvl="1"/>
            <a:r>
              <a:rPr lang="en-US" dirty="0"/>
              <a:t>Examples of a show of respect that families felt honored their spirituality:</a:t>
            </a:r>
          </a:p>
          <a:p>
            <a:pPr lvl="2"/>
            <a:r>
              <a:rPr lang="en-US" dirty="0"/>
              <a:t>Knowing their preferred faith (if one) and ensuring spiritual care aligns with those tenants</a:t>
            </a:r>
          </a:p>
          <a:p>
            <a:pPr lvl="2"/>
            <a:r>
              <a:rPr lang="en-US" dirty="0"/>
              <a:t>Trained to religion neutral: We know we have honored the Elder/family and respected their preferred faith (if one) when the Elder/family tells you “you must believe what we believe you understand me”   </a:t>
            </a:r>
          </a:p>
          <a:p>
            <a:pPr marL="0" indent="0">
              <a:buNone/>
            </a:pPr>
            <a:r>
              <a:rPr lang="en-US" dirty="0"/>
              <a:t>Are there specific rituals that would make the Elder/family feel honored and supported?_________________</a:t>
            </a:r>
          </a:p>
        </p:txBody>
      </p:sp>
    </p:spTree>
    <p:extLst>
      <p:ext uri="{BB962C8B-B14F-4D97-AF65-F5344CB8AC3E}">
        <p14:creationId xmlns:p14="http://schemas.microsoft.com/office/powerpoint/2010/main" val="2627650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F1275-C382-17C4-986E-BD9D0249833C}"/>
              </a:ext>
            </a:extLst>
          </p:cNvPr>
          <p:cNvSpPr>
            <a:spLocks noGrp="1"/>
          </p:cNvSpPr>
          <p:nvPr>
            <p:ph type="title"/>
          </p:nvPr>
        </p:nvSpPr>
        <p:spPr/>
        <p:txBody>
          <a:bodyPr/>
          <a:lstStyle/>
          <a:p>
            <a:r>
              <a:rPr lang="en-US" dirty="0"/>
              <a:t>Family Beliefs</a:t>
            </a:r>
          </a:p>
        </p:txBody>
      </p:sp>
      <p:sp>
        <p:nvSpPr>
          <p:cNvPr id="3" name="Content Placeholder 2">
            <a:extLst>
              <a:ext uri="{FF2B5EF4-FFF2-40B4-BE49-F238E27FC236}">
                <a16:creationId xmlns:a16="http://schemas.microsoft.com/office/drawing/2014/main" id="{E70814E0-3B52-C422-531E-762DB106A23A}"/>
              </a:ext>
            </a:extLst>
          </p:cNvPr>
          <p:cNvSpPr>
            <a:spLocks noGrp="1"/>
          </p:cNvSpPr>
          <p:nvPr>
            <p:ph idx="1"/>
          </p:nvPr>
        </p:nvSpPr>
        <p:spPr/>
        <p:txBody>
          <a:bodyPr/>
          <a:lstStyle/>
          <a:p>
            <a:r>
              <a:rPr lang="en-US" dirty="0"/>
              <a:t>What is important for your health care team to honor as they care for the Elder?</a:t>
            </a:r>
          </a:p>
          <a:p>
            <a:pPr lvl="1"/>
            <a:r>
              <a:rPr lang="en-US" dirty="0"/>
              <a:t>Examples of a show of respect that families felt their family beliefs were honored:</a:t>
            </a:r>
          </a:p>
          <a:p>
            <a:pPr lvl="2"/>
            <a:r>
              <a:rPr lang="en-US" dirty="0"/>
              <a:t>Ensuring time in the visit to listen as the family shares their life experiences</a:t>
            </a:r>
          </a:p>
          <a:p>
            <a:pPr lvl="2"/>
            <a:r>
              <a:rPr lang="en-US" dirty="0"/>
              <a:t>Finding replacement words if certain words holds a strong negative stigma and is not spoken.  Many find the words comfort care acceptable instead of the term hospice care </a:t>
            </a:r>
          </a:p>
          <a:p>
            <a:pPr marL="0" indent="0">
              <a:buNone/>
            </a:pPr>
            <a:r>
              <a:rPr lang="en-US" dirty="0"/>
              <a:t>Are there specific family beliefs that would make the Elder/family feel honored and supported?</a:t>
            </a:r>
          </a:p>
          <a:p>
            <a:endParaRPr lang="en-US" dirty="0"/>
          </a:p>
        </p:txBody>
      </p:sp>
    </p:spTree>
    <p:extLst>
      <p:ext uri="{BB962C8B-B14F-4D97-AF65-F5344CB8AC3E}">
        <p14:creationId xmlns:p14="http://schemas.microsoft.com/office/powerpoint/2010/main" val="3018104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F8BE3-06EB-EF8D-C5DB-C2686A077D8F}"/>
              </a:ext>
            </a:extLst>
          </p:cNvPr>
          <p:cNvSpPr>
            <a:spLocks noGrp="1"/>
          </p:cNvSpPr>
          <p:nvPr>
            <p:ph type="title"/>
          </p:nvPr>
        </p:nvSpPr>
        <p:spPr>
          <a:xfrm>
            <a:off x="133350" y="365125"/>
            <a:ext cx="11220450" cy="1325563"/>
          </a:xfrm>
        </p:spPr>
        <p:txBody>
          <a:bodyPr/>
          <a:lstStyle/>
          <a:p>
            <a:r>
              <a:rPr lang="en-US" dirty="0"/>
              <a:t>Questions to Ask</a:t>
            </a:r>
            <a:r>
              <a:rPr lang="en-US" sz="4400" dirty="0"/>
              <a:t>…</a:t>
            </a:r>
            <a:endParaRPr lang="en-US" dirty="0"/>
          </a:p>
        </p:txBody>
      </p:sp>
      <p:sp>
        <p:nvSpPr>
          <p:cNvPr id="3" name="Content Placeholder 2">
            <a:extLst>
              <a:ext uri="{FF2B5EF4-FFF2-40B4-BE49-F238E27FC236}">
                <a16:creationId xmlns:a16="http://schemas.microsoft.com/office/drawing/2014/main" id="{D25FE8CA-59FB-EEE4-E806-CCB1623AB2B1}"/>
              </a:ext>
            </a:extLst>
          </p:cNvPr>
          <p:cNvSpPr>
            <a:spLocks noGrp="1"/>
          </p:cNvSpPr>
          <p:nvPr>
            <p:ph idx="1"/>
          </p:nvPr>
        </p:nvSpPr>
        <p:spPr>
          <a:xfrm>
            <a:off x="380144" y="1866722"/>
            <a:ext cx="11699054" cy="4351338"/>
          </a:xfrm>
        </p:spPr>
        <p:txBody>
          <a:bodyPr>
            <a:normAutofit/>
          </a:bodyPr>
          <a:lstStyle/>
          <a:p>
            <a:pPr marL="0" indent="0">
              <a:buNone/>
            </a:pPr>
            <a:r>
              <a:rPr lang="en-US" sz="3200" b="1" kern="0" dirty="0">
                <a:latin typeface="Calibri" panose="020F0502020204030204" pitchFamily="34" charset="0"/>
                <a:ea typeface="Calibri" panose="020F0502020204030204" pitchFamily="34" charset="0"/>
              </a:rPr>
              <a:t>Talk about the uncomfortable topics before the confusion is severe</a:t>
            </a:r>
          </a:p>
          <a:p>
            <a:r>
              <a:rPr lang="en-US" b="1" kern="0" dirty="0">
                <a:latin typeface="Calibri" panose="020F0502020204030204" pitchFamily="34" charset="0"/>
                <a:ea typeface="Calibri" panose="020F0502020204030204" pitchFamily="34" charset="0"/>
              </a:rPr>
              <a:t>Ensuring the Elder understands there is no cure and what would they want done or not done?</a:t>
            </a:r>
          </a:p>
          <a:p>
            <a:pPr lvl="1"/>
            <a:r>
              <a:rPr lang="en-US" kern="0" dirty="0">
                <a:latin typeface="Calibri" panose="020F0502020204030204" pitchFamily="34" charset="0"/>
                <a:ea typeface="Calibri" panose="020F0502020204030204" pitchFamily="34" charset="0"/>
              </a:rPr>
              <a:t>What if you can’t care for yourself?</a:t>
            </a:r>
          </a:p>
          <a:p>
            <a:pPr lvl="1"/>
            <a:r>
              <a:rPr lang="en-US" kern="0" dirty="0">
                <a:latin typeface="Calibri" panose="020F0502020204030204" pitchFamily="34" charset="0"/>
                <a:ea typeface="Calibri" panose="020F0502020204030204" pitchFamily="34" charset="0"/>
              </a:rPr>
              <a:t>What if the wound will not heal?</a:t>
            </a:r>
          </a:p>
          <a:p>
            <a:pPr lvl="1"/>
            <a:r>
              <a:rPr lang="en-US" kern="0" dirty="0">
                <a:latin typeface="Calibri" panose="020F0502020204030204" pitchFamily="34" charset="0"/>
                <a:ea typeface="Calibri" panose="020F0502020204030204" pitchFamily="34" charset="0"/>
              </a:rPr>
              <a:t>What if the infection will not heal?</a:t>
            </a:r>
          </a:p>
          <a:p>
            <a:pPr lvl="1"/>
            <a:r>
              <a:rPr lang="en-US" kern="0" dirty="0">
                <a:latin typeface="Calibri" panose="020F0502020204030204" pitchFamily="34" charset="0"/>
                <a:ea typeface="Calibri" panose="020F0502020204030204" pitchFamily="34" charset="0"/>
              </a:rPr>
              <a:t>What if you can’t swallow?</a:t>
            </a:r>
          </a:p>
          <a:p>
            <a:pPr lvl="1"/>
            <a:r>
              <a:rPr lang="en-US" kern="0" dirty="0">
                <a:latin typeface="Calibri" panose="020F0502020204030204" pitchFamily="34" charset="0"/>
                <a:ea typeface="Calibri" panose="020F0502020204030204" pitchFamily="34" charset="0"/>
              </a:rPr>
              <a:t>What if your heart stops?</a:t>
            </a:r>
          </a:p>
          <a:p>
            <a:r>
              <a:rPr lang="en-US" b="1" kern="0" dirty="0">
                <a:latin typeface="Calibri" panose="020F0502020204030204" pitchFamily="34" charset="0"/>
                <a:ea typeface="Calibri" panose="020F0502020204030204" pitchFamily="34" charset="0"/>
              </a:rPr>
              <a:t>Having answers will help you make the best medical decisions possible</a:t>
            </a:r>
          </a:p>
        </p:txBody>
      </p:sp>
    </p:spTree>
    <p:extLst>
      <p:ext uri="{BB962C8B-B14F-4D97-AF65-F5344CB8AC3E}">
        <p14:creationId xmlns:p14="http://schemas.microsoft.com/office/powerpoint/2010/main" val="2399597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B6A4C78E999A44CB4AAABCF62FEDA12" ma:contentTypeVersion="14" ma:contentTypeDescription="Create a new document." ma:contentTypeScope="" ma:versionID="0cc6d0c91322975658bc4e0e02f95dcf">
  <xsd:schema xmlns:xsd="http://www.w3.org/2001/XMLSchema" xmlns:xs="http://www.w3.org/2001/XMLSchema" xmlns:p="http://schemas.microsoft.com/office/2006/metadata/properties" xmlns:ns3="978cb659-24bf-4d9b-9ebb-ed5febe7e8ac" xmlns:ns4="98b3434a-8acb-4e7b-bb00-2afe4753a8d3" targetNamespace="http://schemas.microsoft.com/office/2006/metadata/properties" ma:root="true" ma:fieldsID="f8d2ff49253a2f86b54e1d32b4feffd9" ns3:_="" ns4:_="">
    <xsd:import namespace="978cb659-24bf-4d9b-9ebb-ed5febe7e8ac"/>
    <xsd:import namespace="98b3434a-8acb-4e7b-bb00-2afe4753a8d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8cb659-24bf-4d9b-9ebb-ed5febe7e8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8b3434a-8acb-4e7b-bb00-2afe4753a8d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C828A5C-1594-4EE3-8D6A-879CB64BD8A2}">
  <ds:schemaRefs>
    <ds:schemaRef ds:uri="http://schemas.microsoft.com/sharepoint/v3/contenttype/forms"/>
  </ds:schemaRefs>
</ds:datastoreItem>
</file>

<file path=customXml/itemProps2.xml><?xml version="1.0" encoding="utf-8"?>
<ds:datastoreItem xmlns:ds="http://schemas.openxmlformats.org/officeDocument/2006/customXml" ds:itemID="{A0C2C2FC-BF25-4218-8585-9F77D99BC4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8cb659-24bf-4d9b-9ebb-ed5febe7e8ac"/>
    <ds:schemaRef ds:uri="98b3434a-8acb-4e7b-bb00-2afe4753a8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548AF32-E810-4B8B-ABAC-5C8D51F5058F}">
  <ds:schemaRefs>
    <ds:schemaRef ds:uri="http://schemas.microsoft.com/office/infopath/2007/PartnerControls"/>
    <ds:schemaRef ds:uri="http://www.w3.org/XML/1998/namespace"/>
    <ds:schemaRef ds:uri="98b3434a-8acb-4e7b-bb00-2afe4753a8d3"/>
    <ds:schemaRef ds:uri="http://schemas.microsoft.com/office/2006/metadata/properties"/>
    <ds:schemaRef ds:uri="http://purl.org/dc/elements/1.1/"/>
    <ds:schemaRef ds:uri="http://purl.org/dc/dcmitype/"/>
    <ds:schemaRef ds:uri="http://purl.org/dc/terms/"/>
    <ds:schemaRef ds:uri="978cb659-24bf-4d9b-9ebb-ed5febe7e8ac"/>
    <ds:schemaRef ds:uri="http://schemas.microsoft.com/office/2006/documentManagement/typ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889</TotalTime>
  <Words>1798</Words>
  <Application>Microsoft Office PowerPoint</Application>
  <PresentationFormat>Widescreen</PresentationFormat>
  <Paragraphs>130</Paragraphs>
  <Slides>18</Slides>
  <Notes>9</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18</vt:i4>
      </vt:variant>
    </vt:vector>
  </HeadingPairs>
  <TitlesOfParts>
    <vt:vector size="30" baseType="lpstr">
      <vt:lpstr>Arial</vt:lpstr>
      <vt:lpstr>Calibri</vt:lpstr>
      <vt:lpstr>Calibri Light</vt:lpstr>
      <vt:lpstr>Cambria</vt:lpstr>
      <vt:lpstr>Chronicle Display A</vt:lpstr>
      <vt:lpstr>inherit</vt:lpstr>
      <vt:lpstr>myriad-pro</vt:lpstr>
      <vt:lpstr>Open Sans</vt:lpstr>
      <vt:lpstr>Roboto</vt:lpstr>
      <vt:lpstr>Source Sans Pro</vt:lpstr>
      <vt:lpstr>Wingdings</vt:lpstr>
      <vt:lpstr>Office Theme</vt:lpstr>
      <vt:lpstr>End-of-Life Care for Elders With Dementia</vt:lpstr>
      <vt:lpstr>Dementia at-a-glance</vt:lpstr>
      <vt:lpstr>End-of-Life Care</vt:lpstr>
      <vt:lpstr>Each Elders Journey is Unique </vt:lpstr>
      <vt:lpstr>Culture and Care</vt:lpstr>
      <vt:lpstr>Culture</vt:lpstr>
      <vt:lpstr>Spirituality</vt:lpstr>
      <vt:lpstr>Family Beliefs</vt:lpstr>
      <vt:lpstr>Questions to Ask…</vt:lpstr>
      <vt:lpstr>What if the Elder is not able to answer?</vt:lpstr>
      <vt:lpstr>What if the Elder does not understand/unresponsive and never shared what they would want in any format?</vt:lpstr>
      <vt:lpstr>Resources to Chart the Course</vt:lpstr>
      <vt:lpstr>Resources continued</vt:lpstr>
      <vt:lpstr>PowerPoint Presentation</vt:lpstr>
      <vt:lpstr>End Stage Dementia</vt:lpstr>
      <vt:lpstr>End Stage Dementia Cont’d</vt:lpstr>
      <vt:lpstr>Co-morbid conditions that add burden of illness if Dementia is present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Rhonda Oakes</dc:creator>
  <cp:lastModifiedBy>Rhonda Oakes</cp:lastModifiedBy>
  <cp:revision>2</cp:revision>
  <dcterms:created xsi:type="dcterms:W3CDTF">2022-08-10T21:17:02Z</dcterms:created>
  <dcterms:modified xsi:type="dcterms:W3CDTF">2022-08-11T12:08:06Z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0x0101008B6A4C78E999A44CB4AAABCF62FEDA12</vt:lpwstr>
  </property>
</Properties>
</file>