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9" name="Shape 15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 defTabSz="2438337"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anchor="b"/>
          <a:lstStyle>
            <a:lvl1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 defTabSz="2438337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2430024" y="10675453"/>
            <a:ext cx="20200054" cy="6369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/>
          <a:lstStyle>
            <a:lvl1pPr marL="469900" indent="-300876" defTabSz="2438337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Image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Imag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5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51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 defTabSz="2438337"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Body Level One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Presentation Subtitle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>
            <a:lvl1pPr defTabSz="2438337">
              <a:defRPr spc="-170"/>
            </a:lvl1pPr>
          </a:lstStyle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>
            <a:lvl1pPr defTabSz="2438337">
              <a:defRPr spc="-170"/>
            </a:lvl1pPr>
          </a:lstStyle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/>
          <a:lstStyle>
            <a:lvl1pPr defTabSz="2438337"/>
          </a:lstStyle>
          <a:p>
            <a:pPr/>
            <a:r>
              <a:t>Slide bullet text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numCol="2" spcCol="1098550"/>
          <a:lstStyle>
            <a:lvl1pPr defTabSz="2438337"/>
            <a:lvl2pPr defTabSz="2438337"/>
            <a:lvl3pPr defTabSz="2438337"/>
            <a:lvl4pPr defTabSz="2438337"/>
            <a:lvl5pPr defTabSz="2438337"/>
          </a:lstStyle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9779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/>
          <a:lstStyle>
            <a:lvl1pPr defTabSz="2438337"/>
          </a:lstStyle>
          <a:p>
            <a:pPr/>
            <a:r>
              <a:t>Slide bullet text</a:t>
            </a:r>
          </a:p>
        </p:txBody>
      </p:sp>
      <p:sp>
        <p:nvSpPr>
          <p:cNvPr id="62" name="660384004_1290x1720.jpg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>
            <a:lvl1pPr defTabSz="2438337">
              <a:defRPr spc="-170"/>
            </a:lvl1pPr>
          </a:lstStyle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 defTabSz="2438337"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50"/>
          </a:xfrm>
          <a:prstGeom prst="rect">
            <a:avLst/>
          </a:prstGeom>
        </p:spPr>
        <p:txBody>
          <a:bodyPr/>
          <a:lstStyle>
            <a:lvl1pPr defTabSz="2438337">
              <a:defRPr spc="-170"/>
            </a:lvl1pPr>
          </a:lstStyle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>
            <a:lvl1pPr defTabSz="2438337">
              <a:defRPr spc="-170"/>
            </a:lvl1pPr>
          </a:lstStyle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pn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6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tore.samhsa.gov/sites/default/files/SAMHSA_Digital_Download/PEP20-06-01-001_508.pdf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tore.samhsa.gov/sites/default/files/SAMHSA_Digital_Download/PEP20-06-01-001_508.pdf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tore.samhsa.gov/sites/default/files/SAMHSA_Digital_Download/PEP20-06-01-001_508.pdf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store.samhsa.gov/sites/default/files/SAMHSA_Digital_Download/PEP20-06-01-001_508.pdf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1/13/2021…"/>
          <p:cNvSpPr txBox="1"/>
          <p:nvPr>
            <p:ph type="body" sz="quarter" idx="1"/>
          </p:nvPr>
        </p:nvSpPr>
        <p:spPr>
          <a:xfrm>
            <a:off x="1206499" y="8130323"/>
            <a:ext cx="21971002" cy="2525622"/>
          </a:xfrm>
          <a:prstGeom prst="rect">
            <a:avLst/>
          </a:prstGeom>
        </p:spPr>
        <p:txBody>
          <a:bodyPr/>
          <a:lstStyle/>
          <a:p>
            <a:pPr defTabSz="594359">
              <a:defRPr sz="2500"/>
            </a:pPr>
          </a:p>
          <a:p>
            <a:pPr defTabSz="594359">
              <a:defRPr sz="2500"/>
            </a:pPr>
            <a:r>
              <a:t>Jasen Christensen, DO                                                                    </a:t>
            </a:r>
          </a:p>
          <a:p>
            <a:pPr defTabSz="594359">
              <a:defRPr sz="2500"/>
            </a:pPr>
            <a:r>
              <a:t>Associate Professor</a:t>
            </a:r>
          </a:p>
          <a:p>
            <a:pPr defTabSz="594359">
              <a:defRPr sz="2500"/>
            </a:pPr>
            <a:r>
              <a:t>Department of Psychiatry and Behavioral Sciences</a:t>
            </a:r>
          </a:p>
          <a:p>
            <a:pPr defTabSz="594359">
              <a:defRPr sz="2500"/>
            </a:pPr>
            <a:r>
              <a:t>UNM School of Medicine</a:t>
            </a:r>
          </a:p>
        </p:txBody>
      </p:sp>
      <p:sp>
        <p:nvSpPr>
          <p:cNvPr id="162" name="Review of Evidence for Treatment of Methamphetamine Use Disorder"/>
          <p:cNvSpPr txBox="1"/>
          <p:nvPr>
            <p:ph type="title"/>
          </p:nvPr>
        </p:nvSpPr>
        <p:spPr>
          <a:xfrm>
            <a:off x="1206495" y="2574991"/>
            <a:ext cx="21971006" cy="4648202"/>
          </a:xfrm>
          <a:prstGeom prst="rect">
            <a:avLst/>
          </a:prstGeom>
        </p:spPr>
        <p:txBody>
          <a:bodyPr/>
          <a:lstStyle>
            <a:lvl1pPr>
              <a:defRPr spc="-200" sz="8000"/>
            </a:lvl1pPr>
          </a:lstStyle>
          <a:p>
            <a:pPr/>
            <a:r>
              <a:t>Review of Evidence for Treatment of Methamphetamine Use Disorder </a:t>
            </a:r>
          </a:p>
        </p:txBody>
      </p:sp>
      <p:pic>
        <p:nvPicPr>
          <p:cNvPr id="163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61999" y="11662236"/>
            <a:ext cx="4229102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4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471398" y="11563074"/>
            <a:ext cx="3420197" cy="11889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Screen Shot 2022-05-10 at 10.18.15 PM.png" descr="Screen Shot 2022-05-10 at 10.18.15 P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755159" y="10220639"/>
            <a:ext cx="3018293" cy="327246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ontingency Management for Stimulant use in…"/>
          <p:cNvSpPr txBox="1"/>
          <p:nvPr>
            <p:ph type="title"/>
          </p:nvPr>
        </p:nvSpPr>
        <p:spPr>
          <a:xfrm>
            <a:off x="1206500" y="1079500"/>
            <a:ext cx="21971000" cy="2430840"/>
          </a:xfrm>
          <a:prstGeom prst="rect">
            <a:avLst/>
          </a:prstGeom>
        </p:spPr>
        <p:txBody>
          <a:bodyPr/>
          <a:lstStyle/>
          <a:p>
            <a:pPr defTabSz="2316421">
              <a:defRPr spc="-200" sz="8000"/>
            </a:pPr>
            <a:r>
              <a:t>Contingency Management for Stimulant use in </a:t>
            </a:r>
            <a:endParaRPr spc="-161"/>
          </a:p>
          <a:p>
            <a:pPr defTabSz="2316421">
              <a:defRPr spc="-200" sz="8000"/>
            </a:pPr>
            <a:r>
              <a:t>Patients with Serious Mental Illness</a:t>
            </a:r>
          </a:p>
        </p:txBody>
      </p:sp>
      <p:sp>
        <p:nvSpPr>
          <p:cNvPr id="213" name="Those in CM group were 2.4 times as likely to submit negative urine.…"/>
          <p:cNvSpPr txBox="1"/>
          <p:nvPr>
            <p:ph type="body" sz="quarter" idx="1"/>
          </p:nvPr>
        </p:nvSpPr>
        <p:spPr>
          <a:xfrm>
            <a:off x="18008669" y="4248503"/>
            <a:ext cx="5168831" cy="4779005"/>
          </a:xfrm>
          <a:prstGeom prst="rect">
            <a:avLst/>
          </a:prstGeom>
        </p:spPr>
        <p:txBody>
          <a:bodyPr lIns="50800" tIns="50800" rIns="50800" bIns="50800"/>
          <a:lstStyle/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Those in CM group were 2.4 times as likely to submit negative urine. </a:t>
            </a:r>
          </a:p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P&lt;0.05</a:t>
            </a:r>
          </a:p>
        </p:txBody>
      </p:sp>
      <p:pic>
        <p:nvPicPr>
          <p:cNvPr id="214" name="Screen Shot 2021-01-13 at 9.46.27 AM.png" descr="Screen Shot 2021-01-13 at 9.46.27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51086" y="3455227"/>
            <a:ext cx="11791196" cy="9842566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McDonell M, et al.  Randomized Controlled Trial of Contingency Management for Stimulant Use in Community Mental Health Patients with Serious Mental Illness.  American Journal of Psychiatry.  2013 January"/>
          <p:cNvSpPr txBox="1"/>
          <p:nvPr/>
        </p:nvSpPr>
        <p:spPr>
          <a:xfrm>
            <a:off x="18977702" y="11522926"/>
            <a:ext cx="5168832" cy="1774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2000">
                <a:solidFill>
                  <a:srgbClr val="000000"/>
                </a:solidFill>
              </a:defRPr>
            </a:pPr>
            <a:r>
              <a:t>McDonell M, et al.  Randomized Controlled Trial of Contingency Management for Stimulant Use in Community Mental Health Patients with Serious Mental Illness.  </a:t>
            </a:r>
            <a:r>
              <a:rPr i="1"/>
              <a:t>American Journal of Psychiatry.  </a:t>
            </a:r>
            <a:r>
              <a:t>2013 January</a:t>
            </a:r>
          </a:p>
        </p:txBody>
      </p:sp>
      <p:pic>
        <p:nvPicPr>
          <p:cNvPr id="216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597" y="12459214"/>
            <a:ext cx="4229102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7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9746" y="11172209"/>
            <a:ext cx="3420197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Medications for Methamphetamine Use Disord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2194505">
              <a:defRPr spc="-200" sz="7600"/>
            </a:lvl1pPr>
          </a:lstStyle>
          <a:p>
            <a:pPr/>
            <a:r>
              <a:t>Medications for Methamphetamine Use Disorder</a:t>
            </a:r>
          </a:p>
        </p:txBody>
      </p:sp>
      <p:sp>
        <p:nvSpPr>
          <p:cNvPr id="220" name="VA finds (2015) there is insufficient evidence to recommend for or against use of any pharmacotherapy.…"/>
          <p:cNvSpPr txBox="1"/>
          <p:nvPr>
            <p:ph type="body" idx="1"/>
          </p:nvPr>
        </p:nvSpPr>
        <p:spPr>
          <a:xfrm>
            <a:off x="1206500" y="3306912"/>
            <a:ext cx="21971002" cy="8256011"/>
          </a:xfrm>
          <a:prstGeom prst="rect">
            <a:avLst/>
          </a:prstGeom>
        </p:spPr>
        <p:txBody>
          <a:bodyPr lIns="50800" tIns="50800" rIns="50800" bIns="50800"/>
          <a:lstStyle/>
          <a:p>
            <a:pPr defTabSz="2292038">
              <a:lnSpc>
                <a:spcPct val="90000"/>
              </a:lnSpc>
              <a:spcBef>
                <a:spcPts val="4200"/>
              </a:spcBef>
              <a:defRPr b="0" sz="4500"/>
            </a:pPr>
          </a:p>
          <a:p>
            <a:pPr defTabSz="2292038">
              <a:lnSpc>
                <a:spcPct val="90000"/>
              </a:lnSpc>
              <a:spcBef>
                <a:spcPts val="4200"/>
              </a:spcBef>
              <a:defRPr b="0" sz="5300"/>
            </a:pPr>
            <a:r>
              <a:t>VA finds (2015) there is insufficient evidence to recommend for or against use of any pharmacotherapy.</a:t>
            </a:r>
          </a:p>
          <a:p>
            <a:pPr defTabSz="2292038">
              <a:lnSpc>
                <a:spcPct val="90000"/>
              </a:lnSpc>
              <a:spcBef>
                <a:spcPts val="4200"/>
              </a:spcBef>
              <a:defRPr b="0" sz="5300"/>
            </a:pPr>
          </a:p>
          <a:p>
            <a:pPr defTabSz="2292038">
              <a:lnSpc>
                <a:spcPct val="90000"/>
              </a:lnSpc>
              <a:spcBef>
                <a:spcPts val="4200"/>
              </a:spcBef>
              <a:defRPr b="0" sz="5300"/>
            </a:pPr>
            <a:r>
              <a:t>American Society of Addiction Medicine Handbook (2016): </a:t>
            </a:r>
          </a:p>
          <a:p>
            <a:pPr lvl="1" marL="0" indent="429768" defTabSz="2292038">
              <a:lnSpc>
                <a:spcPct val="90000"/>
              </a:lnSpc>
              <a:spcBef>
                <a:spcPts val="4200"/>
              </a:spcBef>
              <a:buSzTx/>
              <a:buNone/>
              <a:defRPr b="0" sz="4900"/>
            </a:pPr>
            <a:r>
              <a:t>- psychosocial interventions appear to be effective for selective individuals.  </a:t>
            </a:r>
          </a:p>
          <a:p>
            <a:pPr lvl="1" marL="0" indent="429768" defTabSz="2292038">
              <a:lnSpc>
                <a:spcPct val="90000"/>
              </a:lnSpc>
              <a:spcBef>
                <a:spcPts val="4200"/>
              </a:spcBef>
              <a:buSzTx/>
              <a:buNone/>
              <a:defRPr b="0" sz="4900"/>
            </a:pPr>
            <a:r>
              <a:t>- no medical agent has consistently been shown to be effective…</a:t>
            </a:r>
          </a:p>
        </p:txBody>
      </p:sp>
      <p:pic>
        <p:nvPicPr>
          <p:cNvPr id="221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4632" y="12566023"/>
            <a:ext cx="4229103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22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39334" y="12466861"/>
            <a:ext cx="3420197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Mirtazapine vs Placebo in 60 MSM patients with MU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999437">
              <a:defRPr spc="-200" sz="6900"/>
            </a:lvl1pPr>
          </a:lstStyle>
          <a:p>
            <a:pPr/>
            <a:r>
              <a:t>Mirtazapine vs Placebo in 60 MSM patients with MUD </a:t>
            </a:r>
          </a:p>
        </p:txBody>
      </p:sp>
      <p:sp>
        <p:nvSpPr>
          <p:cNvPr id="225" name="Methamphetamine contributes to HIV transmission among MSM"/>
          <p:cNvSpPr txBox="1"/>
          <p:nvPr>
            <p:ph type="body" sz="quarter" idx="1"/>
          </p:nvPr>
        </p:nvSpPr>
        <p:spPr>
          <a:xfrm>
            <a:off x="1206499" y="6657813"/>
            <a:ext cx="21971002" cy="93478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pPr/>
            <a:r>
              <a:t>Methamphetamine contributes to HIV transmission among MSM</a:t>
            </a:r>
          </a:p>
        </p:txBody>
      </p:sp>
      <p:sp>
        <p:nvSpPr>
          <p:cNvPr id="226" name="Urine Positivity decreased from 67% to 63% in placebo group"/>
          <p:cNvSpPr txBox="1"/>
          <p:nvPr>
            <p:ph type="body" idx="21"/>
          </p:nvPr>
        </p:nvSpPr>
        <p:spPr>
          <a:xfrm>
            <a:off x="1206500" y="2926689"/>
            <a:ext cx="21971000" cy="9347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marL="0" indent="0">
              <a:buSzTx/>
              <a:buNone/>
              <a:defRPr sz="4000"/>
            </a:lvl1pPr>
          </a:lstStyle>
          <a:p>
            <a:pPr/>
            <a:r>
              <a:t>Urine Positivity decreased from 67% to 63% in placebo group</a:t>
            </a:r>
          </a:p>
        </p:txBody>
      </p:sp>
      <p:sp>
        <p:nvSpPr>
          <p:cNvPr id="227" name="Colfax, et al.  Mirtazapine to reduce methamphetamine use: a randomized controlled trial.  Archives of General Psychiatry.  2011 Nov:68(11): 1168-75."/>
          <p:cNvSpPr txBox="1"/>
          <p:nvPr/>
        </p:nvSpPr>
        <p:spPr>
          <a:xfrm>
            <a:off x="15387107" y="12281096"/>
            <a:ext cx="8636067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t>Colfax, et al.  Mirtazapine to reduce methamphetamine use: a randomized controlled trial.  </a:t>
            </a:r>
            <a:r>
              <a:rPr i="1"/>
              <a:t>Archives of General Psychiatry.</a:t>
            </a:r>
            <a:r>
              <a:t>  2011 Nov:68(11): 1168-75.</a:t>
            </a:r>
          </a:p>
        </p:txBody>
      </p:sp>
      <p:sp>
        <p:nvSpPr>
          <p:cNvPr id="228" name="Urine Positivity decreased from 73% to 44% in Mirtazapine group"/>
          <p:cNvSpPr txBox="1"/>
          <p:nvPr/>
        </p:nvSpPr>
        <p:spPr>
          <a:xfrm>
            <a:off x="1206500" y="3720796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000">
                <a:solidFill>
                  <a:srgbClr val="000000"/>
                </a:solidFill>
              </a:defRPr>
            </a:lvl1pPr>
          </a:lstStyle>
          <a:p>
            <a:pPr/>
            <a:r>
              <a:t>Urine Positivity decreased from 73% to 44% in Mirtazapine group</a:t>
            </a:r>
          </a:p>
        </p:txBody>
      </p:sp>
      <p:sp>
        <p:nvSpPr>
          <p:cNvPr id="229" name="NNT to achieve a negative weekly urine test result was 3.1"/>
          <p:cNvSpPr txBox="1"/>
          <p:nvPr/>
        </p:nvSpPr>
        <p:spPr>
          <a:xfrm>
            <a:off x="1206500" y="5189304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000">
                <a:solidFill>
                  <a:srgbClr val="000000"/>
                </a:solidFill>
              </a:defRPr>
            </a:lvl1pPr>
          </a:lstStyle>
          <a:p>
            <a:pPr/>
            <a:r>
              <a:t>NNT to achieve a negative weekly urine test result was 3.1</a:t>
            </a:r>
          </a:p>
        </p:txBody>
      </p:sp>
      <p:sp>
        <p:nvSpPr>
          <p:cNvPr id="230" name="High risk sexual behaviors significantly decreased among Mirtazapine group vs placebo:…"/>
          <p:cNvSpPr txBox="1"/>
          <p:nvPr/>
        </p:nvSpPr>
        <p:spPr>
          <a:xfrm>
            <a:off x="1206500" y="8126323"/>
            <a:ext cx="21971000" cy="37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algn="l" defTabSz="2365187">
              <a:lnSpc>
                <a:spcPct val="90000"/>
              </a:lnSpc>
              <a:spcBef>
                <a:spcPts val="4300"/>
              </a:spcBef>
              <a:defRPr sz="3800">
                <a:solidFill>
                  <a:srgbClr val="000000"/>
                </a:solidFill>
              </a:defRPr>
            </a:pPr>
            <a:r>
              <a:t>High risk sexual behaviors significantly decreased among Mirtazapine group vs placebo:</a:t>
            </a:r>
          </a:p>
          <a:p>
            <a:pPr lvl="2" indent="886967" algn="l" defTabSz="2365187">
              <a:lnSpc>
                <a:spcPct val="90000"/>
              </a:lnSpc>
              <a:spcBef>
                <a:spcPts val="4300"/>
              </a:spcBef>
              <a:defRPr sz="3300">
                <a:solidFill>
                  <a:srgbClr val="000000"/>
                </a:solidFill>
              </a:defRPr>
            </a:pPr>
            <a:r>
              <a:t># of male partners with whom methamphetamine was used (P=.009)</a:t>
            </a:r>
          </a:p>
          <a:p>
            <a:pPr lvl="2" indent="886967" algn="l" defTabSz="2365187">
              <a:lnSpc>
                <a:spcPct val="90000"/>
              </a:lnSpc>
              <a:spcBef>
                <a:spcPts val="4300"/>
              </a:spcBef>
              <a:defRPr sz="3300">
                <a:solidFill>
                  <a:srgbClr val="000000"/>
                </a:solidFill>
              </a:defRPr>
            </a:pPr>
            <a:r>
              <a:t># of male partners (P=.04)</a:t>
            </a:r>
          </a:p>
          <a:p>
            <a:pPr lvl="2" indent="886967" algn="l" defTabSz="2365187">
              <a:lnSpc>
                <a:spcPct val="90000"/>
              </a:lnSpc>
              <a:spcBef>
                <a:spcPts val="4300"/>
              </a:spcBef>
              <a:defRPr sz="3300">
                <a:solidFill>
                  <a:srgbClr val="000000"/>
                </a:solidFill>
              </a:defRPr>
            </a:pPr>
            <a:r>
              <a:t>episodes of unprotected anal sex with unprotected partners (P=.003)</a:t>
            </a:r>
          </a:p>
        </p:txBody>
      </p:sp>
      <p:pic>
        <p:nvPicPr>
          <p:cNvPr id="231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6641" y="12579591"/>
            <a:ext cx="4229102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32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29534" y="12480429"/>
            <a:ext cx="3420196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8" grpId="2"/>
      <p:bldP build="whole" bldLvl="1" animBg="1" rev="0" advAuto="0" spid="226" grpId="1"/>
      <p:bldP build="whole" bldLvl="1" animBg="1" rev="0" advAuto="0" spid="229" grpId="3"/>
      <p:bldP build="whole" bldLvl="1" animBg="1" rev="0" advAuto="0" spid="230" grpId="5"/>
      <p:bldP build="whole" bldLvl="1" animBg="1" rev="0" advAuto="0" spid="225" grpId="4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Mirtazapine 30mg vs Placebo in 120 cisgender men and…"/>
          <p:cNvSpPr txBox="1"/>
          <p:nvPr>
            <p:ph type="title"/>
          </p:nvPr>
        </p:nvSpPr>
        <p:spPr>
          <a:xfrm>
            <a:off x="1206500" y="1079500"/>
            <a:ext cx="21971000" cy="1958731"/>
          </a:xfrm>
          <a:prstGeom prst="rect">
            <a:avLst/>
          </a:prstGeom>
        </p:spPr>
        <p:txBody>
          <a:bodyPr/>
          <a:lstStyle/>
          <a:p>
            <a:pPr defTabSz="1901904">
              <a:defRPr spc="-200" sz="6600"/>
            </a:pPr>
            <a:r>
              <a:t>Mirtazapine 30mg vs Placebo in 120 cisgender men and </a:t>
            </a:r>
          </a:p>
          <a:p>
            <a:pPr defTabSz="1901904">
              <a:defRPr spc="-200" sz="6600"/>
            </a:pPr>
            <a:r>
              <a:t>transgender women with MUD who had sex with men  </a:t>
            </a:r>
          </a:p>
        </p:txBody>
      </p:sp>
      <p:sp>
        <p:nvSpPr>
          <p:cNvPr id="235" name="Coffin P, et al.  Effects of Mirtazapine for Methamphetamine Use Disorder Among Cisgender Men and Transgender Women Who Have Sex With Men: A Placebo-…"/>
          <p:cNvSpPr txBox="1"/>
          <p:nvPr/>
        </p:nvSpPr>
        <p:spPr>
          <a:xfrm>
            <a:off x="1046112" y="11048481"/>
            <a:ext cx="21930361" cy="8296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t>Coffin P, et al.  Effects of Mirtazapine for Methamphetamine Use Disorder Among Cisgender Men and Transgender Women Who Have Sex With Men: A Placebo-</a:t>
            </a:r>
          </a:p>
          <a:p>
            <a:pPr algn="l"/>
            <a:r>
              <a:t>Controlled Randomized Clinical Trial.  </a:t>
            </a:r>
            <a:r>
              <a:rPr i="1"/>
              <a:t>JAMA Psychiatry  </a:t>
            </a:r>
            <a:r>
              <a:t>2020 March 1;77(3):246-255.</a:t>
            </a:r>
          </a:p>
        </p:txBody>
      </p:sp>
      <p:graphicFrame>
        <p:nvGraphicFramePr>
          <p:cNvPr id="236" name="Table"/>
          <p:cNvGraphicFramePr/>
          <p:nvPr/>
        </p:nvGraphicFramePr>
        <p:xfrm>
          <a:off x="1143000" y="4286456"/>
          <a:ext cx="21738413" cy="5143086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{4C3C2611-4C71-4FC5-86AE-919BDF0F9419}</a:tableStyleId>
              </a:tblPr>
              <a:tblGrid>
                <a:gridCol w="2509228"/>
                <a:gridCol w="5603448"/>
                <a:gridCol w="8332214"/>
                <a:gridCol w="5293522"/>
              </a:tblGrid>
              <a:tr h="1715128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3200"/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Methamphetamine + Urine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Changes in sexual risk behaviors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Depression and Insomnia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705338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12 weeks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RR 0.67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No significant change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No significant change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72261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24 weeks 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3200"/>
                        <a:t>RR 0.75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  <a:r>
                        <a:t>Fewer partners and fewer episodes of condomless </a:t>
                      </a:r>
                    </a:p>
                    <a:p>
                      <a:pPr defTabSz="914400">
                        <a:defRPr sz="2800"/>
                      </a:pPr>
                      <a:r>
                        <a:t>anal sex with serodiscordant partners 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  <a:r>
                        <a:t>Depression reduction (P=.01) </a:t>
                      </a:r>
                    </a:p>
                    <a:p>
                      <a:pPr defTabSz="914400">
                        <a:defRPr sz="2800"/>
                      </a:pPr>
                      <a:r>
                        <a:t>Insomnia reduction (P=.05)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pic>
        <p:nvPicPr>
          <p:cNvPr id="237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3450" y="12558351"/>
            <a:ext cx="4229103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38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39334" y="12459189"/>
            <a:ext cx="3420197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Bupropion 300mg vs Placebo for 12 weeks in 150…"/>
          <p:cNvSpPr txBox="1"/>
          <p:nvPr>
            <p:ph type="title"/>
          </p:nvPr>
        </p:nvSpPr>
        <p:spPr>
          <a:xfrm>
            <a:off x="1206500" y="1079500"/>
            <a:ext cx="21971000" cy="2217901"/>
          </a:xfrm>
          <a:prstGeom prst="rect">
            <a:avLst/>
          </a:prstGeom>
        </p:spPr>
        <p:txBody>
          <a:bodyPr/>
          <a:lstStyle/>
          <a:p>
            <a:pPr defTabSz="2170121">
              <a:defRPr spc="-200" sz="7500"/>
            </a:pPr>
            <a:r>
              <a:t>Bupropion 300mg vs Placebo for 12 weeks in 150 </a:t>
            </a:r>
            <a:endParaRPr spc="-151"/>
          </a:p>
          <a:p>
            <a:pPr defTabSz="2170121">
              <a:defRPr spc="-200" sz="7500"/>
            </a:pPr>
            <a:r>
              <a:t>patients with Methamphetamine Dependence </a:t>
            </a:r>
          </a:p>
        </p:txBody>
      </p:sp>
      <p:sp>
        <p:nvSpPr>
          <p:cNvPr id="241" name="Overall difference between Bupropion and Placebo was not statistically different (P=0.09)"/>
          <p:cNvSpPr txBox="1"/>
          <p:nvPr>
            <p:ph type="body" sz="quarter" idx="1"/>
          </p:nvPr>
        </p:nvSpPr>
        <p:spPr>
          <a:xfrm>
            <a:off x="1206500" y="4221784"/>
            <a:ext cx="21971002" cy="1794704"/>
          </a:xfrm>
          <a:prstGeom prst="rect">
            <a:avLst/>
          </a:prstGeom>
        </p:spPr>
        <p:txBody>
          <a:bodyPr lIns="50800" tIns="50800" rIns="50800" bIns="50800"/>
          <a:lstStyle>
            <a:lvl1pPr defTabSz="2438337">
              <a:lnSpc>
                <a:spcPct val="90000"/>
              </a:lnSpc>
              <a:spcBef>
                <a:spcPts val="4500"/>
              </a:spcBef>
              <a:defRPr b="0" sz="4800"/>
            </a:lvl1pPr>
          </a:lstStyle>
          <a:p>
            <a:pPr/>
            <a:r>
              <a:t>Overall difference between Bupropion and Placebo was not statistically different (P=0.09)</a:t>
            </a:r>
          </a:p>
        </p:txBody>
      </p:sp>
      <p:sp>
        <p:nvSpPr>
          <p:cNvPr id="242" name="Elkashef AM, et al.  Bupropion for the treatment of methamphetamine dependence.  Neuropsychopharmacology.  2008 April 33(5): 1162-70"/>
          <p:cNvSpPr txBox="1"/>
          <p:nvPr/>
        </p:nvSpPr>
        <p:spPr>
          <a:xfrm>
            <a:off x="1652843" y="11223996"/>
            <a:ext cx="19012816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t>Elkashef AM, et al.  Bupropion for the treatment of methamphetamine dependence.  </a:t>
            </a:r>
            <a:r>
              <a:rPr i="1"/>
              <a:t>Neuropsychopharmacology.</a:t>
            </a:r>
            <a:r>
              <a:t>  2008 April 33(5): 1162-70</a:t>
            </a:r>
          </a:p>
        </p:txBody>
      </p:sp>
      <p:sp>
        <p:nvSpPr>
          <p:cNvPr id="243" name="Analysis of those with lower-level of meth use (less than 18 of last 30 days) at baseline showed reduction in use (P&lt;0001)…"/>
          <p:cNvSpPr txBox="1"/>
          <p:nvPr/>
        </p:nvSpPr>
        <p:spPr>
          <a:xfrm>
            <a:off x="1206500" y="6940873"/>
            <a:ext cx="21971002" cy="3358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pPr>
            <a:r>
              <a:t>Analysis of those with lower-level of meth use (less than 18 of last 30 days) at baseline showed reduction in use (P&lt;0.001)</a:t>
            </a:r>
          </a:p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pPr>
            <a:r>
              <a:t>This was regardless of comorbid depression </a:t>
            </a:r>
          </a:p>
        </p:txBody>
      </p:sp>
      <p:pic>
        <p:nvPicPr>
          <p:cNvPr id="244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8839" y="12609748"/>
            <a:ext cx="4229102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719734" y="12510585"/>
            <a:ext cx="3420196" cy="11889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3" grpId="2"/>
      <p:bldP build="whole" bldLvl="1" animBg="1" rev="0" advAuto="0" spid="241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Bupropion 300mg daily vs placebo for 12 weeks in 73 patients with Methamphetamine Dependence."/>
          <p:cNvSpPr txBox="1"/>
          <p:nvPr>
            <p:ph type="title"/>
          </p:nvPr>
        </p:nvSpPr>
        <p:spPr>
          <a:xfrm>
            <a:off x="1206500" y="1079500"/>
            <a:ext cx="21971000" cy="2244740"/>
          </a:xfrm>
          <a:prstGeom prst="rect">
            <a:avLst/>
          </a:prstGeom>
        </p:spPr>
        <p:txBody>
          <a:bodyPr/>
          <a:lstStyle>
            <a:lvl1pPr defTabSz="2145738">
              <a:defRPr spc="-200" sz="7400"/>
            </a:lvl1pPr>
          </a:lstStyle>
          <a:p>
            <a:pPr/>
            <a:r>
              <a:t>Bupropion 300mg daily vs placebo for 12 weeks in 73 patients with Methamphetamine Dependence. </a:t>
            </a:r>
          </a:p>
        </p:txBody>
      </p:sp>
      <p:sp>
        <p:nvSpPr>
          <p:cNvPr id="248" name="Increased likelihood of methamphetamine-free week among lighter users…"/>
          <p:cNvSpPr txBox="1"/>
          <p:nvPr>
            <p:ph type="body" sz="quarter" idx="1"/>
          </p:nvPr>
        </p:nvSpPr>
        <p:spPr>
          <a:xfrm>
            <a:off x="1206500" y="7016900"/>
            <a:ext cx="21971002" cy="2719220"/>
          </a:xfrm>
          <a:prstGeom prst="rect">
            <a:avLst/>
          </a:prstGeom>
        </p:spPr>
        <p:txBody>
          <a:bodyPr lIns="50800" tIns="50800" rIns="50800" bIns="50800"/>
          <a:lstStyle/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Increased likelihood of methamphetamine-free week among lighter users 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(Odds Ratio=2.81, p&lt;0.001)</a:t>
            </a:r>
          </a:p>
        </p:txBody>
      </p:sp>
      <p:sp>
        <p:nvSpPr>
          <p:cNvPr id="249" name="Shoptaw S, et al.  Randomized, placebo-controlled trail of bupropion for the treatment of methamphetamine dependence.  Drug and Alcohol Dependence…"/>
          <p:cNvSpPr txBox="1"/>
          <p:nvPr/>
        </p:nvSpPr>
        <p:spPr>
          <a:xfrm>
            <a:off x="1112768" y="11118660"/>
            <a:ext cx="21027239" cy="8296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t>Shoptaw S, et al.  Randomized, placebo-controlled trail of bupropion for the treatment of methamphetamine dependence.  </a:t>
            </a:r>
            <a:r>
              <a:rPr i="1"/>
              <a:t>Drug and Alcohol Dependence</a:t>
            </a:r>
            <a:endParaRPr i="1"/>
          </a:p>
          <a:p>
            <a:pPr algn="l">
              <a:defRPr i="1"/>
            </a:pPr>
            <a:r>
              <a:t> </a:t>
            </a:r>
            <a:r>
              <a:rPr i="0"/>
              <a:t>2008 Aug; 96(3):222-32</a:t>
            </a:r>
          </a:p>
        </p:txBody>
      </p:sp>
      <p:sp>
        <p:nvSpPr>
          <p:cNvPr id="250" name="No effect on heavier users"/>
          <p:cNvSpPr txBox="1"/>
          <p:nvPr/>
        </p:nvSpPr>
        <p:spPr>
          <a:xfrm>
            <a:off x="1206499" y="4439822"/>
            <a:ext cx="21971002" cy="16854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lvl1pPr>
          </a:lstStyle>
          <a:p>
            <a:pPr/>
            <a:r>
              <a:t>No effect on heavier users</a:t>
            </a:r>
          </a:p>
        </p:txBody>
      </p:sp>
      <p:pic>
        <p:nvPicPr>
          <p:cNvPr id="251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4295" y="12526881"/>
            <a:ext cx="4229102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52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29534" y="12427718"/>
            <a:ext cx="3420196" cy="11889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Bupropion + Naltrexon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Bupropion + Naltrexone</a:t>
            </a:r>
          </a:p>
        </p:txBody>
      </p:sp>
      <p:sp>
        <p:nvSpPr>
          <p:cNvPr id="255" name="Body Level One…"/>
          <p:cNvSpPr txBox="1"/>
          <p:nvPr>
            <p:ph type="body" idx="21"/>
          </p:nvPr>
        </p:nvSpPr>
        <p:spPr>
          <a:xfrm>
            <a:off x="1206500" y="4092657"/>
            <a:ext cx="21971000" cy="39977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buSzTx/>
              <a:buNone/>
            </a:pPr>
            <a:r>
              <a:t>Bupropion XL rapidly raised in 3 days to 450mg</a:t>
            </a:r>
          </a:p>
          <a:p>
            <a:pPr marL="0" indent="0">
              <a:buSzTx/>
              <a:buNone/>
            </a:pPr>
            <a:r>
              <a:t>+</a:t>
            </a:r>
          </a:p>
          <a:p>
            <a:pPr marL="0" indent="0">
              <a:buSzTx/>
              <a:buNone/>
            </a:pPr>
            <a:r>
              <a:t>Naltrexone extended-release injectable 380mg Q3 weeks </a:t>
            </a:r>
          </a:p>
        </p:txBody>
      </p:sp>
      <p:sp>
        <p:nvSpPr>
          <p:cNvPr id="256" name="Shoptaw S, et al.  Randomized, placebo-controlled trail of bupropion for the treatment of methamphetamine dependence.  Drug and Alcohol Dependence…"/>
          <p:cNvSpPr txBox="1"/>
          <p:nvPr/>
        </p:nvSpPr>
        <p:spPr>
          <a:xfrm>
            <a:off x="5058627" y="12835792"/>
            <a:ext cx="19057316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Trivedi MH, et al. Bupropion and Naltrexone in Methamphetamine Use Disorder.  The New England Journal of Medicine.  2021 Jan, 384;2.   </a:t>
            </a:r>
          </a:p>
        </p:txBody>
      </p:sp>
      <p:sp>
        <p:nvSpPr>
          <p:cNvPr id="257" name="Body Level One…"/>
          <p:cNvSpPr txBox="1"/>
          <p:nvPr/>
        </p:nvSpPr>
        <p:spPr>
          <a:xfrm>
            <a:off x="1206500" y="7692820"/>
            <a:ext cx="21971000" cy="39977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pPr>
          </a:p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pPr>
            <a:r>
              <a:t>12-week trial at 8 sites</a:t>
            </a:r>
          </a:p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pPr>
            <a:r>
              <a:t>403 patients randomized</a:t>
            </a:r>
          </a:p>
        </p:txBody>
      </p:sp>
      <p:pic>
        <p:nvPicPr>
          <p:cNvPr id="258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2200" y="12571175"/>
            <a:ext cx="4229102" cy="9906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Bupropion + Naltrexon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Bupropion + Naltrexone </a:t>
            </a:r>
          </a:p>
        </p:txBody>
      </p:sp>
      <p:sp>
        <p:nvSpPr>
          <p:cNvPr id="261" name="Twice Weekly Utox was obtained…"/>
          <p:cNvSpPr txBox="1"/>
          <p:nvPr>
            <p:ph type="body" sz="quarter" idx="1"/>
          </p:nvPr>
        </p:nvSpPr>
        <p:spPr>
          <a:xfrm>
            <a:off x="1206500" y="2979003"/>
            <a:ext cx="21395462" cy="30686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Twice Weekly Utox was obtained</a:t>
            </a:r>
          </a:p>
          <a:p>
            <a:pPr marL="0" indent="0">
              <a:buSzTx/>
              <a:buNone/>
            </a:pPr>
            <a:r>
              <a:t>Response: </a:t>
            </a:r>
            <a:r>
              <a:rPr sz="4000"/>
              <a:t>at least 3 methamphetamine negative samples out of 4 obtained at the end of 6 weeks</a:t>
            </a:r>
          </a:p>
        </p:txBody>
      </p:sp>
      <p:sp>
        <p:nvSpPr>
          <p:cNvPr id="262" name="Shoptaw S, et al.  Randomized, placebo-controlled trail of bupropion for the treatment of methamphetamine dependence.  Drug and Alcohol Dependence…"/>
          <p:cNvSpPr txBox="1"/>
          <p:nvPr/>
        </p:nvSpPr>
        <p:spPr>
          <a:xfrm>
            <a:off x="5130485" y="12811840"/>
            <a:ext cx="19057316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Trivedi MH, et al. Bupropion and Naltrexone in Methamphetamine Use Disorder.  The New England Journal of Medicine.  2021 Jan, 384;2.   </a:t>
            </a:r>
          </a:p>
        </p:txBody>
      </p:sp>
      <p:sp>
        <p:nvSpPr>
          <p:cNvPr id="263" name="Stage 1: 16.5% of naltrexone+bupropion group had response vs. 3.4% of placebo"/>
          <p:cNvSpPr txBox="1"/>
          <p:nvPr/>
        </p:nvSpPr>
        <p:spPr>
          <a:xfrm>
            <a:off x="1206500" y="6513960"/>
            <a:ext cx="21395462" cy="980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457200" algn="l" defTabSz="2438338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pPr>
            <a:r>
              <a:t>Stage 1: </a:t>
            </a:r>
            <a:r>
              <a:rPr sz="4000"/>
              <a:t>16.5% of naltrexone+bupropion group had response vs. 3.4% of placebo</a:t>
            </a:r>
          </a:p>
        </p:txBody>
      </p:sp>
      <p:sp>
        <p:nvSpPr>
          <p:cNvPr id="264" name="Stage 2: 11.4% of naltrexone+bupropion group had response vs. 1.8% of placebo"/>
          <p:cNvSpPr txBox="1"/>
          <p:nvPr/>
        </p:nvSpPr>
        <p:spPr>
          <a:xfrm>
            <a:off x="1206500" y="7960318"/>
            <a:ext cx="21395462" cy="980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457200" algn="l" defTabSz="2438338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0000"/>
                </a:solidFill>
              </a:defRPr>
            </a:pPr>
            <a:r>
              <a:t>Stage 2: </a:t>
            </a:r>
            <a:r>
              <a:rPr sz="4000"/>
              <a:t>11.4% of naltrexone+bupropion group had response vs. 1.8% of placebo</a:t>
            </a:r>
          </a:p>
        </p:txBody>
      </p:sp>
      <p:sp>
        <p:nvSpPr>
          <p:cNvPr id="265" name="Weighted average response across the two stages was 13.6% vs 2.5%…"/>
          <p:cNvSpPr txBox="1"/>
          <p:nvPr/>
        </p:nvSpPr>
        <p:spPr>
          <a:xfrm>
            <a:off x="1206500" y="9406676"/>
            <a:ext cx="21395462" cy="24976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lvl="1" indent="457200" algn="l" defTabSz="2438338">
              <a:lnSpc>
                <a:spcPct val="90000"/>
              </a:lnSpc>
              <a:spcBef>
                <a:spcPts val="4500"/>
              </a:spcBef>
              <a:defRPr sz="4000">
                <a:solidFill>
                  <a:srgbClr val="000000"/>
                </a:solidFill>
              </a:defRPr>
            </a:pPr>
            <a:r>
              <a:t>Weighted average response across the two stages was 13.6% vs 2.5%</a:t>
            </a:r>
          </a:p>
          <a:p>
            <a:pPr lvl="1" indent="457200" algn="l" defTabSz="2438338">
              <a:lnSpc>
                <a:spcPct val="90000"/>
              </a:lnSpc>
              <a:spcBef>
                <a:spcPts val="4500"/>
              </a:spcBef>
              <a:defRPr sz="4000">
                <a:solidFill>
                  <a:srgbClr val="000000"/>
                </a:solidFill>
              </a:defRPr>
            </a:pPr>
            <a:r>
              <a:t>Overall treatment effect of 11.1% (P&lt;0.001)</a:t>
            </a:r>
          </a:p>
        </p:txBody>
      </p:sp>
      <p:pic>
        <p:nvPicPr>
          <p:cNvPr id="266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4059" y="12547222"/>
            <a:ext cx="4229102" cy="9906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3" grpId="1"/>
      <p:bldP build="whole" bldLvl="1" animBg="1" rev="0" advAuto="0" spid="265" grpId="3"/>
      <p:bldP build="whole" bldLvl="1" animBg="1" rev="0" advAuto="0" spid="264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Screen Shot 2021-03-16 at 9.02.10 PM.png" descr="Screen Shot 2021-03-16 at 9.02.10 P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85477" y="458776"/>
            <a:ext cx="21613046" cy="12377516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Shoptaw S, et al.  Randomized, placebo-controlled trail of bupropion for the treatment of methamphetamine dependence.  Drug and Alcohol Dependence…"/>
          <p:cNvSpPr txBox="1"/>
          <p:nvPr/>
        </p:nvSpPr>
        <p:spPr>
          <a:xfrm>
            <a:off x="4241927" y="13203678"/>
            <a:ext cx="15900147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000"/>
            </a:lvl1pPr>
          </a:lstStyle>
          <a:p>
            <a:pPr/>
            <a:r>
              <a:t>Trivedi MH, et al. Bupropion and Naltrexone in Methamphetamine Use Disorder.  The New England Journal of Medicine.  2021 Jan, 384;2.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Aripiprazole vs placebo for 12 weeks in 90 patients with Methamphetamine Dependence"/>
          <p:cNvSpPr txBox="1"/>
          <p:nvPr>
            <p:ph type="title"/>
          </p:nvPr>
        </p:nvSpPr>
        <p:spPr>
          <a:xfrm>
            <a:off x="1206500" y="1079500"/>
            <a:ext cx="21971000" cy="2118406"/>
          </a:xfrm>
          <a:prstGeom prst="rect">
            <a:avLst/>
          </a:prstGeom>
        </p:spPr>
        <p:txBody>
          <a:bodyPr/>
          <a:lstStyle>
            <a:lvl1pPr defTabSz="2096971">
              <a:defRPr spc="-200" sz="7300"/>
            </a:lvl1pPr>
          </a:lstStyle>
          <a:p>
            <a:pPr/>
            <a:r>
              <a:t>Aripiprazole vs placebo for 12 weeks in 90 patients with Methamphetamine Dependence   </a:t>
            </a:r>
          </a:p>
        </p:txBody>
      </p:sp>
      <p:sp>
        <p:nvSpPr>
          <p:cNvPr id="272" name="No difference reduction in methamphetamine-positive urines…"/>
          <p:cNvSpPr txBox="1"/>
          <p:nvPr>
            <p:ph type="body" sz="half" idx="1"/>
          </p:nvPr>
        </p:nvSpPr>
        <p:spPr>
          <a:xfrm>
            <a:off x="1206499" y="4127477"/>
            <a:ext cx="21971002" cy="5931739"/>
          </a:xfrm>
          <a:prstGeom prst="rect">
            <a:avLst/>
          </a:prstGeom>
        </p:spPr>
        <p:txBody>
          <a:bodyPr lIns="50800" tIns="50800" rIns="50800" bIns="50800"/>
          <a:lstStyle/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No difference reduction in methamphetamine-positive urines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No reduction in sexual risk behavior</a:t>
            </a:r>
          </a:p>
        </p:txBody>
      </p:sp>
      <p:sp>
        <p:nvSpPr>
          <p:cNvPr id="273" name="Coffin P, et al.  Aripiprazole for the treatment of methamphetamine dependence: A randomized, double-blind, placebo-controlled trial.  Addiction.…"/>
          <p:cNvSpPr txBox="1"/>
          <p:nvPr/>
        </p:nvSpPr>
        <p:spPr>
          <a:xfrm>
            <a:off x="1307582" y="10988786"/>
            <a:ext cx="19966839" cy="8296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t>Coffin P, et al.  Aripiprazole for the treatment of methamphetamine dependence: A randomized, double-blind, placebo-controlled trial.  </a:t>
            </a:r>
            <a:r>
              <a:rPr i="1"/>
              <a:t>Addiction</a:t>
            </a:r>
            <a:r>
              <a:t>.  </a:t>
            </a:r>
          </a:p>
          <a:p>
            <a:pPr algn="l"/>
            <a:r>
              <a:t>2012 November   108(4). </a:t>
            </a:r>
          </a:p>
        </p:txBody>
      </p:sp>
      <p:pic>
        <p:nvPicPr>
          <p:cNvPr id="274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4539" y="12437892"/>
            <a:ext cx="4229103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75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29534" y="12338730"/>
            <a:ext cx="3420196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No Disclosures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 sz="5000"/>
            </a:lvl1pPr>
          </a:lstStyle>
          <a:p>
            <a:pPr/>
            <a:r>
              <a:t>No Disclosures</a:t>
            </a:r>
          </a:p>
        </p:txBody>
      </p:sp>
      <p:pic>
        <p:nvPicPr>
          <p:cNvPr id="168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8946" y="12391422"/>
            <a:ext cx="4229103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779867" y="12292260"/>
            <a:ext cx="3420197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Other Medica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Other Medications</a:t>
            </a:r>
          </a:p>
        </p:txBody>
      </p:sp>
      <p:sp>
        <p:nvSpPr>
          <p:cNvPr id="278" name="Disulfram            - some evidence…"/>
          <p:cNvSpPr txBox="1"/>
          <p:nvPr>
            <p:ph type="body" idx="1"/>
          </p:nvPr>
        </p:nvSpPr>
        <p:spPr>
          <a:xfrm>
            <a:off x="5719650" y="2949755"/>
            <a:ext cx="21971003" cy="8256014"/>
          </a:xfrm>
          <a:prstGeom prst="rect">
            <a:avLst/>
          </a:prstGeom>
        </p:spPr>
        <p:txBody>
          <a:bodyPr lIns="50800" tIns="50800" rIns="50800" bIns="50800"/>
          <a:lstStyle/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Disulfram            - some evidence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Modafinil             - some evidence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Naltrexone PO     - some evidence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Topiramate           - not supported by evidence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Adderall XR          - some evidence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Methylphenidate  - some evidence </a:t>
            </a:r>
          </a:p>
        </p:txBody>
      </p:sp>
      <p:sp>
        <p:nvSpPr>
          <p:cNvPr id="279" name="Haile C, et al.  Pharmacotherapy for Stimulant-Related Disorders.  Current Psychiatry Reports.  2013 October.  15(415)…"/>
          <p:cNvSpPr txBox="1"/>
          <p:nvPr/>
        </p:nvSpPr>
        <p:spPr>
          <a:xfrm>
            <a:off x="1210174" y="10804635"/>
            <a:ext cx="22457970" cy="1197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t>Haile C, et al.  Pharmacotherapy for Stimulant-Related Disorders.  </a:t>
            </a:r>
            <a:r>
              <a:rPr i="1"/>
              <a:t>Current Psychiatry Reports.</a:t>
            </a:r>
            <a:r>
              <a:t>  2013 October.  15(415)</a:t>
            </a:r>
          </a:p>
          <a:p>
            <a:pPr algn="l"/>
          </a:p>
          <a:p>
            <a:pPr algn="l"/>
            <a:r>
              <a:t>Ling W, et al.  Sustained-release methylphenidate in a randomized trial of treatment of methamphetamine use disorder.  </a:t>
            </a:r>
            <a:r>
              <a:rPr i="1"/>
              <a:t>Addiction</a:t>
            </a:r>
            <a:r>
              <a:t>  2014 October.  109(9) 1489-1500.</a:t>
            </a:r>
          </a:p>
        </p:txBody>
      </p:sp>
      <p:pic>
        <p:nvPicPr>
          <p:cNvPr id="280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8773" y="12542808"/>
            <a:ext cx="4229103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81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59601" y="12443645"/>
            <a:ext cx="3420196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Quest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Questions</a:t>
            </a:r>
          </a:p>
        </p:txBody>
      </p:sp>
      <p:sp>
        <p:nvSpPr>
          <p:cNvPr id="284" name="Have you tried using medications to treat Methamphetamine Use Disorder?…"/>
          <p:cNvSpPr txBox="1"/>
          <p:nvPr>
            <p:ph type="body" idx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/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Have you tried using medications to treat Methamphetamine Use Disorder?</a:t>
            </a:r>
          </a:p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</a:p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What have you seen work / not work?</a:t>
            </a:r>
          </a:p>
        </p:txBody>
      </p:sp>
      <p:pic>
        <p:nvPicPr>
          <p:cNvPr id="285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3263" y="12408899"/>
            <a:ext cx="4229102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86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779867" y="12309736"/>
            <a:ext cx="3420197" cy="11889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earning Objectives"/>
          <p:cNvSpPr txBox="1"/>
          <p:nvPr>
            <p:ph type="body" sz="quarter" idx="1"/>
          </p:nvPr>
        </p:nvSpPr>
        <p:spPr>
          <a:xfrm>
            <a:off x="1011687" y="1966190"/>
            <a:ext cx="21971002" cy="2197485"/>
          </a:xfrm>
          <a:prstGeom prst="rect">
            <a:avLst/>
          </a:prstGeom>
        </p:spPr>
        <p:txBody>
          <a:bodyPr/>
          <a:lstStyle>
            <a:lvl1pPr>
              <a:defRPr b="1" spc="-200" sz="80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Learning Objectives</a:t>
            </a:r>
          </a:p>
        </p:txBody>
      </p:sp>
      <p:pic>
        <p:nvPicPr>
          <p:cNvPr id="172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4620" y="12475250"/>
            <a:ext cx="4229102" cy="990602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Be aware of strength of evidence for psychosocial interventions for methamphetamine use disorder…"/>
          <p:cNvSpPr txBox="1"/>
          <p:nvPr/>
        </p:nvSpPr>
        <p:spPr>
          <a:xfrm>
            <a:off x="1206500" y="4920843"/>
            <a:ext cx="21971000" cy="3874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marL="635000" indent="-635000" algn="l">
              <a:lnSpc>
                <a:spcPct val="80000"/>
              </a:lnSpc>
              <a:buSzPct val="123000"/>
              <a:buChar char="-"/>
              <a:defRPr spc="-100" sz="50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Be aware of strength of evidence for psychosocial interventions for methamphetamine use disorder</a:t>
            </a:r>
          </a:p>
          <a:p>
            <a:pPr algn="l">
              <a:lnSpc>
                <a:spcPct val="80000"/>
              </a:lnSpc>
              <a:defRPr spc="-100" sz="50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  <a:p>
            <a:pPr marL="501315" indent="-501315" algn="l">
              <a:lnSpc>
                <a:spcPct val="80000"/>
              </a:lnSpc>
              <a:buSzPct val="100000"/>
              <a:buChar char="-"/>
              <a:defRPr spc="-100" sz="50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Be aware of evidence supporting the use of specific medications for                          methamphetamine use disorder </a:t>
            </a:r>
          </a:p>
        </p:txBody>
      </p:sp>
      <p:pic>
        <p:nvPicPr>
          <p:cNvPr id="174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59601" y="12376087"/>
            <a:ext cx="3420196" cy="11889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For patients on buprenorphine for OUD who are also wrestling with Methamphetamine Use"/>
          <p:cNvSpPr txBox="1"/>
          <p:nvPr>
            <p:ph type="title"/>
          </p:nvPr>
        </p:nvSpPr>
        <p:spPr>
          <a:xfrm>
            <a:off x="1206500" y="1079500"/>
            <a:ext cx="21971000" cy="2595105"/>
          </a:xfrm>
          <a:prstGeom prst="rect">
            <a:avLst/>
          </a:prstGeom>
        </p:spPr>
        <p:txBody>
          <a:bodyPr/>
          <a:lstStyle>
            <a:lvl1pPr defTabSz="2316421">
              <a:defRPr spc="-200" sz="8000"/>
            </a:lvl1pPr>
          </a:lstStyle>
          <a:p>
            <a:pPr/>
            <a:r>
              <a:t>For patients on buprenorphine for OUD who are also wrestling with Methamphetamine Use</a:t>
            </a:r>
          </a:p>
        </p:txBody>
      </p:sp>
      <p:sp>
        <p:nvSpPr>
          <p:cNvPr id="177" name="Don’t give up on them…"/>
          <p:cNvSpPr txBox="1"/>
          <p:nvPr>
            <p:ph type="body" idx="1"/>
          </p:nvPr>
        </p:nvSpPr>
        <p:spPr>
          <a:xfrm>
            <a:off x="1888342" y="4832941"/>
            <a:ext cx="21971002" cy="8256013"/>
          </a:xfrm>
          <a:prstGeom prst="rect">
            <a:avLst/>
          </a:prstGeom>
        </p:spPr>
        <p:txBody>
          <a:bodyPr lIns="50800" tIns="50800" rIns="50800" bIns="50800"/>
          <a:lstStyle/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Don’t give up on them</a:t>
            </a:r>
          </a:p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Resist requiring methamphetamine-free urine as a requirement to continue buprenorphine treatment</a:t>
            </a:r>
          </a:p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Continuing buprenorphine will reduce mortality regardless of methamphetamine use</a:t>
            </a:r>
          </a:p>
          <a:p>
            <a: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/>
            </a:pPr>
            <a:r>
              <a:t>Always co-prescribe naloxone (Narcan) with buprenorphine</a:t>
            </a:r>
          </a:p>
        </p:txBody>
      </p:sp>
      <p:pic>
        <p:nvPicPr>
          <p:cNvPr id="178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6731" y="12471416"/>
            <a:ext cx="4229102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689667" y="12372254"/>
            <a:ext cx="3420197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sychosocial Interventions for…"/>
          <p:cNvSpPr txBox="1"/>
          <p:nvPr>
            <p:ph type="title"/>
          </p:nvPr>
        </p:nvSpPr>
        <p:spPr>
          <a:xfrm>
            <a:off x="1206500" y="928212"/>
            <a:ext cx="21971002" cy="2529516"/>
          </a:xfrm>
          <a:prstGeom prst="rect">
            <a:avLst/>
          </a:prstGeom>
        </p:spPr>
        <p:txBody>
          <a:bodyPr/>
          <a:lstStyle/>
          <a:p>
            <a:pPr>
              <a:defRPr spc="-200"/>
            </a:pPr>
            <a:r>
              <a:t>Psychosocial Interventions for </a:t>
            </a:r>
          </a:p>
          <a:p>
            <a:pPr>
              <a:defRPr spc="-200"/>
            </a:pPr>
            <a:r>
              <a:t>Methamphetamine Use Disorder</a:t>
            </a:r>
          </a:p>
        </p:txBody>
      </p:sp>
      <p:sp>
        <p:nvSpPr>
          <p:cNvPr id="182" name="Motivational Interviewing…"/>
          <p:cNvSpPr txBox="1"/>
          <p:nvPr>
            <p:ph type="body" idx="1"/>
          </p:nvPr>
        </p:nvSpPr>
        <p:spPr>
          <a:xfrm>
            <a:off x="816876" y="4084939"/>
            <a:ext cx="22853300" cy="7597190"/>
          </a:xfrm>
          <a:prstGeom prst="rect">
            <a:avLst/>
          </a:prstGeom>
        </p:spPr>
        <p:txBody>
          <a:bodyPr lIns="50800" tIns="50800" rIns="50800" bIns="50800"/>
          <a:lstStyle/>
          <a:p>
            <a:pPr defTabSz="2438337">
              <a:lnSpc>
                <a:spcPct val="90000"/>
              </a:lnSpc>
              <a:spcBef>
                <a:spcPts val="4500"/>
              </a:spcBef>
              <a:defRPr sz="4800"/>
            </a:pPr>
            <a:r>
              <a:t>Motivational Interviewing</a:t>
            </a:r>
            <a:r>
              <a:rPr b="0"/>
              <a:t>      </a:t>
            </a:r>
            <a:endParaRPr b="0"/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000"/>
            </a:pPr>
            <a:r>
              <a:t>Empathy through reflective listening, identifying discrepancies, avoiding arguments/confrontations, adjusting to resistance, supporting self-efficacy and optimism</a:t>
            </a:r>
          </a:p>
          <a:p>
            <a:pPr lvl="3" marL="0" indent="1371600" defTabSz="2438337">
              <a:lnSpc>
                <a:spcPct val="90000"/>
              </a:lnSpc>
              <a:spcBef>
                <a:spcPts val="4500"/>
              </a:spcBef>
              <a:buSzTx/>
              <a:buNone/>
              <a:defRPr b="0" sz="4800"/>
            </a:pPr>
            <a:r>
              <a:t>                                         - Strong Evidence 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                                                 - reduced # of days of stimulant use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                                                 - reduced amount of stimulant used per day</a:t>
            </a:r>
          </a:p>
        </p:txBody>
      </p:sp>
      <p:sp>
        <p:nvSpPr>
          <p:cNvPr id="183" name="https://store.samhsa.gov/sites/default/files/SAMHSA_Digital_Download/PEP20-06-01-001_508.pdf"/>
          <p:cNvSpPr txBox="1"/>
          <p:nvPr/>
        </p:nvSpPr>
        <p:spPr>
          <a:xfrm>
            <a:off x="9605554" y="12309341"/>
            <a:ext cx="13594996" cy="461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defRPr>
            </a:lvl1pPr>
          </a:lstStyle>
          <a:p>
            <a:pPr>
              <a:defRPr>
                <a:solidFill>
                  <a:srgbClr val="5E5E5E"/>
                </a:solidFill>
                <a:uFillTx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https://store.samhsa.gov/sites/default/files/SAMHSA_Digital_Download/PEP20-06-01-001_508.pdf</a:t>
            </a:r>
          </a:p>
        </p:txBody>
      </p:sp>
      <p:pic>
        <p:nvPicPr>
          <p:cNvPr id="184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0598" y="12344354"/>
            <a:ext cx="4229103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629534" y="12245192"/>
            <a:ext cx="3420196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sychosocial Interventions for…"/>
          <p:cNvSpPr txBox="1"/>
          <p:nvPr>
            <p:ph type="title"/>
          </p:nvPr>
        </p:nvSpPr>
        <p:spPr>
          <a:xfrm>
            <a:off x="1206500" y="1079500"/>
            <a:ext cx="21971000" cy="2568589"/>
          </a:xfrm>
          <a:prstGeom prst="rect">
            <a:avLst/>
          </a:prstGeom>
        </p:spPr>
        <p:txBody>
          <a:bodyPr/>
          <a:lstStyle/>
          <a:p>
            <a:pPr>
              <a:defRPr spc="-200"/>
            </a:pPr>
            <a:r>
              <a:t>Psychosocial Interventions for </a:t>
            </a:r>
          </a:p>
          <a:p>
            <a:pPr>
              <a:defRPr spc="-200"/>
            </a:pPr>
            <a:r>
              <a:t>Methamphetamine Use Disorder</a:t>
            </a:r>
          </a:p>
        </p:txBody>
      </p:sp>
      <p:sp>
        <p:nvSpPr>
          <p:cNvPr id="188" name="Cognitive Behavioral Therapy…"/>
          <p:cNvSpPr txBox="1"/>
          <p:nvPr>
            <p:ph type="body" idx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/>
          <a:p>
            <a:pPr defTabSz="2438337">
              <a:lnSpc>
                <a:spcPct val="90000"/>
              </a:lnSpc>
              <a:spcBef>
                <a:spcPts val="4500"/>
              </a:spcBef>
              <a:defRPr sz="4800"/>
            </a:pPr>
            <a:r>
              <a:t>Cognitive Behavioral Therapy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Short-term, goal-oriented, insight can lead to changes in thinking and behavior </a:t>
            </a:r>
          </a:p>
          <a:p>
            <a:pPr lvl="8" marL="0" indent="3657600" defTabSz="2438337">
              <a:buSzTx/>
              <a:buNone/>
            </a:pPr>
            <a:r>
              <a:t>                  - Strong Evidence</a:t>
            </a:r>
          </a:p>
          <a:p>
            <a:pPr lvl="8" marL="0" indent="3657600" defTabSz="2438337">
              <a:buSzTx/>
              <a:buNone/>
            </a:pPr>
            <a:r>
              <a:t>                  - reduced quantity of stimulant used per week</a:t>
            </a:r>
          </a:p>
          <a:p>
            <a:pPr lvl="8" marL="0" indent="3657600" defTabSz="2438337">
              <a:buSzTx/>
              <a:buNone/>
            </a:pPr>
            <a:r>
              <a:t>                  - reduced frequency of stimulant use</a:t>
            </a:r>
          </a:p>
          <a:p>
            <a:pPr lvl="8" marL="0" indent="3657600" defTabSz="2438337">
              <a:buSzTx/>
              <a:buNone/>
            </a:pPr>
            <a:r>
              <a:t>                  - reduced risky sexual behaviors </a:t>
            </a:r>
          </a:p>
        </p:txBody>
      </p:sp>
      <p:sp>
        <p:nvSpPr>
          <p:cNvPr id="189" name="https://store.samhsa.gov/sites/default/files/SAMHSA_Digital_Download/PEP20-06-01-001_508.pdf"/>
          <p:cNvSpPr txBox="1"/>
          <p:nvPr/>
        </p:nvSpPr>
        <p:spPr>
          <a:xfrm>
            <a:off x="8089404" y="12341808"/>
            <a:ext cx="13594996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defRPr>
            </a:lvl1pPr>
          </a:lstStyle>
          <a:p>
            <a:pPr>
              <a:defRPr>
                <a:solidFill>
                  <a:srgbClr val="5E5E5E"/>
                </a:solidFill>
                <a:uFillTx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https://store.samhsa.gov/sites/default/files/SAMHSA_Digital_Download/PEP20-06-01-001_508.pdf</a:t>
            </a:r>
          </a:p>
        </p:txBody>
      </p:sp>
      <p:pic>
        <p:nvPicPr>
          <p:cNvPr id="190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4663" y="12393606"/>
            <a:ext cx="4229102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599468" y="12294444"/>
            <a:ext cx="3420196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sychosocial Interventions for…"/>
          <p:cNvSpPr txBox="1"/>
          <p:nvPr>
            <p:ph type="title"/>
          </p:nvPr>
        </p:nvSpPr>
        <p:spPr>
          <a:xfrm>
            <a:off x="1206500" y="928212"/>
            <a:ext cx="21971000" cy="2529516"/>
          </a:xfrm>
          <a:prstGeom prst="rect">
            <a:avLst/>
          </a:prstGeom>
        </p:spPr>
        <p:txBody>
          <a:bodyPr/>
          <a:lstStyle/>
          <a:p>
            <a:pPr>
              <a:defRPr spc="-200"/>
            </a:pPr>
            <a:r>
              <a:t>Psychosocial Interventions for </a:t>
            </a:r>
          </a:p>
          <a:p>
            <a:pPr>
              <a:defRPr spc="-200"/>
            </a:pPr>
            <a:r>
              <a:t>Methamphetamine Use Disorder</a:t>
            </a:r>
          </a:p>
        </p:txBody>
      </p:sp>
      <p:sp>
        <p:nvSpPr>
          <p:cNvPr id="194" name="Community Reinforcement Approach…"/>
          <p:cNvSpPr txBox="1"/>
          <p:nvPr>
            <p:ph type="body" idx="1"/>
          </p:nvPr>
        </p:nvSpPr>
        <p:spPr>
          <a:xfrm>
            <a:off x="1206499" y="4180387"/>
            <a:ext cx="21971002" cy="8392246"/>
          </a:xfrm>
          <a:prstGeom prst="rect">
            <a:avLst/>
          </a:prstGeom>
        </p:spPr>
        <p:txBody>
          <a:bodyPr lIns="50800" tIns="50800" rIns="50800" bIns="50800"/>
          <a:lstStyle/>
          <a:p>
            <a:pPr defTabSz="2438337">
              <a:lnSpc>
                <a:spcPct val="90000"/>
              </a:lnSpc>
              <a:spcBef>
                <a:spcPts val="4500"/>
              </a:spcBef>
              <a:defRPr sz="4800"/>
            </a:pPr>
            <a:r>
              <a:t>Community Reinforcement Approach        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3500"/>
            </a:pPr>
            <a:r>
              <a:t>Originally developed for AUD - modified for stimulant use disorder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3500"/>
            </a:pPr>
            <a:r>
              <a:t>Identifies behaviors reinforcing use and works toward lifestyle changes (relationship counseling, job skills) 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                                           - Strong Evidence </a:t>
            </a:r>
          </a:p>
          <a:p>
            <a:pPr lvl="2" marL="0" indent="914400" defTabSz="2438337">
              <a:lnSpc>
                <a:spcPct val="90000"/>
              </a:lnSpc>
              <a:spcBef>
                <a:spcPts val="4500"/>
              </a:spcBef>
              <a:buSzTx/>
              <a:buNone/>
              <a:defRPr b="0" sz="4800"/>
            </a:pPr>
            <a:r>
              <a:t>                                      - reduced addiction severity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800"/>
            </a:pPr>
            <a:r>
              <a:t>                                            - reduced number of weeks of usage</a:t>
            </a:r>
          </a:p>
          <a:p>
            <a:pPr lvl="8" marL="0" indent="3657600" defTabSz="2438337">
              <a:buSzTx/>
              <a:buNone/>
            </a:pPr>
            <a:r>
              <a:t>                      - reduced frequency per week </a:t>
            </a:r>
          </a:p>
        </p:txBody>
      </p:sp>
      <p:sp>
        <p:nvSpPr>
          <p:cNvPr id="195" name="https://store.samhsa.gov/sites/default/files/SAMHSA_Digital_Download/PEP20-06-01-001_508.pdf"/>
          <p:cNvSpPr txBox="1"/>
          <p:nvPr/>
        </p:nvSpPr>
        <p:spPr>
          <a:xfrm>
            <a:off x="8696431" y="12608970"/>
            <a:ext cx="13594995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defRPr>
            </a:lvl1pPr>
          </a:lstStyle>
          <a:p>
            <a:pPr>
              <a:defRPr>
                <a:solidFill>
                  <a:srgbClr val="5E5E5E"/>
                </a:solidFill>
                <a:uFillTx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https://store.samhsa.gov/sites/default/files/SAMHSA_Digital_Download/PEP20-06-01-001_508.pdf</a:t>
            </a:r>
          </a:p>
        </p:txBody>
      </p:sp>
      <p:pic>
        <p:nvPicPr>
          <p:cNvPr id="196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0598" y="12344354"/>
            <a:ext cx="4229103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689667" y="12245192"/>
            <a:ext cx="3420197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sychosocial Interventions for…"/>
          <p:cNvSpPr txBox="1"/>
          <p:nvPr>
            <p:ph type="title"/>
          </p:nvPr>
        </p:nvSpPr>
        <p:spPr>
          <a:xfrm>
            <a:off x="1206500" y="1079500"/>
            <a:ext cx="21971000" cy="2734687"/>
          </a:xfrm>
          <a:prstGeom prst="rect">
            <a:avLst/>
          </a:prstGeom>
        </p:spPr>
        <p:txBody>
          <a:bodyPr/>
          <a:lstStyle/>
          <a:p>
            <a:pPr>
              <a:defRPr spc="-200"/>
            </a:pPr>
            <a:r>
              <a:t>Psychosocial Interventions for </a:t>
            </a:r>
          </a:p>
          <a:p>
            <a:pPr>
              <a:defRPr spc="-200"/>
            </a:pPr>
            <a:r>
              <a:t>Methamphetamine Use Disorder</a:t>
            </a:r>
          </a:p>
        </p:txBody>
      </p:sp>
      <p:sp>
        <p:nvSpPr>
          <p:cNvPr id="200" name="Contingency Management…"/>
          <p:cNvSpPr txBox="1"/>
          <p:nvPr>
            <p:ph type="body" idx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/>
          <a:p>
            <a:pPr defTabSz="2438337">
              <a:lnSpc>
                <a:spcPct val="90000"/>
              </a:lnSpc>
              <a:spcBef>
                <a:spcPts val="4500"/>
              </a:spcBef>
              <a:defRPr sz="4800"/>
            </a:pPr>
            <a:r>
              <a:t>Contingency Management </a:t>
            </a:r>
          </a:p>
          <a:p>
            <a:pPr defTabSz="2438337">
              <a:lnSpc>
                <a:spcPct val="90000"/>
              </a:lnSpc>
              <a:spcBef>
                <a:spcPts val="4500"/>
              </a:spcBef>
              <a:defRPr b="0" sz="4000"/>
            </a:pPr>
            <a:r>
              <a:t>Operant Conditioning - desired behaviors are reinforced with prizes, privileges or cash</a:t>
            </a:r>
          </a:p>
          <a:p>
            <a:pPr lvl="6" marL="0" indent="2743200" defTabSz="2438337">
              <a:buSzTx/>
              <a:buNone/>
              <a:defRPr sz="4000"/>
            </a:pPr>
            <a:r>
              <a:t>                                          </a:t>
            </a:r>
            <a:r>
              <a:rPr sz="4800"/>
              <a:t> - Strong Evidence</a:t>
            </a:r>
            <a:endParaRPr sz="4800"/>
          </a:p>
          <a:p>
            <a:pPr lvl="7" marL="0" indent="3200400" defTabSz="2438337">
              <a:buSzTx/>
              <a:buNone/>
            </a:pPr>
            <a:r>
              <a:t>                                 - Reduced number of days of stimulant use </a:t>
            </a:r>
          </a:p>
          <a:p>
            <a:pPr lvl="7" marL="0" indent="3200400" defTabSz="2438337">
              <a:buSzTx/>
              <a:buNone/>
            </a:pPr>
            <a:r>
              <a:t>                                 - Reduced stimulant cravings</a:t>
            </a:r>
          </a:p>
          <a:p>
            <a:pPr lvl="7" marL="0" indent="3200400" defTabSz="2438337">
              <a:buSzTx/>
              <a:buNone/>
            </a:pPr>
            <a:r>
              <a:t>                                 - Reduced HIV risk behaviors </a:t>
            </a:r>
          </a:p>
        </p:txBody>
      </p:sp>
      <p:sp>
        <p:nvSpPr>
          <p:cNvPr id="201" name="https://store.samhsa.gov/sites/default/files/SAMHSA_Digital_Download/PEP20-06-01-001_508.pdf"/>
          <p:cNvSpPr txBox="1"/>
          <p:nvPr/>
        </p:nvSpPr>
        <p:spPr>
          <a:xfrm>
            <a:off x="10134934" y="12666495"/>
            <a:ext cx="13594995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defRPr>
            </a:lvl1pPr>
          </a:lstStyle>
          <a:p>
            <a:pPr>
              <a:defRPr>
                <a:solidFill>
                  <a:srgbClr val="5E5E5E"/>
                </a:solidFill>
                <a:uFillTx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https://store.samhsa.gov/sites/default/files/SAMHSA_Digital_Download/PEP20-06-01-001_508.pdf</a:t>
            </a:r>
          </a:p>
        </p:txBody>
      </p:sp>
      <p:pic>
        <p:nvPicPr>
          <p:cNvPr id="202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47094" y="12401878"/>
            <a:ext cx="4229102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629534" y="12302716"/>
            <a:ext cx="3420196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ontingency Managemen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Contingency Management </a:t>
            </a:r>
          </a:p>
        </p:txBody>
      </p:sp>
      <p:sp>
        <p:nvSpPr>
          <p:cNvPr id="206" name="Nancy Petry’s “Fishbowl technique”"/>
          <p:cNvSpPr txBox="1"/>
          <p:nvPr>
            <p:ph type="body" sz="quarter" idx="1"/>
          </p:nvPr>
        </p:nvSpPr>
        <p:spPr>
          <a:xfrm>
            <a:off x="1401312" y="2355184"/>
            <a:ext cx="21971002" cy="934780"/>
          </a:xfrm>
          <a:prstGeom prst="rect">
            <a:avLst/>
          </a:prstGeom>
        </p:spPr>
        <p:txBody>
          <a:bodyPr/>
          <a:lstStyle/>
          <a:p>
            <a:pPr/>
            <a:r>
              <a:t>Nancy Petry’s “Fishbowl technique” </a:t>
            </a:r>
          </a:p>
        </p:txBody>
      </p:sp>
      <p:sp>
        <p:nvSpPr>
          <p:cNvPr id="207" name="Cards indicating prizes drawn from fishbowl…"/>
          <p:cNvSpPr txBox="1"/>
          <p:nvPr>
            <p:ph type="body" idx="21"/>
          </p:nvPr>
        </p:nvSpPr>
        <p:spPr>
          <a:xfrm>
            <a:off x="1206499" y="3826411"/>
            <a:ext cx="21971002" cy="82560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Cards indicating prizes drawn from fishbowl</a:t>
            </a:r>
          </a:p>
          <a:p>
            <a:pPr/>
            <a:r>
              <a:t>Based on number of methamphetamine-free urines</a:t>
            </a:r>
          </a:p>
          <a:p>
            <a:pPr/>
            <a:r>
              <a:t>Escalating reward</a:t>
            </a:r>
          </a:p>
          <a:p>
            <a:pPr/>
            <a:r>
              <a:t>1 card for first meth-free urine</a:t>
            </a:r>
          </a:p>
          <a:p>
            <a:pPr/>
            <a:r>
              <a:t>2 cards for second sequential meth-free urine </a:t>
            </a:r>
          </a:p>
          <a:p>
            <a:pPr/>
            <a:r>
              <a:t>3 cards for third sequential…etc</a:t>
            </a:r>
          </a:p>
          <a:p>
            <a:pPr/>
            <a:r>
              <a:t>Start over if meth + urine</a:t>
            </a:r>
          </a:p>
        </p:txBody>
      </p:sp>
      <p:pic>
        <p:nvPicPr>
          <p:cNvPr id="208" name="Screen Shot 2021-01-13 at 9.39.51 AM.png" descr="Screen Shot 2021-01-13 at 9.39.51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577378" y="4270842"/>
            <a:ext cx="6892341" cy="8716785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Screen Shot 2020-09-19 at 11.38.00 AM.png" descr="Screen Shot 2020-09-19 at 11.38.00 AM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2213" y="12618869"/>
            <a:ext cx="4229103" cy="990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0" name="Screen Shot 2022-05-10 at 10.15.36 PM.png" descr="Screen Shot 2022-05-10 at 10.15.36 P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569401" y="12519707"/>
            <a:ext cx="3420196" cy="11889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