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297" r:id="rId5"/>
    <p:sldId id="361" r:id="rId6"/>
    <p:sldId id="362" r:id="rId7"/>
    <p:sldId id="364" r:id="rId8"/>
    <p:sldId id="366" r:id="rId9"/>
    <p:sldId id="365" r:id="rId10"/>
    <p:sldId id="368" r:id="rId11"/>
    <p:sldId id="367" r:id="rId12"/>
    <p:sldId id="369" r:id="rId13"/>
    <p:sldId id="379" r:id="rId14"/>
    <p:sldId id="370" r:id="rId15"/>
    <p:sldId id="371" r:id="rId16"/>
    <p:sldId id="378" r:id="rId17"/>
    <p:sldId id="372" r:id="rId18"/>
    <p:sldId id="373" r:id="rId19"/>
    <p:sldId id="374" r:id="rId20"/>
    <p:sldId id="375" r:id="rId21"/>
    <p:sldId id="376" r:id="rId22"/>
    <p:sldId id="363" r:id="rId2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F7F7F"/>
    <a:srgbClr val="939392"/>
    <a:srgbClr val="E5E5E5"/>
    <a:srgbClr val="00BFB2"/>
    <a:srgbClr val="425563"/>
    <a:srgbClr val="BFBFBF"/>
    <a:srgbClr val="000000"/>
    <a:srgbClr val="FFC72C"/>
    <a:srgbClr val="8300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94"/>
    <p:restoredTop sz="88090" autoAdjust="0"/>
  </p:normalViewPr>
  <p:slideViewPr>
    <p:cSldViewPr snapToGrid="0" snapToObjects="1">
      <p:cViewPr varScale="1">
        <p:scale>
          <a:sx n="134" d="100"/>
          <a:sy n="134" d="100"/>
        </p:scale>
        <p:origin x="159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DEE068E-4D8C-461D-84D1-642B2A913CF2}" type="datetimeFigureOut">
              <a:rPr lang="en-US" smtClean="0"/>
              <a:t>8/4/2022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59EB58E-2D8E-4308-8799-B94E5019BDAD}" type="slidenum">
              <a:rPr lang="en-US" smtClean="0"/>
              <a:t>‹#›</a:t>
            </a:fld>
            <a:endParaRPr lang="en-US"/>
          </a:p>
        </p:txBody>
      </p:sp>
    </p:spTree>
    <p:extLst>
      <p:ext uri="{BB962C8B-B14F-4D97-AF65-F5344CB8AC3E}">
        <p14:creationId xmlns:p14="http://schemas.microsoft.com/office/powerpoint/2010/main" val="187389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12AB411-C440-4501-907D-869E2B1829E7}" type="datetimeFigureOut">
              <a:rPr lang="en-US" smtClean="0"/>
              <a:t>8/4/2022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96D8D3-26B9-4A74-B77E-AE839509AC2B}" type="slidenum">
              <a:rPr lang="en-US" smtClean="0"/>
              <a:t>‹#›</a:t>
            </a:fld>
            <a:endParaRPr lang="en-US"/>
          </a:p>
        </p:txBody>
      </p:sp>
    </p:spTree>
    <p:extLst>
      <p:ext uri="{BB962C8B-B14F-4D97-AF65-F5344CB8AC3E}">
        <p14:creationId xmlns:p14="http://schemas.microsoft.com/office/powerpoint/2010/main" val="288860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 states and 4 territories with medical use</a:t>
            </a:r>
          </a:p>
          <a:p>
            <a:r>
              <a:rPr lang="en-US" dirty="0"/>
              <a:t>16 states and 3 territories with recreational use</a:t>
            </a:r>
          </a:p>
          <a:p>
            <a:endParaRPr lang="en-US" dirty="0"/>
          </a:p>
        </p:txBody>
      </p:sp>
      <p:sp>
        <p:nvSpPr>
          <p:cNvPr id="4" name="Slide Number Placeholder 3"/>
          <p:cNvSpPr>
            <a:spLocks noGrp="1"/>
          </p:cNvSpPr>
          <p:nvPr>
            <p:ph type="sldNum" sz="quarter" idx="10"/>
          </p:nvPr>
        </p:nvSpPr>
        <p:spPr/>
        <p:txBody>
          <a:bodyPr/>
          <a:lstStyle/>
          <a:p>
            <a:fld id="{7F96D8D3-26B9-4A74-B77E-AE839509AC2B}" type="slidenum">
              <a:rPr lang="en-US" smtClean="0"/>
              <a:t>5</a:t>
            </a:fld>
            <a:endParaRPr lang="en-US"/>
          </a:p>
        </p:txBody>
      </p:sp>
    </p:spTree>
    <p:extLst>
      <p:ext uri="{BB962C8B-B14F-4D97-AF65-F5344CB8AC3E}">
        <p14:creationId xmlns:p14="http://schemas.microsoft.com/office/powerpoint/2010/main" val="221553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Concentrations 1-3% demonstrate efficacy for chronic</a:t>
            </a:r>
            <a:r>
              <a:rPr lang="en-US" baseline="0" dirty="0"/>
              <a:t> pain, similar outcomes between low and higher concentrations</a:t>
            </a:r>
          </a:p>
          <a:p>
            <a:r>
              <a:rPr lang="en-US" baseline="0" dirty="0"/>
              <a:t>Conversion to a use disorder is about 20% of those who use daily</a:t>
            </a:r>
          </a:p>
          <a:p>
            <a:r>
              <a:rPr lang="en-US" baseline="0" dirty="0"/>
              <a:t>Psychosis risk is THC and frequency dependent (young adult conversion to SCZ or bipolar is 50% for cannabis induced psychosis in young adults</a:t>
            </a:r>
            <a:endParaRPr lang="en-US" dirty="0"/>
          </a:p>
        </p:txBody>
      </p:sp>
      <p:sp>
        <p:nvSpPr>
          <p:cNvPr id="4" name="Slide Number Placeholder 3"/>
          <p:cNvSpPr>
            <a:spLocks noGrp="1"/>
          </p:cNvSpPr>
          <p:nvPr>
            <p:ph type="sldNum" sz="quarter" idx="10"/>
          </p:nvPr>
        </p:nvSpPr>
        <p:spPr/>
        <p:txBody>
          <a:bodyPr/>
          <a:lstStyle/>
          <a:p>
            <a:fld id="{7F96D8D3-26B9-4A74-B77E-AE839509AC2B}" type="slidenum">
              <a:rPr lang="en-US" smtClean="0"/>
              <a:t>6</a:t>
            </a:fld>
            <a:endParaRPr lang="en-US"/>
          </a:p>
        </p:txBody>
      </p:sp>
    </p:spTree>
    <p:extLst>
      <p:ext uri="{BB962C8B-B14F-4D97-AF65-F5344CB8AC3E}">
        <p14:creationId xmlns:p14="http://schemas.microsoft.com/office/powerpoint/2010/main" val="251282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Combined with terpenes comprise the entourage effect. Most studies on oral refined products. </a:t>
            </a:r>
          </a:p>
          <a:p>
            <a:r>
              <a:rPr lang="en-US" altLang="en-US" dirty="0">
                <a:latin typeface="Arial" panose="020B0604020202020204" pitchFamily="34" charset="0"/>
              </a:rPr>
              <a:t>Endogenous cannabinoids- endocannabinoids (anandamide, 2-arachidonylglycerol)</a:t>
            </a:r>
          </a:p>
          <a:p>
            <a:r>
              <a:rPr lang="en-US" altLang="en-US" dirty="0">
                <a:latin typeface="Arial" panose="020B0604020202020204" pitchFamily="34" charset="0"/>
              </a:rPr>
              <a:t>THC activates both CB1 and CB2</a:t>
            </a:r>
          </a:p>
          <a:p>
            <a:r>
              <a:rPr lang="en-US" altLang="en-US" dirty="0">
                <a:latin typeface="Arial" panose="020B0604020202020204" pitchFamily="34" charset="0"/>
              </a:rPr>
              <a:t>CBD works through other mechanisms including allosteric modulation of CB1</a:t>
            </a:r>
          </a:p>
          <a:p>
            <a:endParaRPr lang="en-US" dirty="0"/>
          </a:p>
        </p:txBody>
      </p:sp>
      <p:sp>
        <p:nvSpPr>
          <p:cNvPr id="4" name="Slide Number Placeholder 3"/>
          <p:cNvSpPr>
            <a:spLocks noGrp="1"/>
          </p:cNvSpPr>
          <p:nvPr>
            <p:ph type="sldNum" sz="quarter" idx="10"/>
          </p:nvPr>
        </p:nvSpPr>
        <p:spPr/>
        <p:txBody>
          <a:bodyPr/>
          <a:lstStyle/>
          <a:p>
            <a:fld id="{7F96D8D3-26B9-4A74-B77E-AE839509AC2B}" type="slidenum">
              <a:rPr lang="en-US" smtClean="0"/>
              <a:t>8</a:t>
            </a:fld>
            <a:endParaRPr lang="en-US"/>
          </a:p>
        </p:txBody>
      </p:sp>
    </p:spTree>
    <p:extLst>
      <p:ext uri="{BB962C8B-B14F-4D97-AF65-F5344CB8AC3E}">
        <p14:creationId xmlns:p14="http://schemas.microsoft.com/office/powerpoint/2010/main" val="233520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studies were small with rarely more than 30 patients in a treatment group</a:t>
            </a:r>
          </a:p>
          <a:p>
            <a:r>
              <a:rPr lang="en-US" dirty="0"/>
              <a:t>All placebo controlled or cross over for active controls (</a:t>
            </a:r>
            <a:r>
              <a:rPr lang="en-US" dirty="0" err="1"/>
              <a:t>dihydrocodeine</a:t>
            </a:r>
            <a:r>
              <a:rPr lang="en-US" dirty="0"/>
              <a:t>)</a:t>
            </a:r>
          </a:p>
          <a:p>
            <a:r>
              <a:rPr lang="en-US" dirty="0"/>
              <a:t>Many patients were</a:t>
            </a:r>
            <a:r>
              <a:rPr lang="en-US" baseline="0" dirty="0"/>
              <a:t> on opioids or other analgesics</a:t>
            </a:r>
            <a:endParaRPr lang="en-US" dirty="0"/>
          </a:p>
          <a:p>
            <a:r>
              <a:rPr lang="en-US" dirty="0"/>
              <a:t>Chronic pain-</a:t>
            </a:r>
            <a:r>
              <a:rPr lang="en-US" baseline="0" dirty="0"/>
              <a:t> mixed bag more reflective of patients we see in primary care settings vs neurology clinics where MS related spasticity is more common</a:t>
            </a:r>
            <a:endParaRPr lang="en-US" dirty="0"/>
          </a:p>
          <a:p>
            <a:endParaRPr lang="en-US" dirty="0"/>
          </a:p>
        </p:txBody>
      </p:sp>
      <p:sp>
        <p:nvSpPr>
          <p:cNvPr id="4" name="Slide Number Placeholder 3"/>
          <p:cNvSpPr>
            <a:spLocks noGrp="1"/>
          </p:cNvSpPr>
          <p:nvPr>
            <p:ph type="sldNum" sz="quarter" idx="10"/>
          </p:nvPr>
        </p:nvSpPr>
        <p:spPr/>
        <p:txBody>
          <a:bodyPr/>
          <a:lstStyle/>
          <a:p>
            <a:fld id="{7F96D8D3-26B9-4A74-B77E-AE839509AC2B}" type="slidenum">
              <a:rPr lang="en-US" smtClean="0"/>
              <a:t>9</a:t>
            </a:fld>
            <a:endParaRPr lang="en-US"/>
          </a:p>
        </p:txBody>
      </p:sp>
    </p:spTree>
    <p:extLst>
      <p:ext uri="{BB962C8B-B14F-4D97-AF65-F5344CB8AC3E}">
        <p14:creationId xmlns:p14="http://schemas.microsoft.com/office/powerpoint/2010/main" val="1948568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studies</a:t>
            </a:r>
            <a:r>
              <a:rPr lang="en-US" baseline="0" dirty="0"/>
              <a:t> with &lt; 60 pts total</a:t>
            </a:r>
          </a:p>
          <a:p>
            <a:r>
              <a:rPr lang="en-US" baseline="0" dirty="0"/>
              <a:t>Some dosed to tolerability in the range given, others compared sequentially with washout in between</a:t>
            </a:r>
          </a:p>
          <a:p>
            <a:r>
              <a:rPr lang="en-US" baseline="0" dirty="0"/>
              <a:t>All allowed concurrent analgesics</a:t>
            </a:r>
          </a:p>
          <a:p>
            <a:r>
              <a:rPr lang="en-US" baseline="0" dirty="0"/>
              <a:t>Ellis and Abrams were cross overs</a:t>
            </a:r>
          </a:p>
          <a:p>
            <a:r>
              <a:rPr lang="en-US" baseline="0" dirty="0"/>
              <a:t>Ellis and </a:t>
            </a:r>
            <a:r>
              <a:rPr lang="en-US" baseline="0" dirty="0" err="1"/>
              <a:t>Wilsey</a:t>
            </a:r>
            <a:r>
              <a:rPr lang="en-US" baseline="0" dirty="0"/>
              <a:t> &gt; 50% using opioids</a:t>
            </a:r>
          </a:p>
          <a:p>
            <a:r>
              <a:rPr lang="en-US" baseline="0" dirty="0"/>
              <a:t>Ellis reported opioid use which did not change from baseline</a:t>
            </a:r>
            <a:endParaRPr lang="en-US" dirty="0"/>
          </a:p>
          <a:p>
            <a:endParaRPr lang="en-US" dirty="0"/>
          </a:p>
        </p:txBody>
      </p:sp>
      <p:sp>
        <p:nvSpPr>
          <p:cNvPr id="4" name="Slide Number Placeholder 3"/>
          <p:cNvSpPr>
            <a:spLocks noGrp="1"/>
          </p:cNvSpPr>
          <p:nvPr>
            <p:ph type="sldNum" sz="quarter" idx="10"/>
          </p:nvPr>
        </p:nvSpPr>
        <p:spPr/>
        <p:txBody>
          <a:bodyPr/>
          <a:lstStyle/>
          <a:p>
            <a:fld id="{7F96D8D3-26B9-4A74-B77E-AE839509AC2B}" type="slidenum">
              <a:rPr lang="en-US" smtClean="0"/>
              <a:t>11</a:t>
            </a:fld>
            <a:endParaRPr lang="en-US"/>
          </a:p>
        </p:txBody>
      </p:sp>
    </p:spTree>
    <p:extLst>
      <p:ext uri="{BB962C8B-B14F-4D97-AF65-F5344CB8AC3E}">
        <p14:creationId xmlns:p14="http://schemas.microsoft.com/office/powerpoint/2010/main" val="178517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Cochrane Review cannabis based medications (herbal cannabis, plant derived/synthetic THC, THC/CBD oral mucosal spray) vs placebo for chronic neuropathic pain in adults</a:t>
            </a:r>
          </a:p>
          <a:p>
            <a:r>
              <a:rPr lang="en-US" dirty="0"/>
              <a:t>Pooled analysis of all medications</a:t>
            </a:r>
          </a:p>
          <a:p>
            <a:endParaRPr lang="en-US" dirty="0"/>
          </a:p>
        </p:txBody>
      </p:sp>
      <p:sp>
        <p:nvSpPr>
          <p:cNvPr id="4" name="Slide Number Placeholder 3"/>
          <p:cNvSpPr>
            <a:spLocks noGrp="1"/>
          </p:cNvSpPr>
          <p:nvPr>
            <p:ph type="sldNum" sz="quarter" idx="10"/>
          </p:nvPr>
        </p:nvSpPr>
        <p:spPr/>
        <p:txBody>
          <a:bodyPr/>
          <a:lstStyle/>
          <a:p>
            <a:fld id="{7F96D8D3-26B9-4A74-B77E-AE839509AC2B}" type="slidenum">
              <a:rPr lang="en-US" smtClean="0"/>
              <a:t>12</a:t>
            </a:fld>
            <a:endParaRPr lang="en-US"/>
          </a:p>
        </p:txBody>
      </p:sp>
    </p:spTree>
    <p:extLst>
      <p:ext uri="{BB962C8B-B14F-4D97-AF65-F5344CB8AC3E}">
        <p14:creationId xmlns:p14="http://schemas.microsoft.com/office/powerpoint/2010/main" val="131578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a:t>
            </a:r>
            <a:r>
              <a:rPr lang="en-US" baseline="0" dirty="0"/>
              <a:t> subjects</a:t>
            </a:r>
          </a:p>
          <a:p>
            <a:r>
              <a:rPr lang="en-US" baseline="0" dirty="0"/>
              <a:t>7 neuropathic pain, 7 nociceptive, 11 mixed neuropathic and nociceptive, 5 uncategorized</a:t>
            </a:r>
          </a:p>
          <a:p>
            <a:r>
              <a:rPr lang="en-US" baseline="0" dirty="0"/>
              <a:t>67% low back pain</a:t>
            </a:r>
            <a:endParaRPr lang="en-US" dirty="0"/>
          </a:p>
          <a:p>
            <a:endParaRPr lang="en-US" dirty="0"/>
          </a:p>
        </p:txBody>
      </p:sp>
      <p:sp>
        <p:nvSpPr>
          <p:cNvPr id="4" name="Slide Number Placeholder 3"/>
          <p:cNvSpPr>
            <a:spLocks noGrp="1"/>
          </p:cNvSpPr>
          <p:nvPr>
            <p:ph type="sldNum" sz="quarter" idx="10"/>
          </p:nvPr>
        </p:nvSpPr>
        <p:spPr/>
        <p:txBody>
          <a:bodyPr/>
          <a:lstStyle/>
          <a:p>
            <a:fld id="{7F96D8D3-26B9-4A74-B77E-AE839509AC2B}" type="slidenum">
              <a:rPr lang="en-US" smtClean="0"/>
              <a:t>14</a:t>
            </a:fld>
            <a:endParaRPr lang="en-US"/>
          </a:p>
        </p:txBody>
      </p:sp>
    </p:spTree>
    <p:extLst>
      <p:ext uri="{BB962C8B-B14F-4D97-AF65-F5344CB8AC3E}">
        <p14:creationId xmlns:p14="http://schemas.microsoft.com/office/powerpoint/2010/main" val="96896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Injury Epidemiology 2019;6:38</a:t>
            </a:r>
          </a:p>
          <a:p>
            <a:r>
              <a:rPr lang="en-US" dirty="0"/>
              <a:t>BMJ 2021;372:m4957</a:t>
            </a:r>
          </a:p>
          <a:p>
            <a:pPr defTabSz="931774" eaLnBrk="0" fontAlgn="base" hangingPunct="0">
              <a:spcBef>
                <a:spcPct val="30000"/>
              </a:spcBef>
              <a:spcAft>
                <a:spcPct val="0"/>
              </a:spcAft>
              <a:defRPr/>
            </a:pPr>
            <a:r>
              <a:rPr lang="en-US" dirty="0"/>
              <a:t>Harm Reduction Journal 2017;14:58</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96D8D3-26B9-4A74-B77E-AE839509AC2B}" type="slidenum">
              <a:rPr lang="en-US" smtClean="0"/>
              <a:t>16</a:t>
            </a:fld>
            <a:endParaRPr lang="en-US"/>
          </a:p>
        </p:txBody>
      </p:sp>
    </p:spTree>
    <p:extLst>
      <p:ext uri="{BB962C8B-B14F-4D97-AF65-F5344CB8AC3E}">
        <p14:creationId xmlns:p14="http://schemas.microsoft.com/office/powerpoint/2010/main" val="107568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Injury Epidemiology 2019;6:38</a:t>
            </a:r>
          </a:p>
          <a:p>
            <a:r>
              <a:rPr lang="en-US" dirty="0"/>
              <a:t>BMJ 2021;372:m4957</a:t>
            </a:r>
          </a:p>
          <a:p>
            <a:pPr defTabSz="931774" eaLnBrk="0" fontAlgn="base" hangingPunct="0">
              <a:spcBef>
                <a:spcPct val="30000"/>
              </a:spcBef>
              <a:spcAft>
                <a:spcPct val="0"/>
              </a:spcAft>
              <a:defRPr/>
            </a:pPr>
            <a:r>
              <a:rPr lang="en-US" dirty="0"/>
              <a:t>Harm Reduction Journal 2017;14:58</a:t>
            </a:r>
          </a:p>
          <a:p>
            <a:endParaRPr lang="en-US" dirty="0"/>
          </a:p>
        </p:txBody>
      </p:sp>
      <p:sp>
        <p:nvSpPr>
          <p:cNvPr id="4" name="Slide Number Placeholder 3"/>
          <p:cNvSpPr>
            <a:spLocks noGrp="1"/>
          </p:cNvSpPr>
          <p:nvPr>
            <p:ph type="sldNum" sz="quarter" idx="10"/>
          </p:nvPr>
        </p:nvSpPr>
        <p:spPr/>
        <p:txBody>
          <a:bodyPr/>
          <a:lstStyle/>
          <a:p>
            <a:fld id="{7F96D8D3-26B9-4A74-B77E-AE839509AC2B}" type="slidenum">
              <a:rPr lang="en-US" smtClean="0"/>
              <a:t>17</a:t>
            </a:fld>
            <a:endParaRPr lang="en-US"/>
          </a:p>
        </p:txBody>
      </p:sp>
    </p:spTree>
    <p:extLst>
      <p:ext uri="{BB962C8B-B14F-4D97-AF65-F5344CB8AC3E}">
        <p14:creationId xmlns:p14="http://schemas.microsoft.com/office/powerpoint/2010/main" val="2487657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9118" y="2203530"/>
            <a:ext cx="7886700" cy="708792"/>
          </a:xfrm>
        </p:spPr>
        <p:txBody>
          <a:bodyPr anchor="t"/>
          <a:lstStyle>
            <a:lvl1pPr indent="0">
              <a:defRPr sz="2800" b="0" i="0">
                <a:solidFill>
                  <a:schemeClr val="tx1"/>
                </a:solidFill>
                <a:latin typeface="Helvetica Light" panose="020B0403020202020204" pitchFamily="34" charset="0"/>
              </a:defRPr>
            </a:lvl1pPr>
          </a:lstStyle>
          <a:p>
            <a:r>
              <a:rPr lang="en-US" dirty="0"/>
              <a:t>Click to add presentation title</a:t>
            </a:r>
          </a:p>
        </p:txBody>
      </p:sp>
      <p:sp>
        <p:nvSpPr>
          <p:cNvPr id="3" name="Text Placeholder 2"/>
          <p:cNvSpPr>
            <a:spLocks noGrp="1"/>
          </p:cNvSpPr>
          <p:nvPr>
            <p:ph type="body" idx="1" hasCustomPrompt="1"/>
          </p:nvPr>
        </p:nvSpPr>
        <p:spPr>
          <a:xfrm>
            <a:off x="709118" y="3056130"/>
            <a:ext cx="6651532" cy="632194"/>
          </a:xfrm>
        </p:spPr>
        <p:txBody>
          <a:bodyPr/>
          <a:lstStyle>
            <a:lvl1pPr marL="0" indent="0">
              <a:buNone/>
              <a:defRPr sz="2100" b="0" i="0">
                <a:solidFill>
                  <a:schemeClr val="tx1"/>
                </a:solidFill>
                <a:latin typeface="Helvetica Light" panose="020B0403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presenters</a:t>
            </a:r>
          </a:p>
        </p:txBody>
      </p:sp>
      <p:pic>
        <p:nvPicPr>
          <p:cNvPr id="7" name="Picture 7">
            <a:extLst>
              <a:ext uri="{FF2B5EF4-FFF2-40B4-BE49-F238E27FC236}">
                <a16:creationId xmlns:a16="http://schemas.microsoft.com/office/drawing/2014/main" id="{B393C837-5F5F-3F46-8D1D-008E9417EB8F}"/>
              </a:ext>
            </a:extLst>
          </p:cNvPr>
          <p:cNvPicPr>
            <a:picLocks noChangeAspect="1"/>
          </p:cNvPicPr>
          <p:nvPr userDrawn="1"/>
        </p:nvPicPr>
        <p:blipFill rotWithShape="1">
          <a:blip r:embed="rId2"/>
          <a:srcRect t="7317" b="35643"/>
          <a:stretch/>
        </p:blipFill>
        <p:spPr bwMode="auto">
          <a:xfrm>
            <a:off x="0" y="0"/>
            <a:ext cx="9144000" cy="158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A227D025-596A-7449-8DBA-787D4C8F7B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4501" y="4257299"/>
            <a:ext cx="2479825" cy="63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1E048E7-966A-A141-8D89-9F68A929CE27}"/>
              </a:ext>
            </a:extLst>
          </p:cNvPr>
          <p:cNvSpPr/>
          <p:nvPr userDrawn="1"/>
        </p:nvSpPr>
        <p:spPr>
          <a:xfrm>
            <a:off x="0" y="1538971"/>
            <a:ext cx="9144000" cy="144198"/>
          </a:xfrm>
          <a:prstGeom prst="rect">
            <a:avLst/>
          </a:prstGeom>
          <a:solidFill>
            <a:srgbClr val="ECB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ndParaRPr>
          </a:p>
        </p:txBody>
      </p:sp>
      <p:sp>
        <p:nvSpPr>
          <p:cNvPr id="10" name="Subtitle 2">
            <a:extLst>
              <a:ext uri="{FF2B5EF4-FFF2-40B4-BE49-F238E27FC236}">
                <a16:creationId xmlns:a16="http://schemas.microsoft.com/office/drawing/2014/main" id="{62C36D03-7E01-E248-B761-8F1F84CCEEE9}"/>
              </a:ext>
            </a:extLst>
          </p:cNvPr>
          <p:cNvSpPr txBox="1">
            <a:spLocks/>
          </p:cNvSpPr>
          <p:nvPr userDrawn="1"/>
        </p:nvSpPr>
        <p:spPr>
          <a:xfrm>
            <a:off x="709118" y="4559497"/>
            <a:ext cx="2287508" cy="3299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spcAft>
                <a:spcPts val="600"/>
              </a:spcAft>
              <a:defRPr/>
            </a:pPr>
            <a:r>
              <a:rPr lang="en-US" sz="1200" b="1" dirty="0">
                <a:solidFill>
                  <a:schemeClr val="tx1">
                    <a:lumMod val="65000"/>
                    <a:lumOff val="35000"/>
                  </a:schemeClr>
                </a:solidFill>
                <a:latin typeface="Helvetica" pitchFamily="2" charset="0"/>
                <a:cs typeface="Helvetica Light" charset="0"/>
              </a:rPr>
              <a:t>www.nccc.ucsf.</a:t>
            </a:r>
            <a:r>
              <a:rPr lang="en-US" sz="1200" b="1" dirty="0">
                <a:solidFill>
                  <a:srgbClr val="939392"/>
                </a:solidFill>
                <a:latin typeface="Helvetica" pitchFamily="2" charset="0"/>
                <a:cs typeface="Helvetica Light" charset="0"/>
              </a:rPr>
              <a:t>org</a:t>
            </a:r>
          </a:p>
        </p:txBody>
      </p:sp>
      <p:sp>
        <p:nvSpPr>
          <p:cNvPr id="11" name="Text Placeholder 2">
            <a:extLst>
              <a:ext uri="{FF2B5EF4-FFF2-40B4-BE49-F238E27FC236}">
                <a16:creationId xmlns:a16="http://schemas.microsoft.com/office/drawing/2014/main" id="{0F4C0803-40D5-3743-BC2D-89D45D41092F}"/>
              </a:ext>
            </a:extLst>
          </p:cNvPr>
          <p:cNvSpPr>
            <a:spLocks noGrp="1"/>
          </p:cNvSpPr>
          <p:nvPr>
            <p:ph type="body" idx="10" hasCustomPrompt="1"/>
          </p:nvPr>
        </p:nvSpPr>
        <p:spPr>
          <a:xfrm>
            <a:off x="709118" y="3826838"/>
            <a:ext cx="4809479" cy="632194"/>
          </a:xfrm>
        </p:spPr>
        <p:txBody>
          <a:bodyPr/>
          <a:lstStyle>
            <a:lvl1pPr marL="0" indent="0">
              <a:buNone/>
              <a:defRPr sz="1400" b="0" i="0">
                <a:solidFill>
                  <a:schemeClr val="tx1"/>
                </a:solidFill>
                <a:latin typeface="Helvetica Light" panose="020B0403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date</a:t>
            </a:r>
          </a:p>
        </p:txBody>
      </p:sp>
    </p:spTree>
    <p:extLst>
      <p:ext uri="{BB962C8B-B14F-4D97-AF65-F5344CB8AC3E}">
        <p14:creationId xmlns:p14="http://schemas.microsoft.com/office/powerpoint/2010/main" val="6469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63D22D-D944-E743-9104-F6819BDC3D2F}"/>
              </a:ext>
            </a:extLst>
          </p:cNvPr>
          <p:cNvPicPr>
            <a:picLocks noChangeAspect="1"/>
          </p:cNvPicPr>
          <p:nvPr userDrawn="1"/>
        </p:nvPicPr>
        <p:blipFill rotWithShape="1">
          <a:blip r:embed="rId2"/>
          <a:srcRect l="29423"/>
          <a:stretch/>
        </p:blipFill>
        <p:spPr>
          <a:xfrm rot="16200000">
            <a:off x="-1312372" y="1312372"/>
            <a:ext cx="5143503" cy="2518758"/>
          </a:xfrm>
          <a:prstGeom prst="rect">
            <a:avLst/>
          </a:prstGeom>
        </p:spPr>
      </p:pic>
      <p:sp>
        <p:nvSpPr>
          <p:cNvPr id="9" name="Rectangle 8">
            <a:extLst>
              <a:ext uri="{FF2B5EF4-FFF2-40B4-BE49-F238E27FC236}">
                <a16:creationId xmlns:a16="http://schemas.microsoft.com/office/drawing/2014/main" id="{C3A29BB0-0795-E14A-9FED-76518635C620}"/>
              </a:ext>
            </a:extLst>
          </p:cNvPr>
          <p:cNvSpPr/>
          <p:nvPr userDrawn="1"/>
        </p:nvSpPr>
        <p:spPr>
          <a:xfrm>
            <a:off x="2518759" y="-3"/>
            <a:ext cx="6625241" cy="5143503"/>
          </a:xfrm>
          <a:prstGeom prst="rect">
            <a:avLst/>
          </a:prstGeom>
          <a:solidFill>
            <a:srgbClr val="ECB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ndParaRPr>
          </a:p>
        </p:txBody>
      </p:sp>
      <p:sp>
        <p:nvSpPr>
          <p:cNvPr id="2" name="Title 1"/>
          <p:cNvSpPr>
            <a:spLocks noGrp="1"/>
          </p:cNvSpPr>
          <p:nvPr>
            <p:ph type="ctrTitle" hasCustomPrompt="1"/>
          </p:nvPr>
        </p:nvSpPr>
        <p:spPr>
          <a:xfrm>
            <a:off x="2955851" y="1654523"/>
            <a:ext cx="4733422" cy="1241822"/>
          </a:xfrm>
        </p:spPr>
        <p:txBody>
          <a:bodyPr anchor="t"/>
          <a:lstStyle>
            <a:lvl1pPr algn="l">
              <a:defRPr sz="2800" b="0" i="0">
                <a:latin typeface="Helvetica Light" panose="020B0403020202020204" pitchFamily="34" charset="0"/>
              </a:defRPr>
            </a:lvl1pPr>
          </a:lstStyle>
          <a:p>
            <a:r>
              <a:rPr lang="en-US" dirty="0"/>
              <a:t>Click to add divider text</a:t>
            </a:r>
          </a:p>
        </p:txBody>
      </p:sp>
      <p:pic>
        <p:nvPicPr>
          <p:cNvPr id="10" name="Picture 10">
            <a:extLst>
              <a:ext uri="{FF2B5EF4-FFF2-40B4-BE49-F238E27FC236}">
                <a16:creationId xmlns:a16="http://schemas.microsoft.com/office/drawing/2014/main" id="{F76DD96F-29F6-C74F-B311-B8E03A8CFF7B}"/>
              </a:ext>
            </a:extLst>
          </p:cNvPr>
          <p:cNvPicPr>
            <a:picLocks noChangeAspect="1"/>
          </p:cNvPicPr>
          <p:nvPr userDrawn="1"/>
        </p:nvPicPr>
        <p:blipFill>
          <a:blip r:embed="rId3"/>
          <a:srcRect/>
          <a:stretch/>
        </p:blipFill>
        <p:spPr bwMode="auto">
          <a:xfrm>
            <a:off x="6282494" y="4311650"/>
            <a:ext cx="2599184" cy="66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69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3212C6-461A-334F-9D96-A6F325244D60}"/>
              </a:ext>
            </a:extLst>
          </p:cNvPr>
          <p:cNvSpPr/>
          <p:nvPr userDrawn="1"/>
        </p:nvSpPr>
        <p:spPr>
          <a:xfrm>
            <a:off x="0" y="0"/>
            <a:ext cx="9144000" cy="282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ge">
            <a:extLst>
              <a:ext uri="{FF2B5EF4-FFF2-40B4-BE49-F238E27FC236}">
                <a16:creationId xmlns:a16="http://schemas.microsoft.com/office/drawing/2014/main" id="{A77057AC-4ADD-1844-ADA2-940332B55B97}"/>
              </a:ext>
            </a:extLst>
          </p:cNvPr>
          <p:cNvSpPr txBox="1"/>
          <p:nvPr userDrawn="1"/>
        </p:nvSpPr>
        <p:spPr bwMode="ltGray">
          <a:xfrm>
            <a:off x="8745722" y="4936204"/>
            <a:ext cx="297941" cy="1246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fld id="{A205AF18-29B6-4690-89B9-EDCFDCBCCDAF}" type="slidenum">
              <a:rPr kumimoji="0" lang="en-US" sz="1000" b="0" i="0" u="none" strike="noStrike" kern="1200" cap="none" spc="0" normalizeH="0" baseline="0" noProof="0" smtClean="0">
                <a:ln>
                  <a:noFill/>
                </a:ln>
                <a:solidFill>
                  <a:schemeClr val="bg1"/>
                </a:solidFill>
                <a:effectLst/>
                <a:uLnTx/>
                <a:uFillTx/>
                <a:latin typeface="Arial Narrow" panose="020B0604020202020204" pitchFamily="34" charset="0"/>
                <a:ea typeface="+mn-ea"/>
                <a:cs typeface="Arial Narrow" panose="020B0604020202020204" pitchFamily="34" charset="0"/>
                <a:sym typeface="Trebuchet MS" panose="020B0603020202020204" pitchFamily="34" charset="0"/>
              </a:rPr>
              <a:pPr marL="0" marR="0" lvl="0" indent="0" algn="ctr" defTabSz="914400" rtl="0" eaLnBrk="1" fontAlgn="auto" latinLnBrk="0" hangingPunct="1">
                <a:lnSpc>
                  <a:spcPct val="9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sym typeface="Trebuchet MS" panose="020B0603020202020204" pitchFamily="34" charset="0"/>
            </a:endParaRPr>
          </a:p>
        </p:txBody>
      </p:sp>
      <p:sp>
        <p:nvSpPr>
          <p:cNvPr id="11" name="Content Placeholder 3">
            <a:extLst>
              <a:ext uri="{FF2B5EF4-FFF2-40B4-BE49-F238E27FC236}">
                <a16:creationId xmlns:a16="http://schemas.microsoft.com/office/drawing/2014/main" id="{737E5B84-6DB9-6746-92DB-C1CB68B6F4B8}"/>
              </a:ext>
            </a:extLst>
          </p:cNvPr>
          <p:cNvSpPr>
            <a:spLocks noGrp="1"/>
          </p:cNvSpPr>
          <p:nvPr>
            <p:ph sz="quarter" idx="20" hasCustomPrompt="1"/>
          </p:nvPr>
        </p:nvSpPr>
        <p:spPr>
          <a:xfrm>
            <a:off x="201167" y="1257299"/>
            <a:ext cx="8714232" cy="3138983"/>
          </a:xfrm>
        </p:spPr>
        <p:txBody>
          <a:bodyPr/>
          <a:lstStyle>
            <a:lvl1pPr>
              <a:buClr>
                <a:schemeClr val="tx1"/>
              </a:buClr>
              <a:defRPr b="0" i="0">
                <a:latin typeface="Helvetica Light" panose="020B0403020202020204" pitchFamily="34" charset="0"/>
              </a:defRPr>
            </a:lvl1pPr>
            <a:lvl2pPr>
              <a:buClr>
                <a:schemeClr val="tx1"/>
              </a:buClr>
              <a:defRPr b="0" i="0">
                <a:latin typeface="Helvetica Light" panose="020B0403020202020204" pitchFamily="34" charset="0"/>
              </a:defRPr>
            </a:lvl2pPr>
            <a:lvl3pPr>
              <a:buClr>
                <a:schemeClr val="tx1"/>
              </a:buClr>
              <a:defRPr b="0" i="0">
                <a:latin typeface="Helvetica Light" panose="020B0403020202020204" pitchFamily="34" charset="0"/>
              </a:defRPr>
            </a:lvl3pPr>
            <a:lvl4pPr>
              <a:buClr>
                <a:schemeClr val="tx1"/>
              </a:buClr>
              <a:defRPr b="0" i="0">
                <a:latin typeface="Helvetica Light" panose="020B0403020202020204" pitchFamily="34" charset="0"/>
              </a:defRPr>
            </a:lvl4pPr>
            <a:lvl5pPr>
              <a:buClr>
                <a:schemeClr val="tx1"/>
              </a:buClr>
              <a:defRPr b="0" i="0">
                <a:latin typeface="Helvetica Light" panose="020B0403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210297" y="550270"/>
            <a:ext cx="7886700" cy="465643"/>
          </a:xfrm>
        </p:spPr>
        <p:txBody>
          <a:bodyPr anchor="t"/>
          <a:lstStyle>
            <a:lvl1pPr>
              <a:defRPr sz="2400" b="0" i="0">
                <a:solidFill>
                  <a:schemeClr val="tx1"/>
                </a:solidFill>
                <a:latin typeface="Helvetica Light" panose="020B0403020202020204" pitchFamily="34" charset="0"/>
              </a:defRPr>
            </a:lvl1pPr>
          </a:lstStyle>
          <a:p>
            <a:r>
              <a:rPr lang="en-US" dirty="0"/>
              <a:t>Click to add title</a:t>
            </a:r>
          </a:p>
        </p:txBody>
      </p:sp>
      <p:pic>
        <p:nvPicPr>
          <p:cNvPr id="14" name="Picture 10">
            <a:extLst>
              <a:ext uri="{FF2B5EF4-FFF2-40B4-BE49-F238E27FC236}">
                <a16:creationId xmlns:a16="http://schemas.microsoft.com/office/drawing/2014/main" id="{D2A38F0A-2751-2549-9497-E05C28CB14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55324" y="4483021"/>
            <a:ext cx="1926355" cy="4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age">
            <a:extLst>
              <a:ext uri="{FF2B5EF4-FFF2-40B4-BE49-F238E27FC236}">
                <a16:creationId xmlns:a16="http://schemas.microsoft.com/office/drawing/2014/main" id="{4891F22F-FDD5-2C4B-ABF3-B01AE454A20D}"/>
              </a:ext>
            </a:extLst>
          </p:cNvPr>
          <p:cNvSpPr txBox="1"/>
          <p:nvPr userDrawn="1"/>
        </p:nvSpPr>
        <p:spPr bwMode="ltGray">
          <a:xfrm>
            <a:off x="113350" y="4849466"/>
            <a:ext cx="297941" cy="1246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fld id="{A205AF18-29B6-4690-89B9-EDCFDCBCCDAF}" type="slidenum">
              <a:rPr kumimoji="0" lang="en-US" sz="900" b="0" i="0" u="none" strike="noStrike" kern="1200" cap="none" spc="0" normalizeH="0" baseline="0" noProof="0" smtClean="0">
                <a:ln>
                  <a:noFill/>
                </a:ln>
                <a:solidFill>
                  <a:schemeClr val="tx1"/>
                </a:solidFill>
                <a:effectLst/>
                <a:uLnTx/>
                <a:uFillTx/>
                <a:latin typeface="Helvetica Light" panose="020B0403020202020204" pitchFamily="34" charset="0"/>
                <a:ea typeface="+mn-ea"/>
                <a:cs typeface="Arial Narrow" panose="020B0604020202020204" pitchFamily="34" charset="0"/>
                <a:sym typeface="Trebuchet MS" panose="020B0603020202020204" pitchFamily="34" charset="0"/>
              </a:rPr>
              <a:pPr marL="0" marR="0" lvl="0" indent="0" algn="ctr" defTabSz="914400" rtl="0" eaLnBrk="1" fontAlgn="auto" latinLnBrk="0" hangingPunct="1">
                <a:lnSpc>
                  <a:spcPct val="9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Helvetica Light" panose="020B0403020202020204" pitchFamily="34" charset="0"/>
              <a:ea typeface="+mn-ea"/>
              <a:cs typeface="Arial Narrow" panose="020B0604020202020204" pitchFamily="34" charset="0"/>
              <a:sym typeface="Trebuchet MS" panose="020B0603020202020204" pitchFamily="34" charset="0"/>
            </a:endParaRPr>
          </a:p>
        </p:txBody>
      </p:sp>
    </p:spTree>
    <p:extLst>
      <p:ext uri="{BB962C8B-B14F-4D97-AF65-F5344CB8AC3E}">
        <p14:creationId xmlns:p14="http://schemas.microsoft.com/office/powerpoint/2010/main" val="354670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3212C6-461A-334F-9D96-A6F325244D60}"/>
              </a:ext>
            </a:extLst>
          </p:cNvPr>
          <p:cNvSpPr/>
          <p:nvPr userDrawn="1"/>
        </p:nvSpPr>
        <p:spPr>
          <a:xfrm>
            <a:off x="0" y="0"/>
            <a:ext cx="9144000" cy="2826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ge">
            <a:extLst>
              <a:ext uri="{FF2B5EF4-FFF2-40B4-BE49-F238E27FC236}">
                <a16:creationId xmlns:a16="http://schemas.microsoft.com/office/drawing/2014/main" id="{A77057AC-4ADD-1844-ADA2-940332B55B97}"/>
              </a:ext>
            </a:extLst>
          </p:cNvPr>
          <p:cNvSpPr txBox="1"/>
          <p:nvPr userDrawn="1"/>
        </p:nvSpPr>
        <p:spPr bwMode="ltGray">
          <a:xfrm>
            <a:off x="8745722" y="4936204"/>
            <a:ext cx="297941" cy="1246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fld id="{A205AF18-29B6-4690-89B9-EDCFDCBCCDAF}" type="slidenum">
              <a:rPr kumimoji="0" lang="en-US" sz="1000" b="0" i="0" u="none" strike="noStrike" kern="1200" cap="none" spc="0" normalizeH="0" baseline="0" noProof="0" smtClean="0">
                <a:ln>
                  <a:noFill/>
                </a:ln>
                <a:solidFill>
                  <a:schemeClr val="bg1"/>
                </a:solidFill>
                <a:effectLst/>
                <a:uLnTx/>
                <a:uFillTx/>
                <a:latin typeface="Arial Narrow" panose="020B0604020202020204" pitchFamily="34" charset="0"/>
                <a:ea typeface="+mn-ea"/>
                <a:cs typeface="Arial Narrow" panose="020B0604020202020204" pitchFamily="34" charset="0"/>
                <a:sym typeface="Trebuchet MS" panose="020B0603020202020204" pitchFamily="34" charset="0"/>
              </a:rPr>
              <a:pPr marL="0" marR="0" lvl="0" indent="0" algn="ctr" defTabSz="914400" rtl="0" eaLnBrk="1" fontAlgn="auto" latinLnBrk="0" hangingPunct="1">
                <a:lnSpc>
                  <a:spcPct val="9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sym typeface="Trebuchet MS" panose="020B0603020202020204" pitchFamily="34" charset="0"/>
            </a:endParaRPr>
          </a:p>
        </p:txBody>
      </p:sp>
      <p:sp>
        <p:nvSpPr>
          <p:cNvPr id="11" name="Content Placeholder 3">
            <a:extLst>
              <a:ext uri="{FF2B5EF4-FFF2-40B4-BE49-F238E27FC236}">
                <a16:creationId xmlns:a16="http://schemas.microsoft.com/office/drawing/2014/main" id="{737E5B84-6DB9-6746-92DB-C1CB68B6F4B8}"/>
              </a:ext>
            </a:extLst>
          </p:cNvPr>
          <p:cNvSpPr>
            <a:spLocks noGrp="1"/>
          </p:cNvSpPr>
          <p:nvPr>
            <p:ph sz="quarter" idx="20" hasCustomPrompt="1"/>
          </p:nvPr>
        </p:nvSpPr>
        <p:spPr>
          <a:xfrm>
            <a:off x="201167" y="450850"/>
            <a:ext cx="8714232" cy="3945433"/>
          </a:xfrm>
        </p:spPr>
        <p:txBody>
          <a:bodyPr/>
          <a:lstStyle>
            <a:lvl1pPr>
              <a:buClr>
                <a:schemeClr val="tx1"/>
              </a:buClr>
              <a:defRPr b="0" i="0">
                <a:latin typeface="Helvetica Light" panose="020B0403020202020204" pitchFamily="34" charset="0"/>
              </a:defRPr>
            </a:lvl1pPr>
            <a:lvl2pPr>
              <a:buClr>
                <a:schemeClr val="tx1"/>
              </a:buClr>
              <a:defRPr b="0" i="0">
                <a:latin typeface="Helvetica Light" panose="020B0403020202020204" pitchFamily="34" charset="0"/>
              </a:defRPr>
            </a:lvl2pPr>
            <a:lvl3pPr>
              <a:buClr>
                <a:schemeClr val="tx1"/>
              </a:buClr>
              <a:defRPr b="0" i="0">
                <a:latin typeface="Helvetica Light" panose="020B0403020202020204" pitchFamily="34" charset="0"/>
              </a:defRPr>
            </a:lvl3pPr>
            <a:lvl4pPr>
              <a:buClr>
                <a:schemeClr val="tx1"/>
              </a:buClr>
              <a:defRPr b="0" i="0">
                <a:latin typeface="Helvetica Light" panose="020B0403020202020204" pitchFamily="34" charset="0"/>
              </a:defRPr>
            </a:lvl4pPr>
            <a:lvl5pPr>
              <a:buClr>
                <a:schemeClr val="tx1"/>
              </a:buClr>
              <a:defRPr b="0" i="0">
                <a:latin typeface="Helvetica Light" panose="020B0403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0">
            <a:extLst>
              <a:ext uri="{FF2B5EF4-FFF2-40B4-BE49-F238E27FC236}">
                <a16:creationId xmlns:a16="http://schemas.microsoft.com/office/drawing/2014/main" id="{D2A38F0A-2751-2549-9497-E05C28CB14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55324" y="4483021"/>
            <a:ext cx="1926355" cy="4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age">
            <a:extLst>
              <a:ext uri="{FF2B5EF4-FFF2-40B4-BE49-F238E27FC236}">
                <a16:creationId xmlns:a16="http://schemas.microsoft.com/office/drawing/2014/main" id="{4891F22F-FDD5-2C4B-ABF3-B01AE454A20D}"/>
              </a:ext>
            </a:extLst>
          </p:cNvPr>
          <p:cNvSpPr txBox="1"/>
          <p:nvPr userDrawn="1"/>
        </p:nvSpPr>
        <p:spPr bwMode="ltGray">
          <a:xfrm>
            <a:off x="113350" y="4849466"/>
            <a:ext cx="297941" cy="124650"/>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fld id="{A205AF18-29B6-4690-89B9-EDCFDCBCCDAF}" type="slidenum">
              <a:rPr kumimoji="0" lang="en-US" sz="900" b="0" i="0" u="none" strike="noStrike" kern="1200" cap="none" spc="0" normalizeH="0" baseline="0" noProof="0" smtClean="0">
                <a:ln>
                  <a:noFill/>
                </a:ln>
                <a:solidFill>
                  <a:schemeClr val="tx1"/>
                </a:solidFill>
                <a:effectLst/>
                <a:uLnTx/>
                <a:uFillTx/>
                <a:latin typeface="Helvetica Light" panose="020B0403020202020204" pitchFamily="34" charset="0"/>
                <a:ea typeface="+mn-ea"/>
                <a:cs typeface="Arial Narrow" panose="020B0604020202020204" pitchFamily="34" charset="0"/>
                <a:sym typeface="Trebuchet MS" panose="020B0603020202020204" pitchFamily="34" charset="0"/>
              </a:rPr>
              <a:pPr marL="0" marR="0" lvl="0" indent="0" algn="ctr" defTabSz="914400" rtl="0" eaLnBrk="1" fontAlgn="auto" latinLnBrk="0" hangingPunct="1">
                <a:lnSpc>
                  <a:spcPct val="9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Helvetica Light" panose="020B0403020202020204" pitchFamily="34" charset="0"/>
              <a:ea typeface="+mn-ea"/>
              <a:cs typeface="Arial Narrow" panose="020B0604020202020204" pitchFamily="34" charset="0"/>
              <a:sym typeface="Trebuchet MS" panose="020B0603020202020204" pitchFamily="34" charset="0"/>
            </a:endParaRPr>
          </a:p>
        </p:txBody>
      </p:sp>
    </p:spTree>
    <p:extLst>
      <p:ext uri="{BB962C8B-B14F-4D97-AF65-F5344CB8AC3E}">
        <p14:creationId xmlns:p14="http://schemas.microsoft.com/office/powerpoint/2010/main" val="1256269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63D22D-D944-E743-9104-F6819BDC3D2F}"/>
              </a:ext>
            </a:extLst>
          </p:cNvPr>
          <p:cNvPicPr>
            <a:picLocks noChangeAspect="1"/>
          </p:cNvPicPr>
          <p:nvPr userDrawn="1"/>
        </p:nvPicPr>
        <p:blipFill rotWithShape="1">
          <a:blip r:embed="rId2"/>
          <a:srcRect l="29423"/>
          <a:stretch/>
        </p:blipFill>
        <p:spPr>
          <a:xfrm rot="16200000">
            <a:off x="-1312372" y="1312372"/>
            <a:ext cx="5143503" cy="2518758"/>
          </a:xfrm>
          <a:prstGeom prst="rect">
            <a:avLst/>
          </a:prstGeom>
        </p:spPr>
      </p:pic>
      <p:sp>
        <p:nvSpPr>
          <p:cNvPr id="9" name="Rectangle 8">
            <a:extLst>
              <a:ext uri="{FF2B5EF4-FFF2-40B4-BE49-F238E27FC236}">
                <a16:creationId xmlns:a16="http://schemas.microsoft.com/office/drawing/2014/main" id="{C3A29BB0-0795-E14A-9FED-76518635C620}"/>
              </a:ext>
            </a:extLst>
          </p:cNvPr>
          <p:cNvSpPr/>
          <p:nvPr userDrawn="1"/>
        </p:nvSpPr>
        <p:spPr>
          <a:xfrm>
            <a:off x="2518759" y="-3"/>
            <a:ext cx="6625241" cy="5143503"/>
          </a:xfrm>
          <a:prstGeom prst="rect">
            <a:avLst/>
          </a:prstGeom>
          <a:solidFill>
            <a:srgbClr val="ECB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endParaRPr>
          </a:p>
        </p:txBody>
      </p:sp>
      <p:sp>
        <p:nvSpPr>
          <p:cNvPr id="2" name="Title 1"/>
          <p:cNvSpPr>
            <a:spLocks noGrp="1"/>
          </p:cNvSpPr>
          <p:nvPr>
            <p:ph type="ctrTitle" hasCustomPrompt="1"/>
          </p:nvPr>
        </p:nvSpPr>
        <p:spPr>
          <a:xfrm>
            <a:off x="2955851" y="1654522"/>
            <a:ext cx="4733422" cy="1876078"/>
          </a:xfrm>
        </p:spPr>
        <p:txBody>
          <a:bodyPr anchor="t"/>
          <a:lstStyle>
            <a:lvl1pPr algn="l">
              <a:defRPr sz="2800" b="0" i="0">
                <a:latin typeface="Helvetica" panose="020B0604020202020204" pitchFamily="34" charset="0"/>
                <a:cs typeface="Helvetica" panose="020B0604020202020204" pitchFamily="34" charset="0"/>
              </a:defRPr>
            </a:lvl1pPr>
          </a:lstStyle>
          <a:p>
            <a:r>
              <a:rPr lang="en-US" dirty="0">
                <a:solidFill>
                  <a:schemeClr val="tx1"/>
                </a:solidFill>
              </a:rPr>
              <a:t>Thank you!</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latin typeface="Helvetica Light" charset="0"/>
                <a:cs typeface="Helvetica Light" charset="0"/>
              </a:rPr>
              <a:t>To learn more, please visit</a:t>
            </a:r>
            <a:br>
              <a:rPr lang="en-US" dirty="0">
                <a:solidFill>
                  <a:schemeClr val="tx1"/>
                </a:solidFill>
                <a:latin typeface="Helvetica Light" charset="0"/>
                <a:cs typeface="Helvetica Light" charset="0"/>
              </a:rPr>
            </a:br>
            <a:r>
              <a:rPr lang="en-US" dirty="0">
                <a:solidFill>
                  <a:schemeClr val="tx1"/>
                </a:solidFill>
                <a:latin typeface="Helvetica Light" charset="0"/>
                <a:cs typeface="Helvetica Light" charset="0"/>
              </a:rPr>
              <a:t> www.</a:t>
            </a:r>
            <a:r>
              <a:rPr lang="en-US" b="1" dirty="0">
                <a:solidFill>
                  <a:schemeClr val="tx1"/>
                </a:solidFill>
                <a:latin typeface="Helvetica" pitchFamily="2" charset="0"/>
                <a:cs typeface="Helvetica Light" charset="0"/>
              </a:rPr>
              <a:t>nccc.</a:t>
            </a:r>
            <a:r>
              <a:rPr lang="en-US" b="1" dirty="0">
                <a:solidFill>
                  <a:srgbClr val="595959"/>
                </a:solidFill>
                <a:latin typeface="Helvetica" pitchFamily="2" charset="0"/>
                <a:cs typeface="Helvetica Light" charset="0"/>
              </a:rPr>
              <a:t>uc</a:t>
            </a:r>
            <a:r>
              <a:rPr lang="en-US" b="1" dirty="0">
                <a:solidFill>
                  <a:schemeClr val="tx1"/>
                </a:solidFill>
                <a:latin typeface="Helvetica" pitchFamily="2" charset="0"/>
                <a:cs typeface="Helvetica Light" charset="0"/>
              </a:rPr>
              <a:t>sf.edu</a:t>
            </a:r>
            <a:endParaRPr lang="en-US" dirty="0"/>
          </a:p>
        </p:txBody>
      </p:sp>
      <p:pic>
        <p:nvPicPr>
          <p:cNvPr id="10" name="Picture 10">
            <a:extLst>
              <a:ext uri="{FF2B5EF4-FFF2-40B4-BE49-F238E27FC236}">
                <a16:creationId xmlns:a16="http://schemas.microsoft.com/office/drawing/2014/main" id="{F76DD96F-29F6-C74F-B311-B8E03A8CFF7B}"/>
              </a:ext>
            </a:extLst>
          </p:cNvPr>
          <p:cNvPicPr>
            <a:picLocks noChangeAspect="1"/>
          </p:cNvPicPr>
          <p:nvPr userDrawn="1"/>
        </p:nvPicPr>
        <p:blipFill>
          <a:blip r:embed="rId3"/>
          <a:srcRect/>
          <a:stretch/>
        </p:blipFill>
        <p:spPr bwMode="auto">
          <a:xfrm>
            <a:off x="5858892" y="4203700"/>
            <a:ext cx="3022785" cy="77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64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319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297" y="102393"/>
            <a:ext cx="7886700" cy="79987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205645" y="1155948"/>
            <a:ext cx="8688490" cy="326350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048922"/>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6" r:id="rId4"/>
    <p:sldLayoutId id="2147483667" r:id="rId5"/>
    <p:sldLayoutId id="2147483664" r:id="rId6"/>
  </p:sldLayoutIdLst>
  <p:txStyles>
    <p:titleStyle>
      <a:lvl1pPr algn="l" defTabSz="685800" rtl="0" eaLnBrk="1" latinLnBrk="0" hangingPunct="1">
        <a:lnSpc>
          <a:spcPct val="90000"/>
        </a:lnSpc>
        <a:spcBef>
          <a:spcPct val="0"/>
        </a:spcBef>
        <a:buNone/>
        <a:defRPr sz="2600" b="0" i="0" kern="1200">
          <a:solidFill>
            <a:schemeClr val="bg1"/>
          </a:solidFill>
          <a:latin typeface="Franklin Gothic Medium" panose="020B0603020102020204" pitchFamily="34" charset="0"/>
          <a:ea typeface="+mj-ea"/>
          <a:cs typeface="+mj-cs"/>
        </a:defRPr>
      </a:lvl1pPr>
    </p:titleStyle>
    <p:bodyStyle>
      <a:lvl1pPr marL="155448" indent="-118872" algn="l" defTabSz="685800" rtl="0" eaLnBrk="1" latinLnBrk="0" hangingPunct="1">
        <a:lnSpc>
          <a:spcPct val="90000"/>
        </a:lnSpc>
        <a:spcBef>
          <a:spcPts val="400"/>
        </a:spcBef>
        <a:spcAft>
          <a:spcPts val="400"/>
        </a:spcAft>
        <a:buClr>
          <a:schemeClr val="accent2"/>
        </a:buClr>
        <a:buFont typeface="Arial" panose="020B0604020202020204" pitchFamily="34" charset="0"/>
        <a:buChar char="•"/>
        <a:defRPr sz="1400" b="0" i="0" kern="1200">
          <a:solidFill>
            <a:schemeClr val="tx1"/>
          </a:solidFill>
          <a:latin typeface="Helvetica" pitchFamily="2" charset="0"/>
          <a:ea typeface="+mn-ea"/>
          <a:cs typeface="+mn-cs"/>
        </a:defRPr>
      </a:lvl1pPr>
      <a:lvl2pPr marL="338328" indent="-155448" algn="l" defTabSz="685800" rtl="0" eaLnBrk="1" latinLnBrk="0" hangingPunct="1">
        <a:lnSpc>
          <a:spcPct val="90000"/>
        </a:lnSpc>
        <a:spcBef>
          <a:spcPts val="0"/>
        </a:spcBef>
        <a:spcAft>
          <a:spcPts val="200"/>
        </a:spcAft>
        <a:buClr>
          <a:schemeClr val="accent2"/>
        </a:buClr>
        <a:buFont typeface="System Font Regular"/>
        <a:buChar char="–"/>
        <a:tabLst/>
        <a:defRPr sz="1400" b="0" i="0" kern="1200">
          <a:solidFill>
            <a:schemeClr val="tx1"/>
          </a:solidFill>
          <a:latin typeface="Helvetica" pitchFamily="2" charset="0"/>
          <a:ea typeface="+mn-ea"/>
          <a:cs typeface="+mn-cs"/>
        </a:defRPr>
      </a:lvl2pPr>
      <a:lvl3pPr marL="457200" indent="-118872" algn="l" defTabSz="685800" rtl="0" eaLnBrk="1" latinLnBrk="0" hangingPunct="1">
        <a:lnSpc>
          <a:spcPct val="90000"/>
        </a:lnSpc>
        <a:spcBef>
          <a:spcPts val="0"/>
        </a:spcBef>
        <a:spcAft>
          <a:spcPts val="200"/>
        </a:spcAft>
        <a:buClr>
          <a:schemeClr val="accent2"/>
        </a:buClr>
        <a:buSzPct val="80000"/>
        <a:buFont typeface="Wingdings" pitchFamily="2" charset="2"/>
        <a:buChar char="§"/>
        <a:tabLst/>
        <a:defRPr sz="1400" b="0" i="0" kern="1200">
          <a:solidFill>
            <a:schemeClr val="tx1"/>
          </a:solidFill>
          <a:latin typeface="Helvetica" pitchFamily="2" charset="0"/>
          <a:ea typeface="+mn-ea"/>
          <a:cs typeface="+mn-cs"/>
        </a:defRPr>
      </a:lvl3pPr>
      <a:lvl4pPr marL="630936" indent="-155448" algn="l" defTabSz="685800" rtl="0" eaLnBrk="1" latinLnBrk="0" hangingPunct="1">
        <a:lnSpc>
          <a:spcPct val="90000"/>
        </a:lnSpc>
        <a:spcBef>
          <a:spcPts val="0"/>
        </a:spcBef>
        <a:spcAft>
          <a:spcPts val="200"/>
        </a:spcAft>
        <a:buClr>
          <a:schemeClr val="accent2"/>
        </a:buClr>
        <a:buFont typeface="System Font Regular"/>
        <a:buChar char="–"/>
        <a:tabLst/>
        <a:defRPr sz="1400" b="0" i="0" kern="1200">
          <a:solidFill>
            <a:schemeClr val="tx1"/>
          </a:solidFill>
          <a:latin typeface="Helvetica" pitchFamily="2" charset="0"/>
          <a:ea typeface="+mn-ea"/>
          <a:cs typeface="+mn-cs"/>
        </a:defRPr>
      </a:lvl4pPr>
      <a:lvl5pPr marL="758952" indent="-118872" algn="l" defTabSz="685800" rtl="0" eaLnBrk="1" latinLnBrk="0" hangingPunct="1">
        <a:lnSpc>
          <a:spcPct val="90000"/>
        </a:lnSpc>
        <a:spcBef>
          <a:spcPts val="0"/>
        </a:spcBef>
        <a:spcAft>
          <a:spcPts val="200"/>
        </a:spcAft>
        <a:buClr>
          <a:schemeClr val="accent2"/>
        </a:buClr>
        <a:buSzPct val="80000"/>
        <a:buFont typeface="Wingdings" pitchFamily="2" charset="2"/>
        <a:buChar char="§"/>
        <a:tabLst/>
        <a:defRPr sz="1400" b="0" i="0" kern="1200">
          <a:solidFill>
            <a:schemeClr val="tx1"/>
          </a:solidFill>
          <a:latin typeface="Helvetica" pitchFamily="2" charset="0"/>
          <a:ea typeface="+mn-ea"/>
          <a:cs typeface="+mn-cs"/>
        </a:defRPr>
      </a:lvl5pPr>
      <a:lvl6pPr marL="960120" indent="-155448" algn="l" defTabSz="685800" rtl="0" eaLnBrk="1" latinLnBrk="0" hangingPunct="1">
        <a:lnSpc>
          <a:spcPct val="90000"/>
        </a:lnSpc>
        <a:spcBef>
          <a:spcPts val="0"/>
        </a:spcBef>
        <a:spcAft>
          <a:spcPts val="200"/>
        </a:spcAft>
        <a:buClr>
          <a:schemeClr val="accent2"/>
        </a:buClr>
        <a:buFont typeface="System Font Regular"/>
        <a:buChar char="–"/>
        <a:defRPr sz="1600" kern="1200">
          <a:solidFill>
            <a:schemeClr val="tx1"/>
          </a:solidFill>
          <a:latin typeface="Franklin Gothic Book" panose="020B0503020102020204" pitchFamily="34"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445556-CA35-A143-A862-92079720633E}"/>
              </a:ext>
            </a:extLst>
          </p:cNvPr>
          <p:cNvSpPr>
            <a:spLocks noGrp="1"/>
          </p:cNvSpPr>
          <p:nvPr>
            <p:ph type="title"/>
          </p:nvPr>
        </p:nvSpPr>
        <p:spPr>
          <a:xfrm>
            <a:off x="709118" y="1796031"/>
            <a:ext cx="8186404" cy="708792"/>
          </a:xfrm>
        </p:spPr>
        <p:txBody>
          <a:bodyPr/>
          <a:lstStyle/>
          <a:p>
            <a:r>
              <a:rPr lang="en-US" dirty="0"/>
              <a:t>Medical Cannabis and Chronic Pain Management</a:t>
            </a:r>
          </a:p>
        </p:txBody>
      </p:sp>
      <p:sp>
        <p:nvSpPr>
          <p:cNvPr id="6" name="Text Placeholder 5">
            <a:extLst>
              <a:ext uri="{FF2B5EF4-FFF2-40B4-BE49-F238E27FC236}">
                <a16:creationId xmlns:a16="http://schemas.microsoft.com/office/drawing/2014/main" id="{978B259B-6D7A-844C-9E43-107B69340C26}"/>
              </a:ext>
            </a:extLst>
          </p:cNvPr>
          <p:cNvSpPr>
            <a:spLocks noGrp="1"/>
          </p:cNvSpPr>
          <p:nvPr>
            <p:ph type="body" idx="1"/>
          </p:nvPr>
        </p:nvSpPr>
        <p:spPr>
          <a:xfrm>
            <a:off x="709118" y="2740033"/>
            <a:ext cx="6651532" cy="632194"/>
          </a:xfrm>
        </p:spPr>
        <p:txBody>
          <a:bodyPr/>
          <a:lstStyle/>
          <a:p>
            <a:r>
              <a:rPr lang="en-US" dirty="0"/>
              <a:t>James J. Gasper, PharmD, BCPP</a:t>
            </a:r>
          </a:p>
          <a:p>
            <a:r>
              <a:rPr lang="en-US" dirty="0"/>
              <a:t>National Clinician Consultation Center</a:t>
            </a:r>
          </a:p>
          <a:p>
            <a:r>
              <a:rPr lang="en-US" dirty="0"/>
              <a:t>University of California, San Francisco</a:t>
            </a:r>
          </a:p>
          <a:p>
            <a:endParaRPr lang="en-US" dirty="0"/>
          </a:p>
        </p:txBody>
      </p:sp>
      <p:sp>
        <p:nvSpPr>
          <p:cNvPr id="7" name="Text Placeholder 6">
            <a:extLst>
              <a:ext uri="{FF2B5EF4-FFF2-40B4-BE49-F238E27FC236}">
                <a16:creationId xmlns:a16="http://schemas.microsoft.com/office/drawing/2014/main" id="{659A1A3E-0175-5D4F-B5AB-F68F842D50B2}"/>
              </a:ext>
            </a:extLst>
          </p:cNvPr>
          <p:cNvSpPr>
            <a:spLocks noGrp="1"/>
          </p:cNvSpPr>
          <p:nvPr>
            <p:ph type="body" idx="10"/>
          </p:nvPr>
        </p:nvSpPr>
        <p:spPr>
          <a:xfrm>
            <a:off x="709118" y="4015682"/>
            <a:ext cx="4809479" cy="632194"/>
          </a:xfrm>
        </p:spPr>
        <p:txBody>
          <a:bodyPr/>
          <a:lstStyle/>
          <a:p>
            <a:r>
              <a:rPr lang="en-US" dirty="0"/>
              <a:t>August 4, 2022</a:t>
            </a:r>
          </a:p>
        </p:txBody>
      </p:sp>
    </p:spTree>
    <p:extLst>
      <p:ext uri="{BB962C8B-B14F-4D97-AF65-F5344CB8AC3E}">
        <p14:creationId xmlns:p14="http://schemas.microsoft.com/office/powerpoint/2010/main" val="47320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E4F647-C87F-7283-C8D5-AFF759712742}"/>
              </a:ext>
            </a:extLst>
          </p:cNvPr>
          <p:cNvSpPr>
            <a:spLocks noGrp="1"/>
          </p:cNvSpPr>
          <p:nvPr>
            <p:ph sz="quarter" idx="20"/>
          </p:nvPr>
        </p:nvSpPr>
        <p:spPr/>
        <p:txBody>
          <a:bodyPr/>
          <a:lstStyle/>
          <a:p>
            <a:r>
              <a:rPr lang="en-US" sz="2400" dirty="0"/>
              <a:t>Multiple Sclerosis: no consistent effect on pain</a:t>
            </a:r>
          </a:p>
          <a:p>
            <a:r>
              <a:rPr lang="en-US" sz="2400" dirty="0"/>
              <a:t>Neuropathic: meta-analysis of 9 studies found ≥ 30% improvement in pain</a:t>
            </a:r>
          </a:p>
          <a:p>
            <a:r>
              <a:rPr lang="en-US" sz="2400" dirty="0"/>
              <a:t>Cancer: no consistent effect</a:t>
            </a:r>
          </a:p>
          <a:p>
            <a:r>
              <a:rPr lang="en-US" sz="2400" dirty="0"/>
              <a:t>Mixed pain syndromes: small improvements, limited data</a:t>
            </a:r>
          </a:p>
        </p:txBody>
      </p:sp>
      <p:sp>
        <p:nvSpPr>
          <p:cNvPr id="3" name="Title 2">
            <a:extLst>
              <a:ext uri="{FF2B5EF4-FFF2-40B4-BE49-F238E27FC236}">
                <a16:creationId xmlns:a16="http://schemas.microsoft.com/office/drawing/2014/main" id="{D1BFE6C2-ED34-8B94-28E6-88967E8F3899}"/>
              </a:ext>
            </a:extLst>
          </p:cNvPr>
          <p:cNvSpPr>
            <a:spLocks noGrp="1"/>
          </p:cNvSpPr>
          <p:nvPr>
            <p:ph type="title"/>
          </p:nvPr>
        </p:nvSpPr>
        <p:spPr/>
        <p:txBody>
          <a:bodyPr/>
          <a:lstStyle/>
          <a:p>
            <a:r>
              <a:rPr lang="en-US" sz="3200" dirty="0"/>
              <a:t>Summary of Evidence</a:t>
            </a:r>
          </a:p>
        </p:txBody>
      </p:sp>
      <p:sp>
        <p:nvSpPr>
          <p:cNvPr id="5" name="TextBox 4">
            <a:extLst>
              <a:ext uri="{FF2B5EF4-FFF2-40B4-BE49-F238E27FC236}">
                <a16:creationId xmlns:a16="http://schemas.microsoft.com/office/drawing/2014/main" id="{67BF0D93-6C66-E200-48C1-D9E33EB71EF4}"/>
              </a:ext>
            </a:extLst>
          </p:cNvPr>
          <p:cNvSpPr txBox="1"/>
          <p:nvPr/>
        </p:nvSpPr>
        <p:spPr>
          <a:xfrm>
            <a:off x="532826" y="4394162"/>
            <a:ext cx="7928810" cy="584775"/>
          </a:xfrm>
          <a:prstGeom prst="rect">
            <a:avLst/>
          </a:prstGeom>
          <a:noFill/>
        </p:spPr>
        <p:txBody>
          <a:bodyPr wrap="square">
            <a:spAutoFit/>
          </a:bodyPr>
          <a:lstStyle/>
          <a:p>
            <a:r>
              <a:rPr lang="en-US" sz="1600" dirty="0"/>
              <a:t>Ann Intern Med 2017;167:319-331</a:t>
            </a:r>
          </a:p>
          <a:p>
            <a:r>
              <a:rPr lang="en-US" sz="1600" dirty="0"/>
              <a:t>Can Fam Physician 2015;61:e372-81 </a:t>
            </a:r>
          </a:p>
        </p:txBody>
      </p:sp>
    </p:spTree>
    <p:extLst>
      <p:ext uri="{BB962C8B-B14F-4D97-AF65-F5344CB8AC3E}">
        <p14:creationId xmlns:p14="http://schemas.microsoft.com/office/powerpoint/2010/main" val="2988648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0"/>
          </p:nvPr>
        </p:nvSpPr>
        <p:spPr/>
        <p:txBody>
          <a:bodyPr/>
          <a:lstStyle/>
          <a:p>
            <a:pPr marL="0" indent="0">
              <a:buNone/>
            </a:pPr>
            <a:r>
              <a:rPr lang="en-US" sz="1800" u="sng" dirty="0"/>
              <a:t>HIV peripheral neuropathy</a:t>
            </a:r>
          </a:p>
          <a:p>
            <a:r>
              <a:rPr lang="en-US" sz="1800" dirty="0"/>
              <a:t>Ellis et al. 2009 (1-8% THC vs placebo)</a:t>
            </a:r>
          </a:p>
          <a:p>
            <a:pPr lvl="1"/>
            <a:r>
              <a:rPr lang="en-US" sz="1800" dirty="0"/>
              <a:t>46% vs 18% with reduction in pain</a:t>
            </a:r>
          </a:p>
          <a:p>
            <a:r>
              <a:rPr lang="en-US" sz="1800" dirty="0"/>
              <a:t>Abrams et al. 2007 (3.56% THC vs placebo)</a:t>
            </a:r>
          </a:p>
          <a:p>
            <a:pPr lvl="1"/>
            <a:r>
              <a:rPr lang="en-US" sz="1800" dirty="0"/>
              <a:t>52% vs 24% with reduction in pain</a:t>
            </a:r>
          </a:p>
          <a:p>
            <a:pPr marL="57150" indent="0">
              <a:buNone/>
            </a:pPr>
            <a:r>
              <a:rPr lang="en-US" sz="1800" u="sng" dirty="0"/>
              <a:t>Mixed neuropathic pain syndromes</a:t>
            </a:r>
          </a:p>
          <a:p>
            <a:r>
              <a:rPr lang="en-US" sz="1800" dirty="0" err="1"/>
              <a:t>Wilsey</a:t>
            </a:r>
            <a:r>
              <a:rPr lang="en-US" sz="1800" dirty="0"/>
              <a:t> et al. 2008 (7% THC vs placebo)</a:t>
            </a:r>
          </a:p>
          <a:p>
            <a:pPr lvl="1"/>
            <a:r>
              <a:rPr lang="en-US" sz="1800" dirty="0"/>
              <a:t>61%vs 26% with reduction in pain</a:t>
            </a:r>
          </a:p>
          <a:p>
            <a:r>
              <a:rPr lang="en-US" sz="1800" dirty="0"/>
              <a:t>Ware et al. 2009 (2.5-9.4% vs placebo)</a:t>
            </a:r>
          </a:p>
          <a:p>
            <a:pPr lvl="1"/>
            <a:r>
              <a:rPr lang="en-US" sz="1800" dirty="0"/>
              <a:t>Average daily pain intensity lower with 9.4% vs placebo</a:t>
            </a:r>
          </a:p>
          <a:p>
            <a:endParaRPr lang="en-US" dirty="0"/>
          </a:p>
        </p:txBody>
      </p:sp>
      <p:sp>
        <p:nvSpPr>
          <p:cNvPr id="3" name="Title 2"/>
          <p:cNvSpPr>
            <a:spLocks noGrp="1"/>
          </p:cNvSpPr>
          <p:nvPr>
            <p:ph type="title"/>
          </p:nvPr>
        </p:nvSpPr>
        <p:spPr/>
        <p:txBody>
          <a:bodyPr/>
          <a:lstStyle/>
          <a:p>
            <a:r>
              <a:rPr lang="en-US" sz="3200" dirty="0"/>
              <a:t>Neuropathic Pain and Smoked Cannabis</a:t>
            </a:r>
          </a:p>
        </p:txBody>
      </p:sp>
      <p:sp>
        <p:nvSpPr>
          <p:cNvPr id="5" name="TextBox 4">
            <a:extLst>
              <a:ext uri="{FF2B5EF4-FFF2-40B4-BE49-F238E27FC236}">
                <a16:creationId xmlns:a16="http://schemas.microsoft.com/office/drawing/2014/main" id="{0FE66BA2-9553-A78F-19D6-811F903A8E8E}"/>
              </a:ext>
            </a:extLst>
          </p:cNvPr>
          <p:cNvSpPr txBox="1"/>
          <p:nvPr/>
        </p:nvSpPr>
        <p:spPr>
          <a:xfrm>
            <a:off x="185636" y="4593230"/>
            <a:ext cx="6992066" cy="338554"/>
          </a:xfrm>
          <a:prstGeom prst="rect">
            <a:avLst/>
          </a:prstGeom>
          <a:noFill/>
        </p:spPr>
        <p:txBody>
          <a:bodyPr wrap="square" rtlCol="0">
            <a:spAutoFit/>
          </a:bodyPr>
          <a:lstStyle/>
          <a:p>
            <a:r>
              <a:rPr lang="en-US" sz="1600" dirty="0"/>
              <a:t>Ann  Intern Med 2017;167:319-331, Can Fam Physician 2015;61:e372-81 </a:t>
            </a:r>
          </a:p>
        </p:txBody>
      </p:sp>
    </p:spTree>
    <p:extLst>
      <p:ext uri="{BB962C8B-B14F-4D97-AF65-F5344CB8AC3E}">
        <p14:creationId xmlns:p14="http://schemas.microsoft.com/office/powerpoint/2010/main" val="197304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0"/>
          </p:nvPr>
        </p:nvSpPr>
        <p:spPr/>
        <p:txBody>
          <a:bodyPr/>
          <a:lstStyle/>
          <a:p>
            <a:pPr marL="0" indent="0">
              <a:buNone/>
            </a:pPr>
            <a:r>
              <a:rPr lang="en-US" sz="2400" dirty="0"/>
              <a:t>Pooled Analysis of all medications:</a:t>
            </a:r>
          </a:p>
          <a:p>
            <a:pPr marL="0" indent="0">
              <a:buNone/>
            </a:pPr>
            <a:r>
              <a:rPr lang="en-US" sz="2400" dirty="0"/>
              <a:t>	NNTB = 20 for 50% or greater pain relief</a:t>
            </a:r>
          </a:p>
          <a:p>
            <a:pPr marL="0" indent="0">
              <a:buNone/>
            </a:pPr>
            <a:r>
              <a:rPr lang="en-US" sz="2400" dirty="0"/>
              <a:t>	NNTB = 11 for </a:t>
            </a:r>
            <a:r>
              <a:rPr lang="en-US" sz="2400" dirty="0" err="1"/>
              <a:t>pt</a:t>
            </a:r>
            <a:r>
              <a:rPr lang="en-US" sz="2400" dirty="0"/>
              <a:t> global impression change</a:t>
            </a:r>
          </a:p>
          <a:p>
            <a:pPr marL="0" indent="0">
              <a:buNone/>
            </a:pPr>
            <a:r>
              <a:rPr lang="en-US" sz="2400" dirty="0"/>
              <a:t>	NNTH = 25 discontinuation for adverse affects</a:t>
            </a:r>
          </a:p>
          <a:p>
            <a:pPr marL="0" indent="0">
              <a:buNone/>
            </a:pPr>
            <a:endParaRPr lang="en-US" sz="2400" dirty="0"/>
          </a:p>
          <a:p>
            <a:endParaRPr lang="en-US" dirty="0"/>
          </a:p>
        </p:txBody>
      </p:sp>
      <p:sp>
        <p:nvSpPr>
          <p:cNvPr id="3" name="Title 2"/>
          <p:cNvSpPr>
            <a:spLocks noGrp="1"/>
          </p:cNvSpPr>
          <p:nvPr>
            <p:ph type="title"/>
          </p:nvPr>
        </p:nvSpPr>
        <p:spPr/>
        <p:txBody>
          <a:bodyPr/>
          <a:lstStyle/>
          <a:p>
            <a:r>
              <a:rPr lang="en-US" sz="3200" dirty="0"/>
              <a:t>Neuropathic Pain: All cannabis products</a:t>
            </a:r>
          </a:p>
        </p:txBody>
      </p:sp>
      <p:sp>
        <p:nvSpPr>
          <p:cNvPr id="4" name="TextBox 3"/>
          <p:cNvSpPr txBox="1"/>
          <p:nvPr/>
        </p:nvSpPr>
        <p:spPr>
          <a:xfrm>
            <a:off x="210297" y="3411426"/>
            <a:ext cx="8229600" cy="738664"/>
          </a:xfrm>
          <a:prstGeom prst="rect">
            <a:avLst/>
          </a:prstGeom>
          <a:noFill/>
        </p:spPr>
        <p:txBody>
          <a:bodyPr wrap="square" rtlCol="0">
            <a:spAutoFit/>
          </a:bodyPr>
          <a:lstStyle/>
          <a:p>
            <a:r>
              <a:rPr lang="en-US" sz="1400" dirty="0"/>
              <a:t>16 studies (2 </a:t>
            </a:r>
            <a:r>
              <a:rPr lang="en-US" sz="1400" dirty="0" err="1"/>
              <a:t>dronabinol</a:t>
            </a:r>
            <a:r>
              <a:rPr lang="en-US" sz="1400" dirty="0"/>
              <a:t>, 2 </a:t>
            </a:r>
            <a:r>
              <a:rPr lang="en-US" sz="1400" dirty="0" err="1"/>
              <a:t>nabilone</a:t>
            </a:r>
            <a:r>
              <a:rPr lang="en-US" sz="1400" dirty="0"/>
              <a:t>, 10 </a:t>
            </a:r>
            <a:r>
              <a:rPr lang="en-US" sz="1400" dirty="0" err="1"/>
              <a:t>oromucosal</a:t>
            </a:r>
            <a:r>
              <a:rPr lang="en-US" sz="1400" dirty="0"/>
              <a:t> spray, 2 smoked cannabis)</a:t>
            </a:r>
          </a:p>
          <a:p>
            <a:r>
              <a:rPr lang="en-US" sz="1400" dirty="0"/>
              <a:t>NNTB- number needed to treat for an additional beneficial outcome</a:t>
            </a:r>
          </a:p>
          <a:p>
            <a:r>
              <a:rPr lang="en-US" sz="1400" dirty="0"/>
              <a:t>NNTH – number needed to treat for an additional harmful outcome</a:t>
            </a:r>
          </a:p>
        </p:txBody>
      </p:sp>
      <p:sp>
        <p:nvSpPr>
          <p:cNvPr id="5" name="TextBox 4"/>
          <p:cNvSpPr txBox="1"/>
          <p:nvPr/>
        </p:nvSpPr>
        <p:spPr>
          <a:xfrm>
            <a:off x="423803" y="4637668"/>
            <a:ext cx="7459688" cy="338554"/>
          </a:xfrm>
          <a:prstGeom prst="rect">
            <a:avLst/>
          </a:prstGeom>
          <a:noFill/>
        </p:spPr>
        <p:txBody>
          <a:bodyPr wrap="square" rtlCol="0">
            <a:spAutoFit/>
          </a:bodyPr>
          <a:lstStyle/>
          <a:p>
            <a:pPr marL="0" indent="0">
              <a:buNone/>
            </a:pPr>
            <a:r>
              <a:rPr lang="en-US" sz="1600" dirty="0"/>
              <a:t>Cochrane 2018, Issue 3. Art No.:CD012182</a:t>
            </a:r>
          </a:p>
        </p:txBody>
      </p:sp>
    </p:spTree>
    <p:extLst>
      <p:ext uri="{BB962C8B-B14F-4D97-AF65-F5344CB8AC3E}">
        <p14:creationId xmlns:p14="http://schemas.microsoft.com/office/powerpoint/2010/main" val="252151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CBD and Analgesia</a:t>
            </a:r>
          </a:p>
        </p:txBody>
      </p:sp>
      <p:pic>
        <p:nvPicPr>
          <p:cNvPr id="4" name="Picture 3"/>
          <p:cNvPicPr>
            <a:picLocks noChangeAspect="1"/>
          </p:cNvPicPr>
          <p:nvPr/>
        </p:nvPicPr>
        <p:blipFill>
          <a:blip r:embed="rId2"/>
          <a:stretch>
            <a:fillRect/>
          </a:stretch>
        </p:blipFill>
        <p:spPr>
          <a:xfrm>
            <a:off x="391308" y="1244112"/>
            <a:ext cx="3437742" cy="2134882"/>
          </a:xfrm>
          <a:prstGeom prst="rect">
            <a:avLst/>
          </a:prstGeom>
        </p:spPr>
      </p:pic>
      <p:pic>
        <p:nvPicPr>
          <p:cNvPr id="2" name="Picture 1"/>
          <p:cNvPicPr>
            <a:picLocks noChangeAspect="1"/>
          </p:cNvPicPr>
          <p:nvPr/>
        </p:nvPicPr>
        <p:blipFill>
          <a:blip r:embed="rId3"/>
          <a:stretch>
            <a:fillRect/>
          </a:stretch>
        </p:blipFill>
        <p:spPr>
          <a:xfrm>
            <a:off x="2362110" y="1613739"/>
            <a:ext cx="3595777" cy="2744882"/>
          </a:xfrm>
          <a:prstGeom prst="rect">
            <a:avLst/>
          </a:prstGeom>
        </p:spPr>
      </p:pic>
      <p:pic>
        <p:nvPicPr>
          <p:cNvPr id="5" name="Content Placeholder 3"/>
          <p:cNvPicPr>
            <a:picLocks noGrp="1" noChangeAspect="1"/>
          </p:cNvPicPr>
          <p:nvPr>
            <p:ph idx="4294967295"/>
          </p:nvPr>
        </p:nvPicPr>
        <p:blipFill>
          <a:blip r:embed="rId4"/>
          <a:stretch>
            <a:fillRect/>
          </a:stretch>
        </p:blipFill>
        <p:spPr>
          <a:xfrm>
            <a:off x="5885577" y="2011652"/>
            <a:ext cx="3085179" cy="3063479"/>
          </a:xfrm>
          <a:prstGeom prst="rect">
            <a:avLst/>
          </a:prstGeom>
        </p:spPr>
      </p:pic>
    </p:spTree>
    <p:extLst>
      <p:ext uri="{BB962C8B-B14F-4D97-AF65-F5344CB8AC3E}">
        <p14:creationId xmlns:p14="http://schemas.microsoft.com/office/powerpoint/2010/main" val="9819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0"/>
          </p:nvPr>
        </p:nvSpPr>
        <p:spPr/>
        <p:txBody>
          <a:bodyPr/>
          <a:lstStyle/>
          <a:p>
            <a:r>
              <a:rPr lang="en-US" sz="2400" dirty="0"/>
              <a:t>Single dose </a:t>
            </a:r>
            <a:r>
              <a:rPr lang="en-US" sz="2400" dirty="0" err="1"/>
              <a:t>dronabinol</a:t>
            </a:r>
            <a:r>
              <a:rPr lang="en-US" sz="2400" dirty="0"/>
              <a:t> + baseline opioid</a:t>
            </a:r>
          </a:p>
          <a:p>
            <a:pPr lvl="1"/>
            <a:r>
              <a:rPr lang="en-US" sz="2400" dirty="0"/>
              <a:t>10 and 20mg  doses superior to placebo for all pain measures</a:t>
            </a:r>
          </a:p>
          <a:p>
            <a:pPr lvl="1"/>
            <a:endParaRPr lang="en-US" sz="2400" dirty="0"/>
          </a:p>
          <a:p>
            <a:pPr marL="342900" indent="-285750"/>
            <a:r>
              <a:rPr lang="en-US" sz="2400" dirty="0"/>
              <a:t>4 week open label + baseline opioid</a:t>
            </a:r>
          </a:p>
          <a:p>
            <a:pPr marL="525780" lvl="1" indent="-285750"/>
            <a:r>
              <a:rPr lang="en-US" sz="2400" dirty="0"/>
              <a:t>Pain improved across all time points</a:t>
            </a:r>
          </a:p>
          <a:p>
            <a:pPr marL="57150" indent="0">
              <a:buNone/>
            </a:pPr>
            <a:endParaRPr lang="en-US" sz="2400" dirty="0"/>
          </a:p>
          <a:p>
            <a:pPr marL="57150" indent="0">
              <a:buNone/>
            </a:pPr>
            <a:r>
              <a:rPr lang="en-US" sz="2400" dirty="0"/>
              <a:t>(median MME 47.5mg for &gt; 2 years)</a:t>
            </a:r>
          </a:p>
          <a:p>
            <a:endParaRPr lang="en-US" dirty="0"/>
          </a:p>
        </p:txBody>
      </p:sp>
      <p:sp>
        <p:nvSpPr>
          <p:cNvPr id="3" name="Title 2"/>
          <p:cNvSpPr>
            <a:spLocks noGrp="1"/>
          </p:cNvSpPr>
          <p:nvPr>
            <p:ph type="title"/>
          </p:nvPr>
        </p:nvSpPr>
        <p:spPr/>
        <p:txBody>
          <a:bodyPr/>
          <a:lstStyle/>
          <a:p>
            <a:r>
              <a:rPr lang="en-US" sz="3200" dirty="0"/>
              <a:t>Co-administration with Opioids</a:t>
            </a:r>
          </a:p>
        </p:txBody>
      </p:sp>
      <p:sp>
        <p:nvSpPr>
          <p:cNvPr id="4" name="TextBox 3"/>
          <p:cNvSpPr txBox="1"/>
          <p:nvPr/>
        </p:nvSpPr>
        <p:spPr>
          <a:xfrm rot="10800000" flipH="1" flipV="1">
            <a:off x="472883" y="4554687"/>
            <a:ext cx="3549069" cy="338554"/>
          </a:xfrm>
          <a:prstGeom prst="rect">
            <a:avLst/>
          </a:prstGeom>
          <a:noFill/>
        </p:spPr>
        <p:txBody>
          <a:bodyPr wrap="square" rtlCol="0">
            <a:spAutoFit/>
          </a:bodyPr>
          <a:lstStyle/>
          <a:p>
            <a:r>
              <a:rPr lang="en-US" sz="1600" dirty="0"/>
              <a:t>Narang et al. J Pain 2008;9:254-264</a:t>
            </a:r>
          </a:p>
        </p:txBody>
      </p:sp>
    </p:spTree>
    <p:extLst>
      <p:ext uri="{BB962C8B-B14F-4D97-AF65-F5344CB8AC3E}">
        <p14:creationId xmlns:p14="http://schemas.microsoft.com/office/powerpoint/2010/main" val="2419654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0"/>
          </p:nvPr>
        </p:nvSpPr>
        <p:spPr/>
        <p:txBody>
          <a:bodyPr/>
          <a:lstStyle/>
          <a:p>
            <a:r>
              <a:rPr lang="en-US" sz="2400" dirty="0"/>
              <a:t>Pre-clinical data meta-analysis</a:t>
            </a:r>
          </a:p>
          <a:p>
            <a:pPr lvl="1"/>
            <a:r>
              <a:rPr lang="en-US" sz="2400" dirty="0"/>
              <a:t>Effective dose of morphine 3.6 times less with THC than morphine alone (7 studies)</a:t>
            </a:r>
          </a:p>
          <a:p>
            <a:pPr lvl="1"/>
            <a:r>
              <a:rPr lang="en-US" sz="2400" dirty="0"/>
              <a:t>Effective dose of codeine 9.5 times lower with THC than codeine alone (2 studies)</a:t>
            </a:r>
          </a:p>
          <a:p>
            <a:r>
              <a:rPr lang="en-US" sz="2400" dirty="0"/>
              <a:t>Clinical data</a:t>
            </a:r>
          </a:p>
          <a:p>
            <a:pPr lvl="1"/>
            <a:r>
              <a:rPr lang="en-US" sz="2400" dirty="0"/>
              <a:t>No high-quality data is supportive</a:t>
            </a:r>
          </a:p>
          <a:p>
            <a:pPr marL="36576" indent="0">
              <a:buNone/>
            </a:pPr>
            <a:endParaRPr lang="en-US" dirty="0"/>
          </a:p>
        </p:txBody>
      </p:sp>
      <p:sp>
        <p:nvSpPr>
          <p:cNvPr id="3" name="Title 2"/>
          <p:cNvSpPr>
            <a:spLocks noGrp="1"/>
          </p:cNvSpPr>
          <p:nvPr>
            <p:ph type="title"/>
          </p:nvPr>
        </p:nvSpPr>
        <p:spPr/>
        <p:txBody>
          <a:bodyPr/>
          <a:lstStyle/>
          <a:p>
            <a:r>
              <a:rPr lang="en-US" sz="3200" dirty="0"/>
              <a:t>Opioid Sparing?</a:t>
            </a:r>
          </a:p>
        </p:txBody>
      </p:sp>
      <p:sp>
        <p:nvSpPr>
          <p:cNvPr id="4" name="TextBox 3"/>
          <p:cNvSpPr txBox="1"/>
          <p:nvPr/>
        </p:nvSpPr>
        <p:spPr>
          <a:xfrm>
            <a:off x="524076" y="4615413"/>
            <a:ext cx="4800600" cy="338554"/>
          </a:xfrm>
          <a:prstGeom prst="rect">
            <a:avLst/>
          </a:prstGeom>
          <a:noFill/>
        </p:spPr>
        <p:txBody>
          <a:bodyPr wrap="square" rtlCol="0">
            <a:spAutoFit/>
          </a:bodyPr>
          <a:lstStyle/>
          <a:p>
            <a:r>
              <a:rPr lang="en-US" sz="1600" dirty="0" err="1"/>
              <a:t>Neuropsychopharmacology</a:t>
            </a:r>
            <a:r>
              <a:rPr lang="en-US" sz="1600" dirty="0"/>
              <a:t> 2017;42:1752-1765</a:t>
            </a:r>
          </a:p>
        </p:txBody>
      </p:sp>
    </p:spTree>
    <p:extLst>
      <p:ext uri="{BB962C8B-B14F-4D97-AF65-F5344CB8AC3E}">
        <p14:creationId xmlns:p14="http://schemas.microsoft.com/office/powerpoint/2010/main" val="2040136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Cannabis Access and Opioid Prescriptions</a:t>
            </a:r>
          </a:p>
        </p:txBody>
      </p:sp>
      <p:pic>
        <p:nvPicPr>
          <p:cNvPr id="4" name="Picture 3"/>
          <p:cNvPicPr>
            <a:picLocks noChangeAspect="1"/>
          </p:cNvPicPr>
          <p:nvPr/>
        </p:nvPicPr>
        <p:blipFill>
          <a:blip r:embed="rId3"/>
          <a:stretch>
            <a:fillRect/>
          </a:stretch>
        </p:blipFill>
        <p:spPr>
          <a:xfrm>
            <a:off x="210296" y="1271442"/>
            <a:ext cx="7043357" cy="2689512"/>
          </a:xfrm>
          <a:prstGeom prst="rect">
            <a:avLst/>
          </a:prstGeom>
        </p:spPr>
      </p:pic>
      <p:sp>
        <p:nvSpPr>
          <p:cNvPr id="5" name="TextBox 4"/>
          <p:cNvSpPr txBox="1"/>
          <p:nvPr/>
        </p:nvSpPr>
        <p:spPr>
          <a:xfrm>
            <a:off x="7239000" y="2137936"/>
            <a:ext cx="1905000" cy="1569660"/>
          </a:xfrm>
          <a:prstGeom prst="rect">
            <a:avLst/>
          </a:prstGeom>
          <a:noFill/>
        </p:spPr>
        <p:txBody>
          <a:bodyPr wrap="square" rtlCol="0">
            <a:spAutoFit/>
          </a:bodyPr>
          <a:lstStyle/>
          <a:p>
            <a:r>
              <a:rPr lang="en-US" dirty="0"/>
              <a:t>No significant impact on opioid Rx’s</a:t>
            </a:r>
          </a:p>
        </p:txBody>
      </p:sp>
      <p:sp>
        <p:nvSpPr>
          <p:cNvPr id="6" name="TextBox 5"/>
          <p:cNvSpPr txBox="1"/>
          <p:nvPr/>
        </p:nvSpPr>
        <p:spPr>
          <a:xfrm flipH="1">
            <a:off x="685480" y="4681835"/>
            <a:ext cx="5835069" cy="338554"/>
          </a:xfrm>
          <a:prstGeom prst="rect">
            <a:avLst/>
          </a:prstGeom>
          <a:noFill/>
        </p:spPr>
        <p:txBody>
          <a:bodyPr wrap="square" rtlCol="0">
            <a:spAutoFit/>
          </a:bodyPr>
          <a:lstStyle/>
          <a:p>
            <a:r>
              <a:rPr lang="en-US" sz="1600" dirty="0"/>
              <a:t>Injury Epidemiology 2019;6:38</a:t>
            </a:r>
          </a:p>
        </p:txBody>
      </p:sp>
    </p:spTree>
    <p:extLst>
      <p:ext uri="{BB962C8B-B14F-4D97-AF65-F5344CB8AC3E}">
        <p14:creationId xmlns:p14="http://schemas.microsoft.com/office/powerpoint/2010/main" val="2107670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Cannabis Access and Opioid Overdose Mortality</a:t>
            </a:r>
          </a:p>
        </p:txBody>
      </p:sp>
      <p:pic>
        <p:nvPicPr>
          <p:cNvPr id="4" name="Picture 3"/>
          <p:cNvPicPr>
            <a:picLocks noChangeAspect="1"/>
          </p:cNvPicPr>
          <p:nvPr/>
        </p:nvPicPr>
        <p:blipFill>
          <a:blip r:embed="rId3"/>
          <a:stretch>
            <a:fillRect/>
          </a:stretch>
        </p:blipFill>
        <p:spPr>
          <a:xfrm>
            <a:off x="2801097" y="1195146"/>
            <a:ext cx="6148985" cy="2071491"/>
          </a:xfrm>
          <a:prstGeom prst="rect">
            <a:avLst/>
          </a:prstGeom>
        </p:spPr>
      </p:pic>
      <p:sp>
        <p:nvSpPr>
          <p:cNvPr id="5" name="TextBox 4"/>
          <p:cNvSpPr txBox="1"/>
          <p:nvPr/>
        </p:nvSpPr>
        <p:spPr>
          <a:xfrm>
            <a:off x="346364" y="1676400"/>
            <a:ext cx="1905000" cy="1938992"/>
          </a:xfrm>
          <a:prstGeom prst="rect">
            <a:avLst/>
          </a:prstGeom>
          <a:noFill/>
        </p:spPr>
        <p:txBody>
          <a:bodyPr wrap="square" rtlCol="0">
            <a:spAutoFit/>
          </a:bodyPr>
          <a:lstStyle/>
          <a:p>
            <a:r>
              <a:rPr lang="en-US" dirty="0"/>
              <a:t>No significant impact on opioid overdoses</a:t>
            </a:r>
          </a:p>
        </p:txBody>
      </p:sp>
      <p:sp>
        <p:nvSpPr>
          <p:cNvPr id="6" name="TextBox 5"/>
          <p:cNvSpPr txBox="1"/>
          <p:nvPr/>
        </p:nvSpPr>
        <p:spPr>
          <a:xfrm flipH="1">
            <a:off x="591128" y="4568965"/>
            <a:ext cx="5835069" cy="338554"/>
          </a:xfrm>
          <a:prstGeom prst="rect">
            <a:avLst/>
          </a:prstGeom>
          <a:noFill/>
        </p:spPr>
        <p:txBody>
          <a:bodyPr wrap="square" rtlCol="0">
            <a:spAutoFit/>
          </a:bodyPr>
          <a:lstStyle/>
          <a:p>
            <a:r>
              <a:rPr lang="en-US" sz="1600" dirty="0"/>
              <a:t>Injury Epidemiology 2019;6:38</a:t>
            </a:r>
          </a:p>
        </p:txBody>
      </p:sp>
    </p:spTree>
    <p:extLst>
      <p:ext uri="{BB962C8B-B14F-4D97-AF65-F5344CB8AC3E}">
        <p14:creationId xmlns:p14="http://schemas.microsoft.com/office/powerpoint/2010/main" val="826622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0"/>
          </p:nvPr>
        </p:nvSpPr>
        <p:spPr/>
        <p:txBody>
          <a:bodyPr/>
          <a:lstStyle/>
          <a:p>
            <a:r>
              <a:rPr lang="en-US" sz="2400" dirty="0"/>
              <a:t>Most research is on prescription products which are rarely used or preferred in practice</a:t>
            </a:r>
          </a:p>
          <a:p>
            <a:r>
              <a:rPr lang="en-US" sz="2400" dirty="0"/>
              <a:t>Less is more for the treatment of pain</a:t>
            </a:r>
          </a:p>
          <a:p>
            <a:r>
              <a:rPr lang="en-US" sz="2400" dirty="0"/>
              <a:t>Not likely to turn the tide on opioid consumption</a:t>
            </a:r>
          </a:p>
          <a:p>
            <a:r>
              <a:rPr lang="en-US" sz="2400" dirty="0"/>
              <a:t>Place in therapy?</a:t>
            </a:r>
          </a:p>
          <a:p>
            <a:endParaRPr lang="en-US" dirty="0"/>
          </a:p>
        </p:txBody>
      </p:sp>
      <p:sp>
        <p:nvSpPr>
          <p:cNvPr id="3" name="Title 2"/>
          <p:cNvSpPr>
            <a:spLocks noGrp="1"/>
          </p:cNvSpPr>
          <p:nvPr>
            <p:ph type="title"/>
          </p:nvPr>
        </p:nvSpPr>
        <p:spPr/>
        <p:txBody>
          <a:bodyPr/>
          <a:lstStyle/>
          <a:p>
            <a:r>
              <a:rPr lang="en-US" sz="3200" dirty="0"/>
              <a:t>Final Thoughts</a:t>
            </a:r>
          </a:p>
        </p:txBody>
      </p:sp>
    </p:spTree>
    <p:extLst>
      <p:ext uri="{BB962C8B-B14F-4D97-AF65-F5344CB8AC3E}">
        <p14:creationId xmlns:p14="http://schemas.microsoft.com/office/powerpoint/2010/main" val="2953628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7">
            <a:extLst>
              <a:ext uri="{FF2B5EF4-FFF2-40B4-BE49-F238E27FC236}">
                <a16:creationId xmlns:a16="http://schemas.microsoft.com/office/drawing/2014/main" id="{853C3EF3-79AD-964C-B124-255267FD53A3}"/>
              </a:ext>
            </a:extLst>
          </p:cNvPr>
          <p:cNvPicPr>
            <a:picLocks noChangeAspect="1"/>
          </p:cNvPicPr>
          <p:nvPr/>
        </p:nvPicPr>
        <p:blipFill rotWithShape="1">
          <a:blip r:embed="rId2"/>
          <a:srcRect t="19401" b="67204"/>
          <a:stretch/>
        </p:blipFill>
        <p:spPr bwMode="auto">
          <a:xfrm>
            <a:off x="0" y="-144736"/>
            <a:ext cx="9144000" cy="3802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801F030-C905-D241-B1FD-64C327AE9F9E}"/>
              </a:ext>
            </a:extLst>
          </p:cNvPr>
          <p:cNvSpPr/>
          <p:nvPr/>
        </p:nvSpPr>
        <p:spPr>
          <a:xfrm>
            <a:off x="566350" y="1388917"/>
            <a:ext cx="3899789" cy="820607"/>
          </a:xfrm>
          <a:prstGeom prst="rect">
            <a:avLst/>
          </a:prstGeom>
          <a:solidFill>
            <a:schemeClr val="accent1">
              <a:alpha val="146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91A2F1B0-076B-544E-BD43-021ACD86C180}"/>
              </a:ext>
            </a:extLst>
          </p:cNvPr>
          <p:cNvSpPr txBox="1">
            <a:spLocks/>
          </p:cNvSpPr>
          <p:nvPr/>
        </p:nvSpPr>
        <p:spPr>
          <a:xfrm>
            <a:off x="621059" y="1514457"/>
            <a:ext cx="1869243" cy="46564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r>
              <a:rPr lang="en-US" sz="1200" b="1" dirty="0">
                <a:solidFill>
                  <a:schemeClr val="accent1"/>
                </a:solidFill>
                <a:latin typeface="Helvetica" pitchFamily="2" charset="0"/>
              </a:rPr>
              <a:t>HIV/AIDS Warmline</a:t>
            </a:r>
          </a:p>
          <a:p>
            <a:r>
              <a:rPr lang="en-US" sz="1200" b="1" dirty="0">
                <a:latin typeface="Helvetica" pitchFamily="2" charset="0"/>
              </a:rPr>
              <a:t>800-933-3413</a:t>
            </a:r>
          </a:p>
        </p:txBody>
      </p:sp>
      <p:sp>
        <p:nvSpPr>
          <p:cNvPr id="9" name="Rectangle 8">
            <a:extLst>
              <a:ext uri="{FF2B5EF4-FFF2-40B4-BE49-F238E27FC236}">
                <a16:creationId xmlns:a16="http://schemas.microsoft.com/office/drawing/2014/main" id="{D5F1A52E-052A-3242-89A9-53079C9F770E}"/>
              </a:ext>
            </a:extLst>
          </p:cNvPr>
          <p:cNvSpPr/>
          <p:nvPr/>
        </p:nvSpPr>
        <p:spPr>
          <a:xfrm>
            <a:off x="4656452" y="1396360"/>
            <a:ext cx="3930336" cy="818987"/>
          </a:xfrm>
          <a:prstGeom prst="rect">
            <a:avLst/>
          </a:prstGeom>
          <a:solidFill>
            <a:schemeClr val="accent1">
              <a:alpha val="146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C8A13AD-C072-734A-860B-9BADDCD166A0}"/>
              </a:ext>
            </a:extLst>
          </p:cNvPr>
          <p:cNvCxnSpPr>
            <a:cxnSpLocks/>
          </p:cNvCxnSpPr>
          <p:nvPr/>
        </p:nvCxnSpPr>
        <p:spPr>
          <a:xfrm>
            <a:off x="2381531" y="1515198"/>
            <a:ext cx="0" cy="54231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33AB827F-3055-5E4D-8414-1AB20D9CA696}"/>
              </a:ext>
            </a:extLst>
          </p:cNvPr>
          <p:cNvSpPr txBox="1">
            <a:spLocks/>
          </p:cNvSpPr>
          <p:nvPr/>
        </p:nvSpPr>
        <p:spPr>
          <a:xfrm>
            <a:off x="2389251" y="1518572"/>
            <a:ext cx="1987336" cy="586919"/>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r>
              <a:rPr lang="en-US" sz="1100" b="1" dirty="0"/>
              <a:t>HIV treatment, ARV management, complications, and co-morbidities</a:t>
            </a:r>
            <a:endParaRPr lang="en-US" sz="1100" dirty="0"/>
          </a:p>
        </p:txBody>
      </p:sp>
      <p:sp>
        <p:nvSpPr>
          <p:cNvPr id="19" name="Title 3">
            <a:extLst>
              <a:ext uri="{FF2B5EF4-FFF2-40B4-BE49-F238E27FC236}">
                <a16:creationId xmlns:a16="http://schemas.microsoft.com/office/drawing/2014/main" id="{AD5C4291-502D-BF45-821C-57B23F0FF9AA}"/>
              </a:ext>
            </a:extLst>
          </p:cNvPr>
          <p:cNvSpPr txBox="1">
            <a:spLocks/>
          </p:cNvSpPr>
          <p:nvPr/>
        </p:nvSpPr>
        <p:spPr>
          <a:xfrm>
            <a:off x="4753724" y="1514457"/>
            <a:ext cx="1962048" cy="46564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r>
              <a:rPr lang="en-US" sz="1200" b="1" dirty="0">
                <a:solidFill>
                  <a:schemeClr val="accent1"/>
                </a:solidFill>
                <a:latin typeface="Helvetica" pitchFamily="2" charset="0"/>
              </a:rPr>
              <a:t>Perinatal HIV Hotline</a:t>
            </a:r>
          </a:p>
          <a:p>
            <a:r>
              <a:rPr lang="en-US" sz="1200" b="1" dirty="0">
                <a:latin typeface="Helvetica" pitchFamily="2" charset="0"/>
              </a:rPr>
              <a:t>888-448-8765</a:t>
            </a:r>
          </a:p>
        </p:txBody>
      </p:sp>
      <p:cxnSp>
        <p:nvCxnSpPr>
          <p:cNvPr id="20" name="Straight Connector 19">
            <a:extLst>
              <a:ext uri="{FF2B5EF4-FFF2-40B4-BE49-F238E27FC236}">
                <a16:creationId xmlns:a16="http://schemas.microsoft.com/office/drawing/2014/main" id="{DC6AE37C-225A-CF46-AB38-323C6BC4E834}"/>
              </a:ext>
            </a:extLst>
          </p:cNvPr>
          <p:cNvCxnSpPr>
            <a:cxnSpLocks/>
          </p:cNvCxnSpPr>
          <p:nvPr/>
        </p:nvCxnSpPr>
        <p:spPr>
          <a:xfrm>
            <a:off x="6582650" y="1515198"/>
            <a:ext cx="0" cy="542313"/>
          </a:xfrm>
          <a:prstGeom prst="line">
            <a:avLst/>
          </a:prstGeom>
        </p:spPr>
        <p:style>
          <a:lnRef idx="1">
            <a:schemeClr val="accent1"/>
          </a:lnRef>
          <a:fillRef idx="0">
            <a:schemeClr val="accent1"/>
          </a:fillRef>
          <a:effectRef idx="0">
            <a:schemeClr val="accent1"/>
          </a:effectRef>
          <a:fontRef idx="minor">
            <a:schemeClr val="tx1"/>
          </a:fontRef>
        </p:style>
      </p:cxnSp>
      <p:sp>
        <p:nvSpPr>
          <p:cNvPr id="21" name="Title 3">
            <a:extLst>
              <a:ext uri="{FF2B5EF4-FFF2-40B4-BE49-F238E27FC236}">
                <a16:creationId xmlns:a16="http://schemas.microsoft.com/office/drawing/2014/main" id="{47E3142D-DD77-BA4E-95DB-FA208E90D80F}"/>
              </a:ext>
            </a:extLst>
          </p:cNvPr>
          <p:cNvSpPr txBox="1">
            <a:spLocks/>
          </p:cNvSpPr>
          <p:nvPr/>
        </p:nvSpPr>
        <p:spPr>
          <a:xfrm>
            <a:off x="6582651" y="1550127"/>
            <a:ext cx="1755964" cy="586919"/>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r>
              <a:rPr lang="en-US" sz="1100" b="1" dirty="0"/>
              <a:t>Pregnancy, breastfeeding and HIV</a:t>
            </a:r>
            <a:endParaRPr lang="en-US" sz="1100" dirty="0"/>
          </a:p>
        </p:txBody>
      </p:sp>
      <p:sp>
        <p:nvSpPr>
          <p:cNvPr id="22" name="Rectangle 21">
            <a:extLst>
              <a:ext uri="{FF2B5EF4-FFF2-40B4-BE49-F238E27FC236}">
                <a16:creationId xmlns:a16="http://schemas.microsoft.com/office/drawing/2014/main" id="{6D3EACD2-BDDE-1F43-ACE2-C964B8ECB408}"/>
              </a:ext>
            </a:extLst>
          </p:cNvPr>
          <p:cNvSpPr/>
          <p:nvPr/>
        </p:nvSpPr>
        <p:spPr>
          <a:xfrm>
            <a:off x="566350" y="2310937"/>
            <a:ext cx="3899789" cy="820607"/>
          </a:xfrm>
          <a:prstGeom prst="rect">
            <a:avLst/>
          </a:prstGeom>
          <a:solidFill>
            <a:schemeClr val="accent2">
              <a:alpha val="146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3">
            <a:extLst>
              <a:ext uri="{FF2B5EF4-FFF2-40B4-BE49-F238E27FC236}">
                <a16:creationId xmlns:a16="http://schemas.microsoft.com/office/drawing/2014/main" id="{1D983D36-F750-554F-B206-9CD936EEB7AA}"/>
              </a:ext>
            </a:extLst>
          </p:cNvPr>
          <p:cNvSpPr txBox="1">
            <a:spLocks/>
          </p:cNvSpPr>
          <p:nvPr/>
        </p:nvSpPr>
        <p:spPr>
          <a:xfrm>
            <a:off x="621060" y="2436477"/>
            <a:ext cx="1956343" cy="602287"/>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r>
              <a:rPr lang="en-US" sz="1200" b="1" dirty="0">
                <a:solidFill>
                  <a:schemeClr val="accent2"/>
                </a:solidFill>
                <a:latin typeface="Helvetica" pitchFamily="2" charset="0"/>
              </a:rPr>
              <a:t>Hepatitis C Warmline</a:t>
            </a:r>
          </a:p>
          <a:p>
            <a:r>
              <a:rPr lang="en-US" sz="1200" b="1" dirty="0">
                <a:latin typeface="Helvetica" pitchFamily="2" charset="0"/>
              </a:rPr>
              <a:t>844-HEP-INFO/</a:t>
            </a:r>
          </a:p>
          <a:p>
            <a:r>
              <a:rPr lang="en-US" sz="1200" b="1" dirty="0">
                <a:latin typeface="Helvetica" pitchFamily="2" charset="0"/>
              </a:rPr>
              <a:t>844-437-4636</a:t>
            </a:r>
          </a:p>
        </p:txBody>
      </p:sp>
      <p:sp>
        <p:nvSpPr>
          <p:cNvPr id="24" name="Rectangle 23">
            <a:extLst>
              <a:ext uri="{FF2B5EF4-FFF2-40B4-BE49-F238E27FC236}">
                <a16:creationId xmlns:a16="http://schemas.microsoft.com/office/drawing/2014/main" id="{95BDBACF-213A-034F-868E-ABA105910634}"/>
              </a:ext>
            </a:extLst>
          </p:cNvPr>
          <p:cNvSpPr/>
          <p:nvPr/>
        </p:nvSpPr>
        <p:spPr>
          <a:xfrm>
            <a:off x="4656452" y="2318380"/>
            <a:ext cx="3930336" cy="818987"/>
          </a:xfrm>
          <a:prstGeom prst="rect">
            <a:avLst/>
          </a:prstGeom>
          <a:solidFill>
            <a:schemeClr val="accent2">
              <a:alpha val="146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9714B0F0-CBC5-7047-924A-60E52B362414}"/>
              </a:ext>
            </a:extLst>
          </p:cNvPr>
          <p:cNvCxnSpPr>
            <a:cxnSpLocks/>
          </p:cNvCxnSpPr>
          <p:nvPr/>
        </p:nvCxnSpPr>
        <p:spPr>
          <a:xfrm>
            <a:off x="2386212" y="2496450"/>
            <a:ext cx="0" cy="5423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3">
            <a:extLst>
              <a:ext uri="{FF2B5EF4-FFF2-40B4-BE49-F238E27FC236}">
                <a16:creationId xmlns:a16="http://schemas.microsoft.com/office/drawing/2014/main" id="{CFD5F99E-1A5F-ED4E-8850-B071B7B33088}"/>
              </a:ext>
            </a:extLst>
          </p:cNvPr>
          <p:cNvSpPr txBox="1">
            <a:spLocks/>
          </p:cNvSpPr>
          <p:nvPr/>
        </p:nvSpPr>
        <p:spPr>
          <a:xfrm>
            <a:off x="2377075" y="2436678"/>
            <a:ext cx="1987336" cy="586919"/>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r>
              <a:rPr lang="en-US" sz="1100" b="1" dirty="0"/>
              <a:t>HCV testing, staging, monitoring, treatment</a:t>
            </a:r>
            <a:endParaRPr lang="en-US" sz="1100" dirty="0"/>
          </a:p>
        </p:txBody>
      </p:sp>
      <p:sp>
        <p:nvSpPr>
          <p:cNvPr id="27" name="Title 3">
            <a:extLst>
              <a:ext uri="{FF2B5EF4-FFF2-40B4-BE49-F238E27FC236}">
                <a16:creationId xmlns:a16="http://schemas.microsoft.com/office/drawing/2014/main" id="{B6315B89-23F5-6147-9371-7A2C9313B26C}"/>
              </a:ext>
            </a:extLst>
          </p:cNvPr>
          <p:cNvSpPr txBox="1">
            <a:spLocks/>
          </p:cNvSpPr>
          <p:nvPr/>
        </p:nvSpPr>
        <p:spPr>
          <a:xfrm>
            <a:off x="4753724" y="2436477"/>
            <a:ext cx="1962048" cy="602287"/>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r>
              <a:rPr lang="en-US" sz="1200" b="1" dirty="0">
                <a:solidFill>
                  <a:schemeClr val="accent2"/>
                </a:solidFill>
                <a:latin typeface="Helvetica" pitchFamily="2" charset="0"/>
              </a:rPr>
              <a:t>Substance Use</a:t>
            </a:r>
          </a:p>
          <a:p>
            <a:r>
              <a:rPr lang="en-US" sz="1200" b="1" dirty="0">
                <a:solidFill>
                  <a:schemeClr val="accent2"/>
                </a:solidFill>
                <a:latin typeface="Helvetica" pitchFamily="2" charset="0"/>
              </a:rPr>
              <a:t>Warmline</a:t>
            </a:r>
          </a:p>
          <a:p>
            <a:r>
              <a:rPr lang="en-US" sz="1200" b="1" dirty="0">
                <a:latin typeface="Helvetica" pitchFamily="2" charset="0"/>
              </a:rPr>
              <a:t>855-300-3595</a:t>
            </a:r>
          </a:p>
        </p:txBody>
      </p:sp>
      <p:cxnSp>
        <p:nvCxnSpPr>
          <p:cNvPr id="28" name="Straight Connector 27">
            <a:extLst>
              <a:ext uri="{FF2B5EF4-FFF2-40B4-BE49-F238E27FC236}">
                <a16:creationId xmlns:a16="http://schemas.microsoft.com/office/drawing/2014/main" id="{873E2E7B-EE07-FF44-8681-AEBC1FA4A0B1}"/>
              </a:ext>
            </a:extLst>
          </p:cNvPr>
          <p:cNvCxnSpPr>
            <a:cxnSpLocks/>
          </p:cNvCxnSpPr>
          <p:nvPr/>
        </p:nvCxnSpPr>
        <p:spPr>
          <a:xfrm>
            <a:off x="6582650" y="2441259"/>
            <a:ext cx="0" cy="5423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itle 3">
            <a:extLst>
              <a:ext uri="{FF2B5EF4-FFF2-40B4-BE49-F238E27FC236}">
                <a16:creationId xmlns:a16="http://schemas.microsoft.com/office/drawing/2014/main" id="{5BE4B484-F2F9-C943-A633-111D08D455D5}"/>
              </a:ext>
            </a:extLst>
          </p:cNvPr>
          <p:cNvSpPr txBox="1">
            <a:spLocks/>
          </p:cNvSpPr>
          <p:nvPr/>
        </p:nvSpPr>
        <p:spPr>
          <a:xfrm>
            <a:off x="6590315" y="2451844"/>
            <a:ext cx="1987336" cy="586919"/>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r>
              <a:rPr lang="en-US" sz="1100" b="1" dirty="0"/>
              <a:t>Substance use evaluation and management</a:t>
            </a:r>
            <a:endParaRPr lang="en-US" sz="1100" dirty="0"/>
          </a:p>
        </p:txBody>
      </p:sp>
      <p:sp>
        <p:nvSpPr>
          <p:cNvPr id="30" name="Rectangle 29">
            <a:extLst>
              <a:ext uri="{FF2B5EF4-FFF2-40B4-BE49-F238E27FC236}">
                <a16:creationId xmlns:a16="http://schemas.microsoft.com/office/drawing/2014/main" id="{76FF7366-7F07-054B-9457-C04D15ECB035}"/>
              </a:ext>
            </a:extLst>
          </p:cNvPr>
          <p:cNvSpPr/>
          <p:nvPr/>
        </p:nvSpPr>
        <p:spPr>
          <a:xfrm>
            <a:off x="557213" y="3221967"/>
            <a:ext cx="3899789" cy="820607"/>
          </a:xfrm>
          <a:prstGeom prst="rect">
            <a:avLst/>
          </a:prstGeom>
          <a:solidFill>
            <a:schemeClr val="accent3">
              <a:alpha val="146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
            <a:extLst>
              <a:ext uri="{FF2B5EF4-FFF2-40B4-BE49-F238E27FC236}">
                <a16:creationId xmlns:a16="http://schemas.microsoft.com/office/drawing/2014/main" id="{F154B610-CE65-FA45-B812-67B1784E12C1}"/>
              </a:ext>
            </a:extLst>
          </p:cNvPr>
          <p:cNvSpPr txBox="1">
            <a:spLocks/>
          </p:cNvSpPr>
          <p:nvPr/>
        </p:nvSpPr>
        <p:spPr>
          <a:xfrm>
            <a:off x="621060" y="3354326"/>
            <a:ext cx="1956343" cy="46564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r>
              <a:rPr lang="en-US" sz="1200" b="1" dirty="0" err="1">
                <a:solidFill>
                  <a:schemeClr val="accent3"/>
                </a:solidFill>
                <a:latin typeface="Helvetica" pitchFamily="2" charset="0"/>
              </a:rPr>
              <a:t>PrEPline</a:t>
            </a:r>
            <a:endParaRPr lang="en-US" sz="1200" b="1" dirty="0">
              <a:solidFill>
                <a:schemeClr val="accent3"/>
              </a:solidFill>
              <a:latin typeface="Helvetica" pitchFamily="2" charset="0"/>
            </a:endParaRPr>
          </a:p>
          <a:p>
            <a:r>
              <a:rPr lang="en-US" sz="1200" b="1" dirty="0">
                <a:latin typeface="Helvetica" pitchFamily="2" charset="0"/>
              </a:rPr>
              <a:t>855-HIV-PrEP</a:t>
            </a:r>
          </a:p>
        </p:txBody>
      </p:sp>
      <p:sp>
        <p:nvSpPr>
          <p:cNvPr id="32" name="Rectangle 31">
            <a:extLst>
              <a:ext uri="{FF2B5EF4-FFF2-40B4-BE49-F238E27FC236}">
                <a16:creationId xmlns:a16="http://schemas.microsoft.com/office/drawing/2014/main" id="{BBD9E8C4-7C6A-8743-8353-DBC2482CC469}"/>
              </a:ext>
            </a:extLst>
          </p:cNvPr>
          <p:cNvSpPr/>
          <p:nvPr/>
        </p:nvSpPr>
        <p:spPr>
          <a:xfrm>
            <a:off x="4656452" y="3232188"/>
            <a:ext cx="3930336" cy="818987"/>
          </a:xfrm>
          <a:prstGeom prst="rect">
            <a:avLst/>
          </a:prstGeom>
          <a:solidFill>
            <a:schemeClr val="accent3">
              <a:alpha val="1463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0EC4A9F2-A99B-AE47-8A11-35920BD7CD39}"/>
              </a:ext>
            </a:extLst>
          </p:cNvPr>
          <p:cNvCxnSpPr>
            <a:cxnSpLocks/>
          </p:cNvCxnSpPr>
          <p:nvPr/>
        </p:nvCxnSpPr>
        <p:spPr>
          <a:xfrm>
            <a:off x="2386239" y="3355067"/>
            <a:ext cx="0" cy="54231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itle 3">
            <a:extLst>
              <a:ext uri="{FF2B5EF4-FFF2-40B4-BE49-F238E27FC236}">
                <a16:creationId xmlns:a16="http://schemas.microsoft.com/office/drawing/2014/main" id="{DD0ACD20-82DA-4F4B-B546-A7EA30846F31}"/>
              </a:ext>
            </a:extLst>
          </p:cNvPr>
          <p:cNvSpPr txBox="1">
            <a:spLocks/>
          </p:cNvSpPr>
          <p:nvPr/>
        </p:nvSpPr>
        <p:spPr>
          <a:xfrm>
            <a:off x="2389251" y="3392173"/>
            <a:ext cx="1987336" cy="586919"/>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r>
              <a:rPr lang="en-US" sz="1100" b="1" dirty="0"/>
              <a:t>HIV Pre-exposure prophylaxis</a:t>
            </a:r>
            <a:endParaRPr lang="en-US" sz="1100" dirty="0"/>
          </a:p>
        </p:txBody>
      </p:sp>
      <p:sp>
        <p:nvSpPr>
          <p:cNvPr id="35" name="Title 3">
            <a:extLst>
              <a:ext uri="{FF2B5EF4-FFF2-40B4-BE49-F238E27FC236}">
                <a16:creationId xmlns:a16="http://schemas.microsoft.com/office/drawing/2014/main" id="{9CCE8B91-4D62-E14F-9DD4-BE60EF0DA002}"/>
              </a:ext>
            </a:extLst>
          </p:cNvPr>
          <p:cNvSpPr txBox="1">
            <a:spLocks/>
          </p:cNvSpPr>
          <p:nvPr/>
        </p:nvSpPr>
        <p:spPr>
          <a:xfrm>
            <a:off x="4753724" y="3350285"/>
            <a:ext cx="1962048" cy="46564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r>
              <a:rPr lang="en-US" sz="1200" b="1" dirty="0" err="1">
                <a:solidFill>
                  <a:schemeClr val="accent3"/>
                </a:solidFill>
                <a:latin typeface="Helvetica" pitchFamily="2" charset="0"/>
              </a:rPr>
              <a:t>PEPline</a:t>
            </a:r>
            <a:endParaRPr lang="en-US" sz="1200" b="1" dirty="0">
              <a:solidFill>
                <a:schemeClr val="accent3"/>
              </a:solidFill>
              <a:latin typeface="Helvetica" pitchFamily="2" charset="0"/>
            </a:endParaRPr>
          </a:p>
          <a:p>
            <a:r>
              <a:rPr lang="en-US" sz="1200" b="1" dirty="0">
                <a:latin typeface="Helvetica" pitchFamily="2" charset="0"/>
              </a:rPr>
              <a:t>888-448-4911</a:t>
            </a:r>
          </a:p>
        </p:txBody>
      </p:sp>
      <p:cxnSp>
        <p:nvCxnSpPr>
          <p:cNvPr id="36" name="Straight Connector 35">
            <a:extLst>
              <a:ext uri="{FF2B5EF4-FFF2-40B4-BE49-F238E27FC236}">
                <a16:creationId xmlns:a16="http://schemas.microsoft.com/office/drawing/2014/main" id="{0DECA337-0B8D-DC4A-B00E-148D12590AC6}"/>
              </a:ext>
            </a:extLst>
          </p:cNvPr>
          <p:cNvCxnSpPr>
            <a:cxnSpLocks/>
          </p:cNvCxnSpPr>
          <p:nvPr/>
        </p:nvCxnSpPr>
        <p:spPr>
          <a:xfrm>
            <a:off x="6582650" y="3355067"/>
            <a:ext cx="0" cy="54231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itle 3">
            <a:extLst>
              <a:ext uri="{FF2B5EF4-FFF2-40B4-BE49-F238E27FC236}">
                <a16:creationId xmlns:a16="http://schemas.microsoft.com/office/drawing/2014/main" id="{8D153755-8837-8349-AC12-FB5F30660450}"/>
              </a:ext>
            </a:extLst>
          </p:cNvPr>
          <p:cNvSpPr txBox="1">
            <a:spLocks/>
          </p:cNvSpPr>
          <p:nvPr/>
        </p:nvSpPr>
        <p:spPr>
          <a:xfrm>
            <a:off x="6582651" y="3348187"/>
            <a:ext cx="1987336" cy="586919"/>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r>
              <a:rPr lang="en-US" sz="1100" b="1" dirty="0"/>
              <a:t>Occupational &amp; non-occupational exposure management</a:t>
            </a:r>
            <a:endParaRPr lang="en-US" sz="1100" dirty="0"/>
          </a:p>
        </p:txBody>
      </p:sp>
      <p:pic>
        <p:nvPicPr>
          <p:cNvPr id="39" name="Picture 38" descr="Logo&#10;&#10;Description automatically generated with low confidence">
            <a:extLst>
              <a:ext uri="{FF2B5EF4-FFF2-40B4-BE49-F238E27FC236}">
                <a16:creationId xmlns:a16="http://schemas.microsoft.com/office/drawing/2014/main" id="{98225E42-9695-0F46-815D-160B218DCFA6}"/>
              </a:ext>
            </a:extLst>
          </p:cNvPr>
          <p:cNvPicPr>
            <a:picLocks noChangeAspect="1"/>
          </p:cNvPicPr>
          <p:nvPr/>
        </p:nvPicPr>
        <p:blipFill>
          <a:blip r:embed="rId3"/>
          <a:stretch>
            <a:fillRect/>
          </a:stretch>
        </p:blipFill>
        <p:spPr>
          <a:xfrm>
            <a:off x="861567" y="424219"/>
            <a:ext cx="3055370" cy="778627"/>
          </a:xfrm>
          <a:prstGeom prst="rect">
            <a:avLst/>
          </a:prstGeom>
        </p:spPr>
      </p:pic>
      <p:sp>
        <p:nvSpPr>
          <p:cNvPr id="38" name="Title 3">
            <a:extLst>
              <a:ext uri="{FF2B5EF4-FFF2-40B4-BE49-F238E27FC236}">
                <a16:creationId xmlns:a16="http://schemas.microsoft.com/office/drawing/2014/main" id="{BD03F3D5-5950-6B49-A660-D5D4313B050A}"/>
              </a:ext>
            </a:extLst>
          </p:cNvPr>
          <p:cNvSpPr txBox="1">
            <a:spLocks/>
          </p:cNvSpPr>
          <p:nvPr/>
        </p:nvSpPr>
        <p:spPr>
          <a:xfrm>
            <a:off x="4529460" y="547583"/>
            <a:ext cx="4421920" cy="718480"/>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400" b="0" i="0" kern="1200">
                <a:solidFill>
                  <a:schemeClr val="tx1"/>
                </a:solidFill>
                <a:latin typeface="Helvetica Light" panose="020B0403020202020204" pitchFamily="34" charset="0"/>
                <a:ea typeface="+mj-ea"/>
                <a:cs typeface="+mj-cs"/>
              </a:defRPr>
            </a:lvl1pPr>
          </a:lstStyle>
          <a:p>
            <a:r>
              <a:rPr lang="en-US" sz="1350" dirty="0"/>
              <a:t>The National Clinician Consultation Center is a free telephone advice service for clinicians, by clinicians.</a:t>
            </a:r>
          </a:p>
          <a:p>
            <a:r>
              <a:rPr lang="en-US" sz="1350" dirty="0"/>
              <a:t>Go to </a:t>
            </a:r>
            <a:r>
              <a:rPr lang="en-US" sz="1350" b="1" dirty="0" err="1">
                <a:latin typeface="Helvetica" pitchFamily="2" charset="0"/>
              </a:rPr>
              <a:t>nccc.ucsf.edu</a:t>
            </a:r>
            <a:r>
              <a:rPr lang="en-US" sz="1350" b="1" dirty="0">
                <a:latin typeface="Helvetica" pitchFamily="2" charset="0"/>
              </a:rPr>
              <a:t> </a:t>
            </a:r>
            <a:r>
              <a:rPr lang="en-US" sz="1350" dirty="0"/>
              <a:t>for more information.</a:t>
            </a:r>
          </a:p>
        </p:txBody>
      </p:sp>
      <p:sp>
        <p:nvSpPr>
          <p:cNvPr id="40" name="TextBox 39">
            <a:extLst>
              <a:ext uri="{FF2B5EF4-FFF2-40B4-BE49-F238E27FC236}">
                <a16:creationId xmlns:a16="http://schemas.microsoft.com/office/drawing/2014/main" id="{93A88AC8-AE2F-0A49-950A-06CD1292E6E2}"/>
              </a:ext>
            </a:extLst>
          </p:cNvPr>
          <p:cNvSpPr txBox="1"/>
          <p:nvPr/>
        </p:nvSpPr>
        <p:spPr>
          <a:xfrm>
            <a:off x="480420" y="4176566"/>
            <a:ext cx="8183160" cy="553998"/>
          </a:xfrm>
          <a:prstGeom prst="rect">
            <a:avLst/>
          </a:prstGeom>
          <a:noFill/>
        </p:spPr>
        <p:txBody>
          <a:bodyPr wrap="square" rtlCol="0">
            <a:spAutoFit/>
          </a:bodyPr>
          <a:lstStyle/>
          <a:p>
            <a:r>
              <a:rPr lang="en-US" sz="750" i="1" dirty="0">
                <a:latin typeface="HELVETICA LIGHT" panose="020B0403020202020204" pitchFamily="34" charset="0"/>
              </a:rPr>
              <a:t>This National Clinician Consultation Center program is supported by the Health Resources and Services Administration (HRSA) of the U.S. Department of Health and Human Services (HHS) as part of an award totaling $2,633,756 with 0% financed with non-governmental sources. </a:t>
            </a:r>
          </a:p>
          <a:p>
            <a:r>
              <a:rPr lang="en-US" sz="750" i="1" dirty="0">
                <a:latin typeface="HELVETICA LIGHT" panose="020B0403020202020204" pitchFamily="34" charset="0"/>
              </a:rPr>
              <a:t>The content in this presentation are those of the author(s) and do not necessarily represent the official views of, nor an endorsement, by HRSA, HHS, or the U.S. Government. For more information, please visit HRSA.gov.</a:t>
            </a:r>
          </a:p>
        </p:txBody>
      </p:sp>
      <p:pic>
        <p:nvPicPr>
          <p:cNvPr id="4" name="Picture 3" descr="Text&#10;&#10;Description automatically generated with medium confidence">
            <a:extLst>
              <a:ext uri="{FF2B5EF4-FFF2-40B4-BE49-F238E27FC236}">
                <a16:creationId xmlns:a16="http://schemas.microsoft.com/office/drawing/2014/main" id="{9722F554-8B77-4808-A31D-DED706134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6245" y="4653013"/>
            <a:ext cx="1987336" cy="372716"/>
          </a:xfrm>
          <a:prstGeom prst="rect">
            <a:avLst/>
          </a:prstGeom>
        </p:spPr>
      </p:pic>
    </p:spTree>
    <p:extLst>
      <p:ext uri="{BB962C8B-B14F-4D97-AF65-F5344CB8AC3E}">
        <p14:creationId xmlns:p14="http://schemas.microsoft.com/office/powerpoint/2010/main" val="103490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B45E4-4B52-4548-AEE5-806F6B02650A}"/>
              </a:ext>
            </a:extLst>
          </p:cNvPr>
          <p:cNvSpPr>
            <a:spLocks noGrp="1"/>
          </p:cNvSpPr>
          <p:nvPr>
            <p:ph sz="quarter" idx="20"/>
          </p:nvPr>
        </p:nvSpPr>
        <p:spPr/>
        <p:txBody>
          <a:bodyPr/>
          <a:lstStyle/>
          <a:p>
            <a:pPr marL="0" indent="0">
              <a:buNone/>
            </a:pPr>
            <a:r>
              <a:rPr lang="en-US" dirty="0"/>
              <a:t>This National Clinician Consultation Center program is supported by the Health Resources and Services Administration (HRSA) of the U.S. Department of Health and Human Services (HHS) as part of an award totaling $2,633,756 with 0% financed with non-governmental sources. </a:t>
            </a:r>
          </a:p>
          <a:p>
            <a:pPr marL="0" indent="0">
              <a:buNone/>
            </a:pPr>
            <a:r>
              <a:rPr lang="en-US" dirty="0"/>
              <a:t>The content in this presentation are those of the author(s) and do not necessarily represent the official views of, nor an endorsement, by HRSA, HHS, or the U.S. Government. For more information, please visit HRSA.gov.</a:t>
            </a:r>
          </a:p>
          <a:p>
            <a:endParaRPr lang="en-US" dirty="0"/>
          </a:p>
        </p:txBody>
      </p:sp>
      <p:sp>
        <p:nvSpPr>
          <p:cNvPr id="2" name="Title 1">
            <a:extLst>
              <a:ext uri="{FF2B5EF4-FFF2-40B4-BE49-F238E27FC236}">
                <a16:creationId xmlns:a16="http://schemas.microsoft.com/office/drawing/2014/main" id="{4CA8E301-1C5F-47E2-B5C7-528A197C7DCC}"/>
              </a:ext>
            </a:extLst>
          </p:cNvPr>
          <p:cNvSpPr>
            <a:spLocks noGrp="1"/>
          </p:cNvSpPr>
          <p:nvPr>
            <p:ph type="title"/>
          </p:nvPr>
        </p:nvSpPr>
        <p:spPr/>
        <p:txBody>
          <a:bodyPr/>
          <a:lstStyle/>
          <a:p>
            <a:r>
              <a:rPr lang="en-US" dirty="0"/>
              <a:t>Acknowledgement</a:t>
            </a:r>
          </a:p>
        </p:txBody>
      </p:sp>
      <p:pic>
        <p:nvPicPr>
          <p:cNvPr id="8" name="Picture 7" descr="Text&#10;&#10;Description automatically generated with medium confidence">
            <a:extLst>
              <a:ext uri="{FF2B5EF4-FFF2-40B4-BE49-F238E27FC236}">
                <a16:creationId xmlns:a16="http://schemas.microsoft.com/office/drawing/2014/main" id="{1F44B35D-FAFB-4B9A-84AA-A5DEF87A5053}"/>
              </a:ext>
            </a:extLst>
          </p:cNvPr>
          <p:cNvPicPr>
            <a:picLocks noChangeAspect="1"/>
          </p:cNvPicPr>
          <p:nvPr/>
        </p:nvPicPr>
        <p:blipFill>
          <a:blip r:embed="rId2"/>
          <a:stretch>
            <a:fillRect/>
          </a:stretch>
        </p:blipFill>
        <p:spPr>
          <a:xfrm>
            <a:off x="628651" y="4271534"/>
            <a:ext cx="4106810" cy="770213"/>
          </a:xfrm>
          <a:prstGeom prst="rect">
            <a:avLst/>
          </a:prstGeom>
        </p:spPr>
      </p:pic>
    </p:spTree>
    <p:extLst>
      <p:ext uri="{BB962C8B-B14F-4D97-AF65-F5344CB8AC3E}">
        <p14:creationId xmlns:p14="http://schemas.microsoft.com/office/powerpoint/2010/main" val="81663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B45E4-4B52-4548-AEE5-806F6B02650A}"/>
              </a:ext>
            </a:extLst>
          </p:cNvPr>
          <p:cNvSpPr>
            <a:spLocks noGrp="1"/>
          </p:cNvSpPr>
          <p:nvPr>
            <p:ph sz="quarter" idx="20"/>
          </p:nvPr>
        </p:nvSpPr>
        <p:spPr/>
        <p:txBody>
          <a:bodyPr/>
          <a:lstStyle/>
          <a:p>
            <a:pPr marL="0" indent="0">
              <a:spcAft>
                <a:spcPts val="450"/>
              </a:spcAft>
              <a:buNone/>
              <a:defRPr/>
            </a:pPr>
            <a:r>
              <a:rPr lang="en-US" sz="2100" dirty="0"/>
              <a:t>Funding for this presentation was made possible [in part, if applicable] by U1OHA30039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t>
            </a:r>
            <a:r>
              <a:rPr lang="en-US" sz="2100" i="1" dirty="0"/>
              <a:t>Any trade/brand names for products mentioned during this presentation are for training and identification purposes only.</a:t>
            </a:r>
            <a:endParaRPr lang="en-US" altLang="en-US" sz="2100" dirty="0"/>
          </a:p>
          <a:p>
            <a:endParaRPr lang="en-US" dirty="0"/>
          </a:p>
        </p:txBody>
      </p:sp>
      <p:sp>
        <p:nvSpPr>
          <p:cNvPr id="2" name="Title 1">
            <a:extLst>
              <a:ext uri="{FF2B5EF4-FFF2-40B4-BE49-F238E27FC236}">
                <a16:creationId xmlns:a16="http://schemas.microsoft.com/office/drawing/2014/main" id="{4CA8E301-1C5F-47E2-B5C7-528A197C7DCC}"/>
              </a:ext>
            </a:extLst>
          </p:cNvPr>
          <p:cNvSpPr>
            <a:spLocks noGrp="1"/>
          </p:cNvSpPr>
          <p:nvPr>
            <p:ph type="title"/>
          </p:nvPr>
        </p:nvSpPr>
        <p:spPr/>
        <p:txBody>
          <a:bodyPr/>
          <a:lstStyle/>
          <a:p>
            <a:r>
              <a:rPr lang="en-US" dirty="0"/>
              <a:t>Disclaimer</a:t>
            </a:r>
          </a:p>
        </p:txBody>
      </p:sp>
    </p:spTree>
    <p:extLst>
      <p:ext uri="{BB962C8B-B14F-4D97-AF65-F5344CB8AC3E}">
        <p14:creationId xmlns:p14="http://schemas.microsoft.com/office/powerpoint/2010/main" val="102492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0"/>
          </p:nvPr>
        </p:nvSpPr>
        <p:spPr/>
        <p:txBody>
          <a:bodyPr/>
          <a:lstStyle/>
          <a:p>
            <a:r>
              <a:rPr lang="en-US" sz="2400" dirty="0"/>
              <a:t>Marijuana is not FDA approved</a:t>
            </a:r>
          </a:p>
          <a:p>
            <a:r>
              <a:rPr lang="en-US" sz="2400" dirty="0"/>
              <a:t>Off-label use of FDA approved cannabinoids  (</a:t>
            </a:r>
            <a:r>
              <a:rPr lang="en-US" sz="2400" dirty="0" err="1"/>
              <a:t>dronabinol</a:t>
            </a:r>
            <a:r>
              <a:rPr lang="en-US" sz="2400" dirty="0"/>
              <a:t>, </a:t>
            </a:r>
            <a:r>
              <a:rPr lang="en-US" sz="2400" dirty="0" err="1"/>
              <a:t>nabilone</a:t>
            </a:r>
            <a:r>
              <a:rPr lang="en-US" sz="2400" dirty="0"/>
              <a:t>, </a:t>
            </a:r>
            <a:r>
              <a:rPr lang="en-US" sz="2400" dirty="0" err="1"/>
              <a:t>cannabidiol</a:t>
            </a:r>
            <a:r>
              <a:rPr lang="en-US" sz="2400" dirty="0"/>
              <a:t>) may be discussed</a:t>
            </a:r>
          </a:p>
          <a:p>
            <a:endParaRPr lang="en-US" dirty="0"/>
          </a:p>
        </p:txBody>
      </p:sp>
      <p:sp>
        <p:nvSpPr>
          <p:cNvPr id="3" name="Title 2"/>
          <p:cNvSpPr>
            <a:spLocks noGrp="1"/>
          </p:cNvSpPr>
          <p:nvPr>
            <p:ph type="title"/>
          </p:nvPr>
        </p:nvSpPr>
        <p:spPr/>
        <p:txBody>
          <a:bodyPr/>
          <a:lstStyle/>
          <a:p>
            <a:r>
              <a:rPr lang="en-US" sz="3200" dirty="0"/>
              <a:t>Disclosures</a:t>
            </a:r>
          </a:p>
        </p:txBody>
      </p:sp>
    </p:spTree>
    <p:extLst>
      <p:ext uri="{BB962C8B-B14F-4D97-AF65-F5344CB8AC3E}">
        <p14:creationId xmlns:p14="http://schemas.microsoft.com/office/powerpoint/2010/main" val="294645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https://images.procon.org/wp-content/uploads/sites/37/mj-map-june-6-2022.jpg"/>
          <p:cNvPicPr>
            <a:picLocks noGrp="1" noChangeAspect="1" noChangeArrowheads="1"/>
          </p:cNvPicPr>
          <p:nvPr>
            <p:ph sz="quarter" idx="20"/>
          </p:nvPr>
        </p:nvPicPr>
        <p:blipFill>
          <a:blip r:embed="rId3">
            <a:extLst>
              <a:ext uri="{28A0092B-C50C-407E-A947-70E740481C1C}">
                <a14:useLocalDpi xmlns:a14="http://schemas.microsoft.com/office/drawing/2010/main" val="0"/>
              </a:ext>
            </a:extLst>
          </a:blip>
          <a:srcRect/>
          <a:stretch>
            <a:fillRect/>
          </a:stretch>
        </p:blipFill>
        <p:spPr bwMode="auto">
          <a:xfrm>
            <a:off x="1323872" y="530363"/>
            <a:ext cx="5018157" cy="394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523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20"/>
          </p:nvPr>
        </p:nvPicPr>
        <p:blipFill>
          <a:blip r:embed="rId3"/>
          <a:stretch>
            <a:fillRect/>
          </a:stretch>
        </p:blipFill>
        <p:spPr>
          <a:xfrm>
            <a:off x="760268" y="1157908"/>
            <a:ext cx="6403783" cy="3138488"/>
          </a:xfrm>
          <a:prstGeom prst="rect">
            <a:avLst/>
          </a:prstGeom>
        </p:spPr>
      </p:pic>
      <p:sp>
        <p:nvSpPr>
          <p:cNvPr id="3" name="Title 2"/>
          <p:cNvSpPr>
            <a:spLocks noGrp="1"/>
          </p:cNvSpPr>
          <p:nvPr>
            <p:ph type="title"/>
          </p:nvPr>
        </p:nvSpPr>
        <p:spPr/>
        <p:txBody>
          <a:bodyPr/>
          <a:lstStyle/>
          <a:p>
            <a:r>
              <a:rPr lang="en-US" sz="3200" dirty="0"/>
              <a:t>Recreational vs. Medicinal</a:t>
            </a:r>
          </a:p>
        </p:txBody>
      </p:sp>
      <p:sp>
        <p:nvSpPr>
          <p:cNvPr id="5" name="Oval Callout 4"/>
          <p:cNvSpPr/>
          <p:nvPr/>
        </p:nvSpPr>
        <p:spPr>
          <a:xfrm>
            <a:off x="0" y="1759226"/>
            <a:ext cx="1066800" cy="734713"/>
          </a:xfrm>
          <a:prstGeom prst="wedgeEllipseCallout">
            <a:avLst>
              <a:gd name="adj1" fmla="val 117922"/>
              <a:gd name="adj2" fmla="val 17830"/>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2017</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17%</a:t>
            </a:r>
          </a:p>
        </p:txBody>
      </p:sp>
      <p:sp>
        <p:nvSpPr>
          <p:cNvPr id="6" name="Oval Callout 5"/>
          <p:cNvSpPr/>
          <p:nvPr/>
        </p:nvSpPr>
        <p:spPr>
          <a:xfrm>
            <a:off x="0" y="2642560"/>
            <a:ext cx="914400" cy="533400"/>
          </a:xfrm>
          <a:prstGeom prst="wedgeEllipseCallout">
            <a:avLst>
              <a:gd name="adj1" fmla="val 142533"/>
              <a:gd name="adj2" fmla="val 12901"/>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2008</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 9%</a:t>
            </a:r>
          </a:p>
        </p:txBody>
      </p:sp>
      <p:sp>
        <p:nvSpPr>
          <p:cNvPr id="2" name="TextBox 1"/>
          <p:cNvSpPr txBox="1"/>
          <p:nvPr/>
        </p:nvSpPr>
        <p:spPr>
          <a:xfrm>
            <a:off x="533400" y="4472519"/>
            <a:ext cx="5543817" cy="584775"/>
          </a:xfrm>
          <a:prstGeom prst="rect">
            <a:avLst/>
          </a:prstGeom>
          <a:noFill/>
        </p:spPr>
        <p:txBody>
          <a:bodyPr wrap="square" rtlCol="0">
            <a:spAutoFit/>
          </a:bodyPr>
          <a:lstStyle/>
          <a:p>
            <a:r>
              <a:rPr lang="en-US" sz="1600" dirty="0"/>
              <a:t>Pharmacotherapy 2018;38:651-662</a:t>
            </a:r>
          </a:p>
          <a:p>
            <a:r>
              <a:rPr lang="en-US" sz="1600" dirty="0" err="1"/>
              <a:t>Eur</a:t>
            </a:r>
            <a:r>
              <a:rPr lang="en-US" sz="1600" dirty="0"/>
              <a:t> Arch Psych </a:t>
            </a:r>
            <a:r>
              <a:rPr lang="en-US" sz="1600" dirty="0" err="1"/>
              <a:t>Clin</a:t>
            </a:r>
            <a:r>
              <a:rPr lang="en-US" sz="1600" dirty="0"/>
              <a:t> Neuro 2019;269:5-15</a:t>
            </a:r>
          </a:p>
        </p:txBody>
      </p:sp>
    </p:spTree>
    <p:extLst>
      <p:ext uri="{BB962C8B-B14F-4D97-AF65-F5344CB8AC3E}">
        <p14:creationId xmlns:p14="http://schemas.microsoft.com/office/powerpoint/2010/main" val="406099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0"/>
          </p:nvPr>
        </p:nvSpPr>
        <p:spPr/>
        <p:txBody>
          <a:bodyPr/>
          <a:lstStyle/>
          <a:p>
            <a:r>
              <a:rPr lang="en-US" sz="2400" dirty="0"/>
              <a:t>FDA approved products</a:t>
            </a:r>
          </a:p>
          <a:p>
            <a:pPr lvl="1"/>
            <a:r>
              <a:rPr lang="en-US" sz="2400" dirty="0" err="1"/>
              <a:t>Dronabinol</a:t>
            </a:r>
            <a:r>
              <a:rPr lang="en-US" sz="2400" dirty="0"/>
              <a:t>- </a:t>
            </a:r>
            <a:r>
              <a:rPr lang="en-US" sz="2400" dirty="0" smtClean="0"/>
              <a:t>synthetic</a:t>
            </a:r>
            <a:r>
              <a:rPr lang="en-US" sz="2400" dirty="0" smtClean="0"/>
              <a:t> </a:t>
            </a:r>
            <a:r>
              <a:rPr lang="en-US" sz="2400" dirty="0"/>
              <a:t>THC</a:t>
            </a:r>
          </a:p>
          <a:p>
            <a:pPr lvl="1"/>
            <a:r>
              <a:rPr lang="en-US" sz="2400" dirty="0" err="1"/>
              <a:t>Nabilone</a:t>
            </a:r>
            <a:r>
              <a:rPr lang="en-US" sz="2400" dirty="0"/>
              <a:t>- synthetic THC</a:t>
            </a:r>
          </a:p>
          <a:p>
            <a:pPr lvl="1"/>
            <a:r>
              <a:rPr lang="en-US" sz="2400" dirty="0" err="1"/>
              <a:t>Cannabidiol</a:t>
            </a:r>
            <a:r>
              <a:rPr lang="en-US" sz="2400" dirty="0"/>
              <a:t>- </a:t>
            </a:r>
            <a:r>
              <a:rPr lang="en-US" sz="2400" dirty="0" smtClean="0"/>
              <a:t>plant derived </a:t>
            </a:r>
            <a:r>
              <a:rPr lang="en-US" sz="2400" dirty="0"/>
              <a:t>CBD oil</a:t>
            </a:r>
          </a:p>
          <a:p>
            <a:r>
              <a:rPr lang="en-US" sz="2400" dirty="0"/>
              <a:t>Products approved in other countries</a:t>
            </a:r>
          </a:p>
          <a:p>
            <a:pPr lvl="1"/>
            <a:r>
              <a:rPr lang="en-US" sz="2400" dirty="0" err="1"/>
              <a:t>Nabiximols</a:t>
            </a:r>
            <a:r>
              <a:rPr lang="en-US" sz="2400" dirty="0"/>
              <a:t>- plant derived THC/CBD </a:t>
            </a:r>
            <a:r>
              <a:rPr lang="en-US" sz="2400" dirty="0" smtClean="0"/>
              <a:t>(1:1)</a:t>
            </a:r>
            <a:endParaRPr lang="en-US" sz="2400" dirty="0"/>
          </a:p>
          <a:p>
            <a:r>
              <a:rPr lang="en-US" sz="2400" dirty="0"/>
              <a:t>Retail cannabis products</a:t>
            </a:r>
          </a:p>
          <a:p>
            <a:pPr lvl="1"/>
            <a:r>
              <a:rPr lang="en-US" sz="2400" dirty="0"/>
              <a:t>plant, creams, oils, gels, gummies, tonics, patches, etc… </a:t>
            </a:r>
          </a:p>
          <a:p>
            <a:endParaRPr lang="en-US" dirty="0"/>
          </a:p>
        </p:txBody>
      </p:sp>
      <p:sp>
        <p:nvSpPr>
          <p:cNvPr id="3" name="Title 2"/>
          <p:cNvSpPr>
            <a:spLocks noGrp="1"/>
          </p:cNvSpPr>
          <p:nvPr>
            <p:ph type="title"/>
          </p:nvPr>
        </p:nvSpPr>
        <p:spPr/>
        <p:txBody>
          <a:bodyPr/>
          <a:lstStyle/>
          <a:p>
            <a:r>
              <a:rPr lang="en-US" sz="3200" dirty="0"/>
              <a:t>Cannabis Formulations</a:t>
            </a:r>
          </a:p>
        </p:txBody>
      </p:sp>
    </p:spTree>
    <p:extLst>
      <p:ext uri="{BB962C8B-B14F-4D97-AF65-F5344CB8AC3E}">
        <p14:creationId xmlns:p14="http://schemas.microsoft.com/office/powerpoint/2010/main" val="3653099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0"/>
          </p:nvPr>
        </p:nvSpPr>
        <p:spPr/>
        <p:txBody>
          <a:bodyPr/>
          <a:lstStyle/>
          <a:p>
            <a:pPr marL="0" indent="0">
              <a:buNone/>
            </a:pPr>
            <a:r>
              <a:rPr lang="en-US" altLang="en-US" sz="2400" dirty="0"/>
              <a:t>Two primary active components</a:t>
            </a:r>
          </a:p>
          <a:p>
            <a:r>
              <a:rPr lang="en-US" altLang="en-US" sz="2400" dirty="0"/>
              <a:t>Delta-9-tetrahydrocannabinol (THC)</a:t>
            </a:r>
          </a:p>
          <a:p>
            <a:r>
              <a:rPr lang="en-US" altLang="en-US" sz="2400" dirty="0" err="1"/>
              <a:t>Cannabidiol</a:t>
            </a:r>
            <a:r>
              <a:rPr lang="en-US" altLang="en-US" sz="2400" dirty="0"/>
              <a:t> (CBD)</a:t>
            </a:r>
          </a:p>
          <a:p>
            <a:pPr marL="0" indent="0">
              <a:buNone/>
            </a:pPr>
            <a:r>
              <a:rPr lang="en-US" altLang="en-US" sz="2400" dirty="0"/>
              <a:t>Two primary receptors</a:t>
            </a:r>
          </a:p>
          <a:p>
            <a:r>
              <a:rPr lang="en-US" altLang="en-US" sz="2400" dirty="0"/>
              <a:t>Cannabinoid receptor type 1 (CB1)</a:t>
            </a:r>
          </a:p>
          <a:p>
            <a:r>
              <a:rPr lang="en-US" altLang="en-US" sz="2400" dirty="0"/>
              <a:t>Cannabinoid receptor type 2 (CB2)</a:t>
            </a:r>
          </a:p>
        </p:txBody>
      </p:sp>
      <p:sp>
        <p:nvSpPr>
          <p:cNvPr id="3" name="Title 2"/>
          <p:cNvSpPr>
            <a:spLocks noGrp="1"/>
          </p:cNvSpPr>
          <p:nvPr>
            <p:ph type="title"/>
          </p:nvPr>
        </p:nvSpPr>
        <p:spPr/>
        <p:txBody>
          <a:bodyPr/>
          <a:lstStyle/>
          <a:p>
            <a:r>
              <a:rPr lang="en-US" sz="3200" dirty="0"/>
              <a:t>Cannabis Pharmacology</a:t>
            </a:r>
          </a:p>
        </p:txBody>
      </p:sp>
      <p:sp>
        <p:nvSpPr>
          <p:cNvPr id="4" name="TextBox 3"/>
          <p:cNvSpPr txBox="1"/>
          <p:nvPr/>
        </p:nvSpPr>
        <p:spPr>
          <a:xfrm>
            <a:off x="597159" y="4637668"/>
            <a:ext cx="3621353" cy="338554"/>
          </a:xfrm>
          <a:prstGeom prst="rect">
            <a:avLst/>
          </a:prstGeom>
          <a:noFill/>
        </p:spPr>
        <p:txBody>
          <a:bodyPr wrap="square" rtlCol="0">
            <a:spAutoFit/>
          </a:bodyPr>
          <a:lstStyle/>
          <a:p>
            <a:r>
              <a:rPr lang="en-US" sz="1600" dirty="0"/>
              <a:t>Pharmacotherapy 2018;38:651-662</a:t>
            </a:r>
          </a:p>
        </p:txBody>
      </p:sp>
    </p:spTree>
    <p:extLst>
      <p:ext uri="{BB962C8B-B14F-4D97-AF65-F5344CB8AC3E}">
        <p14:creationId xmlns:p14="http://schemas.microsoft.com/office/powerpoint/2010/main" val="63682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0296" y="550270"/>
            <a:ext cx="8705102" cy="465643"/>
          </a:xfrm>
        </p:spPr>
        <p:txBody>
          <a:bodyPr/>
          <a:lstStyle/>
          <a:p>
            <a:r>
              <a:rPr lang="en-US" sz="3200" dirty="0"/>
              <a:t>Cannabis and Chronic Pain Research</a:t>
            </a:r>
          </a:p>
        </p:txBody>
      </p:sp>
      <p:sp>
        <p:nvSpPr>
          <p:cNvPr id="9" name="TextBox 8"/>
          <p:cNvSpPr txBox="1"/>
          <p:nvPr/>
        </p:nvSpPr>
        <p:spPr>
          <a:xfrm>
            <a:off x="185636" y="4516169"/>
            <a:ext cx="6992066" cy="338554"/>
          </a:xfrm>
          <a:prstGeom prst="rect">
            <a:avLst/>
          </a:prstGeom>
          <a:noFill/>
        </p:spPr>
        <p:txBody>
          <a:bodyPr wrap="square" rtlCol="0">
            <a:spAutoFit/>
          </a:bodyPr>
          <a:lstStyle/>
          <a:p>
            <a:r>
              <a:rPr lang="en-US" sz="1600" dirty="0"/>
              <a:t>Ann Intern Med 2017;167:319-331, Can Fam Physician 2015;61:e372-81 </a:t>
            </a:r>
          </a:p>
        </p:txBody>
      </p:sp>
      <p:graphicFrame>
        <p:nvGraphicFramePr>
          <p:cNvPr id="11" name="Table 11">
            <a:extLst>
              <a:ext uri="{FF2B5EF4-FFF2-40B4-BE49-F238E27FC236}">
                <a16:creationId xmlns:a16="http://schemas.microsoft.com/office/drawing/2014/main" id="{63DA723D-7695-2841-D823-3AC128595398}"/>
              </a:ext>
            </a:extLst>
          </p:cNvPr>
          <p:cNvGraphicFramePr>
            <a:graphicFrameLocks noGrp="1"/>
          </p:cNvGraphicFramePr>
          <p:nvPr>
            <p:ph sz="quarter" idx="20"/>
            <p:extLst>
              <p:ext uri="{D42A27DB-BD31-4B8C-83A1-F6EECF244321}">
                <p14:modId xmlns:p14="http://schemas.microsoft.com/office/powerpoint/2010/main" val="3309585694"/>
              </p:ext>
            </p:extLst>
          </p:nvPr>
        </p:nvGraphicFramePr>
        <p:xfrm>
          <a:off x="847880" y="1413606"/>
          <a:ext cx="7835482" cy="2118360"/>
        </p:xfrm>
        <a:graphic>
          <a:graphicData uri="http://schemas.openxmlformats.org/drawingml/2006/table">
            <a:tbl>
              <a:tblPr firstRow="1" bandRow="1">
                <a:tableStyleId>{5C22544A-7EE6-4342-B048-85BDC9FD1C3A}</a:tableStyleId>
              </a:tblPr>
              <a:tblGrid>
                <a:gridCol w="1721608">
                  <a:extLst>
                    <a:ext uri="{9D8B030D-6E8A-4147-A177-3AD203B41FA5}">
                      <a16:colId xmlns:a16="http://schemas.microsoft.com/office/drawing/2014/main" val="2386045789"/>
                    </a:ext>
                  </a:extLst>
                </a:gridCol>
                <a:gridCol w="1721608">
                  <a:extLst>
                    <a:ext uri="{9D8B030D-6E8A-4147-A177-3AD203B41FA5}">
                      <a16:colId xmlns:a16="http://schemas.microsoft.com/office/drawing/2014/main" val="1668714785"/>
                    </a:ext>
                  </a:extLst>
                </a:gridCol>
                <a:gridCol w="813009">
                  <a:extLst>
                    <a:ext uri="{9D8B030D-6E8A-4147-A177-3AD203B41FA5}">
                      <a16:colId xmlns:a16="http://schemas.microsoft.com/office/drawing/2014/main" val="1600000007"/>
                    </a:ext>
                  </a:extLst>
                </a:gridCol>
                <a:gridCol w="1489200">
                  <a:extLst>
                    <a:ext uri="{9D8B030D-6E8A-4147-A177-3AD203B41FA5}">
                      <a16:colId xmlns:a16="http://schemas.microsoft.com/office/drawing/2014/main" val="3206508130"/>
                    </a:ext>
                  </a:extLst>
                </a:gridCol>
                <a:gridCol w="1058779">
                  <a:extLst>
                    <a:ext uri="{9D8B030D-6E8A-4147-A177-3AD203B41FA5}">
                      <a16:colId xmlns:a16="http://schemas.microsoft.com/office/drawing/2014/main" val="3091449573"/>
                    </a:ext>
                  </a:extLst>
                </a:gridCol>
                <a:gridCol w="1031278">
                  <a:extLst>
                    <a:ext uri="{9D8B030D-6E8A-4147-A177-3AD203B41FA5}">
                      <a16:colId xmlns:a16="http://schemas.microsoft.com/office/drawing/2014/main" val="104336823"/>
                    </a:ext>
                  </a:extLst>
                </a:gridCol>
              </a:tblGrid>
              <a:tr h="370840">
                <a:tc>
                  <a:txBody>
                    <a:bodyPr/>
                    <a:lstStyle/>
                    <a:p>
                      <a:r>
                        <a:rPr lang="en-US" dirty="0"/>
                        <a:t>Indication</a:t>
                      </a:r>
                    </a:p>
                  </a:txBody>
                  <a:tcPr/>
                </a:tc>
                <a:tc>
                  <a:txBody>
                    <a:bodyPr/>
                    <a:lstStyle/>
                    <a:p>
                      <a:r>
                        <a:rPr lang="en-US" dirty="0"/>
                        <a:t>Total Number of Studies</a:t>
                      </a:r>
                    </a:p>
                  </a:txBody>
                  <a:tcPr/>
                </a:tc>
                <a:tc>
                  <a:txBody>
                    <a:bodyPr/>
                    <a:lstStyle/>
                    <a:p>
                      <a:r>
                        <a:rPr lang="en-US" dirty="0"/>
                        <a:t>Oral</a:t>
                      </a:r>
                    </a:p>
                  </a:txBody>
                  <a:tcPr/>
                </a:tc>
                <a:tc>
                  <a:txBody>
                    <a:bodyPr/>
                    <a:lstStyle/>
                    <a:p>
                      <a:r>
                        <a:rPr lang="en-US" dirty="0" err="1"/>
                        <a:t>Oromucosal</a:t>
                      </a:r>
                      <a:r>
                        <a:rPr lang="en-US" dirty="0"/>
                        <a:t> Spray</a:t>
                      </a:r>
                    </a:p>
                  </a:txBody>
                  <a:tcPr/>
                </a:tc>
                <a:tc>
                  <a:txBody>
                    <a:bodyPr/>
                    <a:lstStyle/>
                    <a:p>
                      <a:r>
                        <a:rPr lang="en-US" dirty="0"/>
                        <a:t>Smoked</a:t>
                      </a:r>
                    </a:p>
                  </a:txBody>
                  <a:tcPr/>
                </a:tc>
                <a:tc>
                  <a:txBody>
                    <a:bodyPr/>
                    <a:lstStyle/>
                    <a:p>
                      <a:r>
                        <a:rPr lang="en-US" dirty="0"/>
                        <a:t>Vaporized</a:t>
                      </a:r>
                    </a:p>
                  </a:txBody>
                  <a:tcPr/>
                </a:tc>
                <a:extLst>
                  <a:ext uri="{0D108BD9-81ED-4DB2-BD59-A6C34878D82A}">
                    <a16:rowId xmlns:a16="http://schemas.microsoft.com/office/drawing/2014/main" val="702712506"/>
                  </a:ext>
                </a:extLst>
              </a:tr>
              <a:tr h="370840">
                <a:tc>
                  <a:txBody>
                    <a:bodyPr/>
                    <a:lstStyle/>
                    <a:p>
                      <a:r>
                        <a:rPr lang="en-US" dirty="0"/>
                        <a:t>MS related pain</a:t>
                      </a:r>
                    </a:p>
                  </a:txBody>
                  <a:tcPr/>
                </a:tc>
                <a:tc>
                  <a:txBody>
                    <a:bodyPr/>
                    <a:lstStyle/>
                    <a:p>
                      <a:r>
                        <a:rPr lang="en-US" dirty="0"/>
                        <a:t>11</a:t>
                      </a:r>
                    </a:p>
                  </a:txBody>
                  <a:tcPr/>
                </a:tc>
                <a:tc>
                  <a:txBody>
                    <a:bodyPr/>
                    <a:lstStyle/>
                    <a:p>
                      <a:r>
                        <a:rPr lang="en-US" dirty="0"/>
                        <a:t>3</a:t>
                      </a:r>
                    </a:p>
                  </a:txBody>
                  <a:tcPr/>
                </a:tc>
                <a:tc>
                  <a:txBody>
                    <a:bodyPr/>
                    <a:lstStyle/>
                    <a:p>
                      <a:r>
                        <a:rPr lang="en-US" dirty="0"/>
                        <a:t>7</a:t>
                      </a:r>
                    </a:p>
                  </a:txBody>
                  <a:tcPr/>
                </a:tc>
                <a:tc>
                  <a:txBody>
                    <a:bodyPr/>
                    <a:lstStyle/>
                    <a:p>
                      <a:r>
                        <a:rPr lang="en-US" dirty="0"/>
                        <a:t>1</a:t>
                      </a:r>
                    </a:p>
                  </a:txBody>
                  <a:tcPr/>
                </a:tc>
                <a:tc>
                  <a:txBody>
                    <a:bodyPr/>
                    <a:lstStyle/>
                    <a:p>
                      <a:r>
                        <a:rPr lang="en-US" dirty="0"/>
                        <a:t>-</a:t>
                      </a:r>
                    </a:p>
                  </a:txBody>
                  <a:tcPr/>
                </a:tc>
                <a:extLst>
                  <a:ext uri="{0D108BD9-81ED-4DB2-BD59-A6C34878D82A}">
                    <a16:rowId xmlns:a16="http://schemas.microsoft.com/office/drawing/2014/main" val="2798726246"/>
                  </a:ext>
                </a:extLst>
              </a:tr>
              <a:tr h="370840">
                <a:tc>
                  <a:txBody>
                    <a:bodyPr/>
                    <a:lstStyle/>
                    <a:p>
                      <a:r>
                        <a:rPr lang="en-US" dirty="0"/>
                        <a:t>Neuropathic</a:t>
                      </a:r>
                    </a:p>
                  </a:txBody>
                  <a:tcPr/>
                </a:tc>
                <a:tc>
                  <a:txBody>
                    <a:bodyPr/>
                    <a:lstStyle/>
                    <a:p>
                      <a:r>
                        <a:rPr lang="en-US" dirty="0"/>
                        <a:t>12</a:t>
                      </a:r>
                    </a:p>
                  </a:txBody>
                  <a:tcPr/>
                </a:tc>
                <a:tc>
                  <a:txBody>
                    <a:bodyPr/>
                    <a:lstStyle/>
                    <a:p>
                      <a:r>
                        <a:rPr lang="en-US" dirty="0"/>
                        <a:t>-</a:t>
                      </a:r>
                    </a:p>
                  </a:txBody>
                  <a:tcPr/>
                </a:tc>
                <a:tc>
                  <a:txBody>
                    <a:bodyPr/>
                    <a:lstStyle/>
                    <a:p>
                      <a:r>
                        <a:rPr lang="en-US" dirty="0"/>
                        <a:t>5</a:t>
                      </a:r>
                    </a:p>
                  </a:txBody>
                  <a:tcPr/>
                </a:tc>
                <a:tc>
                  <a:txBody>
                    <a:bodyPr/>
                    <a:lstStyle/>
                    <a:p>
                      <a:r>
                        <a:rPr lang="en-US" dirty="0"/>
                        <a:t>4</a:t>
                      </a:r>
                    </a:p>
                  </a:txBody>
                  <a:tcPr/>
                </a:tc>
                <a:tc>
                  <a:txBody>
                    <a:bodyPr/>
                    <a:lstStyle/>
                    <a:p>
                      <a:r>
                        <a:rPr lang="en-US" dirty="0"/>
                        <a:t>3</a:t>
                      </a:r>
                    </a:p>
                  </a:txBody>
                  <a:tcPr/>
                </a:tc>
                <a:extLst>
                  <a:ext uri="{0D108BD9-81ED-4DB2-BD59-A6C34878D82A}">
                    <a16:rowId xmlns:a16="http://schemas.microsoft.com/office/drawing/2014/main" val="3244925191"/>
                  </a:ext>
                </a:extLst>
              </a:tr>
              <a:tr h="370840">
                <a:tc>
                  <a:txBody>
                    <a:bodyPr/>
                    <a:lstStyle/>
                    <a:p>
                      <a:r>
                        <a:rPr lang="en-US" dirty="0"/>
                        <a:t>Cancer</a:t>
                      </a:r>
                    </a:p>
                  </a:txBody>
                  <a:tcPr/>
                </a:tc>
                <a:tc>
                  <a:txBody>
                    <a:bodyPr/>
                    <a:lstStyle/>
                    <a:p>
                      <a:r>
                        <a:rPr lang="en-US" dirty="0"/>
                        <a:t>3</a:t>
                      </a:r>
                    </a:p>
                  </a:txBody>
                  <a:tcPr/>
                </a:tc>
                <a:tc>
                  <a:txBody>
                    <a:bodyPr/>
                    <a:lstStyle/>
                    <a:p>
                      <a:r>
                        <a:rPr lang="en-US" dirty="0"/>
                        <a:t>1</a:t>
                      </a:r>
                    </a:p>
                  </a:txBody>
                  <a:tcPr/>
                </a:tc>
                <a:tc>
                  <a:txBody>
                    <a:bodyPr/>
                    <a:lstStyle/>
                    <a:p>
                      <a:r>
                        <a:rPr lang="en-US" dirty="0"/>
                        <a:t>2</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747116913"/>
                  </a:ext>
                </a:extLst>
              </a:tr>
              <a:tr h="370840">
                <a:tc>
                  <a:txBody>
                    <a:bodyPr/>
                    <a:lstStyle/>
                    <a:p>
                      <a:r>
                        <a:rPr lang="en-US" dirty="0"/>
                        <a:t>Mixed Pain syndromes</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92291791"/>
                  </a:ext>
                </a:extLst>
              </a:tr>
            </a:tbl>
          </a:graphicData>
        </a:graphic>
      </p:graphicFrame>
    </p:spTree>
    <p:extLst>
      <p:ext uri="{BB962C8B-B14F-4D97-AF65-F5344CB8AC3E}">
        <p14:creationId xmlns:p14="http://schemas.microsoft.com/office/powerpoint/2010/main" val="4146191740"/>
      </p:ext>
    </p:extLst>
  </p:cSld>
  <p:clrMapOvr>
    <a:masterClrMapping/>
  </p:clrMapOvr>
</p:sld>
</file>

<file path=ppt/theme/theme1.xml><?xml version="1.0" encoding="utf-8"?>
<a:theme xmlns:a="http://schemas.openxmlformats.org/drawingml/2006/main" name="NCCC">
  <a:themeElements>
    <a:clrScheme name="Custom 8">
      <a:dk1>
        <a:srgbClr val="595959"/>
      </a:dk1>
      <a:lt1>
        <a:srgbClr val="FFFFFF"/>
      </a:lt1>
      <a:dk2>
        <a:srgbClr val="191919"/>
      </a:dk2>
      <a:lt2>
        <a:srgbClr val="FFFFFF"/>
      </a:lt2>
      <a:accent1>
        <a:srgbClr val="ECB630"/>
      </a:accent1>
      <a:accent2>
        <a:srgbClr val="325BA3"/>
      </a:accent2>
      <a:accent3>
        <a:srgbClr val="EB6F63"/>
      </a:accent3>
      <a:accent4>
        <a:srgbClr val="243746"/>
      </a:accent4>
      <a:accent5>
        <a:srgbClr val="939392"/>
      </a:accent5>
      <a:accent6>
        <a:srgbClr val="E3D5D3"/>
      </a:accent6>
      <a:hlink>
        <a:srgbClr val="A51140"/>
      </a:hlink>
      <a:folHlink>
        <a:srgbClr val="A5114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1101560-42 ADCETRIS PowerPoint Template Update PPT Lv09" id="{462BA6DE-F067-8740-9CB1-6327F0AD828F}" vid="{7E491E37-9531-594B-8D08-23802A47D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526E79F9CEDF49A393D4BB74970FCA" ma:contentTypeVersion="13" ma:contentTypeDescription="Create a new document." ma:contentTypeScope="" ma:versionID="2577275d27e4e4c7410d8c7415883f47">
  <xsd:schema xmlns:xsd="http://www.w3.org/2001/XMLSchema" xmlns:xs="http://www.w3.org/2001/XMLSchema" xmlns:p="http://schemas.microsoft.com/office/2006/metadata/properties" xmlns:ns2="ff23c939-9866-4c49-94f9-82a8af353987" xmlns:ns3="f6f813af-9ada-4896-b15d-6715d9d487c2" targetNamespace="http://schemas.microsoft.com/office/2006/metadata/properties" ma:root="true" ma:fieldsID="d9352f22c29684bd97c74beac2c2e8c3" ns2:_="" ns3:_="">
    <xsd:import namespace="ff23c939-9866-4c49-94f9-82a8af353987"/>
    <xsd:import namespace="f6f813af-9ada-4896-b15d-6715d9d487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23c939-9866-4c49-94f9-82a8af353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f813af-9ada-4896-b15d-6715d9d487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51DD97-A06C-451B-97E7-BCDA820C454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6f813af-9ada-4896-b15d-6715d9d487c2"/>
    <ds:schemaRef ds:uri="http://purl.org/dc/terms/"/>
    <ds:schemaRef ds:uri="http://schemas.openxmlformats.org/package/2006/metadata/core-properties"/>
    <ds:schemaRef ds:uri="ff23c939-9866-4c49-94f9-82a8af353987"/>
    <ds:schemaRef ds:uri="http://www.w3.org/XML/1998/namespace"/>
    <ds:schemaRef ds:uri="http://purl.org/dc/dcmitype/"/>
  </ds:schemaRefs>
</ds:datastoreItem>
</file>

<file path=customXml/itemProps2.xml><?xml version="1.0" encoding="utf-8"?>
<ds:datastoreItem xmlns:ds="http://schemas.openxmlformats.org/officeDocument/2006/customXml" ds:itemID="{FBF58FF5-2BFB-46D6-B6EB-E1699914A090}">
  <ds:schemaRefs>
    <ds:schemaRef ds:uri="http://schemas.microsoft.com/sharepoint/v3/contenttype/forms"/>
  </ds:schemaRefs>
</ds:datastoreItem>
</file>

<file path=customXml/itemProps3.xml><?xml version="1.0" encoding="utf-8"?>
<ds:datastoreItem xmlns:ds="http://schemas.openxmlformats.org/officeDocument/2006/customXml" ds:itemID="{B4DFD9BE-5730-4DEB-8BFF-2944578CD2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23c939-9866-4c49-94f9-82a8af353987"/>
    <ds:schemaRef ds:uri="f6f813af-9ada-4896-b15d-6715d9d487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ADCETRIS</Template>
  <TotalTime>831</TotalTime>
  <Words>1249</Words>
  <Application>Microsoft Office PowerPoint</Application>
  <PresentationFormat>On-screen Show (16:9)</PresentationFormat>
  <Paragraphs>189</Paragraphs>
  <Slides>19</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Arial Narrow</vt:lpstr>
      <vt:lpstr>Calibri</vt:lpstr>
      <vt:lpstr>Franklin Gothic Book</vt:lpstr>
      <vt:lpstr>Franklin Gothic Medium</vt:lpstr>
      <vt:lpstr>Helvetica</vt:lpstr>
      <vt:lpstr>Helvetica Light</vt:lpstr>
      <vt:lpstr>Helvetica Light</vt:lpstr>
      <vt:lpstr>System Font Regular</vt:lpstr>
      <vt:lpstr>Trebuchet MS</vt:lpstr>
      <vt:lpstr>Wingdings</vt:lpstr>
      <vt:lpstr>NCCC</vt:lpstr>
      <vt:lpstr>Medical Cannabis and Chronic Pain Management</vt:lpstr>
      <vt:lpstr>Acknowledgement</vt:lpstr>
      <vt:lpstr>Disclaimer</vt:lpstr>
      <vt:lpstr>Disclosures</vt:lpstr>
      <vt:lpstr>PowerPoint Presentation</vt:lpstr>
      <vt:lpstr>Recreational vs. Medicinal</vt:lpstr>
      <vt:lpstr>Cannabis Formulations</vt:lpstr>
      <vt:lpstr>Cannabis Pharmacology</vt:lpstr>
      <vt:lpstr>Cannabis and Chronic Pain Research</vt:lpstr>
      <vt:lpstr>Summary of Evidence</vt:lpstr>
      <vt:lpstr>Neuropathic Pain and Smoked Cannabis</vt:lpstr>
      <vt:lpstr>Neuropathic Pain: All cannabis products</vt:lpstr>
      <vt:lpstr>CBD and Analgesia</vt:lpstr>
      <vt:lpstr>Co-administration with Opioids</vt:lpstr>
      <vt:lpstr>Opioid Sparing?</vt:lpstr>
      <vt:lpstr>Cannabis Access and Opioid Prescriptions</vt:lpstr>
      <vt:lpstr>Cannabis Access and Opioid Overdose Mortality</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lorem ipsum Headline lorem</dc:title>
  <dc:creator>Tiffiny Levy</dc:creator>
  <cp:lastModifiedBy>Gasper, James@DHCS</cp:lastModifiedBy>
  <cp:revision>102</cp:revision>
  <cp:lastPrinted>2022-08-04T16:22:39Z</cp:lastPrinted>
  <dcterms:created xsi:type="dcterms:W3CDTF">2020-12-11T06:38:00Z</dcterms:created>
  <dcterms:modified xsi:type="dcterms:W3CDTF">2022-08-04T17:20:17Z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0x010100E4526E79F9CEDF49A393D4BB74970FCA</vt:lpwstr>
  </property>
</Properties>
</file>