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1" r:id="rId4"/>
    <p:sldId id="259" r:id="rId5"/>
    <p:sldId id="258" r:id="rId6"/>
    <p:sldId id="262"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p:scale>
          <a:sx n="46" d="100"/>
          <a:sy n="46" d="100"/>
        </p:scale>
        <p:origin x="966" y="7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20025-7574-4EA4-8C89-1915D022607A}" type="datetimeFigureOut">
              <a:rPr lang="en-US" smtClean="0"/>
              <a:t>7/4/2022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2CC64-DCB3-4F52-B2FF-10542C339EEE}" type="slidenum">
              <a:rPr lang="en-US" smtClean="0"/>
              <a:t>‹#›</a:t>
            </a:fld>
            <a:endParaRPr lang="en-US"/>
          </a:p>
        </p:txBody>
      </p:sp>
    </p:spTree>
    <p:extLst>
      <p:ext uri="{BB962C8B-B14F-4D97-AF65-F5344CB8AC3E}">
        <p14:creationId xmlns:p14="http://schemas.microsoft.com/office/powerpoint/2010/main" val="651588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Washington public health officials have been trying to get Naloxone, a medication that reverses opioid overdoses, to as many people as possible. The state’s top doctor aided this push Wednesday by making Naloxone available to anyone through a pharmacy.</a:t>
            </a:r>
          </a:p>
          <a:p>
            <a:endParaRPr lang="en-US" dirty="0" smtClean="0"/>
          </a:p>
          <a:p>
            <a:r>
              <a:rPr lang="en-US" dirty="0" smtClean="0"/>
              <a:t>Dr. Kathy </a:t>
            </a:r>
            <a:r>
              <a:rPr lang="en-US" dirty="0" err="1" smtClean="0"/>
              <a:t>Lofy</a:t>
            </a:r>
            <a:r>
              <a:rPr lang="en-US" dirty="0" smtClean="0"/>
              <a:t>, the state’s health officer, signed a “standing order” for Naloxone, also known by the brand name </a:t>
            </a:r>
            <a:r>
              <a:rPr lang="en-US" dirty="0" err="1" smtClean="0"/>
              <a:t>Narcan</a:t>
            </a:r>
            <a:r>
              <a:rPr lang="en-US" dirty="0" smtClean="0"/>
              <a:t>. The order is statewide and allows any person or organization to obtain the medication from a pharmacy without a prescription.</a:t>
            </a:r>
          </a:p>
          <a:p>
            <a:endParaRPr lang="en-US" dirty="0" smtClean="0"/>
          </a:p>
          <a:p>
            <a:r>
              <a:rPr lang="en-US" dirty="0" smtClean="0"/>
              <a:t>“Making it easier to access and distribute this lifesaving medication to people who need it is an important step in addressing the opioid crisis and reducing overdose deaths in our state,” </a:t>
            </a:r>
            <a:r>
              <a:rPr lang="en-US" dirty="0" err="1" smtClean="0"/>
              <a:t>Lofy</a:t>
            </a:r>
            <a:r>
              <a:rPr lang="en-US" dirty="0" smtClean="0"/>
              <a:t> said in a statement.</a:t>
            </a:r>
            <a:endParaRPr lang="en-US" dirty="0"/>
          </a:p>
        </p:txBody>
      </p:sp>
      <p:sp>
        <p:nvSpPr>
          <p:cNvPr id="4" name="Slide Number Placeholder 3"/>
          <p:cNvSpPr>
            <a:spLocks noGrp="1"/>
          </p:cNvSpPr>
          <p:nvPr>
            <p:ph type="sldNum" sz="quarter" idx="10"/>
          </p:nvPr>
        </p:nvSpPr>
        <p:spPr/>
        <p:txBody>
          <a:bodyPr/>
          <a:lstStyle/>
          <a:p>
            <a:fld id="{7832CC64-DCB3-4F52-B2FF-10542C339EEE}" type="slidenum">
              <a:rPr lang="en-US" smtClean="0"/>
              <a:t>2</a:t>
            </a:fld>
            <a:endParaRPr lang="en-US"/>
          </a:p>
        </p:txBody>
      </p:sp>
    </p:spTree>
    <p:extLst>
      <p:ext uri="{BB962C8B-B14F-4D97-AF65-F5344CB8AC3E}">
        <p14:creationId xmlns:p14="http://schemas.microsoft.com/office/powerpoint/2010/main" val="118102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https://stopoverdose.org/find-naloxone-near-me-washington-state/</a:t>
            </a:r>
          </a:p>
          <a:p>
            <a:endParaRPr lang="en-US" dirty="0" smtClean="0"/>
          </a:p>
          <a:p>
            <a:r>
              <a:rPr lang="en-US" dirty="0" smtClean="0"/>
              <a:t>This</a:t>
            </a:r>
            <a:r>
              <a:rPr lang="en-US" baseline="0" dirty="0" smtClean="0"/>
              <a:t> tool will show WHERE </a:t>
            </a:r>
            <a:r>
              <a:rPr lang="en-US" baseline="0" dirty="0" err="1" smtClean="0"/>
              <a:t>Narcan</a:t>
            </a:r>
            <a:r>
              <a:rPr lang="en-US" baseline="0" dirty="0" smtClean="0"/>
              <a:t> can be accessed in areas near you</a:t>
            </a:r>
            <a:endParaRPr lang="en-US" dirty="0"/>
          </a:p>
        </p:txBody>
      </p:sp>
      <p:sp>
        <p:nvSpPr>
          <p:cNvPr id="4" name="Slide Number Placeholder 3"/>
          <p:cNvSpPr>
            <a:spLocks noGrp="1"/>
          </p:cNvSpPr>
          <p:nvPr>
            <p:ph type="sldNum" sz="quarter" idx="10"/>
          </p:nvPr>
        </p:nvSpPr>
        <p:spPr/>
        <p:txBody>
          <a:bodyPr/>
          <a:lstStyle/>
          <a:p>
            <a:fld id="{7832CC64-DCB3-4F52-B2FF-10542C339EEE}" type="slidenum">
              <a:rPr lang="en-US" smtClean="0"/>
              <a:t>3</a:t>
            </a:fld>
            <a:endParaRPr lang="en-US"/>
          </a:p>
        </p:txBody>
      </p:sp>
    </p:spTree>
    <p:extLst>
      <p:ext uri="{BB962C8B-B14F-4D97-AF65-F5344CB8AC3E}">
        <p14:creationId xmlns:p14="http://schemas.microsoft.com/office/powerpoint/2010/main" val="114737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https://www.drugs.com/price-guide/narcan-nasal-spray</a:t>
            </a:r>
          </a:p>
          <a:p>
            <a:endParaRPr lang="en-US" dirty="0" smtClean="0"/>
          </a:p>
          <a:p>
            <a:r>
              <a:rPr lang="en-US" dirty="0" smtClean="0"/>
              <a:t>HOW do you afford it? </a:t>
            </a:r>
            <a:endParaRPr lang="en-US" dirty="0"/>
          </a:p>
        </p:txBody>
      </p:sp>
      <p:sp>
        <p:nvSpPr>
          <p:cNvPr id="4" name="Slide Number Placeholder 3"/>
          <p:cNvSpPr>
            <a:spLocks noGrp="1"/>
          </p:cNvSpPr>
          <p:nvPr>
            <p:ph type="sldNum" sz="quarter" idx="10"/>
          </p:nvPr>
        </p:nvSpPr>
        <p:spPr/>
        <p:txBody>
          <a:bodyPr/>
          <a:lstStyle/>
          <a:p>
            <a:fld id="{7832CC64-DCB3-4F52-B2FF-10542C339EEE}" type="slidenum">
              <a:rPr lang="en-US" smtClean="0"/>
              <a:t>4</a:t>
            </a:fld>
            <a:endParaRPr lang="en-US"/>
          </a:p>
        </p:txBody>
      </p:sp>
    </p:spTree>
    <p:extLst>
      <p:ext uri="{BB962C8B-B14F-4D97-AF65-F5344CB8AC3E}">
        <p14:creationId xmlns:p14="http://schemas.microsoft.com/office/powerpoint/2010/main" val="46378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a:t>
            </a:r>
            <a:r>
              <a:rPr lang="en-US" baseline="0" dirty="0" smtClean="0"/>
              <a:t> those who don’t have access to internet? Or an address to have this sent to?</a:t>
            </a:r>
            <a:endParaRPr lang="en-US" dirty="0"/>
          </a:p>
        </p:txBody>
      </p:sp>
      <p:sp>
        <p:nvSpPr>
          <p:cNvPr id="4" name="Slide Number Placeholder 3"/>
          <p:cNvSpPr>
            <a:spLocks noGrp="1"/>
          </p:cNvSpPr>
          <p:nvPr>
            <p:ph type="sldNum" sz="quarter" idx="10"/>
          </p:nvPr>
        </p:nvSpPr>
        <p:spPr/>
        <p:txBody>
          <a:bodyPr/>
          <a:lstStyle/>
          <a:p>
            <a:fld id="{7832CC64-DCB3-4F52-B2FF-10542C339EEE}" type="slidenum">
              <a:rPr lang="en-US" smtClean="0"/>
              <a:t>6</a:t>
            </a:fld>
            <a:endParaRPr lang="en-US"/>
          </a:p>
        </p:txBody>
      </p:sp>
    </p:spTree>
    <p:extLst>
      <p:ext uri="{BB962C8B-B14F-4D97-AF65-F5344CB8AC3E}">
        <p14:creationId xmlns:p14="http://schemas.microsoft.com/office/powerpoint/2010/main" val="417495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7D1464-2E44-4831-9FC4-FD07240611E5}" type="datetimeFigureOut">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3960904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7D1464-2E44-4831-9FC4-FD07240611E5}" type="datetimeFigureOut">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426319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7D1464-2E44-4831-9FC4-FD07240611E5}" type="datetimeFigureOut">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279977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7D1464-2E44-4831-9FC4-FD07240611E5}" type="datetimeFigureOut">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B3861-41E9-404E-AC07-9531F98F9B1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39629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7D1464-2E44-4831-9FC4-FD07240611E5}" type="datetimeFigureOut">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49318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7D1464-2E44-4831-9FC4-FD07240611E5}" type="datetimeFigureOut">
              <a:rPr lang="en-US" smtClean="0"/>
              <a:t>7/4/2022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391531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57D1464-2E44-4831-9FC4-FD07240611E5}" type="datetimeFigureOut">
              <a:rPr lang="en-US" smtClean="0"/>
              <a:t>7/4/2022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158993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7D1464-2E44-4831-9FC4-FD07240611E5}" type="datetimeFigureOut">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323999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7D1464-2E44-4831-9FC4-FD07240611E5}" type="datetimeFigureOut">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85852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7D1464-2E44-4831-9FC4-FD07240611E5}" type="datetimeFigureOut">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37693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7D1464-2E44-4831-9FC4-FD07240611E5}" type="datetimeFigureOut">
              <a:rPr lang="en-US" smtClean="0"/>
              <a:t>7/4/2022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291902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7D1464-2E44-4831-9FC4-FD07240611E5}" type="datetimeFigureOut">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63625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7D1464-2E44-4831-9FC4-FD07240611E5}" type="datetimeFigureOut">
              <a:rPr lang="en-US" smtClean="0"/>
              <a:t>7/4/2022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14345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7D1464-2E44-4831-9FC4-FD07240611E5}" type="datetimeFigureOut">
              <a:rPr lang="en-US" smtClean="0"/>
              <a:t>7/4/2022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89582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57D1464-2E44-4831-9FC4-FD07240611E5}" type="datetimeFigureOut">
              <a:rPr lang="en-US" smtClean="0"/>
              <a:t>7/4/2022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168947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7D1464-2E44-4831-9FC4-FD07240611E5}" type="datetimeFigureOut">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1433027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57D1464-2E44-4831-9FC4-FD07240611E5}" type="datetimeFigureOut">
              <a:rPr lang="en-US" smtClean="0"/>
              <a:t>7/4/2022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B3861-41E9-404E-AC07-9531F98F9B13}" type="slidenum">
              <a:rPr lang="en-US" smtClean="0"/>
              <a:t>‹#›</a:t>
            </a:fld>
            <a:endParaRPr lang="en-US"/>
          </a:p>
        </p:txBody>
      </p:sp>
    </p:spTree>
    <p:extLst>
      <p:ext uri="{BB962C8B-B14F-4D97-AF65-F5344CB8AC3E}">
        <p14:creationId xmlns:p14="http://schemas.microsoft.com/office/powerpoint/2010/main" val="208883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57D1464-2E44-4831-9FC4-FD07240611E5}" type="datetimeFigureOut">
              <a:rPr lang="en-US" smtClean="0"/>
              <a:t>7/4/2022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88B3861-41E9-404E-AC07-9531F98F9B13}" type="slidenum">
              <a:rPr lang="en-US" smtClean="0"/>
              <a:t>‹#›</a:t>
            </a:fld>
            <a:endParaRPr lang="en-US"/>
          </a:p>
        </p:txBody>
      </p:sp>
    </p:spTree>
    <p:extLst>
      <p:ext uri="{BB962C8B-B14F-4D97-AF65-F5344CB8AC3E}">
        <p14:creationId xmlns:p14="http://schemas.microsoft.com/office/powerpoint/2010/main" val="65164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topoverdose.org/find-naloxone-near-me-washington-stat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elley-ross.com/polyclinic/ll/" TargetMode="External"/><Relationship Id="rId2" Type="http://schemas.openxmlformats.org/officeDocument/2006/relationships/hyperlink" Target="http://phra.org/mail-order-naloxone" TargetMode="External"/><Relationship Id="rId1" Type="http://schemas.openxmlformats.org/officeDocument/2006/relationships/slideLayout" Target="../slideLayouts/slideLayout2.xml"/><Relationship Id="rId6" Type="http://schemas.openxmlformats.org/officeDocument/2006/relationships/hyperlink" Target="https://stopoverdose.org/find-naloxone-near-me-washington-state/" TargetMode="External"/><Relationship Id="rId5" Type="http://schemas.openxmlformats.org/officeDocument/2006/relationships/hyperlink" Target="https://docs.google.com/forms/d/e/1FAIpQLSfz0RWLF51FVtZDvrXlOAV07XctZB1AvOS7-uRwyktMXEroGg/viewform" TargetMode="External"/><Relationship Id="rId4" Type="http://schemas.openxmlformats.org/officeDocument/2006/relationships/hyperlink" Target="https://docs.google.com/forms/d/e/1FAIpQLSd4Wut2Ai5SANt3ZAHj7WOC5KynstN9vcfzIXYIp9bNg6iVyw/viewfor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hra.org/mail-order-naloxon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kelley-ross.com/polyclinic/l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Narcan</a:t>
            </a:r>
            <a:r>
              <a:rPr lang="en-US" dirty="0" smtClean="0"/>
              <a:t> Access WA State</a:t>
            </a:r>
            <a:endParaRPr lang="en-US" dirty="0"/>
          </a:p>
        </p:txBody>
      </p:sp>
    </p:spTree>
    <p:extLst>
      <p:ext uri="{BB962C8B-B14F-4D97-AF65-F5344CB8AC3E}">
        <p14:creationId xmlns:p14="http://schemas.microsoft.com/office/powerpoint/2010/main" val="10961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352" y="184071"/>
            <a:ext cx="10364451" cy="1596177"/>
          </a:xfrm>
        </p:spPr>
        <p:txBody>
          <a:bodyPr/>
          <a:lstStyle/>
          <a:p>
            <a:r>
              <a:rPr lang="en-US" dirty="0" smtClean="0"/>
              <a:t>WA STATE STANDING ORDER</a:t>
            </a:r>
            <a:endParaRPr lang="en-US" dirty="0"/>
          </a:p>
        </p:txBody>
      </p:sp>
      <p:sp>
        <p:nvSpPr>
          <p:cNvPr id="3" name="Content Placeholder 2"/>
          <p:cNvSpPr>
            <a:spLocks noGrp="1"/>
          </p:cNvSpPr>
          <p:nvPr>
            <p:ph sz="quarter" idx="13"/>
          </p:nvPr>
        </p:nvSpPr>
        <p:spPr>
          <a:xfrm>
            <a:off x="250851" y="1488934"/>
            <a:ext cx="11733451" cy="4010951"/>
          </a:xfrm>
        </p:spPr>
        <p:txBody>
          <a:bodyPr>
            <a:noAutofit/>
          </a:bodyPr>
          <a:lstStyle/>
          <a:p>
            <a:pPr marL="0" indent="0">
              <a:buNone/>
            </a:pPr>
            <a:r>
              <a:rPr lang="en-US" sz="1400" dirty="0" smtClean="0"/>
              <a:t>Several </a:t>
            </a:r>
            <a:r>
              <a:rPr lang="en-US" sz="1400" dirty="0"/>
              <a:t>laws in WA State </a:t>
            </a:r>
            <a:r>
              <a:rPr lang="en-US" sz="1400" dirty="0" smtClean="0"/>
              <a:t>allow persons </a:t>
            </a:r>
            <a:r>
              <a:rPr lang="en-US" sz="1400" dirty="0"/>
              <a:t>to possess and administer naloxone and provide immunity from liability when assisting in an overdose. </a:t>
            </a:r>
            <a:endParaRPr lang="en-US" sz="1400" dirty="0" smtClean="0"/>
          </a:p>
          <a:p>
            <a:pPr marL="0" indent="0">
              <a:buNone/>
            </a:pPr>
            <a:r>
              <a:rPr lang="en-US" sz="1400" dirty="0" smtClean="0"/>
              <a:t>Possessing</a:t>
            </a:r>
            <a:r>
              <a:rPr lang="en-US" sz="1400" dirty="0"/>
              <a:t>, using and distributing naloxone WA State law RCW 69.50.315 allows anyone “at risk for having or witnessing a drug overdose” to obtain naloxone and administer it in an overdose. This includes people who use opioids, family members, friends and professionals. </a:t>
            </a:r>
            <a:endParaRPr lang="en-US" sz="1400" dirty="0" smtClean="0"/>
          </a:p>
          <a:p>
            <a:pPr marL="0" indent="0">
              <a:buNone/>
            </a:pPr>
            <a:r>
              <a:rPr lang="en-US" sz="1400" dirty="0" smtClean="0"/>
              <a:t>WA </a:t>
            </a:r>
            <a:r>
              <a:rPr lang="en-US" sz="1400" dirty="0"/>
              <a:t>State’s 2015 "Naloxone law” ESHB 1671 also permits naloxone to be prescribed directly to an "entity" such as a police department, homeless shelter or social service agency. Together, these laws allow a community agency to have naloxone on site and its employees to carry and administer naloxone in an overdose event. ESHB 1671 also permits non-medical persons to distribute naloxone under a prescriber's standing order (see side box). Immunity from liability Several laws in WA State (commonly called “Good Samaritan” laws) give certain protections to laypersons trying to assist in a medical emergency. </a:t>
            </a:r>
            <a:endParaRPr lang="en-US" sz="1400" dirty="0" smtClean="0"/>
          </a:p>
          <a:p>
            <a:pPr marL="0" indent="0">
              <a:buNone/>
            </a:pPr>
            <a:r>
              <a:rPr lang="en-US" sz="1400" dirty="0" smtClean="0"/>
              <a:t>RCW </a:t>
            </a:r>
            <a:r>
              <a:rPr lang="en-US" sz="1400" dirty="0"/>
              <a:t>4.24.300 provides immunity from civil liabilities when responding in a medical emergency. </a:t>
            </a:r>
            <a:endParaRPr lang="en-US" sz="1400" dirty="0" smtClean="0"/>
          </a:p>
          <a:p>
            <a:pPr marL="0" indent="0">
              <a:buNone/>
            </a:pPr>
            <a:r>
              <a:rPr lang="en-US" sz="1400" dirty="0" smtClean="0"/>
              <a:t>RCW </a:t>
            </a:r>
            <a:r>
              <a:rPr lang="en-US" sz="1400" dirty="0"/>
              <a:t>69.50.315 further protects both the overdose victim and the person assisting in an overdose from prosecution for misdemeanor drug possession. The 2 injection and 2 intranasal products currently available. </a:t>
            </a:r>
            <a:endParaRPr lang="en-US" sz="1400" dirty="0" smtClean="0"/>
          </a:p>
          <a:p>
            <a:pPr marL="0" indent="0">
              <a:buNone/>
            </a:pPr>
            <a:r>
              <a:rPr lang="en-US" sz="1400" dirty="0" smtClean="0"/>
              <a:t>In </a:t>
            </a:r>
            <a:r>
              <a:rPr lang="en-US" sz="1400" dirty="0"/>
              <a:t>a standing order, a prescriber authorizes specific people (e.g., health educator, counselor, syringe exchange volunteer) to conduct specific tasks within specific protocols on behalf of that prescriber. For example, a medical director, advising physician or local health officer could issue a standing order to allow trained staff to distribute naloxone to clients at risk for overdose. </a:t>
            </a:r>
          </a:p>
        </p:txBody>
      </p:sp>
    </p:spTree>
    <p:extLst>
      <p:ext uri="{BB962C8B-B14F-4D97-AF65-F5344CB8AC3E}">
        <p14:creationId xmlns:p14="http://schemas.microsoft.com/office/powerpoint/2010/main" val="389988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25513" y="704007"/>
            <a:ext cx="3592863" cy="2209126"/>
          </a:xfrm>
        </p:spPr>
        <p:txBody>
          <a:bodyPr>
            <a:normAutofit/>
            <a:scene3d>
              <a:camera prst="orthographicFront"/>
              <a:lightRig rig="sunrise" dir="t"/>
            </a:scene3d>
            <a:sp3d extrusionH="57150">
              <a:bevelT w="38100" h="38100"/>
            </a:sp3d>
          </a:bodyPr>
          <a:lstStyle/>
          <a:p>
            <a:r>
              <a:rPr lang="en-US" dirty="0" smtClean="0"/>
              <a:t>WHERE</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16809" t="21371" r="19619" b="15543"/>
          <a:stretch/>
        </p:blipFill>
        <p:spPr>
          <a:xfrm>
            <a:off x="618101" y="308292"/>
            <a:ext cx="9160810" cy="5681758"/>
          </a:xfrm>
          <a:prstGeom prst="rect">
            <a:avLst/>
          </a:prstGeom>
        </p:spPr>
      </p:pic>
      <p:sp>
        <p:nvSpPr>
          <p:cNvPr id="5" name="Rectangle 4"/>
          <p:cNvSpPr/>
          <p:nvPr/>
        </p:nvSpPr>
        <p:spPr>
          <a:xfrm>
            <a:off x="248154" y="6075612"/>
            <a:ext cx="7479739" cy="646331"/>
          </a:xfrm>
          <a:prstGeom prst="rect">
            <a:avLst/>
          </a:prstGeom>
        </p:spPr>
        <p:txBody>
          <a:bodyPr wrap="square">
            <a:spAutoFit/>
          </a:bodyPr>
          <a:lstStyle/>
          <a:p>
            <a:r>
              <a:rPr lang="en-US" dirty="0" smtClean="0">
                <a:hlinkClick r:id="rId4"/>
              </a:rPr>
              <a:t>https://stopoverdose.org/find-naloxone-near-me-washington-state/</a:t>
            </a:r>
            <a:endParaRPr lang="en-US" dirty="0" smtClean="0"/>
          </a:p>
          <a:p>
            <a:endParaRPr lang="en-US" dirty="0"/>
          </a:p>
        </p:txBody>
      </p:sp>
    </p:spTree>
    <p:extLst>
      <p:ext uri="{BB962C8B-B14F-4D97-AF65-F5344CB8AC3E}">
        <p14:creationId xmlns:p14="http://schemas.microsoft.com/office/powerpoint/2010/main" val="132969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3"/>
          <a:srcRect l="17963" t="27256" r="39257" b="27624"/>
          <a:stretch/>
        </p:blipFill>
        <p:spPr>
          <a:xfrm>
            <a:off x="558629" y="1900803"/>
            <a:ext cx="6211613" cy="4094651"/>
          </a:xfrm>
          <a:prstGeom prst="rect">
            <a:avLst/>
          </a:prstGeom>
        </p:spPr>
      </p:pic>
      <p:sp>
        <p:nvSpPr>
          <p:cNvPr id="5" name="TextBox 4"/>
          <p:cNvSpPr txBox="1"/>
          <p:nvPr/>
        </p:nvSpPr>
        <p:spPr>
          <a:xfrm>
            <a:off x="7493876" y="3132082"/>
            <a:ext cx="3384260" cy="1754326"/>
          </a:xfrm>
          <a:prstGeom prst="rect">
            <a:avLst/>
          </a:prstGeom>
          <a:noFill/>
        </p:spPr>
        <p:txBody>
          <a:bodyPr wrap="none" rtlCol="0">
            <a:spAutoFit/>
          </a:bodyPr>
          <a:lstStyle/>
          <a:p>
            <a:pPr algn="ctr"/>
            <a:r>
              <a:rPr lang="en-US" dirty="0" smtClean="0"/>
              <a:t>COST</a:t>
            </a:r>
          </a:p>
          <a:p>
            <a:endParaRPr lang="en-US" dirty="0"/>
          </a:p>
          <a:p>
            <a:r>
              <a:rPr lang="en-US" dirty="0" smtClean="0"/>
              <a:t>If one overdose takes 4-5 doses </a:t>
            </a:r>
          </a:p>
          <a:p>
            <a:r>
              <a:rPr lang="en-US" dirty="0" smtClean="0"/>
              <a:t>~$423.42 for each reversal</a:t>
            </a:r>
          </a:p>
          <a:p>
            <a:endParaRPr lang="en-US" dirty="0"/>
          </a:p>
          <a:p>
            <a:r>
              <a:rPr lang="en-US" dirty="0" smtClean="0"/>
              <a:t>This is not reasonable or accessible</a:t>
            </a:r>
            <a:endParaRPr lang="en-US" dirty="0"/>
          </a:p>
        </p:txBody>
      </p:sp>
      <p:sp>
        <p:nvSpPr>
          <p:cNvPr id="6" name="TextBox 5"/>
          <p:cNvSpPr txBox="1"/>
          <p:nvPr/>
        </p:nvSpPr>
        <p:spPr>
          <a:xfrm>
            <a:off x="1367555" y="776834"/>
            <a:ext cx="4264502" cy="830997"/>
          </a:xfrm>
          <a:prstGeom prst="rect">
            <a:avLst/>
          </a:prstGeom>
          <a:noFill/>
        </p:spPr>
        <p:txBody>
          <a:bodyPr wrap="square" rtlCol="0">
            <a:spAutoFit/>
          </a:bodyPr>
          <a:lstStyle/>
          <a:p>
            <a:r>
              <a:rPr lang="en-US" sz="4800" dirty="0" smtClean="0"/>
              <a:t>HOW</a:t>
            </a:r>
            <a:endParaRPr lang="en-US" sz="4800" dirty="0"/>
          </a:p>
        </p:txBody>
      </p:sp>
    </p:spTree>
    <p:extLst>
      <p:ext uri="{BB962C8B-B14F-4D97-AF65-F5344CB8AC3E}">
        <p14:creationId xmlns:p14="http://schemas.microsoft.com/office/powerpoint/2010/main" val="51585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access</a:t>
            </a:r>
            <a:endParaRPr lang="en-US" dirty="0"/>
          </a:p>
        </p:txBody>
      </p:sp>
      <p:sp>
        <p:nvSpPr>
          <p:cNvPr id="3" name="Content Placeholder 2"/>
          <p:cNvSpPr>
            <a:spLocks noGrp="1"/>
          </p:cNvSpPr>
          <p:nvPr>
            <p:ph sz="quarter" idx="13"/>
          </p:nvPr>
        </p:nvSpPr>
        <p:spPr/>
        <p:txBody>
          <a:bodyPr/>
          <a:lstStyle/>
          <a:p>
            <a:r>
              <a:rPr lang="en-US" dirty="0">
                <a:hlinkClick r:id="rId2"/>
              </a:rPr>
              <a:t>http://</a:t>
            </a:r>
            <a:r>
              <a:rPr lang="en-US" dirty="0" smtClean="0">
                <a:hlinkClick r:id="rId2"/>
              </a:rPr>
              <a:t>phra.org/mail-order-naloxone</a:t>
            </a:r>
            <a:endParaRPr lang="en-US" dirty="0" smtClean="0"/>
          </a:p>
          <a:p>
            <a:r>
              <a:rPr lang="en-US" dirty="0">
                <a:hlinkClick r:id="rId3"/>
              </a:rPr>
              <a:t>https://www.kelley-ross.com/polyclinic/ll</a:t>
            </a:r>
            <a:r>
              <a:rPr lang="en-US" dirty="0" smtClean="0">
                <a:hlinkClick r:id="rId3"/>
              </a:rPr>
              <a:t>/</a:t>
            </a:r>
            <a:endParaRPr lang="en-US" dirty="0" smtClean="0"/>
          </a:p>
          <a:p>
            <a:r>
              <a:rPr lang="en-US" dirty="0">
                <a:hlinkClick r:id="rId4"/>
              </a:rPr>
              <a:t>https://</a:t>
            </a:r>
            <a:r>
              <a:rPr lang="en-US" dirty="0" smtClean="0">
                <a:hlinkClick r:id="rId4"/>
              </a:rPr>
              <a:t>docs.google.com/forms/d/e/1FAIpQLSd4Wut2Ai5SANt3ZAHj7WOC5KynstN9vcfzIXYIp9bNg6iVyw/viewform</a:t>
            </a:r>
            <a:endParaRPr lang="en-US" dirty="0" smtClean="0"/>
          </a:p>
          <a:p>
            <a:r>
              <a:rPr lang="en-US" dirty="0">
                <a:hlinkClick r:id="rId5"/>
              </a:rPr>
              <a:t>https://</a:t>
            </a:r>
            <a:r>
              <a:rPr lang="en-US" dirty="0" smtClean="0">
                <a:hlinkClick r:id="rId5"/>
              </a:rPr>
              <a:t>docs.google.com/forms/d/e/1FAIpQLSfz0RWLF51FVtZDvrXlOAV07XctZB1AvOS7-uRwyktMXEroGg/viewform</a:t>
            </a:r>
            <a:endParaRPr lang="en-US" dirty="0" smtClean="0"/>
          </a:p>
          <a:p>
            <a:r>
              <a:rPr lang="en-US" dirty="0">
                <a:hlinkClick r:id="rId6"/>
              </a:rPr>
              <a:t>https://stopoverdose.org/find-naloxone-near-me-washington-state</a:t>
            </a:r>
            <a:r>
              <a:rPr lang="en-US" dirty="0" smtClean="0">
                <a:hlinkClick r:id="rId6"/>
              </a:rPr>
              <a:t>/</a:t>
            </a:r>
            <a:endParaRPr lang="en-US" dirty="0" smtClean="0"/>
          </a:p>
          <a:p>
            <a:endParaRPr lang="en-US" dirty="0"/>
          </a:p>
        </p:txBody>
      </p:sp>
    </p:spTree>
    <p:extLst>
      <p:ext uri="{BB962C8B-B14F-4D97-AF65-F5344CB8AC3E}">
        <p14:creationId xmlns:p14="http://schemas.microsoft.com/office/powerpoint/2010/main" val="197647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http://</a:t>
            </a:r>
            <a:r>
              <a:rPr lang="en-US" dirty="0" smtClean="0">
                <a:hlinkClick r:id="rId3"/>
              </a:rPr>
              <a:t>phra.org/mail-order-naloxone</a:t>
            </a: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sz="quarter" idx="13"/>
          </p:nvPr>
        </p:nvPicPr>
        <p:blipFill rotWithShape="1">
          <a:blip r:embed="rId4"/>
          <a:srcRect l="41369" t="21628" r="41891" b="2375"/>
          <a:stretch/>
        </p:blipFill>
        <p:spPr>
          <a:xfrm>
            <a:off x="913775" y="1416605"/>
            <a:ext cx="4592782" cy="5067896"/>
          </a:xfrm>
          <a:prstGeom prst="rect">
            <a:avLst/>
          </a:prstGeom>
        </p:spPr>
      </p:pic>
      <p:pic>
        <p:nvPicPr>
          <p:cNvPr id="5" name="Picture 4"/>
          <p:cNvPicPr>
            <a:picLocks noChangeAspect="1"/>
          </p:cNvPicPr>
          <p:nvPr/>
        </p:nvPicPr>
        <p:blipFill rotWithShape="1">
          <a:blip r:embed="rId5"/>
          <a:srcRect l="44306" t="22884" r="44482" b="3557"/>
          <a:stretch/>
        </p:blipFill>
        <p:spPr>
          <a:xfrm>
            <a:off x="7155873" y="1416605"/>
            <a:ext cx="3110345" cy="4959740"/>
          </a:xfrm>
          <a:prstGeom prst="rect">
            <a:avLst/>
          </a:prstGeom>
        </p:spPr>
      </p:pic>
    </p:spTree>
    <p:extLst>
      <p:ext uri="{BB962C8B-B14F-4D97-AF65-F5344CB8AC3E}">
        <p14:creationId xmlns:p14="http://schemas.microsoft.com/office/powerpoint/2010/main" val="92950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333273"/>
            <a:ext cx="10364451" cy="1596177"/>
          </a:xfrm>
        </p:spPr>
        <p:txBody>
          <a:bodyPr/>
          <a:lstStyle/>
          <a:p>
            <a:r>
              <a:rPr lang="en-US" dirty="0" smtClean="0"/>
              <a:t>King County Only</a:t>
            </a:r>
            <a:br>
              <a:rPr lang="en-US" dirty="0" smtClean="0"/>
            </a:br>
            <a:r>
              <a:rPr lang="en-US" dirty="0">
                <a:hlinkClick r:id="rId2"/>
              </a:rPr>
              <a:t>https://www.kelley-ross.com/polyclinic/ll/</a:t>
            </a:r>
            <a:r>
              <a:rPr lang="en-US" dirty="0"/>
              <a:t/>
            </a:r>
            <a:br>
              <a:rPr lang="en-US" dirty="0"/>
            </a:b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rotWithShape="1">
          <a:blip r:embed="rId3"/>
          <a:srcRect l="37336" t="24753" r="35505" b="2468"/>
          <a:stretch/>
        </p:blipFill>
        <p:spPr>
          <a:xfrm>
            <a:off x="1953491" y="1486800"/>
            <a:ext cx="8229601" cy="5360145"/>
          </a:xfrm>
          <a:prstGeom prst="rect">
            <a:avLst/>
          </a:prstGeom>
        </p:spPr>
      </p:pic>
    </p:spTree>
    <p:extLst>
      <p:ext uri="{BB962C8B-B14F-4D97-AF65-F5344CB8AC3E}">
        <p14:creationId xmlns:p14="http://schemas.microsoft.com/office/powerpoint/2010/main" val="99678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else?</a:t>
            </a:r>
            <a:endParaRPr lang="en-US" dirty="0"/>
          </a:p>
        </p:txBody>
      </p:sp>
      <p:sp>
        <p:nvSpPr>
          <p:cNvPr id="3" name="Content Placeholder 2"/>
          <p:cNvSpPr>
            <a:spLocks noGrp="1"/>
          </p:cNvSpPr>
          <p:nvPr>
            <p:ph sz="quarter" idx="13"/>
          </p:nvPr>
        </p:nvSpPr>
        <p:spPr/>
        <p:txBody>
          <a:bodyPr/>
          <a:lstStyle/>
          <a:p>
            <a:r>
              <a:rPr lang="en-US" dirty="0" smtClean="0"/>
              <a:t>PCP can prescribe</a:t>
            </a:r>
          </a:p>
          <a:p>
            <a:r>
              <a:rPr lang="en-US" dirty="0" smtClean="0"/>
              <a:t>Tribal health centers</a:t>
            </a:r>
          </a:p>
          <a:p>
            <a:r>
              <a:rPr lang="en-US" dirty="0" smtClean="0"/>
              <a:t>SSPs</a:t>
            </a:r>
          </a:p>
          <a:p>
            <a:r>
              <a:rPr lang="en-US" dirty="0" smtClean="0"/>
              <a:t>County </a:t>
            </a:r>
            <a:r>
              <a:rPr lang="en-US" dirty="0" err="1" smtClean="0"/>
              <a:t>Dohs</a:t>
            </a:r>
            <a:endParaRPr lang="en-US" dirty="0" smtClean="0"/>
          </a:p>
          <a:p>
            <a:r>
              <a:rPr lang="en-US" dirty="0" smtClean="0"/>
              <a:t>And?</a:t>
            </a:r>
          </a:p>
          <a:p>
            <a:endParaRPr lang="en-US" dirty="0"/>
          </a:p>
          <a:p>
            <a:endParaRPr lang="en-US" dirty="0" smtClean="0"/>
          </a:p>
        </p:txBody>
      </p:sp>
    </p:spTree>
    <p:extLst>
      <p:ext uri="{BB962C8B-B14F-4D97-AF65-F5344CB8AC3E}">
        <p14:creationId xmlns:p14="http://schemas.microsoft.com/office/powerpoint/2010/main" val="131310990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934</TotalTime>
  <Words>543</Words>
  <Application>Microsoft Office PowerPoint</Application>
  <PresentationFormat>Widescreen</PresentationFormat>
  <Paragraphs>47</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 Cen MT</vt:lpstr>
      <vt:lpstr>Droplet</vt:lpstr>
      <vt:lpstr>Narcan Access WA State</vt:lpstr>
      <vt:lpstr>WA STATE STANDING ORDER</vt:lpstr>
      <vt:lpstr>WHERE</vt:lpstr>
      <vt:lpstr>PowerPoint Presentation</vt:lpstr>
      <vt:lpstr>Free access</vt:lpstr>
      <vt:lpstr>http://phra.org/mail-order-naloxone  </vt:lpstr>
      <vt:lpstr>King County Only https://www.kelley-ross.com/polyclinic/ll/ </vt:lpstr>
      <vt:lpstr>Where 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Narcan Access WA State</dc:title>
  <dc:creator>Jessica Rienstra</dc:creator>
  <cp:lastModifiedBy>Jessica Rienstra</cp:lastModifiedBy>
  <cp:revision>13</cp:revision>
  <dcterms:created xsi:type="dcterms:W3CDTF">2022-07-05T02:40:32Z</dcterms:created>
  <dcterms:modified xsi:type="dcterms:W3CDTF">2022-07-05T18:14:40Z</dcterms:modified>
</cp:coreProperties>
</file>