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67" r:id="rId3"/>
  </p:sldMasterIdLst>
  <p:notesMasterIdLst>
    <p:notesMasterId r:id="rId25"/>
  </p:notesMasterIdLst>
  <p:sldIdLst>
    <p:sldId id="545" r:id="rId4"/>
    <p:sldId id="533" r:id="rId5"/>
    <p:sldId id="559" r:id="rId6"/>
    <p:sldId id="585" r:id="rId7"/>
    <p:sldId id="722" r:id="rId8"/>
    <p:sldId id="523" r:id="rId9"/>
    <p:sldId id="522" r:id="rId10"/>
    <p:sldId id="569" r:id="rId11"/>
    <p:sldId id="560" r:id="rId12"/>
    <p:sldId id="724" r:id="rId13"/>
    <p:sldId id="511" r:id="rId14"/>
    <p:sldId id="501" r:id="rId15"/>
    <p:sldId id="703" r:id="rId16"/>
    <p:sldId id="666" r:id="rId17"/>
    <p:sldId id="521" r:id="rId18"/>
    <p:sldId id="731" r:id="rId19"/>
    <p:sldId id="732" r:id="rId20"/>
    <p:sldId id="730" r:id="rId21"/>
    <p:sldId id="726" r:id="rId22"/>
    <p:sldId id="670" r:id="rId23"/>
    <p:sldId id="603" r:id="rId24"/>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ra Fuller" initials="NF" lastIdx="1" clrIdx="0">
    <p:extLst>
      <p:ext uri="{19B8F6BF-5375-455C-9EA6-DF929625EA0E}">
        <p15:presenceInfo xmlns:p15="http://schemas.microsoft.com/office/powerpoint/2012/main" userId="S-1-5-21-2966234753-3346531789-2909034793-1726" providerId="AD"/>
      </p:ext>
    </p:extLst>
  </p:cmAuthor>
  <p:cmAuthor id="2" name="Andia, Jonny (CDC/OID/NCHHSTP)" initials="AJ(" lastIdx="18" clrIdx="1">
    <p:extLst>
      <p:ext uri="{19B8F6BF-5375-455C-9EA6-DF929625EA0E}">
        <p15:presenceInfo xmlns:p15="http://schemas.microsoft.com/office/powerpoint/2012/main" userId="S-1-5-21-1207783550-2075000910-922709458-178490" providerId="AD"/>
      </p:ext>
    </p:extLst>
  </p:cmAuthor>
  <p:cmAuthor id="3" name="Miles, Gillian (CDC/DDID/NCHHSTP)" initials="hsu1" lastIdx="4" clrIdx="2">
    <p:extLst>
      <p:ext uri="{19B8F6BF-5375-455C-9EA6-DF929625EA0E}">
        <p15:presenceInfo xmlns:p15="http://schemas.microsoft.com/office/powerpoint/2012/main" userId="Miles, Gillian (CDC/DDID/NCHHSTP)" providerId="None"/>
      </p:ext>
    </p:extLst>
  </p:cmAuthor>
  <p:cmAuthor id="4" name="Laura Pegram" initials="LP" lastIdx="6" clrIdx="3">
    <p:extLst>
      <p:ext uri="{19B8F6BF-5375-455C-9EA6-DF929625EA0E}">
        <p15:presenceInfo xmlns:p15="http://schemas.microsoft.com/office/powerpoint/2012/main" userId="Laura Pegram" providerId="None"/>
      </p:ext>
    </p:extLst>
  </p:cmAuthor>
  <p:cmAuthor id="5" name="Farah Nageer-Kanthor" initials="FN" lastIdx="3" clrIdx="4">
    <p:extLst>
      <p:ext uri="{19B8F6BF-5375-455C-9EA6-DF929625EA0E}">
        <p15:presenceInfo xmlns:p15="http://schemas.microsoft.com/office/powerpoint/2012/main" userId="S-1-5-21-2966234753-3346531789-2909034793-11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C92"/>
    <a:srgbClr val="73FDD6"/>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081" autoAdjust="0"/>
    <p:restoredTop sz="93265" autoAdjust="0"/>
  </p:normalViewPr>
  <p:slideViewPr>
    <p:cSldViewPr snapToGrid="0">
      <p:cViewPr varScale="1">
        <p:scale>
          <a:sx n="135" d="100"/>
          <a:sy n="135" d="100"/>
        </p:scale>
        <p:origin x="704" y="184"/>
      </p:cViewPr>
      <p:guideLst>
        <p:guide orient="horz" pos="2160"/>
        <p:guide pos="3840"/>
      </p:guideLst>
    </p:cSldViewPr>
  </p:slideViewPr>
  <p:outlineViewPr>
    <p:cViewPr>
      <p:scale>
        <a:sx n="33" d="100"/>
        <a:sy n="33" d="100"/>
      </p:scale>
      <p:origin x="0" y="-1010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2692"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diagrams/_rels/data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C9A1A6-990B-1B42-B68D-20C9698FDF49}" type="doc">
      <dgm:prSet loTypeId="urn:microsoft.com/office/officeart/2005/8/layout/venn1" loCatId="" qsTypeId="urn:microsoft.com/office/officeart/2005/8/quickstyle/simple1" qsCatId="simple" csTypeId="urn:microsoft.com/office/officeart/2005/8/colors/colorful4" csCatId="colorful" phldr="1"/>
      <dgm:spPr/>
    </dgm:pt>
    <dgm:pt modelId="{57727D82-DC6B-F949-95AE-2C561A579326}">
      <dgm:prSet phldrT="[Text]" custT="1"/>
      <dgm:spPr/>
      <dgm:t>
        <a:bodyPr/>
        <a:lstStyle/>
        <a:p>
          <a:r>
            <a:rPr lang="en-US" sz="1400" b="1" dirty="0"/>
            <a:t>Structural Factors</a:t>
          </a:r>
        </a:p>
      </dgm:t>
    </dgm:pt>
    <dgm:pt modelId="{92EAFDE5-C73C-1C41-AE3E-BFDA75DBC904}" type="parTrans" cxnId="{B9EC2845-12FD-334B-969B-CEA0FB42C2BF}">
      <dgm:prSet/>
      <dgm:spPr/>
      <dgm:t>
        <a:bodyPr/>
        <a:lstStyle/>
        <a:p>
          <a:endParaRPr lang="en-US"/>
        </a:p>
      </dgm:t>
    </dgm:pt>
    <dgm:pt modelId="{AB759D8F-BEFE-ED4E-B7B1-E9CE1E44915C}" type="sibTrans" cxnId="{B9EC2845-12FD-334B-969B-CEA0FB42C2BF}">
      <dgm:prSet/>
      <dgm:spPr/>
      <dgm:t>
        <a:bodyPr/>
        <a:lstStyle/>
        <a:p>
          <a:endParaRPr lang="en-US"/>
        </a:p>
      </dgm:t>
    </dgm:pt>
    <dgm:pt modelId="{FF46B48F-526D-EF4E-8568-155DD6B9061F}">
      <dgm:prSet phldrT="[Text]" custT="1"/>
      <dgm:spPr/>
      <dgm:t>
        <a:bodyPr/>
        <a:lstStyle/>
        <a:p>
          <a:br>
            <a:rPr lang="en-US" sz="1400" dirty="0"/>
          </a:br>
          <a:br>
            <a:rPr lang="en-US" sz="1400" dirty="0"/>
          </a:br>
          <a:br>
            <a:rPr lang="en-US" sz="1400" dirty="0"/>
          </a:br>
          <a:r>
            <a:rPr lang="en-US" sz="1400" b="1" dirty="0"/>
            <a:t>Social Factors</a:t>
          </a:r>
        </a:p>
      </dgm:t>
    </dgm:pt>
    <dgm:pt modelId="{90838496-1D3F-0947-BE79-58777D2D4E76}" type="parTrans" cxnId="{38F3069E-BA1D-BA4D-8D99-DD559838EA24}">
      <dgm:prSet/>
      <dgm:spPr/>
      <dgm:t>
        <a:bodyPr/>
        <a:lstStyle/>
        <a:p>
          <a:endParaRPr lang="en-US"/>
        </a:p>
      </dgm:t>
    </dgm:pt>
    <dgm:pt modelId="{9BA6FF02-8B87-F948-9094-D2242CE18DD0}" type="sibTrans" cxnId="{38F3069E-BA1D-BA4D-8D99-DD559838EA24}">
      <dgm:prSet/>
      <dgm:spPr/>
      <dgm:t>
        <a:bodyPr/>
        <a:lstStyle/>
        <a:p>
          <a:endParaRPr lang="en-US"/>
        </a:p>
      </dgm:t>
    </dgm:pt>
    <dgm:pt modelId="{165B016E-1FBC-4A48-82B0-721039F74DCB}">
      <dgm:prSet phldrT="[Text]" custT="1"/>
      <dgm:spPr/>
      <dgm:t>
        <a:bodyPr/>
        <a:lstStyle/>
        <a:p>
          <a:br>
            <a:rPr lang="en-US" sz="1400" dirty="0"/>
          </a:br>
          <a:br>
            <a:rPr lang="en-US" sz="1400" dirty="0"/>
          </a:br>
          <a:br>
            <a:rPr lang="en-US" sz="1400" dirty="0"/>
          </a:br>
          <a:r>
            <a:rPr lang="en-US" sz="1400" b="1" dirty="0"/>
            <a:t>Behavioral Factors</a:t>
          </a:r>
        </a:p>
      </dgm:t>
    </dgm:pt>
    <dgm:pt modelId="{65AB6CD3-D7D5-42D6-A126-1E3E347AE211}" type="parTrans" cxnId="{2603CBB3-98A6-4295-BD45-9389843148BC}">
      <dgm:prSet/>
      <dgm:spPr/>
      <dgm:t>
        <a:bodyPr/>
        <a:lstStyle/>
        <a:p>
          <a:endParaRPr lang="en-US"/>
        </a:p>
      </dgm:t>
    </dgm:pt>
    <dgm:pt modelId="{DA74B0D5-866D-45C0-9473-49149C924FAA}" type="sibTrans" cxnId="{2603CBB3-98A6-4295-BD45-9389843148BC}">
      <dgm:prSet/>
      <dgm:spPr/>
      <dgm:t>
        <a:bodyPr/>
        <a:lstStyle/>
        <a:p>
          <a:endParaRPr lang="en-US"/>
        </a:p>
      </dgm:t>
    </dgm:pt>
    <dgm:pt modelId="{2E23B8B4-2600-9E4B-8900-6619E854AFFD}" type="pres">
      <dgm:prSet presAssocID="{8CC9A1A6-990B-1B42-B68D-20C9698FDF49}" presName="compositeShape" presStyleCnt="0">
        <dgm:presLayoutVars>
          <dgm:chMax val="7"/>
          <dgm:dir/>
          <dgm:resizeHandles val="exact"/>
        </dgm:presLayoutVars>
      </dgm:prSet>
      <dgm:spPr/>
    </dgm:pt>
    <dgm:pt modelId="{46CB824F-F90B-DC47-BE96-CC95A5E9F44F}" type="pres">
      <dgm:prSet presAssocID="{57727D82-DC6B-F949-95AE-2C561A579326}" presName="circ1" presStyleLbl="vennNode1" presStyleIdx="0" presStyleCnt="3"/>
      <dgm:spPr/>
    </dgm:pt>
    <dgm:pt modelId="{B4C70492-74C9-9346-B91D-F0100185A303}" type="pres">
      <dgm:prSet presAssocID="{57727D82-DC6B-F949-95AE-2C561A579326}" presName="circ1Tx" presStyleLbl="revTx" presStyleIdx="0" presStyleCnt="0">
        <dgm:presLayoutVars>
          <dgm:chMax val="0"/>
          <dgm:chPref val="0"/>
          <dgm:bulletEnabled val="1"/>
        </dgm:presLayoutVars>
      </dgm:prSet>
      <dgm:spPr/>
    </dgm:pt>
    <dgm:pt modelId="{9934BC2C-39CF-4DF7-942F-571888CA4AC7}" type="pres">
      <dgm:prSet presAssocID="{165B016E-1FBC-4A48-82B0-721039F74DCB}" presName="circ2" presStyleLbl="vennNode1" presStyleIdx="1" presStyleCnt="3"/>
      <dgm:spPr/>
    </dgm:pt>
    <dgm:pt modelId="{89B56EA3-2100-43EB-9563-2AECD1C499DF}" type="pres">
      <dgm:prSet presAssocID="{165B016E-1FBC-4A48-82B0-721039F74DCB}" presName="circ2Tx" presStyleLbl="revTx" presStyleIdx="0" presStyleCnt="0">
        <dgm:presLayoutVars>
          <dgm:chMax val="0"/>
          <dgm:chPref val="0"/>
          <dgm:bulletEnabled val="1"/>
        </dgm:presLayoutVars>
      </dgm:prSet>
      <dgm:spPr/>
    </dgm:pt>
    <dgm:pt modelId="{E6F12FE5-1AD7-1F47-9F43-4DB070EDC133}" type="pres">
      <dgm:prSet presAssocID="{FF46B48F-526D-EF4E-8568-155DD6B9061F}" presName="circ3" presStyleLbl="vennNode1" presStyleIdx="2" presStyleCnt="3"/>
      <dgm:spPr/>
    </dgm:pt>
    <dgm:pt modelId="{65EBA7F5-014E-CC4C-96F9-C6EA890C91AC}" type="pres">
      <dgm:prSet presAssocID="{FF46B48F-526D-EF4E-8568-155DD6B9061F}" presName="circ3Tx" presStyleLbl="revTx" presStyleIdx="0" presStyleCnt="0">
        <dgm:presLayoutVars>
          <dgm:chMax val="0"/>
          <dgm:chPref val="0"/>
          <dgm:bulletEnabled val="1"/>
        </dgm:presLayoutVars>
      </dgm:prSet>
      <dgm:spPr/>
    </dgm:pt>
  </dgm:ptLst>
  <dgm:cxnLst>
    <dgm:cxn modelId="{EC0F1A20-9E39-6049-B844-5AC95F60427E}" type="presOf" srcId="{8CC9A1A6-990B-1B42-B68D-20C9698FDF49}" destId="{2E23B8B4-2600-9E4B-8900-6619E854AFFD}" srcOrd="0" destOrd="0" presId="urn:microsoft.com/office/officeart/2005/8/layout/venn1"/>
    <dgm:cxn modelId="{E9F9393D-FB36-45BF-8FB1-F949757CA5B0}" type="presOf" srcId="{165B016E-1FBC-4A48-82B0-721039F74DCB}" destId="{9934BC2C-39CF-4DF7-942F-571888CA4AC7}" srcOrd="0" destOrd="0" presId="urn:microsoft.com/office/officeart/2005/8/layout/venn1"/>
    <dgm:cxn modelId="{B9EC2845-12FD-334B-969B-CEA0FB42C2BF}" srcId="{8CC9A1A6-990B-1B42-B68D-20C9698FDF49}" destId="{57727D82-DC6B-F949-95AE-2C561A579326}" srcOrd="0" destOrd="0" parTransId="{92EAFDE5-C73C-1C41-AE3E-BFDA75DBC904}" sibTransId="{AB759D8F-BEFE-ED4E-B7B1-E9CE1E44915C}"/>
    <dgm:cxn modelId="{38F3069E-BA1D-BA4D-8D99-DD559838EA24}" srcId="{8CC9A1A6-990B-1B42-B68D-20C9698FDF49}" destId="{FF46B48F-526D-EF4E-8568-155DD6B9061F}" srcOrd="2" destOrd="0" parTransId="{90838496-1D3F-0947-BE79-58777D2D4E76}" sibTransId="{9BA6FF02-8B87-F948-9094-D2242CE18DD0}"/>
    <dgm:cxn modelId="{36B3BFA7-F984-4109-9393-4341DF77B38F}" type="presOf" srcId="{165B016E-1FBC-4A48-82B0-721039F74DCB}" destId="{89B56EA3-2100-43EB-9563-2AECD1C499DF}" srcOrd="1" destOrd="0" presId="urn:microsoft.com/office/officeart/2005/8/layout/venn1"/>
    <dgm:cxn modelId="{22A517AA-7F19-D24B-8D9E-02340CE7AF95}" type="presOf" srcId="{57727D82-DC6B-F949-95AE-2C561A579326}" destId="{46CB824F-F90B-DC47-BE96-CC95A5E9F44F}" srcOrd="0" destOrd="0" presId="urn:microsoft.com/office/officeart/2005/8/layout/venn1"/>
    <dgm:cxn modelId="{2603CBB3-98A6-4295-BD45-9389843148BC}" srcId="{8CC9A1A6-990B-1B42-B68D-20C9698FDF49}" destId="{165B016E-1FBC-4A48-82B0-721039F74DCB}" srcOrd="1" destOrd="0" parTransId="{65AB6CD3-D7D5-42D6-A126-1E3E347AE211}" sibTransId="{DA74B0D5-866D-45C0-9473-49149C924FAA}"/>
    <dgm:cxn modelId="{8D37C6C4-8C58-44C0-8D12-85413C07D45F}" type="presOf" srcId="{FF46B48F-526D-EF4E-8568-155DD6B9061F}" destId="{E6F12FE5-1AD7-1F47-9F43-4DB070EDC133}" srcOrd="0" destOrd="0" presId="urn:microsoft.com/office/officeart/2005/8/layout/venn1"/>
    <dgm:cxn modelId="{7294A5F6-24F2-45BF-AB40-2F42DF0864C5}" type="presOf" srcId="{FF46B48F-526D-EF4E-8568-155DD6B9061F}" destId="{65EBA7F5-014E-CC4C-96F9-C6EA890C91AC}" srcOrd="1" destOrd="0" presId="urn:microsoft.com/office/officeart/2005/8/layout/venn1"/>
    <dgm:cxn modelId="{F23068F9-E854-884B-9C10-78060E5CEC98}" type="presOf" srcId="{57727D82-DC6B-F949-95AE-2C561A579326}" destId="{B4C70492-74C9-9346-B91D-F0100185A303}" srcOrd="1" destOrd="0" presId="urn:microsoft.com/office/officeart/2005/8/layout/venn1"/>
    <dgm:cxn modelId="{1C7FD584-96ED-024E-9E6C-F4D0A6FE31F3}" type="presParOf" srcId="{2E23B8B4-2600-9E4B-8900-6619E854AFFD}" destId="{46CB824F-F90B-DC47-BE96-CC95A5E9F44F}" srcOrd="0" destOrd="0" presId="urn:microsoft.com/office/officeart/2005/8/layout/venn1"/>
    <dgm:cxn modelId="{6F734FD1-9204-224C-BE4B-3C19A6BE67CB}" type="presParOf" srcId="{2E23B8B4-2600-9E4B-8900-6619E854AFFD}" destId="{B4C70492-74C9-9346-B91D-F0100185A303}" srcOrd="1" destOrd="0" presId="urn:microsoft.com/office/officeart/2005/8/layout/venn1"/>
    <dgm:cxn modelId="{0ADAD36B-B1EC-48B4-BC30-3656F2293041}" type="presParOf" srcId="{2E23B8B4-2600-9E4B-8900-6619E854AFFD}" destId="{9934BC2C-39CF-4DF7-942F-571888CA4AC7}" srcOrd="2" destOrd="0" presId="urn:microsoft.com/office/officeart/2005/8/layout/venn1"/>
    <dgm:cxn modelId="{109E6BED-6CFD-41F8-BB0D-7F44214C9B12}" type="presParOf" srcId="{2E23B8B4-2600-9E4B-8900-6619E854AFFD}" destId="{89B56EA3-2100-43EB-9563-2AECD1C499DF}" srcOrd="3" destOrd="0" presId="urn:microsoft.com/office/officeart/2005/8/layout/venn1"/>
    <dgm:cxn modelId="{0D58A4BE-F08D-49C3-A276-BCA88E4A3B7A}" type="presParOf" srcId="{2E23B8B4-2600-9E4B-8900-6619E854AFFD}" destId="{E6F12FE5-1AD7-1F47-9F43-4DB070EDC133}" srcOrd="4" destOrd="0" presId="urn:microsoft.com/office/officeart/2005/8/layout/venn1"/>
    <dgm:cxn modelId="{2614FD7E-149D-4238-A3D0-8C18A4D13AD2}" type="presParOf" srcId="{2E23B8B4-2600-9E4B-8900-6619E854AFFD}" destId="{65EBA7F5-014E-CC4C-96F9-C6EA890C91AC}"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C9A1A6-990B-1B42-B68D-20C9698FDF49}" type="doc">
      <dgm:prSet loTypeId="urn:microsoft.com/office/officeart/2005/8/layout/venn1" loCatId="" qsTypeId="urn:microsoft.com/office/officeart/2005/8/quickstyle/3d3" qsCatId="3D" csTypeId="urn:microsoft.com/office/officeart/2005/8/colors/colorful1" csCatId="colorful" phldr="1"/>
      <dgm:spPr/>
    </dgm:pt>
    <dgm:pt modelId="{57727D82-DC6B-F949-95AE-2C561A579326}">
      <dgm:prSet phldrT="[Text]" custT="1"/>
      <dgm:spPr/>
      <dgm:t>
        <a:bodyPr/>
        <a:lstStyle/>
        <a:p>
          <a:r>
            <a:rPr lang="en-US" sz="1400" dirty="0"/>
            <a:t>HIV</a:t>
          </a:r>
        </a:p>
      </dgm:t>
    </dgm:pt>
    <dgm:pt modelId="{92EAFDE5-C73C-1C41-AE3E-BFDA75DBC904}" type="parTrans" cxnId="{B9EC2845-12FD-334B-969B-CEA0FB42C2BF}">
      <dgm:prSet/>
      <dgm:spPr/>
      <dgm:t>
        <a:bodyPr/>
        <a:lstStyle/>
        <a:p>
          <a:endParaRPr lang="en-US"/>
        </a:p>
      </dgm:t>
    </dgm:pt>
    <dgm:pt modelId="{AB759D8F-BEFE-ED4E-B7B1-E9CE1E44915C}" type="sibTrans" cxnId="{B9EC2845-12FD-334B-969B-CEA0FB42C2BF}">
      <dgm:prSet/>
      <dgm:spPr/>
      <dgm:t>
        <a:bodyPr/>
        <a:lstStyle/>
        <a:p>
          <a:endParaRPr lang="en-US"/>
        </a:p>
      </dgm:t>
    </dgm:pt>
    <dgm:pt modelId="{38C3BF3F-2282-3C47-8D2D-2797CA34D1A5}">
      <dgm:prSet phldrT="[Text]" custT="1"/>
      <dgm:spPr/>
      <dgm:t>
        <a:bodyPr/>
        <a:lstStyle/>
        <a:p>
          <a:r>
            <a:rPr lang="en-US" sz="1400" dirty="0"/>
            <a:t>HCV</a:t>
          </a:r>
        </a:p>
      </dgm:t>
    </dgm:pt>
    <dgm:pt modelId="{B2B154B3-C753-9F48-B2F2-BB85B1487F43}" type="parTrans" cxnId="{E592765B-7E46-7C42-9DFE-8A903B19664E}">
      <dgm:prSet/>
      <dgm:spPr/>
      <dgm:t>
        <a:bodyPr/>
        <a:lstStyle/>
        <a:p>
          <a:endParaRPr lang="en-US"/>
        </a:p>
      </dgm:t>
    </dgm:pt>
    <dgm:pt modelId="{195C3A3F-5810-8443-8EF9-C8E0C743135D}" type="sibTrans" cxnId="{E592765B-7E46-7C42-9DFE-8A903B19664E}">
      <dgm:prSet/>
      <dgm:spPr/>
      <dgm:t>
        <a:bodyPr/>
        <a:lstStyle/>
        <a:p>
          <a:endParaRPr lang="en-US"/>
        </a:p>
      </dgm:t>
    </dgm:pt>
    <dgm:pt modelId="{12CF12AE-AA1B-3846-8E65-BDA077B3817E}">
      <dgm:prSet phldrT="[Text]" custT="1"/>
      <dgm:spPr/>
      <dgm:t>
        <a:bodyPr/>
        <a:lstStyle/>
        <a:p>
          <a:r>
            <a:rPr lang="en-US" sz="1400" dirty="0"/>
            <a:t>SUD</a:t>
          </a:r>
        </a:p>
      </dgm:t>
    </dgm:pt>
    <dgm:pt modelId="{5D57B2EF-BCFF-B941-90A5-367E92A4CA4A}" type="parTrans" cxnId="{1C367AA2-A520-8048-B51B-96B7C4E76B93}">
      <dgm:prSet/>
      <dgm:spPr/>
      <dgm:t>
        <a:bodyPr/>
        <a:lstStyle/>
        <a:p>
          <a:endParaRPr lang="en-US"/>
        </a:p>
      </dgm:t>
    </dgm:pt>
    <dgm:pt modelId="{A6F0BAF2-0C3D-8B47-B720-673C87D67C45}" type="sibTrans" cxnId="{1C367AA2-A520-8048-B51B-96B7C4E76B93}">
      <dgm:prSet/>
      <dgm:spPr/>
      <dgm:t>
        <a:bodyPr/>
        <a:lstStyle/>
        <a:p>
          <a:endParaRPr lang="en-US"/>
        </a:p>
      </dgm:t>
    </dgm:pt>
    <dgm:pt modelId="{B254B46B-660D-B84E-8D1A-EEF235E5CCD1}">
      <dgm:prSet phldrT="[Text]" custT="1"/>
      <dgm:spPr/>
      <dgm:t>
        <a:bodyPr/>
        <a:lstStyle/>
        <a:p>
          <a:r>
            <a:rPr lang="en-US" sz="1400" dirty="0"/>
            <a:t>STI</a:t>
          </a:r>
        </a:p>
      </dgm:t>
    </dgm:pt>
    <dgm:pt modelId="{53F372ED-76BB-4A4E-A1CA-6CCC3710C18A}" type="parTrans" cxnId="{16A9E08B-074E-F943-B6AF-747F1E1FD4B8}">
      <dgm:prSet/>
      <dgm:spPr/>
      <dgm:t>
        <a:bodyPr/>
        <a:lstStyle/>
        <a:p>
          <a:endParaRPr lang="en-US"/>
        </a:p>
      </dgm:t>
    </dgm:pt>
    <dgm:pt modelId="{0E60DE6A-9F78-8E47-8E32-7D27C7DF02D0}" type="sibTrans" cxnId="{16A9E08B-074E-F943-B6AF-747F1E1FD4B8}">
      <dgm:prSet/>
      <dgm:spPr/>
      <dgm:t>
        <a:bodyPr/>
        <a:lstStyle/>
        <a:p>
          <a:endParaRPr lang="en-US"/>
        </a:p>
      </dgm:t>
    </dgm:pt>
    <dgm:pt modelId="{2E23B8B4-2600-9E4B-8900-6619E854AFFD}" type="pres">
      <dgm:prSet presAssocID="{8CC9A1A6-990B-1B42-B68D-20C9698FDF49}" presName="compositeShape" presStyleCnt="0">
        <dgm:presLayoutVars>
          <dgm:chMax val="7"/>
          <dgm:dir/>
          <dgm:resizeHandles val="exact"/>
        </dgm:presLayoutVars>
      </dgm:prSet>
      <dgm:spPr/>
    </dgm:pt>
    <dgm:pt modelId="{46CB824F-F90B-DC47-BE96-CC95A5E9F44F}" type="pres">
      <dgm:prSet presAssocID="{57727D82-DC6B-F949-95AE-2C561A579326}" presName="circ1" presStyleLbl="vennNode1" presStyleIdx="0" presStyleCnt="4"/>
      <dgm:spPr/>
    </dgm:pt>
    <dgm:pt modelId="{B4C70492-74C9-9346-B91D-F0100185A303}" type="pres">
      <dgm:prSet presAssocID="{57727D82-DC6B-F949-95AE-2C561A579326}" presName="circ1Tx" presStyleLbl="revTx" presStyleIdx="0" presStyleCnt="0">
        <dgm:presLayoutVars>
          <dgm:chMax val="0"/>
          <dgm:chPref val="0"/>
          <dgm:bulletEnabled val="1"/>
        </dgm:presLayoutVars>
      </dgm:prSet>
      <dgm:spPr/>
    </dgm:pt>
    <dgm:pt modelId="{71FBFA91-F118-C041-AFCD-B43AFBCC7BB1}" type="pres">
      <dgm:prSet presAssocID="{38C3BF3F-2282-3C47-8D2D-2797CA34D1A5}" presName="circ2" presStyleLbl="vennNode1" presStyleIdx="1" presStyleCnt="4"/>
      <dgm:spPr/>
    </dgm:pt>
    <dgm:pt modelId="{CF1C9274-8903-6742-858B-EF7C663B20B0}" type="pres">
      <dgm:prSet presAssocID="{38C3BF3F-2282-3C47-8D2D-2797CA34D1A5}" presName="circ2Tx" presStyleLbl="revTx" presStyleIdx="0" presStyleCnt="0">
        <dgm:presLayoutVars>
          <dgm:chMax val="0"/>
          <dgm:chPref val="0"/>
          <dgm:bulletEnabled val="1"/>
        </dgm:presLayoutVars>
      </dgm:prSet>
      <dgm:spPr/>
    </dgm:pt>
    <dgm:pt modelId="{AFD76EA7-DEEF-EE4B-A22F-20B956574870}" type="pres">
      <dgm:prSet presAssocID="{12CF12AE-AA1B-3846-8E65-BDA077B3817E}" presName="circ3" presStyleLbl="vennNode1" presStyleIdx="2" presStyleCnt="4"/>
      <dgm:spPr/>
    </dgm:pt>
    <dgm:pt modelId="{9AC8EA11-DE14-2E42-9D1E-B2EE26FA4EE0}" type="pres">
      <dgm:prSet presAssocID="{12CF12AE-AA1B-3846-8E65-BDA077B3817E}" presName="circ3Tx" presStyleLbl="revTx" presStyleIdx="0" presStyleCnt="0">
        <dgm:presLayoutVars>
          <dgm:chMax val="0"/>
          <dgm:chPref val="0"/>
          <dgm:bulletEnabled val="1"/>
        </dgm:presLayoutVars>
      </dgm:prSet>
      <dgm:spPr/>
    </dgm:pt>
    <dgm:pt modelId="{F8DF949D-7327-114C-8525-31B966E6C9FC}" type="pres">
      <dgm:prSet presAssocID="{B254B46B-660D-B84E-8D1A-EEF235E5CCD1}" presName="circ4" presStyleLbl="vennNode1" presStyleIdx="3" presStyleCnt="4"/>
      <dgm:spPr/>
    </dgm:pt>
    <dgm:pt modelId="{379C782A-3D51-4F4D-BA30-6D3CC2298FE1}" type="pres">
      <dgm:prSet presAssocID="{B254B46B-660D-B84E-8D1A-EEF235E5CCD1}" presName="circ4Tx" presStyleLbl="revTx" presStyleIdx="0" presStyleCnt="0">
        <dgm:presLayoutVars>
          <dgm:chMax val="0"/>
          <dgm:chPref val="0"/>
          <dgm:bulletEnabled val="1"/>
        </dgm:presLayoutVars>
      </dgm:prSet>
      <dgm:spPr/>
    </dgm:pt>
  </dgm:ptLst>
  <dgm:cxnLst>
    <dgm:cxn modelId="{B3EEDC01-311C-DF4F-A8D6-AB0AFF565CFF}" type="presOf" srcId="{12CF12AE-AA1B-3846-8E65-BDA077B3817E}" destId="{9AC8EA11-DE14-2E42-9D1E-B2EE26FA4EE0}" srcOrd="0" destOrd="0" presId="urn:microsoft.com/office/officeart/2005/8/layout/venn1"/>
    <dgm:cxn modelId="{EC0F1A20-9E39-6049-B844-5AC95F60427E}" type="presOf" srcId="{8CC9A1A6-990B-1B42-B68D-20C9698FDF49}" destId="{2E23B8B4-2600-9E4B-8900-6619E854AFFD}" srcOrd="0" destOrd="0" presId="urn:microsoft.com/office/officeart/2005/8/layout/venn1"/>
    <dgm:cxn modelId="{0C788324-116C-1342-A914-862023CC8655}" type="presOf" srcId="{38C3BF3F-2282-3C47-8D2D-2797CA34D1A5}" destId="{71FBFA91-F118-C041-AFCD-B43AFBCC7BB1}" srcOrd="1" destOrd="0" presId="urn:microsoft.com/office/officeart/2005/8/layout/venn1"/>
    <dgm:cxn modelId="{9CD95536-A638-1A40-9808-862DC0C1AFDD}" type="presOf" srcId="{B254B46B-660D-B84E-8D1A-EEF235E5CCD1}" destId="{379C782A-3D51-4F4D-BA30-6D3CC2298FE1}" srcOrd="1" destOrd="0" presId="urn:microsoft.com/office/officeart/2005/8/layout/venn1"/>
    <dgm:cxn modelId="{B9EC2845-12FD-334B-969B-CEA0FB42C2BF}" srcId="{8CC9A1A6-990B-1B42-B68D-20C9698FDF49}" destId="{57727D82-DC6B-F949-95AE-2C561A579326}" srcOrd="0" destOrd="0" parTransId="{92EAFDE5-C73C-1C41-AE3E-BFDA75DBC904}" sibTransId="{AB759D8F-BEFE-ED4E-B7B1-E9CE1E44915C}"/>
    <dgm:cxn modelId="{B889B256-2BA1-E042-8537-6BA25103522E}" type="presOf" srcId="{B254B46B-660D-B84E-8D1A-EEF235E5CCD1}" destId="{F8DF949D-7327-114C-8525-31B966E6C9FC}" srcOrd="0" destOrd="0" presId="urn:microsoft.com/office/officeart/2005/8/layout/venn1"/>
    <dgm:cxn modelId="{E592765B-7E46-7C42-9DFE-8A903B19664E}" srcId="{8CC9A1A6-990B-1B42-B68D-20C9698FDF49}" destId="{38C3BF3F-2282-3C47-8D2D-2797CA34D1A5}" srcOrd="1" destOrd="0" parTransId="{B2B154B3-C753-9F48-B2F2-BB85B1487F43}" sibTransId="{195C3A3F-5810-8443-8EF9-C8E0C743135D}"/>
    <dgm:cxn modelId="{16A9E08B-074E-F943-B6AF-747F1E1FD4B8}" srcId="{8CC9A1A6-990B-1B42-B68D-20C9698FDF49}" destId="{B254B46B-660D-B84E-8D1A-EEF235E5CCD1}" srcOrd="3" destOrd="0" parTransId="{53F372ED-76BB-4A4E-A1CA-6CCC3710C18A}" sibTransId="{0E60DE6A-9F78-8E47-8E32-7D27C7DF02D0}"/>
    <dgm:cxn modelId="{25F9D198-5ADD-CA46-B3F7-BEAF56308532}" type="presOf" srcId="{38C3BF3F-2282-3C47-8D2D-2797CA34D1A5}" destId="{CF1C9274-8903-6742-858B-EF7C663B20B0}" srcOrd="0" destOrd="0" presId="urn:microsoft.com/office/officeart/2005/8/layout/venn1"/>
    <dgm:cxn modelId="{CCB1A79D-7638-DC4F-9CC0-834A9C585414}" type="presOf" srcId="{57727D82-DC6B-F949-95AE-2C561A579326}" destId="{46CB824F-F90B-DC47-BE96-CC95A5E9F44F}" srcOrd="1" destOrd="0" presId="urn:microsoft.com/office/officeart/2005/8/layout/venn1"/>
    <dgm:cxn modelId="{1C367AA2-A520-8048-B51B-96B7C4E76B93}" srcId="{8CC9A1A6-990B-1B42-B68D-20C9698FDF49}" destId="{12CF12AE-AA1B-3846-8E65-BDA077B3817E}" srcOrd="2" destOrd="0" parTransId="{5D57B2EF-BCFF-B941-90A5-367E92A4CA4A}" sibTransId="{A6F0BAF2-0C3D-8B47-B720-673C87D67C45}"/>
    <dgm:cxn modelId="{523E99C6-58A6-BA4D-9C3C-F20E47C8C364}" type="presOf" srcId="{12CF12AE-AA1B-3846-8E65-BDA077B3817E}" destId="{AFD76EA7-DEEF-EE4B-A22F-20B956574870}" srcOrd="1" destOrd="0" presId="urn:microsoft.com/office/officeart/2005/8/layout/venn1"/>
    <dgm:cxn modelId="{F23068F9-E854-884B-9C10-78060E5CEC98}" type="presOf" srcId="{57727D82-DC6B-F949-95AE-2C561A579326}" destId="{B4C70492-74C9-9346-B91D-F0100185A303}" srcOrd="0" destOrd="0" presId="urn:microsoft.com/office/officeart/2005/8/layout/venn1"/>
    <dgm:cxn modelId="{1C7FD584-96ED-024E-9E6C-F4D0A6FE31F3}" type="presParOf" srcId="{2E23B8B4-2600-9E4B-8900-6619E854AFFD}" destId="{46CB824F-F90B-DC47-BE96-CC95A5E9F44F}" srcOrd="0" destOrd="0" presId="urn:microsoft.com/office/officeart/2005/8/layout/venn1"/>
    <dgm:cxn modelId="{6F734FD1-9204-224C-BE4B-3C19A6BE67CB}" type="presParOf" srcId="{2E23B8B4-2600-9E4B-8900-6619E854AFFD}" destId="{B4C70492-74C9-9346-B91D-F0100185A303}" srcOrd="1" destOrd="0" presId="urn:microsoft.com/office/officeart/2005/8/layout/venn1"/>
    <dgm:cxn modelId="{3C04B1BA-D8F6-E840-90D1-678B22F51C3C}" type="presParOf" srcId="{2E23B8B4-2600-9E4B-8900-6619E854AFFD}" destId="{71FBFA91-F118-C041-AFCD-B43AFBCC7BB1}" srcOrd="2" destOrd="0" presId="urn:microsoft.com/office/officeart/2005/8/layout/venn1"/>
    <dgm:cxn modelId="{7101CAB0-063A-1C45-A30F-B373E6A8E8CD}" type="presParOf" srcId="{2E23B8B4-2600-9E4B-8900-6619E854AFFD}" destId="{CF1C9274-8903-6742-858B-EF7C663B20B0}" srcOrd="3" destOrd="0" presId="urn:microsoft.com/office/officeart/2005/8/layout/venn1"/>
    <dgm:cxn modelId="{72A51BB9-4420-8343-A0EE-C305FD2F6C5A}" type="presParOf" srcId="{2E23B8B4-2600-9E4B-8900-6619E854AFFD}" destId="{AFD76EA7-DEEF-EE4B-A22F-20B956574870}" srcOrd="4" destOrd="0" presId="urn:microsoft.com/office/officeart/2005/8/layout/venn1"/>
    <dgm:cxn modelId="{47C3D7D6-3ED2-C54E-9E0F-6CD6C81A964E}" type="presParOf" srcId="{2E23B8B4-2600-9E4B-8900-6619E854AFFD}" destId="{9AC8EA11-DE14-2E42-9D1E-B2EE26FA4EE0}" srcOrd="5" destOrd="0" presId="urn:microsoft.com/office/officeart/2005/8/layout/venn1"/>
    <dgm:cxn modelId="{F965A22E-7B07-1B42-9105-D7298ADD291B}" type="presParOf" srcId="{2E23B8B4-2600-9E4B-8900-6619E854AFFD}" destId="{F8DF949D-7327-114C-8525-31B966E6C9FC}" srcOrd="6" destOrd="0" presId="urn:microsoft.com/office/officeart/2005/8/layout/venn1"/>
    <dgm:cxn modelId="{25B2CDFF-C339-6A43-B48C-9ADB733141EB}" type="presParOf" srcId="{2E23B8B4-2600-9E4B-8900-6619E854AFFD}" destId="{379C782A-3D51-4F4D-BA30-6D3CC2298FE1}" srcOrd="7" destOrd="0" presId="urn:microsoft.com/office/officeart/2005/8/layout/ven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5D76B2-93B3-4E76-B943-44AB2189A57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7300C24-FD01-488B-BB40-E3BE1F83C8AD}">
      <dgm:prSet custT="1"/>
      <dgm:spPr>
        <a:solidFill>
          <a:schemeClr val="accent6"/>
        </a:solidFill>
      </dgm:spPr>
      <dgm:t>
        <a:bodyPr/>
        <a:lstStyle/>
        <a:p>
          <a:r>
            <a:rPr lang="en-US" sz="1400" dirty="0"/>
            <a:t>From 2004-2013</a:t>
          </a:r>
        </a:p>
      </dgm:t>
    </dgm:pt>
    <dgm:pt modelId="{13FB22FB-2D27-47FB-82C5-ABA8741249D0}" type="parTrans" cxnId="{FCCCC934-636D-4E99-AFEA-A8BC9BD53859}">
      <dgm:prSet/>
      <dgm:spPr/>
      <dgm:t>
        <a:bodyPr/>
        <a:lstStyle/>
        <a:p>
          <a:endParaRPr lang="en-US" sz="1600"/>
        </a:p>
      </dgm:t>
    </dgm:pt>
    <dgm:pt modelId="{3106A88E-D649-4A29-80C8-25EA9C012CE9}" type="sibTrans" cxnId="{FCCCC934-636D-4E99-AFEA-A8BC9BD53859}">
      <dgm:prSet/>
      <dgm:spPr/>
      <dgm:t>
        <a:bodyPr/>
        <a:lstStyle/>
        <a:p>
          <a:endParaRPr lang="en-US" sz="1600"/>
        </a:p>
      </dgm:t>
    </dgm:pt>
    <dgm:pt modelId="{469A70C4-D750-4FB6-AF6B-A1287136C6EC}">
      <dgm:prSet custT="1"/>
      <dgm:spPr>
        <a:solidFill>
          <a:schemeClr val="accent6">
            <a:lumMod val="75000"/>
          </a:schemeClr>
        </a:solidFill>
      </dgm:spPr>
      <dgm:t>
        <a:bodyPr/>
        <a:lstStyle/>
        <a:p>
          <a:r>
            <a:rPr lang="en-US" sz="1400" dirty="0"/>
            <a:t>In late 2014</a:t>
          </a:r>
        </a:p>
      </dgm:t>
    </dgm:pt>
    <dgm:pt modelId="{64D1D6E6-28A6-453B-8C42-B9EC1CD74D31}" type="parTrans" cxnId="{20BCE1DC-DED2-4096-A8C4-AC816662CEE4}">
      <dgm:prSet/>
      <dgm:spPr/>
      <dgm:t>
        <a:bodyPr/>
        <a:lstStyle/>
        <a:p>
          <a:endParaRPr lang="en-US" sz="1600"/>
        </a:p>
      </dgm:t>
    </dgm:pt>
    <dgm:pt modelId="{AE5DD74A-F5D1-4F27-B047-F42DCC711895}" type="sibTrans" cxnId="{20BCE1DC-DED2-4096-A8C4-AC816662CEE4}">
      <dgm:prSet/>
      <dgm:spPr/>
      <dgm:t>
        <a:bodyPr/>
        <a:lstStyle/>
        <a:p>
          <a:endParaRPr lang="en-US" sz="1600"/>
        </a:p>
      </dgm:t>
    </dgm:pt>
    <dgm:pt modelId="{11AFB2EC-25E6-410D-90BD-AAB8E5913825}">
      <dgm:prSet custT="1"/>
      <dgm:spPr>
        <a:solidFill>
          <a:schemeClr val="accent6">
            <a:lumMod val="60000"/>
            <a:lumOff val="40000"/>
          </a:schemeClr>
        </a:solidFill>
      </dgm:spPr>
      <dgm:t>
        <a:bodyPr/>
        <a:lstStyle/>
        <a:p>
          <a:r>
            <a:rPr lang="en-US" sz="1400" dirty="0"/>
            <a:t>By mid-January 2015</a:t>
          </a:r>
        </a:p>
      </dgm:t>
    </dgm:pt>
    <dgm:pt modelId="{6BFFF141-E2B9-48D6-A545-1C3AA8EEC36D}" type="parTrans" cxnId="{A80F79F7-8D3B-4ABE-85E7-F5B84923D34B}">
      <dgm:prSet/>
      <dgm:spPr/>
      <dgm:t>
        <a:bodyPr/>
        <a:lstStyle/>
        <a:p>
          <a:endParaRPr lang="en-US" sz="1600"/>
        </a:p>
      </dgm:t>
    </dgm:pt>
    <dgm:pt modelId="{46C224D4-93AA-49F2-B149-45A0C6C47312}" type="sibTrans" cxnId="{A80F79F7-8D3B-4ABE-85E7-F5B84923D34B}">
      <dgm:prSet/>
      <dgm:spPr/>
      <dgm:t>
        <a:bodyPr/>
        <a:lstStyle/>
        <a:p>
          <a:endParaRPr lang="en-US" sz="1600"/>
        </a:p>
      </dgm:t>
    </dgm:pt>
    <dgm:pt modelId="{17B92A43-B012-F442-A891-B0C41359568E}">
      <dgm:prSet custT="1"/>
      <dgm:spPr/>
      <dgm:t>
        <a:bodyPr/>
        <a:lstStyle/>
        <a:p>
          <a:r>
            <a:rPr lang="en-US" sz="1400" dirty="0"/>
            <a:t>&lt; 5 HIV infections reported annually in Austin, Indiana</a:t>
          </a:r>
        </a:p>
      </dgm:t>
    </dgm:pt>
    <dgm:pt modelId="{40AD5964-2F96-EB47-B385-B41137D32079}" type="parTrans" cxnId="{C446BCC7-6EBC-0742-B8CE-373CF904AACA}">
      <dgm:prSet/>
      <dgm:spPr/>
      <dgm:t>
        <a:bodyPr/>
        <a:lstStyle/>
        <a:p>
          <a:endParaRPr lang="en-US" sz="1600"/>
        </a:p>
      </dgm:t>
    </dgm:pt>
    <dgm:pt modelId="{11D340EA-385C-6F44-A187-497B3525414B}" type="sibTrans" cxnId="{C446BCC7-6EBC-0742-B8CE-373CF904AACA}">
      <dgm:prSet/>
      <dgm:spPr/>
      <dgm:t>
        <a:bodyPr/>
        <a:lstStyle/>
        <a:p>
          <a:endParaRPr lang="en-US" sz="1600"/>
        </a:p>
      </dgm:t>
    </dgm:pt>
    <dgm:pt modelId="{C53A08F3-6398-A841-89B9-23B3CEB727F2}">
      <dgm:prSet custT="1"/>
      <dgm:spPr/>
      <dgm:t>
        <a:bodyPr/>
        <a:lstStyle/>
        <a:p>
          <a:r>
            <a:rPr lang="en-US" sz="1400" dirty="0"/>
            <a:t>3 new HIV diagnoses in Austin IN, 2 of them had shared needles</a:t>
          </a:r>
        </a:p>
      </dgm:t>
    </dgm:pt>
    <dgm:pt modelId="{17224585-69BA-B242-8FA3-F33889675CA9}" type="parTrans" cxnId="{F97DF4F4-0AA8-694A-A68C-A5B540A66A63}">
      <dgm:prSet/>
      <dgm:spPr/>
      <dgm:t>
        <a:bodyPr/>
        <a:lstStyle/>
        <a:p>
          <a:endParaRPr lang="en-US" sz="1600"/>
        </a:p>
      </dgm:t>
    </dgm:pt>
    <dgm:pt modelId="{A7DE8F1D-7998-A545-9386-CA76BCF4C68A}" type="sibTrans" cxnId="{F97DF4F4-0AA8-694A-A68C-A5B540A66A63}">
      <dgm:prSet/>
      <dgm:spPr/>
      <dgm:t>
        <a:bodyPr/>
        <a:lstStyle/>
        <a:p>
          <a:endParaRPr lang="en-US" sz="1600"/>
        </a:p>
      </dgm:t>
    </dgm:pt>
    <dgm:pt modelId="{24BA623B-6AFF-C148-AD7E-3D3DB3F44455}">
      <dgm:prSet custT="1"/>
      <dgm:spPr/>
      <dgm:t>
        <a:bodyPr/>
        <a:lstStyle/>
        <a:p>
          <a:r>
            <a:rPr lang="en-US" sz="1400" dirty="0"/>
            <a:t>Through contact tracing ISHD identified 8 more new infections </a:t>
          </a:r>
        </a:p>
      </dgm:t>
    </dgm:pt>
    <dgm:pt modelId="{7D294286-E613-C34C-8DDD-BB155FD3A28A}" type="parTrans" cxnId="{146AEEF9-E31A-0F49-9FF9-02E21D56398F}">
      <dgm:prSet/>
      <dgm:spPr/>
      <dgm:t>
        <a:bodyPr/>
        <a:lstStyle/>
        <a:p>
          <a:endParaRPr lang="en-US" sz="1600"/>
        </a:p>
      </dgm:t>
    </dgm:pt>
    <dgm:pt modelId="{921416B8-EE5D-F242-8A14-EA0D33C6F981}" type="sibTrans" cxnId="{146AEEF9-E31A-0F49-9FF9-02E21D56398F}">
      <dgm:prSet/>
      <dgm:spPr/>
      <dgm:t>
        <a:bodyPr/>
        <a:lstStyle/>
        <a:p>
          <a:endParaRPr lang="en-US" sz="1600"/>
        </a:p>
      </dgm:t>
    </dgm:pt>
    <dgm:pt modelId="{ED116152-B266-6740-8A59-72BB79374404}">
      <dgm:prSet custT="1"/>
      <dgm:spPr/>
      <dgm:t>
        <a:bodyPr/>
        <a:lstStyle/>
        <a:p>
          <a:r>
            <a:rPr lang="en-US" sz="1400" dirty="0"/>
            <a:t>As of June 14, 2015:</a:t>
          </a:r>
        </a:p>
      </dgm:t>
    </dgm:pt>
    <dgm:pt modelId="{9621CF10-090F-D641-8048-7ADF2549A18A}" type="parTrans" cxnId="{F5CC4C37-AB64-E449-82A4-19ECE32DB1EF}">
      <dgm:prSet/>
      <dgm:spPr/>
      <dgm:t>
        <a:bodyPr/>
        <a:lstStyle/>
        <a:p>
          <a:endParaRPr lang="en-US"/>
        </a:p>
      </dgm:t>
    </dgm:pt>
    <dgm:pt modelId="{84EC382D-7EE2-434C-ABCF-40457514103B}" type="sibTrans" cxnId="{F5CC4C37-AB64-E449-82A4-19ECE32DB1EF}">
      <dgm:prSet/>
      <dgm:spPr/>
      <dgm:t>
        <a:bodyPr/>
        <a:lstStyle/>
        <a:p>
          <a:endParaRPr lang="en-US"/>
        </a:p>
      </dgm:t>
    </dgm:pt>
    <dgm:pt modelId="{91DF122A-DD9E-7C4F-9EF5-A926EA6FA0D3}">
      <dgm:prSet custT="1"/>
      <dgm:spPr/>
      <dgm:t>
        <a:bodyPr/>
        <a:lstStyle/>
        <a:p>
          <a:r>
            <a:rPr lang="en-US" sz="1400" dirty="0"/>
            <a:t>170 new HIV infections and 115 co-infected with HCV in a Community of 4200 people</a:t>
          </a:r>
        </a:p>
      </dgm:t>
    </dgm:pt>
    <dgm:pt modelId="{EB7339AC-77B6-964E-94A1-6F67E1E4D436}" type="parTrans" cxnId="{D6A44EB2-595D-E14F-BF8F-99975128A3EB}">
      <dgm:prSet/>
      <dgm:spPr/>
      <dgm:t>
        <a:bodyPr/>
        <a:lstStyle/>
        <a:p>
          <a:endParaRPr lang="en-US"/>
        </a:p>
      </dgm:t>
    </dgm:pt>
    <dgm:pt modelId="{7B3DCF52-C7A5-704A-AF40-FECA3A6E8B19}" type="sibTrans" cxnId="{D6A44EB2-595D-E14F-BF8F-99975128A3EB}">
      <dgm:prSet/>
      <dgm:spPr/>
      <dgm:t>
        <a:bodyPr/>
        <a:lstStyle/>
        <a:p>
          <a:endParaRPr lang="en-US"/>
        </a:p>
      </dgm:t>
    </dgm:pt>
    <dgm:pt modelId="{88A09E07-661C-BA43-B5AB-31DAA314471C}">
      <dgm:prSet custT="1"/>
      <dgm:spPr/>
      <dgm:t>
        <a:bodyPr/>
        <a:lstStyle/>
        <a:p>
          <a:r>
            <a:rPr lang="en-US" sz="1400" dirty="0"/>
            <a:t>All epidemiologically linked to Austin, IN</a:t>
          </a:r>
        </a:p>
      </dgm:t>
    </dgm:pt>
    <dgm:pt modelId="{2683D000-0AA6-144D-8FF3-052A6176B923}" type="parTrans" cxnId="{41C7C2FB-32DD-A146-94A5-D158930AD598}">
      <dgm:prSet/>
      <dgm:spPr/>
      <dgm:t>
        <a:bodyPr/>
        <a:lstStyle/>
        <a:p>
          <a:endParaRPr lang="en-US"/>
        </a:p>
      </dgm:t>
    </dgm:pt>
    <dgm:pt modelId="{23756AB8-C57B-6142-BF56-583056F0FD00}" type="sibTrans" cxnId="{41C7C2FB-32DD-A146-94A5-D158930AD598}">
      <dgm:prSet/>
      <dgm:spPr/>
      <dgm:t>
        <a:bodyPr/>
        <a:lstStyle/>
        <a:p>
          <a:endParaRPr lang="en-US"/>
        </a:p>
      </dgm:t>
    </dgm:pt>
    <dgm:pt modelId="{75F8F6EA-E869-7E45-BAA9-0B9BF1E4BE3A}">
      <dgm:prSet custT="1"/>
      <dgm:spPr/>
      <dgm:t>
        <a:bodyPr/>
        <a:lstStyle/>
        <a:p>
          <a:r>
            <a:rPr lang="en-US" sz="1400" dirty="0"/>
            <a:t>Infections were recent and from a single HIV strain </a:t>
          </a:r>
        </a:p>
      </dgm:t>
    </dgm:pt>
    <dgm:pt modelId="{7F956706-DB2C-124B-8265-E0C79680CAA3}" type="parTrans" cxnId="{EA8E95A3-25DD-A147-9515-BBFF737D9D3E}">
      <dgm:prSet/>
      <dgm:spPr/>
      <dgm:t>
        <a:bodyPr/>
        <a:lstStyle/>
        <a:p>
          <a:endParaRPr lang="en-US"/>
        </a:p>
      </dgm:t>
    </dgm:pt>
    <dgm:pt modelId="{CE37FF57-394E-A046-973B-9CAF85833B0B}" type="sibTrans" cxnId="{EA8E95A3-25DD-A147-9515-BBFF737D9D3E}">
      <dgm:prSet/>
      <dgm:spPr/>
      <dgm:t>
        <a:bodyPr/>
        <a:lstStyle/>
        <a:p>
          <a:endParaRPr lang="en-US"/>
        </a:p>
      </dgm:t>
    </dgm:pt>
    <dgm:pt modelId="{54200479-1F53-854D-9698-197472D44D93}">
      <dgm:prSet custT="1"/>
      <dgm:spPr/>
      <dgm:t>
        <a:bodyPr/>
        <a:lstStyle/>
        <a:p>
          <a:r>
            <a:rPr lang="en-US" sz="1400" dirty="0"/>
            <a:t>The source of infection: Injection of the opioid oxymorphone (semi-synthetic opioid analgesic)</a:t>
          </a:r>
        </a:p>
      </dgm:t>
    </dgm:pt>
    <dgm:pt modelId="{F31BD3D5-38FF-044B-8BDC-9916B119A3ED}" type="parTrans" cxnId="{DBF45F32-D6F5-D649-84C4-9566A97AE8B7}">
      <dgm:prSet/>
      <dgm:spPr/>
      <dgm:t>
        <a:bodyPr/>
        <a:lstStyle/>
        <a:p>
          <a:endParaRPr lang="en-US"/>
        </a:p>
      </dgm:t>
    </dgm:pt>
    <dgm:pt modelId="{27B0C68D-0630-9C48-9348-D29613259A31}" type="sibTrans" cxnId="{DBF45F32-D6F5-D649-84C4-9566A97AE8B7}">
      <dgm:prSet/>
      <dgm:spPr/>
      <dgm:t>
        <a:bodyPr/>
        <a:lstStyle/>
        <a:p>
          <a:endParaRPr lang="en-US"/>
        </a:p>
      </dgm:t>
    </dgm:pt>
    <dgm:pt modelId="{09319CBB-301A-2C43-AFC9-1C80FB46DE6E}" type="pres">
      <dgm:prSet presAssocID="{C45D76B2-93B3-4E76-B943-44AB2189A571}" presName="linear" presStyleCnt="0">
        <dgm:presLayoutVars>
          <dgm:animLvl val="lvl"/>
          <dgm:resizeHandles val="exact"/>
        </dgm:presLayoutVars>
      </dgm:prSet>
      <dgm:spPr/>
    </dgm:pt>
    <dgm:pt modelId="{B0321883-1DA0-3149-AA65-AC872825B516}" type="pres">
      <dgm:prSet presAssocID="{37300C24-FD01-488B-BB40-E3BE1F83C8AD}" presName="parentText" presStyleLbl="node1" presStyleIdx="0" presStyleCnt="5">
        <dgm:presLayoutVars>
          <dgm:chMax val="0"/>
          <dgm:bulletEnabled val="1"/>
        </dgm:presLayoutVars>
      </dgm:prSet>
      <dgm:spPr/>
    </dgm:pt>
    <dgm:pt modelId="{7098D515-12A7-1F41-A243-0480A705010E}" type="pres">
      <dgm:prSet presAssocID="{37300C24-FD01-488B-BB40-E3BE1F83C8AD}" presName="childText" presStyleLbl="revTx" presStyleIdx="0" presStyleCnt="5">
        <dgm:presLayoutVars>
          <dgm:bulletEnabled val="1"/>
        </dgm:presLayoutVars>
      </dgm:prSet>
      <dgm:spPr/>
    </dgm:pt>
    <dgm:pt modelId="{859C9217-636A-ED40-B2D1-92064228D402}" type="pres">
      <dgm:prSet presAssocID="{469A70C4-D750-4FB6-AF6B-A1287136C6EC}" presName="parentText" presStyleLbl="node1" presStyleIdx="1" presStyleCnt="5">
        <dgm:presLayoutVars>
          <dgm:chMax val="0"/>
          <dgm:bulletEnabled val="1"/>
        </dgm:presLayoutVars>
      </dgm:prSet>
      <dgm:spPr/>
    </dgm:pt>
    <dgm:pt modelId="{486D9E9E-BA0D-0344-A7B7-B045C8955C03}" type="pres">
      <dgm:prSet presAssocID="{469A70C4-D750-4FB6-AF6B-A1287136C6EC}" presName="childText" presStyleLbl="revTx" presStyleIdx="1" presStyleCnt="5">
        <dgm:presLayoutVars>
          <dgm:bulletEnabled val="1"/>
        </dgm:presLayoutVars>
      </dgm:prSet>
      <dgm:spPr/>
    </dgm:pt>
    <dgm:pt modelId="{A83FD514-75FC-2047-A282-9E38AD7975BD}" type="pres">
      <dgm:prSet presAssocID="{11AFB2EC-25E6-410D-90BD-AAB8E5913825}" presName="parentText" presStyleLbl="node1" presStyleIdx="2" presStyleCnt="5">
        <dgm:presLayoutVars>
          <dgm:chMax val="0"/>
          <dgm:bulletEnabled val="1"/>
        </dgm:presLayoutVars>
      </dgm:prSet>
      <dgm:spPr/>
    </dgm:pt>
    <dgm:pt modelId="{FAD8478C-C2A4-E743-B7C5-F6A441D412B1}" type="pres">
      <dgm:prSet presAssocID="{11AFB2EC-25E6-410D-90BD-AAB8E5913825}" presName="childText" presStyleLbl="revTx" presStyleIdx="2" presStyleCnt="5">
        <dgm:presLayoutVars>
          <dgm:bulletEnabled val="1"/>
        </dgm:presLayoutVars>
      </dgm:prSet>
      <dgm:spPr/>
    </dgm:pt>
    <dgm:pt modelId="{DB5066CB-50E7-FC49-A5BF-C120F1A5179C}" type="pres">
      <dgm:prSet presAssocID="{ED116152-B266-6740-8A59-72BB79374404}" presName="parentText" presStyleLbl="node1" presStyleIdx="3" presStyleCnt="5">
        <dgm:presLayoutVars>
          <dgm:chMax val="0"/>
          <dgm:bulletEnabled val="1"/>
        </dgm:presLayoutVars>
      </dgm:prSet>
      <dgm:spPr/>
    </dgm:pt>
    <dgm:pt modelId="{2DE8807A-4096-8647-9377-ED5DF114708F}" type="pres">
      <dgm:prSet presAssocID="{ED116152-B266-6740-8A59-72BB79374404}" presName="childText" presStyleLbl="revTx" presStyleIdx="3" presStyleCnt="5">
        <dgm:presLayoutVars>
          <dgm:bulletEnabled val="1"/>
        </dgm:presLayoutVars>
      </dgm:prSet>
      <dgm:spPr/>
    </dgm:pt>
    <dgm:pt modelId="{16CACC8B-22E3-AA40-840E-9BE1F00EA749}" type="pres">
      <dgm:prSet presAssocID="{88A09E07-661C-BA43-B5AB-31DAA314471C}" presName="parentText" presStyleLbl="node1" presStyleIdx="4" presStyleCnt="5">
        <dgm:presLayoutVars>
          <dgm:chMax val="0"/>
          <dgm:bulletEnabled val="1"/>
        </dgm:presLayoutVars>
      </dgm:prSet>
      <dgm:spPr/>
    </dgm:pt>
    <dgm:pt modelId="{A305CCD6-A590-A64B-8428-ED08978A3594}" type="pres">
      <dgm:prSet presAssocID="{88A09E07-661C-BA43-B5AB-31DAA314471C}" presName="childText" presStyleLbl="revTx" presStyleIdx="4" presStyleCnt="5">
        <dgm:presLayoutVars>
          <dgm:bulletEnabled val="1"/>
        </dgm:presLayoutVars>
      </dgm:prSet>
      <dgm:spPr/>
    </dgm:pt>
  </dgm:ptLst>
  <dgm:cxnLst>
    <dgm:cxn modelId="{7A7A4907-BAB8-2645-BAE7-1F36D7F6D62C}" type="presOf" srcId="{91DF122A-DD9E-7C4F-9EF5-A926EA6FA0D3}" destId="{2DE8807A-4096-8647-9377-ED5DF114708F}" srcOrd="0" destOrd="0" presId="urn:microsoft.com/office/officeart/2005/8/layout/vList2"/>
    <dgm:cxn modelId="{49EB6115-A4D6-344B-A07A-3DF43FEB71CD}" type="presOf" srcId="{ED116152-B266-6740-8A59-72BB79374404}" destId="{DB5066CB-50E7-FC49-A5BF-C120F1A5179C}" srcOrd="0" destOrd="0" presId="urn:microsoft.com/office/officeart/2005/8/layout/vList2"/>
    <dgm:cxn modelId="{861BC331-2B37-0840-9EA4-7D8FA61098D3}" type="presOf" srcId="{54200479-1F53-854D-9698-197472D44D93}" destId="{FAD8478C-C2A4-E743-B7C5-F6A441D412B1}" srcOrd="0" destOrd="1" presId="urn:microsoft.com/office/officeart/2005/8/layout/vList2"/>
    <dgm:cxn modelId="{DBF45F32-D6F5-D649-84C4-9566A97AE8B7}" srcId="{11AFB2EC-25E6-410D-90BD-AAB8E5913825}" destId="{54200479-1F53-854D-9698-197472D44D93}" srcOrd="1" destOrd="0" parTransId="{F31BD3D5-38FF-044B-8BDC-9916B119A3ED}" sibTransId="{27B0C68D-0630-9C48-9348-D29613259A31}"/>
    <dgm:cxn modelId="{FCCCC934-636D-4E99-AFEA-A8BC9BD53859}" srcId="{C45D76B2-93B3-4E76-B943-44AB2189A571}" destId="{37300C24-FD01-488B-BB40-E3BE1F83C8AD}" srcOrd="0" destOrd="0" parTransId="{13FB22FB-2D27-47FB-82C5-ABA8741249D0}" sibTransId="{3106A88E-D649-4A29-80C8-25EA9C012CE9}"/>
    <dgm:cxn modelId="{F5CC4C37-AB64-E449-82A4-19ECE32DB1EF}" srcId="{C45D76B2-93B3-4E76-B943-44AB2189A571}" destId="{ED116152-B266-6740-8A59-72BB79374404}" srcOrd="3" destOrd="0" parTransId="{9621CF10-090F-D641-8048-7ADF2549A18A}" sibTransId="{84EC382D-7EE2-434C-ABCF-40457514103B}"/>
    <dgm:cxn modelId="{F3F7B239-A3C3-1B4C-9468-A762471F8B73}" type="presOf" srcId="{17B92A43-B012-F442-A891-B0C41359568E}" destId="{7098D515-12A7-1F41-A243-0480A705010E}" srcOrd="0" destOrd="0" presId="urn:microsoft.com/office/officeart/2005/8/layout/vList2"/>
    <dgm:cxn modelId="{F46D683C-2C98-D243-8517-9BA75F9E2B02}" type="presOf" srcId="{88A09E07-661C-BA43-B5AB-31DAA314471C}" destId="{16CACC8B-22E3-AA40-840E-9BE1F00EA749}" srcOrd="0" destOrd="0" presId="urn:microsoft.com/office/officeart/2005/8/layout/vList2"/>
    <dgm:cxn modelId="{17BCC85F-DBE7-C742-A66D-59B77EFA9D9E}" type="presOf" srcId="{75F8F6EA-E869-7E45-BAA9-0B9BF1E4BE3A}" destId="{A305CCD6-A590-A64B-8428-ED08978A3594}" srcOrd="0" destOrd="0" presId="urn:microsoft.com/office/officeart/2005/8/layout/vList2"/>
    <dgm:cxn modelId="{1FC8E46F-6F6F-AD40-BD5B-68E225D1D384}" type="presOf" srcId="{C53A08F3-6398-A841-89B9-23B3CEB727F2}" destId="{486D9E9E-BA0D-0344-A7B7-B045C8955C03}" srcOrd="0" destOrd="0" presId="urn:microsoft.com/office/officeart/2005/8/layout/vList2"/>
    <dgm:cxn modelId="{B9DC9B71-77E5-6C40-8637-1F8A14EC4635}" type="presOf" srcId="{24BA623B-6AFF-C148-AD7E-3D3DB3F44455}" destId="{FAD8478C-C2A4-E743-B7C5-F6A441D412B1}" srcOrd="0" destOrd="0" presId="urn:microsoft.com/office/officeart/2005/8/layout/vList2"/>
    <dgm:cxn modelId="{702CA976-1F1B-E74C-9B5D-2E58B23BF97D}" type="presOf" srcId="{C45D76B2-93B3-4E76-B943-44AB2189A571}" destId="{09319CBB-301A-2C43-AFC9-1C80FB46DE6E}" srcOrd="0" destOrd="0" presId="urn:microsoft.com/office/officeart/2005/8/layout/vList2"/>
    <dgm:cxn modelId="{EA8E95A3-25DD-A147-9515-BBFF737D9D3E}" srcId="{88A09E07-661C-BA43-B5AB-31DAA314471C}" destId="{75F8F6EA-E869-7E45-BAA9-0B9BF1E4BE3A}" srcOrd="0" destOrd="0" parTransId="{7F956706-DB2C-124B-8265-E0C79680CAA3}" sibTransId="{CE37FF57-394E-A046-973B-9CAF85833B0B}"/>
    <dgm:cxn modelId="{D6A44EB2-595D-E14F-BF8F-99975128A3EB}" srcId="{ED116152-B266-6740-8A59-72BB79374404}" destId="{91DF122A-DD9E-7C4F-9EF5-A926EA6FA0D3}" srcOrd="0" destOrd="0" parTransId="{EB7339AC-77B6-964E-94A1-6F67E1E4D436}" sibTransId="{7B3DCF52-C7A5-704A-AF40-FECA3A6E8B19}"/>
    <dgm:cxn modelId="{B1243CB7-F6E7-5D41-A1BF-06B402A9FC07}" type="presOf" srcId="{469A70C4-D750-4FB6-AF6B-A1287136C6EC}" destId="{859C9217-636A-ED40-B2D1-92064228D402}" srcOrd="0" destOrd="0" presId="urn:microsoft.com/office/officeart/2005/8/layout/vList2"/>
    <dgm:cxn modelId="{E42E5BB8-41A6-AE4E-8514-F46C9BAFD80B}" type="presOf" srcId="{11AFB2EC-25E6-410D-90BD-AAB8E5913825}" destId="{A83FD514-75FC-2047-A282-9E38AD7975BD}" srcOrd="0" destOrd="0" presId="urn:microsoft.com/office/officeart/2005/8/layout/vList2"/>
    <dgm:cxn modelId="{C446BCC7-6EBC-0742-B8CE-373CF904AACA}" srcId="{37300C24-FD01-488B-BB40-E3BE1F83C8AD}" destId="{17B92A43-B012-F442-A891-B0C41359568E}" srcOrd="0" destOrd="0" parTransId="{40AD5964-2F96-EB47-B385-B41137D32079}" sibTransId="{11D340EA-385C-6F44-A187-497B3525414B}"/>
    <dgm:cxn modelId="{20BCE1DC-DED2-4096-A8C4-AC816662CEE4}" srcId="{C45D76B2-93B3-4E76-B943-44AB2189A571}" destId="{469A70C4-D750-4FB6-AF6B-A1287136C6EC}" srcOrd="1" destOrd="0" parTransId="{64D1D6E6-28A6-453B-8C42-B9EC1CD74D31}" sibTransId="{AE5DD74A-F5D1-4F27-B047-F42DCC711895}"/>
    <dgm:cxn modelId="{A2A56FE8-338C-9343-8684-9A13F9A2FB4E}" type="presOf" srcId="{37300C24-FD01-488B-BB40-E3BE1F83C8AD}" destId="{B0321883-1DA0-3149-AA65-AC872825B516}" srcOrd="0" destOrd="0" presId="urn:microsoft.com/office/officeart/2005/8/layout/vList2"/>
    <dgm:cxn modelId="{F97DF4F4-0AA8-694A-A68C-A5B540A66A63}" srcId="{469A70C4-D750-4FB6-AF6B-A1287136C6EC}" destId="{C53A08F3-6398-A841-89B9-23B3CEB727F2}" srcOrd="0" destOrd="0" parTransId="{17224585-69BA-B242-8FA3-F33889675CA9}" sibTransId="{A7DE8F1D-7998-A545-9386-CA76BCF4C68A}"/>
    <dgm:cxn modelId="{A80F79F7-8D3B-4ABE-85E7-F5B84923D34B}" srcId="{C45D76B2-93B3-4E76-B943-44AB2189A571}" destId="{11AFB2EC-25E6-410D-90BD-AAB8E5913825}" srcOrd="2" destOrd="0" parTransId="{6BFFF141-E2B9-48D6-A545-1C3AA8EEC36D}" sibTransId="{46C224D4-93AA-49F2-B149-45A0C6C47312}"/>
    <dgm:cxn modelId="{146AEEF9-E31A-0F49-9FF9-02E21D56398F}" srcId="{11AFB2EC-25E6-410D-90BD-AAB8E5913825}" destId="{24BA623B-6AFF-C148-AD7E-3D3DB3F44455}" srcOrd="0" destOrd="0" parTransId="{7D294286-E613-C34C-8DDD-BB155FD3A28A}" sibTransId="{921416B8-EE5D-F242-8A14-EA0D33C6F981}"/>
    <dgm:cxn modelId="{41C7C2FB-32DD-A146-94A5-D158930AD598}" srcId="{C45D76B2-93B3-4E76-B943-44AB2189A571}" destId="{88A09E07-661C-BA43-B5AB-31DAA314471C}" srcOrd="4" destOrd="0" parTransId="{2683D000-0AA6-144D-8FF3-052A6176B923}" sibTransId="{23756AB8-C57B-6142-BF56-583056F0FD00}"/>
    <dgm:cxn modelId="{E2437830-B9F3-B643-8A14-34B2C9FE51B4}" type="presParOf" srcId="{09319CBB-301A-2C43-AFC9-1C80FB46DE6E}" destId="{B0321883-1DA0-3149-AA65-AC872825B516}" srcOrd="0" destOrd="0" presId="urn:microsoft.com/office/officeart/2005/8/layout/vList2"/>
    <dgm:cxn modelId="{2CB6241A-4FBE-2747-B447-D1C02CF67A8B}" type="presParOf" srcId="{09319CBB-301A-2C43-AFC9-1C80FB46DE6E}" destId="{7098D515-12A7-1F41-A243-0480A705010E}" srcOrd="1" destOrd="0" presId="urn:microsoft.com/office/officeart/2005/8/layout/vList2"/>
    <dgm:cxn modelId="{CE672830-1FB4-9145-B156-26D21EFF4ACB}" type="presParOf" srcId="{09319CBB-301A-2C43-AFC9-1C80FB46DE6E}" destId="{859C9217-636A-ED40-B2D1-92064228D402}" srcOrd="2" destOrd="0" presId="urn:microsoft.com/office/officeart/2005/8/layout/vList2"/>
    <dgm:cxn modelId="{165D507A-3235-2549-8675-EE698A137297}" type="presParOf" srcId="{09319CBB-301A-2C43-AFC9-1C80FB46DE6E}" destId="{486D9E9E-BA0D-0344-A7B7-B045C8955C03}" srcOrd="3" destOrd="0" presId="urn:microsoft.com/office/officeart/2005/8/layout/vList2"/>
    <dgm:cxn modelId="{E908765D-136F-C446-B30F-97DFC8F77CC1}" type="presParOf" srcId="{09319CBB-301A-2C43-AFC9-1C80FB46DE6E}" destId="{A83FD514-75FC-2047-A282-9E38AD7975BD}" srcOrd="4" destOrd="0" presId="urn:microsoft.com/office/officeart/2005/8/layout/vList2"/>
    <dgm:cxn modelId="{ABFE6D85-61EF-D843-9E79-D9079F57F66F}" type="presParOf" srcId="{09319CBB-301A-2C43-AFC9-1C80FB46DE6E}" destId="{FAD8478C-C2A4-E743-B7C5-F6A441D412B1}" srcOrd="5" destOrd="0" presId="urn:microsoft.com/office/officeart/2005/8/layout/vList2"/>
    <dgm:cxn modelId="{F112085F-AA2A-D048-A8E0-854EDFCC7235}" type="presParOf" srcId="{09319CBB-301A-2C43-AFC9-1C80FB46DE6E}" destId="{DB5066CB-50E7-FC49-A5BF-C120F1A5179C}" srcOrd="6" destOrd="0" presId="urn:microsoft.com/office/officeart/2005/8/layout/vList2"/>
    <dgm:cxn modelId="{ACC4E52D-5B7D-0046-831E-A2AC187E6690}" type="presParOf" srcId="{09319CBB-301A-2C43-AFC9-1C80FB46DE6E}" destId="{2DE8807A-4096-8647-9377-ED5DF114708F}" srcOrd="7" destOrd="0" presId="urn:microsoft.com/office/officeart/2005/8/layout/vList2"/>
    <dgm:cxn modelId="{8FD7B1CF-D257-6D43-B953-C3D683BCBFD7}" type="presParOf" srcId="{09319CBB-301A-2C43-AFC9-1C80FB46DE6E}" destId="{16CACC8B-22E3-AA40-840E-9BE1F00EA749}" srcOrd="8" destOrd="0" presId="urn:microsoft.com/office/officeart/2005/8/layout/vList2"/>
    <dgm:cxn modelId="{6F0402E7-218F-8B49-B374-DC96A7A89FEF}" type="presParOf" srcId="{09319CBB-301A-2C43-AFC9-1C80FB46DE6E}" destId="{A305CCD6-A590-A64B-8428-ED08978A3594}" srcOrd="9"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6078B8-81C6-4C19-AAB0-66A0377D8FE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C13903D-9DFF-42DE-B60D-E6DBD99BFFA7}">
      <dgm:prSet/>
      <dgm:spPr/>
      <dgm:t>
        <a:bodyPr/>
        <a:lstStyle/>
        <a:p>
          <a:r>
            <a:rPr lang="en-US"/>
            <a:t>Prevention</a:t>
          </a:r>
        </a:p>
      </dgm:t>
    </dgm:pt>
    <dgm:pt modelId="{5FD44CF6-E695-43E4-985A-17823127EF81}" type="parTrans" cxnId="{02722665-A18C-4160-9B0C-9557EE8F583A}">
      <dgm:prSet/>
      <dgm:spPr/>
      <dgm:t>
        <a:bodyPr/>
        <a:lstStyle/>
        <a:p>
          <a:endParaRPr lang="en-US"/>
        </a:p>
      </dgm:t>
    </dgm:pt>
    <dgm:pt modelId="{524EE4BF-6916-4AE6-8C3B-6260D7190D5A}" type="sibTrans" cxnId="{02722665-A18C-4160-9B0C-9557EE8F583A}">
      <dgm:prSet/>
      <dgm:spPr/>
      <dgm:t>
        <a:bodyPr/>
        <a:lstStyle/>
        <a:p>
          <a:endParaRPr lang="en-US"/>
        </a:p>
      </dgm:t>
    </dgm:pt>
    <dgm:pt modelId="{E860B399-D86B-4A12-B538-5CF27789C16B}">
      <dgm:prSet/>
      <dgm:spPr/>
      <dgm:t>
        <a:bodyPr/>
        <a:lstStyle/>
        <a:p>
          <a:r>
            <a:rPr lang="en-US"/>
            <a:t>Vaccination </a:t>
          </a:r>
        </a:p>
      </dgm:t>
    </dgm:pt>
    <dgm:pt modelId="{0CCB02B7-3F79-47EB-982B-6409F6AFED23}" type="parTrans" cxnId="{26848802-1D07-4B16-9B6E-E221EA01E070}">
      <dgm:prSet/>
      <dgm:spPr/>
      <dgm:t>
        <a:bodyPr/>
        <a:lstStyle/>
        <a:p>
          <a:endParaRPr lang="en-US"/>
        </a:p>
      </dgm:t>
    </dgm:pt>
    <dgm:pt modelId="{048C051F-0E97-4A55-B7B7-816D3E27A135}" type="sibTrans" cxnId="{26848802-1D07-4B16-9B6E-E221EA01E070}">
      <dgm:prSet/>
      <dgm:spPr/>
      <dgm:t>
        <a:bodyPr/>
        <a:lstStyle/>
        <a:p>
          <a:endParaRPr lang="en-US"/>
        </a:p>
      </dgm:t>
    </dgm:pt>
    <dgm:pt modelId="{7E40992F-AF08-4B1C-BFF8-D8B152408F71}">
      <dgm:prSet/>
      <dgm:spPr/>
      <dgm:t>
        <a:bodyPr/>
        <a:lstStyle/>
        <a:p>
          <a:r>
            <a:rPr lang="en-US"/>
            <a:t>HIV PEP</a:t>
          </a:r>
        </a:p>
      </dgm:t>
    </dgm:pt>
    <dgm:pt modelId="{6695D212-A993-4506-9C44-C99DA61254D6}" type="parTrans" cxnId="{58D049AF-806C-4D01-B86F-7D65BE163D21}">
      <dgm:prSet/>
      <dgm:spPr/>
      <dgm:t>
        <a:bodyPr/>
        <a:lstStyle/>
        <a:p>
          <a:endParaRPr lang="en-US"/>
        </a:p>
      </dgm:t>
    </dgm:pt>
    <dgm:pt modelId="{1DD01543-4AA0-4448-A67F-3F4807C704E6}" type="sibTrans" cxnId="{58D049AF-806C-4D01-B86F-7D65BE163D21}">
      <dgm:prSet/>
      <dgm:spPr/>
      <dgm:t>
        <a:bodyPr/>
        <a:lstStyle/>
        <a:p>
          <a:endParaRPr lang="en-US"/>
        </a:p>
      </dgm:t>
    </dgm:pt>
    <dgm:pt modelId="{70D10F00-B4BE-40A6-AC8A-4D8FB9BD0956}">
      <dgm:prSet/>
      <dgm:spPr/>
      <dgm:t>
        <a:bodyPr/>
        <a:lstStyle/>
        <a:p>
          <a:r>
            <a:rPr lang="en-US"/>
            <a:t>HIV PrEP</a:t>
          </a:r>
        </a:p>
      </dgm:t>
    </dgm:pt>
    <dgm:pt modelId="{931DB230-78C2-456C-ABD4-7922B0098F5B}" type="parTrans" cxnId="{C11E6123-03AE-4E47-AB54-F6D44C162299}">
      <dgm:prSet/>
      <dgm:spPr/>
      <dgm:t>
        <a:bodyPr/>
        <a:lstStyle/>
        <a:p>
          <a:endParaRPr lang="en-US"/>
        </a:p>
      </dgm:t>
    </dgm:pt>
    <dgm:pt modelId="{216EF02A-0F0F-42FE-B5E6-05BDE646DB18}" type="sibTrans" cxnId="{C11E6123-03AE-4E47-AB54-F6D44C162299}">
      <dgm:prSet/>
      <dgm:spPr/>
      <dgm:t>
        <a:bodyPr/>
        <a:lstStyle/>
        <a:p>
          <a:endParaRPr lang="en-US"/>
        </a:p>
      </dgm:t>
    </dgm:pt>
    <dgm:pt modelId="{7BDCFA1C-0595-4FFE-B4DE-F5D6055793D1}">
      <dgm:prSet/>
      <dgm:spPr/>
      <dgm:t>
        <a:bodyPr/>
        <a:lstStyle/>
        <a:p>
          <a:r>
            <a:rPr lang="en-US"/>
            <a:t>Harm reduction through SSP/MAT</a:t>
          </a:r>
        </a:p>
      </dgm:t>
    </dgm:pt>
    <dgm:pt modelId="{8A2C8A59-00C3-42EB-8AD8-DB109CDB162C}" type="parTrans" cxnId="{7565C79B-5331-4429-980D-63FB5240D845}">
      <dgm:prSet/>
      <dgm:spPr/>
      <dgm:t>
        <a:bodyPr/>
        <a:lstStyle/>
        <a:p>
          <a:endParaRPr lang="en-US"/>
        </a:p>
      </dgm:t>
    </dgm:pt>
    <dgm:pt modelId="{50BF4943-788B-4637-908A-EEEDA0C55835}" type="sibTrans" cxnId="{7565C79B-5331-4429-980D-63FB5240D845}">
      <dgm:prSet/>
      <dgm:spPr/>
      <dgm:t>
        <a:bodyPr/>
        <a:lstStyle/>
        <a:p>
          <a:endParaRPr lang="en-US"/>
        </a:p>
      </dgm:t>
    </dgm:pt>
    <dgm:pt modelId="{FDA4DF7F-055D-4628-B121-66D383389250}">
      <dgm:prSet/>
      <dgm:spPr/>
      <dgm:t>
        <a:bodyPr/>
        <a:lstStyle/>
        <a:p>
          <a:r>
            <a:rPr lang="en-US"/>
            <a:t>Diagnosis</a:t>
          </a:r>
        </a:p>
      </dgm:t>
    </dgm:pt>
    <dgm:pt modelId="{12E572C5-A126-4DED-8DE8-8029218C86B3}" type="parTrans" cxnId="{D8B16DCD-1EDD-4AA6-9277-D988BE91AECD}">
      <dgm:prSet/>
      <dgm:spPr/>
      <dgm:t>
        <a:bodyPr/>
        <a:lstStyle/>
        <a:p>
          <a:endParaRPr lang="en-US"/>
        </a:p>
      </dgm:t>
    </dgm:pt>
    <dgm:pt modelId="{DC25EFAB-B78A-421A-BC69-246DA4763A26}" type="sibTrans" cxnId="{D8B16DCD-1EDD-4AA6-9277-D988BE91AECD}">
      <dgm:prSet/>
      <dgm:spPr/>
      <dgm:t>
        <a:bodyPr/>
        <a:lstStyle/>
        <a:p>
          <a:endParaRPr lang="en-US"/>
        </a:p>
      </dgm:t>
    </dgm:pt>
    <dgm:pt modelId="{8C87A3E7-0DF0-4E11-BA5B-098F3BBDC293}">
      <dgm:prSet/>
      <dgm:spPr/>
      <dgm:t>
        <a:bodyPr/>
        <a:lstStyle/>
        <a:p>
          <a:r>
            <a:rPr lang="en-US" dirty="0"/>
            <a:t>Baseline and Periodic infectious disease screening</a:t>
          </a:r>
        </a:p>
      </dgm:t>
    </dgm:pt>
    <dgm:pt modelId="{F12EE231-E000-481E-AD5C-F82D1DA06C41}" type="parTrans" cxnId="{6D968DBC-EF68-4BB7-840F-310558E6C57F}">
      <dgm:prSet/>
      <dgm:spPr/>
      <dgm:t>
        <a:bodyPr/>
        <a:lstStyle/>
        <a:p>
          <a:endParaRPr lang="en-US"/>
        </a:p>
      </dgm:t>
    </dgm:pt>
    <dgm:pt modelId="{BE355852-1A41-454B-9B2F-EC8BC44080BB}" type="sibTrans" cxnId="{6D968DBC-EF68-4BB7-840F-310558E6C57F}">
      <dgm:prSet/>
      <dgm:spPr/>
      <dgm:t>
        <a:bodyPr/>
        <a:lstStyle/>
        <a:p>
          <a:endParaRPr lang="en-US"/>
        </a:p>
      </dgm:t>
    </dgm:pt>
    <dgm:pt modelId="{77032443-105A-914E-9CF4-179C9C3B96B5}" type="pres">
      <dgm:prSet presAssocID="{526078B8-81C6-4C19-AAB0-66A0377D8FE9}" presName="Name0" presStyleCnt="0">
        <dgm:presLayoutVars>
          <dgm:dir/>
          <dgm:animLvl val="lvl"/>
          <dgm:resizeHandles val="exact"/>
        </dgm:presLayoutVars>
      </dgm:prSet>
      <dgm:spPr/>
    </dgm:pt>
    <dgm:pt modelId="{27C0F862-151A-E049-BDDA-46D9A3A59C8E}" type="pres">
      <dgm:prSet presAssocID="{AC13903D-9DFF-42DE-B60D-E6DBD99BFFA7}" presName="composite" presStyleCnt="0"/>
      <dgm:spPr/>
    </dgm:pt>
    <dgm:pt modelId="{C646B5C0-BF01-7343-946F-C18084B3269E}" type="pres">
      <dgm:prSet presAssocID="{AC13903D-9DFF-42DE-B60D-E6DBD99BFFA7}" presName="parTx" presStyleLbl="alignNode1" presStyleIdx="0" presStyleCnt="2">
        <dgm:presLayoutVars>
          <dgm:chMax val="0"/>
          <dgm:chPref val="0"/>
          <dgm:bulletEnabled val="1"/>
        </dgm:presLayoutVars>
      </dgm:prSet>
      <dgm:spPr/>
    </dgm:pt>
    <dgm:pt modelId="{DF7D7368-3B9D-CE46-AACA-01ACFDA62697}" type="pres">
      <dgm:prSet presAssocID="{AC13903D-9DFF-42DE-B60D-E6DBD99BFFA7}" presName="desTx" presStyleLbl="alignAccFollowNode1" presStyleIdx="0" presStyleCnt="2">
        <dgm:presLayoutVars>
          <dgm:bulletEnabled val="1"/>
        </dgm:presLayoutVars>
      </dgm:prSet>
      <dgm:spPr/>
    </dgm:pt>
    <dgm:pt modelId="{5F02DAAF-F2B5-2D4A-AC88-9979D8E9095E}" type="pres">
      <dgm:prSet presAssocID="{524EE4BF-6916-4AE6-8C3B-6260D7190D5A}" presName="space" presStyleCnt="0"/>
      <dgm:spPr/>
    </dgm:pt>
    <dgm:pt modelId="{11BAF88C-AB81-6141-801D-164B6190A4E2}" type="pres">
      <dgm:prSet presAssocID="{FDA4DF7F-055D-4628-B121-66D383389250}" presName="composite" presStyleCnt="0"/>
      <dgm:spPr/>
    </dgm:pt>
    <dgm:pt modelId="{B0A8F693-CB28-4C4A-87A5-7F127359E4BC}" type="pres">
      <dgm:prSet presAssocID="{FDA4DF7F-055D-4628-B121-66D383389250}" presName="parTx" presStyleLbl="alignNode1" presStyleIdx="1" presStyleCnt="2">
        <dgm:presLayoutVars>
          <dgm:chMax val="0"/>
          <dgm:chPref val="0"/>
          <dgm:bulletEnabled val="1"/>
        </dgm:presLayoutVars>
      </dgm:prSet>
      <dgm:spPr/>
    </dgm:pt>
    <dgm:pt modelId="{F9488CC5-C697-594F-922B-F02FC645A0BA}" type="pres">
      <dgm:prSet presAssocID="{FDA4DF7F-055D-4628-B121-66D383389250}" presName="desTx" presStyleLbl="alignAccFollowNode1" presStyleIdx="1" presStyleCnt="2">
        <dgm:presLayoutVars>
          <dgm:bulletEnabled val="1"/>
        </dgm:presLayoutVars>
      </dgm:prSet>
      <dgm:spPr/>
    </dgm:pt>
  </dgm:ptLst>
  <dgm:cxnLst>
    <dgm:cxn modelId="{26848802-1D07-4B16-9B6E-E221EA01E070}" srcId="{AC13903D-9DFF-42DE-B60D-E6DBD99BFFA7}" destId="{E860B399-D86B-4A12-B538-5CF27789C16B}" srcOrd="0" destOrd="0" parTransId="{0CCB02B7-3F79-47EB-982B-6409F6AFED23}" sibTransId="{048C051F-0E97-4A55-B7B7-816D3E27A135}"/>
    <dgm:cxn modelId="{59868B13-928C-204E-AD52-8CB631EE5563}" type="presOf" srcId="{E860B399-D86B-4A12-B538-5CF27789C16B}" destId="{DF7D7368-3B9D-CE46-AACA-01ACFDA62697}" srcOrd="0" destOrd="0" presId="urn:microsoft.com/office/officeart/2005/8/layout/hList1"/>
    <dgm:cxn modelId="{C11E6123-03AE-4E47-AB54-F6D44C162299}" srcId="{AC13903D-9DFF-42DE-B60D-E6DBD99BFFA7}" destId="{70D10F00-B4BE-40A6-AC8A-4D8FB9BD0956}" srcOrd="2" destOrd="0" parTransId="{931DB230-78C2-456C-ABD4-7922B0098F5B}" sibTransId="{216EF02A-0F0F-42FE-B5E6-05BDE646DB18}"/>
    <dgm:cxn modelId="{A980F724-E2B1-C340-80DC-5667A3E94E95}" type="presOf" srcId="{AC13903D-9DFF-42DE-B60D-E6DBD99BFFA7}" destId="{C646B5C0-BF01-7343-946F-C18084B3269E}" srcOrd="0" destOrd="0" presId="urn:microsoft.com/office/officeart/2005/8/layout/hList1"/>
    <dgm:cxn modelId="{B337803C-DE7A-1F44-B320-1DF59DECC3A0}" type="presOf" srcId="{7BDCFA1C-0595-4FFE-B4DE-F5D6055793D1}" destId="{DF7D7368-3B9D-CE46-AACA-01ACFDA62697}" srcOrd="0" destOrd="3" presId="urn:microsoft.com/office/officeart/2005/8/layout/hList1"/>
    <dgm:cxn modelId="{02722665-A18C-4160-9B0C-9557EE8F583A}" srcId="{526078B8-81C6-4C19-AAB0-66A0377D8FE9}" destId="{AC13903D-9DFF-42DE-B60D-E6DBD99BFFA7}" srcOrd="0" destOrd="0" parTransId="{5FD44CF6-E695-43E4-985A-17823127EF81}" sibTransId="{524EE4BF-6916-4AE6-8C3B-6260D7190D5A}"/>
    <dgm:cxn modelId="{CCB1B36D-EA68-DE48-8848-A19CE28132F4}" type="presOf" srcId="{8C87A3E7-0DF0-4E11-BA5B-098F3BBDC293}" destId="{F9488CC5-C697-594F-922B-F02FC645A0BA}" srcOrd="0" destOrd="0" presId="urn:microsoft.com/office/officeart/2005/8/layout/hList1"/>
    <dgm:cxn modelId="{DC113C95-B009-7F41-8487-3B4A1520B97F}" type="presOf" srcId="{FDA4DF7F-055D-4628-B121-66D383389250}" destId="{B0A8F693-CB28-4C4A-87A5-7F127359E4BC}" srcOrd="0" destOrd="0" presId="urn:microsoft.com/office/officeart/2005/8/layout/hList1"/>
    <dgm:cxn modelId="{E5A69798-D46D-BB4F-850D-A116A7C912A9}" type="presOf" srcId="{7E40992F-AF08-4B1C-BFF8-D8B152408F71}" destId="{DF7D7368-3B9D-CE46-AACA-01ACFDA62697}" srcOrd="0" destOrd="1" presId="urn:microsoft.com/office/officeart/2005/8/layout/hList1"/>
    <dgm:cxn modelId="{7565C79B-5331-4429-980D-63FB5240D845}" srcId="{AC13903D-9DFF-42DE-B60D-E6DBD99BFFA7}" destId="{7BDCFA1C-0595-4FFE-B4DE-F5D6055793D1}" srcOrd="3" destOrd="0" parTransId="{8A2C8A59-00C3-42EB-8AD8-DB109CDB162C}" sibTransId="{50BF4943-788B-4637-908A-EEEDA0C55835}"/>
    <dgm:cxn modelId="{2FB4A59F-F2B8-D34D-961F-A17F6A031AFE}" type="presOf" srcId="{70D10F00-B4BE-40A6-AC8A-4D8FB9BD0956}" destId="{DF7D7368-3B9D-CE46-AACA-01ACFDA62697}" srcOrd="0" destOrd="2" presId="urn:microsoft.com/office/officeart/2005/8/layout/hList1"/>
    <dgm:cxn modelId="{58D049AF-806C-4D01-B86F-7D65BE163D21}" srcId="{AC13903D-9DFF-42DE-B60D-E6DBD99BFFA7}" destId="{7E40992F-AF08-4B1C-BFF8-D8B152408F71}" srcOrd="1" destOrd="0" parTransId="{6695D212-A993-4506-9C44-C99DA61254D6}" sibTransId="{1DD01543-4AA0-4448-A67F-3F4807C704E6}"/>
    <dgm:cxn modelId="{6D968DBC-EF68-4BB7-840F-310558E6C57F}" srcId="{FDA4DF7F-055D-4628-B121-66D383389250}" destId="{8C87A3E7-0DF0-4E11-BA5B-098F3BBDC293}" srcOrd="0" destOrd="0" parTransId="{F12EE231-E000-481E-AD5C-F82D1DA06C41}" sibTransId="{BE355852-1A41-454B-9B2F-EC8BC44080BB}"/>
    <dgm:cxn modelId="{D8B16DCD-1EDD-4AA6-9277-D988BE91AECD}" srcId="{526078B8-81C6-4C19-AAB0-66A0377D8FE9}" destId="{FDA4DF7F-055D-4628-B121-66D383389250}" srcOrd="1" destOrd="0" parTransId="{12E572C5-A126-4DED-8DE8-8029218C86B3}" sibTransId="{DC25EFAB-B78A-421A-BC69-246DA4763A26}"/>
    <dgm:cxn modelId="{43F220F6-B56C-4845-A33E-BBDE87CA88F5}" type="presOf" srcId="{526078B8-81C6-4C19-AAB0-66A0377D8FE9}" destId="{77032443-105A-914E-9CF4-179C9C3B96B5}" srcOrd="0" destOrd="0" presId="urn:microsoft.com/office/officeart/2005/8/layout/hList1"/>
    <dgm:cxn modelId="{C8176112-F839-4E43-A4AE-92D53665E2AD}" type="presParOf" srcId="{77032443-105A-914E-9CF4-179C9C3B96B5}" destId="{27C0F862-151A-E049-BDDA-46D9A3A59C8E}" srcOrd="0" destOrd="0" presId="urn:microsoft.com/office/officeart/2005/8/layout/hList1"/>
    <dgm:cxn modelId="{07A917E3-9128-4B46-9342-AFFFE4190222}" type="presParOf" srcId="{27C0F862-151A-E049-BDDA-46D9A3A59C8E}" destId="{C646B5C0-BF01-7343-946F-C18084B3269E}" srcOrd="0" destOrd="0" presId="urn:microsoft.com/office/officeart/2005/8/layout/hList1"/>
    <dgm:cxn modelId="{4CB09BE5-7714-FC4D-9BD2-52E6E8DAEE33}" type="presParOf" srcId="{27C0F862-151A-E049-BDDA-46D9A3A59C8E}" destId="{DF7D7368-3B9D-CE46-AACA-01ACFDA62697}" srcOrd="1" destOrd="0" presId="urn:microsoft.com/office/officeart/2005/8/layout/hList1"/>
    <dgm:cxn modelId="{E200E5CA-337B-AC47-B60A-69C32781DDC1}" type="presParOf" srcId="{77032443-105A-914E-9CF4-179C9C3B96B5}" destId="{5F02DAAF-F2B5-2D4A-AC88-9979D8E9095E}" srcOrd="1" destOrd="0" presId="urn:microsoft.com/office/officeart/2005/8/layout/hList1"/>
    <dgm:cxn modelId="{A06D5BB1-61C6-DC43-8662-735598E46C97}" type="presParOf" srcId="{77032443-105A-914E-9CF4-179C9C3B96B5}" destId="{11BAF88C-AB81-6141-801D-164B6190A4E2}" srcOrd="2" destOrd="0" presId="urn:microsoft.com/office/officeart/2005/8/layout/hList1"/>
    <dgm:cxn modelId="{B7D58751-6165-A942-804F-B54CB361F76A}" type="presParOf" srcId="{11BAF88C-AB81-6141-801D-164B6190A4E2}" destId="{B0A8F693-CB28-4C4A-87A5-7F127359E4BC}" srcOrd="0" destOrd="0" presId="urn:microsoft.com/office/officeart/2005/8/layout/hList1"/>
    <dgm:cxn modelId="{A9079625-8E88-0C4F-B6B5-B32621451174}" type="presParOf" srcId="{11BAF88C-AB81-6141-801D-164B6190A4E2}" destId="{F9488CC5-C697-594F-922B-F02FC645A0B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D300D1-46FC-4601-AA82-7EC0A6A5FE87}"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11B0AFDB-7851-42B5-B4A9-D8E667AAC540}">
      <dgm:prSet/>
      <dgm:spPr/>
      <dgm:t>
        <a:bodyPr/>
        <a:lstStyle/>
        <a:p>
          <a:r>
            <a:rPr lang="en-US" dirty="0"/>
            <a:t>Evaluate for HIV  PrEP</a:t>
          </a:r>
        </a:p>
      </dgm:t>
    </dgm:pt>
    <dgm:pt modelId="{27F0A45C-5C8D-4817-A3A9-22DB05249F5B}" type="parTrans" cxnId="{86A3199A-CC24-47B3-A02F-2C0078DF7737}">
      <dgm:prSet/>
      <dgm:spPr/>
      <dgm:t>
        <a:bodyPr/>
        <a:lstStyle/>
        <a:p>
          <a:endParaRPr lang="en-US"/>
        </a:p>
      </dgm:t>
    </dgm:pt>
    <dgm:pt modelId="{98928A6C-7ACA-480C-86BF-3250E9D7F1C4}" type="sibTrans" cxnId="{86A3199A-CC24-47B3-A02F-2C0078DF7737}">
      <dgm:prSet/>
      <dgm:spPr/>
      <dgm:t>
        <a:bodyPr/>
        <a:lstStyle/>
        <a:p>
          <a:endParaRPr lang="en-US"/>
        </a:p>
      </dgm:t>
    </dgm:pt>
    <dgm:pt modelId="{267FD1C3-8C3C-4BDE-AD1E-E491D15851F0}">
      <dgm:prSet/>
      <dgm:spPr/>
      <dgm:t>
        <a:bodyPr/>
        <a:lstStyle/>
        <a:p>
          <a:r>
            <a:rPr lang="en-US" dirty="0"/>
            <a:t>Hepatitis B:  HBsAg, HBsAb, HBcAb</a:t>
          </a:r>
        </a:p>
      </dgm:t>
    </dgm:pt>
    <dgm:pt modelId="{0D47F7E4-136C-49A1-AE8D-788316F9426E}" type="parTrans" cxnId="{1C4A05B8-7B6C-4346-AEF9-D72584F0D788}">
      <dgm:prSet/>
      <dgm:spPr/>
      <dgm:t>
        <a:bodyPr/>
        <a:lstStyle/>
        <a:p>
          <a:endParaRPr lang="en-US"/>
        </a:p>
      </dgm:t>
    </dgm:pt>
    <dgm:pt modelId="{72660070-E7A0-48D2-B9E2-2C738AF4A909}" type="sibTrans" cxnId="{1C4A05B8-7B6C-4346-AEF9-D72584F0D788}">
      <dgm:prSet/>
      <dgm:spPr/>
      <dgm:t>
        <a:bodyPr/>
        <a:lstStyle/>
        <a:p>
          <a:endParaRPr lang="en-US"/>
        </a:p>
      </dgm:t>
    </dgm:pt>
    <dgm:pt modelId="{099C0DE0-599A-462C-B417-71E3AF041252}">
      <dgm:prSet/>
      <dgm:spPr/>
      <dgm:t>
        <a:bodyPr/>
        <a:lstStyle/>
        <a:p>
          <a:r>
            <a:rPr lang="en-US" dirty="0"/>
            <a:t>Hepatitis C antibody or RNA </a:t>
          </a:r>
        </a:p>
      </dgm:t>
    </dgm:pt>
    <dgm:pt modelId="{BE749D62-A6BD-4B21-A34E-5E19A65ABA22}" type="parTrans" cxnId="{CC875168-8D8B-44B3-B3D0-BDADC59C178E}">
      <dgm:prSet/>
      <dgm:spPr/>
      <dgm:t>
        <a:bodyPr/>
        <a:lstStyle/>
        <a:p>
          <a:endParaRPr lang="en-US"/>
        </a:p>
      </dgm:t>
    </dgm:pt>
    <dgm:pt modelId="{EAC3A030-2E96-4DC6-8AC6-6781581ACD06}" type="sibTrans" cxnId="{CC875168-8D8B-44B3-B3D0-BDADC59C178E}">
      <dgm:prSet/>
      <dgm:spPr/>
      <dgm:t>
        <a:bodyPr/>
        <a:lstStyle/>
        <a:p>
          <a:endParaRPr lang="en-US"/>
        </a:p>
      </dgm:t>
    </dgm:pt>
    <dgm:pt modelId="{69F0A6C5-5E2D-4E10-BAFF-99EEB2459E2B}">
      <dgm:prSet/>
      <dgm:spPr/>
      <dgm:t>
        <a:bodyPr/>
        <a:lstStyle/>
        <a:p>
          <a:r>
            <a:rPr lang="en-US" dirty="0"/>
            <a:t>HIV 4</a:t>
          </a:r>
          <a:r>
            <a:rPr lang="en-US" baseline="30000" dirty="0"/>
            <a:t>th</a:t>
          </a:r>
          <a:r>
            <a:rPr lang="en-US" dirty="0"/>
            <a:t> generation test</a:t>
          </a:r>
        </a:p>
      </dgm:t>
    </dgm:pt>
    <dgm:pt modelId="{86BDF49C-0650-491D-A7B9-83939AFFC8C7}" type="parTrans" cxnId="{BB85E03A-7D88-4A4B-A328-F6C80B8DF56F}">
      <dgm:prSet/>
      <dgm:spPr/>
      <dgm:t>
        <a:bodyPr/>
        <a:lstStyle/>
        <a:p>
          <a:endParaRPr lang="en-US"/>
        </a:p>
      </dgm:t>
    </dgm:pt>
    <dgm:pt modelId="{13C0A6EC-DAB8-434F-AE1C-9DA36280E645}" type="sibTrans" cxnId="{BB85E03A-7D88-4A4B-A328-F6C80B8DF56F}">
      <dgm:prSet/>
      <dgm:spPr/>
      <dgm:t>
        <a:bodyPr/>
        <a:lstStyle/>
        <a:p>
          <a:endParaRPr lang="en-US"/>
        </a:p>
      </dgm:t>
    </dgm:pt>
    <dgm:pt modelId="{8E7053A3-F873-4324-9B18-B9E5BFE70BED}">
      <dgm:prSet/>
      <dgm:spPr/>
      <dgm:t>
        <a:bodyPr/>
        <a:lstStyle/>
        <a:p>
          <a:r>
            <a:rPr lang="en-US" dirty="0"/>
            <a:t>RPR/Treponemal test</a:t>
          </a:r>
        </a:p>
      </dgm:t>
    </dgm:pt>
    <dgm:pt modelId="{7E0669B7-9268-4DA7-AE82-FD9128E6DB2B}" type="parTrans" cxnId="{25269D81-2B58-4BC2-9984-6DA7FF7BA876}">
      <dgm:prSet/>
      <dgm:spPr/>
      <dgm:t>
        <a:bodyPr/>
        <a:lstStyle/>
        <a:p>
          <a:endParaRPr lang="en-US"/>
        </a:p>
      </dgm:t>
    </dgm:pt>
    <dgm:pt modelId="{E5117B0B-AB79-4550-97DF-DE57389E5422}" type="sibTrans" cxnId="{25269D81-2B58-4BC2-9984-6DA7FF7BA876}">
      <dgm:prSet/>
      <dgm:spPr/>
      <dgm:t>
        <a:bodyPr/>
        <a:lstStyle/>
        <a:p>
          <a:endParaRPr lang="en-US"/>
        </a:p>
      </dgm:t>
    </dgm:pt>
    <dgm:pt modelId="{10EBC8E1-9A0E-422F-ABF7-509D5E77DAA4}">
      <dgm:prSet/>
      <dgm:spPr/>
      <dgm:t>
        <a:bodyPr/>
        <a:lstStyle/>
        <a:p>
          <a:r>
            <a:rPr lang="en-US" dirty="0"/>
            <a:t>GC/Chlamydia</a:t>
          </a:r>
        </a:p>
      </dgm:t>
    </dgm:pt>
    <dgm:pt modelId="{39C1DAD5-2B3C-41BF-B457-CC32132C6E76}" type="parTrans" cxnId="{61DBA13A-2925-4461-8031-8BE90ABDAB5E}">
      <dgm:prSet/>
      <dgm:spPr/>
      <dgm:t>
        <a:bodyPr/>
        <a:lstStyle/>
        <a:p>
          <a:endParaRPr lang="en-US"/>
        </a:p>
      </dgm:t>
    </dgm:pt>
    <dgm:pt modelId="{2C88D5D1-CDD1-4BD5-9AD3-DF0303F43629}" type="sibTrans" cxnId="{61DBA13A-2925-4461-8031-8BE90ABDAB5E}">
      <dgm:prSet/>
      <dgm:spPr/>
      <dgm:t>
        <a:bodyPr/>
        <a:lstStyle/>
        <a:p>
          <a:endParaRPr lang="en-US"/>
        </a:p>
      </dgm:t>
    </dgm:pt>
    <dgm:pt modelId="{9217201B-4882-DB44-8299-AF4DEE7D5AA4}">
      <dgm:prSet/>
      <dgm:spPr/>
      <dgm:t>
        <a:bodyPr/>
        <a:lstStyle/>
        <a:p>
          <a:r>
            <a:rPr lang="en-US" dirty="0"/>
            <a:t>Laboratory evaluation</a:t>
          </a:r>
        </a:p>
      </dgm:t>
    </dgm:pt>
    <dgm:pt modelId="{DE466DB0-AEA8-0C41-A564-016DA3B30EA9}" type="parTrans" cxnId="{C5DEAC96-2D55-624B-946E-DC77A6876067}">
      <dgm:prSet/>
      <dgm:spPr/>
      <dgm:t>
        <a:bodyPr/>
        <a:lstStyle/>
        <a:p>
          <a:endParaRPr lang="en-US"/>
        </a:p>
      </dgm:t>
    </dgm:pt>
    <dgm:pt modelId="{2D6BB027-7F4C-AE43-845A-BE049B662547}" type="sibTrans" cxnId="{C5DEAC96-2D55-624B-946E-DC77A6876067}">
      <dgm:prSet/>
      <dgm:spPr/>
      <dgm:t>
        <a:bodyPr/>
        <a:lstStyle/>
        <a:p>
          <a:endParaRPr lang="en-US"/>
        </a:p>
      </dgm:t>
    </dgm:pt>
    <dgm:pt modelId="{9E58E741-548D-924E-AA20-1271114ECE89}">
      <dgm:prSet/>
      <dgm:spPr/>
      <dgm:t>
        <a:bodyPr/>
        <a:lstStyle/>
        <a:p>
          <a:r>
            <a:rPr lang="en-US" dirty="0"/>
            <a:t>Hepatitis A total antibody </a:t>
          </a:r>
        </a:p>
      </dgm:t>
    </dgm:pt>
    <dgm:pt modelId="{BFE6754D-E6C2-5044-859F-840C4B121FD0}" type="parTrans" cxnId="{49D95E8F-0639-D543-83B5-AFFEF757466E}">
      <dgm:prSet/>
      <dgm:spPr/>
      <dgm:t>
        <a:bodyPr/>
        <a:lstStyle/>
        <a:p>
          <a:endParaRPr lang="en-US"/>
        </a:p>
      </dgm:t>
    </dgm:pt>
    <dgm:pt modelId="{53F86C06-3530-014D-BD43-E5B97870762A}" type="sibTrans" cxnId="{49D95E8F-0639-D543-83B5-AFFEF757466E}">
      <dgm:prSet/>
      <dgm:spPr/>
      <dgm:t>
        <a:bodyPr/>
        <a:lstStyle/>
        <a:p>
          <a:endParaRPr lang="en-US"/>
        </a:p>
      </dgm:t>
    </dgm:pt>
    <dgm:pt modelId="{F4FB3DAD-D037-524A-8481-5A161FA34516}">
      <dgm:prSet/>
      <dgm:spPr/>
      <dgm:t>
        <a:bodyPr/>
        <a:lstStyle/>
        <a:p>
          <a:r>
            <a:rPr lang="en-US"/>
            <a:t>Physical Exam</a:t>
          </a:r>
          <a:endParaRPr lang="en-US" dirty="0"/>
        </a:p>
      </dgm:t>
    </dgm:pt>
    <dgm:pt modelId="{C6A5BACB-76CA-5C47-ADD3-24650903DEB7}" type="parTrans" cxnId="{94FAFF76-ED6A-FD47-BD37-DBA2A65303AF}">
      <dgm:prSet/>
      <dgm:spPr/>
      <dgm:t>
        <a:bodyPr/>
        <a:lstStyle/>
        <a:p>
          <a:endParaRPr lang="en-US"/>
        </a:p>
      </dgm:t>
    </dgm:pt>
    <dgm:pt modelId="{B2904D7D-C57F-C241-B5F9-2A4BDDEFE2F5}" type="sibTrans" cxnId="{94FAFF76-ED6A-FD47-BD37-DBA2A65303AF}">
      <dgm:prSet/>
      <dgm:spPr/>
      <dgm:t>
        <a:bodyPr/>
        <a:lstStyle/>
        <a:p>
          <a:endParaRPr lang="en-US"/>
        </a:p>
      </dgm:t>
    </dgm:pt>
    <dgm:pt modelId="{FBA5532D-8913-AD4C-93E7-117286B7828F}">
      <dgm:prSet/>
      <dgm:spPr/>
      <dgm:t>
        <a:bodyPr/>
        <a:lstStyle/>
        <a:p>
          <a:r>
            <a:rPr lang="en-US"/>
            <a:t>Soft tissue exam</a:t>
          </a:r>
          <a:endParaRPr lang="en-US" dirty="0"/>
        </a:p>
      </dgm:t>
    </dgm:pt>
    <dgm:pt modelId="{4E96EFA1-75F5-5442-B8DA-99CB1E6E38CF}" type="parTrans" cxnId="{B2F8B632-08BE-A748-BF17-E2D2F1A6E934}">
      <dgm:prSet/>
      <dgm:spPr/>
      <dgm:t>
        <a:bodyPr/>
        <a:lstStyle/>
        <a:p>
          <a:endParaRPr lang="en-US"/>
        </a:p>
      </dgm:t>
    </dgm:pt>
    <dgm:pt modelId="{DB71D5DA-B3A2-7E4A-9B8E-71C33BC30BC8}" type="sibTrans" cxnId="{B2F8B632-08BE-A748-BF17-E2D2F1A6E934}">
      <dgm:prSet/>
      <dgm:spPr/>
      <dgm:t>
        <a:bodyPr/>
        <a:lstStyle/>
        <a:p>
          <a:endParaRPr lang="en-US"/>
        </a:p>
      </dgm:t>
    </dgm:pt>
    <dgm:pt modelId="{AC357D85-BCD6-2741-AE05-E9C93DF94C55}">
      <dgm:prSet/>
      <dgm:spPr/>
      <dgm:t>
        <a:bodyPr/>
        <a:lstStyle/>
        <a:p>
          <a:r>
            <a:rPr lang="en-US"/>
            <a:t>Cardiac Murmurs</a:t>
          </a:r>
          <a:endParaRPr lang="en-US" dirty="0"/>
        </a:p>
      </dgm:t>
    </dgm:pt>
    <dgm:pt modelId="{784AD2AC-B404-5741-B5E0-B0E1BEFD5243}" type="parTrans" cxnId="{EB31763B-9FD1-4E4E-8917-21DD41240FF9}">
      <dgm:prSet/>
      <dgm:spPr/>
      <dgm:t>
        <a:bodyPr/>
        <a:lstStyle/>
        <a:p>
          <a:endParaRPr lang="en-US"/>
        </a:p>
      </dgm:t>
    </dgm:pt>
    <dgm:pt modelId="{8847C527-A389-9F4D-BF07-D8C5C375915A}" type="sibTrans" cxnId="{EB31763B-9FD1-4E4E-8917-21DD41240FF9}">
      <dgm:prSet/>
      <dgm:spPr/>
      <dgm:t>
        <a:bodyPr/>
        <a:lstStyle/>
        <a:p>
          <a:endParaRPr lang="en-US"/>
        </a:p>
      </dgm:t>
    </dgm:pt>
    <dgm:pt modelId="{DB407DAB-9452-D240-B6E0-4A2A9DC07E4A}">
      <dgm:prSet/>
      <dgm:spPr/>
      <dgm:t>
        <a:bodyPr/>
        <a:lstStyle/>
        <a:p>
          <a:r>
            <a:rPr lang="en-US" dirty="0"/>
            <a:t>Sexual History</a:t>
          </a:r>
        </a:p>
      </dgm:t>
    </dgm:pt>
    <dgm:pt modelId="{2612AFC2-80E7-C64D-92BD-61C28FF6A056}" type="parTrans" cxnId="{4DF25C5B-4EA1-604E-90E7-AA8DB89D13B1}">
      <dgm:prSet/>
      <dgm:spPr/>
      <dgm:t>
        <a:bodyPr/>
        <a:lstStyle/>
        <a:p>
          <a:endParaRPr lang="en-US"/>
        </a:p>
      </dgm:t>
    </dgm:pt>
    <dgm:pt modelId="{65789211-D3A6-B54E-9D86-EE9E86A60A41}" type="sibTrans" cxnId="{4DF25C5B-4EA1-604E-90E7-AA8DB89D13B1}">
      <dgm:prSet/>
      <dgm:spPr/>
      <dgm:t>
        <a:bodyPr/>
        <a:lstStyle/>
        <a:p>
          <a:endParaRPr lang="en-US"/>
        </a:p>
      </dgm:t>
    </dgm:pt>
    <dgm:pt modelId="{B44DFC4C-B555-2946-9F22-E565C9C4E9A8}">
      <dgm:prSet/>
      <dgm:spPr/>
      <dgm:t>
        <a:bodyPr/>
        <a:lstStyle/>
        <a:p>
          <a:r>
            <a:rPr lang="en-US" dirty="0"/>
            <a:t>Injection Drug Use?</a:t>
          </a:r>
        </a:p>
      </dgm:t>
    </dgm:pt>
    <dgm:pt modelId="{59DA54E1-B9C2-E845-991B-65BDCB76F50C}" type="parTrans" cxnId="{A3845AB9-8BAA-AD4C-B9B7-841B05DA906F}">
      <dgm:prSet/>
      <dgm:spPr/>
      <dgm:t>
        <a:bodyPr/>
        <a:lstStyle/>
        <a:p>
          <a:endParaRPr lang="en-US"/>
        </a:p>
      </dgm:t>
    </dgm:pt>
    <dgm:pt modelId="{9A3D6021-5D17-2B4B-8BAA-F0903A67EE6C}" type="sibTrans" cxnId="{A3845AB9-8BAA-AD4C-B9B7-841B05DA906F}">
      <dgm:prSet/>
      <dgm:spPr/>
      <dgm:t>
        <a:bodyPr/>
        <a:lstStyle/>
        <a:p>
          <a:endParaRPr lang="en-US"/>
        </a:p>
      </dgm:t>
    </dgm:pt>
    <dgm:pt modelId="{C087C315-A009-484A-8C46-C9059229D6A5}">
      <dgm:prSet/>
      <dgm:spPr/>
      <dgm:t>
        <a:bodyPr/>
        <a:lstStyle/>
        <a:p>
          <a:r>
            <a:rPr lang="en-US" dirty="0"/>
            <a:t>Sharing equipment?</a:t>
          </a:r>
        </a:p>
      </dgm:t>
    </dgm:pt>
    <dgm:pt modelId="{C144C0E5-F782-C443-9F0D-608B0BE1CF18}" type="parTrans" cxnId="{6E2B11CA-DB89-BF46-AE22-93E882BC5E55}">
      <dgm:prSet/>
      <dgm:spPr/>
      <dgm:t>
        <a:bodyPr/>
        <a:lstStyle/>
        <a:p>
          <a:endParaRPr lang="en-US"/>
        </a:p>
      </dgm:t>
    </dgm:pt>
    <dgm:pt modelId="{DC056C7D-25B6-B840-809D-999241233B8A}" type="sibTrans" cxnId="{6E2B11CA-DB89-BF46-AE22-93E882BC5E55}">
      <dgm:prSet/>
      <dgm:spPr/>
      <dgm:t>
        <a:bodyPr/>
        <a:lstStyle/>
        <a:p>
          <a:endParaRPr lang="en-US"/>
        </a:p>
      </dgm:t>
    </dgm:pt>
    <dgm:pt modelId="{7F41CFCB-4456-8442-9BA7-734BF69FD67A}">
      <dgm:prSet/>
      <dgm:spPr/>
      <dgm:t>
        <a:bodyPr/>
        <a:lstStyle/>
        <a:p>
          <a:r>
            <a:rPr lang="en-US" dirty="0"/>
            <a:t>Sex when using drugs?</a:t>
          </a:r>
        </a:p>
      </dgm:t>
    </dgm:pt>
    <dgm:pt modelId="{F57E83E5-C735-6044-BA35-FE6057BBB4AA}" type="parTrans" cxnId="{105E47D9-79B4-6244-9275-DEF923779879}">
      <dgm:prSet/>
      <dgm:spPr/>
      <dgm:t>
        <a:bodyPr/>
        <a:lstStyle/>
        <a:p>
          <a:endParaRPr lang="en-US"/>
        </a:p>
      </dgm:t>
    </dgm:pt>
    <dgm:pt modelId="{2BA073C0-0F37-4140-A34B-56CB708813E4}" type="sibTrans" cxnId="{105E47D9-79B4-6244-9275-DEF923779879}">
      <dgm:prSet/>
      <dgm:spPr/>
      <dgm:t>
        <a:bodyPr/>
        <a:lstStyle/>
        <a:p>
          <a:endParaRPr lang="en-US"/>
        </a:p>
      </dgm:t>
    </dgm:pt>
    <dgm:pt modelId="{862BAE0D-E7A2-0849-BEF7-C5DC09F95A42}">
      <dgm:prSet/>
      <dgm:spPr/>
      <dgm:t>
        <a:bodyPr/>
        <a:lstStyle/>
        <a:p>
          <a:r>
            <a:rPr lang="en-US" dirty="0"/>
            <a:t>Condom use?</a:t>
          </a:r>
        </a:p>
      </dgm:t>
    </dgm:pt>
    <dgm:pt modelId="{581D0E3B-D609-BA4A-9ADD-424030E309D0}" type="parTrans" cxnId="{81BBBF01-CB34-A944-B144-F10F3C246033}">
      <dgm:prSet/>
      <dgm:spPr/>
      <dgm:t>
        <a:bodyPr/>
        <a:lstStyle/>
        <a:p>
          <a:endParaRPr lang="en-US"/>
        </a:p>
      </dgm:t>
    </dgm:pt>
    <dgm:pt modelId="{CC1B5B6E-48E0-594B-A7B5-D33E4802CAE4}" type="sibTrans" cxnId="{81BBBF01-CB34-A944-B144-F10F3C246033}">
      <dgm:prSet/>
      <dgm:spPr/>
      <dgm:t>
        <a:bodyPr/>
        <a:lstStyle/>
        <a:p>
          <a:endParaRPr lang="en-US"/>
        </a:p>
      </dgm:t>
    </dgm:pt>
    <dgm:pt modelId="{3BB88148-63AB-C348-9AF5-D42BD0FF08A3}">
      <dgm:prSet/>
      <dgm:spPr/>
      <dgm:t>
        <a:bodyPr/>
        <a:lstStyle/>
        <a:p>
          <a:r>
            <a:rPr lang="en-US" dirty="0"/>
            <a:t>Review Vaccines</a:t>
          </a:r>
        </a:p>
      </dgm:t>
    </dgm:pt>
    <dgm:pt modelId="{B98E0FD6-A510-3340-ABD8-6D921C34B180}" type="parTrans" cxnId="{4DC82FE4-8254-8F49-A0DE-7C91B84013DA}">
      <dgm:prSet/>
      <dgm:spPr/>
      <dgm:t>
        <a:bodyPr/>
        <a:lstStyle/>
        <a:p>
          <a:endParaRPr lang="en-US"/>
        </a:p>
      </dgm:t>
    </dgm:pt>
    <dgm:pt modelId="{B8402042-52D3-804A-9373-EE1404DB2D17}" type="sibTrans" cxnId="{4DC82FE4-8254-8F49-A0DE-7C91B84013DA}">
      <dgm:prSet/>
      <dgm:spPr/>
      <dgm:t>
        <a:bodyPr/>
        <a:lstStyle/>
        <a:p>
          <a:endParaRPr lang="en-US"/>
        </a:p>
      </dgm:t>
    </dgm:pt>
    <dgm:pt modelId="{66314F78-D825-7342-AA1C-0DEE23256A4A}">
      <dgm:prSet/>
      <dgm:spPr/>
      <dgm:t>
        <a:bodyPr/>
        <a:lstStyle/>
        <a:p>
          <a:r>
            <a:rPr lang="en-US"/>
            <a:t>HPV</a:t>
          </a:r>
          <a:endParaRPr lang="en-US" dirty="0"/>
        </a:p>
      </dgm:t>
    </dgm:pt>
    <dgm:pt modelId="{9C10A011-9BC9-6A4C-9666-FA6A96ECED6E}" type="parTrans" cxnId="{8248C189-64CF-8F4B-8273-0FA70224F983}">
      <dgm:prSet/>
      <dgm:spPr/>
      <dgm:t>
        <a:bodyPr/>
        <a:lstStyle/>
        <a:p>
          <a:endParaRPr lang="en-US"/>
        </a:p>
      </dgm:t>
    </dgm:pt>
    <dgm:pt modelId="{34EF1B8D-2CB4-2340-8A27-55A66F96234B}" type="sibTrans" cxnId="{8248C189-64CF-8F4B-8273-0FA70224F983}">
      <dgm:prSet/>
      <dgm:spPr/>
      <dgm:t>
        <a:bodyPr/>
        <a:lstStyle/>
        <a:p>
          <a:endParaRPr lang="en-US"/>
        </a:p>
      </dgm:t>
    </dgm:pt>
    <dgm:pt modelId="{24C3F9A4-FDE4-8B47-BC12-E9B08C40D918}">
      <dgm:prSet/>
      <dgm:spPr/>
      <dgm:t>
        <a:bodyPr/>
        <a:lstStyle/>
        <a:p>
          <a:r>
            <a:rPr lang="en-US"/>
            <a:t>Hepatitis A and B</a:t>
          </a:r>
          <a:endParaRPr lang="en-US" dirty="0"/>
        </a:p>
      </dgm:t>
    </dgm:pt>
    <dgm:pt modelId="{0730D1BA-B0C4-CE43-B32C-17F0A4430FF3}" type="parTrans" cxnId="{782F0719-3252-5744-8357-2BD0715B40DD}">
      <dgm:prSet/>
      <dgm:spPr/>
      <dgm:t>
        <a:bodyPr/>
        <a:lstStyle/>
        <a:p>
          <a:endParaRPr lang="en-US"/>
        </a:p>
      </dgm:t>
    </dgm:pt>
    <dgm:pt modelId="{C2A0516E-9C36-3749-94AF-962D7BC62DC0}" type="sibTrans" cxnId="{782F0719-3252-5744-8357-2BD0715B40DD}">
      <dgm:prSet/>
      <dgm:spPr/>
      <dgm:t>
        <a:bodyPr/>
        <a:lstStyle/>
        <a:p>
          <a:endParaRPr lang="en-US"/>
        </a:p>
      </dgm:t>
    </dgm:pt>
    <dgm:pt modelId="{CA4BBE0E-89AA-F64D-A179-29ED3FFE62A3}">
      <dgm:prSet/>
      <dgm:spPr/>
      <dgm:t>
        <a:bodyPr/>
        <a:lstStyle/>
        <a:p>
          <a:r>
            <a:rPr lang="en-US" dirty="0"/>
            <a:t>Pneumococcal </a:t>
          </a:r>
        </a:p>
      </dgm:t>
    </dgm:pt>
    <dgm:pt modelId="{FB1815E3-87ED-9C43-8BDA-CDC002F56E3E}" type="parTrans" cxnId="{6EB036D8-B575-A641-940E-AA54297A6A87}">
      <dgm:prSet/>
      <dgm:spPr/>
      <dgm:t>
        <a:bodyPr/>
        <a:lstStyle/>
        <a:p>
          <a:endParaRPr lang="en-US"/>
        </a:p>
      </dgm:t>
    </dgm:pt>
    <dgm:pt modelId="{2C1DBDD5-2B59-9347-AABD-612BD3299E57}" type="sibTrans" cxnId="{6EB036D8-B575-A641-940E-AA54297A6A87}">
      <dgm:prSet/>
      <dgm:spPr/>
      <dgm:t>
        <a:bodyPr/>
        <a:lstStyle/>
        <a:p>
          <a:endParaRPr lang="en-US"/>
        </a:p>
      </dgm:t>
    </dgm:pt>
    <dgm:pt modelId="{B97021BB-8DC6-674B-8701-3C22681737CA}">
      <dgm:prSet/>
      <dgm:spPr/>
      <dgm:t>
        <a:bodyPr/>
        <a:lstStyle/>
        <a:p>
          <a:r>
            <a:rPr lang="en-US" dirty="0" err="1"/>
            <a:t>TdAP</a:t>
          </a:r>
          <a:endParaRPr lang="en-US" dirty="0"/>
        </a:p>
      </dgm:t>
    </dgm:pt>
    <dgm:pt modelId="{A5F2BABE-D07B-5541-AB57-CB3DA1A1BDF5}" type="parTrans" cxnId="{C0437B6E-F6EC-AD43-974C-4A32DC8F3DC0}">
      <dgm:prSet/>
      <dgm:spPr/>
      <dgm:t>
        <a:bodyPr/>
        <a:lstStyle/>
        <a:p>
          <a:endParaRPr lang="en-US"/>
        </a:p>
      </dgm:t>
    </dgm:pt>
    <dgm:pt modelId="{F2AD0BA9-6F56-A04D-AE01-7BF213B0FC34}" type="sibTrans" cxnId="{C0437B6E-F6EC-AD43-974C-4A32DC8F3DC0}">
      <dgm:prSet/>
      <dgm:spPr/>
      <dgm:t>
        <a:bodyPr/>
        <a:lstStyle/>
        <a:p>
          <a:endParaRPr lang="en-US"/>
        </a:p>
      </dgm:t>
    </dgm:pt>
    <dgm:pt modelId="{63F8FE3E-8CF5-5846-88C7-8E4A6B9BBE2A}">
      <dgm:prSet/>
      <dgm:spPr/>
      <dgm:t>
        <a:bodyPr/>
        <a:lstStyle/>
        <a:p>
          <a:r>
            <a:rPr lang="en-US" dirty="0"/>
            <a:t>Shingles</a:t>
          </a:r>
        </a:p>
      </dgm:t>
    </dgm:pt>
    <dgm:pt modelId="{1A1955C9-9C0A-C643-ADCD-012AB7EF7C6C}" type="parTrans" cxnId="{FE7DD45B-507B-8442-9CE1-9F7569D317E6}">
      <dgm:prSet/>
      <dgm:spPr/>
      <dgm:t>
        <a:bodyPr/>
        <a:lstStyle/>
        <a:p>
          <a:endParaRPr lang="en-US"/>
        </a:p>
      </dgm:t>
    </dgm:pt>
    <dgm:pt modelId="{B01B84E0-F861-1141-BA05-1028EE64B924}" type="sibTrans" cxnId="{FE7DD45B-507B-8442-9CE1-9F7569D317E6}">
      <dgm:prSet/>
      <dgm:spPr/>
      <dgm:t>
        <a:bodyPr/>
        <a:lstStyle/>
        <a:p>
          <a:endParaRPr lang="en-US"/>
        </a:p>
      </dgm:t>
    </dgm:pt>
    <dgm:pt modelId="{A0DA9C68-26EA-7847-878C-5C00B0F3D716}">
      <dgm:prSet/>
      <dgm:spPr/>
      <dgm:t>
        <a:bodyPr/>
        <a:lstStyle/>
        <a:p>
          <a:r>
            <a:rPr lang="en-US" dirty="0"/>
            <a:t>COVID-19</a:t>
          </a:r>
        </a:p>
      </dgm:t>
    </dgm:pt>
    <dgm:pt modelId="{871416A8-A60D-814A-B3B8-39C2F56BB2D5}" type="parTrans" cxnId="{41938399-2F9D-6C42-9159-C234FABEA440}">
      <dgm:prSet/>
      <dgm:spPr/>
      <dgm:t>
        <a:bodyPr/>
        <a:lstStyle/>
        <a:p>
          <a:endParaRPr lang="en-US"/>
        </a:p>
      </dgm:t>
    </dgm:pt>
    <dgm:pt modelId="{CAEA0ECD-AB65-5748-BF76-982A019021F6}" type="sibTrans" cxnId="{41938399-2F9D-6C42-9159-C234FABEA440}">
      <dgm:prSet/>
      <dgm:spPr/>
      <dgm:t>
        <a:bodyPr/>
        <a:lstStyle/>
        <a:p>
          <a:endParaRPr lang="en-US"/>
        </a:p>
      </dgm:t>
    </dgm:pt>
    <dgm:pt modelId="{72917393-843A-6846-B87A-634286241959}">
      <dgm:prSet/>
      <dgm:spPr/>
      <dgm:t>
        <a:bodyPr/>
        <a:lstStyle/>
        <a:p>
          <a:r>
            <a:rPr lang="en-US" dirty="0"/>
            <a:t>Influenza</a:t>
          </a:r>
        </a:p>
      </dgm:t>
    </dgm:pt>
    <dgm:pt modelId="{284C7309-7214-4C46-A5AD-9326CAA4DFC4}" type="parTrans" cxnId="{B592DB0C-CB7A-524D-9103-F4AC5FA9034F}">
      <dgm:prSet/>
      <dgm:spPr/>
      <dgm:t>
        <a:bodyPr/>
        <a:lstStyle/>
        <a:p>
          <a:endParaRPr lang="en-US"/>
        </a:p>
      </dgm:t>
    </dgm:pt>
    <dgm:pt modelId="{4BA59923-FE06-934D-A447-C13D9230377C}" type="sibTrans" cxnId="{B592DB0C-CB7A-524D-9103-F4AC5FA9034F}">
      <dgm:prSet/>
      <dgm:spPr/>
      <dgm:t>
        <a:bodyPr/>
        <a:lstStyle/>
        <a:p>
          <a:endParaRPr lang="en-US"/>
        </a:p>
      </dgm:t>
    </dgm:pt>
    <dgm:pt modelId="{965463D0-9700-B246-A27C-5CC1D6C15130}" type="pres">
      <dgm:prSet presAssocID="{45D300D1-46FC-4601-AA82-7EC0A6A5FE87}" presName="Name0" presStyleCnt="0">
        <dgm:presLayoutVars>
          <dgm:dir/>
          <dgm:animLvl val="lvl"/>
          <dgm:resizeHandles val="exact"/>
        </dgm:presLayoutVars>
      </dgm:prSet>
      <dgm:spPr/>
    </dgm:pt>
    <dgm:pt modelId="{56157DDA-86F3-B04E-9825-F55406F479DC}" type="pres">
      <dgm:prSet presAssocID="{11B0AFDB-7851-42B5-B4A9-D8E667AAC540}" presName="composite" presStyleCnt="0"/>
      <dgm:spPr/>
    </dgm:pt>
    <dgm:pt modelId="{08367448-9095-3C4E-823E-8E44C3FC9D26}" type="pres">
      <dgm:prSet presAssocID="{11B0AFDB-7851-42B5-B4A9-D8E667AAC540}" presName="parTx" presStyleLbl="alignNode1" presStyleIdx="0" presStyleCnt="4">
        <dgm:presLayoutVars>
          <dgm:chMax val="0"/>
          <dgm:chPref val="0"/>
          <dgm:bulletEnabled val="1"/>
        </dgm:presLayoutVars>
      </dgm:prSet>
      <dgm:spPr/>
    </dgm:pt>
    <dgm:pt modelId="{2ADE2FC2-5D56-C447-ABCF-2C1146A1A0CA}" type="pres">
      <dgm:prSet presAssocID="{11B0AFDB-7851-42B5-B4A9-D8E667AAC540}" presName="desTx" presStyleLbl="alignAccFollowNode1" presStyleIdx="0" presStyleCnt="4">
        <dgm:presLayoutVars>
          <dgm:bulletEnabled val="1"/>
        </dgm:presLayoutVars>
      </dgm:prSet>
      <dgm:spPr/>
    </dgm:pt>
    <dgm:pt modelId="{B0DB5BE3-A42C-4B47-A195-8117B86F1E33}" type="pres">
      <dgm:prSet presAssocID="{98928A6C-7ACA-480C-86BF-3250E9D7F1C4}" presName="space" presStyleCnt="0"/>
      <dgm:spPr/>
    </dgm:pt>
    <dgm:pt modelId="{94090488-6E5C-064F-B27B-6D5A36BE8722}" type="pres">
      <dgm:prSet presAssocID="{F4FB3DAD-D037-524A-8481-5A161FA34516}" presName="composite" presStyleCnt="0"/>
      <dgm:spPr/>
    </dgm:pt>
    <dgm:pt modelId="{8B68B7EA-42E3-E948-99D4-F77D9208B242}" type="pres">
      <dgm:prSet presAssocID="{F4FB3DAD-D037-524A-8481-5A161FA34516}" presName="parTx" presStyleLbl="alignNode1" presStyleIdx="1" presStyleCnt="4">
        <dgm:presLayoutVars>
          <dgm:chMax val="0"/>
          <dgm:chPref val="0"/>
          <dgm:bulletEnabled val="1"/>
        </dgm:presLayoutVars>
      </dgm:prSet>
      <dgm:spPr/>
    </dgm:pt>
    <dgm:pt modelId="{3205DF89-2821-4E46-95F6-6E3EBEF45970}" type="pres">
      <dgm:prSet presAssocID="{F4FB3DAD-D037-524A-8481-5A161FA34516}" presName="desTx" presStyleLbl="alignAccFollowNode1" presStyleIdx="1" presStyleCnt="4">
        <dgm:presLayoutVars>
          <dgm:bulletEnabled val="1"/>
        </dgm:presLayoutVars>
      </dgm:prSet>
      <dgm:spPr/>
    </dgm:pt>
    <dgm:pt modelId="{B48B9E48-6ACB-C442-A11F-B113CBB1B684}" type="pres">
      <dgm:prSet presAssocID="{B2904D7D-C57F-C241-B5F9-2A4BDDEFE2F5}" presName="space" presStyleCnt="0"/>
      <dgm:spPr/>
    </dgm:pt>
    <dgm:pt modelId="{56FB09A3-5478-0043-8F59-C4F420EADEAF}" type="pres">
      <dgm:prSet presAssocID="{9217201B-4882-DB44-8299-AF4DEE7D5AA4}" presName="composite" presStyleCnt="0"/>
      <dgm:spPr/>
    </dgm:pt>
    <dgm:pt modelId="{D8C1F1D1-B4B1-1C47-8E05-9F12568154E7}" type="pres">
      <dgm:prSet presAssocID="{9217201B-4882-DB44-8299-AF4DEE7D5AA4}" presName="parTx" presStyleLbl="alignNode1" presStyleIdx="2" presStyleCnt="4">
        <dgm:presLayoutVars>
          <dgm:chMax val="0"/>
          <dgm:chPref val="0"/>
          <dgm:bulletEnabled val="1"/>
        </dgm:presLayoutVars>
      </dgm:prSet>
      <dgm:spPr/>
    </dgm:pt>
    <dgm:pt modelId="{6841DA51-52C8-C646-A25C-C5CA1D65D6FE}" type="pres">
      <dgm:prSet presAssocID="{9217201B-4882-DB44-8299-AF4DEE7D5AA4}" presName="desTx" presStyleLbl="alignAccFollowNode1" presStyleIdx="2" presStyleCnt="4">
        <dgm:presLayoutVars>
          <dgm:bulletEnabled val="1"/>
        </dgm:presLayoutVars>
      </dgm:prSet>
      <dgm:spPr/>
    </dgm:pt>
    <dgm:pt modelId="{61220BBA-F449-6B46-8E04-302867D5C47D}" type="pres">
      <dgm:prSet presAssocID="{2D6BB027-7F4C-AE43-845A-BE049B662547}" presName="space" presStyleCnt="0"/>
      <dgm:spPr/>
    </dgm:pt>
    <dgm:pt modelId="{370A1997-529B-E942-96A9-5D932FC64BA4}" type="pres">
      <dgm:prSet presAssocID="{3BB88148-63AB-C348-9AF5-D42BD0FF08A3}" presName="composite" presStyleCnt="0"/>
      <dgm:spPr/>
    </dgm:pt>
    <dgm:pt modelId="{A25F0A38-54F2-9740-93D7-DBFD1E557C18}" type="pres">
      <dgm:prSet presAssocID="{3BB88148-63AB-C348-9AF5-D42BD0FF08A3}" presName="parTx" presStyleLbl="alignNode1" presStyleIdx="3" presStyleCnt="4">
        <dgm:presLayoutVars>
          <dgm:chMax val="0"/>
          <dgm:chPref val="0"/>
          <dgm:bulletEnabled val="1"/>
        </dgm:presLayoutVars>
      </dgm:prSet>
      <dgm:spPr/>
    </dgm:pt>
    <dgm:pt modelId="{A174DBD8-D124-6A42-831B-1AE416D70EDF}" type="pres">
      <dgm:prSet presAssocID="{3BB88148-63AB-C348-9AF5-D42BD0FF08A3}" presName="desTx" presStyleLbl="alignAccFollowNode1" presStyleIdx="3" presStyleCnt="4">
        <dgm:presLayoutVars>
          <dgm:bulletEnabled val="1"/>
        </dgm:presLayoutVars>
      </dgm:prSet>
      <dgm:spPr/>
    </dgm:pt>
  </dgm:ptLst>
  <dgm:cxnLst>
    <dgm:cxn modelId="{81BBBF01-CB34-A944-B144-F10F3C246033}" srcId="{11B0AFDB-7851-42B5-B4A9-D8E667AAC540}" destId="{862BAE0D-E7A2-0849-BEF7-C5DC09F95A42}" srcOrd="4" destOrd="0" parTransId="{581D0E3B-D609-BA4A-9ADD-424030E309D0}" sibTransId="{CC1B5B6E-48E0-594B-A7B5-D33E4802CAE4}"/>
    <dgm:cxn modelId="{96537906-EF33-5141-A72A-7BDD8937A04B}" type="presOf" srcId="{FBA5532D-8913-AD4C-93E7-117286B7828F}" destId="{3205DF89-2821-4E46-95F6-6E3EBEF45970}" srcOrd="0" destOrd="0" presId="urn:microsoft.com/office/officeart/2005/8/layout/hList1"/>
    <dgm:cxn modelId="{B592DB0C-CB7A-524D-9103-F4AC5FA9034F}" srcId="{3BB88148-63AB-C348-9AF5-D42BD0FF08A3}" destId="{72917393-843A-6846-B87A-634286241959}" srcOrd="6" destOrd="0" parTransId="{284C7309-7214-4C46-A5AD-9326CAA4DFC4}" sibTransId="{4BA59923-FE06-934D-A447-C13D9230377C}"/>
    <dgm:cxn modelId="{782F0719-3252-5744-8357-2BD0715B40DD}" srcId="{3BB88148-63AB-C348-9AF5-D42BD0FF08A3}" destId="{24C3F9A4-FDE4-8B47-BC12-E9B08C40D918}" srcOrd="1" destOrd="0" parTransId="{0730D1BA-B0C4-CE43-B32C-17F0A4430FF3}" sibTransId="{C2A0516E-9C36-3749-94AF-962D7BC62DC0}"/>
    <dgm:cxn modelId="{FE1FA61C-31E7-1F41-8AC2-2238F8AE9D84}" type="presOf" srcId="{24C3F9A4-FDE4-8B47-BC12-E9B08C40D918}" destId="{A174DBD8-D124-6A42-831B-1AE416D70EDF}" srcOrd="0" destOrd="1" presId="urn:microsoft.com/office/officeart/2005/8/layout/hList1"/>
    <dgm:cxn modelId="{B2F8B632-08BE-A748-BF17-E2D2F1A6E934}" srcId="{F4FB3DAD-D037-524A-8481-5A161FA34516}" destId="{FBA5532D-8913-AD4C-93E7-117286B7828F}" srcOrd="0" destOrd="0" parTransId="{4E96EFA1-75F5-5442-B8DA-99CB1E6E38CF}" sibTransId="{DB71D5DA-B3A2-7E4A-9B8E-71C33BC30BC8}"/>
    <dgm:cxn modelId="{2951B535-5FCF-5043-B0B2-C73BEAB0F1EC}" type="presOf" srcId="{9217201B-4882-DB44-8299-AF4DEE7D5AA4}" destId="{D8C1F1D1-B4B1-1C47-8E05-9F12568154E7}" srcOrd="0" destOrd="0" presId="urn:microsoft.com/office/officeart/2005/8/layout/hList1"/>
    <dgm:cxn modelId="{42BBAE37-F953-FE47-95EA-DAEE16F17A1D}" type="presOf" srcId="{7F41CFCB-4456-8442-9BA7-734BF69FD67A}" destId="{2ADE2FC2-5D56-C447-ABCF-2C1146A1A0CA}" srcOrd="0" destOrd="3" presId="urn:microsoft.com/office/officeart/2005/8/layout/hList1"/>
    <dgm:cxn modelId="{61DBA13A-2925-4461-8031-8BE90ABDAB5E}" srcId="{9217201B-4882-DB44-8299-AF4DEE7D5AA4}" destId="{10EBC8E1-9A0E-422F-ABF7-509D5E77DAA4}" srcOrd="5" destOrd="0" parTransId="{39C1DAD5-2B3C-41BF-B457-CC32132C6E76}" sibTransId="{2C88D5D1-CDD1-4BD5-9AD3-DF0303F43629}"/>
    <dgm:cxn modelId="{BB85E03A-7D88-4A4B-A328-F6C80B8DF56F}" srcId="{9217201B-4882-DB44-8299-AF4DEE7D5AA4}" destId="{69F0A6C5-5E2D-4E10-BAFF-99EEB2459E2B}" srcOrd="3" destOrd="0" parTransId="{86BDF49C-0650-491D-A7B9-83939AFFC8C7}" sibTransId="{13C0A6EC-DAB8-434F-AE1C-9DA36280E645}"/>
    <dgm:cxn modelId="{EB31763B-9FD1-4E4E-8917-21DD41240FF9}" srcId="{F4FB3DAD-D037-524A-8481-5A161FA34516}" destId="{AC357D85-BCD6-2741-AE05-E9C93DF94C55}" srcOrd="1" destOrd="0" parTransId="{784AD2AC-B404-5741-B5E0-B0E1BEFD5243}" sibTransId="{8847C527-A389-9F4D-BF07-D8C5C375915A}"/>
    <dgm:cxn modelId="{F507F83B-7702-F04C-84B8-CB65778917FD}" type="presOf" srcId="{862BAE0D-E7A2-0849-BEF7-C5DC09F95A42}" destId="{2ADE2FC2-5D56-C447-ABCF-2C1146A1A0CA}" srcOrd="0" destOrd="4" presId="urn:microsoft.com/office/officeart/2005/8/layout/hList1"/>
    <dgm:cxn modelId="{6D47BA48-E497-3442-B677-55FE2CE94C72}" type="presOf" srcId="{F4FB3DAD-D037-524A-8481-5A161FA34516}" destId="{8B68B7EA-42E3-E948-99D4-F77D9208B242}" srcOrd="0" destOrd="0" presId="urn:microsoft.com/office/officeart/2005/8/layout/hList1"/>
    <dgm:cxn modelId="{4DF25C5B-4EA1-604E-90E7-AA8DB89D13B1}" srcId="{11B0AFDB-7851-42B5-B4A9-D8E667AAC540}" destId="{DB407DAB-9452-D240-B6E0-4A2A9DC07E4A}" srcOrd="0" destOrd="0" parTransId="{2612AFC2-80E7-C64D-92BD-61C28FF6A056}" sibTransId="{65789211-D3A6-B54E-9D86-EE9E86A60A41}"/>
    <dgm:cxn modelId="{FE7DD45B-507B-8442-9CE1-9F7569D317E6}" srcId="{3BB88148-63AB-C348-9AF5-D42BD0FF08A3}" destId="{63F8FE3E-8CF5-5846-88C7-8E4A6B9BBE2A}" srcOrd="4" destOrd="0" parTransId="{1A1955C9-9C0A-C643-ADCD-012AB7EF7C6C}" sibTransId="{B01B84E0-F861-1141-BA05-1028EE64B924}"/>
    <dgm:cxn modelId="{0B1C2A63-7BBF-0040-964A-1911F6A928A9}" type="presOf" srcId="{11B0AFDB-7851-42B5-B4A9-D8E667AAC540}" destId="{08367448-9095-3C4E-823E-8E44C3FC9D26}" srcOrd="0" destOrd="0" presId="urn:microsoft.com/office/officeart/2005/8/layout/hList1"/>
    <dgm:cxn modelId="{CC875168-8D8B-44B3-B3D0-BDADC59C178E}" srcId="{9217201B-4882-DB44-8299-AF4DEE7D5AA4}" destId="{099C0DE0-599A-462C-B417-71E3AF041252}" srcOrd="2" destOrd="0" parTransId="{BE749D62-A6BD-4B21-A34E-5E19A65ABA22}" sibTransId="{EAC3A030-2E96-4DC6-8AC6-6781581ACD06}"/>
    <dgm:cxn modelId="{834D596C-DEA0-0E48-988E-779802EB147B}" type="presOf" srcId="{C087C315-A009-484A-8C46-C9059229D6A5}" destId="{2ADE2FC2-5D56-C447-ABCF-2C1146A1A0CA}" srcOrd="0" destOrd="2" presId="urn:microsoft.com/office/officeart/2005/8/layout/hList1"/>
    <dgm:cxn modelId="{C0437B6E-F6EC-AD43-974C-4A32DC8F3DC0}" srcId="{3BB88148-63AB-C348-9AF5-D42BD0FF08A3}" destId="{B97021BB-8DC6-674B-8701-3C22681737CA}" srcOrd="3" destOrd="0" parTransId="{A5F2BABE-D07B-5541-AB57-CB3DA1A1BDF5}" sibTransId="{F2AD0BA9-6F56-A04D-AE01-7BF213B0FC34}"/>
    <dgm:cxn modelId="{9F9B886F-8393-1844-9966-580F2B72CF59}" type="presOf" srcId="{A0DA9C68-26EA-7847-878C-5C00B0F3D716}" destId="{A174DBD8-D124-6A42-831B-1AE416D70EDF}" srcOrd="0" destOrd="5" presId="urn:microsoft.com/office/officeart/2005/8/layout/hList1"/>
    <dgm:cxn modelId="{6787AC6F-C579-6649-B03F-BE9852FEB597}" type="presOf" srcId="{63F8FE3E-8CF5-5846-88C7-8E4A6B9BBE2A}" destId="{A174DBD8-D124-6A42-831B-1AE416D70EDF}" srcOrd="0" destOrd="4" presId="urn:microsoft.com/office/officeart/2005/8/layout/hList1"/>
    <dgm:cxn modelId="{94FAFF76-ED6A-FD47-BD37-DBA2A65303AF}" srcId="{45D300D1-46FC-4601-AA82-7EC0A6A5FE87}" destId="{F4FB3DAD-D037-524A-8481-5A161FA34516}" srcOrd="1" destOrd="0" parTransId="{C6A5BACB-76CA-5C47-ADD3-24650903DEB7}" sibTransId="{B2904D7D-C57F-C241-B5F9-2A4BDDEFE2F5}"/>
    <dgm:cxn modelId="{A8A75E7C-1A2C-AE46-9ECD-254201EFBFF8}" type="presOf" srcId="{B44DFC4C-B555-2946-9F22-E565C9C4E9A8}" destId="{2ADE2FC2-5D56-C447-ABCF-2C1146A1A0CA}" srcOrd="0" destOrd="1" presId="urn:microsoft.com/office/officeart/2005/8/layout/hList1"/>
    <dgm:cxn modelId="{8222517F-6B0F-974E-8A50-3EDF703168E4}" type="presOf" srcId="{B97021BB-8DC6-674B-8701-3C22681737CA}" destId="{A174DBD8-D124-6A42-831B-1AE416D70EDF}" srcOrd="0" destOrd="3" presId="urn:microsoft.com/office/officeart/2005/8/layout/hList1"/>
    <dgm:cxn modelId="{25269D81-2B58-4BC2-9984-6DA7FF7BA876}" srcId="{9217201B-4882-DB44-8299-AF4DEE7D5AA4}" destId="{8E7053A3-F873-4324-9B18-B9E5BFE70BED}" srcOrd="4" destOrd="0" parTransId="{7E0669B7-9268-4DA7-AE82-FD9128E6DB2B}" sibTransId="{E5117B0B-AB79-4550-97DF-DE57389E5422}"/>
    <dgm:cxn modelId="{8248C189-64CF-8F4B-8273-0FA70224F983}" srcId="{3BB88148-63AB-C348-9AF5-D42BD0FF08A3}" destId="{66314F78-D825-7342-AA1C-0DEE23256A4A}" srcOrd="0" destOrd="0" parTransId="{9C10A011-9BC9-6A4C-9666-FA6A96ECED6E}" sibTransId="{34EF1B8D-2CB4-2340-8A27-55A66F96234B}"/>
    <dgm:cxn modelId="{261EE18B-03E5-4C49-8E52-3E38F9D74290}" type="presOf" srcId="{8E7053A3-F873-4324-9B18-B9E5BFE70BED}" destId="{6841DA51-52C8-C646-A25C-C5CA1D65D6FE}" srcOrd="0" destOrd="4" presId="urn:microsoft.com/office/officeart/2005/8/layout/hList1"/>
    <dgm:cxn modelId="{C1045E8C-964E-9B47-9F02-1E0B231969F3}" type="presOf" srcId="{69F0A6C5-5E2D-4E10-BAFF-99EEB2459E2B}" destId="{6841DA51-52C8-C646-A25C-C5CA1D65D6FE}" srcOrd="0" destOrd="3" presId="urn:microsoft.com/office/officeart/2005/8/layout/hList1"/>
    <dgm:cxn modelId="{49D95E8F-0639-D543-83B5-AFFEF757466E}" srcId="{9217201B-4882-DB44-8299-AF4DEE7D5AA4}" destId="{9E58E741-548D-924E-AA20-1271114ECE89}" srcOrd="0" destOrd="0" parTransId="{BFE6754D-E6C2-5044-859F-840C4B121FD0}" sibTransId="{53F86C06-3530-014D-BD43-E5B97870762A}"/>
    <dgm:cxn modelId="{6B0C908F-2EAD-E04B-81C2-FA7070F6D581}" type="presOf" srcId="{099C0DE0-599A-462C-B417-71E3AF041252}" destId="{6841DA51-52C8-C646-A25C-C5CA1D65D6FE}" srcOrd="0" destOrd="2" presId="urn:microsoft.com/office/officeart/2005/8/layout/hList1"/>
    <dgm:cxn modelId="{57A90490-B3FA-C145-8C35-168FBBBBFAFC}" type="presOf" srcId="{66314F78-D825-7342-AA1C-0DEE23256A4A}" destId="{A174DBD8-D124-6A42-831B-1AE416D70EDF}" srcOrd="0" destOrd="0" presId="urn:microsoft.com/office/officeart/2005/8/layout/hList1"/>
    <dgm:cxn modelId="{C5DEAC96-2D55-624B-946E-DC77A6876067}" srcId="{45D300D1-46FC-4601-AA82-7EC0A6A5FE87}" destId="{9217201B-4882-DB44-8299-AF4DEE7D5AA4}" srcOrd="2" destOrd="0" parTransId="{DE466DB0-AEA8-0C41-A564-016DA3B30EA9}" sibTransId="{2D6BB027-7F4C-AE43-845A-BE049B662547}"/>
    <dgm:cxn modelId="{41938399-2F9D-6C42-9159-C234FABEA440}" srcId="{3BB88148-63AB-C348-9AF5-D42BD0FF08A3}" destId="{A0DA9C68-26EA-7847-878C-5C00B0F3D716}" srcOrd="5" destOrd="0" parTransId="{871416A8-A60D-814A-B3B8-39C2F56BB2D5}" sibTransId="{CAEA0ECD-AB65-5748-BF76-982A019021F6}"/>
    <dgm:cxn modelId="{86A3199A-CC24-47B3-A02F-2C0078DF7737}" srcId="{45D300D1-46FC-4601-AA82-7EC0A6A5FE87}" destId="{11B0AFDB-7851-42B5-B4A9-D8E667AAC540}" srcOrd="0" destOrd="0" parTransId="{27F0A45C-5C8D-4817-A3A9-22DB05249F5B}" sibTransId="{98928A6C-7ACA-480C-86BF-3250E9D7F1C4}"/>
    <dgm:cxn modelId="{37FD399A-10B5-AC45-9489-2FC2C9CC1F0F}" type="presOf" srcId="{DB407DAB-9452-D240-B6E0-4A2A9DC07E4A}" destId="{2ADE2FC2-5D56-C447-ABCF-2C1146A1A0CA}" srcOrd="0" destOrd="0" presId="urn:microsoft.com/office/officeart/2005/8/layout/hList1"/>
    <dgm:cxn modelId="{724146B1-0F3C-1848-83A3-0E816390190D}" type="presOf" srcId="{72917393-843A-6846-B87A-634286241959}" destId="{A174DBD8-D124-6A42-831B-1AE416D70EDF}" srcOrd="0" destOrd="6" presId="urn:microsoft.com/office/officeart/2005/8/layout/hList1"/>
    <dgm:cxn modelId="{273F18B5-8E5B-EF45-BC4C-20AA4D1ED975}" type="presOf" srcId="{10EBC8E1-9A0E-422F-ABF7-509D5E77DAA4}" destId="{6841DA51-52C8-C646-A25C-C5CA1D65D6FE}" srcOrd="0" destOrd="5" presId="urn:microsoft.com/office/officeart/2005/8/layout/hList1"/>
    <dgm:cxn modelId="{1C4A05B8-7B6C-4346-AEF9-D72584F0D788}" srcId="{9217201B-4882-DB44-8299-AF4DEE7D5AA4}" destId="{267FD1C3-8C3C-4BDE-AD1E-E491D15851F0}" srcOrd="1" destOrd="0" parTransId="{0D47F7E4-136C-49A1-AE8D-788316F9426E}" sibTransId="{72660070-E7A0-48D2-B9E2-2C738AF4A909}"/>
    <dgm:cxn modelId="{A3845AB9-8BAA-AD4C-B9B7-841B05DA906F}" srcId="{11B0AFDB-7851-42B5-B4A9-D8E667AAC540}" destId="{B44DFC4C-B555-2946-9F22-E565C9C4E9A8}" srcOrd="1" destOrd="0" parTransId="{59DA54E1-B9C2-E845-991B-65BDCB76F50C}" sibTransId="{9A3D6021-5D17-2B4B-8BAA-F0903A67EE6C}"/>
    <dgm:cxn modelId="{6E2B11CA-DB89-BF46-AE22-93E882BC5E55}" srcId="{11B0AFDB-7851-42B5-B4A9-D8E667AAC540}" destId="{C087C315-A009-484A-8C46-C9059229D6A5}" srcOrd="2" destOrd="0" parTransId="{C144C0E5-F782-C443-9F0D-608B0BE1CF18}" sibTransId="{DC056C7D-25B6-B840-809D-999241233B8A}"/>
    <dgm:cxn modelId="{9E458FD1-3881-9849-AA3A-6F24C48B354F}" type="presOf" srcId="{45D300D1-46FC-4601-AA82-7EC0A6A5FE87}" destId="{965463D0-9700-B246-A27C-5CC1D6C15130}" srcOrd="0" destOrd="0" presId="urn:microsoft.com/office/officeart/2005/8/layout/hList1"/>
    <dgm:cxn modelId="{96DACAD6-27D7-C946-8A81-3B84136825CE}" type="presOf" srcId="{AC357D85-BCD6-2741-AE05-E9C93DF94C55}" destId="{3205DF89-2821-4E46-95F6-6E3EBEF45970}" srcOrd="0" destOrd="1" presId="urn:microsoft.com/office/officeart/2005/8/layout/hList1"/>
    <dgm:cxn modelId="{6EB036D8-B575-A641-940E-AA54297A6A87}" srcId="{3BB88148-63AB-C348-9AF5-D42BD0FF08A3}" destId="{CA4BBE0E-89AA-F64D-A179-29ED3FFE62A3}" srcOrd="2" destOrd="0" parTransId="{FB1815E3-87ED-9C43-8BDA-CDC002F56E3E}" sibTransId="{2C1DBDD5-2B59-9347-AABD-612BD3299E57}"/>
    <dgm:cxn modelId="{105E47D9-79B4-6244-9275-DEF923779879}" srcId="{11B0AFDB-7851-42B5-B4A9-D8E667AAC540}" destId="{7F41CFCB-4456-8442-9BA7-734BF69FD67A}" srcOrd="3" destOrd="0" parTransId="{F57E83E5-C735-6044-BA35-FE6057BBB4AA}" sibTransId="{2BA073C0-0F37-4140-A34B-56CB708813E4}"/>
    <dgm:cxn modelId="{4DC82FE4-8254-8F49-A0DE-7C91B84013DA}" srcId="{45D300D1-46FC-4601-AA82-7EC0A6A5FE87}" destId="{3BB88148-63AB-C348-9AF5-D42BD0FF08A3}" srcOrd="3" destOrd="0" parTransId="{B98E0FD6-A510-3340-ABD8-6D921C34B180}" sibTransId="{B8402042-52D3-804A-9373-EE1404DB2D17}"/>
    <dgm:cxn modelId="{675E36E4-DD23-6549-9406-F057D4736D05}" type="presOf" srcId="{267FD1C3-8C3C-4BDE-AD1E-E491D15851F0}" destId="{6841DA51-52C8-C646-A25C-C5CA1D65D6FE}" srcOrd="0" destOrd="1" presId="urn:microsoft.com/office/officeart/2005/8/layout/hList1"/>
    <dgm:cxn modelId="{E83EBAF2-D982-764A-8344-11D691FA876B}" type="presOf" srcId="{3BB88148-63AB-C348-9AF5-D42BD0FF08A3}" destId="{A25F0A38-54F2-9740-93D7-DBFD1E557C18}" srcOrd="0" destOrd="0" presId="urn:microsoft.com/office/officeart/2005/8/layout/hList1"/>
    <dgm:cxn modelId="{06259FF6-41CF-AC43-81CF-EE77EAB1366A}" type="presOf" srcId="{CA4BBE0E-89AA-F64D-A179-29ED3FFE62A3}" destId="{A174DBD8-D124-6A42-831B-1AE416D70EDF}" srcOrd="0" destOrd="2" presId="urn:microsoft.com/office/officeart/2005/8/layout/hList1"/>
    <dgm:cxn modelId="{C53BD2F8-BD35-6749-BC8B-69A40A4BFA45}" type="presOf" srcId="{9E58E741-548D-924E-AA20-1271114ECE89}" destId="{6841DA51-52C8-C646-A25C-C5CA1D65D6FE}" srcOrd="0" destOrd="0" presId="urn:microsoft.com/office/officeart/2005/8/layout/hList1"/>
    <dgm:cxn modelId="{6A69CD53-B206-6E4E-91C9-DD4282E9C813}" type="presParOf" srcId="{965463D0-9700-B246-A27C-5CC1D6C15130}" destId="{56157DDA-86F3-B04E-9825-F55406F479DC}" srcOrd="0" destOrd="0" presId="urn:microsoft.com/office/officeart/2005/8/layout/hList1"/>
    <dgm:cxn modelId="{4EC91590-2D29-DD43-8704-EA21D969BA34}" type="presParOf" srcId="{56157DDA-86F3-B04E-9825-F55406F479DC}" destId="{08367448-9095-3C4E-823E-8E44C3FC9D26}" srcOrd="0" destOrd="0" presId="urn:microsoft.com/office/officeart/2005/8/layout/hList1"/>
    <dgm:cxn modelId="{103BD28F-7307-1A4A-875E-D3053AF4E2E9}" type="presParOf" srcId="{56157DDA-86F3-B04E-9825-F55406F479DC}" destId="{2ADE2FC2-5D56-C447-ABCF-2C1146A1A0CA}" srcOrd="1" destOrd="0" presId="urn:microsoft.com/office/officeart/2005/8/layout/hList1"/>
    <dgm:cxn modelId="{76B700C5-14DF-5C41-9722-A2CA5EAEFFCF}" type="presParOf" srcId="{965463D0-9700-B246-A27C-5CC1D6C15130}" destId="{B0DB5BE3-A42C-4B47-A195-8117B86F1E33}" srcOrd="1" destOrd="0" presId="urn:microsoft.com/office/officeart/2005/8/layout/hList1"/>
    <dgm:cxn modelId="{A464728A-FB69-E243-8509-EB9AE3C69B9E}" type="presParOf" srcId="{965463D0-9700-B246-A27C-5CC1D6C15130}" destId="{94090488-6E5C-064F-B27B-6D5A36BE8722}" srcOrd="2" destOrd="0" presId="urn:microsoft.com/office/officeart/2005/8/layout/hList1"/>
    <dgm:cxn modelId="{85F78956-17D0-174B-B153-A1DB2E6CDF81}" type="presParOf" srcId="{94090488-6E5C-064F-B27B-6D5A36BE8722}" destId="{8B68B7EA-42E3-E948-99D4-F77D9208B242}" srcOrd="0" destOrd="0" presId="urn:microsoft.com/office/officeart/2005/8/layout/hList1"/>
    <dgm:cxn modelId="{C26876F7-C6AF-4349-9913-0A9B3F5258EB}" type="presParOf" srcId="{94090488-6E5C-064F-B27B-6D5A36BE8722}" destId="{3205DF89-2821-4E46-95F6-6E3EBEF45970}" srcOrd="1" destOrd="0" presId="urn:microsoft.com/office/officeart/2005/8/layout/hList1"/>
    <dgm:cxn modelId="{0E40E887-7AD3-7645-A60B-6353F886CA4C}" type="presParOf" srcId="{965463D0-9700-B246-A27C-5CC1D6C15130}" destId="{B48B9E48-6ACB-C442-A11F-B113CBB1B684}" srcOrd="3" destOrd="0" presId="urn:microsoft.com/office/officeart/2005/8/layout/hList1"/>
    <dgm:cxn modelId="{45AC28BF-B7C6-944F-902B-7CEDA45A0098}" type="presParOf" srcId="{965463D0-9700-B246-A27C-5CC1D6C15130}" destId="{56FB09A3-5478-0043-8F59-C4F420EADEAF}" srcOrd="4" destOrd="0" presId="urn:microsoft.com/office/officeart/2005/8/layout/hList1"/>
    <dgm:cxn modelId="{E20ED808-2404-BA42-B2A9-7092F99168BF}" type="presParOf" srcId="{56FB09A3-5478-0043-8F59-C4F420EADEAF}" destId="{D8C1F1D1-B4B1-1C47-8E05-9F12568154E7}" srcOrd="0" destOrd="0" presId="urn:microsoft.com/office/officeart/2005/8/layout/hList1"/>
    <dgm:cxn modelId="{127489FC-BA87-A548-A76D-633A9E6EF76B}" type="presParOf" srcId="{56FB09A3-5478-0043-8F59-C4F420EADEAF}" destId="{6841DA51-52C8-C646-A25C-C5CA1D65D6FE}" srcOrd="1" destOrd="0" presId="urn:microsoft.com/office/officeart/2005/8/layout/hList1"/>
    <dgm:cxn modelId="{310D09A5-6750-DF4E-9E6D-05636139B3CB}" type="presParOf" srcId="{965463D0-9700-B246-A27C-5CC1D6C15130}" destId="{61220BBA-F449-6B46-8E04-302867D5C47D}" srcOrd="5" destOrd="0" presId="urn:microsoft.com/office/officeart/2005/8/layout/hList1"/>
    <dgm:cxn modelId="{CD0D8ADE-8ED5-694F-A561-EA1CD49C1A6E}" type="presParOf" srcId="{965463D0-9700-B246-A27C-5CC1D6C15130}" destId="{370A1997-529B-E942-96A9-5D932FC64BA4}" srcOrd="6" destOrd="0" presId="urn:microsoft.com/office/officeart/2005/8/layout/hList1"/>
    <dgm:cxn modelId="{4A5BC903-EEF1-A74E-A10E-CC52C6E40705}" type="presParOf" srcId="{370A1997-529B-E942-96A9-5D932FC64BA4}" destId="{A25F0A38-54F2-9740-93D7-DBFD1E557C18}" srcOrd="0" destOrd="0" presId="urn:microsoft.com/office/officeart/2005/8/layout/hList1"/>
    <dgm:cxn modelId="{DA342AFC-9C49-DD44-911E-76920F43CE68}" type="presParOf" srcId="{370A1997-529B-E942-96A9-5D932FC64BA4}" destId="{A174DBD8-D124-6A42-831B-1AE416D70ED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D4931F-81E8-4FCB-BD12-6A2AF77421BD}"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n-US"/>
        </a:p>
      </dgm:t>
    </dgm:pt>
    <dgm:pt modelId="{71191EC0-DCB1-42E0-A90F-13EB3ECA68D8}">
      <dgm:prSet/>
      <dgm:spPr/>
      <dgm:t>
        <a:bodyPr/>
        <a:lstStyle/>
        <a:p>
          <a:r>
            <a:rPr lang="en-US"/>
            <a:t>The incidence of bacterial endocarditis among PWID increased &gt;12-fold over a 5-year period </a:t>
          </a:r>
        </a:p>
      </dgm:t>
    </dgm:pt>
    <dgm:pt modelId="{C5FDED0E-22BC-489A-81BD-1B28ABBF4A6D}" type="parTrans" cxnId="{F0692383-F7BB-439E-A4DD-9DF4B279B12B}">
      <dgm:prSet/>
      <dgm:spPr/>
      <dgm:t>
        <a:bodyPr/>
        <a:lstStyle/>
        <a:p>
          <a:endParaRPr lang="en-US"/>
        </a:p>
      </dgm:t>
    </dgm:pt>
    <dgm:pt modelId="{50DFE7F8-3D84-493D-890D-4E7CF2E579FF}" type="sibTrans" cxnId="{F0692383-F7BB-439E-A4DD-9DF4B279B12B}">
      <dgm:prSet/>
      <dgm:spPr/>
      <dgm:t>
        <a:bodyPr/>
        <a:lstStyle/>
        <a:p>
          <a:endParaRPr lang="en-US"/>
        </a:p>
      </dgm:t>
    </dgm:pt>
    <dgm:pt modelId="{87524795-5166-4554-8689-B4642904DB90}">
      <dgm:prSet/>
      <dgm:spPr/>
      <dgm:t>
        <a:bodyPr/>
        <a:lstStyle/>
        <a:p>
          <a:r>
            <a:rPr lang="en-US" dirty="0"/>
            <a:t>IDU-associated endocarditis have worse outcomes at 5 and 10 years as compared to non-IDU-associated endocarditis</a:t>
          </a:r>
        </a:p>
      </dgm:t>
    </dgm:pt>
    <dgm:pt modelId="{943D1D7A-9F3F-438A-8EBD-A92C31309E68}" type="parTrans" cxnId="{C9BE03F3-BCEF-4EF6-B370-E774A62586AD}">
      <dgm:prSet/>
      <dgm:spPr/>
      <dgm:t>
        <a:bodyPr/>
        <a:lstStyle/>
        <a:p>
          <a:endParaRPr lang="en-US"/>
        </a:p>
      </dgm:t>
    </dgm:pt>
    <dgm:pt modelId="{1C021C2B-F81E-4D87-A266-D4C7FDBC6B15}" type="sibTrans" cxnId="{C9BE03F3-BCEF-4EF6-B370-E774A62586AD}">
      <dgm:prSet/>
      <dgm:spPr/>
      <dgm:t>
        <a:bodyPr/>
        <a:lstStyle/>
        <a:p>
          <a:endParaRPr lang="en-US"/>
        </a:p>
      </dgm:t>
    </dgm:pt>
    <dgm:pt modelId="{B0FB85DC-971A-42B7-BAA1-61E80AA6DD37}">
      <dgm:prSet/>
      <dgm:spPr/>
      <dgm:t>
        <a:bodyPr/>
        <a:lstStyle/>
        <a:p>
          <a:r>
            <a:rPr lang="en-US" dirty="0"/>
            <a:t>Anecdotal evidence suggests that surgeons are hesitant to operate on PWID who develop endocarditis due to poor long-term outcomes, recurrent substance use and limited linkage to care</a:t>
          </a:r>
        </a:p>
      </dgm:t>
    </dgm:pt>
    <dgm:pt modelId="{147068F7-65B7-4F54-BE8D-87AF790AB527}" type="parTrans" cxnId="{563F1075-5074-4622-8EC9-A67050DA4B80}">
      <dgm:prSet/>
      <dgm:spPr/>
      <dgm:t>
        <a:bodyPr/>
        <a:lstStyle/>
        <a:p>
          <a:endParaRPr lang="en-US"/>
        </a:p>
      </dgm:t>
    </dgm:pt>
    <dgm:pt modelId="{93E4CE56-FC4D-4230-8BFE-FCFA28545069}" type="sibTrans" cxnId="{563F1075-5074-4622-8EC9-A67050DA4B80}">
      <dgm:prSet/>
      <dgm:spPr/>
      <dgm:t>
        <a:bodyPr/>
        <a:lstStyle/>
        <a:p>
          <a:endParaRPr lang="en-US"/>
        </a:p>
      </dgm:t>
    </dgm:pt>
    <dgm:pt modelId="{E10BB0B4-341C-4F68-92F2-90A69FEC23AE}">
      <dgm:prSet/>
      <dgm:spPr/>
      <dgm:t>
        <a:bodyPr/>
        <a:lstStyle/>
        <a:p>
          <a:r>
            <a:rPr lang="en-US" dirty="0"/>
            <a:t>A major contributor to the increase in invasive bacterial infections is the increasing prevalence of fentanyl and other short-acting synthetic opioids.</a:t>
          </a:r>
        </a:p>
      </dgm:t>
    </dgm:pt>
    <dgm:pt modelId="{7E0530A5-F659-4605-8196-0B2F826403C8}" type="parTrans" cxnId="{22A4AFBA-C523-47D2-8ACB-698728070DBC}">
      <dgm:prSet/>
      <dgm:spPr/>
      <dgm:t>
        <a:bodyPr/>
        <a:lstStyle/>
        <a:p>
          <a:endParaRPr lang="en-US"/>
        </a:p>
      </dgm:t>
    </dgm:pt>
    <dgm:pt modelId="{D11D37E8-2377-4B6C-B3E4-0F151939BDAA}" type="sibTrans" cxnId="{22A4AFBA-C523-47D2-8ACB-698728070DBC}">
      <dgm:prSet/>
      <dgm:spPr/>
      <dgm:t>
        <a:bodyPr/>
        <a:lstStyle/>
        <a:p>
          <a:endParaRPr lang="en-US"/>
        </a:p>
      </dgm:t>
    </dgm:pt>
    <dgm:pt modelId="{FAC68C0C-765A-402A-AD8A-9AA4199C461E}">
      <dgm:prSet/>
      <dgm:spPr/>
      <dgm:t>
        <a:bodyPr/>
        <a:lstStyle/>
        <a:p>
          <a:r>
            <a:rPr lang="en-US" dirty="0"/>
            <a:t>Fentanyl use is associated with higher injection frequency and with increased rates of receptive needle and syringe sharing</a:t>
          </a:r>
        </a:p>
      </dgm:t>
    </dgm:pt>
    <dgm:pt modelId="{A8FBF2B9-0652-4983-B52E-FE7738D2BA6B}" type="parTrans" cxnId="{EED4F534-B73E-4DCE-BB93-60EDD458DCD3}">
      <dgm:prSet/>
      <dgm:spPr/>
      <dgm:t>
        <a:bodyPr/>
        <a:lstStyle/>
        <a:p>
          <a:endParaRPr lang="en-US"/>
        </a:p>
      </dgm:t>
    </dgm:pt>
    <dgm:pt modelId="{7BBAC809-81F2-432B-BBD0-50AFE866EBA3}" type="sibTrans" cxnId="{EED4F534-B73E-4DCE-BB93-60EDD458DCD3}">
      <dgm:prSet/>
      <dgm:spPr/>
      <dgm:t>
        <a:bodyPr/>
        <a:lstStyle/>
        <a:p>
          <a:endParaRPr lang="en-US"/>
        </a:p>
      </dgm:t>
    </dgm:pt>
    <dgm:pt modelId="{41D8CC9A-1ADF-4963-B08B-8C0D000A6423}">
      <dgm:prSet/>
      <dgm:spPr/>
      <dgm:t>
        <a:bodyPr/>
        <a:lstStyle/>
        <a:p>
          <a:r>
            <a:rPr lang="en-US" dirty="0"/>
            <a:t>Heroin injection typically occurs 3–4 times per day as opposed to fentanyl injection which occurs up to 6–10 times per day </a:t>
          </a:r>
        </a:p>
      </dgm:t>
    </dgm:pt>
    <dgm:pt modelId="{D38D29F4-8E64-40C3-ABEE-F16E746BFFF6}" type="parTrans" cxnId="{9C061C6C-40FB-4F78-9176-47DCD308C407}">
      <dgm:prSet/>
      <dgm:spPr/>
      <dgm:t>
        <a:bodyPr/>
        <a:lstStyle/>
        <a:p>
          <a:endParaRPr lang="en-US"/>
        </a:p>
      </dgm:t>
    </dgm:pt>
    <dgm:pt modelId="{2266AF4F-C85C-41A8-9E23-DCCF6BC3DC95}" type="sibTrans" cxnId="{9C061C6C-40FB-4F78-9176-47DCD308C407}">
      <dgm:prSet/>
      <dgm:spPr/>
      <dgm:t>
        <a:bodyPr/>
        <a:lstStyle/>
        <a:p>
          <a:endParaRPr lang="en-US"/>
        </a:p>
      </dgm:t>
    </dgm:pt>
    <dgm:pt modelId="{F7705993-6CFA-42A2-AFBD-7B30921EED70}">
      <dgm:prSet/>
      <dgm:spPr/>
      <dgm:t>
        <a:bodyPr/>
        <a:lstStyle/>
        <a:p>
          <a:r>
            <a:rPr lang="en-US" dirty="0"/>
            <a:t>Higher frequency of injection represents an additional at-risk moment for transmission of infection and  leads to higher rates of needle reuse</a:t>
          </a:r>
        </a:p>
      </dgm:t>
    </dgm:pt>
    <dgm:pt modelId="{AE617322-57AC-44EF-AFE1-76B6A327E920}" type="parTrans" cxnId="{0BE3636C-CD38-4EC1-BE65-FB930098FBBC}">
      <dgm:prSet/>
      <dgm:spPr/>
      <dgm:t>
        <a:bodyPr/>
        <a:lstStyle/>
        <a:p>
          <a:endParaRPr lang="en-US"/>
        </a:p>
      </dgm:t>
    </dgm:pt>
    <dgm:pt modelId="{0BF6F33B-813A-43C8-8C8F-3DEE6DBC1F36}" type="sibTrans" cxnId="{0BE3636C-CD38-4EC1-BE65-FB930098FBBC}">
      <dgm:prSet/>
      <dgm:spPr/>
      <dgm:t>
        <a:bodyPr/>
        <a:lstStyle/>
        <a:p>
          <a:endParaRPr lang="en-US"/>
        </a:p>
      </dgm:t>
    </dgm:pt>
    <dgm:pt modelId="{E8A293CE-1C6A-144F-B9E2-D1C771DFE726}">
      <dgm:prSet/>
      <dgm:spPr/>
      <dgm:t>
        <a:bodyPr/>
        <a:lstStyle/>
        <a:p>
          <a:r>
            <a:rPr lang="en-US" dirty="0"/>
            <a:t>Infectious risk is additionally increased if needles and other injection preparation equipment are shared between individuals.</a:t>
          </a:r>
        </a:p>
      </dgm:t>
    </dgm:pt>
    <dgm:pt modelId="{D542524B-0C12-2A4D-AC26-CA66343F4118}" type="parTrans" cxnId="{8C1644A4-7C04-0C4F-9C5B-AABC8B297BAD}">
      <dgm:prSet/>
      <dgm:spPr/>
      <dgm:t>
        <a:bodyPr/>
        <a:lstStyle/>
        <a:p>
          <a:endParaRPr lang="en-US"/>
        </a:p>
      </dgm:t>
    </dgm:pt>
    <dgm:pt modelId="{181F902A-07AB-2440-936E-839B9D6A569E}" type="sibTrans" cxnId="{8C1644A4-7C04-0C4F-9C5B-AABC8B297BAD}">
      <dgm:prSet/>
      <dgm:spPr/>
      <dgm:t>
        <a:bodyPr/>
        <a:lstStyle/>
        <a:p>
          <a:endParaRPr lang="en-US"/>
        </a:p>
      </dgm:t>
    </dgm:pt>
    <dgm:pt modelId="{65B30034-9D8B-1C47-B244-2BCF4B8CFBC9}" type="pres">
      <dgm:prSet presAssocID="{84D4931F-81E8-4FCB-BD12-6A2AF77421BD}" presName="linear" presStyleCnt="0">
        <dgm:presLayoutVars>
          <dgm:animLvl val="lvl"/>
          <dgm:resizeHandles val="exact"/>
        </dgm:presLayoutVars>
      </dgm:prSet>
      <dgm:spPr/>
    </dgm:pt>
    <dgm:pt modelId="{1F4AAF9C-1ABB-F34A-8147-95B64722A72C}" type="pres">
      <dgm:prSet presAssocID="{71191EC0-DCB1-42E0-A90F-13EB3ECA68D8}" presName="parentText" presStyleLbl="node1" presStyleIdx="0" presStyleCnt="4">
        <dgm:presLayoutVars>
          <dgm:chMax val="0"/>
          <dgm:bulletEnabled val="1"/>
        </dgm:presLayoutVars>
      </dgm:prSet>
      <dgm:spPr/>
    </dgm:pt>
    <dgm:pt modelId="{EB59791A-8154-F34B-A990-E17F55471FB2}" type="pres">
      <dgm:prSet presAssocID="{50DFE7F8-3D84-493D-890D-4E7CF2E579FF}" presName="spacer" presStyleCnt="0"/>
      <dgm:spPr/>
    </dgm:pt>
    <dgm:pt modelId="{769A8FD7-15E0-9B43-9C68-CB91A51CB7A7}" type="pres">
      <dgm:prSet presAssocID="{87524795-5166-4554-8689-B4642904DB90}" presName="parentText" presStyleLbl="node1" presStyleIdx="1" presStyleCnt="4">
        <dgm:presLayoutVars>
          <dgm:chMax val="0"/>
          <dgm:bulletEnabled val="1"/>
        </dgm:presLayoutVars>
      </dgm:prSet>
      <dgm:spPr/>
    </dgm:pt>
    <dgm:pt modelId="{37C2537D-1932-0645-AE5A-8A564558E4B8}" type="pres">
      <dgm:prSet presAssocID="{87524795-5166-4554-8689-B4642904DB90}" presName="childText" presStyleLbl="revTx" presStyleIdx="0" presStyleCnt="2">
        <dgm:presLayoutVars>
          <dgm:bulletEnabled val="1"/>
        </dgm:presLayoutVars>
      </dgm:prSet>
      <dgm:spPr/>
    </dgm:pt>
    <dgm:pt modelId="{BAF4EEDB-6239-0741-8E33-5FD9FC906D4C}" type="pres">
      <dgm:prSet presAssocID="{E10BB0B4-341C-4F68-92F2-90A69FEC23AE}" presName="parentText" presStyleLbl="node1" presStyleIdx="2" presStyleCnt="4">
        <dgm:presLayoutVars>
          <dgm:chMax val="0"/>
          <dgm:bulletEnabled val="1"/>
        </dgm:presLayoutVars>
      </dgm:prSet>
      <dgm:spPr/>
    </dgm:pt>
    <dgm:pt modelId="{13B5062D-9546-9148-930E-0536A66AD47A}" type="pres">
      <dgm:prSet presAssocID="{D11D37E8-2377-4B6C-B3E4-0F151939BDAA}" presName="spacer" presStyleCnt="0"/>
      <dgm:spPr/>
    </dgm:pt>
    <dgm:pt modelId="{62CF8918-8228-914B-BA23-98FB20CBCED1}" type="pres">
      <dgm:prSet presAssocID="{FAC68C0C-765A-402A-AD8A-9AA4199C461E}" presName="parentText" presStyleLbl="node1" presStyleIdx="3" presStyleCnt="4">
        <dgm:presLayoutVars>
          <dgm:chMax val="0"/>
          <dgm:bulletEnabled val="1"/>
        </dgm:presLayoutVars>
      </dgm:prSet>
      <dgm:spPr/>
    </dgm:pt>
    <dgm:pt modelId="{DF4AF119-5DE9-9040-B176-BD259097DABC}" type="pres">
      <dgm:prSet presAssocID="{FAC68C0C-765A-402A-AD8A-9AA4199C461E}" presName="childText" presStyleLbl="revTx" presStyleIdx="1" presStyleCnt="2">
        <dgm:presLayoutVars>
          <dgm:bulletEnabled val="1"/>
        </dgm:presLayoutVars>
      </dgm:prSet>
      <dgm:spPr/>
    </dgm:pt>
  </dgm:ptLst>
  <dgm:cxnLst>
    <dgm:cxn modelId="{FA75CC00-A986-614E-9A0C-0E20AC19E8DE}" type="presOf" srcId="{84D4931F-81E8-4FCB-BD12-6A2AF77421BD}" destId="{65B30034-9D8B-1C47-B244-2BCF4B8CFBC9}" srcOrd="0" destOrd="0" presId="urn:microsoft.com/office/officeart/2005/8/layout/vList2"/>
    <dgm:cxn modelId="{091F7920-43DE-DF40-9A20-A212A8E26845}" type="presOf" srcId="{E10BB0B4-341C-4F68-92F2-90A69FEC23AE}" destId="{BAF4EEDB-6239-0741-8E33-5FD9FC906D4C}" srcOrd="0" destOrd="0" presId="urn:microsoft.com/office/officeart/2005/8/layout/vList2"/>
    <dgm:cxn modelId="{EED4F534-B73E-4DCE-BB93-60EDD458DCD3}" srcId="{84D4931F-81E8-4FCB-BD12-6A2AF77421BD}" destId="{FAC68C0C-765A-402A-AD8A-9AA4199C461E}" srcOrd="3" destOrd="0" parTransId="{A8FBF2B9-0652-4983-B52E-FE7738D2BA6B}" sibTransId="{7BBAC809-81F2-432B-BBD0-50AFE866EBA3}"/>
    <dgm:cxn modelId="{9C061C6C-40FB-4F78-9176-47DCD308C407}" srcId="{FAC68C0C-765A-402A-AD8A-9AA4199C461E}" destId="{41D8CC9A-1ADF-4963-B08B-8C0D000A6423}" srcOrd="0" destOrd="0" parTransId="{D38D29F4-8E64-40C3-ABEE-F16E746BFFF6}" sibTransId="{2266AF4F-C85C-41A8-9E23-DCCF6BC3DC95}"/>
    <dgm:cxn modelId="{0BE3636C-CD38-4EC1-BE65-FB930098FBBC}" srcId="{FAC68C0C-765A-402A-AD8A-9AA4199C461E}" destId="{F7705993-6CFA-42A2-AFBD-7B30921EED70}" srcOrd="1" destOrd="0" parTransId="{AE617322-57AC-44EF-AFE1-76B6A327E920}" sibTransId="{0BF6F33B-813A-43C8-8C8F-3DEE6DBC1F36}"/>
    <dgm:cxn modelId="{563F1075-5074-4622-8EC9-A67050DA4B80}" srcId="{87524795-5166-4554-8689-B4642904DB90}" destId="{B0FB85DC-971A-42B7-BAA1-61E80AA6DD37}" srcOrd="0" destOrd="0" parTransId="{147068F7-65B7-4F54-BE8D-87AF790AB527}" sibTransId="{93E4CE56-FC4D-4230-8BFE-FCFA28545069}"/>
    <dgm:cxn modelId="{6BE25D79-FDF5-484A-BDC8-1C39B1834CC9}" type="presOf" srcId="{41D8CC9A-1ADF-4963-B08B-8C0D000A6423}" destId="{DF4AF119-5DE9-9040-B176-BD259097DABC}" srcOrd="0" destOrd="0" presId="urn:microsoft.com/office/officeart/2005/8/layout/vList2"/>
    <dgm:cxn modelId="{F0692383-F7BB-439E-A4DD-9DF4B279B12B}" srcId="{84D4931F-81E8-4FCB-BD12-6A2AF77421BD}" destId="{71191EC0-DCB1-42E0-A90F-13EB3ECA68D8}" srcOrd="0" destOrd="0" parTransId="{C5FDED0E-22BC-489A-81BD-1B28ABBF4A6D}" sibTransId="{50DFE7F8-3D84-493D-890D-4E7CF2E579FF}"/>
    <dgm:cxn modelId="{711778A1-FA52-8342-86A4-181CE5057BAD}" type="presOf" srcId="{FAC68C0C-765A-402A-AD8A-9AA4199C461E}" destId="{62CF8918-8228-914B-BA23-98FB20CBCED1}" srcOrd="0" destOrd="0" presId="urn:microsoft.com/office/officeart/2005/8/layout/vList2"/>
    <dgm:cxn modelId="{8C1644A4-7C04-0C4F-9C5B-AABC8B297BAD}" srcId="{FAC68C0C-765A-402A-AD8A-9AA4199C461E}" destId="{E8A293CE-1C6A-144F-B9E2-D1C771DFE726}" srcOrd="2" destOrd="0" parTransId="{D542524B-0C12-2A4D-AC26-CA66343F4118}" sibTransId="{181F902A-07AB-2440-936E-839B9D6A569E}"/>
    <dgm:cxn modelId="{22A4AFBA-C523-47D2-8ACB-698728070DBC}" srcId="{84D4931F-81E8-4FCB-BD12-6A2AF77421BD}" destId="{E10BB0B4-341C-4F68-92F2-90A69FEC23AE}" srcOrd="2" destOrd="0" parTransId="{7E0530A5-F659-4605-8196-0B2F826403C8}" sibTransId="{D11D37E8-2377-4B6C-B3E4-0F151939BDAA}"/>
    <dgm:cxn modelId="{02FA26CF-08B9-8B4E-940E-094D8401211D}" type="presOf" srcId="{F7705993-6CFA-42A2-AFBD-7B30921EED70}" destId="{DF4AF119-5DE9-9040-B176-BD259097DABC}" srcOrd="0" destOrd="1" presId="urn:microsoft.com/office/officeart/2005/8/layout/vList2"/>
    <dgm:cxn modelId="{4D9014D9-6FC7-F14A-9182-03A03D503422}" type="presOf" srcId="{B0FB85DC-971A-42B7-BAA1-61E80AA6DD37}" destId="{37C2537D-1932-0645-AE5A-8A564558E4B8}" srcOrd="0" destOrd="0" presId="urn:microsoft.com/office/officeart/2005/8/layout/vList2"/>
    <dgm:cxn modelId="{F8B425DA-853B-244B-843E-08F8AD0A090C}" type="presOf" srcId="{87524795-5166-4554-8689-B4642904DB90}" destId="{769A8FD7-15E0-9B43-9C68-CB91A51CB7A7}" srcOrd="0" destOrd="0" presId="urn:microsoft.com/office/officeart/2005/8/layout/vList2"/>
    <dgm:cxn modelId="{F3322DE5-38F1-3F43-813F-2956D9A67B27}" type="presOf" srcId="{E8A293CE-1C6A-144F-B9E2-D1C771DFE726}" destId="{DF4AF119-5DE9-9040-B176-BD259097DABC}" srcOrd="0" destOrd="2" presId="urn:microsoft.com/office/officeart/2005/8/layout/vList2"/>
    <dgm:cxn modelId="{37A025EB-4EA8-0540-B095-F2DCB48A469D}" type="presOf" srcId="{71191EC0-DCB1-42E0-A90F-13EB3ECA68D8}" destId="{1F4AAF9C-1ABB-F34A-8147-95B64722A72C}" srcOrd="0" destOrd="0" presId="urn:microsoft.com/office/officeart/2005/8/layout/vList2"/>
    <dgm:cxn modelId="{C9BE03F3-BCEF-4EF6-B370-E774A62586AD}" srcId="{84D4931F-81E8-4FCB-BD12-6A2AF77421BD}" destId="{87524795-5166-4554-8689-B4642904DB90}" srcOrd="1" destOrd="0" parTransId="{943D1D7A-9F3F-438A-8EBD-A92C31309E68}" sibTransId="{1C021C2B-F81E-4D87-A266-D4C7FDBC6B15}"/>
    <dgm:cxn modelId="{D9DF9558-8E9C-324D-BC57-ADECE19F831F}" type="presParOf" srcId="{65B30034-9D8B-1C47-B244-2BCF4B8CFBC9}" destId="{1F4AAF9C-1ABB-F34A-8147-95B64722A72C}" srcOrd="0" destOrd="0" presId="urn:microsoft.com/office/officeart/2005/8/layout/vList2"/>
    <dgm:cxn modelId="{92413B25-3395-3140-AE24-0FE13622DFB0}" type="presParOf" srcId="{65B30034-9D8B-1C47-B244-2BCF4B8CFBC9}" destId="{EB59791A-8154-F34B-A990-E17F55471FB2}" srcOrd="1" destOrd="0" presId="urn:microsoft.com/office/officeart/2005/8/layout/vList2"/>
    <dgm:cxn modelId="{41562E3A-B36F-674F-BA36-CB9F1D6D4926}" type="presParOf" srcId="{65B30034-9D8B-1C47-B244-2BCF4B8CFBC9}" destId="{769A8FD7-15E0-9B43-9C68-CB91A51CB7A7}" srcOrd="2" destOrd="0" presId="urn:microsoft.com/office/officeart/2005/8/layout/vList2"/>
    <dgm:cxn modelId="{641CE530-B8F5-0D46-B070-E418436BAAE4}" type="presParOf" srcId="{65B30034-9D8B-1C47-B244-2BCF4B8CFBC9}" destId="{37C2537D-1932-0645-AE5A-8A564558E4B8}" srcOrd="3" destOrd="0" presId="urn:microsoft.com/office/officeart/2005/8/layout/vList2"/>
    <dgm:cxn modelId="{C310554F-F23C-984E-AD33-06E0DBC14E34}" type="presParOf" srcId="{65B30034-9D8B-1C47-B244-2BCF4B8CFBC9}" destId="{BAF4EEDB-6239-0741-8E33-5FD9FC906D4C}" srcOrd="4" destOrd="0" presId="urn:microsoft.com/office/officeart/2005/8/layout/vList2"/>
    <dgm:cxn modelId="{55748468-4341-E14A-BEC3-C9C6384C0199}" type="presParOf" srcId="{65B30034-9D8B-1C47-B244-2BCF4B8CFBC9}" destId="{13B5062D-9546-9148-930E-0536A66AD47A}" srcOrd="5" destOrd="0" presId="urn:microsoft.com/office/officeart/2005/8/layout/vList2"/>
    <dgm:cxn modelId="{15E5A9A0-35A5-4140-AE3D-6171A44ED9B5}" type="presParOf" srcId="{65B30034-9D8B-1C47-B244-2BCF4B8CFBC9}" destId="{62CF8918-8228-914B-BA23-98FB20CBCED1}" srcOrd="6" destOrd="0" presId="urn:microsoft.com/office/officeart/2005/8/layout/vList2"/>
    <dgm:cxn modelId="{D309DD00-9236-6F48-B4D2-EC424D7EADDC}" type="presParOf" srcId="{65B30034-9D8B-1C47-B244-2BCF4B8CFBC9}" destId="{DF4AF119-5DE9-9040-B176-BD259097DABC}"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42F7E15-65FF-49B0-8ACA-0D333F4BA2BD}"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n-US"/>
        </a:p>
      </dgm:t>
    </dgm:pt>
    <dgm:pt modelId="{996A2462-C0FE-4977-8D85-F5FD69971CFA}">
      <dgm:prSet/>
      <dgm:spPr/>
      <dgm:t>
        <a:bodyPr/>
        <a:lstStyle/>
        <a:p>
          <a:r>
            <a:rPr lang="en-US" dirty="0"/>
            <a:t>Harm reduction strategies are important tools for preventing infections in PWID. </a:t>
          </a:r>
        </a:p>
      </dgm:t>
    </dgm:pt>
    <dgm:pt modelId="{03FBD791-A450-4414-893D-EAE410D9183F}" type="parTrans" cxnId="{190F85EC-3DE4-4295-8D64-83E9CCC80323}">
      <dgm:prSet/>
      <dgm:spPr/>
      <dgm:t>
        <a:bodyPr/>
        <a:lstStyle/>
        <a:p>
          <a:endParaRPr lang="en-US"/>
        </a:p>
      </dgm:t>
    </dgm:pt>
    <dgm:pt modelId="{D4013D66-5E5E-48BA-ABEA-0DEA28AF07FA}" type="sibTrans" cxnId="{190F85EC-3DE4-4295-8D64-83E9CCC80323}">
      <dgm:prSet/>
      <dgm:spPr/>
      <dgm:t>
        <a:bodyPr/>
        <a:lstStyle/>
        <a:p>
          <a:endParaRPr lang="en-US"/>
        </a:p>
      </dgm:t>
    </dgm:pt>
    <dgm:pt modelId="{1585289F-1717-4F02-A301-5C92FCE04115}">
      <dgm:prSet/>
      <dgm:spPr/>
      <dgm:t>
        <a:bodyPr/>
        <a:lstStyle/>
        <a:p>
          <a:r>
            <a:rPr lang="en-US" dirty="0"/>
            <a:t>Safe injection techniques can reduce incidence of infectious endocarditis by over 90%,</a:t>
          </a:r>
        </a:p>
      </dgm:t>
    </dgm:pt>
    <dgm:pt modelId="{075C97F7-31A3-4ADB-BD0A-57DC2065092F}" type="parTrans" cxnId="{340D88C7-3DDD-4DF7-9448-8A409E0F78FB}">
      <dgm:prSet/>
      <dgm:spPr/>
      <dgm:t>
        <a:bodyPr/>
        <a:lstStyle/>
        <a:p>
          <a:endParaRPr lang="en-US"/>
        </a:p>
      </dgm:t>
    </dgm:pt>
    <dgm:pt modelId="{E7ECAB80-004C-4F7D-A251-D3DE7423CCCE}" type="sibTrans" cxnId="{340D88C7-3DDD-4DF7-9448-8A409E0F78FB}">
      <dgm:prSet/>
      <dgm:spPr/>
      <dgm:t>
        <a:bodyPr/>
        <a:lstStyle/>
        <a:p>
          <a:endParaRPr lang="en-US"/>
        </a:p>
      </dgm:t>
    </dgm:pt>
    <dgm:pt modelId="{CB672644-731D-4BB2-BCA5-A839F5AEE15B}">
      <dgm:prSet/>
      <dgm:spPr/>
      <dgm:t>
        <a:bodyPr/>
        <a:lstStyle/>
        <a:p>
          <a:r>
            <a:rPr lang="en-US" dirty="0"/>
            <a:t>SSPs reduce disease transmission by</a:t>
          </a:r>
        </a:p>
      </dgm:t>
    </dgm:pt>
    <dgm:pt modelId="{67E710A6-15A6-469C-8312-7DEB40D06748}" type="parTrans" cxnId="{7A8100AA-1A12-4495-8122-801AAB1C416E}">
      <dgm:prSet/>
      <dgm:spPr/>
      <dgm:t>
        <a:bodyPr/>
        <a:lstStyle/>
        <a:p>
          <a:endParaRPr lang="en-US"/>
        </a:p>
      </dgm:t>
    </dgm:pt>
    <dgm:pt modelId="{FF3B6CAD-7F73-4233-A9BC-8DC2D8E34E38}" type="sibTrans" cxnId="{7A8100AA-1A12-4495-8122-801AAB1C416E}">
      <dgm:prSet/>
      <dgm:spPr/>
      <dgm:t>
        <a:bodyPr/>
        <a:lstStyle/>
        <a:p>
          <a:endParaRPr lang="en-US"/>
        </a:p>
      </dgm:t>
    </dgm:pt>
    <dgm:pt modelId="{BC7839F7-3C91-9E46-97AD-A22ACC399F24}">
      <dgm:prSet/>
      <dgm:spPr/>
      <dgm:t>
        <a:bodyPr/>
        <a:lstStyle/>
        <a:p>
          <a:r>
            <a:rPr lang="en-US" dirty="0"/>
            <a:t>These include SSPs, safe injection facilities, immunizations, skin cleaning and safe injection strategies, and HIV PrEP </a:t>
          </a:r>
        </a:p>
      </dgm:t>
    </dgm:pt>
    <dgm:pt modelId="{7F2B8414-8CA7-324A-BD32-3060287AE782}" type="parTrans" cxnId="{C1D394E2-6151-2541-97C3-843642F4D73C}">
      <dgm:prSet/>
      <dgm:spPr/>
    </dgm:pt>
    <dgm:pt modelId="{74EAD209-C0D4-224D-B6AC-D5EC95599750}" type="sibTrans" cxnId="{C1D394E2-6151-2541-97C3-843642F4D73C}">
      <dgm:prSet/>
      <dgm:spPr/>
    </dgm:pt>
    <dgm:pt modelId="{9DC27ED4-BAA8-B949-B0C6-A0E4444C7697}">
      <dgm:prSet/>
      <dgm:spPr/>
      <dgm:t>
        <a:bodyPr/>
        <a:lstStyle/>
        <a:p>
          <a:r>
            <a:rPr lang="en-US" dirty="0"/>
            <a:t>Significantly higher than is achievable with a reduction in injection frequency alone. </a:t>
          </a:r>
        </a:p>
      </dgm:t>
    </dgm:pt>
    <dgm:pt modelId="{B7EBA064-54A7-6B41-BE7A-39FF86985FCE}" type="parTrans" cxnId="{9E86E5E8-5270-3F46-8B9E-4C57F7A28EFA}">
      <dgm:prSet/>
      <dgm:spPr/>
    </dgm:pt>
    <dgm:pt modelId="{130DB3C1-3610-8E42-82A5-4F9570E98974}" type="sibTrans" cxnId="{9E86E5E8-5270-3F46-8B9E-4C57F7A28EFA}">
      <dgm:prSet/>
      <dgm:spPr/>
    </dgm:pt>
    <dgm:pt modelId="{BFA0E666-59CB-EC4A-AF49-EC92B075D9F2}">
      <dgm:prSet/>
      <dgm:spPr/>
      <dgm:t>
        <a:bodyPr/>
        <a:lstStyle/>
        <a:p>
          <a:r>
            <a:rPr lang="en-US" dirty="0"/>
            <a:t>Decreasing the rate of needle and syringe sharing</a:t>
          </a:r>
        </a:p>
      </dgm:t>
    </dgm:pt>
    <dgm:pt modelId="{31B8E184-FA55-F548-8CCA-326FE275AB7D}" type="parTrans" cxnId="{9CCC188D-8D61-B14F-9D1B-E1D98E2B21D1}">
      <dgm:prSet/>
      <dgm:spPr/>
    </dgm:pt>
    <dgm:pt modelId="{AA01BB04-B539-8943-BCB5-904A2B035508}" type="sibTrans" cxnId="{9CCC188D-8D61-B14F-9D1B-E1D98E2B21D1}">
      <dgm:prSet/>
      <dgm:spPr/>
    </dgm:pt>
    <dgm:pt modelId="{30AE0556-C3A6-9B43-9367-37BB2E07C496}">
      <dgm:prSet/>
      <dgm:spPr/>
      <dgm:t>
        <a:bodyPr/>
        <a:lstStyle/>
        <a:p>
          <a:r>
            <a:rPr lang="en-US" dirty="0"/>
            <a:t>Reducing needle reuse and the length of time that used injection materials are in circulation </a:t>
          </a:r>
          <a:br>
            <a:rPr lang="en-US" dirty="0"/>
          </a:br>
          <a:endParaRPr lang="en-US" dirty="0"/>
        </a:p>
      </dgm:t>
    </dgm:pt>
    <dgm:pt modelId="{6AE41CDA-1055-0443-8CC7-1D4CBEB030A4}" type="parTrans" cxnId="{4F8ABDDC-A35A-4A49-A3FF-5200D25C8E9F}">
      <dgm:prSet/>
      <dgm:spPr/>
    </dgm:pt>
    <dgm:pt modelId="{04F5F30C-BA1F-D547-9732-1C9B93AD8D27}" type="sibTrans" cxnId="{4F8ABDDC-A35A-4A49-A3FF-5200D25C8E9F}">
      <dgm:prSet/>
      <dgm:spPr/>
    </dgm:pt>
    <dgm:pt modelId="{D802806E-3DED-114B-8653-B19B20D63D2F}" type="pres">
      <dgm:prSet presAssocID="{042F7E15-65FF-49B0-8ACA-0D333F4BA2BD}" presName="linear" presStyleCnt="0">
        <dgm:presLayoutVars>
          <dgm:animLvl val="lvl"/>
          <dgm:resizeHandles val="exact"/>
        </dgm:presLayoutVars>
      </dgm:prSet>
      <dgm:spPr/>
    </dgm:pt>
    <dgm:pt modelId="{B446013D-F8B1-144E-B694-1626AC6326BA}" type="pres">
      <dgm:prSet presAssocID="{996A2462-C0FE-4977-8D85-F5FD69971CFA}" presName="parentText" presStyleLbl="node1" presStyleIdx="0" presStyleCnt="3">
        <dgm:presLayoutVars>
          <dgm:chMax val="0"/>
          <dgm:bulletEnabled val="1"/>
        </dgm:presLayoutVars>
      </dgm:prSet>
      <dgm:spPr/>
    </dgm:pt>
    <dgm:pt modelId="{7FC76DCF-CFCC-7846-9E49-9168952FF2EE}" type="pres">
      <dgm:prSet presAssocID="{996A2462-C0FE-4977-8D85-F5FD69971CFA}" presName="childText" presStyleLbl="revTx" presStyleIdx="0" presStyleCnt="3">
        <dgm:presLayoutVars>
          <dgm:bulletEnabled val="1"/>
        </dgm:presLayoutVars>
      </dgm:prSet>
      <dgm:spPr/>
    </dgm:pt>
    <dgm:pt modelId="{216A9A27-5140-4A47-A759-ACB1983C890E}" type="pres">
      <dgm:prSet presAssocID="{1585289F-1717-4F02-A301-5C92FCE04115}" presName="parentText" presStyleLbl="node1" presStyleIdx="1" presStyleCnt="3">
        <dgm:presLayoutVars>
          <dgm:chMax val="0"/>
          <dgm:bulletEnabled val="1"/>
        </dgm:presLayoutVars>
      </dgm:prSet>
      <dgm:spPr/>
    </dgm:pt>
    <dgm:pt modelId="{632B6349-8D4A-3C42-B176-7F4FCE04795E}" type="pres">
      <dgm:prSet presAssocID="{1585289F-1717-4F02-A301-5C92FCE04115}" presName="childText" presStyleLbl="revTx" presStyleIdx="1" presStyleCnt="3">
        <dgm:presLayoutVars>
          <dgm:bulletEnabled val="1"/>
        </dgm:presLayoutVars>
      </dgm:prSet>
      <dgm:spPr/>
    </dgm:pt>
    <dgm:pt modelId="{19009C27-62CF-F24A-A9D7-00DF01C826FC}" type="pres">
      <dgm:prSet presAssocID="{CB672644-731D-4BB2-BCA5-A839F5AEE15B}" presName="parentText" presStyleLbl="node1" presStyleIdx="2" presStyleCnt="3">
        <dgm:presLayoutVars>
          <dgm:chMax val="0"/>
          <dgm:bulletEnabled val="1"/>
        </dgm:presLayoutVars>
      </dgm:prSet>
      <dgm:spPr/>
    </dgm:pt>
    <dgm:pt modelId="{5B1B25C0-8585-784F-B26E-D06426957E7B}" type="pres">
      <dgm:prSet presAssocID="{CB672644-731D-4BB2-BCA5-A839F5AEE15B}" presName="childText" presStyleLbl="revTx" presStyleIdx="2" presStyleCnt="3">
        <dgm:presLayoutVars>
          <dgm:bulletEnabled val="1"/>
        </dgm:presLayoutVars>
      </dgm:prSet>
      <dgm:spPr/>
    </dgm:pt>
  </dgm:ptLst>
  <dgm:cxnLst>
    <dgm:cxn modelId="{4586F50B-C9E7-BE46-96C2-7105687C9563}" type="presOf" srcId="{1585289F-1717-4F02-A301-5C92FCE04115}" destId="{216A9A27-5140-4A47-A759-ACB1983C890E}" srcOrd="0" destOrd="0" presId="urn:microsoft.com/office/officeart/2005/8/layout/vList2"/>
    <dgm:cxn modelId="{619FDA0F-5954-F247-B62B-7844B137F82F}" type="presOf" srcId="{042F7E15-65FF-49B0-8ACA-0D333F4BA2BD}" destId="{D802806E-3DED-114B-8653-B19B20D63D2F}" srcOrd="0" destOrd="0" presId="urn:microsoft.com/office/officeart/2005/8/layout/vList2"/>
    <dgm:cxn modelId="{21ABF410-B73E-2746-9277-300E7129C54A}" type="presOf" srcId="{30AE0556-C3A6-9B43-9367-37BB2E07C496}" destId="{5B1B25C0-8585-784F-B26E-D06426957E7B}" srcOrd="0" destOrd="1" presId="urn:microsoft.com/office/officeart/2005/8/layout/vList2"/>
    <dgm:cxn modelId="{6B17F743-5525-1D40-A24D-822C8BD151B1}" type="presOf" srcId="{BFA0E666-59CB-EC4A-AF49-EC92B075D9F2}" destId="{5B1B25C0-8585-784F-B26E-D06426957E7B}" srcOrd="0" destOrd="0" presId="urn:microsoft.com/office/officeart/2005/8/layout/vList2"/>
    <dgm:cxn modelId="{53029560-149B-D149-85D6-5A19715F8831}" type="presOf" srcId="{9DC27ED4-BAA8-B949-B0C6-A0E4444C7697}" destId="{632B6349-8D4A-3C42-B176-7F4FCE04795E}" srcOrd="0" destOrd="0" presId="urn:microsoft.com/office/officeart/2005/8/layout/vList2"/>
    <dgm:cxn modelId="{9CCC188D-8D61-B14F-9D1B-E1D98E2B21D1}" srcId="{CB672644-731D-4BB2-BCA5-A839F5AEE15B}" destId="{BFA0E666-59CB-EC4A-AF49-EC92B075D9F2}" srcOrd="0" destOrd="0" parTransId="{31B8E184-FA55-F548-8CCA-326FE275AB7D}" sibTransId="{AA01BB04-B539-8943-BCB5-904A2B035508}"/>
    <dgm:cxn modelId="{A11B1E8F-386D-7C49-8C0E-781D713377F5}" type="presOf" srcId="{BC7839F7-3C91-9E46-97AD-A22ACC399F24}" destId="{7FC76DCF-CFCC-7846-9E49-9168952FF2EE}" srcOrd="0" destOrd="0" presId="urn:microsoft.com/office/officeart/2005/8/layout/vList2"/>
    <dgm:cxn modelId="{7A8100AA-1A12-4495-8122-801AAB1C416E}" srcId="{042F7E15-65FF-49B0-8ACA-0D333F4BA2BD}" destId="{CB672644-731D-4BB2-BCA5-A839F5AEE15B}" srcOrd="2" destOrd="0" parTransId="{67E710A6-15A6-469C-8312-7DEB40D06748}" sibTransId="{FF3B6CAD-7F73-4233-A9BC-8DC2D8E34E38}"/>
    <dgm:cxn modelId="{340D88C7-3DDD-4DF7-9448-8A409E0F78FB}" srcId="{042F7E15-65FF-49B0-8ACA-0D333F4BA2BD}" destId="{1585289F-1717-4F02-A301-5C92FCE04115}" srcOrd="1" destOrd="0" parTransId="{075C97F7-31A3-4ADB-BD0A-57DC2065092F}" sibTransId="{E7ECAB80-004C-4F7D-A251-D3DE7423CCCE}"/>
    <dgm:cxn modelId="{387625CB-D82E-774B-BE0C-26EE59A03BCF}" type="presOf" srcId="{996A2462-C0FE-4977-8D85-F5FD69971CFA}" destId="{B446013D-F8B1-144E-B694-1626AC6326BA}" srcOrd="0" destOrd="0" presId="urn:microsoft.com/office/officeart/2005/8/layout/vList2"/>
    <dgm:cxn modelId="{4F8ABDDC-A35A-4A49-A3FF-5200D25C8E9F}" srcId="{CB672644-731D-4BB2-BCA5-A839F5AEE15B}" destId="{30AE0556-C3A6-9B43-9367-37BB2E07C496}" srcOrd="1" destOrd="0" parTransId="{6AE41CDA-1055-0443-8CC7-1D4CBEB030A4}" sibTransId="{04F5F30C-BA1F-D547-9732-1C9B93AD8D27}"/>
    <dgm:cxn modelId="{C1D394E2-6151-2541-97C3-843642F4D73C}" srcId="{996A2462-C0FE-4977-8D85-F5FD69971CFA}" destId="{BC7839F7-3C91-9E46-97AD-A22ACC399F24}" srcOrd="0" destOrd="0" parTransId="{7F2B8414-8CA7-324A-BD32-3060287AE782}" sibTransId="{74EAD209-C0D4-224D-B6AC-D5EC95599750}"/>
    <dgm:cxn modelId="{57B491E6-AD66-154D-83F6-F3BD7AEAFA7B}" type="presOf" srcId="{CB672644-731D-4BB2-BCA5-A839F5AEE15B}" destId="{19009C27-62CF-F24A-A9D7-00DF01C826FC}" srcOrd="0" destOrd="0" presId="urn:microsoft.com/office/officeart/2005/8/layout/vList2"/>
    <dgm:cxn modelId="{9E86E5E8-5270-3F46-8B9E-4C57F7A28EFA}" srcId="{1585289F-1717-4F02-A301-5C92FCE04115}" destId="{9DC27ED4-BAA8-B949-B0C6-A0E4444C7697}" srcOrd="0" destOrd="0" parTransId="{B7EBA064-54A7-6B41-BE7A-39FF86985FCE}" sibTransId="{130DB3C1-3610-8E42-82A5-4F9570E98974}"/>
    <dgm:cxn modelId="{190F85EC-3DE4-4295-8D64-83E9CCC80323}" srcId="{042F7E15-65FF-49B0-8ACA-0D333F4BA2BD}" destId="{996A2462-C0FE-4977-8D85-F5FD69971CFA}" srcOrd="0" destOrd="0" parTransId="{03FBD791-A450-4414-893D-EAE410D9183F}" sibTransId="{D4013D66-5E5E-48BA-ABEA-0DEA28AF07FA}"/>
    <dgm:cxn modelId="{BBE6BBB2-70A4-FF4B-8449-1F666768325A}" type="presParOf" srcId="{D802806E-3DED-114B-8653-B19B20D63D2F}" destId="{B446013D-F8B1-144E-B694-1626AC6326BA}" srcOrd="0" destOrd="0" presId="urn:microsoft.com/office/officeart/2005/8/layout/vList2"/>
    <dgm:cxn modelId="{1585ADE8-AF0C-5F4C-BE8A-56465B0AEEE7}" type="presParOf" srcId="{D802806E-3DED-114B-8653-B19B20D63D2F}" destId="{7FC76DCF-CFCC-7846-9E49-9168952FF2EE}" srcOrd="1" destOrd="0" presId="urn:microsoft.com/office/officeart/2005/8/layout/vList2"/>
    <dgm:cxn modelId="{5F1FC44E-F3BB-3840-A3A7-65761762B57B}" type="presParOf" srcId="{D802806E-3DED-114B-8653-B19B20D63D2F}" destId="{216A9A27-5140-4A47-A759-ACB1983C890E}" srcOrd="2" destOrd="0" presId="urn:microsoft.com/office/officeart/2005/8/layout/vList2"/>
    <dgm:cxn modelId="{12469B63-04C9-1A41-A86B-93F4BF7C9C1F}" type="presParOf" srcId="{D802806E-3DED-114B-8653-B19B20D63D2F}" destId="{632B6349-8D4A-3C42-B176-7F4FCE04795E}" srcOrd="3" destOrd="0" presId="urn:microsoft.com/office/officeart/2005/8/layout/vList2"/>
    <dgm:cxn modelId="{77B87267-42D2-F844-B342-251C859B19EF}" type="presParOf" srcId="{D802806E-3DED-114B-8653-B19B20D63D2F}" destId="{19009C27-62CF-F24A-A9D7-00DF01C826FC}" srcOrd="4" destOrd="0" presId="urn:microsoft.com/office/officeart/2005/8/layout/vList2"/>
    <dgm:cxn modelId="{2BD8CBB5-594E-5841-8308-FAA5718580FD}" type="presParOf" srcId="{D802806E-3DED-114B-8653-B19B20D63D2F}" destId="{5B1B25C0-8585-784F-B26E-D06426957E7B}"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417ACB2-B93E-47B5-9B04-922AA232F9E7}"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E0611CC9-8230-4ADD-AA4E-E1B0CE0278B8}">
      <dgm:prSet/>
      <dgm:spPr/>
      <dgm:t>
        <a:bodyPr/>
        <a:lstStyle/>
        <a:p>
          <a:r>
            <a:rPr lang="en-US"/>
            <a:t>Medication Assisted Treatment</a:t>
          </a:r>
        </a:p>
      </dgm:t>
    </dgm:pt>
    <dgm:pt modelId="{3303104A-C793-4587-A60A-B9C1F1D09456}" type="parTrans" cxnId="{8E525A79-1C82-44B7-843A-2389A0865422}">
      <dgm:prSet/>
      <dgm:spPr/>
      <dgm:t>
        <a:bodyPr/>
        <a:lstStyle/>
        <a:p>
          <a:endParaRPr lang="en-US"/>
        </a:p>
      </dgm:t>
    </dgm:pt>
    <dgm:pt modelId="{D510C87A-E1ED-4E24-9EE0-6B2C82671D59}" type="sibTrans" cxnId="{8E525A79-1C82-44B7-843A-2389A0865422}">
      <dgm:prSet/>
      <dgm:spPr/>
      <dgm:t>
        <a:bodyPr/>
        <a:lstStyle/>
        <a:p>
          <a:endParaRPr lang="en-US"/>
        </a:p>
      </dgm:t>
    </dgm:pt>
    <dgm:pt modelId="{B4B2FE7D-1BA8-41F3-812F-BF6E8288A37D}">
      <dgm:prSet/>
      <dgm:spPr/>
      <dgm:t>
        <a:bodyPr/>
        <a:lstStyle/>
        <a:p>
          <a:r>
            <a:rPr lang="en-US"/>
            <a:t>PREP for PWUDs </a:t>
          </a:r>
        </a:p>
      </dgm:t>
    </dgm:pt>
    <dgm:pt modelId="{F5A76C72-5747-49AC-8CD3-684BF2D2C6F8}" type="parTrans" cxnId="{06669ECA-0BC1-43A3-9088-9D621D2C6A0C}">
      <dgm:prSet/>
      <dgm:spPr/>
      <dgm:t>
        <a:bodyPr/>
        <a:lstStyle/>
        <a:p>
          <a:endParaRPr lang="en-US"/>
        </a:p>
      </dgm:t>
    </dgm:pt>
    <dgm:pt modelId="{1970AA3B-7175-481C-9496-C690B4B00CD8}" type="sibTrans" cxnId="{06669ECA-0BC1-43A3-9088-9D621D2C6A0C}">
      <dgm:prSet/>
      <dgm:spPr/>
      <dgm:t>
        <a:bodyPr/>
        <a:lstStyle/>
        <a:p>
          <a:endParaRPr lang="en-US"/>
        </a:p>
      </dgm:t>
    </dgm:pt>
    <dgm:pt modelId="{EA811CB7-CD20-49A6-A562-366144BF300A}">
      <dgm:prSet/>
      <dgm:spPr/>
      <dgm:t>
        <a:bodyPr/>
        <a:lstStyle/>
        <a:p>
          <a:r>
            <a:rPr lang="en-US" dirty="0"/>
            <a:t>HCV/HIV/STI Testing and Treatment</a:t>
          </a:r>
        </a:p>
        <a:p>
          <a:r>
            <a:rPr lang="en-US" dirty="0"/>
            <a:t>Vaccines </a:t>
          </a:r>
        </a:p>
        <a:p>
          <a:r>
            <a:rPr lang="en-US" dirty="0"/>
            <a:t> </a:t>
          </a:r>
        </a:p>
      </dgm:t>
    </dgm:pt>
    <dgm:pt modelId="{7095F392-D51B-49CB-8157-6802C2B3014B}" type="parTrans" cxnId="{E9A6EB5C-0495-41D0-AC31-F98A99564710}">
      <dgm:prSet/>
      <dgm:spPr/>
      <dgm:t>
        <a:bodyPr/>
        <a:lstStyle/>
        <a:p>
          <a:endParaRPr lang="en-US"/>
        </a:p>
      </dgm:t>
    </dgm:pt>
    <dgm:pt modelId="{6C8A81A6-7AD1-4968-9D78-D1C0C70C5F99}" type="sibTrans" cxnId="{E9A6EB5C-0495-41D0-AC31-F98A99564710}">
      <dgm:prSet/>
      <dgm:spPr/>
      <dgm:t>
        <a:bodyPr/>
        <a:lstStyle/>
        <a:p>
          <a:endParaRPr lang="en-US"/>
        </a:p>
      </dgm:t>
    </dgm:pt>
    <dgm:pt modelId="{EB729BEA-E3AA-4FB5-9C0E-2995EA20C258}">
      <dgm:prSet/>
      <dgm:spPr/>
      <dgm:t>
        <a:bodyPr/>
        <a:lstStyle/>
        <a:p>
          <a:r>
            <a:rPr lang="en-US" dirty="0"/>
            <a:t>Naloxone, Syringe Service Programs, and Safer Injection Practices</a:t>
          </a:r>
        </a:p>
      </dgm:t>
    </dgm:pt>
    <dgm:pt modelId="{1C09583A-0341-4CCD-9E80-78D99F4F11F3}" type="sibTrans" cxnId="{F8BC0D59-6415-46F2-8556-9BD1C9279CB4}">
      <dgm:prSet/>
      <dgm:spPr/>
      <dgm:t>
        <a:bodyPr/>
        <a:lstStyle/>
        <a:p>
          <a:endParaRPr lang="en-US"/>
        </a:p>
      </dgm:t>
    </dgm:pt>
    <dgm:pt modelId="{11B91131-9B65-473C-8547-0683607FB9ED}" type="parTrans" cxnId="{F8BC0D59-6415-46F2-8556-9BD1C9279CB4}">
      <dgm:prSet/>
      <dgm:spPr/>
      <dgm:t>
        <a:bodyPr/>
        <a:lstStyle/>
        <a:p>
          <a:endParaRPr lang="en-US"/>
        </a:p>
      </dgm:t>
    </dgm:pt>
    <dgm:pt modelId="{150DE85E-3EC2-491C-ADD8-E2CFC6AF9215}">
      <dgm:prSet/>
      <dgm:spPr/>
      <dgm:t>
        <a:bodyPr/>
        <a:lstStyle/>
        <a:p>
          <a:r>
            <a:rPr lang="en-US" dirty="0"/>
            <a:t>Mental Health Services</a:t>
          </a:r>
        </a:p>
      </dgm:t>
    </dgm:pt>
    <dgm:pt modelId="{BFFF5153-9986-4116-877E-C59DCD806461}" type="parTrans" cxnId="{01A5C2CB-DF70-413F-967E-B10B75A960FF}">
      <dgm:prSet/>
      <dgm:spPr/>
      <dgm:t>
        <a:bodyPr/>
        <a:lstStyle/>
        <a:p>
          <a:endParaRPr lang="en-US"/>
        </a:p>
      </dgm:t>
    </dgm:pt>
    <dgm:pt modelId="{4A187CA7-2513-4DF2-87E5-EB53CFA729F8}" type="sibTrans" cxnId="{01A5C2CB-DF70-413F-967E-B10B75A960FF}">
      <dgm:prSet/>
      <dgm:spPr/>
      <dgm:t>
        <a:bodyPr/>
        <a:lstStyle/>
        <a:p>
          <a:endParaRPr lang="en-US"/>
        </a:p>
      </dgm:t>
    </dgm:pt>
    <dgm:pt modelId="{9ABC809F-3166-4131-B16A-525E389CEB9D}">
      <dgm:prSet/>
      <dgm:spPr/>
      <dgm:t>
        <a:bodyPr/>
        <a:lstStyle/>
        <a:p>
          <a:r>
            <a:rPr lang="en-US" dirty="0"/>
            <a:t>HCV/HIV/STI Testing and Treatment</a:t>
          </a:r>
        </a:p>
        <a:p>
          <a:r>
            <a:rPr lang="en-US"/>
            <a:t>Vaccines </a:t>
          </a:r>
          <a:endParaRPr lang="en-US" dirty="0"/>
        </a:p>
      </dgm:t>
    </dgm:pt>
    <dgm:pt modelId="{7FF3D01F-35BA-4225-AB88-5B2A8A4AADE0}" type="parTrans" cxnId="{DC8AEDA6-052A-49EE-BA6B-0F734639FE09}">
      <dgm:prSet/>
      <dgm:spPr/>
      <dgm:t>
        <a:bodyPr/>
        <a:lstStyle/>
        <a:p>
          <a:endParaRPr lang="en-US"/>
        </a:p>
      </dgm:t>
    </dgm:pt>
    <dgm:pt modelId="{6B640344-8660-4B09-95A7-9B91070ED0EB}" type="sibTrans" cxnId="{DC8AEDA6-052A-49EE-BA6B-0F734639FE09}">
      <dgm:prSet/>
      <dgm:spPr/>
      <dgm:t>
        <a:bodyPr/>
        <a:lstStyle/>
        <a:p>
          <a:endParaRPr lang="en-US"/>
        </a:p>
      </dgm:t>
    </dgm:pt>
    <dgm:pt modelId="{E0081EE3-4835-45F9-AD8D-C5EAC948D644}" type="pres">
      <dgm:prSet presAssocID="{0417ACB2-B93E-47B5-9B04-922AA232F9E7}" presName="Name0" presStyleCnt="0">
        <dgm:presLayoutVars>
          <dgm:dir/>
          <dgm:resizeHandles val="exact"/>
        </dgm:presLayoutVars>
      </dgm:prSet>
      <dgm:spPr/>
    </dgm:pt>
    <dgm:pt modelId="{ECA86D02-BF59-45A8-9BCF-FB0B3CCF9E5A}" type="pres">
      <dgm:prSet presAssocID="{0417ACB2-B93E-47B5-9B04-922AA232F9E7}" presName="fgShape" presStyleLbl="fgShp" presStyleIdx="0" presStyleCnt="1"/>
      <dgm:spPr/>
    </dgm:pt>
    <dgm:pt modelId="{FA22FD6F-11B9-48CF-8295-1A29ACAF5AAC}" type="pres">
      <dgm:prSet presAssocID="{0417ACB2-B93E-47B5-9B04-922AA232F9E7}" presName="linComp" presStyleCnt="0"/>
      <dgm:spPr/>
    </dgm:pt>
    <dgm:pt modelId="{A5336E5E-FDD3-4A84-B67E-7387CAC5DB68}" type="pres">
      <dgm:prSet presAssocID="{EA811CB7-CD20-49A6-A562-366144BF300A}" presName="compNode" presStyleCnt="0"/>
      <dgm:spPr/>
    </dgm:pt>
    <dgm:pt modelId="{264F5BA8-0614-411A-B52E-65C5D5AD3862}" type="pres">
      <dgm:prSet presAssocID="{EA811CB7-CD20-49A6-A562-366144BF300A}" presName="bkgdShape" presStyleLbl="node1" presStyleIdx="0" presStyleCnt="6"/>
      <dgm:spPr/>
    </dgm:pt>
    <dgm:pt modelId="{321BCCC7-E4B2-4D22-A42E-3A6B0EBAEA9F}" type="pres">
      <dgm:prSet presAssocID="{EA811CB7-CD20-49A6-A562-366144BF300A}" presName="nodeTx" presStyleLbl="node1" presStyleIdx="0" presStyleCnt="6">
        <dgm:presLayoutVars>
          <dgm:bulletEnabled val="1"/>
        </dgm:presLayoutVars>
      </dgm:prSet>
      <dgm:spPr/>
    </dgm:pt>
    <dgm:pt modelId="{10E513FF-C24A-437B-A025-FE241FA68882}" type="pres">
      <dgm:prSet presAssocID="{EA811CB7-CD20-49A6-A562-366144BF300A}" presName="invisiNode" presStyleLbl="node1" presStyleIdx="0" presStyleCnt="6"/>
      <dgm:spPr/>
    </dgm:pt>
    <dgm:pt modelId="{FFFAAF91-9CCD-453D-8779-D99701199AD0}" type="pres">
      <dgm:prSet presAssocID="{EA811CB7-CD20-49A6-A562-366144BF300A}" presName="imagNode" presStyleLbl="fgImgPlace1" presStyleIdx="0" presStyleCnt="6"/>
      <dgm:spPr>
        <a:blipFill rotWithShape="1">
          <a:blip xmlns:r="http://schemas.openxmlformats.org/officeDocument/2006/relationships" r:embed="rId1"/>
          <a:srcRect/>
          <a:stretch>
            <a:fillRect l="-25000" r="-25000"/>
          </a:stretch>
        </a:blipFill>
      </dgm:spPr>
    </dgm:pt>
    <dgm:pt modelId="{083F813A-E92F-4BCD-AE95-2F4445C147D3}" type="pres">
      <dgm:prSet presAssocID="{6C8A81A6-7AD1-4968-9D78-D1C0C70C5F99}" presName="sibTrans" presStyleLbl="sibTrans2D1" presStyleIdx="0" presStyleCnt="0"/>
      <dgm:spPr/>
    </dgm:pt>
    <dgm:pt modelId="{A6185DDE-3B9A-403E-A986-7BD1B361C9D0}" type="pres">
      <dgm:prSet presAssocID="{150DE85E-3EC2-491C-ADD8-E2CFC6AF9215}" presName="compNode" presStyleCnt="0"/>
      <dgm:spPr/>
    </dgm:pt>
    <dgm:pt modelId="{D120892D-770F-4A55-963C-8DFC0B0A4708}" type="pres">
      <dgm:prSet presAssocID="{150DE85E-3EC2-491C-ADD8-E2CFC6AF9215}" presName="bkgdShape" presStyleLbl="node1" presStyleIdx="1" presStyleCnt="6"/>
      <dgm:spPr/>
    </dgm:pt>
    <dgm:pt modelId="{2641222A-A3EF-4954-9746-793E2718032C}" type="pres">
      <dgm:prSet presAssocID="{150DE85E-3EC2-491C-ADD8-E2CFC6AF9215}" presName="nodeTx" presStyleLbl="node1" presStyleIdx="1" presStyleCnt="6">
        <dgm:presLayoutVars>
          <dgm:bulletEnabled val="1"/>
        </dgm:presLayoutVars>
      </dgm:prSet>
      <dgm:spPr/>
    </dgm:pt>
    <dgm:pt modelId="{13E776E6-C5A1-4A83-8724-A0A7557B848F}" type="pres">
      <dgm:prSet presAssocID="{150DE85E-3EC2-491C-ADD8-E2CFC6AF9215}" presName="invisiNode" presStyleLbl="node1" presStyleIdx="1" presStyleCnt="6"/>
      <dgm:spPr/>
    </dgm:pt>
    <dgm:pt modelId="{54A54A80-B3F6-433B-AD59-C499A746B097}" type="pres">
      <dgm:prSet presAssocID="{150DE85E-3EC2-491C-ADD8-E2CFC6AF9215}" presName="imagNode" presStyleLbl="fgImgPlace1" presStyleIdx="1" presStyleCnt="6"/>
      <dgm:spPr>
        <a:blipFill rotWithShape="1">
          <a:blip xmlns:r="http://schemas.openxmlformats.org/officeDocument/2006/relationships" r:embed="rId2"/>
          <a:srcRect/>
          <a:stretch>
            <a:fillRect l="-17000" r="-17000"/>
          </a:stretch>
        </a:blipFill>
      </dgm:spPr>
    </dgm:pt>
    <dgm:pt modelId="{8B1ACDAE-1904-4E9D-AD88-50035D91CAF7}" type="pres">
      <dgm:prSet presAssocID="{4A187CA7-2513-4DF2-87E5-EB53CFA729F8}" presName="sibTrans" presStyleLbl="sibTrans2D1" presStyleIdx="0" presStyleCnt="0"/>
      <dgm:spPr/>
    </dgm:pt>
    <dgm:pt modelId="{3BF441DB-DEAB-469E-B3FB-9BBB672A067C}" type="pres">
      <dgm:prSet presAssocID="{E0611CC9-8230-4ADD-AA4E-E1B0CE0278B8}" presName="compNode" presStyleCnt="0"/>
      <dgm:spPr/>
    </dgm:pt>
    <dgm:pt modelId="{2BB1E9C9-73DC-4A28-AE8F-8F7D64A75BB7}" type="pres">
      <dgm:prSet presAssocID="{E0611CC9-8230-4ADD-AA4E-E1B0CE0278B8}" presName="bkgdShape" presStyleLbl="node1" presStyleIdx="2" presStyleCnt="6"/>
      <dgm:spPr/>
    </dgm:pt>
    <dgm:pt modelId="{C18AB9E0-DE56-4FB4-8D87-78024CC0E606}" type="pres">
      <dgm:prSet presAssocID="{E0611CC9-8230-4ADD-AA4E-E1B0CE0278B8}" presName="nodeTx" presStyleLbl="node1" presStyleIdx="2" presStyleCnt="6">
        <dgm:presLayoutVars>
          <dgm:bulletEnabled val="1"/>
        </dgm:presLayoutVars>
      </dgm:prSet>
      <dgm:spPr/>
    </dgm:pt>
    <dgm:pt modelId="{66264C3B-522F-4588-83DC-8B0E1F7B730E}" type="pres">
      <dgm:prSet presAssocID="{E0611CC9-8230-4ADD-AA4E-E1B0CE0278B8}" presName="invisiNode" presStyleLbl="node1" presStyleIdx="2" presStyleCnt="6"/>
      <dgm:spPr/>
    </dgm:pt>
    <dgm:pt modelId="{61007DB6-0726-4196-8E93-06A35EDC13AD}" type="pres">
      <dgm:prSet presAssocID="{E0611CC9-8230-4ADD-AA4E-E1B0CE0278B8}" presName="imagNode" presStyleLbl="fgImgPlace1" presStyleIdx="2" presStyleCnt="6"/>
      <dgm:spPr>
        <a:blipFill rotWithShape="1">
          <a:blip xmlns:r="http://schemas.openxmlformats.org/officeDocument/2006/relationships" r:embed="rId3"/>
          <a:srcRect/>
          <a:stretch>
            <a:fillRect l="-25000" r="-25000"/>
          </a:stretch>
        </a:blipFill>
      </dgm:spPr>
    </dgm:pt>
    <dgm:pt modelId="{9D7E2B5A-DCBD-4AE2-90B7-1B02F60E3B49}" type="pres">
      <dgm:prSet presAssocID="{D510C87A-E1ED-4E24-9EE0-6B2C82671D59}" presName="sibTrans" presStyleLbl="sibTrans2D1" presStyleIdx="0" presStyleCnt="0"/>
      <dgm:spPr/>
    </dgm:pt>
    <dgm:pt modelId="{B849A9D5-9F88-447C-BEA8-FC95E33D942E}" type="pres">
      <dgm:prSet presAssocID="{B4B2FE7D-1BA8-41F3-812F-BF6E8288A37D}" presName="compNode" presStyleCnt="0"/>
      <dgm:spPr/>
    </dgm:pt>
    <dgm:pt modelId="{C42055F5-DFF5-42DF-ACA7-31C5BA9526A3}" type="pres">
      <dgm:prSet presAssocID="{B4B2FE7D-1BA8-41F3-812F-BF6E8288A37D}" presName="bkgdShape" presStyleLbl="node1" presStyleIdx="3" presStyleCnt="6"/>
      <dgm:spPr/>
    </dgm:pt>
    <dgm:pt modelId="{97E35641-A1B3-48C6-9125-6286E3887803}" type="pres">
      <dgm:prSet presAssocID="{B4B2FE7D-1BA8-41F3-812F-BF6E8288A37D}" presName="nodeTx" presStyleLbl="node1" presStyleIdx="3" presStyleCnt="6">
        <dgm:presLayoutVars>
          <dgm:bulletEnabled val="1"/>
        </dgm:presLayoutVars>
      </dgm:prSet>
      <dgm:spPr/>
    </dgm:pt>
    <dgm:pt modelId="{B4F96CCD-117F-47FD-98E8-25221FF96CD7}" type="pres">
      <dgm:prSet presAssocID="{B4B2FE7D-1BA8-41F3-812F-BF6E8288A37D}" presName="invisiNode" presStyleLbl="node1" presStyleIdx="3" presStyleCnt="6"/>
      <dgm:spPr/>
    </dgm:pt>
    <dgm:pt modelId="{9EF5B1DE-C0EC-4A0B-A196-72877481F503}" type="pres">
      <dgm:prSet presAssocID="{B4B2FE7D-1BA8-41F3-812F-BF6E8288A37D}" presName="imagNode" presStyleLbl="fgImgPlace1" presStyleIdx="3" presStyleCnt="6"/>
      <dgm:spPr>
        <a:blipFill rotWithShape="1">
          <a:blip xmlns:r="http://schemas.openxmlformats.org/officeDocument/2006/relationships" r:embed="rId4"/>
          <a:srcRect/>
          <a:stretch>
            <a:fillRect l="-39000" r="-39000"/>
          </a:stretch>
        </a:blipFill>
      </dgm:spPr>
    </dgm:pt>
    <dgm:pt modelId="{66A80833-CE0B-42EF-B7AC-0716A0D1E169}" type="pres">
      <dgm:prSet presAssocID="{1970AA3B-7175-481C-9496-C690B4B00CD8}" presName="sibTrans" presStyleLbl="sibTrans2D1" presStyleIdx="0" presStyleCnt="0"/>
      <dgm:spPr/>
    </dgm:pt>
    <dgm:pt modelId="{E86403E1-7FEF-4455-AB80-97F8C0202037}" type="pres">
      <dgm:prSet presAssocID="{EB729BEA-E3AA-4FB5-9C0E-2995EA20C258}" presName="compNode" presStyleCnt="0"/>
      <dgm:spPr/>
    </dgm:pt>
    <dgm:pt modelId="{050B6363-B5CA-4DD4-B59C-4940E692AD8D}" type="pres">
      <dgm:prSet presAssocID="{EB729BEA-E3AA-4FB5-9C0E-2995EA20C258}" presName="bkgdShape" presStyleLbl="node1" presStyleIdx="4" presStyleCnt="6"/>
      <dgm:spPr/>
    </dgm:pt>
    <dgm:pt modelId="{34969B4D-8979-428F-89EE-E5724EF562BF}" type="pres">
      <dgm:prSet presAssocID="{EB729BEA-E3AA-4FB5-9C0E-2995EA20C258}" presName="nodeTx" presStyleLbl="node1" presStyleIdx="4" presStyleCnt="6">
        <dgm:presLayoutVars>
          <dgm:bulletEnabled val="1"/>
        </dgm:presLayoutVars>
      </dgm:prSet>
      <dgm:spPr/>
    </dgm:pt>
    <dgm:pt modelId="{98A78281-427D-44D2-A782-DA54ABF11F3C}" type="pres">
      <dgm:prSet presAssocID="{EB729BEA-E3AA-4FB5-9C0E-2995EA20C258}" presName="invisiNode" presStyleLbl="node1" presStyleIdx="4" presStyleCnt="6"/>
      <dgm:spPr/>
    </dgm:pt>
    <dgm:pt modelId="{8BE0B6F7-BB18-4550-A82D-703C1559FB8C}" type="pres">
      <dgm:prSet presAssocID="{EB729BEA-E3AA-4FB5-9C0E-2995EA20C258}" presName="imagNode" presStyleLbl="fgImgPlace1" presStyleIdx="4" presStyleCnt="6"/>
      <dgm:spPr>
        <a:blipFill rotWithShape="1">
          <a:blip xmlns:r="http://schemas.openxmlformats.org/officeDocument/2006/relationships" r:embed="rId5"/>
          <a:srcRect/>
          <a:stretch>
            <a:fillRect l="-46000" r="-46000"/>
          </a:stretch>
        </a:blipFill>
      </dgm:spPr>
    </dgm:pt>
    <dgm:pt modelId="{87A43DD8-4CAB-405A-BB3B-48348837C910}" type="pres">
      <dgm:prSet presAssocID="{1C09583A-0341-4CCD-9E80-78D99F4F11F3}" presName="sibTrans" presStyleLbl="sibTrans2D1" presStyleIdx="0" presStyleCnt="0"/>
      <dgm:spPr/>
    </dgm:pt>
    <dgm:pt modelId="{ADE4EB2B-C65A-4A8C-9E7B-031980659872}" type="pres">
      <dgm:prSet presAssocID="{9ABC809F-3166-4131-B16A-525E389CEB9D}" presName="compNode" presStyleCnt="0"/>
      <dgm:spPr/>
    </dgm:pt>
    <dgm:pt modelId="{76E2D896-3F1E-46A1-920B-BAEE370B8B9F}" type="pres">
      <dgm:prSet presAssocID="{9ABC809F-3166-4131-B16A-525E389CEB9D}" presName="bkgdShape" presStyleLbl="node1" presStyleIdx="5" presStyleCnt="6"/>
      <dgm:spPr/>
    </dgm:pt>
    <dgm:pt modelId="{2C1C0AED-D564-436B-B692-B8FB835922EF}" type="pres">
      <dgm:prSet presAssocID="{9ABC809F-3166-4131-B16A-525E389CEB9D}" presName="nodeTx" presStyleLbl="node1" presStyleIdx="5" presStyleCnt="6">
        <dgm:presLayoutVars>
          <dgm:bulletEnabled val="1"/>
        </dgm:presLayoutVars>
      </dgm:prSet>
      <dgm:spPr/>
    </dgm:pt>
    <dgm:pt modelId="{DD3F8061-BC78-4287-8019-E4B1342C5CC6}" type="pres">
      <dgm:prSet presAssocID="{9ABC809F-3166-4131-B16A-525E389CEB9D}" presName="invisiNode" presStyleLbl="node1" presStyleIdx="5" presStyleCnt="6"/>
      <dgm:spPr/>
    </dgm:pt>
    <dgm:pt modelId="{411184A4-25E6-4F91-B1B0-AF8EF1BB9756}" type="pres">
      <dgm:prSet presAssocID="{9ABC809F-3166-4131-B16A-525E389CEB9D}" presName="imagNode" presStyleLbl="fgImgPlace1" presStyleIdx="5" presStyleCnt="6"/>
      <dgm:spPr>
        <a:blipFill rotWithShape="1">
          <a:blip xmlns:r="http://schemas.openxmlformats.org/officeDocument/2006/relationships" r:embed="rId1"/>
          <a:srcRect/>
          <a:stretch>
            <a:fillRect l="-25000" r="-25000"/>
          </a:stretch>
        </a:blipFill>
      </dgm:spPr>
    </dgm:pt>
  </dgm:ptLst>
  <dgm:cxnLst>
    <dgm:cxn modelId="{306EAA0C-2E6B-496F-B85E-B0ABBA1E5719}" type="presOf" srcId="{1C09583A-0341-4CCD-9E80-78D99F4F11F3}" destId="{87A43DD8-4CAB-405A-BB3B-48348837C910}" srcOrd="0" destOrd="0" presId="urn:microsoft.com/office/officeart/2005/8/layout/hList7"/>
    <dgm:cxn modelId="{61A76A0E-88FB-4DD9-B3F5-6FCB6E5BA7F1}" type="presOf" srcId="{0417ACB2-B93E-47B5-9B04-922AA232F9E7}" destId="{E0081EE3-4835-45F9-AD8D-C5EAC948D644}" srcOrd="0" destOrd="0" presId="urn:microsoft.com/office/officeart/2005/8/layout/hList7"/>
    <dgm:cxn modelId="{EBB5A726-8E09-4C38-A617-A22391A5ADC2}" type="presOf" srcId="{D510C87A-E1ED-4E24-9EE0-6B2C82671D59}" destId="{9D7E2B5A-DCBD-4AE2-90B7-1B02F60E3B49}" srcOrd="0" destOrd="0" presId="urn:microsoft.com/office/officeart/2005/8/layout/hList7"/>
    <dgm:cxn modelId="{08B4A82A-012B-4E5D-9E10-20D380834DD6}" type="presOf" srcId="{B4B2FE7D-1BA8-41F3-812F-BF6E8288A37D}" destId="{97E35641-A1B3-48C6-9125-6286E3887803}" srcOrd="1" destOrd="0" presId="urn:microsoft.com/office/officeart/2005/8/layout/hList7"/>
    <dgm:cxn modelId="{F8BC0D59-6415-46F2-8556-9BD1C9279CB4}" srcId="{0417ACB2-B93E-47B5-9B04-922AA232F9E7}" destId="{EB729BEA-E3AA-4FB5-9C0E-2995EA20C258}" srcOrd="4" destOrd="0" parTransId="{11B91131-9B65-473C-8547-0683607FB9ED}" sibTransId="{1C09583A-0341-4CCD-9E80-78D99F4F11F3}"/>
    <dgm:cxn modelId="{E9A6EB5C-0495-41D0-AC31-F98A99564710}" srcId="{0417ACB2-B93E-47B5-9B04-922AA232F9E7}" destId="{EA811CB7-CD20-49A6-A562-366144BF300A}" srcOrd="0" destOrd="0" parTransId="{7095F392-D51B-49CB-8157-6802C2B3014B}" sibTransId="{6C8A81A6-7AD1-4968-9D78-D1C0C70C5F99}"/>
    <dgm:cxn modelId="{0B4B285D-691D-407C-9AD7-AA5ADDB762E6}" type="presOf" srcId="{4A187CA7-2513-4DF2-87E5-EB53CFA729F8}" destId="{8B1ACDAE-1904-4E9D-AD88-50035D91CAF7}" srcOrd="0" destOrd="0" presId="urn:microsoft.com/office/officeart/2005/8/layout/hList7"/>
    <dgm:cxn modelId="{163C4161-0A12-4B91-BF7B-3E78855998EA}" type="presOf" srcId="{150DE85E-3EC2-491C-ADD8-E2CFC6AF9215}" destId="{2641222A-A3EF-4954-9746-793E2718032C}" srcOrd="1" destOrd="0" presId="urn:microsoft.com/office/officeart/2005/8/layout/hList7"/>
    <dgm:cxn modelId="{51885566-42DB-4CA8-BC20-F69DEA226FC8}" type="presOf" srcId="{1970AA3B-7175-481C-9496-C690B4B00CD8}" destId="{66A80833-CE0B-42EF-B7AC-0716A0D1E169}" srcOrd="0" destOrd="0" presId="urn:microsoft.com/office/officeart/2005/8/layout/hList7"/>
    <dgm:cxn modelId="{AFCCD467-DBC3-4CAD-9DD3-E9DABC9469BE}" type="presOf" srcId="{9ABC809F-3166-4131-B16A-525E389CEB9D}" destId="{76E2D896-3F1E-46A1-920B-BAEE370B8B9F}" srcOrd="0" destOrd="0" presId="urn:microsoft.com/office/officeart/2005/8/layout/hList7"/>
    <dgm:cxn modelId="{8E525A79-1C82-44B7-843A-2389A0865422}" srcId="{0417ACB2-B93E-47B5-9B04-922AA232F9E7}" destId="{E0611CC9-8230-4ADD-AA4E-E1B0CE0278B8}" srcOrd="2" destOrd="0" parTransId="{3303104A-C793-4587-A60A-B9C1F1D09456}" sibTransId="{D510C87A-E1ED-4E24-9EE0-6B2C82671D59}"/>
    <dgm:cxn modelId="{AFD0B294-9C1A-43F3-B5BD-D64C98A9E921}" type="presOf" srcId="{150DE85E-3EC2-491C-ADD8-E2CFC6AF9215}" destId="{D120892D-770F-4A55-963C-8DFC0B0A4708}" srcOrd="0" destOrd="0" presId="urn:microsoft.com/office/officeart/2005/8/layout/hList7"/>
    <dgm:cxn modelId="{B0DA4197-C2C0-422D-9296-B65454875C49}" type="presOf" srcId="{E0611CC9-8230-4ADD-AA4E-E1B0CE0278B8}" destId="{2BB1E9C9-73DC-4A28-AE8F-8F7D64A75BB7}" srcOrd="0" destOrd="0" presId="urn:microsoft.com/office/officeart/2005/8/layout/hList7"/>
    <dgm:cxn modelId="{DC8AEDA6-052A-49EE-BA6B-0F734639FE09}" srcId="{0417ACB2-B93E-47B5-9B04-922AA232F9E7}" destId="{9ABC809F-3166-4131-B16A-525E389CEB9D}" srcOrd="5" destOrd="0" parTransId="{7FF3D01F-35BA-4225-AB88-5B2A8A4AADE0}" sibTransId="{6B640344-8660-4B09-95A7-9B91070ED0EB}"/>
    <dgm:cxn modelId="{B158DEAE-0896-45F3-BBEF-8524826B706F}" type="presOf" srcId="{9ABC809F-3166-4131-B16A-525E389CEB9D}" destId="{2C1C0AED-D564-436B-B692-B8FB835922EF}" srcOrd="1" destOrd="0" presId="urn:microsoft.com/office/officeart/2005/8/layout/hList7"/>
    <dgm:cxn modelId="{3D14D1B8-7515-489D-AA39-F9DE21E28248}" type="presOf" srcId="{EB729BEA-E3AA-4FB5-9C0E-2995EA20C258}" destId="{34969B4D-8979-428F-89EE-E5724EF562BF}" srcOrd="1" destOrd="0" presId="urn:microsoft.com/office/officeart/2005/8/layout/hList7"/>
    <dgm:cxn modelId="{05DFA3BD-3258-471C-B33A-CF77BF4AEA2A}" type="presOf" srcId="{EA811CB7-CD20-49A6-A562-366144BF300A}" destId="{264F5BA8-0614-411A-B52E-65C5D5AD3862}" srcOrd="0" destOrd="0" presId="urn:microsoft.com/office/officeart/2005/8/layout/hList7"/>
    <dgm:cxn modelId="{1E3588C1-54ED-487E-9AAA-8D66E97AA4C2}" type="presOf" srcId="{B4B2FE7D-1BA8-41F3-812F-BF6E8288A37D}" destId="{C42055F5-DFF5-42DF-ACA7-31C5BA9526A3}" srcOrd="0" destOrd="0" presId="urn:microsoft.com/office/officeart/2005/8/layout/hList7"/>
    <dgm:cxn modelId="{06669ECA-0BC1-43A3-9088-9D621D2C6A0C}" srcId="{0417ACB2-B93E-47B5-9B04-922AA232F9E7}" destId="{B4B2FE7D-1BA8-41F3-812F-BF6E8288A37D}" srcOrd="3" destOrd="0" parTransId="{F5A76C72-5747-49AC-8CD3-684BF2D2C6F8}" sibTransId="{1970AA3B-7175-481C-9496-C690B4B00CD8}"/>
    <dgm:cxn modelId="{01A5C2CB-DF70-413F-967E-B10B75A960FF}" srcId="{0417ACB2-B93E-47B5-9B04-922AA232F9E7}" destId="{150DE85E-3EC2-491C-ADD8-E2CFC6AF9215}" srcOrd="1" destOrd="0" parTransId="{BFFF5153-9986-4116-877E-C59DCD806461}" sibTransId="{4A187CA7-2513-4DF2-87E5-EB53CFA729F8}"/>
    <dgm:cxn modelId="{75A276CF-AAF5-4E86-8CE7-A6704A3944DD}" type="presOf" srcId="{EB729BEA-E3AA-4FB5-9C0E-2995EA20C258}" destId="{050B6363-B5CA-4DD4-B59C-4940E692AD8D}" srcOrd="0" destOrd="0" presId="urn:microsoft.com/office/officeart/2005/8/layout/hList7"/>
    <dgm:cxn modelId="{FF27F0D9-9EB5-4BDF-96C9-CE03278FFDDB}" type="presOf" srcId="{EA811CB7-CD20-49A6-A562-366144BF300A}" destId="{321BCCC7-E4B2-4D22-A42E-3A6B0EBAEA9F}" srcOrd="1" destOrd="0" presId="urn:microsoft.com/office/officeart/2005/8/layout/hList7"/>
    <dgm:cxn modelId="{0FF22FE3-FCA6-4E07-95BC-2F991A42F354}" type="presOf" srcId="{E0611CC9-8230-4ADD-AA4E-E1B0CE0278B8}" destId="{C18AB9E0-DE56-4FB4-8D87-78024CC0E606}" srcOrd="1" destOrd="0" presId="urn:microsoft.com/office/officeart/2005/8/layout/hList7"/>
    <dgm:cxn modelId="{708763F0-C84F-4BE3-84B1-CA1BDD479FAC}" type="presOf" srcId="{6C8A81A6-7AD1-4968-9D78-D1C0C70C5F99}" destId="{083F813A-E92F-4BCD-AE95-2F4445C147D3}" srcOrd="0" destOrd="0" presId="urn:microsoft.com/office/officeart/2005/8/layout/hList7"/>
    <dgm:cxn modelId="{FD28C2C1-CE8F-43B5-9100-FDBDEF343754}" type="presParOf" srcId="{E0081EE3-4835-45F9-AD8D-C5EAC948D644}" destId="{ECA86D02-BF59-45A8-9BCF-FB0B3CCF9E5A}" srcOrd="0" destOrd="0" presId="urn:microsoft.com/office/officeart/2005/8/layout/hList7"/>
    <dgm:cxn modelId="{952FB28E-8E15-4703-8813-8A1B1F8CF196}" type="presParOf" srcId="{E0081EE3-4835-45F9-AD8D-C5EAC948D644}" destId="{FA22FD6F-11B9-48CF-8295-1A29ACAF5AAC}" srcOrd="1" destOrd="0" presId="urn:microsoft.com/office/officeart/2005/8/layout/hList7"/>
    <dgm:cxn modelId="{CD6B4DEA-1117-46D2-AA30-D08BD0D54133}" type="presParOf" srcId="{FA22FD6F-11B9-48CF-8295-1A29ACAF5AAC}" destId="{A5336E5E-FDD3-4A84-B67E-7387CAC5DB68}" srcOrd="0" destOrd="0" presId="urn:microsoft.com/office/officeart/2005/8/layout/hList7"/>
    <dgm:cxn modelId="{66D078ED-4EB1-462C-9EFE-81FEB794E8C1}" type="presParOf" srcId="{A5336E5E-FDD3-4A84-B67E-7387CAC5DB68}" destId="{264F5BA8-0614-411A-B52E-65C5D5AD3862}" srcOrd="0" destOrd="0" presId="urn:microsoft.com/office/officeart/2005/8/layout/hList7"/>
    <dgm:cxn modelId="{F7F2B858-3A31-46E9-BCDE-AC655DB49618}" type="presParOf" srcId="{A5336E5E-FDD3-4A84-B67E-7387CAC5DB68}" destId="{321BCCC7-E4B2-4D22-A42E-3A6B0EBAEA9F}" srcOrd="1" destOrd="0" presId="urn:microsoft.com/office/officeart/2005/8/layout/hList7"/>
    <dgm:cxn modelId="{33998435-5594-4117-A2F3-3CD21458EE34}" type="presParOf" srcId="{A5336E5E-FDD3-4A84-B67E-7387CAC5DB68}" destId="{10E513FF-C24A-437B-A025-FE241FA68882}" srcOrd="2" destOrd="0" presId="urn:microsoft.com/office/officeart/2005/8/layout/hList7"/>
    <dgm:cxn modelId="{282E72F4-00E1-4E4E-9A9C-A9A720A470AB}" type="presParOf" srcId="{A5336E5E-FDD3-4A84-B67E-7387CAC5DB68}" destId="{FFFAAF91-9CCD-453D-8779-D99701199AD0}" srcOrd="3" destOrd="0" presId="urn:microsoft.com/office/officeart/2005/8/layout/hList7"/>
    <dgm:cxn modelId="{AB04981E-41BF-4E44-A0E2-5734EE5EB8D9}" type="presParOf" srcId="{FA22FD6F-11B9-48CF-8295-1A29ACAF5AAC}" destId="{083F813A-E92F-4BCD-AE95-2F4445C147D3}" srcOrd="1" destOrd="0" presId="urn:microsoft.com/office/officeart/2005/8/layout/hList7"/>
    <dgm:cxn modelId="{C59CCCCE-51BC-4FAB-8237-1B65FA58EEB5}" type="presParOf" srcId="{FA22FD6F-11B9-48CF-8295-1A29ACAF5AAC}" destId="{A6185DDE-3B9A-403E-A986-7BD1B361C9D0}" srcOrd="2" destOrd="0" presId="urn:microsoft.com/office/officeart/2005/8/layout/hList7"/>
    <dgm:cxn modelId="{434CA132-438E-4702-A6B1-0A6B62D131F8}" type="presParOf" srcId="{A6185DDE-3B9A-403E-A986-7BD1B361C9D0}" destId="{D120892D-770F-4A55-963C-8DFC0B0A4708}" srcOrd="0" destOrd="0" presId="urn:microsoft.com/office/officeart/2005/8/layout/hList7"/>
    <dgm:cxn modelId="{8CF07093-774F-4271-8EBA-EDA1AD717496}" type="presParOf" srcId="{A6185DDE-3B9A-403E-A986-7BD1B361C9D0}" destId="{2641222A-A3EF-4954-9746-793E2718032C}" srcOrd="1" destOrd="0" presId="urn:microsoft.com/office/officeart/2005/8/layout/hList7"/>
    <dgm:cxn modelId="{BD668CC1-AFDD-4F70-862A-DE22E908CA08}" type="presParOf" srcId="{A6185DDE-3B9A-403E-A986-7BD1B361C9D0}" destId="{13E776E6-C5A1-4A83-8724-A0A7557B848F}" srcOrd="2" destOrd="0" presId="urn:microsoft.com/office/officeart/2005/8/layout/hList7"/>
    <dgm:cxn modelId="{A7997711-13A6-4659-AB5C-7DFCAF4369AF}" type="presParOf" srcId="{A6185DDE-3B9A-403E-A986-7BD1B361C9D0}" destId="{54A54A80-B3F6-433B-AD59-C499A746B097}" srcOrd="3" destOrd="0" presId="urn:microsoft.com/office/officeart/2005/8/layout/hList7"/>
    <dgm:cxn modelId="{D76B6FCB-714F-4B13-A843-7546B33552BF}" type="presParOf" srcId="{FA22FD6F-11B9-48CF-8295-1A29ACAF5AAC}" destId="{8B1ACDAE-1904-4E9D-AD88-50035D91CAF7}" srcOrd="3" destOrd="0" presId="urn:microsoft.com/office/officeart/2005/8/layout/hList7"/>
    <dgm:cxn modelId="{78CEF57B-D160-4700-A6B4-6832BF5A02AD}" type="presParOf" srcId="{FA22FD6F-11B9-48CF-8295-1A29ACAF5AAC}" destId="{3BF441DB-DEAB-469E-B3FB-9BBB672A067C}" srcOrd="4" destOrd="0" presId="urn:microsoft.com/office/officeart/2005/8/layout/hList7"/>
    <dgm:cxn modelId="{3427CC01-F1C8-48CC-827F-551EE7222455}" type="presParOf" srcId="{3BF441DB-DEAB-469E-B3FB-9BBB672A067C}" destId="{2BB1E9C9-73DC-4A28-AE8F-8F7D64A75BB7}" srcOrd="0" destOrd="0" presId="urn:microsoft.com/office/officeart/2005/8/layout/hList7"/>
    <dgm:cxn modelId="{FEFD5D25-4D35-4CA6-BDD2-04B6B547A44B}" type="presParOf" srcId="{3BF441DB-DEAB-469E-B3FB-9BBB672A067C}" destId="{C18AB9E0-DE56-4FB4-8D87-78024CC0E606}" srcOrd="1" destOrd="0" presId="urn:microsoft.com/office/officeart/2005/8/layout/hList7"/>
    <dgm:cxn modelId="{74AD1A39-E42B-4861-BE8B-17993177D765}" type="presParOf" srcId="{3BF441DB-DEAB-469E-B3FB-9BBB672A067C}" destId="{66264C3B-522F-4588-83DC-8B0E1F7B730E}" srcOrd="2" destOrd="0" presId="urn:microsoft.com/office/officeart/2005/8/layout/hList7"/>
    <dgm:cxn modelId="{C2F61808-4958-4724-B17E-A2598BA5E9EA}" type="presParOf" srcId="{3BF441DB-DEAB-469E-B3FB-9BBB672A067C}" destId="{61007DB6-0726-4196-8E93-06A35EDC13AD}" srcOrd="3" destOrd="0" presId="urn:microsoft.com/office/officeart/2005/8/layout/hList7"/>
    <dgm:cxn modelId="{3341057A-B54A-4199-B664-0299F3A391C8}" type="presParOf" srcId="{FA22FD6F-11B9-48CF-8295-1A29ACAF5AAC}" destId="{9D7E2B5A-DCBD-4AE2-90B7-1B02F60E3B49}" srcOrd="5" destOrd="0" presId="urn:microsoft.com/office/officeart/2005/8/layout/hList7"/>
    <dgm:cxn modelId="{B4D1FD49-1837-447D-8670-6B4833C50013}" type="presParOf" srcId="{FA22FD6F-11B9-48CF-8295-1A29ACAF5AAC}" destId="{B849A9D5-9F88-447C-BEA8-FC95E33D942E}" srcOrd="6" destOrd="0" presId="urn:microsoft.com/office/officeart/2005/8/layout/hList7"/>
    <dgm:cxn modelId="{3308CBC2-42FD-4100-8316-7010DBADA383}" type="presParOf" srcId="{B849A9D5-9F88-447C-BEA8-FC95E33D942E}" destId="{C42055F5-DFF5-42DF-ACA7-31C5BA9526A3}" srcOrd="0" destOrd="0" presId="urn:microsoft.com/office/officeart/2005/8/layout/hList7"/>
    <dgm:cxn modelId="{AE17FEA5-3342-4ECC-B43C-C7FF02DD61BD}" type="presParOf" srcId="{B849A9D5-9F88-447C-BEA8-FC95E33D942E}" destId="{97E35641-A1B3-48C6-9125-6286E3887803}" srcOrd="1" destOrd="0" presId="urn:microsoft.com/office/officeart/2005/8/layout/hList7"/>
    <dgm:cxn modelId="{E4F4BF4E-46F7-438B-AE41-A8B4A2DD3DC7}" type="presParOf" srcId="{B849A9D5-9F88-447C-BEA8-FC95E33D942E}" destId="{B4F96CCD-117F-47FD-98E8-25221FF96CD7}" srcOrd="2" destOrd="0" presId="urn:microsoft.com/office/officeart/2005/8/layout/hList7"/>
    <dgm:cxn modelId="{194E0444-4BCF-4A5B-A7F4-D94932287FA9}" type="presParOf" srcId="{B849A9D5-9F88-447C-BEA8-FC95E33D942E}" destId="{9EF5B1DE-C0EC-4A0B-A196-72877481F503}" srcOrd="3" destOrd="0" presId="urn:microsoft.com/office/officeart/2005/8/layout/hList7"/>
    <dgm:cxn modelId="{685C8D7C-1275-4222-A095-B97EA0D164A0}" type="presParOf" srcId="{FA22FD6F-11B9-48CF-8295-1A29ACAF5AAC}" destId="{66A80833-CE0B-42EF-B7AC-0716A0D1E169}" srcOrd="7" destOrd="0" presId="urn:microsoft.com/office/officeart/2005/8/layout/hList7"/>
    <dgm:cxn modelId="{BC3A37A3-0084-4488-A4AD-07262EAEBB39}" type="presParOf" srcId="{FA22FD6F-11B9-48CF-8295-1A29ACAF5AAC}" destId="{E86403E1-7FEF-4455-AB80-97F8C0202037}" srcOrd="8" destOrd="0" presId="urn:microsoft.com/office/officeart/2005/8/layout/hList7"/>
    <dgm:cxn modelId="{0317FECC-2DC2-46AB-8F8B-028EA4A71BC0}" type="presParOf" srcId="{E86403E1-7FEF-4455-AB80-97F8C0202037}" destId="{050B6363-B5CA-4DD4-B59C-4940E692AD8D}" srcOrd="0" destOrd="0" presId="urn:microsoft.com/office/officeart/2005/8/layout/hList7"/>
    <dgm:cxn modelId="{143161AA-4346-4683-9A94-61FE7043B59E}" type="presParOf" srcId="{E86403E1-7FEF-4455-AB80-97F8C0202037}" destId="{34969B4D-8979-428F-89EE-E5724EF562BF}" srcOrd="1" destOrd="0" presId="urn:microsoft.com/office/officeart/2005/8/layout/hList7"/>
    <dgm:cxn modelId="{A6BAB75A-B06C-49D6-B51A-FE401E94936F}" type="presParOf" srcId="{E86403E1-7FEF-4455-AB80-97F8C0202037}" destId="{98A78281-427D-44D2-A782-DA54ABF11F3C}" srcOrd="2" destOrd="0" presId="urn:microsoft.com/office/officeart/2005/8/layout/hList7"/>
    <dgm:cxn modelId="{3D27D3D6-144F-45B1-A9BF-A1442237B580}" type="presParOf" srcId="{E86403E1-7FEF-4455-AB80-97F8C0202037}" destId="{8BE0B6F7-BB18-4550-A82D-703C1559FB8C}" srcOrd="3" destOrd="0" presId="urn:microsoft.com/office/officeart/2005/8/layout/hList7"/>
    <dgm:cxn modelId="{F27C7BF8-5395-4C7C-A321-BB776729F4C8}" type="presParOf" srcId="{FA22FD6F-11B9-48CF-8295-1A29ACAF5AAC}" destId="{87A43DD8-4CAB-405A-BB3B-48348837C910}" srcOrd="9" destOrd="0" presId="urn:microsoft.com/office/officeart/2005/8/layout/hList7"/>
    <dgm:cxn modelId="{CF2B1D63-C670-4BC8-918C-F434D3718D63}" type="presParOf" srcId="{FA22FD6F-11B9-48CF-8295-1A29ACAF5AAC}" destId="{ADE4EB2B-C65A-4A8C-9E7B-031980659872}" srcOrd="10" destOrd="0" presId="urn:microsoft.com/office/officeart/2005/8/layout/hList7"/>
    <dgm:cxn modelId="{6E24E0B0-B6F5-4D56-B84A-8BAEBD92838E}" type="presParOf" srcId="{ADE4EB2B-C65A-4A8C-9E7B-031980659872}" destId="{76E2D896-3F1E-46A1-920B-BAEE370B8B9F}" srcOrd="0" destOrd="0" presId="urn:microsoft.com/office/officeart/2005/8/layout/hList7"/>
    <dgm:cxn modelId="{6E4329C4-1E9D-498F-95D5-3841F366F388}" type="presParOf" srcId="{ADE4EB2B-C65A-4A8C-9E7B-031980659872}" destId="{2C1C0AED-D564-436B-B692-B8FB835922EF}" srcOrd="1" destOrd="0" presId="urn:microsoft.com/office/officeart/2005/8/layout/hList7"/>
    <dgm:cxn modelId="{3F390B95-5F6F-4323-91DB-94CF4732C750}" type="presParOf" srcId="{ADE4EB2B-C65A-4A8C-9E7B-031980659872}" destId="{DD3F8061-BC78-4287-8019-E4B1342C5CC6}" srcOrd="2" destOrd="0" presId="urn:microsoft.com/office/officeart/2005/8/layout/hList7"/>
    <dgm:cxn modelId="{A99C6AAD-2E45-44D7-BD7C-163285EEC206}" type="presParOf" srcId="{ADE4EB2B-C65A-4A8C-9E7B-031980659872}" destId="{411184A4-25E6-4F91-B1B0-AF8EF1BB975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B824F-F90B-DC47-BE96-CC95A5E9F44F}">
      <dsp:nvSpPr>
        <dsp:cNvPr id="0" name=""/>
        <dsp:cNvSpPr/>
      </dsp:nvSpPr>
      <dsp:spPr>
        <a:xfrm>
          <a:off x="1962583" y="57167"/>
          <a:ext cx="2744053" cy="274405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t>Structural Factors</a:t>
          </a:r>
        </a:p>
      </dsp:txBody>
      <dsp:txXfrm>
        <a:off x="2328456" y="537377"/>
        <a:ext cx="2012306" cy="1234824"/>
      </dsp:txXfrm>
    </dsp:sp>
    <dsp:sp modelId="{9934BC2C-39CF-4DF7-942F-571888CA4AC7}">
      <dsp:nvSpPr>
        <dsp:cNvPr id="0" name=""/>
        <dsp:cNvSpPr/>
      </dsp:nvSpPr>
      <dsp:spPr>
        <a:xfrm>
          <a:off x="2952729" y="1772201"/>
          <a:ext cx="2744053" cy="2744053"/>
        </a:xfrm>
        <a:prstGeom prst="ellipse">
          <a:avLst/>
        </a:prstGeom>
        <a:solidFill>
          <a:schemeClr val="accent4">
            <a:alpha val="50000"/>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br>
            <a:rPr lang="en-US" sz="1400" kern="1200" dirty="0"/>
          </a:br>
          <a:br>
            <a:rPr lang="en-US" sz="1400" kern="1200" dirty="0"/>
          </a:br>
          <a:br>
            <a:rPr lang="en-US" sz="1400" kern="1200" dirty="0"/>
          </a:br>
          <a:r>
            <a:rPr lang="en-US" sz="1400" b="1" kern="1200" dirty="0"/>
            <a:t>Behavioral Factors</a:t>
          </a:r>
        </a:p>
      </dsp:txBody>
      <dsp:txXfrm>
        <a:off x="3791952" y="2481081"/>
        <a:ext cx="1646432" cy="1509229"/>
      </dsp:txXfrm>
    </dsp:sp>
    <dsp:sp modelId="{E6F12FE5-1AD7-1F47-9F43-4DB070EDC133}">
      <dsp:nvSpPr>
        <dsp:cNvPr id="0" name=""/>
        <dsp:cNvSpPr/>
      </dsp:nvSpPr>
      <dsp:spPr>
        <a:xfrm>
          <a:off x="972437" y="1772201"/>
          <a:ext cx="2744053" cy="2744053"/>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br>
            <a:rPr lang="en-US" sz="1400" kern="1200" dirty="0"/>
          </a:br>
          <a:br>
            <a:rPr lang="en-US" sz="1400" kern="1200" dirty="0"/>
          </a:br>
          <a:br>
            <a:rPr lang="en-US" sz="1400" kern="1200" dirty="0"/>
          </a:br>
          <a:r>
            <a:rPr lang="en-US" sz="1400" b="1" kern="1200" dirty="0"/>
            <a:t>Social Factors</a:t>
          </a:r>
        </a:p>
      </dsp:txBody>
      <dsp:txXfrm>
        <a:off x="1230835" y="2481081"/>
        <a:ext cx="1646432" cy="15092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B824F-F90B-DC47-BE96-CC95A5E9F44F}">
      <dsp:nvSpPr>
        <dsp:cNvPr id="0" name=""/>
        <dsp:cNvSpPr/>
      </dsp:nvSpPr>
      <dsp:spPr>
        <a:xfrm>
          <a:off x="2395184" y="21322"/>
          <a:ext cx="1108780" cy="1108780"/>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HIV</a:t>
          </a:r>
        </a:p>
      </dsp:txBody>
      <dsp:txXfrm>
        <a:off x="2523120" y="170581"/>
        <a:ext cx="852908" cy="351824"/>
      </dsp:txXfrm>
    </dsp:sp>
    <dsp:sp modelId="{71FBFA91-F118-C041-AFCD-B43AFBCC7BB1}">
      <dsp:nvSpPr>
        <dsp:cNvPr id="0" name=""/>
        <dsp:cNvSpPr/>
      </dsp:nvSpPr>
      <dsp:spPr>
        <a:xfrm>
          <a:off x="2885606" y="511745"/>
          <a:ext cx="1108780" cy="1108780"/>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HCV</a:t>
          </a:r>
        </a:p>
      </dsp:txBody>
      <dsp:txXfrm>
        <a:off x="3482642" y="639681"/>
        <a:ext cx="426454" cy="852908"/>
      </dsp:txXfrm>
    </dsp:sp>
    <dsp:sp modelId="{AFD76EA7-DEEF-EE4B-A22F-20B956574870}">
      <dsp:nvSpPr>
        <dsp:cNvPr id="0" name=""/>
        <dsp:cNvSpPr/>
      </dsp:nvSpPr>
      <dsp:spPr>
        <a:xfrm>
          <a:off x="2395184" y="1002167"/>
          <a:ext cx="1108780" cy="1108780"/>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SUD</a:t>
          </a:r>
        </a:p>
      </dsp:txBody>
      <dsp:txXfrm>
        <a:off x="2523120" y="1609864"/>
        <a:ext cx="852908" cy="351824"/>
      </dsp:txXfrm>
    </dsp:sp>
    <dsp:sp modelId="{F8DF949D-7327-114C-8525-31B966E6C9FC}">
      <dsp:nvSpPr>
        <dsp:cNvPr id="0" name=""/>
        <dsp:cNvSpPr/>
      </dsp:nvSpPr>
      <dsp:spPr>
        <a:xfrm>
          <a:off x="1904761" y="511745"/>
          <a:ext cx="1108780" cy="1108780"/>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STI</a:t>
          </a:r>
        </a:p>
      </dsp:txBody>
      <dsp:txXfrm>
        <a:off x="1990052" y="639681"/>
        <a:ext cx="426454" cy="8529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21883-1DA0-3149-AA65-AC872825B516}">
      <dsp:nvSpPr>
        <dsp:cNvPr id="0" name=""/>
        <dsp:cNvSpPr/>
      </dsp:nvSpPr>
      <dsp:spPr>
        <a:xfrm>
          <a:off x="0" y="75464"/>
          <a:ext cx="5626867" cy="505440"/>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From 2004-2013</a:t>
          </a:r>
        </a:p>
      </dsp:txBody>
      <dsp:txXfrm>
        <a:off x="24674" y="100138"/>
        <a:ext cx="5577519" cy="456092"/>
      </dsp:txXfrm>
    </dsp:sp>
    <dsp:sp modelId="{7098D515-12A7-1F41-A243-0480A705010E}">
      <dsp:nvSpPr>
        <dsp:cNvPr id="0" name=""/>
        <dsp:cNvSpPr/>
      </dsp:nvSpPr>
      <dsp:spPr>
        <a:xfrm>
          <a:off x="0" y="580904"/>
          <a:ext cx="5626867"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53"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&lt; 5 HIV infections reported annually in Austin, Indiana</a:t>
          </a:r>
        </a:p>
      </dsp:txBody>
      <dsp:txXfrm>
        <a:off x="0" y="580904"/>
        <a:ext cx="5626867" cy="447120"/>
      </dsp:txXfrm>
    </dsp:sp>
    <dsp:sp modelId="{859C9217-636A-ED40-B2D1-92064228D402}">
      <dsp:nvSpPr>
        <dsp:cNvPr id="0" name=""/>
        <dsp:cNvSpPr/>
      </dsp:nvSpPr>
      <dsp:spPr>
        <a:xfrm>
          <a:off x="0" y="1028024"/>
          <a:ext cx="5626867" cy="50544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In late 2014</a:t>
          </a:r>
        </a:p>
      </dsp:txBody>
      <dsp:txXfrm>
        <a:off x="24674" y="1052698"/>
        <a:ext cx="5577519" cy="456092"/>
      </dsp:txXfrm>
    </dsp:sp>
    <dsp:sp modelId="{486D9E9E-BA0D-0344-A7B7-B045C8955C03}">
      <dsp:nvSpPr>
        <dsp:cNvPr id="0" name=""/>
        <dsp:cNvSpPr/>
      </dsp:nvSpPr>
      <dsp:spPr>
        <a:xfrm>
          <a:off x="0" y="1533464"/>
          <a:ext cx="5626867"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53"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3 new HIV diagnoses in Austin IN, 2 of them had shared needles</a:t>
          </a:r>
        </a:p>
      </dsp:txBody>
      <dsp:txXfrm>
        <a:off x="0" y="1533464"/>
        <a:ext cx="5626867" cy="447120"/>
      </dsp:txXfrm>
    </dsp:sp>
    <dsp:sp modelId="{A83FD514-75FC-2047-A282-9E38AD7975BD}">
      <dsp:nvSpPr>
        <dsp:cNvPr id="0" name=""/>
        <dsp:cNvSpPr/>
      </dsp:nvSpPr>
      <dsp:spPr>
        <a:xfrm>
          <a:off x="0" y="1980584"/>
          <a:ext cx="5626867" cy="50544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By mid-January 2015</a:t>
          </a:r>
        </a:p>
      </dsp:txBody>
      <dsp:txXfrm>
        <a:off x="24674" y="2005258"/>
        <a:ext cx="5577519" cy="456092"/>
      </dsp:txXfrm>
    </dsp:sp>
    <dsp:sp modelId="{FAD8478C-C2A4-E743-B7C5-F6A441D412B1}">
      <dsp:nvSpPr>
        <dsp:cNvPr id="0" name=""/>
        <dsp:cNvSpPr/>
      </dsp:nvSpPr>
      <dsp:spPr>
        <a:xfrm>
          <a:off x="0" y="2486024"/>
          <a:ext cx="5626867" cy="670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53"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Through contact tracing ISHD identified 8 more new infections </a:t>
          </a:r>
        </a:p>
        <a:p>
          <a:pPr marL="114300" lvl="1" indent="-114300" algn="l" defTabSz="622300">
            <a:lnSpc>
              <a:spcPct val="90000"/>
            </a:lnSpc>
            <a:spcBef>
              <a:spcPct val="0"/>
            </a:spcBef>
            <a:spcAft>
              <a:spcPct val="20000"/>
            </a:spcAft>
            <a:buChar char="•"/>
          </a:pPr>
          <a:r>
            <a:rPr lang="en-US" sz="1400" kern="1200" dirty="0"/>
            <a:t>The source of infection: Injection of the opioid oxymorphone (semi-synthetic opioid analgesic)</a:t>
          </a:r>
        </a:p>
      </dsp:txBody>
      <dsp:txXfrm>
        <a:off x="0" y="2486024"/>
        <a:ext cx="5626867" cy="670680"/>
      </dsp:txXfrm>
    </dsp:sp>
    <dsp:sp modelId="{DB5066CB-50E7-FC49-A5BF-C120F1A5179C}">
      <dsp:nvSpPr>
        <dsp:cNvPr id="0" name=""/>
        <dsp:cNvSpPr/>
      </dsp:nvSpPr>
      <dsp:spPr>
        <a:xfrm>
          <a:off x="0" y="3156704"/>
          <a:ext cx="5626867" cy="50544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As of June 14, 2015:</a:t>
          </a:r>
        </a:p>
      </dsp:txBody>
      <dsp:txXfrm>
        <a:off x="24674" y="3181378"/>
        <a:ext cx="5577519" cy="456092"/>
      </dsp:txXfrm>
    </dsp:sp>
    <dsp:sp modelId="{2DE8807A-4096-8647-9377-ED5DF114708F}">
      <dsp:nvSpPr>
        <dsp:cNvPr id="0" name=""/>
        <dsp:cNvSpPr/>
      </dsp:nvSpPr>
      <dsp:spPr>
        <a:xfrm>
          <a:off x="0" y="3662144"/>
          <a:ext cx="5626867"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53"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170 new HIV infections and 115 co-infected with HCV in a Community of 4200 people</a:t>
          </a:r>
        </a:p>
      </dsp:txBody>
      <dsp:txXfrm>
        <a:off x="0" y="3662144"/>
        <a:ext cx="5626867" cy="447120"/>
      </dsp:txXfrm>
    </dsp:sp>
    <dsp:sp modelId="{16CACC8B-22E3-AA40-840E-9BE1F00EA749}">
      <dsp:nvSpPr>
        <dsp:cNvPr id="0" name=""/>
        <dsp:cNvSpPr/>
      </dsp:nvSpPr>
      <dsp:spPr>
        <a:xfrm>
          <a:off x="0" y="4109264"/>
          <a:ext cx="5626867" cy="5054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All epidemiologically linked to Austin, IN</a:t>
          </a:r>
        </a:p>
      </dsp:txBody>
      <dsp:txXfrm>
        <a:off x="24674" y="4133938"/>
        <a:ext cx="5577519" cy="456092"/>
      </dsp:txXfrm>
    </dsp:sp>
    <dsp:sp modelId="{A305CCD6-A590-A64B-8428-ED08978A3594}">
      <dsp:nvSpPr>
        <dsp:cNvPr id="0" name=""/>
        <dsp:cNvSpPr/>
      </dsp:nvSpPr>
      <dsp:spPr>
        <a:xfrm>
          <a:off x="0" y="4614704"/>
          <a:ext cx="5626867"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53"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kern="1200" dirty="0"/>
            <a:t>Infections were recent and from a single HIV strain </a:t>
          </a:r>
        </a:p>
      </dsp:txBody>
      <dsp:txXfrm>
        <a:off x="0" y="4614704"/>
        <a:ext cx="5626867" cy="447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6B5C0-BF01-7343-946F-C18084B3269E}">
      <dsp:nvSpPr>
        <dsp:cNvPr id="0" name=""/>
        <dsp:cNvSpPr/>
      </dsp:nvSpPr>
      <dsp:spPr>
        <a:xfrm>
          <a:off x="51" y="26739"/>
          <a:ext cx="4913783" cy="1036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kern="1200"/>
            <a:t>Prevention</a:t>
          </a:r>
        </a:p>
      </dsp:txBody>
      <dsp:txXfrm>
        <a:off x="51" y="26739"/>
        <a:ext cx="4913783" cy="1036800"/>
      </dsp:txXfrm>
    </dsp:sp>
    <dsp:sp modelId="{DF7D7368-3B9D-CE46-AACA-01ACFDA62697}">
      <dsp:nvSpPr>
        <dsp:cNvPr id="0" name=""/>
        <dsp:cNvSpPr/>
      </dsp:nvSpPr>
      <dsp:spPr>
        <a:xfrm>
          <a:off x="51" y="1063539"/>
          <a:ext cx="4913783" cy="32610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90000"/>
            </a:lnSpc>
            <a:spcBef>
              <a:spcPct val="0"/>
            </a:spcBef>
            <a:spcAft>
              <a:spcPct val="15000"/>
            </a:spcAft>
            <a:buChar char="•"/>
          </a:pPr>
          <a:r>
            <a:rPr lang="en-US" sz="3600" kern="1200"/>
            <a:t>Vaccination </a:t>
          </a:r>
        </a:p>
        <a:p>
          <a:pPr marL="285750" lvl="1" indent="-285750" algn="l" defTabSz="1600200">
            <a:lnSpc>
              <a:spcPct val="90000"/>
            </a:lnSpc>
            <a:spcBef>
              <a:spcPct val="0"/>
            </a:spcBef>
            <a:spcAft>
              <a:spcPct val="15000"/>
            </a:spcAft>
            <a:buChar char="•"/>
          </a:pPr>
          <a:r>
            <a:rPr lang="en-US" sz="3600" kern="1200"/>
            <a:t>HIV PEP</a:t>
          </a:r>
        </a:p>
        <a:p>
          <a:pPr marL="285750" lvl="1" indent="-285750" algn="l" defTabSz="1600200">
            <a:lnSpc>
              <a:spcPct val="90000"/>
            </a:lnSpc>
            <a:spcBef>
              <a:spcPct val="0"/>
            </a:spcBef>
            <a:spcAft>
              <a:spcPct val="15000"/>
            </a:spcAft>
            <a:buChar char="•"/>
          </a:pPr>
          <a:r>
            <a:rPr lang="en-US" sz="3600" kern="1200"/>
            <a:t>HIV PrEP</a:t>
          </a:r>
        </a:p>
        <a:p>
          <a:pPr marL="285750" lvl="1" indent="-285750" algn="l" defTabSz="1600200">
            <a:lnSpc>
              <a:spcPct val="90000"/>
            </a:lnSpc>
            <a:spcBef>
              <a:spcPct val="0"/>
            </a:spcBef>
            <a:spcAft>
              <a:spcPct val="15000"/>
            </a:spcAft>
            <a:buChar char="•"/>
          </a:pPr>
          <a:r>
            <a:rPr lang="en-US" sz="3600" kern="1200"/>
            <a:t>Harm reduction through SSP/MAT</a:t>
          </a:r>
        </a:p>
      </dsp:txBody>
      <dsp:txXfrm>
        <a:off x="51" y="1063539"/>
        <a:ext cx="4913783" cy="3261059"/>
      </dsp:txXfrm>
    </dsp:sp>
    <dsp:sp modelId="{B0A8F693-CB28-4C4A-87A5-7F127359E4BC}">
      <dsp:nvSpPr>
        <dsp:cNvPr id="0" name=""/>
        <dsp:cNvSpPr/>
      </dsp:nvSpPr>
      <dsp:spPr>
        <a:xfrm>
          <a:off x="5601764" y="26739"/>
          <a:ext cx="4913783" cy="1036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kern="1200"/>
            <a:t>Diagnosis</a:t>
          </a:r>
        </a:p>
      </dsp:txBody>
      <dsp:txXfrm>
        <a:off x="5601764" y="26739"/>
        <a:ext cx="4913783" cy="1036800"/>
      </dsp:txXfrm>
    </dsp:sp>
    <dsp:sp modelId="{F9488CC5-C697-594F-922B-F02FC645A0BA}">
      <dsp:nvSpPr>
        <dsp:cNvPr id="0" name=""/>
        <dsp:cNvSpPr/>
      </dsp:nvSpPr>
      <dsp:spPr>
        <a:xfrm>
          <a:off x="5601764" y="1063539"/>
          <a:ext cx="4913783" cy="326105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a:lnSpc>
              <a:spcPct val="90000"/>
            </a:lnSpc>
            <a:spcBef>
              <a:spcPct val="0"/>
            </a:spcBef>
            <a:spcAft>
              <a:spcPct val="15000"/>
            </a:spcAft>
            <a:buChar char="•"/>
          </a:pPr>
          <a:r>
            <a:rPr lang="en-US" sz="3600" kern="1200" dirty="0"/>
            <a:t>Baseline and Periodic infectious disease screening</a:t>
          </a:r>
        </a:p>
      </dsp:txBody>
      <dsp:txXfrm>
        <a:off x="5601764" y="1063539"/>
        <a:ext cx="4913783" cy="326105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367448-9095-3C4E-823E-8E44C3FC9D26}">
      <dsp:nvSpPr>
        <dsp:cNvPr id="0" name=""/>
        <dsp:cNvSpPr/>
      </dsp:nvSpPr>
      <dsp:spPr>
        <a:xfrm>
          <a:off x="3526" y="109305"/>
          <a:ext cx="2120679" cy="65241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Evaluate for HIV  PrEP</a:t>
          </a:r>
        </a:p>
      </dsp:txBody>
      <dsp:txXfrm>
        <a:off x="3526" y="109305"/>
        <a:ext cx="2120679" cy="652410"/>
      </dsp:txXfrm>
    </dsp:sp>
    <dsp:sp modelId="{2ADE2FC2-5D56-C447-ABCF-2C1146A1A0CA}">
      <dsp:nvSpPr>
        <dsp:cNvPr id="0" name=""/>
        <dsp:cNvSpPr/>
      </dsp:nvSpPr>
      <dsp:spPr>
        <a:xfrm>
          <a:off x="3526" y="761715"/>
          <a:ext cx="2120679" cy="348031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Sexual History</a:t>
          </a:r>
        </a:p>
        <a:p>
          <a:pPr marL="171450" lvl="1" indent="-171450" algn="l" defTabSz="800100">
            <a:lnSpc>
              <a:spcPct val="90000"/>
            </a:lnSpc>
            <a:spcBef>
              <a:spcPct val="0"/>
            </a:spcBef>
            <a:spcAft>
              <a:spcPct val="15000"/>
            </a:spcAft>
            <a:buChar char="•"/>
          </a:pPr>
          <a:r>
            <a:rPr lang="en-US" sz="1800" kern="1200" dirty="0"/>
            <a:t>Injection Drug Use?</a:t>
          </a:r>
        </a:p>
        <a:p>
          <a:pPr marL="171450" lvl="1" indent="-171450" algn="l" defTabSz="800100">
            <a:lnSpc>
              <a:spcPct val="90000"/>
            </a:lnSpc>
            <a:spcBef>
              <a:spcPct val="0"/>
            </a:spcBef>
            <a:spcAft>
              <a:spcPct val="15000"/>
            </a:spcAft>
            <a:buChar char="•"/>
          </a:pPr>
          <a:r>
            <a:rPr lang="en-US" sz="1800" kern="1200" dirty="0"/>
            <a:t>Sharing equipment?</a:t>
          </a:r>
        </a:p>
        <a:p>
          <a:pPr marL="171450" lvl="1" indent="-171450" algn="l" defTabSz="800100">
            <a:lnSpc>
              <a:spcPct val="90000"/>
            </a:lnSpc>
            <a:spcBef>
              <a:spcPct val="0"/>
            </a:spcBef>
            <a:spcAft>
              <a:spcPct val="15000"/>
            </a:spcAft>
            <a:buChar char="•"/>
          </a:pPr>
          <a:r>
            <a:rPr lang="en-US" sz="1800" kern="1200" dirty="0"/>
            <a:t>Sex when using drugs?</a:t>
          </a:r>
        </a:p>
        <a:p>
          <a:pPr marL="171450" lvl="1" indent="-171450" algn="l" defTabSz="800100">
            <a:lnSpc>
              <a:spcPct val="90000"/>
            </a:lnSpc>
            <a:spcBef>
              <a:spcPct val="0"/>
            </a:spcBef>
            <a:spcAft>
              <a:spcPct val="15000"/>
            </a:spcAft>
            <a:buChar char="•"/>
          </a:pPr>
          <a:r>
            <a:rPr lang="en-US" sz="1800" kern="1200" dirty="0"/>
            <a:t>Condom use?</a:t>
          </a:r>
        </a:p>
      </dsp:txBody>
      <dsp:txXfrm>
        <a:off x="3526" y="761715"/>
        <a:ext cx="2120679" cy="3480316"/>
      </dsp:txXfrm>
    </dsp:sp>
    <dsp:sp modelId="{8B68B7EA-42E3-E948-99D4-F77D9208B242}">
      <dsp:nvSpPr>
        <dsp:cNvPr id="0" name=""/>
        <dsp:cNvSpPr/>
      </dsp:nvSpPr>
      <dsp:spPr>
        <a:xfrm>
          <a:off x="2421101" y="109305"/>
          <a:ext cx="2120679" cy="65241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Physical Exam</a:t>
          </a:r>
          <a:endParaRPr lang="en-US" sz="1800" kern="1200" dirty="0"/>
        </a:p>
      </dsp:txBody>
      <dsp:txXfrm>
        <a:off x="2421101" y="109305"/>
        <a:ext cx="2120679" cy="652410"/>
      </dsp:txXfrm>
    </dsp:sp>
    <dsp:sp modelId="{3205DF89-2821-4E46-95F6-6E3EBEF45970}">
      <dsp:nvSpPr>
        <dsp:cNvPr id="0" name=""/>
        <dsp:cNvSpPr/>
      </dsp:nvSpPr>
      <dsp:spPr>
        <a:xfrm>
          <a:off x="2421101" y="761715"/>
          <a:ext cx="2120679" cy="348031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Soft tissue exam</a:t>
          </a:r>
          <a:endParaRPr lang="en-US" sz="1800" kern="1200" dirty="0"/>
        </a:p>
        <a:p>
          <a:pPr marL="171450" lvl="1" indent="-171450" algn="l" defTabSz="800100">
            <a:lnSpc>
              <a:spcPct val="90000"/>
            </a:lnSpc>
            <a:spcBef>
              <a:spcPct val="0"/>
            </a:spcBef>
            <a:spcAft>
              <a:spcPct val="15000"/>
            </a:spcAft>
            <a:buChar char="•"/>
          </a:pPr>
          <a:r>
            <a:rPr lang="en-US" sz="1800" kern="1200"/>
            <a:t>Cardiac Murmurs</a:t>
          </a:r>
          <a:endParaRPr lang="en-US" sz="1800" kern="1200" dirty="0"/>
        </a:p>
      </dsp:txBody>
      <dsp:txXfrm>
        <a:off x="2421101" y="761715"/>
        <a:ext cx="2120679" cy="3480316"/>
      </dsp:txXfrm>
    </dsp:sp>
    <dsp:sp modelId="{D8C1F1D1-B4B1-1C47-8E05-9F12568154E7}">
      <dsp:nvSpPr>
        <dsp:cNvPr id="0" name=""/>
        <dsp:cNvSpPr/>
      </dsp:nvSpPr>
      <dsp:spPr>
        <a:xfrm>
          <a:off x="4838675" y="109305"/>
          <a:ext cx="2120679" cy="65241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Laboratory evaluation</a:t>
          </a:r>
        </a:p>
      </dsp:txBody>
      <dsp:txXfrm>
        <a:off x="4838675" y="109305"/>
        <a:ext cx="2120679" cy="652410"/>
      </dsp:txXfrm>
    </dsp:sp>
    <dsp:sp modelId="{6841DA51-52C8-C646-A25C-C5CA1D65D6FE}">
      <dsp:nvSpPr>
        <dsp:cNvPr id="0" name=""/>
        <dsp:cNvSpPr/>
      </dsp:nvSpPr>
      <dsp:spPr>
        <a:xfrm>
          <a:off x="4838675" y="761715"/>
          <a:ext cx="2120679" cy="348031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Hepatitis A total antibody </a:t>
          </a:r>
        </a:p>
        <a:p>
          <a:pPr marL="171450" lvl="1" indent="-171450" algn="l" defTabSz="800100">
            <a:lnSpc>
              <a:spcPct val="90000"/>
            </a:lnSpc>
            <a:spcBef>
              <a:spcPct val="0"/>
            </a:spcBef>
            <a:spcAft>
              <a:spcPct val="15000"/>
            </a:spcAft>
            <a:buChar char="•"/>
          </a:pPr>
          <a:r>
            <a:rPr lang="en-US" sz="1800" kern="1200" dirty="0"/>
            <a:t>Hepatitis B:  HBsAg, HBsAb, HBcAb</a:t>
          </a:r>
        </a:p>
        <a:p>
          <a:pPr marL="171450" lvl="1" indent="-171450" algn="l" defTabSz="800100">
            <a:lnSpc>
              <a:spcPct val="90000"/>
            </a:lnSpc>
            <a:spcBef>
              <a:spcPct val="0"/>
            </a:spcBef>
            <a:spcAft>
              <a:spcPct val="15000"/>
            </a:spcAft>
            <a:buChar char="•"/>
          </a:pPr>
          <a:r>
            <a:rPr lang="en-US" sz="1800" kern="1200" dirty="0"/>
            <a:t>Hepatitis C antibody or RNA </a:t>
          </a:r>
        </a:p>
        <a:p>
          <a:pPr marL="171450" lvl="1" indent="-171450" algn="l" defTabSz="800100">
            <a:lnSpc>
              <a:spcPct val="90000"/>
            </a:lnSpc>
            <a:spcBef>
              <a:spcPct val="0"/>
            </a:spcBef>
            <a:spcAft>
              <a:spcPct val="15000"/>
            </a:spcAft>
            <a:buChar char="•"/>
          </a:pPr>
          <a:r>
            <a:rPr lang="en-US" sz="1800" kern="1200" dirty="0"/>
            <a:t>HIV 4</a:t>
          </a:r>
          <a:r>
            <a:rPr lang="en-US" sz="1800" kern="1200" baseline="30000" dirty="0"/>
            <a:t>th</a:t>
          </a:r>
          <a:r>
            <a:rPr lang="en-US" sz="1800" kern="1200" dirty="0"/>
            <a:t> generation test</a:t>
          </a:r>
        </a:p>
        <a:p>
          <a:pPr marL="171450" lvl="1" indent="-171450" algn="l" defTabSz="800100">
            <a:lnSpc>
              <a:spcPct val="90000"/>
            </a:lnSpc>
            <a:spcBef>
              <a:spcPct val="0"/>
            </a:spcBef>
            <a:spcAft>
              <a:spcPct val="15000"/>
            </a:spcAft>
            <a:buChar char="•"/>
          </a:pPr>
          <a:r>
            <a:rPr lang="en-US" sz="1800" kern="1200" dirty="0"/>
            <a:t>RPR/Treponemal test</a:t>
          </a:r>
        </a:p>
        <a:p>
          <a:pPr marL="171450" lvl="1" indent="-171450" algn="l" defTabSz="800100">
            <a:lnSpc>
              <a:spcPct val="90000"/>
            </a:lnSpc>
            <a:spcBef>
              <a:spcPct val="0"/>
            </a:spcBef>
            <a:spcAft>
              <a:spcPct val="15000"/>
            </a:spcAft>
            <a:buChar char="•"/>
          </a:pPr>
          <a:r>
            <a:rPr lang="en-US" sz="1800" kern="1200" dirty="0"/>
            <a:t>GC/Chlamydia</a:t>
          </a:r>
        </a:p>
      </dsp:txBody>
      <dsp:txXfrm>
        <a:off x="4838675" y="761715"/>
        <a:ext cx="2120679" cy="3480316"/>
      </dsp:txXfrm>
    </dsp:sp>
    <dsp:sp modelId="{A25F0A38-54F2-9740-93D7-DBFD1E557C18}">
      <dsp:nvSpPr>
        <dsp:cNvPr id="0" name=""/>
        <dsp:cNvSpPr/>
      </dsp:nvSpPr>
      <dsp:spPr>
        <a:xfrm>
          <a:off x="7256249" y="109305"/>
          <a:ext cx="2120679" cy="65241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Review Vaccines</a:t>
          </a:r>
        </a:p>
      </dsp:txBody>
      <dsp:txXfrm>
        <a:off x="7256249" y="109305"/>
        <a:ext cx="2120679" cy="652410"/>
      </dsp:txXfrm>
    </dsp:sp>
    <dsp:sp modelId="{A174DBD8-D124-6A42-831B-1AE416D70EDF}">
      <dsp:nvSpPr>
        <dsp:cNvPr id="0" name=""/>
        <dsp:cNvSpPr/>
      </dsp:nvSpPr>
      <dsp:spPr>
        <a:xfrm>
          <a:off x="7256249" y="761715"/>
          <a:ext cx="2120679" cy="3480316"/>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HPV</a:t>
          </a:r>
          <a:endParaRPr lang="en-US" sz="1800" kern="1200" dirty="0"/>
        </a:p>
        <a:p>
          <a:pPr marL="171450" lvl="1" indent="-171450" algn="l" defTabSz="800100">
            <a:lnSpc>
              <a:spcPct val="90000"/>
            </a:lnSpc>
            <a:spcBef>
              <a:spcPct val="0"/>
            </a:spcBef>
            <a:spcAft>
              <a:spcPct val="15000"/>
            </a:spcAft>
            <a:buChar char="•"/>
          </a:pPr>
          <a:r>
            <a:rPr lang="en-US" sz="1800" kern="1200"/>
            <a:t>Hepatitis A and B</a:t>
          </a:r>
          <a:endParaRPr lang="en-US" sz="1800" kern="1200" dirty="0"/>
        </a:p>
        <a:p>
          <a:pPr marL="171450" lvl="1" indent="-171450" algn="l" defTabSz="800100">
            <a:lnSpc>
              <a:spcPct val="90000"/>
            </a:lnSpc>
            <a:spcBef>
              <a:spcPct val="0"/>
            </a:spcBef>
            <a:spcAft>
              <a:spcPct val="15000"/>
            </a:spcAft>
            <a:buChar char="•"/>
          </a:pPr>
          <a:r>
            <a:rPr lang="en-US" sz="1800" kern="1200" dirty="0"/>
            <a:t>Pneumococcal </a:t>
          </a:r>
        </a:p>
        <a:p>
          <a:pPr marL="171450" lvl="1" indent="-171450" algn="l" defTabSz="800100">
            <a:lnSpc>
              <a:spcPct val="90000"/>
            </a:lnSpc>
            <a:spcBef>
              <a:spcPct val="0"/>
            </a:spcBef>
            <a:spcAft>
              <a:spcPct val="15000"/>
            </a:spcAft>
            <a:buChar char="•"/>
          </a:pPr>
          <a:r>
            <a:rPr lang="en-US" sz="1800" kern="1200" dirty="0" err="1"/>
            <a:t>TdAP</a:t>
          </a:r>
          <a:endParaRPr lang="en-US" sz="1800" kern="1200" dirty="0"/>
        </a:p>
        <a:p>
          <a:pPr marL="171450" lvl="1" indent="-171450" algn="l" defTabSz="800100">
            <a:lnSpc>
              <a:spcPct val="90000"/>
            </a:lnSpc>
            <a:spcBef>
              <a:spcPct val="0"/>
            </a:spcBef>
            <a:spcAft>
              <a:spcPct val="15000"/>
            </a:spcAft>
            <a:buChar char="•"/>
          </a:pPr>
          <a:r>
            <a:rPr lang="en-US" sz="1800" kern="1200" dirty="0"/>
            <a:t>Shingles</a:t>
          </a:r>
        </a:p>
        <a:p>
          <a:pPr marL="171450" lvl="1" indent="-171450" algn="l" defTabSz="800100">
            <a:lnSpc>
              <a:spcPct val="90000"/>
            </a:lnSpc>
            <a:spcBef>
              <a:spcPct val="0"/>
            </a:spcBef>
            <a:spcAft>
              <a:spcPct val="15000"/>
            </a:spcAft>
            <a:buChar char="•"/>
          </a:pPr>
          <a:r>
            <a:rPr lang="en-US" sz="1800" kern="1200" dirty="0"/>
            <a:t>COVID-19</a:t>
          </a:r>
        </a:p>
        <a:p>
          <a:pPr marL="171450" lvl="1" indent="-171450" algn="l" defTabSz="800100">
            <a:lnSpc>
              <a:spcPct val="90000"/>
            </a:lnSpc>
            <a:spcBef>
              <a:spcPct val="0"/>
            </a:spcBef>
            <a:spcAft>
              <a:spcPct val="15000"/>
            </a:spcAft>
            <a:buChar char="•"/>
          </a:pPr>
          <a:r>
            <a:rPr lang="en-US" sz="1800" kern="1200" dirty="0"/>
            <a:t>Influenza</a:t>
          </a:r>
        </a:p>
      </dsp:txBody>
      <dsp:txXfrm>
        <a:off x="7256249" y="761715"/>
        <a:ext cx="2120679" cy="34803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AAF9C-1ABB-F34A-8147-95B64722A72C}">
      <dsp:nvSpPr>
        <dsp:cNvPr id="0" name=""/>
        <dsp:cNvSpPr/>
      </dsp:nvSpPr>
      <dsp:spPr>
        <a:xfrm>
          <a:off x="0" y="390821"/>
          <a:ext cx="5549245" cy="556920"/>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The incidence of bacterial endocarditis among PWID increased &gt;12-fold over a 5-year period </a:t>
          </a:r>
        </a:p>
      </dsp:txBody>
      <dsp:txXfrm>
        <a:off x="27187" y="418008"/>
        <a:ext cx="5494871" cy="502546"/>
      </dsp:txXfrm>
    </dsp:sp>
    <dsp:sp modelId="{769A8FD7-15E0-9B43-9C68-CB91A51CB7A7}">
      <dsp:nvSpPr>
        <dsp:cNvPr id="0" name=""/>
        <dsp:cNvSpPr/>
      </dsp:nvSpPr>
      <dsp:spPr>
        <a:xfrm>
          <a:off x="0" y="988061"/>
          <a:ext cx="5549245" cy="556920"/>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IDU-associated endocarditis have worse outcomes at 5 and 10 years as compared to non-IDU-associated endocarditis</a:t>
          </a:r>
        </a:p>
      </dsp:txBody>
      <dsp:txXfrm>
        <a:off x="27187" y="1015248"/>
        <a:ext cx="5494871" cy="502546"/>
      </dsp:txXfrm>
    </dsp:sp>
    <dsp:sp modelId="{37C2537D-1932-0645-AE5A-8A564558E4B8}">
      <dsp:nvSpPr>
        <dsp:cNvPr id="0" name=""/>
        <dsp:cNvSpPr/>
      </dsp:nvSpPr>
      <dsp:spPr>
        <a:xfrm>
          <a:off x="0" y="1544981"/>
          <a:ext cx="5549245" cy="507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189"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dirty="0"/>
            <a:t>Anecdotal evidence suggests that surgeons are hesitant to operate on PWID who develop endocarditis due to poor long-term outcomes, recurrent substance use and limited linkage to care</a:t>
          </a:r>
        </a:p>
      </dsp:txBody>
      <dsp:txXfrm>
        <a:off x="0" y="1544981"/>
        <a:ext cx="5549245" cy="507150"/>
      </dsp:txXfrm>
    </dsp:sp>
    <dsp:sp modelId="{BAF4EEDB-6239-0741-8E33-5FD9FC906D4C}">
      <dsp:nvSpPr>
        <dsp:cNvPr id="0" name=""/>
        <dsp:cNvSpPr/>
      </dsp:nvSpPr>
      <dsp:spPr>
        <a:xfrm>
          <a:off x="0" y="2052132"/>
          <a:ext cx="5549245" cy="55692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A major contributor to the increase in invasive bacterial infections is the increasing prevalence of fentanyl and other short-acting synthetic opioids.</a:t>
          </a:r>
        </a:p>
      </dsp:txBody>
      <dsp:txXfrm>
        <a:off x="27187" y="2079319"/>
        <a:ext cx="5494871" cy="502546"/>
      </dsp:txXfrm>
    </dsp:sp>
    <dsp:sp modelId="{62CF8918-8228-914B-BA23-98FB20CBCED1}">
      <dsp:nvSpPr>
        <dsp:cNvPr id="0" name=""/>
        <dsp:cNvSpPr/>
      </dsp:nvSpPr>
      <dsp:spPr>
        <a:xfrm>
          <a:off x="0" y="2649372"/>
          <a:ext cx="5549245" cy="55692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Fentanyl use is associated with higher injection frequency and with increased rates of receptive needle and syringe sharing</a:t>
          </a:r>
        </a:p>
      </dsp:txBody>
      <dsp:txXfrm>
        <a:off x="27187" y="2676559"/>
        <a:ext cx="5494871" cy="502546"/>
      </dsp:txXfrm>
    </dsp:sp>
    <dsp:sp modelId="{DF4AF119-5DE9-9040-B176-BD259097DABC}">
      <dsp:nvSpPr>
        <dsp:cNvPr id="0" name=""/>
        <dsp:cNvSpPr/>
      </dsp:nvSpPr>
      <dsp:spPr>
        <a:xfrm>
          <a:off x="0" y="3206292"/>
          <a:ext cx="5549245" cy="10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189"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dirty="0"/>
            <a:t>Heroin injection typically occurs 3–4 times per day as opposed to fentanyl injection which occurs up to 6–10 times per day </a:t>
          </a:r>
        </a:p>
        <a:p>
          <a:pPr marL="57150" lvl="1" indent="-57150" algn="l" defTabSz="488950">
            <a:lnSpc>
              <a:spcPct val="90000"/>
            </a:lnSpc>
            <a:spcBef>
              <a:spcPct val="0"/>
            </a:spcBef>
            <a:spcAft>
              <a:spcPct val="20000"/>
            </a:spcAft>
            <a:buChar char="•"/>
          </a:pPr>
          <a:r>
            <a:rPr lang="en-US" sz="1100" kern="1200" dirty="0"/>
            <a:t>Higher frequency of injection represents an additional at-risk moment for transmission of infection and  leads to higher rates of needle reuse</a:t>
          </a:r>
        </a:p>
        <a:p>
          <a:pPr marL="57150" lvl="1" indent="-57150" algn="l" defTabSz="488950">
            <a:lnSpc>
              <a:spcPct val="90000"/>
            </a:lnSpc>
            <a:spcBef>
              <a:spcPct val="0"/>
            </a:spcBef>
            <a:spcAft>
              <a:spcPct val="20000"/>
            </a:spcAft>
            <a:buChar char="•"/>
          </a:pPr>
          <a:r>
            <a:rPr lang="en-US" sz="1100" kern="1200" dirty="0"/>
            <a:t>Infectious risk is additionally increased if needles and other injection preparation equipment are shared between individuals.</a:t>
          </a:r>
        </a:p>
      </dsp:txBody>
      <dsp:txXfrm>
        <a:off x="0" y="3206292"/>
        <a:ext cx="5549245" cy="10432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46013D-F8B1-144E-B694-1626AC6326BA}">
      <dsp:nvSpPr>
        <dsp:cNvPr id="0" name=""/>
        <dsp:cNvSpPr/>
      </dsp:nvSpPr>
      <dsp:spPr>
        <a:xfrm>
          <a:off x="0" y="431694"/>
          <a:ext cx="10515600" cy="551655"/>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Harm reduction strategies are important tools for preventing infections in PWID. </a:t>
          </a:r>
        </a:p>
      </dsp:txBody>
      <dsp:txXfrm>
        <a:off x="26930" y="458624"/>
        <a:ext cx="10461740" cy="497795"/>
      </dsp:txXfrm>
    </dsp:sp>
    <dsp:sp modelId="{7FC76DCF-CFCC-7846-9E49-9168952FF2EE}">
      <dsp:nvSpPr>
        <dsp:cNvPr id="0" name=""/>
        <dsp:cNvSpPr/>
      </dsp:nvSpPr>
      <dsp:spPr>
        <a:xfrm>
          <a:off x="0" y="983349"/>
          <a:ext cx="10515600"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These include SSPs, safe injection facilities, immunizations, skin cleaning and safe injection strategies, and HIV PrEP </a:t>
          </a:r>
        </a:p>
      </dsp:txBody>
      <dsp:txXfrm>
        <a:off x="0" y="983349"/>
        <a:ext cx="10515600" cy="571320"/>
      </dsp:txXfrm>
    </dsp:sp>
    <dsp:sp modelId="{216A9A27-5140-4A47-A759-ACB1983C890E}">
      <dsp:nvSpPr>
        <dsp:cNvPr id="0" name=""/>
        <dsp:cNvSpPr/>
      </dsp:nvSpPr>
      <dsp:spPr>
        <a:xfrm>
          <a:off x="0" y="1554669"/>
          <a:ext cx="10515600" cy="551655"/>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Safe injection techniques can reduce incidence of infectious endocarditis by over 90%,</a:t>
          </a:r>
        </a:p>
      </dsp:txBody>
      <dsp:txXfrm>
        <a:off x="26930" y="1581599"/>
        <a:ext cx="10461740" cy="497795"/>
      </dsp:txXfrm>
    </dsp:sp>
    <dsp:sp modelId="{632B6349-8D4A-3C42-B176-7F4FCE04795E}">
      <dsp:nvSpPr>
        <dsp:cNvPr id="0" name=""/>
        <dsp:cNvSpPr/>
      </dsp:nvSpPr>
      <dsp:spPr>
        <a:xfrm>
          <a:off x="0" y="2106324"/>
          <a:ext cx="105156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Significantly higher than is achievable with a reduction in injection frequency alone. </a:t>
          </a:r>
        </a:p>
      </dsp:txBody>
      <dsp:txXfrm>
        <a:off x="0" y="2106324"/>
        <a:ext cx="10515600" cy="380880"/>
      </dsp:txXfrm>
    </dsp:sp>
    <dsp:sp modelId="{19009C27-62CF-F24A-A9D7-00DF01C826FC}">
      <dsp:nvSpPr>
        <dsp:cNvPr id="0" name=""/>
        <dsp:cNvSpPr/>
      </dsp:nvSpPr>
      <dsp:spPr>
        <a:xfrm>
          <a:off x="0" y="2487204"/>
          <a:ext cx="10515600" cy="55165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SSPs reduce disease transmission by</a:t>
          </a:r>
        </a:p>
      </dsp:txBody>
      <dsp:txXfrm>
        <a:off x="26930" y="2514134"/>
        <a:ext cx="10461740" cy="497795"/>
      </dsp:txXfrm>
    </dsp:sp>
    <dsp:sp modelId="{5B1B25C0-8585-784F-B26E-D06426957E7B}">
      <dsp:nvSpPr>
        <dsp:cNvPr id="0" name=""/>
        <dsp:cNvSpPr/>
      </dsp:nvSpPr>
      <dsp:spPr>
        <a:xfrm>
          <a:off x="0" y="3038859"/>
          <a:ext cx="10515600" cy="88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Decreasing the rate of needle and syringe sharing</a:t>
          </a:r>
        </a:p>
        <a:p>
          <a:pPr marL="171450" lvl="1" indent="-171450" algn="l" defTabSz="800100">
            <a:lnSpc>
              <a:spcPct val="90000"/>
            </a:lnSpc>
            <a:spcBef>
              <a:spcPct val="0"/>
            </a:spcBef>
            <a:spcAft>
              <a:spcPct val="20000"/>
            </a:spcAft>
            <a:buChar char="•"/>
          </a:pPr>
          <a:r>
            <a:rPr lang="en-US" sz="1800" kern="1200" dirty="0"/>
            <a:t>Reducing needle reuse and the length of time that used injection materials are in circulation </a:t>
          </a:r>
          <a:br>
            <a:rPr lang="en-US" sz="1800" kern="1200" dirty="0"/>
          </a:br>
          <a:endParaRPr lang="en-US" sz="1800" kern="1200" dirty="0"/>
        </a:p>
      </dsp:txBody>
      <dsp:txXfrm>
        <a:off x="0" y="3038859"/>
        <a:ext cx="10515600" cy="8807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F5BA8-0614-411A-B52E-65C5D5AD3862}">
      <dsp:nvSpPr>
        <dsp:cNvPr id="0" name=""/>
        <dsp:cNvSpPr/>
      </dsp:nvSpPr>
      <dsp:spPr>
        <a:xfrm>
          <a:off x="125" y="0"/>
          <a:ext cx="1667617"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HCV/HIV/STI Testing and Treatment</a:t>
          </a:r>
        </a:p>
        <a:p>
          <a:pPr marL="0" lvl="0" indent="0" algn="ctr" defTabSz="666750">
            <a:lnSpc>
              <a:spcPct val="90000"/>
            </a:lnSpc>
            <a:spcBef>
              <a:spcPct val="0"/>
            </a:spcBef>
            <a:spcAft>
              <a:spcPct val="35000"/>
            </a:spcAft>
            <a:buNone/>
          </a:pPr>
          <a:r>
            <a:rPr lang="en-US" sz="1500" kern="1200" dirty="0"/>
            <a:t>Vaccines </a:t>
          </a:r>
        </a:p>
        <a:p>
          <a:pPr marL="0" lvl="0" indent="0" algn="ctr" defTabSz="666750">
            <a:lnSpc>
              <a:spcPct val="90000"/>
            </a:lnSpc>
            <a:spcBef>
              <a:spcPct val="0"/>
            </a:spcBef>
            <a:spcAft>
              <a:spcPct val="35000"/>
            </a:spcAft>
            <a:buNone/>
          </a:pPr>
          <a:r>
            <a:rPr lang="en-US" sz="1500" kern="1200" dirty="0"/>
            <a:t> </a:t>
          </a:r>
        </a:p>
      </dsp:txBody>
      <dsp:txXfrm>
        <a:off x="125" y="1740535"/>
        <a:ext cx="1667617" cy="1740535"/>
      </dsp:txXfrm>
    </dsp:sp>
    <dsp:sp modelId="{FFFAAF91-9CCD-453D-8779-D99701199AD0}">
      <dsp:nvSpPr>
        <dsp:cNvPr id="0" name=""/>
        <dsp:cNvSpPr/>
      </dsp:nvSpPr>
      <dsp:spPr>
        <a:xfrm>
          <a:off x="109435" y="261080"/>
          <a:ext cx="1448995" cy="1448995"/>
        </a:xfrm>
        <a:prstGeom prst="ellipse">
          <a:avLst/>
        </a:prstGeom>
        <a:blipFill rotWithShape="1">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20892D-770F-4A55-963C-8DFC0B0A4708}">
      <dsp:nvSpPr>
        <dsp:cNvPr id="0" name=""/>
        <dsp:cNvSpPr/>
      </dsp:nvSpPr>
      <dsp:spPr>
        <a:xfrm>
          <a:off x="1717770" y="0"/>
          <a:ext cx="1667617"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Mental Health Services</a:t>
          </a:r>
        </a:p>
      </dsp:txBody>
      <dsp:txXfrm>
        <a:off x="1717770" y="1740535"/>
        <a:ext cx="1667617" cy="1740535"/>
      </dsp:txXfrm>
    </dsp:sp>
    <dsp:sp modelId="{54A54A80-B3F6-433B-AD59-C499A746B097}">
      <dsp:nvSpPr>
        <dsp:cNvPr id="0" name=""/>
        <dsp:cNvSpPr/>
      </dsp:nvSpPr>
      <dsp:spPr>
        <a:xfrm>
          <a:off x="1827081" y="261080"/>
          <a:ext cx="1448995" cy="1448995"/>
        </a:xfrm>
        <a:prstGeom prst="ellipse">
          <a:avLst/>
        </a:prstGeom>
        <a:blipFill rotWithShape="1">
          <a:blip xmlns:r="http://schemas.openxmlformats.org/officeDocument/2006/relationships" r:embed="rId2"/>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B1E9C9-73DC-4A28-AE8F-8F7D64A75BB7}">
      <dsp:nvSpPr>
        <dsp:cNvPr id="0" name=""/>
        <dsp:cNvSpPr/>
      </dsp:nvSpPr>
      <dsp:spPr>
        <a:xfrm>
          <a:off x="3435416" y="0"/>
          <a:ext cx="1667617"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Medication Assisted Treatment</a:t>
          </a:r>
        </a:p>
      </dsp:txBody>
      <dsp:txXfrm>
        <a:off x="3435416" y="1740535"/>
        <a:ext cx="1667617" cy="1740535"/>
      </dsp:txXfrm>
    </dsp:sp>
    <dsp:sp modelId="{61007DB6-0726-4196-8E93-06A35EDC13AD}">
      <dsp:nvSpPr>
        <dsp:cNvPr id="0" name=""/>
        <dsp:cNvSpPr/>
      </dsp:nvSpPr>
      <dsp:spPr>
        <a:xfrm>
          <a:off x="3544726" y="261080"/>
          <a:ext cx="1448995" cy="1448995"/>
        </a:xfrm>
        <a:prstGeom prst="ellipse">
          <a:avLst/>
        </a:prstGeom>
        <a:blipFill rotWithShape="1">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055F5-DFF5-42DF-ACA7-31C5BA9526A3}">
      <dsp:nvSpPr>
        <dsp:cNvPr id="0" name=""/>
        <dsp:cNvSpPr/>
      </dsp:nvSpPr>
      <dsp:spPr>
        <a:xfrm>
          <a:off x="5153061" y="0"/>
          <a:ext cx="1667617"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t>PREP for PWUDs </a:t>
          </a:r>
        </a:p>
      </dsp:txBody>
      <dsp:txXfrm>
        <a:off x="5153061" y="1740535"/>
        <a:ext cx="1667617" cy="1740535"/>
      </dsp:txXfrm>
    </dsp:sp>
    <dsp:sp modelId="{9EF5B1DE-C0EC-4A0B-A196-72877481F503}">
      <dsp:nvSpPr>
        <dsp:cNvPr id="0" name=""/>
        <dsp:cNvSpPr/>
      </dsp:nvSpPr>
      <dsp:spPr>
        <a:xfrm>
          <a:off x="5262372" y="261080"/>
          <a:ext cx="1448995" cy="1448995"/>
        </a:xfrm>
        <a:prstGeom prst="ellipse">
          <a:avLst/>
        </a:prstGeom>
        <a:blipFill rotWithShape="1">
          <a:blip xmlns:r="http://schemas.openxmlformats.org/officeDocument/2006/relationships" r:embed="rId4"/>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0B6363-B5CA-4DD4-B59C-4940E692AD8D}">
      <dsp:nvSpPr>
        <dsp:cNvPr id="0" name=""/>
        <dsp:cNvSpPr/>
      </dsp:nvSpPr>
      <dsp:spPr>
        <a:xfrm>
          <a:off x="6870707" y="0"/>
          <a:ext cx="1667617"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Naloxone, Syringe Service Programs, and Safer Injection Practices</a:t>
          </a:r>
        </a:p>
      </dsp:txBody>
      <dsp:txXfrm>
        <a:off x="6870707" y="1740535"/>
        <a:ext cx="1667617" cy="1740535"/>
      </dsp:txXfrm>
    </dsp:sp>
    <dsp:sp modelId="{8BE0B6F7-BB18-4550-A82D-703C1559FB8C}">
      <dsp:nvSpPr>
        <dsp:cNvPr id="0" name=""/>
        <dsp:cNvSpPr/>
      </dsp:nvSpPr>
      <dsp:spPr>
        <a:xfrm>
          <a:off x="6980018" y="261080"/>
          <a:ext cx="1448995" cy="1448995"/>
        </a:xfrm>
        <a:prstGeom prst="ellipse">
          <a:avLst/>
        </a:prstGeom>
        <a:blipFill rotWithShape="1">
          <a:blip xmlns:r="http://schemas.openxmlformats.org/officeDocument/2006/relationships" r:embed="rId5"/>
          <a:srcRect/>
          <a:stretch>
            <a:fillRect l="-46000" r="-4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E2D896-3F1E-46A1-920B-BAEE370B8B9F}">
      <dsp:nvSpPr>
        <dsp:cNvPr id="0" name=""/>
        <dsp:cNvSpPr/>
      </dsp:nvSpPr>
      <dsp:spPr>
        <a:xfrm>
          <a:off x="8588352" y="0"/>
          <a:ext cx="1667617"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HCV/HIV/STI Testing and Treatment</a:t>
          </a:r>
        </a:p>
        <a:p>
          <a:pPr marL="0" lvl="0" indent="0" algn="ctr" defTabSz="666750">
            <a:lnSpc>
              <a:spcPct val="90000"/>
            </a:lnSpc>
            <a:spcBef>
              <a:spcPct val="0"/>
            </a:spcBef>
            <a:spcAft>
              <a:spcPct val="35000"/>
            </a:spcAft>
            <a:buNone/>
          </a:pPr>
          <a:r>
            <a:rPr lang="en-US" sz="1500" kern="1200"/>
            <a:t>Vaccines </a:t>
          </a:r>
          <a:endParaRPr lang="en-US" sz="1500" kern="1200" dirty="0"/>
        </a:p>
      </dsp:txBody>
      <dsp:txXfrm>
        <a:off x="8588352" y="1740535"/>
        <a:ext cx="1667617" cy="1740535"/>
      </dsp:txXfrm>
    </dsp:sp>
    <dsp:sp modelId="{411184A4-25E6-4F91-B1B0-AF8EF1BB9756}">
      <dsp:nvSpPr>
        <dsp:cNvPr id="0" name=""/>
        <dsp:cNvSpPr/>
      </dsp:nvSpPr>
      <dsp:spPr>
        <a:xfrm>
          <a:off x="8697663" y="261080"/>
          <a:ext cx="1448995" cy="1448995"/>
        </a:xfrm>
        <a:prstGeom prst="ellipse">
          <a:avLst/>
        </a:prstGeom>
        <a:blipFill rotWithShape="1">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A86D02-BF59-45A8-9BCF-FB0B3CCF9E5A}">
      <dsp:nvSpPr>
        <dsp:cNvPr id="0" name=""/>
        <dsp:cNvSpPr/>
      </dsp:nvSpPr>
      <dsp:spPr>
        <a:xfrm>
          <a:off x="410243" y="3481070"/>
          <a:ext cx="9435607" cy="65270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4D66FB8F-0593-4E12-B097-C677B92B948C}" type="datetimeFigureOut">
              <a:rPr lang="en-US" smtClean="0"/>
              <a:t>7/18/22</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A3A10F09-5B58-4BF2-8268-DF885C611F45}" type="slidenum">
              <a:rPr lang="en-US" smtClean="0"/>
              <a:t>‹#›</a:t>
            </a:fld>
            <a:endParaRPr lang="en-US"/>
          </a:p>
        </p:txBody>
      </p:sp>
    </p:spTree>
    <p:extLst>
      <p:ext uri="{BB962C8B-B14F-4D97-AF65-F5344CB8AC3E}">
        <p14:creationId xmlns:p14="http://schemas.microsoft.com/office/powerpoint/2010/main" val="2302010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1</a:t>
            </a:fld>
            <a:endParaRPr lang="en-US"/>
          </a:p>
        </p:txBody>
      </p:sp>
    </p:spTree>
    <p:extLst>
      <p:ext uri="{BB962C8B-B14F-4D97-AF65-F5344CB8AC3E}">
        <p14:creationId xmlns:p14="http://schemas.microsoft.com/office/powerpoint/2010/main" val="2959859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So to create a COMPREHENSIVE approach we need a whole range of services for people who actively using drugs</a:t>
            </a:r>
          </a:p>
          <a:p>
            <a:pPr defTabSz="924916">
              <a:defRPr/>
            </a:pPr>
            <a:endParaRPr lang="en-US" dirty="0"/>
          </a:p>
          <a:p>
            <a:pPr defTabSz="924916">
              <a:defRPr/>
            </a:pPr>
            <a:r>
              <a:rPr lang="en-US" dirty="0"/>
              <a:t>And when all of the funding goes to prevention and treatment and 80% of the people who are using drugs are in this middle range, we are going to have to get creative—extra creative—about these partnerships!</a:t>
            </a:r>
          </a:p>
          <a:p>
            <a:endParaRPr lang="en-US" dirty="0"/>
          </a:p>
          <a:p>
            <a:r>
              <a:rPr lang="en-US" dirty="0"/>
              <a:t>-Our services need to reflect that and be targeted at that grey area because that is where the biggest risk happens—when someone isn’t connected to services and doesn’t know how (or can’t because of legal or social barriers) to take care of themselves or their community while using substances</a:t>
            </a:r>
          </a:p>
          <a:p>
            <a:endParaRPr lang="en-US" dirty="0"/>
          </a:p>
          <a:p>
            <a:pPr marL="173422" indent="-173422">
              <a:buFontTx/>
              <a:buChar char="-"/>
            </a:pPr>
            <a:r>
              <a:rPr lang="en-US" dirty="0"/>
              <a:t>‘Safer injection practices’ include a range of measures that decrease the likelihood of transmission for HIV, hepatitis, and bacterial/soft tissue infections. This includes education and counselling designed to assess the current environmental and social situation of the person injecting to decrease risks to the maximum extent possible. </a:t>
            </a:r>
          </a:p>
          <a:p>
            <a:pPr marL="173422" indent="-173422">
              <a:buFontTx/>
              <a:buChar char="-"/>
            </a:pPr>
            <a:r>
              <a:rPr lang="en-US" dirty="0"/>
              <a:t>Potential safer injection practices can include: </a:t>
            </a:r>
          </a:p>
          <a:p>
            <a:pPr marL="635879" lvl="1" indent="-173422">
              <a:buFontTx/>
              <a:buChar char="-"/>
            </a:pPr>
            <a:r>
              <a:rPr lang="en-US" dirty="0"/>
              <a:t>always using a new/sterile syringe and injection materials; </a:t>
            </a:r>
          </a:p>
          <a:p>
            <a:pPr marL="635879" lvl="1" indent="-173422">
              <a:buFontTx/>
              <a:buChar char="-"/>
            </a:pPr>
            <a:r>
              <a:rPr lang="en-US" dirty="0"/>
              <a:t>using a personal syringe (not shared) if re-use is necessary; </a:t>
            </a:r>
          </a:p>
          <a:p>
            <a:pPr marL="635879" lvl="1" indent="-173422">
              <a:buFontTx/>
              <a:buChar char="-"/>
            </a:pPr>
            <a:r>
              <a:rPr lang="en-US" dirty="0"/>
              <a:t>if sharing is necessary, proper bleaching etiquette; improving environmental conditions to reduce contamination of injection materials and drugs; and </a:t>
            </a:r>
          </a:p>
          <a:p>
            <a:pPr marL="635879" lvl="1" indent="-173422">
              <a:buFontTx/>
              <a:buChar char="-"/>
            </a:pPr>
            <a:r>
              <a:rPr lang="en-US" dirty="0"/>
              <a:t>guidance on vein care/wound care in order to improve overall health for the client.” </a:t>
            </a:r>
          </a:p>
          <a:p>
            <a:pPr marL="635879" lvl="1" indent="-173422">
              <a:buFontTx/>
              <a:buChar char="-"/>
            </a:pPr>
            <a:r>
              <a:rPr lang="en-US" dirty="0"/>
              <a:t>For additional information and guidance on safer injection practices, check out CDC’s website: https://www.cdc.gov/injectionsafety/ip07_standardprecaution.html and https://www.cdc.gov/injectionsafety/index.html</a:t>
            </a:r>
          </a:p>
        </p:txBody>
      </p:sp>
      <p:sp>
        <p:nvSpPr>
          <p:cNvPr id="4" name="Slide Number Placeholder 3"/>
          <p:cNvSpPr>
            <a:spLocks noGrp="1"/>
          </p:cNvSpPr>
          <p:nvPr>
            <p:ph type="sldNum" sz="quarter" idx="10"/>
          </p:nvPr>
        </p:nvSpPr>
        <p:spPr/>
        <p:txBody>
          <a:bodyPr/>
          <a:lstStyle/>
          <a:p>
            <a:pPr defTabSz="924916">
              <a:defRPr/>
            </a:pPr>
            <a:fld id="{97F8951F-54D7-4EA0-A684-EE6CD9B024B0}" type="slidenum">
              <a:rPr lang="en-US">
                <a:solidFill>
                  <a:prstClr val="black"/>
                </a:solidFill>
                <a:latin typeface="Calibri" panose="020F0502020204030204"/>
              </a:rPr>
              <a:pPr defTabSz="924916">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535610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E0E74B-2C02-4168-98C1-AC8415FAE37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013605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Nova Book" panose="020B0602020104020203" pitchFamily="34" charset="0"/>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2</a:t>
            </a:fld>
            <a:endParaRPr lang="en-US"/>
          </a:p>
        </p:txBody>
      </p:sp>
    </p:spTree>
    <p:extLst>
      <p:ext uri="{BB962C8B-B14F-4D97-AF65-F5344CB8AC3E}">
        <p14:creationId xmlns:p14="http://schemas.microsoft.com/office/powerpoint/2010/main" val="4159161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3</a:t>
            </a:fld>
            <a:endParaRPr lang="en-US"/>
          </a:p>
        </p:txBody>
      </p:sp>
    </p:spTree>
    <p:extLst>
      <p:ext uri="{BB962C8B-B14F-4D97-AF65-F5344CB8AC3E}">
        <p14:creationId xmlns:p14="http://schemas.microsoft.com/office/powerpoint/2010/main" val="1982276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4</a:t>
            </a:fld>
            <a:endParaRPr lang="en-US"/>
          </a:p>
        </p:txBody>
      </p:sp>
    </p:spTree>
    <p:extLst>
      <p:ext uri="{BB962C8B-B14F-4D97-AF65-F5344CB8AC3E}">
        <p14:creationId xmlns:p14="http://schemas.microsoft.com/office/powerpoint/2010/main" val="368042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916">
              <a:defRPr/>
            </a:pPr>
            <a:fld id="{97F8951F-54D7-4EA0-A684-EE6CD9B024B0}" type="slidenum">
              <a:rPr lang="en-US">
                <a:solidFill>
                  <a:prstClr val="black"/>
                </a:solidFill>
                <a:latin typeface="Calibri" panose="020F0502020204030204"/>
              </a:rPr>
              <a:pPr defTabSz="924916">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1297893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8</a:t>
            </a:fld>
            <a:endParaRPr lang="en-US"/>
          </a:p>
        </p:txBody>
      </p:sp>
    </p:spTree>
    <p:extLst>
      <p:ext uri="{BB962C8B-B14F-4D97-AF65-F5344CB8AC3E}">
        <p14:creationId xmlns:p14="http://schemas.microsoft.com/office/powerpoint/2010/main" val="831632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3E0F0F4-4215-4694-A1B5-E0A1D09AC16D}" type="slidenum">
              <a:rPr lang="en-US" smtClean="0"/>
              <a:t>9</a:t>
            </a:fld>
            <a:endParaRPr lang="en-US"/>
          </a:p>
        </p:txBody>
      </p:sp>
    </p:spTree>
    <p:extLst>
      <p:ext uri="{BB962C8B-B14F-4D97-AF65-F5344CB8AC3E}">
        <p14:creationId xmlns:p14="http://schemas.microsoft.com/office/powerpoint/2010/main" val="3027359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916">
              <a:defRPr/>
            </a:pPr>
            <a:fld id="{97F8951F-54D7-4EA0-A684-EE6CD9B024B0}" type="slidenum">
              <a:rPr lang="en-US">
                <a:solidFill>
                  <a:prstClr val="black"/>
                </a:solidFill>
                <a:latin typeface="Calibri" panose="020F0502020204030204"/>
              </a:rPr>
              <a:pPr defTabSz="924916">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622002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916">
              <a:defRPr/>
            </a:pPr>
            <a:fld id="{97F8951F-54D7-4EA0-A684-EE6CD9B024B0}" type="slidenum">
              <a:rPr lang="en-US">
                <a:solidFill>
                  <a:prstClr val="black"/>
                </a:solidFill>
                <a:latin typeface="Calibri" panose="020F0502020204030204"/>
              </a:rPr>
              <a:pPr defTabSz="924916">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421824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72EBA-B4DA-40D7-A7F1-1521C7E366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C77B43-7051-4491-B4BF-BAFB8A57A8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BC38AE-6847-456A-A118-9F372D8E7C2F}"/>
              </a:ext>
            </a:extLst>
          </p:cNvPr>
          <p:cNvSpPr>
            <a:spLocks noGrp="1"/>
          </p:cNvSpPr>
          <p:nvPr>
            <p:ph type="dt" sz="half" idx="10"/>
          </p:nvPr>
        </p:nvSpPr>
        <p:spPr/>
        <p:txBody>
          <a:bodyPr/>
          <a:lstStyle/>
          <a:p>
            <a:fld id="{D1A63D34-24FD-4F28-911D-4229B1880B11}" type="datetimeFigureOut">
              <a:rPr lang="en-US" smtClean="0"/>
              <a:t>7/18/22</a:t>
            </a:fld>
            <a:endParaRPr lang="en-US"/>
          </a:p>
        </p:txBody>
      </p:sp>
      <p:sp>
        <p:nvSpPr>
          <p:cNvPr id="5" name="Footer Placeholder 4">
            <a:extLst>
              <a:ext uri="{FF2B5EF4-FFF2-40B4-BE49-F238E27FC236}">
                <a16:creationId xmlns:a16="http://schemas.microsoft.com/office/drawing/2014/main" id="{9AF9CB97-D2C7-4295-9612-DBF8B7D74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C8F36-C5F7-406F-BBD6-E500FA6679FE}"/>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394031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D69A9-9155-4587-9BB3-6E9BE48B6E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F471DC-374F-4620-9FD9-32EF2B9853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9AA42-040D-4BAF-A215-69A6B85FB4D7}"/>
              </a:ext>
            </a:extLst>
          </p:cNvPr>
          <p:cNvSpPr>
            <a:spLocks noGrp="1"/>
          </p:cNvSpPr>
          <p:nvPr>
            <p:ph type="dt" sz="half" idx="10"/>
          </p:nvPr>
        </p:nvSpPr>
        <p:spPr/>
        <p:txBody>
          <a:bodyPr/>
          <a:lstStyle/>
          <a:p>
            <a:fld id="{D1A63D34-24FD-4F28-911D-4229B1880B11}" type="datetimeFigureOut">
              <a:rPr lang="en-US" smtClean="0"/>
              <a:t>7/18/22</a:t>
            </a:fld>
            <a:endParaRPr lang="en-US"/>
          </a:p>
        </p:txBody>
      </p:sp>
      <p:sp>
        <p:nvSpPr>
          <p:cNvPr id="5" name="Footer Placeholder 4">
            <a:extLst>
              <a:ext uri="{FF2B5EF4-FFF2-40B4-BE49-F238E27FC236}">
                <a16:creationId xmlns:a16="http://schemas.microsoft.com/office/drawing/2014/main" id="{4C8C6076-BB95-47E9-AC0A-01C6DC6AA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8CCE5B-E7CA-48FC-BC10-D7F3C3CD9002}"/>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1688295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4B96A5-8BA1-41B3-BBB0-A33769E946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739E86-1198-414C-ABD8-105B4FB2EC6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01BE7-0AA3-416D-BD59-9D71E0365356}"/>
              </a:ext>
            </a:extLst>
          </p:cNvPr>
          <p:cNvSpPr>
            <a:spLocks noGrp="1"/>
          </p:cNvSpPr>
          <p:nvPr>
            <p:ph type="dt" sz="half" idx="10"/>
          </p:nvPr>
        </p:nvSpPr>
        <p:spPr/>
        <p:txBody>
          <a:bodyPr/>
          <a:lstStyle/>
          <a:p>
            <a:fld id="{D1A63D34-24FD-4F28-911D-4229B1880B11}" type="datetimeFigureOut">
              <a:rPr lang="en-US" smtClean="0"/>
              <a:t>7/18/22</a:t>
            </a:fld>
            <a:endParaRPr lang="en-US"/>
          </a:p>
        </p:txBody>
      </p:sp>
      <p:sp>
        <p:nvSpPr>
          <p:cNvPr id="5" name="Footer Placeholder 4">
            <a:extLst>
              <a:ext uri="{FF2B5EF4-FFF2-40B4-BE49-F238E27FC236}">
                <a16:creationId xmlns:a16="http://schemas.microsoft.com/office/drawing/2014/main" id="{9DC0F02D-8369-4C91-9684-DDAA07154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3576A8-CEC2-48E2-95CC-E2DC03A473F9}"/>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2170530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65700"/>
            <a:ext cx="5181600" cy="435133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65700"/>
            <a:ext cx="5181600" cy="4351338"/>
          </a:xfrm>
          <a:prstGeom prst="rect">
            <a:avLst/>
          </a:prstGeo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hasCustomPrompt="1"/>
          </p:nvPr>
        </p:nvSpPr>
        <p:spPr>
          <a:xfrm>
            <a:off x="1097707" y="365127"/>
            <a:ext cx="9996589" cy="643174"/>
          </a:xfrm>
          <a:prstGeom prst="rect">
            <a:avLst/>
          </a:prstGeom>
        </p:spPr>
        <p:txBody>
          <a:bodyPr/>
          <a:lstStyle>
            <a:lvl1pPr algn="ctr">
              <a:defRPr baseline="0">
                <a:solidFill>
                  <a:srgbClr val="262626"/>
                </a:solidFill>
              </a:defRPr>
            </a:lvl1pPr>
          </a:lstStyle>
          <a:p>
            <a:r>
              <a:rPr lang="en-US"/>
              <a:t>TITLE HERE</a:t>
            </a:r>
          </a:p>
        </p:txBody>
      </p:sp>
      <p:cxnSp>
        <p:nvCxnSpPr>
          <p:cNvPr id="13" name="Straight Connector 12" descr="Slide Title Footer Bar" title="Slide Title Footer Bar"/>
          <p:cNvCxnSpPr/>
          <p:nvPr userDrawn="1"/>
        </p:nvCxnSpPr>
        <p:spPr>
          <a:xfrm>
            <a:off x="1094199" y="1008300"/>
            <a:ext cx="9996588" cy="0"/>
          </a:xfrm>
          <a:prstGeom prst="line">
            <a:avLst/>
          </a:prstGeom>
          <a:ln w="28575">
            <a:solidFill>
              <a:srgbClr val="008FC5"/>
            </a:solidFill>
          </a:ln>
        </p:spPr>
        <p:style>
          <a:lnRef idx="1">
            <a:schemeClr val="accent1"/>
          </a:lnRef>
          <a:fillRef idx="0">
            <a:schemeClr val="accent1"/>
          </a:fillRef>
          <a:effectRef idx="0">
            <a:schemeClr val="accent1"/>
          </a:effectRef>
          <a:fontRef idx="minor">
            <a:schemeClr val="tx1"/>
          </a:fontRef>
        </p:style>
      </p:cxnSp>
      <p:sp>
        <p:nvSpPr>
          <p:cNvPr id="14" name="Rectangle 13"/>
          <p:cNvSpPr/>
          <p:nvPr userDrawn="1"/>
        </p:nvSpPr>
        <p:spPr>
          <a:xfrm>
            <a:off x="0" y="6329966"/>
            <a:ext cx="12192000" cy="528034"/>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Date Placeholder 3"/>
          <p:cNvSpPr>
            <a:spLocks noGrp="1"/>
          </p:cNvSpPr>
          <p:nvPr>
            <p:ph type="dt" sz="half" idx="10"/>
          </p:nvPr>
        </p:nvSpPr>
        <p:spPr>
          <a:xfrm>
            <a:off x="831851" y="6492877"/>
            <a:ext cx="2743200" cy="365125"/>
          </a:xfrm>
          <a:prstGeom prst="rect">
            <a:avLst/>
          </a:prstGeom>
        </p:spPr>
        <p:txBody>
          <a:bodyPr/>
          <a:lstStyle>
            <a:lvl1pPr>
              <a:defRPr lang="en-US" sz="900" kern="1200" dirty="0">
                <a:solidFill>
                  <a:schemeClr val="tx1">
                    <a:tint val="75000"/>
                  </a:schemeClr>
                </a:solidFill>
                <a:latin typeface="+mn-lt"/>
                <a:ea typeface="+mn-ea"/>
                <a:cs typeface="+mn-cs"/>
              </a:defRPr>
            </a:lvl1pPr>
          </a:lstStyle>
          <a:p>
            <a:endParaRPr lang="en-US"/>
          </a:p>
        </p:txBody>
      </p:sp>
      <p:sp>
        <p:nvSpPr>
          <p:cNvPr id="16" name="Slide Number Placeholder 5"/>
          <p:cNvSpPr>
            <a:spLocks noGrp="1"/>
          </p:cNvSpPr>
          <p:nvPr>
            <p:ph type="sldNum" sz="quarter" idx="12"/>
          </p:nvPr>
        </p:nvSpPr>
        <p:spPr>
          <a:xfrm>
            <a:off x="8652728" y="6492877"/>
            <a:ext cx="2743200" cy="365125"/>
          </a:xfrm>
        </p:spPr>
        <p:txBody>
          <a:bodyPr/>
          <a:lstStyle/>
          <a:p>
            <a:fld id="{DB15D044-B35F-4A77-B573-9EB4C86BF88C}" type="slidenum">
              <a:rPr lang="en-US" smtClean="0"/>
              <a:t>‹#›</a:t>
            </a:fld>
            <a:endParaRPr lang="en-US"/>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0200" y="6492875"/>
            <a:ext cx="1371600" cy="334092"/>
          </a:xfrm>
          <a:prstGeom prst="rect">
            <a:avLst/>
          </a:prstGeom>
        </p:spPr>
      </p:pic>
    </p:spTree>
    <p:extLst>
      <p:ext uri="{BB962C8B-B14F-4D97-AF65-F5344CB8AC3E}">
        <p14:creationId xmlns:p14="http://schemas.microsoft.com/office/powerpoint/2010/main" val="3023161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p:cNvSpPr/>
          <p:nvPr userDrawn="1"/>
        </p:nvSpPr>
        <p:spPr>
          <a:xfrm>
            <a:off x="0" y="6329966"/>
            <a:ext cx="12192000" cy="528034"/>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Date Placeholder 3"/>
          <p:cNvSpPr>
            <a:spLocks noGrp="1"/>
          </p:cNvSpPr>
          <p:nvPr>
            <p:ph type="dt" sz="half" idx="10"/>
          </p:nvPr>
        </p:nvSpPr>
        <p:spPr>
          <a:xfrm>
            <a:off x="831851" y="6492877"/>
            <a:ext cx="2743200" cy="365125"/>
          </a:xfrm>
          <a:prstGeom prst="rect">
            <a:avLst/>
          </a:prstGeom>
        </p:spPr>
        <p:txBody>
          <a:bodyPr/>
          <a:lstStyle>
            <a:lvl1pPr>
              <a:defRPr lang="en-US" sz="900" kern="1200" dirty="0">
                <a:solidFill>
                  <a:schemeClr val="tx1">
                    <a:tint val="75000"/>
                  </a:schemeClr>
                </a:solidFill>
                <a:latin typeface="+mn-lt"/>
                <a:ea typeface="+mn-ea"/>
                <a:cs typeface="+mn-cs"/>
              </a:defRPr>
            </a:lvl1pPr>
          </a:lstStyle>
          <a:p>
            <a:endParaRPr lang="en-US"/>
          </a:p>
        </p:txBody>
      </p:sp>
      <p:sp>
        <p:nvSpPr>
          <p:cNvPr id="8" name="Slide Number Placeholder 5"/>
          <p:cNvSpPr>
            <a:spLocks noGrp="1"/>
          </p:cNvSpPr>
          <p:nvPr>
            <p:ph type="sldNum" sz="quarter" idx="12"/>
          </p:nvPr>
        </p:nvSpPr>
        <p:spPr>
          <a:xfrm>
            <a:off x="8652728" y="6492877"/>
            <a:ext cx="2743200" cy="365125"/>
          </a:xfrm>
        </p:spPr>
        <p:txBody>
          <a:bodyPr/>
          <a:lstStyle/>
          <a:p>
            <a:fld id="{DB15D044-B35F-4A77-B573-9EB4C86BF88C}"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10200" y="6492875"/>
            <a:ext cx="1371600" cy="334092"/>
          </a:xfrm>
          <a:prstGeom prst="rect">
            <a:avLst/>
          </a:prstGeom>
        </p:spPr>
      </p:pic>
      <p:sp>
        <p:nvSpPr>
          <p:cNvPr id="10" name="Text Placeholder 3"/>
          <p:cNvSpPr>
            <a:spLocks noGrp="1"/>
          </p:cNvSpPr>
          <p:nvPr>
            <p:ph type="body" sz="half" idx="2"/>
          </p:nvPr>
        </p:nvSpPr>
        <p:spPr>
          <a:xfrm>
            <a:off x="839789" y="1436914"/>
            <a:ext cx="10556140" cy="4432074"/>
          </a:xfrm>
          <a:prstGeom prst="rect">
            <a:avLst/>
          </a:prstGeom>
        </p:spPr>
        <p:txBody>
          <a:bodyPr/>
          <a:lstStyle>
            <a:lvl1pPr marL="0" indent="0">
              <a:buNone/>
              <a:defRPr sz="1200">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1" name="Title 1"/>
          <p:cNvSpPr>
            <a:spLocks noGrp="1"/>
          </p:cNvSpPr>
          <p:nvPr>
            <p:ph type="title" hasCustomPrompt="1"/>
          </p:nvPr>
        </p:nvSpPr>
        <p:spPr>
          <a:xfrm>
            <a:off x="1097707" y="365127"/>
            <a:ext cx="9996589" cy="643174"/>
          </a:xfrm>
          <a:prstGeom prst="rect">
            <a:avLst/>
          </a:prstGeom>
        </p:spPr>
        <p:txBody>
          <a:bodyPr/>
          <a:lstStyle>
            <a:lvl1pPr algn="ctr">
              <a:defRPr baseline="0">
                <a:solidFill>
                  <a:srgbClr val="262626"/>
                </a:solidFill>
              </a:defRPr>
            </a:lvl1pPr>
          </a:lstStyle>
          <a:p>
            <a:r>
              <a:rPr lang="en-US"/>
              <a:t>TITLE HERE</a:t>
            </a:r>
          </a:p>
        </p:txBody>
      </p:sp>
      <p:cxnSp>
        <p:nvCxnSpPr>
          <p:cNvPr id="12" name="Straight Connector 11" descr="Slide Title Footer Bar" title="Slide Title Footer Bar"/>
          <p:cNvCxnSpPr/>
          <p:nvPr userDrawn="1"/>
        </p:nvCxnSpPr>
        <p:spPr>
          <a:xfrm>
            <a:off x="1094199" y="1008300"/>
            <a:ext cx="9996588" cy="0"/>
          </a:xfrm>
          <a:prstGeom prst="line">
            <a:avLst/>
          </a:prstGeom>
          <a:ln w="28575">
            <a:solidFill>
              <a:srgbClr val="008FC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36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DC 4x8 Scientific Poster Dar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41996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bg1"/>
                </a:solidFill>
                <a:effectLst/>
              </a:defRPr>
            </a:lvl1pPr>
          </a:lstStyle>
          <a:p>
            <a:r>
              <a:rPr lang="en-US" dirty="0"/>
              <a:t>Title of Presentation – Myriad Pro</a:t>
            </a:r>
            <a:br>
              <a:rPr lang="en-US" dirty="0"/>
            </a:br>
            <a:r>
              <a:rPr lang="en-US" dirty="0"/>
              <a:t> Bold, Shadow 28pt</a:t>
            </a:r>
          </a:p>
        </p:txBody>
      </p:sp>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6" name="Text Placeholder 5"/>
          <p:cNvSpPr>
            <a:spLocks noGrp="1"/>
          </p:cNvSpPr>
          <p:nvPr>
            <p:ph type="body" sz="quarter" idx="11" hasCustomPrompt="1"/>
          </p:nvPr>
        </p:nvSpPr>
        <p:spPr>
          <a:xfrm>
            <a:off x="3048000" y="6272784"/>
            <a:ext cx="6807200" cy="182880"/>
          </a:xfrm>
          <a:prstGeom prst="rect">
            <a:avLst/>
          </a:prstGeom>
        </p:spPr>
        <p:txBody>
          <a:bodyPr/>
          <a:lstStyle>
            <a:lvl1pPr>
              <a:buNone/>
              <a:defRPr sz="1000" baseline="0">
                <a:solidFill>
                  <a:schemeClr val="tx2"/>
                </a:solidFill>
              </a:defRPr>
            </a:lvl1pPr>
          </a:lstStyle>
          <a:p>
            <a:r>
              <a:rPr lang="en-US" dirty="0"/>
              <a:t>Place Descriptor Here</a:t>
            </a:r>
          </a:p>
        </p:txBody>
      </p:sp>
      <p:sp>
        <p:nvSpPr>
          <p:cNvPr id="7" name="Text Placeholder 6"/>
          <p:cNvSpPr>
            <a:spLocks noGrp="1"/>
          </p:cNvSpPr>
          <p:nvPr>
            <p:ph type="body" sz="quarter" idx="12" hasCustomPrompt="1"/>
          </p:nvPr>
        </p:nvSpPr>
        <p:spPr>
          <a:xfrm>
            <a:off x="3048000" y="6464808"/>
            <a:ext cx="6807200" cy="228600"/>
          </a:xfrm>
          <a:prstGeom prst="rect">
            <a:avLst/>
          </a:prstGeom>
        </p:spPr>
        <p:txBody>
          <a:bodyPr/>
          <a:lstStyle>
            <a:lvl1pPr>
              <a:buNone/>
              <a:defRPr sz="1000" baseline="0">
                <a:solidFill>
                  <a:schemeClr val="tx2"/>
                </a:solidFill>
              </a:defRPr>
            </a:lvl1pPr>
          </a:lstStyle>
          <a:p>
            <a:r>
              <a:rPr lang="en-US" dirty="0"/>
              <a:t>Place Descriptor Here</a:t>
            </a:r>
          </a:p>
        </p:txBody>
      </p:sp>
    </p:spTree>
    <p:extLst>
      <p:ext uri="{BB962C8B-B14F-4D97-AF65-F5344CB8AC3E}">
        <p14:creationId xmlns:p14="http://schemas.microsoft.com/office/powerpoint/2010/main" val="206422380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bg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ctr">
              <a:lnSpc>
                <a:spcPts val="1100"/>
              </a:lnSpc>
              <a:buNone/>
              <a:defRPr sz="1050" b="1"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FOR INTERNAL US GOVRNEMENT USE ONLY – DATA ARE THE PROPERTY OF INDIANA STATE HEALTH DEPARTMENT</a:t>
            </a:r>
          </a:p>
        </p:txBody>
      </p:sp>
    </p:spTree>
    <p:extLst>
      <p:ext uri="{BB962C8B-B14F-4D97-AF65-F5344CB8AC3E}">
        <p14:creationId xmlns:p14="http://schemas.microsoft.com/office/powerpoint/2010/main" val="372736050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bg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ctr">
              <a:lnSpc>
                <a:spcPts val="1100"/>
              </a:lnSpc>
              <a:buNone/>
              <a:defRPr sz="1050" b="1"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FOR INTERNAL US GOVRNEMENT USE ONLY – DATA ARE THE PROPERTY OF INDIANA STATE HEALTH DEPARTMENT</a:t>
            </a:r>
          </a:p>
        </p:txBody>
      </p:sp>
    </p:spTree>
    <p:extLst>
      <p:ext uri="{BB962C8B-B14F-4D97-AF65-F5344CB8AC3E}">
        <p14:creationId xmlns:p14="http://schemas.microsoft.com/office/powerpoint/2010/main" val="310936213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bg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93641523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bg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bg1"/>
              </a:buClr>
              <a:buSzPct val="70000"/>
              <a:buFont typeface="Wingdings" pitchFamily="2" charset="2"/>
              <a:buChar char="q"/>
              <a:defRPr sz="2400" b="1" baseline="0">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8940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425743356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BF400-A2ED-43DC-A9AF-7F0565355E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60AB53-06A8-45FF-B109-C73DC90370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F648D-99F7-46EA-91FB-515C5EC7C684}"/>
              </a:ext>
            </a:extLst>
          </p:cNvPr>
          <p:cNvSpPr>
            <a:spLocks noGrp="1"/>
          </p:cNvSpPr>
          <p:nvPr>
            <p:ph type="dt" sz="half" idx="10"/>
          </p:nvPr>
        </p:nvSpPr>
        <p:spPr/>
        <p:txBody>
          <a:bodyPr/>
          <a:lstStyle/>
          <a:p>
            <a:fld id="{D1A63D34-24FD-4F28-911D-4229B1880B11}" type="datetimeFigureOut">
              <a:rPr lang="en-US" smtClean="0"/>
              <a:t>7/18/22</a:t>
            </a:fld>
            <a:endParaRPr lang="en-US"/>
          </a:p>
        </p:txBody>
      </p:sp>
      <p:sp>
        <p:nvSpPr>
          <p:cNvPr id="5" name="Footer Placeholder 4">
            <a:extLst>
              <a:ext uri="{FF2B5EF4-FFF2-40B4-BE49-F238E27FC236}">
                <a16:creationId xmlns:a16="http://schemas.microsoft.com/office/drawing/2014/main" id="{AD00E1A8-30CF-481C-AAB0-ECEB733DA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BE46D-8333-43FA-9983-67C19EC92E1B}"/>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1613322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3"/>
            <a:ext cx="10363200" cy="1362075"/>
          </a:xfrm>
          <a:prstGeom prst="rect">
            <a:avLst/>
          </a:prstGeom>
        </p:spPr>
        <p:txBody>
          <a:bodyPr anchor="t"/>
          <a:lstStyle>
            <a:lvl1pPr algn="l">
              <a:lnSpc>
                <a:spcPts val="3800"/>
              </a:lnSpc>
              <a:defRPr sz="3600" b="1" cap="all" baseline="0">
                <a:solidFill>
                  <a:schemeClr val="bg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963084" y="2906713"/>
            <a:ext cx="103632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118053620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73050"/>
            <a:ext cx="4011084" cy="1162050"/>
          </a:xfrm>
          <a:prstGeom prst="rect">
            <a:avLst/>
          </a:prstGeom>
        </p:spPr>
        <p:txBody>
          <a:bodyPr anchor="b"/>
          <a:lstStyle>
            <a:lvl1pPr algn="l">
              <a:defRPr sz="2000" b="1" baseline="0">
                <a:solidFill>
                  <a:schemeClr val="bg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4766733" y="273051"/>
            <a:ext cx="6815667" cy="5518150"/>
          </a:xfrm>
          <a:prstGeom prst="rect">
            <a:avLst/>
          </a:prstGeom>
        </p:spPr>
        <p:txBody>
          <a:bodyPr anchor="ctr" anchorCtr="0"/>
          <a:lstStyle>
            <a:lvl1pPr>
              <a:buClr>
                <a:schemeClr val="bg1"/>
              </a:buClr>
              <a:buSzPct val="70000"/>
              <a:buFont typeface="Wingdings" pitchFamily="2" charset="2"/>
              <a:buChar char="q"/>
              <a:defRPr sz="2400" b="1">
                <a:solidFill>
                  <a:schemeClr val="bg2"/>
                </a:solidFill>
              </a:defRPr>
            </a:lvl1pPr>
            <a:lvl2pPr>
              <a:buClr>
                <a:schemeClr val="bg1"/>
              </a:buClr>
              <a:buSzPct val="100000"/>
              <a:buFont typeface="Wingdings" pitchFamily="2" charset="2"/>
              <a:buChar char="§"/>
              <a:defRPr sz="2000">
                <a:solidFill>
                  <a:schemeClr val="bg2"/>
                </a:solidFill>
              </a:defRPr>
            </a:lvl2pPr>
            <a:lvl3pPr>
              <a:buClr>
                <a:schemeClr val="bg1"/>
              </a:buClr>
              <a:buSzPct val="100000"/>
              <a:buFont typeface="Arial" pitchFamily="34" charset="0"/>
              <a:buChar char="•"/>
              <a:defRPr sz="1800">
                <a:solidFill>
                  <a:schemeClr val="bg2"/>
                </a:solidFill>
              </a:defRPr>
            </a:lvl3pPr>
            <a:lvl4pPr>
              <a:buClr>
                <a:schemeClr val="bg1"/>
              </a:buClr>
              <a:buSzPct val="70000"/>
              <a:buFont typeface="Courier New" pitchFamily="49" charset="0"/>
              <a:buChar char="o"/>
              <a:defRPr sz="1800">
                <a:solidFill>
                  <a:schemeClr val="bg2"/>
                </a:solidFill>
              </a:defRPr>
            </a:lvl4pPr>
            <a:lvl5pPr>
              <a:buClr>
                <a:schemeClr val="bg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609602" y="1435104"/>
            <a:ext cx="4011084"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88415342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a:prstGeom prst="rect">
            <a:avLst/>
          </a:prstGeom>
        </p:spPr>
        <p:txBody>
          <a:bodyPr anchor="b"/>
          <a:lstStyle>
            <a:lvl1pPr algn="l">
              <a:defRPr sz="2000" b="1" baseline="0">
                <a:solidFill>
                  <a:schemeClr val="bg1"/>
                </a:solidFill>
                <a:effectLst/>
              </a:defRPr>
            </a:lvl1pPr>
          </a:lstStyle>
          <a:p>
            <a:r>
              <a:rPr lang="en-US" dirty="0"/>
              <a:t>Photo Title – Myriad Pro, Bold, Shadow, 20pt</a:t>
            </a:r>
          </a:p>
        </p:txBody>
      </p:sp>
      <p:sp>
        <p:nvSpPr>
          <p:cNvPr id="3" name="Picture Placeholder 2"/>
          <p:cNvSpPr>
            <a:spLocks noGrp="1"/>
          </p:cNvSpPr>
          <p:nvPr>
            <p:ph type="pic" idx="1"/>
          </p:nvPr>
        </p:nvSpPr>
        <p:spPr>
          <a:xfrm>
            <a:off x="2389717" y="612775"/>
            <a:ext cx="73152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bg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2389717" y="5367338"/>
            <a:ext cx="73152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 or credits for photo – Myriad Pro, 14pt</a:t>
            </a:r>
          </a:p>
        </p:txBody>
      </p:sp>
    </p:spTree>
    <p:extLst>
      <p:ext uri="{BB962C8B-B14F-4D97-AF65-F5344CB8AC3E}">
        <p14:creationId xmlns:p14="http://schemas.microsoft.com/office/powerpoint/2010/main" val="26885744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2057400"/>
            <a:ext cx="85344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Closing– Myriad Pro, Bold, 28pt</a:t>
            </a:r>
          </a:p>
        </p:txBody>
      </p:sp>
      <p:sp>
        <p:nvSpPr>
          <p:cNvPr id="10" name="Text Placeholder 5"/>
          <p:cNvSpPr>
            <a:spLocks noGrp="1"/>
          </p:cNvSpPr>
          <p:nvPr>
            <p:ph type="body" sz="quarter" idx="11" hasCustomPrompt="1"/>
          </p:nvPr>
        </p:nvSpPr>
        <p:spPr>
          <a:xfrm>
            <a:off x="3048000" y="6272784"/>
            <a:ext cx="6807200" cy="182880"/>
          </a:xfrm>
          <a:prstGeom prst="rect">
            <a:avLst/>
          </a:prstGeom>
        </p:spPr>
        <p:txBody>
          <a:bodyPr/>
          <a:lstStyle>
            <a:lvl1pPr>
              <a:buNone/>
              <a:defRPr sz="1000" baseline="0">
                <a:solidFill>
                  <a:schemeClr val="tx2"/>
                </a:solidFill>
              </a:defRPr>
            </a:lvl1pPr>
          </a:lstStyle>
          <a:p>
            <a:r>
              <a:rPr lang="en-US" dirty="0"/>
              <a:t>Place Descriptor Here</a:t>
            </a:r>
          </a:p>
        </p:txBody>
      </p:sp>
      <p:sp>
        <p:nvSpPr>
          <p:cNvPr id="12" name="Text Placeholder 6"/>
          <p:cNvSpPr>
            <a:spLocks noGrp="1"/>
          </p:cNvSpPr>
          <p:nvPr>
            <p:ph type="body" sz="quarter" idx="12" hasCustomPrompt="1"/>
          </p:nvPr>
        </p:nvSpPr>
        <p:spPr>
          <a:xfrm>
            <a:off x="3048000" y="6464808"/>
            <a:ext cx="6807200" cy="228600"/>
          </a:xfrm>
          <a:prstGeom prst="rect">
            <a:avLst/>
          </a:prstGeom>
        </p:spPr>
        <p:txBody>
          <a:bodyPr/>
          <a:lstStyle>
            <a:lvl1pPr>
              <a:buNone/>
              <a:defRPr sz="1000" baseline="0">
                <a:solidFill>
                  <a:schemeClr val="tx2"/>
                </a:solidFill>
              </a:defRPr>
            </a:lvl1pPr>
          </a:lstStyle>
          <a:p>
            <a:r>
              <a:rPr lang="en-US" dirty="0"/>
              <a:t>Place Descriptor Here</a:t>
            </a:r>
          </a:p>
        </p:txBody>
      </p:sp>
    </p:spTree>
    <p:extLst>
      <p:ext uri="{BB962C8B-B14F-4D97-AF65-F5344CB8AC3E}">
        <p14:creationId xmlns:p14="http://schemas.microsoft.com/office/powerpoint/2010/main" val="96690891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283645182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167790532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299756920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284744817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73050"/>
            <a:ext cx="4011084" cy="1162050"/>
          </a:xfrm>
          <a:prstGeom prst="rect">
            <a:avLst/>
          </a:prstGeom>
        </p:spPr>
        <p:txBody>
          <a:bodyPr anchor="b"/>
          <a:lstStyle>
            <a:lvl1pPr algn="l">
              <a:defRPr sz="2000" b="1" baseline="0">
                <a:effectLst/>
                <a:latin typeface="Arial" pitchFamily="34" charset="0"/>
                <a:cs typeface="Arial" pitchFamily="34" charset="0"/>
              </a:defRPr>
            </a:lvl1pPr>
          </a:lstStyle>
          <a:p>
            <a:r>
              <a:rPr lang="en-US" dirty="0"/>
              <a:t>Header—Arial, bold, No shadow, 20pt</a:t>
            </a:r>
          </a:p>
        </p:txBody>
      </p:sp>
      <p:sp>
        <p:nvSpPr>
          <p:cNvPr id="4" name="Text Placeholder 3"/>
          <p:cNvSpPr>
            <a:spLocks noGrp="1"/>
          </p:cNvSpPr>
          <p:nvPr>
            <p:ph type="body" sz="half" idx="2" hasCustomPrompt="1"/>
          </p:nvPr>
        </p:nvSpPr>
        <p:spPr>
          <a:xfrm>
            <a:off x="609602" y="1435104"/>
            <a:ext cx="4011084" cy="4356099"/>
          </a:xfrm>
          <a:prstGeom prst="rect">
            <a:avLst/>
          </a:prstGeom>
        </p:spPr>
        <p:txBody>
          <a:bodyPr/>
          <a:lstStyle>
            <a:lvl1pPr marL="0" indent="0">
              <a:buNone/>
              <a:defRPr sz="1400" baseline="0">
                <a:solidFill>
                  <a:schemeClr val="bg2"/>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Paragraph of type</a:t>
            </a:r>
          </a:p>
          <a:p>
            <a:pPr lvl="0"/>
            <a:r>
              <a:rPr lang="en-US" dirty="0"/>
              <a:t>Arial, 14pt</a:t>
            </a:r>
          </a:p>
        </p:txBody>
      </p:sp>
      <p:sp>
        <p:nvSpPr>
          <p:cNvPr id="6" name="Content Placeholder 2"/>
          <p:cNvSpPr>
            <a:spLocks noGrp="1"/>
          </p:cNvSpPr>
          <p:nvPr>
            <p:ph idx="12" hasCustomPrompt="1"/>
          </p:nvPr>
        </p:nvSpPr>
        <p:spPr>
          <a:xfrm>
            <a:off x="4637741" y="291356"/>
            <a:ext cx="7213600" cy="5486401"/>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70000"/>
              <a:buFont typeface="Arial" pitchFamily="34" charset="0"/>
              <a:buChar char="■"/>
              <a:defRPr sz="2000">
                <a:solidFill>
                  <a:schemeClr val="bg2"/>
                </a:solidFill>
                <a:latin typeface="Arial" pitchFamily="34" charset="0"/>
                <a:cs typeface="Arial" pitchFamily="34" charset="0"/>
              </a:defRPr>
            </a:lvl2pPr>
            <a:lvl3pPr>
              <a:buClr>
                <a:schemeClr val="tx1"/>
              </a:buClr>
              <a:buSzPct val="70000"/>
              <a:buFont typeface="Arial" pitchFamily="34" charset="0"/>
              <a:buChar char="●"/>
              <a:defRPr sz="1800">
                <a:solidFill>
                  <a:schemeClr val="bg2"/>
                </a:solidFill>
                <a:latin typeface="Arial" pitchFamily="34" charset="0"/>
                <a:cs typeface="Arial" pitchFamily="34" charset="0"/>
              </a:defRPr>
            </a:lvl3pPr>
            <a:lvl4pPr>
              <a:buClr>
                <a:schemeClr val="tx1"/>
              </a:buClr>
              <a:buSzPct val="7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6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7"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Myriad Pro, 11pt</a:t>
            </a:r>
          </a:p>
        </p:txBody>
      </p:sp>
    </p:spTree>
    <p:extLst>
      <p:ext uri="{BB962C8B-B14F-4D97-AF65-F5344CB8AC3E}">
        <p14:creationId xmlns:p14="http://schemas.microsoft.com/office/powerpoint/2010/main" val="39317018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596203" y="1981200"/>
            <a:ext cx="10972800" cy="1676400"/>
          </a:xfrm>
          <a:prstGeom prst="rect">
            <a:avLst/>
          </a:prstGeom>
        </p:spPr>
        <p:txBody>
          <a:bodyPr/>
          <a:lstStyle>
            <a:lvl1pPr>
              <a:lnSpc>
                <a:spcPts val="3000"/>
              </a:lnSpc>
              <a:defRPr sz="2800" b="1" baseline="0">
                <a:effectLst/>
                <a:latin typeface="Arial" pitchFamily="34" charset="0"/>
                <a:cs typeface="Arial" pitchFamily="34" charset="0"/>
              </a:defRPr>
            </a:lvl1pPr>
          </a:lstStyle>
          <a:p>
            <a:r>
              <a:rPr lang="en-US" dirty="0"/>
              <a:t>Title of Presentation—Arial</a:t>
            </a:r>
            <a:br>
              <a:rPr lang="en-US" dirty="0"/>
            </a:br>
            <a:r>
              <a:rPr lang="en-US" dirty="0"/>
              <a:t> Bold, NO Shadow 28pt</a:t>
            </a:r>
          </a:p>
        </p:txBody>
      </p:sp>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Name—Arial, Bold, 20pt</a:t>
            </a:r>
          </a:p>
        </p:txBody>
      </p:sp>
      <p:sp>
        <p:nvSpPr>
          <p:cNvPr id="9" name="Text Placeholder 8"/>
          <p:cNvSpPr>
            <a:spLocks noGrp="1"/>
          </p:cNvSpPr>
          <p:nvPr>
            <p:ph type="body" sz="quarter" idx="10" hasCustomPrompt="1"/>
          </p:nvPr>
        </p:nvSpPr>
        <p:spPr>
          <a:xfrm>
            <a:off x="1828800" y="4343400"/>
            <a:ext cx="8534400" cy="1295400"/>
          </a:xfrm>
          <a:prstGeom prst="rect">
            <a:avLst/>
          </a:prstGeom>
        </p:spPr>
        <p:txBody>
          <a:bodyPr/>
          <a:lstStyle>
            <a:lvl1pPr algn="ctr">
              <a:lnSpc>
                <a:spcPts val="2000"/>
              </a:lnSpc>
              <a:buNone/>
              <a:defRPr sz="1800" baseline="0">
                <a:solidFill>
                  <a:schemeClr val="tx1"/>
                </a:solidFill>
                <a:latin typeface="Arial" pitchFamily="34" charset="0"/>
                <a:cs typeface="Arial"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Presenter—Arial, 18pt</a:t>
            </a:r>
          </a:p>
          <a:p>
            <a:pPr lvl="0"/>
            <a:endParaRPr lang="en-US" sz="1800" dirty="0"/>
          </a:p>
          <a:p>
            <a:pPr lvl="0"/>
            <a:r>
              <a:rPr lang="en-US" sz="1800" dirty="0"/>
              <a:t>Title of Event</a:t>
            </a:r>
          </a:p>
          <a:p>
            <a:pPr lvl="0"/>
            <a:r>
              <a:rPr lang="en-US" sz="1800" dirty="0"/>
              <a:t>Date of Event</a:t>
            </a:r>
            <a:endParaRPr lang="en-US" dirty="0"/>
          </a:p>
        </p:txBody>
      </p:sp>
      <p:sp>
        <p:nvSpPr>
          <p:cNvPr id="8" name="Text Placeholder 5"/>
          <p:cNvSpPr>
            <a:spLocks noGrp="1"/>
          </p:cNvSpPr>
          <p:nvPr>
            <p:ph type="body" sz="quarter" idx="11" hasCustomPrompt="1"/>
          </p:nvPr>
        </p:nvSpPr>
        <p:spPr>
          <a:xfrm>
            <a:off x="3048000" y="6281928"/>
            <a:ext cx="6807200" cy="182880"/>
          </a:xfrm>
          <a:prstGeom prst="rect">
            <a:avLst/>
          </a:prstGeom>
        </p:spPr>
        <p:txBody>
          <a:bodyPr/>
          <a:lstStyle>
            <a:lvl1pPr>
              <a:buNone/>
              <a:defRPr sz="1000" baseline="0">
                <a:solidFill>
                  <a:schemeClr val="bg1"/>
                </a:solidFill>
                <a:latin typeface="Arial" pitchFamily="34" charset="0"/>
                <a:cs typeface="Arial" pitchFamily="34" charset="0"/>
              </a:defRPr>
            </a:lvl1pPr>
          </a:lstStyle>
          <a:p>
            <a:r>
              <a:rPr lang="en-US" dirty="0"/>
              <a:t>Place Descriptor Here</a:t>
            </a:r>
          </a:p>
        </p:txBody>
      </p:sp>
      <p:sp>
        <p:nvSpPr>
          <p:cNvPr id="10" name="Text Placeholder 6"/>
          <p:cNvSpPr>
            <a:spLocks noGrp="1"/>
          </p:cNvSpPr>
          <p:nvPr>
            <p:ph type="body" sz="quarter" idx="12" hasCustomPrompt="1"/>
          </p:nvPr>
        </p:nvSpPr>
        <p:spPr>
          <a:xfrm>
            <a:off x="3048000" y="6473952"/>
            <a:ext cx="6807200" cy="228600"/>
          </a:xfrm>
          <a:prstGeom prst="rect">
            <a:avLst/>
          </a:prstGeom>
        </p:spPr>
        <p:txBody>
          <a:bodyPr/>
          <a:lstStyle>
            <a:lvl1pPr>
              <a:buNone/>
              <a:defRPr sz="1000" baseline="0">
                <a:solidFill>
                  <a:schemeClr val="bg1"/>
                </a:solidFill>
                <a:latin typeface="Arial" pitchFamily="34" charset="0"/>
                <a:cs typeface="Arial" pitchFamily="34" charset="0"/>
              </a:defRPr>
            </a:lvl1pPr>
          </a:lstStyle>
          <a:p>
            <a:r>
              <a:rPr lang="en-US" dirty="0"/>
              <a:t>Place Descriptor Here</a:t>
            </a:r>
          </a:p>
        </p:txBody>
      </p:sp>
    </p:spTree>
    <p:extLst>
      <p:ext uri="{BB962C8B-B14F-4D97-AF65-F5344CB8AC3E}">
        <p14:creationId xmlns:p14="http://schemas.microsoft.com/office/powerpoint/2010/main" val="124597603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045F4-F0D0-4348-8ED1-814F81359B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3AF2F2-2808-44F1-9163-398FA2492C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75C629-357A-40E2-AD0D-91A929D8D823}"/>
              </a:ext>
            </a:extLst>
          </p:cNvPr>
          <p:cNvSpPr>
            <a:spLocks noGrp="1"/>
          </p:cNvSpPr>
          <p:nvPr>
            <p:ph type="dt" sz="half" idx="10"/>
          </p:nvPr>
        </p:nvSpPr>
        <p:spPr/>
        <p:txBody>
          <a:bodyPr/>
          <a:lstStyle/>
          <a:p>
            <a:fld id="{D1A63D34-24FD-4F28-911D-4229B1880B11}" type="datetimeFigureOut">
              <a:rPr lang="en-US" smtClean="0"/>
              <a:t>7/18/22</a:t>
            </a:fld>
            <a:endParaRPr lang="en-US"/>
          </a:p>
        </p:txBody>
      </p:sp>
      <p:sp>
        <p:nvSpPr>
          <p:cNvPr id="5" name="Footer Placeholder 4">
            <a:extLst>
              <a:ext uri="{FF2B5EF4-FFF2-40B4-BE49-F238E27FC236}">
                <a16:creationId xmlns:a16="http://schemas.microsoft.com/office/drawing/2014/main" id="{BF531F16-4BE8-4C7E-AFB5-B97CF95F6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DB085-B2A7-4A21-9CF0-9C0D813C8393}"/>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32620931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12635875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60684840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81786722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249514158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latin typeface="Arial" pitchFamily="34" charset="0"/>
                <a:cs typeface="Arial" pitchFamily="34" charset="0"/>
              </a:defRPr>
            </a:lvl1pPr>
          </a:lstStyle>
          <a:p>
            <a:r>
              <a:rPr lang="en-US" dirty="0"/>
              <a:t>Headline—Arial,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100000"/>
              <a:buFont typeface="Arial" pitchFamily="34" charset="0"/>
              <a:buChar char="□"/>
              <a:defRPr sz="2400" b="1" baseline="0">
                <a:solidFill>
                  <a:schemeClr val="bg2"/>
                </a:solidFill>
                <a:latin typeface="Arial" pitchFamily="34" charset="0"/>
                <a:cs typeface="Arial" pitchFamily="34" charset="0"/>
              </a:defRPr>
            </a:lvl1pPr>
            <a:lvl2pPr>
              <a:buClr>
                <a:schemeClr val="tx1"/>
              </a:buClr>
              <a:buSzPct val="120000"/>
              <a:buFont typeface="Arial" pitchFamily="34" charset="0"/>
              <a:buChar char="▫"/>
              <a:defRPr sz="2000">
                <a:solidFill>
                  <a:schemeClr val="bg2"/>
                </a:solidFill>
                <a:latin typeface="Arial" pitchFamily="34" charset="0"/>
                <a:cs typeface="Arial" pitchFamily="34" charset="0"/>
              </a:defRPr>
            </a:lvl2pPr>
            <a:lvl3pPr>
              <a:buClr>
                <a:schemeClr val="tx1"/>
              </a:buClr>
              <a:buSzPct val="80000"/>
              <a:buFont typeface="Arial" pitchFamily="34" charset="0"/>
              <a:buChar char="●"/>
              <a:defRPr sz="1800">
                <a:solidFill>
                  <a:schemeClr val="bg2"/>
                </a:solidFill>
                <a:latin typeface="Arial" pitchFamily="34" charset="0"/>
                <a:cs typeface="Arial" pitchFamily="34" charset="0"/>
              </a:defRPr>
            </a:lvl3pPr>
            <a:lvl4pPr>
              <a:buClr>
                <a:schemeClr val="tx1"/>
              </a:buClr>
              <a:buSzPct val="100000"/>
              <a:buFont typeface="Arial" pitchFamily="34" charset="0"/>
              <a:buChar char="◦"/>
              <a:defRPr sz="1800" baseline="0">
                <a:solidFill>
                  <a:schemeClr val="bg2"/>
                </a:solidFill>
                <a:latin typeface="Arial" pitchFamily="34" charset="0"/>
                <a:cs typeface="Arial" pitchFamily="34" charset="0"/>
              </a:defRPr>
            </a:lvl4pPr>
            <a:lvl5pPr>
              <a:buClr>
                <a:schemeClr val="tx1"/>
              </a:buClr>
              <a:buSzPct val="70000"/>
              <a:buFont typeface="Arial" pitchFamily="34" charset="0"/>
              <a:buChar char="▪"/>
              <a:defRPr sz="1800">
                <a:solidFill>
                  <a:schemeClr val="bg2"/>
                </a:solidFill>
                <a:latin typeface="Arial" pitchFamily="34" charset="0"/>
                <a:cs typeface="Arial" pitchFamily="34" charset="0"/>
              </a:defRPr>
            </a:lvl5pPr>
          </a:lstStyle>
          <a:p>
            <a:pPr lvl="0"/>
            <a:r>
              <a:rPr lang="en-US" dirty="0"/>
              <a:t>First level—Arial, Bold, 24pt</a:t>
            </a:r>
          </a:p>
          <a:p>
            <a:pPr lvl="1"/>
            <a:r>
              <a:rPr lang="en-US" dirty="0"/>
              <a:t>Second level—Arial, 20pt</a:t>
            </a:r>
          </a:p>
          <a:p>
            <a:pPr lvl="2"/>
            <a:r>
              <a:rPr lang="en-US" dirty="0"/>
              <a:t>Third level—Arial, 18pt	</a:t>
            </a:r>
          </a:p>
          <a:p>
            <a:pPr lvl="3"/>
            <a:r>
              <a:rPr lang="en-US" dirty="0"/>
              <a:t>Fourth level—Arial, 18pt</a:t>
            </a:r>
          </a:p>
          <a:p>
            <a:pPr lvl="4"/>
            <a:r>
              <a:rPr lang="en-US" dirty="0"/>
              <a:t>Fifth level—Arial, 18pt</a:t>
            </a:r>
          </a:p>
        </p:txBody>
      </p:sp>
      <p:sp>
        <p:nvSpPr>
          <p:cNvPr id="6" name="Text Placeholder 5"/>
          <p:cNvSpPr>
            <a:spLocks noGrp="1"/>
          </p:cNvSpPr>
          <p:nvPr userDrawn="1">
            <p:ph type="body" sz="quarter" idx="11" hasCustomPrompt="1"/>
          </p:nvPr>
        </p:nvSpPr>
        <p:spPr>
          <a:xfrm>
            <a:off x="609600" y="5791200"/>
            <a:ext cx="10972800" cy="609600"/>
          </a:xfrm>
          <a:prstGeom prst="rect">
            <a:avLst/>
          </a:prstGeom>
        </p:spPr>
        <p:txBody>
          <a:bodyPr anchor="b"/>
          <a:lstStyle>
            <a:lvl1pPr>
              <a:buNone/>
              <a:defRPr sz="1100">
                <a:solidFill>
                  <a:schemeClr val="tx1"/>
                </a:solidFill>
                <a:latin typeface="Arial" pitchFamily="34" charset="0"/>
                <a:cs typeface="Arial" pitchFamily="34" charset="0"/>
              </a:defRPr>
            </a:lvl1pPr>
          </a:lstStyle>
          <a:p>
            <a:r>
              <a:rPr lang="en-US" dirty="0"/>
              <a:t>* Citations, references, and credits – Arial, 11pt</a:t>
            </a:r>
          </a:p>
        </p:txBody>
      </p:sp>
    </p:spTree>
    <p:extLst>
      <p:ext uri="{BB962C8B-B14F-4D97-AF65-F5344CB8AC3E}">
        <p14:creationId xmlns:p14="http://schemas.microsoft.com/office/powerpoint/2010/main" val="251192928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1252728"/>
          </a:xfrm>
          <a:prstGeom prst="rect">
            <a:avLst/>
          </a:prstGeom>
        </p:spPr>
        <p:txBody>
          <a:bodyPr/>
          <a:lstStyle>
            <a:lvl1pPr>
              <a:defRPr>
                <a:solidFill>
                  <a:schemeClr val="bg1"/>
                </a:solidFill>
              </a:defRPr>
            </a:lvl1pPr>
            <a:extLst/>
          </a:lstStyle>
          <a:p>
            <a:r>
              <a:rPr lang="en-US" dirty="0"/>
              <a:t>Click to edit Master title style</a:t>
            </a:r>
          </a:p>
        </p:txBody>
      </p:sp>
      <p:sp>
        <p:nvSpPr>
          <p:cNvPr id="3" name="Content Placeholder 2"/>
          <p:cNvSpPr>
            <a:spLocks noGrp="1"/>
          </p:cNvSpPr>
          <p:nvPr>
            <p:ph idx="1"/>
          </p:nvPr>
        </p:nvSpPr>
        <p:spPr>
          <a:xfrm>
            <a:off x="609600" y="1774825"/>
            <a:ext cx="10972800" cy="4625975"/>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477000"/>
            <a:ext cx="2844800" cy="274638"/>
          </a:xfrm>
          <a:prstGeom prst="rect">
            <a:avLst/>
          </a:prstGeom>
        </p:spPr>
        <p:txBody>
          <a:bodyPr/>
          <a:lstStyle>
            <a:lvl1pPr>
              <a:defRPr/>
            </a:lvl1pPr>
          </a:lstStyle>
          <a:p>
            <a:pPr>
              <a:defRPr/>
            </a:pPr>
            <a:fld id="{C77D3A78-D59B-4B90-9786-EBD0AF9F4BBD}" type="datetime1">
              <a:rPr lang="en-US" smtClean="0">
                <a:solidFill>
                  <a:srgbClr val="0F56DC"/>
                </a:solidFill>
              </a:rPr>
              <a:pPr>
                <a:defRPr/>
              </a:pPr>
              <a:t>7/18/22</a:t>
            </a:fld>
            <a:endParaRPr lang="en-US">
              <a:solidFill>
                <a:srgbClr val="0F56DC"/>
              </a:solidFill>
            </a:endParaRPr>
          </a:p>
        </p:txBody>
      </p:sp>
      <p:sp>
        <p:nvSpPr>
          <p:cNvPr id="5" name="Footer Placeholder 4"/>
          <p:cNvSpPr>
            <a:spLocks noGrp="1"/>
          </p:cNvSpPr>
          <p:nvPr>
            <p:ph type="ftr" sz="quarter" idx="11"/>
          </p:nvPr>
        </p:nvSpPr>
        <p:spPr>
          <a:xfrm>
            <a:off x="3520020" y="6477000"/>
            <a:ext cx="7344833" cy="274638"/>
          </a:xfrm>
          <a:prstGeom prst="rect">
            <a:avLst/>
          </a:prstGeom>
        </p:spPr>
        <p:txBody>
          <a:bodyPr/>
          <a:lstStyle>
            <a:lvl1pPr>
              <a:defRPr/>
            </a:lvl1pPr>
          </a:lstStyle>
          <a:p>
            <a:pPr>
              <a:defRPr/>
            </a:pPr>
            <a:endParaRPr lang="en-US">
              <a:solidFill>
                <a:srgbClr val="0F56DC"/>
              </a:solidFill>
            </a:endParaRPr>
          </a:p>
        </p:txBody>
      </p:sp>
      <p:sp>
        <p:nvSpPr>
          <p:cNvPr id="6" name="Slide Number Placeholder 5"/>
          <p:cNvSpPr>
            <a:spLocks noGrp="1"/>
          </p:cNvSpPr>
          <p:nvPr>
            <p:ph type="sldNum" sz="quarter" idx="12"/>
          </p:nvPr>
        </p:nvSpPr>
        <p:spPr>
          <a:xfrm>
            <a:off x="10938935" y="6477000"/>
            <a:ext cx="977900" cy="274638"/>
          </a:xfrm>
          <a:prstGeom prst="rect">
            <a:avLst/>
          </a:prstGeom>
        </p:spPr>
        <p:txBody>
          <a:bodyPr/>
          <a:lstStyle>
            <a:lvl1pPr>
              <a:defRPr/>
            </a:lvl1pPr>
          </a:lstStyle>
          <a:p>
            <a:pPr>
              <a:defRPr/>
            </a:pPr>
            <a:fld id="{953AC9F8-9179-4F9C-A9C4-64713913FCBA}" type="slidenum">
              <a:rPr lang="en-US" smtClean="0">
                <a:solidFill>
                  <a:srgbClr val="0F56DC"/>
                </a:solidFill>
              </a:rPr>
              <a:pPr>
                <a:defRPr/>
              </a:pPr>
              <a:t>‹#›</a:t>
            </a:fld>
            <a:endParaRPr lang="en-US">
              <a:solidFill>
                <a:srgbClr val="0F56DC"/>
              </a:solidFill>
            </a:endParaRPr>
          </a:p>
        </p:txBody>
      </p:sp>
    </p:spTree>
    <p:extLst>
      <p:ext uri="{BB962C8B-B14F-4D97-AF65-F5344CB8AC3E}">
        <p14:creationId xmlns:p14="http://schemas.microsoft.com/office/powerpoint/2010/main" val="39508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B7297-D123-43DF-A199-131737B3F0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CFFDD-8A95-4747-AAF1-1149424C0B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4236D0-0061-4987-8BFE-8062FC0787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B1351B-C41A-4891-B9E3-2D6AE69E9779}"/>
              </a:ext>
            </a:extLst>
          </p:cNvPr>
          <p:cNvSpPr>
            <a:spLocks noGrp="1"/>
          </p:cNvSpPr>
          <p:nvPr>
            <p:ph type="dt" sz="half" idx="10"/>
          </p:nvPr>
        </p:nvSpPr>
        <p:spPr/>
        <p:txBody>
          <a:bodyPr/>
          <a:lstStyle/>
          <a:p>
            <a:fld id="{D1A63D34-24FD-4F28-911D-4229B1880B11}" type="datetimeFigureOut">
              <a:rPr lang="en-US" smtClean="0"/>
              <a:t>7/18/22</a:t>
            </a:fld>
            <a:endParaRPr lang="en-US"/>
          </a:p>
        </p:txBody>
      </p:sp>
      <p:sp>
        <p:nvSpPr>
          <p:cNvPr id="6" name="Footer Placeholder 5">
            <a:extLst>
              <a:ext uri="{FF2B5EF4-FFF2-40B4-BE49-F238E27FC236}">
                <a16:creationId xmlns:a16="http://schemas.microsoft.com/office/drawing/2014/main" id="{8CFCA985-07C9-4282-BAFE-03A4851D0D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FC80B-1FB2-4CD7-81C7-65F9E1B19532}"/>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39944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6C0F-0D68-4366-94A2-897F3A390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87EEBF-75F5-4BC8-ADEC-CF46A0891C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F4B868C-7B95-442E-A7A3-79AD1229EA2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7439AB-EDC6-4EA3-9DFE-E7DE8D0F43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6D2E1B2-7437-48D4-822D-925D06F5E02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8C00AA-3C0A-4AF8-B8E1-1F48BE557687}"/>
              </a:ext>
            </a:extLst>
          </p:cNvPr>
          <p:cNvSpPr>
            <a:spLocks noGrp="1"/>
          </p:cNvSpPr>
          <p:nvPr>
            <p:ph type="dt" sz="half" idx="10"/>
          </p:nvPr>
        </p:nvSpPr>
        <p:spPr/>
        <p:txBody>
          <a:bodyPr/>
          <a:lstStyle/>
          <a:p>
            <a:fld id="{D1A63D34-24FD-4F28-911D-4229B1880B11}" type="datetimeFigureOut">
              <a:rPr lang="en-US" smtClean="0"/>
              <a:t>7/18/22</a:t>
            </a:fld>
            <a:endParaRPr lang="en-US"/>
          </a:p>
        </p:txBody>
      </p:sp>
      <p:sp>
        <p:nvSpPr>
          <p:cNvPr id="8" name="Footer Placeholder 7">
            <a:extLst>
              <a:ext uri="{FF2B5EF4-FFF2-40B4-BE49-F238E27FC236}">
                <a16:creationId xmlns:a16="http://schemas.microsoft.com/office/drawing/2014/main" id="{07D89CEB-B910-4EFE-A5F0-FA1A71F7FA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CD493A-A8E6-4A31-A578-362E7C5F13BE}"/>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3716840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9F65D-CC63-482A-A98F-7770595130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ACD93-8AA9-4AB4-867C-FD1DF73D694D}"/>
              </a:ext>
            </a:extLst>
          </p:cNvPr>
          <p:cNvSpPr>
            <a:spLocks noGrp="1"/>
          </p:cNvSpPr>
          <p:nvPr>
            <p:ph type="dt" sz="half" idx="10"/>
          </p:nvPr>
        </p:nvSpPr>
        <p:spPr/>
        <p:txBody>
          <a:bodyPr/>
          <a:lstStyle/>
          <a:p>
            <a:fld id="{D1A63D34-24FD-4F28-911D-4229B1880B11}" type="datetimeFigureOut">
              <a:rPr lang="en-US" smtClean="0"/>
              <a:t>7/18/22</a:t>
            </a:fld>
            <a:endParaRPr lang="en-US"/>
          </a:p>
        </p:txBody>
      </p:sp>
      <p:sp>
        <p:nvSpPr>
          <p:cNvPr id="4" name="Footer Placeholder 3">
            <a:extLst>
              <a:ext uri="{FF2B5EF4-FFF2-40B4-BE49-F238E27FC236}">
                <a16:creationId xmlns:a16="http://schemas.microsoft.com/office/drawing/2014/main" id="{2A184E11-883C-4979-AE49-C21DB8221F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531A5E-8375-498C-815C-97046F499536}"/>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2490068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0D37CB-2E13-4858-A2FB-F668D2BBDC4B}"/>
              </a:ext>
            </a:extLst>
          </p:cNvPr>
          <p:cNvSpPr>
            <a:spLocks noGrp="1"/>
          </p:cNvSpPr>
          <p:nvPr>
            <p:ph type="dt" sz="half" idx="10"/>
          </p:nvPr>
        </p:nvSpPr>
        <p:spPr/>
        <p:txBody>
          <a:bodyPr/>
          <a:lstStyle/>
          <a:p>
            <a:fld id="{D1A63D34-24FD-4F28-911D-4229B1880B11}" type="datetimeFigureOut">
              <a:rPr lang="en-US" smtClean="0"/>
              <a:t>7/18/22</a:t>
            </a:fld>
            <a:endParaRPr lang="en-US"/>
          </a:p>
        </p:txBody>
      </p:sp>
      <p:sp>
        <p:nvSpPr>
          <p:cNvPr id="3" name="Footer Placeholder 2">
            <a:extLst>
              <a:ext uri="{FF2B5EF4-FFF2-40B4-BE49-F238E27FC236}">
                <a16:creationId xmlns:a16="http://schemas.microsoft.com/office/drawing/2014/main" id="{DABD1708-A151-48D8-809B-987A8A81E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7883A5-2334-48F5-B663-595C7E705B43}"/>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3379904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A5F5-6FBD-446E-AD50-B120AB60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C11571-264E-4A6C-96A5-4845EF9EC4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C813A5-731B-496F-9660-C94DFDDA0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3AC342-3303-4AD5-AF5D-72470DD0A693}"/>
              </a:ext>
            </a:extLst>
          </p:cNvPr>
          <p:cNvSpPr>
            <a:spLocks noGrp="1"/>
          </p:cNvSpPr>
          <p:nvPr>
            <p:ph type="dt" sz="half" idx="10"/>
          </p:nvPr>
        </p:nvSpPr>
        <p:spPr/>
        <p:txBody>
          <a:bodyPr/>
          <a:lstStyle/>
          <a:p>
            <a:fld id="{D1A63D34-24FD-4F28-911D-4229B1880B11}" type="datetimeFigureOut">
              <a:rPr lang="en-US" smtClean="0"/>
              <a:t>7/18/22</a:t>
            </a:fld>
            <a:endParaRPr lang="en-US"/>
          </a:p>
        </p:txBody>
      </p:sp>
      <p:sp>
        <p:nvSpPr>
          <p:cNvPr id="6" name="Footer Placeholder 5">
            <a:extLst>
              <a:ext uri="{FF2B5EF4-FFF2-40B4-BE49-F238E27FC236}">
                <a16:creationId xmlns:a16="http://schemas.microsoft.com/office/drawing/2014/main" id="{BCBD20C2-14DB-4F44-9334-555B821545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9D9FB8-876D-4B60-BC20-BF7FA17140B5}"/>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15371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12479-8E7C-4370-BD52-3F014F8767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F7A17D-B05A-4715-B277-D1E8E0E006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2A3055-F30E-443E-9F9C-EBF7A1DBD9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7F89F5A-BB8B-4284-AAB0-2962244A849C}"/>
              </a:ext>
            </a:extLst>
          </p:cNvPr>
          <p:cNvSpPr>
            <a:spLocks noGrp="1"/>
          </p:cNvSpPr>
          <p:nvPr>
            <p:ph type="dt" sz="half" idx="10"/>
          </p:nvPr>
        </p:nvSpPr>
        <p:spPr/>
        <p:txBody>
          <a:bodyPr/>
          <a:lstStyle/>
          <a:p>
            <a:fld id="{D1A63D34-24FD-4F28-911D-4229B1880B11}" type="datetimeFigureOut">
              <a:rPr lang="en-US" smtClean="0"/>
              <a:t>7/18/22</a:t>
            </a:fld>
            <a:endParaRPr lang="en-US"/>
          </a:p>
        </p:txBody>
      </p:sp>
      <p:sp>
        <p:nvSpPr>
          <p:cNvPr id="6" name="Footer Placeholder 5">
            <a:extLst>
              <a:ext uri="{FF2B5EF4-FFF2-40B4-BE49-F238E27FC236}">
                <a16:creationId xmlns:a16="http://schemas.microsoft.com/office/drawing/2014/main" id="{A509CF63-670A-4B55-9936-B177F3E5BA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771C53-AC48-4F6D-B350-BD4502926194}"/>
              </a:ext>
            </a:extLst>
          </p:cNvPr>
          <p:cNvSpPr>
            <a:spLocks noGrp="1"/>
          </p:cNvSpPr>
          <p:nvPr>
            <p:ph type="sldNum" sz="quarter" idx="12"/>
          </p:nvPr>
        </p:nvSpPr>
        <p:spPr/>
        <p:txBody>
          <a:bodyPr/>
          <a:lstStyle/>
          <a:p>
            <a:fld id="{9C444B61-493F-4689-829E-B4CC75A0FE03}" type="slidenum">
              <a:rPr lang="en-US" smtClean="0"/>
              <a:t>‹#›</a:t>
            </a:fld>
            <a:endParaRPr lang="en-US"/>
          </a:p>
        </p:txBody>
      </p:sp>
    </p:spTree>
    <p:extLst>
      <p:ext uri="{BB962C8B-B14F-4D97-AF65-F5344CB8AC3E}">
        <p14:creationId xmlns:p14="http://schemas.microsoft.com/office/powerpoint/2010/main" val="2091563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image" Target="../media/image3.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71B616-1EB4-4138-B8AB-B96389F32F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0EA37B-A24E-49B5-BA10-D92F4054FD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FCF0F2-15DD-4019-B216-F59A2E6F72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A63D34-24FD-4F28-911D-4229B1880B11}" type="datetimeFigureOut">
              <a:rPr lang="en-US" smtClean="0"/>
              <a:t>7/18/22</a:t>
            </a:fld>
            <a:endParaRPr lang="en-US"/>
          </a:p>
        </p:txBody>
      </p:sp>
      <p:sp>
        <p:nvSpPr>
          <p:cNvPr id="5" name="Footer Placeholder 4">
            <a:extLst>
              <a:ext uri="{FF2B5EF4-FFF2-40B4-BE49-F238E27FC236}">
                <a16:creationId xmlns:a16="http://schemas.microsoft.com/office/drawing/2014/main" id="{E787D499-3201-43E9-8036-3D465B8D10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10ADEB-BE67-4C37-9E7A-7E6184E2C7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444B61-493F-4689-829E-B4CC75A0FE03}" type="slidenum">
              <a:rPr lang="en-US" smtClean="0"/>
              <a:t>‹#›</a:t>
            </a:fld>
            <a:endParaRPr lang="en-US"/>
          </a:p>
        </p:txBody>
      </p:sp>
    </p:spTree>
    <p:extLst>
      <p:ext uri="{BB962C8B-B14F-4D97-AF65-F5344CB8AC3E}">
        <p14:creationId xmlns:p14="http://schemas.microsoft.com/office/powerpoint/2010/main" val="2802553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9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44B96"/>
        </a:solidFill>
        <a:effectLst/>
      </p:bgPr>
    </p:bg>
    <p:spTree>
      <p:nvGrpSpPr>
        <p:cNvPr id="1" name=""/>
        <p:cNvGrpSpPr/>
        <p:nvPr/>
      </p:nvGrpSpPr>
      <p:grpSpPr>
        <a:xfrm>
          <a:off x="0" y="0"/>
          <a:ext cx="0" cy="0"/>
          <a:chOff x="0" y="0"/>
          <a:chExt cx="0" cy="0"/>
        </a:xfrm>
      </p:grpSpPr>
      <p:grpSp>
        <p:nvGrpSpPr>
          <p:cNvPr id="15" name="Group 23"/>
          <p:cNvGrpSpPr/>
          <p:nvPr userDrawn="1"/>
        </p:nvGrpSpPr>
        <p:grpSpPr>
          <a:xfrm>
            <a:off x="0" y="0"/>
            <a:ext cx="12192000" cy="6858000"/>
            <a:chOff x="0" y="3448594"/>
            <a:chExt cx="10972800" cy="18497006"/>
          </a:xfrm>
        </p:grpSpPr>
        <p:sp>
          <p:nvSpPr>
            <p:cNvPr id="20" name="Freeform 19"/>
            <p:cNvSpPr/>
            <p:nvPr userDrawn="1"/>
          </p:nvSpPr>
          <p:spPr>
            <a:xfrm>
              <a:off x="0" y="15925798"/>
              <a:ext cx="10972800" cy="6019801"/>
            </a:xfrm>
            <a:custGeom>
              <a:avLst/>
              <a:gdLst>
                <a:gd name="connsiteX0" fmla="*/ 0 w 3778623"/>
                <a:gd name="connsiteY0" fmla="*/ 5553635 h 5553635"/>
                <a:gd name="connsiteX1" fmla="*/ 1889312 w 3778623"/>
                <a:gd name="connsiteY1" fmla="*/ 0 h 5553635"/>
                <a:gd name="connsiteX2" fmla="*/ 3778623 w 3778623"/>
                <a:gd name="connsiteY2" fmla="*/ 5553635 h 5553635"/>
                <a:gd name="connsiteX3" fmla="*/ 0 w 3778623"/>
                <a:gd name="connsiteY3" fmla="*/ 5553635 h 5553635"/>
                <a:gd name="connsiteX0" fmla="*/ 0 w 6548718"/>
                <a:gd name="connsiteY0" fmla="*/ 7436223 h 7436223"/>
                <a:gd name="connsiteX1" fmla="*/ 4659407 w 6548718"/>
                <a:gd name="connsiteY1" fmla="*/ 0 h 7436223"/>
                <a:gd name="connsiteX2" fmla="*/ 6548718 w 6548718"/>
                <a:gd name="connsiteY2" fmla="*/ 5553635 h 7436223"/>
                <a:gd name="connsiteX3" fmla="*/ 0 w 6548718"/>
                <a:gd name="connsiteY3" fmla="*/ 7436223 h 7436223"/>
                <a:gd name="connsiteX0" fmla="*/ 0 w 16459200"/>
                <a:gd name="connsiteY0" fmla="*/ 7436223 h 7436223"/>
                <a:gd name="connsiteX1" fmla="*/ 4659407 w 16459200"/>
                <a:gd name="connsiteY1" fmla="*/ 0 h 7436223"/>
                <a:gd name="connsiteX2" fmla="*/ 16459200 w 16459200"/>
                <a:gd name="connsiteY2" fmla="*/ 7436223 h 7436223"/>
                <a:gd name="connsiteX3" fmla="*/ 0 w 16459200"/>
                <a:gd name="connsiteY3" fmla="*/ 7436223 h 7436223"/>
                <a:gd name="connsiteX0" fmla="*/ 0 w 16459200"/>
                <a:gd name="connsiteY0" fmla="*/ 8431305 h 8431305"/>
                <a:gd name="connsiteX1" fmla="*/ 16459200 w 16459200"/>
                <a:gd name="connsiteY1" fmla="*/ 0 h 8431305"/>
                <a:gd name="connsiteX2" fmla="*/ 16459200 w 16459200"/>
                <a:gd name="connsiteY2" fmla="*/ 8431305 h 8431305"/>
                <a:gd name="connsiteX3" fmla="*/ 0 w 16459200"/>
                <a:gd name="connsiteY3" fmla="*/ 8431305 h 8431305"/>
                <a:gd name="connsiteX0" fmla="*/ 0 w 16459200"/>
                <a:gd name="connsiteY0" fmla="*/ 9036423 h 9036423"/>
                <a:gd name="connsiteX1" fmla="*/ 16459200 w 16459200"/>
                <a:gd name="connsiteY1" fmla="*/ 0 h 9036423"/>
                <a:gd name="connsiteX2" fmla="*/ 16459200 w 16459200"/>
                <a:gd name="connsiteY2" fmla="*/ 9036423 h 9036423"/>
                <a:gd name="connsiteX3" fmla="*/ 0 w 16459200"/>
                <a:gd name="connsiteY3" fmla="*/ 9036423 h 9036423"/>
                <a:gd name="connsiteX0" fmla="*/ 0 w 16459200"/>
                <a:gd name="connsiteY0" fmla="*/ 5867400 h 5867400"/>
                <a:gd name="connsiteX1" fmla="*/ 16459200 w 16459200"/>
                <a:gd name="connsiteY1" fmla="*/ 0 h 5867400"/>
                <a:gd name="connsiteX2" fmla="*/ 16459200 w 16459200"/>
                <a:gd name="connsiteY2" fmla="*/ 5867400 h 5867400"/>
                <a:gd name="connsiteX3" fmla="*/ 0 w 16459200"/>
                <a:gd name="connsiteY3" fmla="*/ 5867400 h 5867400"/>
                <a:gd name="connsiteX0" fmla="*/ 0 w 16459200"/>
                <a:gd name="connsiteY0" fmla="*/ 6019801 h 6019801"/>
                <a:gd name="connsiteX1" fmla="*/ 16459200 w 16459200"/>
                <a:gd name="connsiteY1" fmla="*/ 0 h 6019801"/>
                <a:gd name="connsiteX2" fmla="*/ 16459200 w 16459200"/>
                <a:gd name="connsiteY2" fmla="*/ 6019801 h 6019801"/>
                <a:gd name="connsiteX3" fmla="*/ 0 w 16459200"/>
                <a:gd name="connsiteY3" fmla="*/ 6019801 h 6019801"/>
              </a:gdLst>
              <a:ahLst/>
              <a:cxnLst>
                <a:cxn ang="0">
                  <a:pos x="connsiteX0" y="connsiteY0"/>
                </a:cxn>
                <a:cxn ang="0">
                  <a:pos x="connsiteX1" y="connsiteY1"/>
                </a:cxn>
                <a:cxn ang="0">
                  <a:pos x="connsiteX2" y="connsiteY2"/>
                </a:cxn>
                <a:cxn ang="0">
                  <a:pos x="connsiteX3" y="connsiteY3"/>
                </a:cxn>
              </a:cxnLst>
              <a:rect l="l" t="t" r="r" b="b"/>
              <a:pathLst>
                <a:path w="16459200" h="6019801">
                  <a:moveTo>
                    <a:pt x="0" y="6019801"/>
                  </a:moveTo>
                  <a:lnTo>
                    <a:pt x="16459200" y="0"/>
                  </a:lnTo>
                  <a:lnTo>
                    <a:pt x="16459200" y="6019801"/>
                  </a:lnTo>
                  <a:lnTo>
                    <a:pt x="0" y="6019801"/>
                  </a:lnTo>
                  <a:close/>
                </a:path>
              </a:pathLst>
            </a:custGeom>
            <a:solidFill>
              <a:srgbClr val="146CB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21" name="Freeform 20"/>
            <p:cNvSpPr/>
            <p:nvPr userDrawn="1"/>
          </p:nvSpPr>
          <p:spPr>
            <a:xfrm>
              <a:off x="0" y="3448594"/>
              <a:ext cx="10972800" cy="18497006"/>
            </a:xfrm>
            <a:custGeom>
              <a:avLst/>
              <a:gdLst>
                <a:gd name="connsiteX0" fmla="*/ 0 w 5096435"/>
                <a:gd name="connsiteY0" fmla="*/ 0 h 1492624"/>
                <a:gd name="connsiteX1" fmla="*/ 5096435 w 5096435"/>
                <a:gd name="connsiteY1" fmla="*/ 0 h 1492624"/>
                <a:gd name="connsiteX2" fmla="*/ 5096435 w 5096435"/>
                <a:gd name="connsiteY2" fmla="*/ 1492624 h 1492624"/>
                <a:gd name="connsiteX3" fmla="*/ 0 w 5096435"/>
                <a:gd name="connsiteY3" fmla="*/ 1492624 h 1492624"/>
                <a:gd name="connsiteX4" fmla="*/ 0 w 5096435"/>
                <a:gd name="connsiteY4" fmla="*/ 0 h 1492624"/>
                <a:gd name="connsiteX0" fmla="*/ 699247 w 5795682"/>
                <a:gd name="connsiteY0" fmla="*/ 0 h 7718612"/>
                <a:gd name="connsiteX1" fmla="*/ 5795682 w 5795682"/>
                <a:gd name="connsiteY1" fmla="*/ 0 h 7718612"/>
                <a:gd name="connsiteX2" fmla="*/ 5795682 w 5795682"/>
                <a:gd name="connsiteY2" fmla="*/ 1492624 h 7718612"/>
                <a:gd name="connsiteX3" fmla="*/ 0 w 5795682"/>
                <a:gd name="connsiteY3" fmla="*/ 7718612 h 7718612"/>
                <a:gd name="connsiteX4" fmla="*/ 699247 w 5795682"/>
                <a:gd name="connsiteY4" fmla="*/ 0 h 7718612"/>
                <a:gd name="connsiteX0" fmla="*/ 699247 w 14226988"/>
                <a:gd name="connsiteY0" fmla="*/ 457200 h 8175812"/>
                <a:gd name="connsiteX1" fmla="*/ 5795682 w 14226988"/>
                <a:gd name="connsiteY1" fmla="*/ 457200 h 8175812"/>
                <a:gd name="connsiteX2" fmla="*/ 14226988 w 14226988"/>
                <a:gd name="connsiteY2" fmla="*/ 0 h 8175812"/>
                <a:gd name="connsiteX3" fmla="*/ 0 w 14226988"/>
                <a:gd name="connsiteY3" fmla="*/ 8175812 h 8175812"/>
                <a:gd name="connsiteX4" fmla="*/ 699247 w 14226988"/>
                <a:gd name="connsiteY4" fmla="*/ 457200 h 8175812"/>
                <a:gd name="connsiteX0" fmla="*/ 699247 w 16459200"/>
                <a:gd name="connsiteY0" fmla="*/ 13447 h 7732059"/>
                <a:gd name="connsiteX1" fmla="*/ 5795682 w 16459200"/>
                <a:gd name="connsiteY1" fmla="*/ 13447 h 7732059"/>
                <a:gd name="connsiteX2" fmla="*/ 16459200 w 16459200"/>
                <a:gd name="connsiteY2" fmla="*/ 0 h 7732059"/>
                <a:gd name="connsiteX3" fmla="*/ 0 w 16459200"/>
                <a:gd name="connsiteY3" fmla="*/ 7732059 h 7732059"/>
                <a:gd name="connsiteX4" fmla="*/ 699247 w 16459200"/>
                <a:gd name="connsiteY4" fmla="*/ 13447 h 7732059"/>
                <a:gd name="connsiteX0" fmla="*/ 699247 w 16459200"/>
                <a:gd name="connsiteY0" fmla="*/ 537882 h 8256494"/>
                <a:gd name="connsiteX1" fmla="*/ 7234518 w 16459200"/>
                <a:gd name="connsiteY1" fmla="*/ 0 h 8256494"/>
                <a:gd name="connsiteX2" fmla="*/ 16459200 w 16459200"/>
                <a:gd name="connsiteY2" fmla="*/ 524435 h 8256494"/>
                <a:gd name="connsiteX3" fmla="*/ 0 w 16459200"/>
                <a:gd name="connsiteY3" fmla="*/ 8256494 h 8256494"/>
                <a:gd name="connsiteX4" fmla="*/ 699247 w 16459200"/>
                <a:gd name="connsiteY4" fmla="*/ 537882 h 8256494"/>
                <a:gd name="connsiteX0" fmla="*/ 699247 w 16459200"/>
                <a:gd name="connsiteY0" fmla="*/ 3254188 h 10972800"/>
                <a:gd name="connsiteX1" fmla="*/ 16459200 w 16459200"/>
                <a:gd name="connsiteY1" fmla="*/ 0 h 10972800"/>
                <a:gd name="connsiteX2" fmla="*/ 16459200 w 16459200"/>
                <a:gd name="connsiteY2" fmla="*/ 3240741 h 10972800"/>
                <a:gd name="connsiteX3" fmla="*/ 0 w 16459200"/>
                <a:gd name="connsiteY3" fmla="*/ 10972800 h 10972800"/>
                <a:gd name="connsiteX4" fmla="*/ 699247 w 16459200"/>
                <a:gd name="connsiteY4" fmla="*/ 3254188 h 10972800"/>
                <a:gd name="connsiteX0" fmla="*/ 13473953 w 16459200"/>
                <a:gd name="connsiteY0" fmla="*/ 0 h 10972800"/>
                <a:gd name="connsiteX1" fmla="*/ 16459200 w 16459200"/>
                <a:gd name="connsiteY1" fmla="*/ 0 h 10972800"/>
                <a:gd name="connsiteX2" fmla="*/ 16459200 w 16459200"/>
                <a:gd name="connsiteY2" fmla="*/ 3240741 h 10972800"/>
                <a:gd name="connsiteX3" fmla="*/ 0 w 16459200"/>
                <a:gd name="connsiteY3" fmla="*/ 10972800 h 10972800"/>
                <a:gd name="connsiteX4" fmla="*/ 13473953 w 16459200"/>
                <a:gd name="connsiteY4" fmla="*/ 0 h 10972800"/>
                <a:gd name="connsiteX0" fmla="*/ 13473953 w 16459200"/>
                <a:gd name="connsiteY0" fmla="*/ 0 h 10972800"/>
                <a:gd name="connsiteX1" fmla="*/ 16459200 w 16459200"/>
                <a:gd name="connsiteY1" fmla="*/ 0 h 10972800"/>
                <a:gd name="connsiteX2" fmla="*/ 16459200 w 16459200"/>
                <a:gd name="connsiteY2" fmla="*/ 1219200 h 10972800"/>
                <a:gd name="connsiteX3" fmla="*/ 0 w 16459200"/>
                <a:gd name="connsiteY3" fmla="*/ 10972800 h 10972800"/>
                <a:gd name="connsiteX4" fmla="*/ 13473953 w 16459200"/>
                <a:gd name="connsiteY4" fmla="*/ 0 h 10972800"/>
                <a:gd name="connsiteX0" fmla="*/ 14973300 w 16459200"/>
                <a:gd name="connsiteY0" fmla="*/ 0 h 21945600"/>
                <a:gd name="connsiteX1" fmla="*/ 16459200 w 16459200"/>
                <a:gd name="connsiteY1" fmla="*/ 10972800 h 21945600"/>
                <a:gd name="connsiteX2" fmla="*/ 16459200 w 16459200"/>
                <a:gd name="connsiteY2" fmla="*/ 12192000 h 21945600"/>
                <a:gd name="connsiteX3" fmla="*/ 0 w 16459200"/>
                <a:gd name="connsiteY3" fmla="*/ 21945600 h 21945600"/>
                <a:gd name="connsiteX4" fmla="*/ 14973300 w 16459200"/>
                <a:gd name="connsiteY4" fmla="*/ 0 h 21945600"/>
                <a:gd name="connsiteX0" fmla="*/ 14973300 w 16459200"/>
                <a:gd name="connsiteY0" fmla="*/ 0 h 21945600"/>
                <a:gd name="connsiteX1" fmla="*/ 16459200 w 16459200"/>
                <a:gd name="connsiteY1" fmla="*/ 0 h 21945600"/>
                <a:gd name="connsiteX2" fmla="*/ 16459200 w 16459200"/>
                <a:gd name="connsiteY2" fmla="*/ 12192000 h 21945600"/>
                <a:gd name="connsiteX3" fmla="*/ 0 w 16459200"/>
                <a:gd name="connsiteY3" fmla="*/ 21945600 h 21945600"/>
                <a:gd name="connsiteX4" fmla="*/ 14973300 w 16459200"/>
                <a:gd name="connsiteY4" fmla="*/ 0 h 21945600"/>
                <a:gd name="connsiteX0" fmla="*/ 14973300 w 16459200"/>
                <a:gd name="connsiteY0" fmla="*/ 0 h 21945600"/>
                <a:gd name="connsiteX1" fmla="*/ 16459200 w 16459200"/>
                <a:gd name="connsiteY1" fmla="*/ 0 h 21945600"/>
                <a:gd name="connsiteX2" fmla="*/ 16459200 w 16459200"/>
                <a:gd name="connsiteY2" fmla="*/ 8305800 h 21945600"/>
                <a:gd name="connsiteX3" fmla="*/ 0 w 16459200"/>
                <a:gd name="connsiteY3" fmla="*/ 21945600 h 21945600"/>
                <a:gd name="connsiteX4" fmla="*/ 14973300 w 16459200"/>
                <a:gd name="connsiteY4" fmla="*/ 0 h 21945600"/>
                <a:gd name="connsiteX0" fmla="*/ 14973300 w 16459200"/>
                <a:gd name="connsiteY0" fmla="*/ 0 h 21945600"/>
                <a:gd name="connsiteX1" fmla="*/ 16459200 w 16459200"/>
                <a:gd name="connsiteY1" fmla="*/ 0 h 21945600"/>
                <a:gd name="connsiteX2" fmla="*/ 16459200 w 16459200"/>
                <a:gd name="connsiteY2" fmla="*/ 7620000 h 21945600"/>
                <a:gd name="connsiteX3" fmla="*/ 0 w 16459200"/>
                <a:gd name="connsiteY3" fmla="*/ 21945600 h 21945600"/>
                <a:gd name="connsiteX4" fmla="*/ 14973300 w 16459200"/>
                <a:gd name="connsiteY4" fmla="*/ 0 h 21945600"/>
                <a:gd name="connsiteX0" fmla="*/ 14973300 w 16459200"/>
                <a:gd name="connsiteY0" fmla="*/ 0 h 21945600"/>
                <a:gd name="connsiteX1" fmla="*/ 16459200 w 16459200"/>
                <a:gd name="connsiteY1" fmla="*/ 0 h 21945600"/>
                <a:gd name="connsiteX2" fmla="*/ 16459200 w 16459200"/>
                <a:gd name="connsiteY2" fmla="*/ 8229600 h 21945600"/>
                <a:gd name="connsiteX3" fmla="*/ 0 w 16459200"/>
                <a:gd name="connsiteY3" fmla="*/ 21945600 h 21945600"/>
                <a:gd name="connsiteX4" fmla="*/ 14973300 w 16459200"/>
                <a:gd name="connsiteY4" fmla="*/ 0 h 21945600"/>
                <a:gd name="connsiteX0" fmla="*/ 14970034 w 16459200"/>
                <a:gd name="connsiteY0" fmla="*/ 3448594 h 21945600"/>
                <a:gd name="connsiteX1" fmla="*/ 16459200 w 16459200"/>
                <a:gd name="connsiteY1" fmla="*/ 0 h 21945600"/>
                <a:gd name="connsiteX2" fmla="*/ 16459200 w 16459200"/>
                <a:gd name="connsiteY2" fmla="*/ 8229600 h 21945600"/>
                <a:gd name="connsiteX3" fmla="*/ 0 w 16459200"/>
                <a:gd name="connsiteY3" fmla="*/ 21945600 h 21945600"/>
                <a:gd name="connsiteX4" fmla="*/ 14970034 w 16459200"/>
                <a:gd name="connsiteY4" fmla="*/ 3448594 h 21945600"/>
                <a:gd name="connsiteX0" fmla="*/ 14970034 w 16459200"/>
                <a:gd name="connsiteY0" fmla="*/ 0 h 18497006"/>
                <a:gd name="connsiteX1" fmla="*/ 16459200 w 16459200"/>
                <a:gd name="connsiteY1" fmla="*/ 0 h 18497006"/>
                <a:gd name="connsiteX2" fmla="*/ 16459200 w 16459200"/>
                <a:gd name="connsiteY2" fmla="*/ 4781006 h 18497006"/>
                <a:gd name="connsiteX3" fmla="*/ 0 w 16459200"/>
                <a:gd name="connsiteY3" fmla="*/ 18497006 h 18497006"/>
                <a:gd name="connsiteX4" fmla="*/ 14970034 w 16459200"/>
                <a:gd name="connsiteY4" fmla="*/ 0 h 18497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0" h="18497006">
                  <a:moveTo>
                    <a:pt x="14970034" y="0"/>
                  </a:moveTo>
                  <a:lnTo>
                    <a:pt x="16459200" y="0"/>
                  </a:lnTo>
                  <a:lnTo>
                    <a:pt x="16459200" y="4781006"/>
                  </a:lnTo>
                  <a:lnTo>
                    <a:pt x="0" y="18497006"/>
                  </a:lnTo>
                  <a:lnTo>
                    <a:pt x="14970034" y="0"/>
                  </a:lnTo>
                  <a:close/>
                </a:path>
              </a:pathLst>
            </a:custGeom>
            <a:solidFill>
              <a:srgbClr val="146FB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22" name="Freeform 21"/>
            <p:cNvSpPr/>
            <p:nvPr userDrawn="1"/>
          </p:nvSpPr>
          <p:spPr>
            <a:xfrm>
              <a:off x="0" y="13030200"/>
              <a:ext cx="10972800" cy="8915400"/>
            </a:xfrm>
            <a:custGeom>
              <a:avLst/>
              <a:gdLst>
                <a:gd name="connsiteX0" fmla="*/ 0 w 3778623"/>
                <a:gd name="connsiteY0" fmla="*/ 5553635 h 5553635"/>
                <a:gd name="connsiteX1" fmla="*/ 1889312 w 3778623"/>
                <a:gd name="connsiteY1" fmla="*/ 0 h 5553635"/>
                <a:gd name="connsiteX2" fmla="*/ 3778623 w 3778623"/>
                <a:gd name="connsiteY2" fmla="*/ 5553635 h 5553635"/>
                <a:gd name="connsiteX3" fmla="*/ 0 w 3778623"/>
                <a:gd name="connsiteY3" fmla="*/ 5553635 h 5553635"/>
                <a:gd name="connsiteX0" fmla="*/ 0 w 6548718"/>
                <a:gd name="connsiteY0" fmla="*/ 7436223 h 7436223"/>
                <a:gd name="connsiteX1" fmla="*/ 4659407 w 6548718"/>
                <a:gd name="connsiteY1" fmla="*/ 0 h 7436223"/>
                <a:gd name="connsiteX2" fmla="*/ 6548718 w 6548718"/>
                <a:gd name="connsiteY2" fmla="*/ 5553635 h 7436223"/>
                <a:gd name="connsiteX3" fmla="*/ 0 w 6548718"/>
                <a:gd name="connsiteY3" fmla="*/ 7436223 h 7436223"/>
                <a:gd name="connsiteX0" fmla="*/ 0 w 16459200"/>
                <a:gd name="connsiteY0" fmla="*/ 7436223 h 7436223"/>
                <a:gd name="connsiteX1" fmla="*/ 4659407 w 16459200"/>
                <a:gd name="connsiteY1" fmla="*/ 0 h 7436223"/>
                <a:gd name="connsiteX2" fmla="*/ 16459200 w 16459200"/>
                <a:gd name="connsiteY2" fmla="*/ 7436223 h 7436223"/>
                <a:gd name="connsiteX3" fmla="*/ 0 w 16459200"/>
                <a:gd name="connsiteY3" fmla="*/ 7436223 h 7436223"/>
                <a:gd name="connsiteX0" fmla="*/ 0 w 16459200"/>
                <a:gd name="connsiteY0" fmla="*/ 8431305 h 8431305"/>
                <a:gd name="connsiteX1" fmla="*/ 16459200 w 16459200"/>
                <a:gd name="connsiteY1" fmla="*/ 0 h 8431305"/>
                <a:gd name="connsiteX2" fmla="*/ 16459200 w 16459200"/>
                <a:gd name="connsiteY2" fmla="*/ 8431305 h 8431305"/>
                <a:gd name="connsiteX3" fmla="*/ 0 w 16459200"/>
                <a:gd name="connsiteY3" fmla="*/ 8431305 h 8431305"/>
                <a:gd name="connsiteX0" fmla="*/ 0 w 16459200"/>
                <a:gd name="connsiteY0" fmla="*/ 9036423 h 9036423"/>
                <a:gd name="connsiteX1" fmla="*/ 16459200 w 16459200"/>
                <a:gd name="connsiteY1" fmla="*/ 0 h 9036423"/>
                <a:gd name="connsiteX2" fmla="*/ 16459200 w 16459200"/>
                <a:gd name="connsiteY2" fmla="*/ 9036423 h 9036423"/>
                <a:gd name="connsiteX3" fmla="*/ 0 w 16459200"/>
                <a:gd name="connsiteY3" fmla="*/ 9036423 h 9036423"/>
                <a:gd name="connsiteX0" fmla="*/ 0 w 16208188"/>
                <a:gd name="connsiteY0" fmla="*/ 10067364 h 10067364"/>
                <a:gd name="connsiteX1" fmla="*/ 16208188 w 16208188"/>
                <a:gd name="connsiteY1" fmla="*/ 0 h 10067364"/>
                <a:gd name="connsiteX2" fmla="*/ 16208188 w 16208188"/>
                <a:gd name="connsiteY2" fmla="*/ 9036423 h 10067364"/>
                <a:gd name="connsiteX3" fmla="*/ 0 w 16208188"/>
                <a:gd name="connsiteY3" fmla="*/ 10067364 h 10067364"/>
                <a:gd name="connsiteX0" fmla="*/ 0 w 16208188"/>
                <a:gd name="connsiteY0" fmla="*/ 10972801 h 10972801"/>
                <a:gd name="connsiteX1" fmla="*/ 8973670 w 16208188"/>
                <a:gd name="connsiteY1" fmla="*/ 0 h 10972801"/>
                <a:gd name="connsiteX2" fmla="*/ 16208188 w 16208188"/>
                <a:gd name="connsiteY2" fmla="*/ 9941860 h 10972801"/>
                <a:gd name="connsiteX3" fmla="*/ 0 w 16208188"/>
                <a:gd name="connsiteY3" fmla="*/ 10972801 h 10972801"/>
                <a:gd name="connsiteX0" fmla="*/ 0 w 12362329"/>
                <a:gd name="connsiteY0" fmla="*/ 10972801 h 10972801"/>
                <a:gd name="connsiteX1" fmla="*/ 8973670 w 12362329"/>
                <a:gd name="connsiteY1" fmla="*/ 0 h 10972801"/>
                <a:gd name="connsiteX2" fmla="*/ 12362329 w 12362329"/>
                <a:gd name="connsiteY2" fmla="*/ 1 h 10972801"/>
                <a:gd name="connsiteX3" fmla="*/ 0 w 12362329"/>
                <a:gd name="connsiteY3" fmla="*/ 10972801 h 10972801"/>
                <a:gd name="connsiteX0" fmla="*/ 0 w 16459199"/>
                <a:gd name="connsiteY0" fmla="*/ 10972801 h 10972801"/>
                <a:gd name="connsiteX1" fmla="*/ 8973670 w 16459199"/>
                <a:gd name="connsiteY1" fmla="*/ 0 h 10972801"/>
                <a:gd name="connsiteX2" fmla="*/ 16459199 w 16459199"/>
                <a:gd name="connsiteY2" fmla="*/ 1219200 h 10972801"/>
                <a:gd name="connsiteX3" fmla="*/ 0 w 16459199"/>
                <a:gd name="connsiteY3" fmla="*/ 10972801 h 10972801"/>
                <a:gd name="connsiteX0" fmla="*/ 0 w 16459199"/>
                <a:gd name="connsiteY0" fmla="*/ 10972801 h 10972801"/>
                <a:gd name="connsiteX1" fmla="*/ 13487398 w 16459199"/>
                <a:gd name="connsiteY1" fmla="*/ 0 h 10972801"/>
                <a:gd name="connsiteX2" fmla="*/ 16459199 w 16459199"/>
                <a:gd name="connsiteY2" fmla="*/ 1219200 h 10972801"/>
                <a:gd name="connsiteX3" fmla="*/ 0 w 16459199"/>
                <a:gd name="connsiteY3" fmla="*/ 10972801 h 10972801"/>
                <a:gd name="connsiteX0" fmla="*/ 0 w 16459199"/>
                <a:gd name="connsiteY0" fmla="*/ 10972801 h 10972801"/>
                <a:gd name="connsiteX1" fmla="*/ 13487398 w 16459199"/>
                <a:gd name="connsiteY1" fmla="*/ 0 h 10972801"/>
                <a:gd name="connsiteX2" fmla="*/ 16459199 w 16459199"/>
                <a:gd name="connsiteY2" fmla="*/ 5867401 h 10972801"/>
                <a:gd name="connsiteX3" fmla="*/ 0 w 16459199"/>
                <a:gd name="connsiteY3" fmla="*/ 10972801 h 10972801"/>
                <a:gd name="connsiteX0" fmla="*/ 0 w 16459199"/>
                <a:gd name="connsiteY0" fmla="*/ 8915400 h 8915400"/>
                <a:gd name="connsiteX1" fmla="*/ 16459199 w 16459199"/>
                <a:gd name="connsiteY1" fmla="*/ 0 h 8915400"/>
                <a:gd name="connsiteX2" fmla="*/ 16459199 w 16459199"/>
                <a:gd name="connsiteY2" fmla="*/ 3810000 h 8915400"/>
                <a:gd name="connsiteX3" fmla="*/ 0 w 16459199"/>
                <a:gd name="connsiteY3" fmla="*/ 8915400 h 8915400"/>
              </a:gdLst>
              <a:ahLst/>
              <a:cxnLst>
                <a:cxn ang="0">
                  <a:pos x="connsiteX0" y="connsiteY0"/>
                </a:cxn>
                <a:cxn ang="0">
                  <a:pos x="connsiteX1" y="connsiteY1"/>
                </a:cxn>
                <a:cxn ang="0">
                  <a:pos x="connsiteX2" y="connsiteY2"/>
                </a:cxn>
                <a:cxn ang="0">
                  <a:pos x="connsiteX3" y="connsiteY3"/>
                </a:cxn>
              </a:cxnLst>
              <a:rect l="l" t="t" r="r" b="b"/>
              <a:pathLst>
                <a:path w="16459199" h="8915400">
                  <a:moveTo>
                    <a:pt x="0" y="8915400"/>
                  </a:moveTo>
                  <a:lnTo>
                    <a:pt x="16459199" y="0"/>
                  </a:lnTo>
                  <a:lnTo>
                    <a:pt x="16459199" y="3810000"/>
                  </a:lnTo>
                  <a:lnTo>
                    <a:pt x="0" y="8915400"/>
                  </a:lnTo>
                  <a:close/>
                </a:path>
              </a:pathLst>
            </a:custGeom>
            <a:solidFill>
              <a:srgbClr val="145FA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23" name="Freeform 22"/>
            <p:cNvSpPr/>
            <p:nvPr userDrawn="1"/>
          </p:nvSpPr>
          <p:spPr>
            <a:xfrm>
              <a:off x="0" y="8534400"/>
              <a:ext cx="10972800" cy="13411200"/>
            </a:xfrm>
            <a:custGeom>
              <a:avLst/>
              <a:gdLst>
                <a:gd name="connsiteX0" fmla="*/ 0 w 3778623"/>
                <a:gd name="connsiteY0" fmla="*/ 5553635 h 5553635"/>
                <a:gd name="connsiteX1" fmla="*/ 1889312 w 3778623"/>
                <a:gd name="connsiteY1" fmla="*/ 0 h 5553635"/>
                <a:gd name="connsiteX2" fmla="*/ 3778623 w 3778623"/>
                <a:gd name="connsiteY2" fmla="*/ 5553635 h 5553635"/>
                <a:gd name="connsiteX3" fmla="*/ 0 w 3778623"/>
                <a:gd name="connsiteY3" fmla="*/ 5553635 h 5553635"/>
                <a:gd name="connsiteX0" fmla="*/ 0 w 6548718"/>
                <a:gd name="connsiteY0" fmla="*/ 7436223 h 7436223"/>
                <a:gd name="connsiteX1" fmla="*/ 4659407 w 6548718"/>
                <a:gd name="connsiteY1" fmla="*/ 0 h 7436223"/>
                <a:gd name="connsiteX2" fmla="*/ 6548718 w 6548718"/>
                <a:gd name="connsiteY2" fmla="*/ 5553635 h 7436223"/>
                <a:gd name="connsiteX3" fmla="*/ 0 w 6548718"/>
                <a:gd name="connsiteY3" fmla="*/ 7436223 h 7436223"/>
                <a:gd name="connsiteX0" fmla="*/ 0 w 16459200"/>
                <a:gd name="connsiteY0" fmla="*/ 7436223 h 7436223"/>
                <a:gd name="connsiteX1" fmla="*/ 4659407 w 16459200"/>
                <a:gd name="connsiteY1" fmla="*/ 0 h 7436223"/>
                <a:gd name="connsiteX2" fmla="*/ 16459200 w 16459200"/>
                <a:gd name="connsiteY2" fmla="*/ 7436223 h 7436223"/>
                <a:gd name="connsiteX3" fmla="*/ 0 w 16459200"/>
                <a:gd name="connsiteY3" fmla="*/ 7436223 h 7436223"/>
                <a:gd name="connsiteX0" fmla="*/ 0 w 16459200"/>
                <a:gd name="connsiteY0" fmla="*/ 8431305 h 8431305"/>
                <a:gd name="connsiteX1" fmla="*/ 16459200 w 16459200"/>
                <a:gd name="connsiteY1" fmla="*/ 0 h 8431305"/>
                <a:gd name="connsiteX2" fmla="*/ 16459200 w 16459200"/>
                <a:gd name="connsiteY2" fmla="*/ 8431305 h 8431305"/>
                <a:gd name="connsiteX3" fmla="*/ 0 w 16459200"/>
                <a:gd name="connsiteY3" fmla="*/ 8431305 h 8431305"/>
                <a:gd name="connsiteX0" fmla="*/ 0 w 16459200"/>
                <a:gd name="connsiteY0" fmla="*/ 9036423 h 9036423"/>
                <a:gd name="connsiteX1" fmla="*/ 16459200 w 16459200"/>
                <a:gd name="connsiteY1" fmla="*/ 0 h 9036423"/>
                <a:gd name="connsiteX2" fmla="*/ 16459200 w 16459200"/>
                <a:gd name="connsiteY2" fmla="*/ 9036423 h 9036423"/>
                <a:gd name="connsiteX3" fmla="*/ 0 w 16459200"/>
                <a:gd name="connsiteY3" fmla="*/ 9036423 h 9036423"/>
                <a:gd name="connsiteX0" fmla="*/ 0 w 16208188"/>
                <a:gd name="connsiteY0" fmla="*/ 10067364 h 10067364"/>
                <a:gd name="connsiteX1" fmla="*/ 16208188 w 16208188"/>
                <a:gd name="connsiteY1" fmla="*/ 0 h 10067364"/>
                <a:gd name="connsiteX2" fmla="*/ 16208188 w 16208188"/>
                <a:gd name="connsiteY2" fmla="*/ 9036423 h 10067364"/>
                <a:gd name="connsiteX3" fmla="*/ 0 w 16208188"/>
                <a:gd name="connsiteY3" fmla="*/ 10067364 h 10067364"/>
                <a:gd name="connsiteX0" fmla="*/ 0 w 16208188"/>
                <a:gd name="connsiteY0" fmla="*/ 10972801 h 10972801"/>
                <a:gd name="connsiteX1" fmla="*/ 8973670 w 16208188"/>
                <a:gd name="connsiteY1" fmla="*/ 0 h 10972801"/>
                <a:gd name="connsiteX2" fmla="*/ 16208188 w 16208188"/>
                <a:gd name="connsiteY2" fmla="*/ 9941860 h 10972801"/>
                <a:gd name="connsiteX3" fmla="*/ 0 w 16208188"/>
                <a:gd name="connsiteY3" fmla="*/ 10972801 h 10972801"/>
                <a:gd name="connsiteX0" fmla="*/ 0 w 12362329"/>
                <a:gd name="connsiteY0" fmla="*/ 10972801 h 10972801"/>
                <a:gd name="connsiteX1" fmla="*/ 8973670 w 12362329"/>
                <a:gd name="connsiteY1" fmla="*/ 0 h 10972801"/>
                <a:gd name="connsiteX2" fmla="*/ 12362329 w 12362329"/>
                <a:gd name="connsiteY2" fmla="*/ 1 h 10972801"/>
                <a:gd name="connsiteX3" fmla="*/ 0 w 12362329"/>
                <a:gd name="connsiteY3" fmla="*/ 10972801 h 10972801"/>
                <a:gd name="connsiteX0" fmla="*/ 0 w 12362329"/>
                <a:gd name="connsiteY0" fmla="*/ 10972800 h 10972800"/>
                <a:gd name="connsiteX1" fmla="*/ 4953000 w 12362329"/>
                <a:gd name="connsiteY1" fmla="*/ 0 h 10972800"/>
                <a:gd name="connsiteX2" fmla="*/ 12362329 w 12362329"/>
                <a:gd name="connsiteY2" fmla="*/ 0 h 10972800"/>
                <a:gd name="connsiteX3" fmla="*/ 0 w 12362329"/>
                <a:gd name="connsiteY3" fmla="*/ 10972800 h 10972800"/>
                <a:gd name="connsiteX0" fmla="*/ 0 w 8812305"/>
                <a:gd name="connsiteY0" fmla="*/ 10972801 h 10972801"/>
                <a:gd name="connsiteX1" fmla="*/ 4953000 w 8812305"/>
                <a:gd name="connsiteY1" fmla="*/ 1 h 10972801"/>
                <a:gd name="connsiteX2" fmla="*/ 8812305 w 8812305"/>
                <a:gd name="connsiteY2" fmla="*/ 0 h 10972801"/>
                <a:gd name="connsiteX3" fmla="*/ 0 w 8812305"/>
                <a:gd name="connsiteY3" fmla="*/ 10972801 h 10972801"/>
                <a:gd name="connsiteX0" fmla="*/ 0 w 13258800"/>
                <a:gd name="connsiteY0" fmla="*/ 10972801 h 10972801"/>
                <a:gd name="connsiteX1" fmla="*/ 4953000 w 13258800"/>
                <a:gd name="connsiteY1" fmla="*/ 1 h 10972801"/>
                <a:gd name="connsiteX2" fmla="*/ 13258800 w 13258800"/>
                <a:gd name="connsiteY2" fmla="*/ 0 h 10972801"/>
                <a:gd name="connsiteX3" fmla="*/ 0 w 13258800"/>
                <a:gd name="connsiteY3" fmla="*/ 10972801 h 10972801"/>
                <a:gd name="connsiteX0" fmla="*/ 0 w 13258800"/>
                <a:gd name="connsiteY0" fmla="*/ 10972801 h 10972801"/>
                <a:gd name="connsiteX1" fmla="*/ 7543800 w 13258800"/>
                <a:gd name="connsiteY1" fmla="*/ 0 h 10972801"/>
                <a:gd name="connsiteX2" fmla="*/ 13258800 w 13258800"/>
                <a:gd name="connsiteY2" fmla="*/ 0 h 10972801"/>
                <a:gd name="connsiteX3" fmla="*/ 0 w 13258800"/>
                <a:gd name="connsiteY3" fmla="*/ 10972801 h 10972801"/>
                <a:gd name="connsiteX0" fmla="*/ 0 w 13258800"/>
                <a:gd name="connsiteY0" fmla="*/ 10972801 h 10972801"/>
                <a:gd name="connsiteX1" fmla="*/ 7429500 w 13258800"/>
                <a:gd name="connsiteY1" fmla="*/ 0 h 10972801"/>
                <a:gd name="connsiteX2" fmla="*/ 13258800 w 13258800"/>
                <a:gd name="connsiteY2" fmla="*/ 0 h 10972801"/>
                <a:gd name="connsiteX3" fmla="*/ 0 w 13258800"/>
                <a:gd name="connsiteY3" fmla="*/ 10972801 h 10972801"/>
                <a:gd name="connsiteX0" fmla="*/ 0 w 16459200"/>
                <a:gd name="connsiteY0" fmla="*/ 10972801 h 10972801"/>
                <a:gd name="connsiteX1" fmla="*/ 7429500 w 16459200"/>
                <a:gd name="connsiteY1" fmla="*/ 0 h 10972801"/>
                <a:gd name="connsiteX2" fmla="*/ 16459200 w 16459200"/>
                <a:gd name="connsiteY2" fmla="*/ 1219201 h 10972801"/>
                <a:gd name="connsiteX3" fmla="*/ 0 w 16459200"/>
                <a:gd name="connsiteY3" fmla="*/ 10972801 h 10972801"/>
                <a:gd name="connsiteX0" fmla="*/ 0 w 16459200"/>
                <a:gd name="connsiteY0" fmla="*/ 13411200 h 13411200"/>
                <a:gd name="connsiteX1" fmla="*/ 16459200 w 16459200"/>
                <a:gd name="connsiteY1" fmla="*/ 0 h 13411200"/>
                <a:gd name="connsiteX2" fmla="*/ 16459200 w 16459200"/>
                <a:gd name="connsiteY2" fmla="*/ 3657600 h 13411200"/>
                <a:gd name="connsiteX3" fmla="*/ 0 w 16459200"/>
                <a:gd name="connsiteY3" fmla="*/ 13411200 h 13411200"/>
              </a:gdLst>
              <a:ahLst/>
              <a:cxnLst>
                <a:cxn ang="0">
                  <a:pos x="connsiteX0" y="connsiteY0"/>
                </a:cxn>
                <a:cxn ang="0">
                  <a:pos x="connsiteX1" y="connsiteY1"/>
                </a:cxn>
                <a:cxn ang="0">
                  <a:pos x="connsiteX2" y="connsiteY2"/>
                </a:cxn>
                <a:cxn ang="0">
                  <a:pos x="connsiteX3" y="connsiteY3"/>
                </a:cxn>
              </a:cxnLst>
              <a:rect l="l" t="t" r="r" b="b"/>
              <a:pathLst>
                <a:path w="16459200" h="13411200">
                  <a:moveTo>
                    <a:pt x="0" y="13411200"/>
                  </a:moveTo>
                  <a:lnTo>
                    <a:pt x="16459200" y="0"/>
                  </a:lnTo>
                  <a:lnTo>
                    <a:pt x="16459200" y="3657600"/>
                  </a:lnTo>
                  <a:lnTo>
                    <a:pt x="0" y="13411200"/>
                  </a:lnTo>
                  <a:close/>
                </a:path>
              </a:pathLst>
            </a:custGeom>
            <a:solidFill>
              <a:srgbClr val="1458A4">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24" name="Freeform 23"/>
            <p:cNvSpPr/>
            <p:nvPr userDrawn="1"/>
          </p:nvSpPr>
          <p:spPr>
            <a:xfrm>
              <a:off x="0" y="3448594"/>
              <a:ext cx="9666514" cy="18497004"/>
            </a:xfrm>
            <a:custGeom>
              <a:avLst/>
              <a:gdLst>
                <a:gd name="connsiteX0" fmla="*/ 0 w 3778623"/>
                <a:gd name="connsiteY0" fmla="*/ 5553635 h 5553635"/>
                <a:gd name="connsiteX1" fmla="*/ 1889312 w 3778623"/>
                <a:gd name="connsiteY1" fmla="*/ 0 h 5553635"/>
                <a:gd name="connsiteX2" fmla="*/ 3778623 w 3778623"/>
                <a:gd name="connsiteY2" fmla="*/ 5553635 h 5553635"/>
                <a:gd name="connsiteX3" fmla="*/ 0 w 3778623"/>
                <a:gd name="connsiteY3" fmla="*/ 5553635 h 5553635"/>
                <a:gd name="connsiteX0" fmla="*/ 0 w 6548718"/>
                <a:gd name="connsiteY0" fmla="*/ 7436223 h 7436223"/>
                <a:gd name="connsiteX1" fmla="*/ 4659407 w 6548718"/>
                <a:gd name="connsiteY1" fmla="*/ 0 h 7436223"/>
                <a:gd name="connsiteX2" fmla="*/ 6548718 w 6548718"/>
                <a:gd name="connsiteY2" fmla="*/ 5553635 h 7436223"/>
                <a:gd name="connsiteX3" fmla="*/ 0 w 6548718"/>
                <a:gd name="connsiteY3" fmla="*/ 7436223 h 7436223"/>
                <a:gd name="connsiteX0" fmla="*/ 0 w 16459200"/>
                <a:gd name="connsiteY0" fmla="*/ 7436223 h 7436223"/>
                <a:gd name="connsiteX1" fmla="*/ 4659407 w 16459200"/>
                <a:gd name="connsiteY1" fmla="*/ 0 h 7436223"/>
                <a:gd name="connsiteX2" fmla="*/ 16459200 w 16459200"/>
                <a:gd name="connsiteY2" fmla="*/ 7436223 h 7436223"/>
                <a:gd name="connsiteX3" fmla="*/ 0 w 16459200"/>
                <a:gd name="connsiteY3" fmla="*/ 7436223 h 7436223"/>
                <a:gd name="connsiteX0" fmla="*/ 0 w 16459200"/>
                <a:gd name="connsiteY0" fmla="*/ 8431305 h 8431305"/>
                <a:gd name="connsiteX1" fmla="*/ 16459200 w 16459200"/>
                <a:gd name="connsiteY1" fmla="*/ 0 h 8431305"/>
                <a:gd name="connsiteX2" fmla="*/ 16459200 w 16459200"/>
                <a:gd name="connsiteY2" fmla="*/ 8431305 h 8431305"/>
                <a:gd name="connsiteX3" fmla="*/ 0 w 16459200"/>
                <a:gd name="connsiteY3" fmla="*/ 8431305 h 8431305"/>
                <a:gd name="connsiteX0" fmla="*/ 0 w 16459200"/>
                <a:gd name="connsiteY0" fmla="*/ 9036423 h 9036423"/>
                <a:gd name="connsiteX1" fmla="*/ 16459200 w 16459200"/>
                <a:gd name="connsiteY1" fmla="*/ 0 h 9036423"/>
                <a:gd name="connsiteX2" fmla="*/ 16459200 w 16459200"/>
                <a:gd name="connsiteY2" fmla="*/ 9036423 h 9036423"/>
                <a:gd name="connsiteX3" fmla="*/ 0 w 16459200"/>
                <a:gd name="connsiteY3" fmla="*/ 9036423 h 9036423"/>
                <a:gd name="connsiteX0" fmla="*/ 0 w 16208188"/>
                <a:gd name="connsiteY0" fmla="*/ 10067364 h 10067364"/>
                <a:gd name="connsiteX1" fmla="*/ 16208188 w 16208188"/>
                <a:gd name="connsiteY1" fmla="*/ 0 h 10067364"/>
                <a:gd name="connsiteX2" fmla="*/ 16208188 w 16208188"/>
                <a:gd name="connsiteY2" fmla="*/ 9036423 h 10067364"/>
                <a:gd name="connsiteX3" fmla="*/ 0 w 16208188"/>
                <a:gd name="connsiteY3" fmla="*/ 10067364 h 10067364"/>
                <a:gd name="connsiteX0" fmla="*/ 0 w 16208188"/>
                <a:gd name="connsiteY0" fmla="*/ 10972801 h 10972801"/>
                <a:gd name="connsiteX1" fmla="*/ 8973670 w 16208188"/>
                <a:gd name="connsiteY1" fmla="*/ 0 h 10972801"/>
                <a:gd name="connsiteX2" fmla="*/ 16208188 w 16208188"/>
                <a:gd name="connsiteY2" fmla="*/ 9941860 h 10972801"/>
                <a:gd name="connsiteX3" fmla="*/ 0 w 16208188"/>
                <a:gd name="connsiteY3" fmla="*/ 10972801 h 10972801"/>
                <a:gd name="connsiteX0" fmla="*/ 0 w 12362329"/>
                <a:gd name="connsiteY0" fmla="*/ 10972801 h 10972801"/>
                <a:gd name="connsiteX1" fmla="*/ 8973670 w 12362329"/>
                <a:gd name="connsiteY1" fmla="*/ 0 h 10972801"/>
                <a:gd name="connsiteX2" fmla="*/ 12362329 w 12362329"/>
                <a:gd name="connsiteY2" fmla="*/ 1 h 10972801"/>
                <a:gd name="connsiteX3" fmla="*/ 0 w 12362329"/>
                <a:gd name="connsiteY3" fmla="*/ 10972801 h 10972801"/>
                <a:gd name="connsiteX0" fmla="*/ 0 w 12362329"/>
                <a:gd name="connsiteY0" fmla="*/ 10972800 h 10972800"/>
                <a:gd name="connsiteX1" fmla="*/ 4953000 w 12362329"/>
                <a:gd name="connsiteY1" fmla="*/ 0 h 10972800"/>
                <a:gd name="connsiteX2" fmla="*/ 12362329 w 12362329"/>
                <a:gd name="connsiteY2" fmla="*/ 0 h 10972800"/>
                <a:gd name="connsiteX3" fmla="*/ 0 w 12362329"/>
                <a:gd name="connsiteY3" fmla="*/ 10972800 h 10972800"/>
                <a:gd name="connsiteX0" fmla="*/ 0 w 8812305"/>
                <a:gd name="connsiteY0" fmla="*/ 10972801 h 10972801"/>
                <a:gd name="connsiteX1" fmla="*/ 4953000 w 8812305"/>
                <a:gd name="connsiteY1" fmla="*/ 1 h 10972801"/>
                <a:gd name="connsiteX2" fmla="*/ 8812305 w 8812305"/>
                <a:gd name="connsiteY2" fmla="*/ 0 h 10972801"/>
                <a:gd name="connsiteX3" fmla="*/ 0 w 8812305"/>
                <a:gd name="connsiteY3" fmla="*/ 10972801 h 10972801"/>
                <a:gd name="connsiteX0" fmla="*/ 0 w 8812305"/>
                <a:gd name="connsiteY0" fmla="*/ 10972801 h 10972801"/>
                <a:gd name="connsiteX1" fmla="*/ 1483659 w 8812305"/>
                <a:gd name="connsiteY1" fmla="*/ 1 h 10972801"/>
                <a:gd name="connsiteX2" fmla="*/ 8812305 w 8812305"/>
                <a:gd name="connsiteY2" fmla="*/ 0 h 10972801"/>
                <a:gd name="connsiteX3" fmla="*/ 0 w 8812305"/>
                <a:gd name="connsiteY3" fmla="*/ 10972801 h 10972801"/>
                <a:gd name="connsiteX0" fmla="*/ 0 w 4845423"/>
                <a:gd name="connsiteY0" fmla="*/ 10972800 h 10972800"/>
                <a:gd name="connsiteX1" fmla="*/ 1483659 w 4845423"/>
                <a:gd name="connsiteY1" fmla="*/ 0 h 10972800"/>
                <a:gd name="connsiteX2" fmla="*/ 4845423 w 4845423"/>
                <a:gd name="connsiteY2" fmla="*/ 0 h 10972800"/>
                <a:gd name="connsiteX3" fmla="*/ 0 w 4845423"/>
                <a:gd name="connsiteY3" fmla="*/ 10972800 h 10972800"/>
                <a:gd name="connsiteX0" fmla="*/ 0 w 7315200"/>
                <a:gd name="connsiteY0" fmla="*/ 10972801 h 10972801"/>
                <a:gd name="connsiteX1" fmla="*/ 1483659 w 7315200"/>
                <a:gd name="connsiteY1" fmla="*/ 1 h 10972801"/>
                <a:gd name="connsiteX2" fmla="*/ 7315200 w 7315200"/>
                <a:gd name="connsiteY2" fmla="*/ 0 h 10972801"/>
                <a:gd name="connsiteX3" fmla="*/ 0 w 7315200"/>
                <a:gd name="connsiteY3" fmla="*/ 10972801 h 10972801"/>
                <a:gd name="connsiteX0" fmla="*/ 0 w 7315200"/>
                <a:gd name="connsiteY0" fmla="*/ 10972801 h 10972801"/>
                <a:gd name="connsiteX1" fmla="*/ 2743200 w 7315200"/>
                <a:gd name="connsiteY1" fmla="*/ 1 h 10972801"/>
                <a:gd name="connsiteX2" fmla="*/ 7315200 w 7315200"/>
                <a:gd name="connsiteY2" fmla="*/ 0 h 10972801"/>
                <a:gd name="connsiteX3" fmla="*/ 0 w 7315200"/>
                <a:gd name="connsiteY3" fmla="*/ 10972801 h 10972801"/>
                <a:gd name="connsiteX0" fmla="*/ 0 w 7315200"/>
                <a:gd name="connsiteY0" fmla="*/ 10972801 h 10972801"/>
                <a:gd name="connsiteX1" fmla="*/ 2286000 w 7315200"/>
                <a:gd name="connsiteY1" fmla="*/ 1 h 10972801"/>
                <a:gd name="connsiteX2" fmla="*/ 7315200 w 7315200"/>
                <a:gd name="connsiteY2" fmla="*/ 0 h 10972801"/>
                <a:gd name="connsiteX3" fmla="*/ 0 w 7315200"/>
                <a:gd name="connsiteY3" fmla="*/ 10972801 h 10972801"/>
                <a:gd name="connsiteX0" fmla="*/ 0 w 14516100"/>
                <a:gd name="connsiteY0" fmla="*/ 21945599 h 21945599"/>
                <a:gd name="connsiteX1" fmla="*/ 2286000 w 14516100"/>
                <a:gd name="connsiteY1" fmla="*/ 10972799 h 21945599"/>
                <a:gd name="connsiteX2" fmla="*/ 14516100 w 14516100"/>
                <a:gd name="connsiteY2" fmla="*/ 0 h 21945599"/>
                <a:gd name="connsiteX3" fmla="*/ 0 w 14516100"/>
                <a:gd name="connsiteY3" fmla="*/ 21945599 h 21945599"/>
                <a:gd name="connsiteX0" fmla="*/ 0 w 14516100"/>
                <a:gd name="connsiteY0" fmla="*/ 21945599 h 21945599"/>
                <a:gd name="connsiteX1" fmla="*/ 4572000 w 14516100"/>
                <a:gd name="connsiteY1" fmla="*/ 0 h 21945599"/>
                <a:gd name="connsiteX2" fmla="*/ 14516100 w 14516100"/>
                <a:gd name="connsiteY2" fmla="*/ 0 h 21945599"/>
                <a:gd name="connsiteX3" fmla="*/ 0 w 14516100"/>
                <a:gd name="connsiteY3" fmla="*/ 21945599 h 21945599"/>
                <a:gd name="connsiteX0" fmla="*/ 0 w 14499770"/>
                <a:gd name="connsiteY0" fmla="*/ 21945599 h 21945599"/>
                <a:gd name="connsiteX1" fmla="*/ 4572000 w 14499770"/>
                <a:gd name="connsiteY1" fmla="*/ 0 h 21945599"/>
                <a:gd name="connsiteX2" fmla="*/ 14499770 w 14499770"/>
                <a:gd name="connsiteY2" fmla="*/ 3448594 h 21945599"/>
                <a:gd name="connsiteX3" fmla="*/ 0 w 14499770"/>
                <a:gd name="connsiteY3" fmla="*/ 21945599 h 21945599"/>
                <a:gd name="connsiteX0" fmla="*/ 0 w 14499770"/>
                <a:gd name="connsiteY0" fmla="*/ 18497005 h 18497005"/>
                <a:gd name="connsiteX1" fmla="*/ 4624251 w 14499770"/>
                <a:gd name="connsiteY1" fmla="*/ 0 h 18497005"/>
                <a:gd name="connsiteX2" fmla="*/ 14499770 w 14499770"/>
                <a:gd name="connsiteY2" fmla="*/ 0 h 18497005"/>
                <a:gd name="connsiteX3" fmla="*/ 0 w 14499770"/>
                <a:gd name="connsiteY3" fmla="*/ 18497005 h 18497005"/>
              </a:gdLst>
              <a:ahLst/>
              <a:cxnLst>
                <a:cxn ang="0">
                  <a:pos x="connsiteX0" y="connsiteY0"/>
                </a:cxn>
                <a:cxn ang="0">
                  <a:pos x="connsiteX1" y="connsiteY1"/>
                </a:cxn>
                <a:cxn ang="0">
                  <a:pos x="connsiteX2" y="connsiteY2"/>
                </a:cxn>
                <a:cxn ang="0">
                  <a:pos x="connsiteX3" y="connsiteY3"/>
                </a:cxn>
              </a:cxnLst>
              <a:rect l="l" t="t" r="r" b="b"/>
              <a:pathLst>
                <a:path w="14499770" h="18497005">
                  <a:moveTo>
                    <a:pt x="0" y="18497005"/>
                  </a:moveTo>
                  <a:lnTo>
                    <a:pt x="4624251" y="0"/>
                  </a:lnTo>
                  <a:lnTo>
                    <a:pt x="14499770" y="0"/>
                  </a:lnTo>
                  <a:lnTo>
                    <a:pt x="0" y="18497005"/>
                  </a:lnTo>
                  <a:close/>
                </a:path>
              </a:pathLst>
            </a:custGeom>
            <a:solidFill>
              <a:srgbClr val="145FA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grpSp>
      <p:sp>
        <p:nvSpPr>
          <p:cNvPr id="17" name="Rounded Rectangle 16"/>
          <p:cNvSpPr/>
          <p:nvPr userDrawn="1"/>
        </p:nvSpPr>
        <p:spPr>
          <a:xfrm>
            <a:off x="404605" y="484323"/>
            <a:ext cx="11364064" cy="5923710"/>
          </a:xfrm>
          <a:prstGeom prst="roundRect">
            <a:avLst>
              <a:gd name="adj" fmla="val 1508"/>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87548" tIns="43774" rIns="87548" bIns="43774" rtlCol="0" anchor="ctr"/>
          <a:lstStyle/>
          <a:p>
            <a:pPr algn="ctr"/>
            <a:endParaRPr lang="en-US" sz="1125"/>
          </a:p>
        </p:txBody>
      </p:sp>
      <p:sp>
        <p:nvSpPr>
          <p:cNvPr id="35" name="TextBox 34"/>
          <p:cNvSpPr txBox="1"/>
          <p:nvPr userDrawn="1"/>
        </p:nvSpPr>
        <p:spPr>
          <a:xfrm>
            <a:off x="612826" y="6408032"/>
            <a:ext cx="9405257" cy="203819"/>
          </a:xfrm>
          <a:prstGeom prst="rect">
            <a:avLst/>
          </a:prstGeom>
          <a:noFill/>
        </p:spPr>
        <p:txBody>
          <a:bodyPr wrap="square" lIns="87548" tIns="43774" rIns="87548" bIns="43774" rtlCol="0">
            <a:spAutoFit/>
          </a:bodyPr>
          <a:lstStyle/>
          <a:p>
            <a:pPr marL="0" marR="0" indent="0" algn="l" defTabSz="1200634" rtl="0" eaLnBrk="1" fontAlgn="auto" latinLnBrk="0" hangingPunct="1">
              <a:lnSpc>
                <a:spcPct val="100000"/>
              </a:lnSpc>
              <a:spcBef>
                <a:spcPts val="0"/>
              </a:spcBef>
              <a:spcAft>
                <a:spcPts val="0"/>
              </a:spcAft>
              <a:buClrTx/>
              <a:buSzTx/>
              <a:buFontTx/>
              <a:buNone/>
              <a:tabLst/>
              <a:defRPr/>
            </a:pPr>
            <a:r>
              <a:rPr lang="en-US" sz="375" kern="1200" baseline="0" dirty="0">
                <a:solidFill>
                  <a:schemeClr val="tx2"/>
                </a:solidFill>
                <a:latin typeface="Calibri" pitchFamily="34" charset="0"/>
                <a:ea typeface="+mn-ea"/>
                <a:cs typeface="+mn-cs"/>
              </a:rPr>
              <a:t>www.cdc.gov | Contact CDC at: 1-800-CDC-INFO or www.cdc.gov/info</a:t>
            </a:r>
          </a:p>
          <a:p>
            <a:pPr marL="0" marR="0" indent="0" algn="l" defTabSz="1200634" rtl="0" eaLnBrk="1" fontAlgn="auto" latinLnBrk="0" hangingPunct="1">
              <a:lnSpc>
                <a:spcPct val="100000"/>
              </a:lnSpc>
              <a:spcBef>
                <a:spcPts val="0"/>
              </a:spcBef>
              <a:spcAft>
                <a:spcPts val="0"/>
              </a:spcAft>
              <a:buClrTx/>
              <a:buSzTx/>
              <a:buFontTx/>
              <a:buNone/>
              <a:tabLst/>
              <a:defRPr/>
            </a:pPr>
            <a:r>
              <a:rPr lang="en-US" sz="375" kern="1200" baseline="0" dirty="0">
                <a:solidFill>
                  <a:schemeClr val="tx2"/>
                </a:solidFill>
                <a:latin typeface="Calibri" pitchFamily="34" charset="0"/>
                <a:ea typeface="+mn-ea"/>
                <a:cs typeface="+mn-cs"/>
              </a:rPr>
              <a:t>The findings and conclusions in this report are those of the authors and do not necessarily represent the official position of the Centers for Disease Control and Prevention.</a:t>
            </a:r>
          </a:p>
        </p:txBody>
      </p:sp>
      <p:sp>
        <p:nvSpPr>
          <p:cNvPr id="36" name="Rounded Rectangle 35"/>
          <p:cNvSpPr/>
          <p:nvPr userDrawn="1"/>
        </p:nvSpPr>
        <p:spPr>
          <a:xfrm>
            <a:off x="619277" y="193729"/>
            <a:ext cx="10953448" cy="581187"/>
          </a:xfrm>
          <a:prstGeom prst="roundRect">
            <a:avLst/>
          </a:prstGeom>
          <a:solidFill>
            <a:schemeClr val="accent1"/>
          </a:solidFill>
          <a:ln w="1905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87548" tIns="43774" rIns="87548" bIns="43774" rtlCol="0" anchor="ctr"/>
          <a:lstStyle/>
          <a:p>
            <a:pPr algn="ctr"/>
            <a:endParaRPr lang="en-US" sz="1125">
              <a:ln w="19050">
                <a:solidFill>
                  <a:schemeClr val="tx1"/>
                </a:solidFill>
              </a:ln>
            </a:endParaRPr>
          </a:p>
        </p:txBody>
      </p:sp>
      <p:pic>
        <p:nvPicPr>
          <p:cNvPr id="1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215376" y="6015018"/>
            <a:ext cx="6362508" cy="635075"/>
          </a:xfrm>
          <a:prstGeom prst="rect">
            <a:avLst/>
          </a:prstGeom>
          <a:noFill/>
          <a:ln w="9525">
            <a:noFill/>
            <a:miter lim="800000"/>
            <a:headEnd/>
            <a:tailEnd/>
          </a:ln>
          <a:effectLst/>
        </p:spPr>
      </p:pic>
    </p:spTree>
    <p:extLst>
      <p:ext uri="{BB962C8B-B14F-4D97-AF65-F5344CB8AC3E}">
        <p14:creationId xmlns:p14="http://schemas.microsoft.com/office/powerpoint/2010/main" val="1985518729"/>
      </p:ext>
    </p:extLst>
  </p:cSld>
  <p:clrMap bg1="lt1" tx1="dk1" bg2="lt2" tx2="dk2" accent1="accent1" accent2="accent2" accent3="accent3" accent4="accent4" accent5="accent5" accent6="accent6" hlink="hlink" folHlink="folHlink"/>
  <p:sldLayoutIdLst>
    <p:sldLayoutId id="2147483666" r:id="rId1"/>
  </p:sldLayoutIdLst>
  <p:transition>
    <p:fade/>
  </p:transition>
  <p:txStyles>
    <p:titleStyle>
      <a:lvl1pPr algn="ctr" defTabSz="783654" rtl="0" eaLnBrk="1" latinLnBrk="0" hangingPunct="1">
        <a:spcBef>
          <a:spcPct val="0"/>
        </a:spcBef>
        <a:buNone/>
        <a:defRPr sz="3750" kern="1200">
          <a:solidFill>
            <a:schemeClr val="tx1"/>
          </a:solidFill>
          <a:latin typeface="+mj-lt"/>
          <a:ea typeface="+mj-ea"/>
          <a:cs typeface="+mj-cs"/>
        </a:defRPr>
      </a:lvl1pPr>
    </p:titleStyle>
    <p:bodyStyle>
      <a:lvl1pPr marL="293870" indent="-293870" algn="l" defTabSz="783654" rtl="0" eaLnBrk="1" latinLnBrk="0" hangingPunct="1">
        <a:spcBef>
          <a:spcPct val="20000"/>
        </a:spcBef>
        <a:buFont typeface="Arial" pitchFamily="34" charset="0"/>
        <a:buChar char="•"/>
        <a:defRPr sz="2750" kern="1200">
          <a:solidFill>
            <a:schemeClr val="tx1"/>
          </a:solidFill>
          <a:latin typeface="+mn-lt"/>
          <a:ea typeface="+mn-ea"/>
          <a:cs typeface="+mn-cs"/>
        </a:defRPr>
      </a:lvl1pPr>
      <a:lvl2pPr marL="636719" indent="-244893" algn="l" defTabSz="783654" rtl="0" eaLnBrk="1" latinLnBrk="0" hangingPunct="1">
        <a:spcBef>
          <a:spcPct val="20000"/>
        </a:spcBef>
        <a:buFont typeface="Arial" pitchFamily="34" charset="0"/>
        <a:buChar char="–"/>
        <a:defRPr sz="2375" kern="1200">
          <a:solidFill>
            <a:schemeClr val="tx1"/>
          </a:solidFill>
          <a:latin typeface="+mn-lt"/>
          <a:ea typeface="+mn-ea"/>
          <a:cs typeface="+mn-cs"/>
        </a:defRPr>
      </a:lvl2pPr>
      <a:lvl3pPr marL="979568" indent="-195914" algn="l" defTabSz="783654" rtl="0" eaLnBrk="1" latinLnBrk="0" hangingPunct="1">
        <a:spcBef>
          <a:spcPct val="20000"/>
        </a:spcBef>
        <a:buFont typeface="Arial" pitchFamily="34" charset="0"/>
        <a:buChar char="•"/>
        <a:defRPr sz="2125" kern="1200">
          <a:solidFill>
            <a:schemeClr val="tx1"/>
          </a:solidFill>
          <a:latin typeface="+mn-lt"/>
          <a:ea typeface="+mn-ea"/>
          <a:cs typeface="+mn-cs"/>
        </a:defRPr>
      </a:lvl3pPr>
      <a:lvl4pPr marL="1371394" indent="-195914" algn="l" defTabSz="783654" rtl="0" eaLnBrk="1" latinLnBrk="0" hangingPunct="1">
        <a:spcBef>
          <a:spcPct val="20000"/>
        </a:spcBef>
        <a:buFont typeface="Arial" pitchFamily="34" charset="0"/>
        <a:buChar char="–"/>
        <a:defRPr sz="1750" kern="1200">
          <a:solidFill>
            <a:schemeClr val="tx1"/>
          </a:solidFill>
          <a:latin typeface="+mn-lt"/>
          <a:ea typeface="+mn-ea"/>
          <a:cs typeface="+mn-cs"/>
        </a:defRPr>
      </a:lvl4pPr>
      <a:lvl5pPr marL="1763222" indent="-195914" algn="l" defTabSz="783654" rtl="0" eaLnBrk="1" latinLnBrk="0" hangingPunct="1">
        <a:spcBef>
          <a:spcPct val="20000"/>
        </a:spcBef>
        <a:buFont typeface="Arial" pitchFamily="34" charset="0"/>
        <a:buChar char="»"/>
        <a:defRPr sz="1750" kern="1200">
          <a:solidFill>
            <a:schemeClr val="tx1"/>
          </a:solidFill>
          <a:latin typeface="+mn-lt"/>
          <a:ea typeface="+mn-ea"/>
          <a:cs typeface="+mn-cs"/>
        </a:defRPr>
      </a:lvl5pPr>
      <a:lvl6pPr marL="2155048" indent="-195914" algn="l" defTabSz="783654" rtl="0" eaLnBrk="1" latinLnBrk="0" hangingPunct="1">
        <a:spcBef>
          <a:spcPct val="20000"/>
        </a:spcBef>
        <a:buFont typeface="Arial" pitchFamily="34" charset="0"/>
        <a:buChar char="•"/>
        <a:defRPr sz="1750" kern="1200">
          <a:solidFill>
            <a:schemeClr val="tx1"/>
          </a:solidFill>
          <a:latin typeface="+mn-lt"/>
          <a:ea typeface="+mn-ea"/>
          <a:cs typeface="+mn-cs"/>
        </a:defRPr>
      </a:lvl6pPr>
      <a:lvl7pPr marL="2546876" indent="-195914" algn="l" defTabSz="783654" rtl="0" eaLnBrk="1" latinLnBrk="0" hangingPunct="1">
        <a:spcBef>
          <a:spcPct val="20000"/>
        </a:spcBef>
        <a:buFont typeface="Arial" pitchFamily="34" charset="0"/>
        <a:buChar char="•"/>
        <a:defRPr sz="1750" kern="1200">
          <a:solidFill>
            <a:schemeClr val="tx1"/>
          </a:solidFill>
          <a:latin typeface="+mn-lt"/>
          <a:ea typeface="+mn-ea"/>
          <a:cs typeface="+mn-cs"/>
        </a:defRPr>
      </a:lvl7pPr>
      <a:lvl8pPr marL="2938703" indent="-195914" algn="l" defTabSz="783654" rtl="0" eaLnBrk="1" latinLnBrk="0" hangingPunct="1">
        <a:spcBef>
          <a:spcPct val="20000"/>
        </a:spcBef>
        <a:buFont typeface="Arial" pitchFamily="34" charset="0"/>
        <a:buChar char="•"/>
        <a:defRPr sz="1750" kern="1200">
          <a:solidFill>
            <a:schemeClr val="tx1"/>
          </a:solidFill>
          <a:latin typeface="+mn-lt"/>
          <a:ea typeface="+mn-ea"/>
          <a:cs typeface="+mn-cs"/>
        </a:defRPr>
      </a:lvl8pPr>
      <a:lvl9pPr marL="3330529" indent="-195914" algn="l" defTabSz="783654" rtl="0" eaLnBrk="1" latinLnBrk="0" hangingPunct="1">
        <a:spcBef>
          <a:spcPct val="20000"/>
        </a:spcBef>
        <a:buFont typeface="Arial" pitchFamily="34" charset="0"/>
        <a:buChar char="•"/>
        <a:defRPr sz="1750" kern="1200">
          <a:solidFill>
            <a:schemeClr val="tx1"/>
          </a:solidFill>
          <a:latin typeface="+mn-lt"/>
          <a:ea typeface="+mn-ea"/>
          <a:cs typeface="+mn-cs"/>
        </a:defRPr>
      </a:lvl9pPr>
    </p:bodyStyle>
    <p:otherStyle>
      <a:defPPr>
        <a:defRPr lang="en-US"/>
      </a:defPPr>
      <a:lvl1pPr marL="0" algn="l" defTabSz="783654" rtl="0" eaLnBrk="1" latinLnBrk="0" hangingPunct="1">
        <a:defRPr sz="1563" kern="1200">
          <a:solidFill>
            <a:schemeClr val="tx1"/>
          </a:solidFill>
          <a:latin typeface="+mn-lt"/>
          <a:ea typeface="+mn-ea"/>
          <a:cs typeface="+mn-cs"/>
        </a:defRPr>
      </a:lvl1pPr>
      <a:lvl2pPr marL="391828" algn="l" defTabSz="783654" rtl="0" eaLnBrk="1" latinLnBrk="0" hangingPunct="1">
        <a:defRPr sz="1563" kern="1200">
          <a:solidFill>
            <a:schemeClr val="tx1"/>
          </a:solidFill>
          <a:latin typeface="+mn-lt"/>
          <a:ea typeface="+mn-ea"/>
          <a:cs typeface="+mn-cs"/>
        </a:defRPr>
      </a:lvl2pPr>
      <a:lvl3pPr marL="783654" algn="l" defTabSz="783654" rtl="0" eaLnBrk="1" latinLnBrk="0" hangingPunct="1">
        <a:defRPr sz="1563" kern="1200">
          <a:solidFill>
            <a:schemeClr val="tx1"/>
          </a:solidFill>
          <a:latin typeface="+mn-lt"/>
          <a:ea typeface="+mn-ea"/>
          <a:cs typeface="+mn-cs"/>
        </a:defRPr>
      </a:lvl3pPr>
      <a:lvl4pPr marL="1175481" algn="l" defTabSz="783654" rtl="0" eaLnBrk="1" latinLnBrk="0" hangingPunct="1">
        <a:defRPr sz="1563" kern="1200">
          <a:solidFill>
            <a:schemeClr val="tx1"/>
          </a:solidFill>
          <a:latin typeface="+mn-lt"/>
          <a:ea typeface="+mn-ea"/>
          <a:cs typeface="+mn-cs"/>
        </a:defRPr>
      </a:lvl4pPr>
      <a:lvl5pPr marL="1567308" algn="l" defTabSz="783654" rtl="0" eaLnBrk="1" latinLnBrk="0" hangingPunct="1">
        <a:defRPr sz="1563" kern="1200">
          <a:solidFill>
            <a:schemeClr val="tx1"/>
          </a:solidFill>
          <a:latin typeface="+mn-lt"/>
          <a:ea typeface="+mn-ea"/>
          <a:cs typeface="+mn-cs"/>
        </a:defRPr>
      </a:lvl5pPr>
      <a:lvl6pPr marL="1959136" algn="l" defTabSz="783654" rtl="0" eaLnBrk="1" latinLnBrk="0" hangingPunct="1">
        <a:defRPr sz="1563" kern="1200">
          <a:solidFill>
            <a:schemeClr val="tx1"/>
          </a:solidFill>
          <a:latin typeface="+mn-lt"/>
          <a:ea typeface="+mn-ea"/>
          <a:cs typeface="+mn-cs"/>
        </a:defRPr>
      </a:lvl6pPr>
      <a:lvl7pPr marL="2350962" algn="l" defTabSz="783654" rtl="0" eaLnBrk="1" latinLnBrk="0" hangingPunct="1">
        <a:defRPr sz="1563" kern="1200">
          <a:solidFill>
            <a:schemeClr val="tx1"/>
          </a:solidFill>
          <a:latin typeface="+mn-lt"/>
          <a:ea typeface="+mn-ea"/>
          <a:cs typeface="+mn-cs"/>
        </a:defRPr>
      </a:lvl7pPr>
      <a:lvl8pPr marL="2742789" algn="l" defTabSz="783654" rtl="0" eaLnBrk="1" latinLnBrk="0" hangingPunct="1">
        <a:defRPr sz="1563" kern="1200">
          <a:solidFill>
            <a:schemeClr val="tx1"/>
          </a:solidFill>
          <a:latin typeface="+mn-lt"/>
          <a:ea typeface="+mn-ea"/>
          <a:cs typeface="+mn-cs"/>
        </a:defRPr>
      </a:lvl8pPr>
      <a:lvl9pPr marL="3134617" algn="l" defTabSz="783654" rtl="0" eaLnBrk="1" latinLnBrk="0" hangingPunct="1">
        <a:defRPr sz="15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68458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9" r:id="rId2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mailto:jorge-mera@cherokee.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hyperlink" Target="https://www.cdc.gov/hepatitis/hcv/index.htm"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hyperlink" Target="https://link.springer.com/article/10.1007/s10900-017-0458-9" TargetMode="External"/><Relationship Id="rId5" Type="http://schemas.openxmlformats.org/officeDocument/2006/relationships/hyperlink" Target="https://www.ncbi.nlm.nih.gov/pubmed/21802134/" TargetMode="External"/><Relationship Id="rId4" Type="http://schemas.openxmlformats.org/officeDocument/2006/relationships/hyperlink" Target="https://www.cdc.gov/nchhstp/newsroom/2018/hepatitis-c-prevalence-estimates.html"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nap.edu/read/24731/chapter/8" TargetMode="External"/><Relationship Id="rId3" Type="http://schemas.openxmlformats.org/officeDocument/2006/relationships/hyperlink" Target="https://www.cdc.gov/hiv/pdf/library/reports/surveillance/cdc-hiv-surveillance-report-2017-vol-29.pdf" TargetMode="External"/><Relationship Id="rId7" Type="http://schemas.openxmlformats.org/officeDocument/2006/relationships/hyperlink" Target="https://www.cdc.gov/hiv/programresources/guidance/costeffectiveness/index.html"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s://www.cdc.gov/hiv/pdf/library/factsheets/hiv-viral-hepatitis.pdf" TargetMode="External"/><Relationship Id="rId5" Type="http://schemas.openxmlformats.org/officeDocument/2006/relationships/hyperlink" Target="https://www.ncbi.nlm.nih.gov/pmc/articles/PMC3072734/" TargetMode="External"/><Relationship Id="rId4" Type="http://schemas.openxmlformats.org/officeDocument/2006/relationships/hyperlink" Target="https://www.cdc.gov/hepatitis/statistics/2016surveillance/index.htm" TargetMode="Externa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0.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image" Target="../media/image8.png"/><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hyperlink" Target="https://doi.org/10.1525/maq.2003.17.4.423" TargetMode="External"/><Relationship Id="rId10" Type="http://schemas.openxmlformats.org/officeDocument/2006/relationships/diagramData" Target="../diagrams/data2.xml"/><Relationship Id="rId4" Type="http://schemas.openxmlformats.org/officeDocument/2006/relationships/image" Target="../media/image12.jpeg"/><Relationship Id="rId9" Type="http://schemas.microsoft.com/office/2007/relationships/diagramDrawing" Target="../diagrams/drawing1.xml"/><Relationship Id="rId14" Type="http://schemas.microsoft.com/office/2007/relationships/diagramDrawing" Target="../diagrams/drawing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ajph.aphapublications.org/doi/pdf/10.2105/AJPH.2017.304132"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8.png"/><Relationship Id="rId7" Type="http://schemas.openxmlformats.org/officeDocument/2006/relationships/diagramLayout" Target="../diagrams/layout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openxmlformats.org/officeDocument/2006/relationships/image" Target="../media/image19.jpeg"/><Relationship Id="rId10" Type="http://schemas.microsoft.com/office/2007/relationships/diagramDrawing" Target="../diagrams/drawing3.xml"/><Relationship Id="rId4" Type="http://schemas.openxmlformats.org/officeDocument/2006/relationships/image" Target="../media/image18.png"/><Relationship Id="rId9" Type="http://schemas.openxmlformats.org/officeDocument/2006/relationships/diagramColors" Target="../diagrams/colors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541B567F-030B-4358-BCFF-114377988FD7}"/>
              </a:ext>
            </a:extLst>
          </p:cNvPr>
          <p:cNvPicPr>
            <a:picLocks noChangeAspect="1"/>
          </p:cNvPicPr>
          <p:nvPr/>
        </p:nvPicPr>
        <p:blipFill rotWithShape="1">
          <a:blip r:embed="rId3"/>
          <a:srcRect l="35938"/>
          <a:stretch/>
        </p:blipFill>
        <p:spPr>
          <a:xfrm>
            <a:off x="0" y="3830909"/>
            <a:ext cx="4265007" cy="2263584"/>
          </a:xfrm>
          <a:prstGeom prst="rect">
            <a:avLst/>
          </a:prstGeom>
        </p:spPr>
      </p:pic>
      <p:pic>
        <p:nvPicPr>
          <p:cNvPr id="8" name="Picture 7">
            <a:extLst>
              <a:ext uri="{FF2B5EF4-FFF2-40B4-BE49-F238E27FC236}">
                <a16:creationId xmlns:a16="http://schemas.microsoft.com/office/drawing/2014/main" id="{292BCE0E-A92F-4B71-9BA3-3BBFAFF43BC4}"/>
              </a:ext>
            </a:extLst>
          </p:cNvPr>
          <p:cNvPicPr>
            <a:picLocks noChangeAspect="1"/>
          </p:cNvPicPr>
          <p:nvPr/>
        </p:nvPicPr>
        <p:blipFill rotWithShape="1">
          <a:blip r:embed="rId4"/>
          <a:srcRect l="64130" t="31842" r="2174" b="4731"/>
          <a:stretch/>
        </p:blipFill>
        <p:spPr>
          <a:xfrm rot="10800000">
            <a:off x="0" y="3606"/>
            <a:ext cx="4108175" cy="4108173"/>
          </a:xfrm>
          <a:prstGeom prst="rect">
            <a:avLst/>
          </a:prstGeom>
        </p:spPr>
      </p:pic>
      <p:pic>
        <p:nvPicPr>
          <p:cNvPr id="24" name="Picture 23">
            <a:extLst>
              <a:ext uri="{FF2B5EF4-FFF2-40B4-BE49-F238E27FC236}">
                <a16:creationId xmlns:a16="http://schemas.microsoft.com/office/drawing/2014/main" id="{31F26858-38AD-4BAD-BDE4-70450191D862}"/>
              </a:ext>
            </a:extLst>
          </p:cNvPr>
          <p:cNvPicPr>
            <a:picLocks noChangeAspect="1"/>
          </p:cNvPicPr>
          <p:nvPr/>
        </p:nvPicPr>
        <p:blipFill rotWithShape="1">
          <a:blip r:embed="rId5"/>
          <a:srcRect l="5327" t="28977" r="29673" b="56905"/>
          <a:stretch/>
        </p:blipFill>
        <p:spPr>
          <a:xfrm>
            <a:off x="0" y="5622256"/>
            <a:ext cx="4732235" cy="546028"/>
          </a:xfrm>
          <a:prstGeom prst="rect">
            <a:avLst/>
          </a:prstGeom>
        </p:spPr>
      </p:pic>
      <p:pic>
        <p:nvPicPr>
          <p:cNvPr id="34" name="Picture 33">
            <a:extLst>
              <a:ext uri="{FF2B5EF4-FFF2-40B4-BE49-F238E27FC236}">
                <a16:creationId xmlns:a16="http://schemas.microsoft.com/office/drawing/2014/main" id="{5AC1C065-2A4A-4D69-B191-A55C8C787478}"/>
              </a:ext>
            </a:extLst>
          </p:cNvPr>
          <p:cNvPicPr>
            <a:picLocks noChangeAspect="1"/>
          </p:cNvPicPr>
          <p:nvPr/>
        </p:nvPicPr>
        <p:blipFill rotWithShape="1">
          <a:blip r:embed="rId6"/>
          <a:srcRect l="12973" t="38458" r="23379" b="47425"/>
          <a:stretch/>
        </p:blipFill>
        <p:spPr>
          <a:xfrm>
            <a:off x="0" y="6167336"/>
            <a:ext cx="4633853" cy="546028"/>
          </a:xfrm>
          <a:prstGeom prst="rect">
            <a:avLst/>
          </a:prstGeom>
        </p:spPr>
      </p:pic>
      <p:sp>
        <p:nvSpPr>
          <p:cNvPr id="6" name="Content Placeholder 2">
            <a:extLst>
              <a:ext uri="{FF2B5EF4-FFF2-40B4-BE49-F238E27FC236}">
                <a16:creationId xmlns:a16="http://schemas.microsoft.com/office/drawing/2014/main" id="{DE816863-E29E-5D45-AD69-C56B31715C4C}"/>
              </a:ext>
            </a:extLst>
          </p:cNvPr>
          <p:cNvSpPr txBox="1">
            <a:spLocks/>
          </p:cNvSpPr>
          <p:nvPr/>
        </p:nvSpPr>
        <p:spPr>
          <a:xfrm>
            <a:off x="4732235" y="3310182"/>
            <a:ext cx="6955277" cy="10439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endParaRPr lang="en-US" sz="2600" dirty="0">
              <a:solidFill>
                <a:srgbClr val="189C9C"/>
              </a:solidFill>
              <a:cs typeface="Calibri"/>
            </a:endParaRPr>
          </a:p>
        </p:txBody>
      </p:sp>
      <p:sp>
        <p:nvSpPr>
          <p:cNvPr id="9" name="Rectangle 8">
            <a:extLst>
              <a:ext uri="{FF2B5EF4-FFF2-40B4-BE49-F238E27FC236}">
                <a16:creationId xmlns:a16="http://schemas.microsoft.com/office/drawing/2014/main" id="{DCFA1A41-7C07-3944-81D8-77DD39CDCBF6}"/>
              </a:ext>
            </a:extLst>
          </p:cNvPr>
          <p:cNvSpPr/>
          <p:nvPr/>
        </p:nvSpPr>
        <p:spPr>
          <a:xfrm>
            <a:off x="5478838" y="2558945"/>
            <a:ext cx="5223752" cy="646331"/>
          </a:xfrm>
          <a:prstGeom prst="rect">
            <a:avLst/>
          </a:prstGeom>
        </p:spPr>
        <p:txBody>
          <a:bodyPr wrap="square">
            <a:spAutoFit/>
          </a:bodyPr>
          <a:lstStyle/>
          <a:p>
            <a:pPr algn="ctr"/>
            <a:r>
              <a:rPr lang="en-US" sz="3600" b="1" dirty="0">
                <a:solidFill>
                  <a:srgbClr val="4DAC92"/>
                </a:solidFill>
                <a:latin typeface="Segoe UI"/>
                <a:cs typeface="Segoe UI"/>
              </a:rPr>
              <a:t>July 19, 2022</a:t>
            </a:r>
            <a:endParaRPr lang="en-US" sz="1200" dirty="0">
              <a:solidFill>
                <a:srgbClr val="4DAC92"/>
              </a:solidFill>
            </a:endParaRPr>
          </a:p>
        </p:txBody>
      </p:sp>
      <p:sp>
        <p:nvSpPr>
          <p:cNvPr id="11" name="Content Placeholder 2">
            <a:extLst>
              <a:ext uri="{FF2B5EF4-FFF2-40B4-BE49-F238E27FC236}">
                <a16:creationId xmlns:a16="http://schemas.microsoft.com/office/drawing/2014/main" id="{B0CEC597-81DC-3F7A-40DF-8E6FD7CFBAF3}"/>
              </a:ext>
            </a:extLst>
          </p:cNvPr>
          <p:cNvSpPr txBox="1">
            <a:spLocks/>
          </p:cNvSpPr>
          <p:nvPr/>
        </p:nvSpPr>
        <p:spPr>
          <a:xfrm>
            <a:off x="5250873" y="6498176"/>
            <a:ext cx="6021854" cy="43037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000" i="1" dirty="0">
              <a:solidFill>
                <a:srgbClr val="189C9C"/>
              </a:solidFill>
              <a:ea typeface="+mn-lt"/>
              <a:cs typeface="+mn-lt"/>
            </a:endParaRPr>
          </a:p>
        </p:txBody>
      </p:sp>
      <p:sp>
        <p:nvSpPr>
          <p:cNvPr id="13" name="Content Placeholder 2">
            <a:extLst>
              <a:ext uri="{FF2B5EF4-FFF2-40B4-BE49-F238E27FC236}">
                <a16:creationId xmlns:a16="http://schemas.microsoft.com/office/drawing/2014/main" id="{BAA3BE9B-5E24-D8A2-C29F-F1734CB61F5F}"/>
              </a:ext>
            </a:extLst>
          </p:cNvPr>
          <p:cNvSpPr txBox="1">
            <a:spLocks/>
          </p:cNvSpPr>
          <p:nvPr/>
        </p:nvSpPr>
        <p:spPr>
          <a:xfrm>
            <a:off x="4889067" y="4354143"/>
            <a:ext cx="6666235" cy="104396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rgbClr val="4DAC92"/>
                </a:solidFill>
                <a:ea typeface="+mn-lt"/>
                <a:cs typeface="+mn-lt"/>
              </a:rPr>
              <a:t>Jorge </a:t>
            </a:r>
            <a:r>
              <a:rPr lang="en-US" sz="2400" dirty="0" err="1">
                <a:solidFill>
                  <a:srgbClr val="4DAC92"/>
                </a:solidFill>
                <a:ea typeface="+mn-lt"/>
                <a:cs typeface="+mn-lt"/>
              </a:rPr>
              <a:t>Mera</a:t>
            </a:r>
            <a:r>
              <a:rPr lang="en-US" sz="2400" dirty="0">
                <a:solidFill>
                  <a:srgbClr val="4DAC92"/>
                </a:solidFill>
                <a:ea typeface="+mn-lt"/>
                <a:cs typeface="+mn-lt"/>
              </a:rPr>
              <a:t>, MD, FACP | ECHO Medical Director | Northwest Portland Area Indian Health Board | </a:t>
            </a:r>
            <a:r>
              <a:rPr lang="en-US" sz="2400" dirty="0">
                <a:solidFill>
                  <a:srgbClr val="4DAC92"/>
                </a:solidFill>
                <a:ea typeface="+mn-lt"/>
                <a:cs typeface="+mn-lt"/>
                <a:hlinkClick r:id="rId7">
                  <a:extLst>
                    <a:ext uri="{A12FA001-AC4F-418D-AE19-62706E023703}">
                      <ahyp:hlinkClr xmlns:ahyp="http://schemas.microsoft.com/office/drawing/2018/hyperlinkcolor" val="tx"/>
                    </a:ext>
                  </a:extLst>
                </a:hlinkClick>
              </a:rPr>
              <a:t>jorge-mera@cherokee.org</a:t>
            </a:r>
            <a:r>
              <a:rPr lang="en-US" sz="2400" dirty="0">
                <a:solidFill>
                  <a:srgbClr val="4DAC92"/>
                </a:solidFill>
                <a:ea typeface="+mn-lt"/>
                <a:cs typeface="+mn-lt"/>
              </a:rPr>
              <a:t> </a:t>
            </a:r>
          </a:p>
        </p:txBody>
      </p:sp>
      <p:sp>
        <p:nvSpPr>
          <p:cNvPr id="14" name="Content Placeholder 2">
            <a:extLst>
              <a:ext uri="{FF2B5EF4-FFF2-40B4-BE49-F238E27FC236}">
                <a16:creationId xmlns:a16="http://schemas.microsoft.com/office/drawing/2014/main" id="{1704E921-41FA-8E1F-5140-4756338D7FA8}"/>
              </a:ext>
            </a:extLst>
          </p:cNvPr>
          <p:cNvSpPr txBox="1">
            <a:spLocks/>
          </p:cNvSpPr>
          <p:nvPr/>
        </p:nvSpPr>
        <p:spPr>
          <a:xfrm>
            <a:off x="4928682" y="5440959"/>
            <a:ext cx="6666235" cy="10439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2400" dirty="0">
              <a:solidFill>
                <a:srgbClr val="189C9C"/>
              </a:solidFill>
              <a:ea typeface="+mn-lt"/>
              <a:cs typeface="+mn-lt"/>
            </a:endParaRPr>
          </a:p>
        </p:txBody>
      </p:sp>
      <p:sp>
        <p:nvSpPr>
          <p:cNvPr id="5" name="TextBox 4">
            <a:extLst>
              <a:ext uri="{FF2B5EF4-FFF2-40B4-BE49-F238E27FC236}">
                <a16:creationId xmlns:a16="http://schemas.microsoft.com/office/drawing/2014/main" id="{28AE48B8-B646-3574-BCC9-13C017FC208D}"/>
              </a:ext>
            </a:extLst>
          </p:cNvPr>
          <p:cNvSpPr txBox="1"/>
          <p:nvPr/>
        </p:nvSpPr>
        <p:spPr>
          <a:xfrm>
            <a:off x="4424855" y="810688"/>
            <a:ext cx="7903779" cy="1569660"/>
          </a:xfrm>
          <a:prstGeom prst="rect">
            <a:avLst/>
          </a:prstGeom>
          <a:noFill/>
        </p:spPr>
        <p:txBody>
          <a:bodyPr wrap="square">
            <a:spAutoFit/>
          </a:bodyPr>
          <a:lstStyle/>
          <a:p>
            <a:r>
              <a:rPr lang="en-US" sz="3200" b="1" dirty="0">
                <a:solidFill>
                  <a:srgbClr val="4DAC92"/>
                </a:solidFill>
              </a:rPr>
              <a:t>Evaluation of Infectious Diseases in People With Substance Use Disorders:</a:t>
            </a:r>
            <a:br>
              <a:rPr lang="en-US" sz="3200" b="1" dirty="0">
                <a:solidFill>
                  <a:srgbClr val="4DAC92"/>
                </a:solidFill>
              </a:rPr>
            </a:br>
            <a:r>
              <a:rPr lang="en-US" sz="3200" b="1" dirty="0">
                <a:solidFill>
                  <a:srgbClr val="4DAC92"/>
                </a:solidFill>
              </a:rPr>
              <a:t> An Opportunity for Disease Elimination</a:t>
            </a:r>
            <a:endParaRPr lang="en-US" sz="3200" dirty="0">
              <a:solidFill>
                <a:srgbClr val="4DAC92"/>
              </a:solidFill>
            </a:endParaRPr>
          </a:p>
        </p:txBody>
      </p:sp>
    </p:spTree>
    <p:extLst>
      <p:ext uri="{BB962C8B-B14F-4D97-AF65-F5344CB8AC3E}">
        <p14:creationId xmlns:p14="http://schemas.microsoft.com/office/powerpoint/2010/main" val="1076739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252460-710A-455D-BABE-9B570CA64B26}"/>
              </a:ext>
            </a:extLst>
          </p:cNvPr>
          <p:cNvSpPr>
            <a:spLocks noGrp="1"/>
          </p:cNvSpPr>
          <p:nvPr>
            <p:ph sz="half" idx="1"/>
          </p:nvPr>
        </p:nvSpPr>
        <p:spPr>
          <a:xfrm>
            <a:off x="6096000" y="1573277"/>
            <a:ext cx="5299928" cy="4351338"/>
          </a:xfrm>
        </p:spPr>
        <p:txBody>
          <a:bodyPr vert="horz" lIns="91440" tIns="45720" rIns="91440" bIns="45720" rtlCol="0" anchor="t">
            <a:normAutofit/>
          </a:bodyPr>
          <a:lstStyle/>
          <a:p>
            <a:pPr>
              <a:buClr>
                <a:schemeClr val="accent1">
                  <a:lumMod val="75000"/>
                </a:schemeClr>
              </a:buClr>
              <a:buFont typeface="Wingdings" panose="05000000000000000000" pitchFamily="2" charset="2"/>
              <a:buChar char="§"/>
            </a:pPr>
            <a:r>
              <a:rPr lang="en-US" sz="2400" dirty="0">
                <a:cs typeface="Calibri Light"/>
              </a:rPr>
              <a:t>Before 2020, Hepatitis C was the leading cause of death among all infectious diseases in the USA </a:t>
            </a:r>
            <a:r>
              <a:rPr lang="en-US" sz="2400" baseline="30000" dirty="0">
                <a:cs typeface="Calibri Light"/>
              </a:rPr>
              <a:t>1</a:t>
            </a:r>
            <a:br>
              <a:rPr lang="en-US" sz="2400" baseline="30000" dirty="0">
                <a:cs typeface="Calibri Light"/>
              </a:rPr>
            </a:br>
            <a:endParaRPr lang="en-US" sz="2400" baseline="30000" dirty="0"/>
          </a:p>
          <a:p>
            <a:pPr>
              <a:buClr>
                <a:schemeClr val="accent1">
                  <a:lumMod val="75000"/>
                </a:schemeClr>
              </a:buClr>
              <a:buFont typeface="Wingdings" panose="020B0604020202020204" pitchFamily="34" charset="0"/>
              <a:buChar char="§"/>
            </a:pPr>
            <a:r>
              <a:rPr lang="en-US" sz="2400" dirty="0">
                <a:cs typeface="Calibri Light"/>
              </a:rPr>
              <a:t>The CDC estimates </a:t>
            </a:r>
            <a:r>
              <a:rPr lang="en-US" sz="2400" spc="25" dirty="0">
                <a:solidFill>
                  <a:srgbClr val="231F20"/>
                </a:solidFill>
                <a:cs typeface="Tahoma"/>
              </a:rPr>
              <a:t>57,500</a:t>
            </a:r>
            <a:r>
              <a:rPr lang="en-US" sz="2400" dirty="0">
                <a:cs typeface="Calibri Light"/>
              </a:rPr>
              <a:t> acute HCV cases in the US in 2019 </a:t>
            </a:r>
            <a:r>
              <a:rPr lang="en-US" sz="2400" baseline="30000" dirty="0">
                <a:cs typeface="Calibri Light"/>
              </a:rPr>
              <a:t>1</a:t>
            </a:r>
            <a:br>
              <a:rPr lang="en-US" sz="2400" baseline="30000" dirty="0">
                <a:cs typeface="Calibri Light"/>
              </a:rPr>
            </a:br>
            <a:endParaRPr lang="en-US" sz="2400" baseline="30000" dirty="0">
              <a:cs typeface="Calibri Light"/>
            </a:endParaRPr>
          </a:p>
          <a:p>
            <a:pPr>
              <a:buClr>
                <a:schemeClr val="accent1">
                  <a:lumMod val="75000"/>
                </a:schemeClr>
              </a:buClr>
              <a:buFont typeface="Wingdings" panose="05000000000000000000" pitchFamily="2" charset="2"/>
              <a:buChar char="§"/>
            </a:pPr>
            <a:r>
              <a:rPr lang="en-US" sz="2400" dirty="0"/>
              <a:t>IDU is currently the most common risk factor for HCV in developed countries (60-80% worldwide) </a:t>
            </a:r>
            <a:r>
              <a:rPr lang="en-US" sz="2400" baseline="30000" dirty="0"/>
              <a:t>3</a:t>
            </a:r>
            <a:endParaRPr lang="en-US" sz="2400" baseline="30000" dirty="0">
              <a:cs typeface="Calibri Light"/>
            </a:endParaRPr>
          </a:p>
          <a:p>
            <a:pPr>
              <a:buClr>
                <a:schemeClr val="accent1">
                  <a:lumMod val="75000"/>
                </a:schemeClr>
              </a:buClr>
              <a:buFont typeface="Wingdings" panose="05000000000000000000" pitchFamily="2" charset="2"/>
              <a:buChar char="§"/>
            </a:pPr>
            <a:endParaRPr lang="en-US" dirty="0">
              <a:cs typeface="Calibri Light"/>
            </a:endParaRPr>
          </a:p>
          <a:p>
            <a:pPr>
              <a:buClr>
                <a:schemeClr val="accent1">
                  <a:lumMod val="75000"/>
                </a:schemeClr>
              </a:buClr>
              <a:buFont typeface="Wingdings" panose="05000000000000000000" pitchFamily="2" charset="2"/>
              <a:buChar char="§"/>
            </a:pPr>
            <a:endParaRPr lang="en-US" dirty="0">
              <a:cs typeface="Calibri Light"/>
            </a:endParaRPr>
          </a:p>
        </p:txBody>
      </p:sp>
      <p:sp>
        <p:nvSpPr>
          <p:cNvPr id="4" name="Title 3">
            <a:extLst>
              <a:ext uri="{FF2B5EF4-FFF2-40B4-BE49-F238E27FC236}">
                <a16:creationId xmlns:a16="http://schemas.microsoft.com/office/drawing/2014/main" id="{6EA30714-43E7-4C11-B29F-B667C0DE4177}"/>
              </a:ext>
            </a:extLst>
          </p:cNvPr>
          <p:cNvSpPr>
            <a:spLocks noGrp="1"/>
          </p:cNvSpPr>
          <p:nvPr>
            <p:ph type="title"/>
          </p:nvPr>
        </p:nvSpPr>
        <p:spPr>
          <a:xfrm>
            <a:off x="1091357" y="276227"/>
            <a:ext cx="9996589" cy="643174"/>
          </a:xfrm>
        </p:spPr>
        <p:txBody>
          <a:bodyPr>
            <a:noAutofit/>
          </a:bodyPr>
          <a:lstStyle/>
          <a:p>
            <a:r>
              <a:rPr lang="en-US" sz="3600" dirty="0"/>
              <a:t>Infectious Diseases Associated with </a:t>
            </a:r>
            <a:br>
              <a:rPr lang="en-US" sz="3600" dirty="0"/>
            </a:br>
            <a:r>
              <a:rPr lang="en-US" sz="3600" dirty="0"/>
              <a:t>Substance Use Disorders</a:t>
            </a:r>
          </a:p>
        </p:txBody>
      </p:sp>
      <p:sp>
        <p:nvSpPr>
          <p:cNvPr id="6" name="TextBox 5">
            <a:extLst>
              <a:ext uri="{FF2B5EF4-FFF2-40B4-BE49-F238E27FC236}">
                <a16:creationId xmlns:a16="http://schemas.microsoft.com/office/drawing/2014/main" id="{80E66ED5-4302-4F91-950D-ACD96A97F408}"/>
              </a:ext>
            </a:extLst>
          </p:cNvPr>
          <p:cNvSpPr txBox="1"/>
          <p:nvPr/>
        </p:nvSpPr>
        <p:spPr>
          <a:xfrm>
            <a:off x="796072" y="1182231"/>
            <a:ext cx="4918928" cy="4801314"/>
          </a:xfrm>
          <a:prstGeom prst="rect">
            <a:avLst/>
          </a:prstGeom>
          <a:solidFill>
            <a:schemeClr val="accent1">
              <a:lumMod val="60000"/>
              <a:lumOff val="40000"/>
              <a:alpha val="94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Calibri" panose="020F0502020204030204"/>
              </a:rPr>
              <a:t>Viral infections (bloodborne)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Calibri" panose="020F0502020204030204"/>
              </a:rPr>
              <a:t>Hepatitis C Virus (HCV)</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Calibri" panose="020F0502020204030204"/>
              </a:rPr>
              <a:t>Hepatitis B Virus (HBV)</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Calibri" panose="020F0502020204030204"/>
              </a:rPr>
              <a:t>Hepatitis A Virus (HAV)</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Calibri" panose="020F0502020204030204"/>
              </a:rPr>
              <a:t>HIV</a:t>
            </a:r>
          </a:p>
          <a:p>
            <a:pPr marL="285750" indent="-285750">
              <a:buFont typeface="Arial" panose="020B0604020202020204" pitchFamily="34" charset="0"/>
              <a:buChar char="•"/>
              <a:defRPr/>
            </a:pPr>
            <a:r>
              <a:rPr lang="en-US" b="1" dirty="0">
                <a:solidFill>
                  <a:prstClr val="black"/>
                </a:solidFill>
                <a:latin typeface="Calibri" panose="020F0502020204030204"/>
              </a:rPr>
              <a:t>STI’s</a:t>
            </a:r>
          </a:p>
          <a:p>
            <a:pPr marL="742950" lvl="1" indent="-285750">
              <a:buFont typeface="Arial" panose="020B0604020202020204" pitchFamily="34" charset="0"/>
              <a:buChar char="•"/>
              <a:defRPr/>
            </a:pPr>
            <a:r>
              <a:rPr kumimoji="0" lang="en-US" i="0" u="none" strike="noStrike" kern="1200" cap="none" spc="0" normalizeH="0" baseline="0" noProof="0" dirty="0">
                <a:ln>
                  <a:noFill/>
                </a:ln>
                <a:solidFill>
                  <a:prstClr val="black"/>
                </a:solidFill>
                <a:effectLst/>
                <a:uLnTx/>
                <a:uFillTx/>
                <a:latin typeface="Calibri" panose="020F0502020204030204"/>
              </a:rPr>
              <a:t>GC/Chlamydia</a:t>
            </a:r>
          </a:p>
          <a:p>
            <a:pPr marL="742950" lvl="1" indent="-285750">
              <a:buFont typeface="Arial" panose="020B0604020202020204" pitchFamily="34" charset="0"/>
              <a:buChar char="•"/>
              <a:defRPr/>
            </a:pPr>
            <a:r>
              <a:rPr lang="en-US" dirty="0">
                <a:solidFill>
                  <a:prstClr val="black"/>
                </a:solidFill>
                <a:latin typeface="Calibri" panose="020F0502020204030204"/>
              </a:rPr>
              <a:t>Syphilis</a:t>
            </a:r>
          </a:p>
          <a:p>
            <a:pPr marL="742950" lvl="1" indent="-285750">
              <a:buFont typeface="Arial" panose="020B0604020202020204" pitchFamily="34" charset="0"/>
              <a:buChar char="•"/>
              <a:defRPr/>
            </a:pPr>
            <a:r>
              <a:rPr kumimoji="0" lang="en-US" i="0" u="none" strike="noStrike" kern="1200" cap="none" spc="0" normalizeH="0" baseline="0" noProof="0" dirty="0">
                <a:ln>
                  <a:noFill/>
                </a:ln>
                <a:solidFill>
                  <a:prstClr val="black"/>
                </a:solidFill>
                <a:effectLst/>
                <a:uLnTx/>
                <a:uFillTx/>
                <a:latin typeface="Calibri" panose="020F0502020204030204"/>
              </a:rPr>
              <a:t>HIV/HCV/HBV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black"/>
                </a:solidFill>
                <a:effectLst/>
                <a:uLnTx/>
                <a:uFillTx/>
                <a:latin typeface="Calibri" panose="020F0502020204030204"/>
              </a:rPr>
              <a:t>Bacterial Infections (soft tissue/skin) </a:t>
            </a:r>
            <a:r>
              <a:rPr kumimoji="0" lang="en-US" b="1" i="0" u="none" strike="noStrike" kern="1200" cap="none" spc="0" normalizeH="0" baseline="30000" noProof="0" dirty="0">
                <a:ln>
                  <a:noFill/>
                </a:ln>
                <a:solidFill>
                  <a:prstClr val="black"/>
                </a:solidFill>
                <a:effectLst/>
                <a:uLnTx/>
                <a:uFillTx/>
                <a:latin typeface="Calibri" panose="020F0502020204030204"/>
              </a:rPr>
              <a:t>4</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Calibri" panose="020F0502020204030204"/>
              </a:rPr>
              <a:t>Septicemia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Calibri" panose="020F0502020204030204"/>
              </a:rPr>
              <a:t>Bacteremia</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Calibri" panose="020F0502020204030204"/>
              </a:rPr>
              <a:t>Cellulitis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Calibri" panose="020F0502020204030204"/>
              </a:rPr>
              <a:t>Abscesses (staph, strep)</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Calibri" panose="020F0502020204030204"/>
              </a:rPr>
              <a:t>Endocarditis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Calibri" panose="020F0502020204030204"/>
              </a:rPr>
              <a:t>Necrotizing fasciitis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Calibri" panose="020F0502020204030204"/>
              </a:rPr>
              <a:t>Wound botulism</a:t>
            </a:r>
          </a:p>
        </p:txBody>
      </p:sp>
      <p:sp>
        <p:nvSpPr>
          <p:cNvPr id="3" name="Slide Number Placeholder 2">
            <a:extLst>
              <a:ext uri="{FF2B5EF4-FFF2-40B4-BE49-F238E27FC236}">
                <a16:creationId xmlns:a16="http://schemas.microsoft.com/office/drawing/2014/main" id="{491D5C27-23D3-4D7E-95F4-890AEFF6BA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5D044-B35F-4A77-B573-9EB4C86BF8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3A0DA50-9031-49E2-B0C5-18A249FA3EAD}"/>
              </a:ext>
            </a:extLst>
          </p:cNvPr>
          <p:cNvSpPr txBox="1"/>
          <p:nvPr/>
        </p:nvSpPr>
        <p:spPr>
          <a:xfrm>
            <a:off x="6043883" y="5691157"/>
            <a:ext cx="6034024" cy="584775"/>
          </a:xfrm>
          <a:prstGeom prst="rect">
            <a:avLst/>
          </a:prstGeom>
          <a:noFill/>
        </p:spPr>
        <p:txBody>
          <a:bodyPr wrap="none" rtlCol="0">
            <a:spAutoFit/>
          </a:bodyPr>
          <a:lstStyle/>
          <a:p>
            <a:r>
              <a:rPr lang="en-US" sz="800" dirty="0">
                <a:solidFill>
                  <a:schemeClr val="bg2">
                    <a:lumMod val="50000"/>
                  </a:schemeClr>
                </a:solidFill>
              </a:rPr>
              <a:t>1. Centers for Disease Control and Prevention, 2019. </a:t>
            </a:r>
            <a:r>
              <a:rPr lang="en-US" sz="800" dirty="0">
                <a:solidFill>
                  <a:schemeClr val="bg2">
                    <a:lumMod val="50000"/>
                  </a:schemeClr>
                </a:solidFill>
                <a:hlinkClick r:id="rId3"/>
              </a:rPr>
              <a:t>https://www.cdc.gov/hepatitis/hcv/index.htm</a:t>
            </a:r>
            <a:r>
              <a:rPr lang="en-US" sz="800" dirty="0">
                <a:solidFill>
                  <a:schemeClr val="bg2">
                    <a:lumMod val="50000"/>
                  </a:schemeClr>
                </a:solidFill>
              </a:rPr>
              <a:t> </a:t>
            </a:r>
          </a:p>
          <a:p>
            <a:r>
              <a:rPr lang="en-US" sz="800" dirty="0">
                <a:solidFill>
                  <a:schemeClr val="bg2">
                    <a:lumMod val="50000"/>
                  </a:schemeClr>
                </a:solidFill>
              </a:rPr>
              <a:t>2. Centers for Disease Control and Prevention, 2018. </a:t>
            </a:r>
            <a:r>
              <a:rPr lang="en-US" sz="800" dirty="0">
                <a:solidFill>
                  <a:schemeClr val="bg2">
                    <a:lumMod val="50000"/>
                  </a:schemeClr>
                </a:solidFill>
                <a:hlinkClick r:id="rId4"/>
              </a:rPr>
              <a:t>https://www.cdc.gov/nchhstp/newsroom/2018/hepatitis-c-prevalence-estimates.html</a:t>
            </a:r>
            <a:r>
              <a:rPr lang="en-US" sz="800" dirty="0">
                <a:solidFill>
                  <a:schemeClr val="bg2">
                    <a:lumMod val="50000"/>
                  </a:schemeClr>
                </a:solidFill>
              </a:rPr>
              <a:t> </a:t>
            </a:r>
          </a:p>
          <a:p>
            <a:r>
              <a:rPr lang="en-US" sz="800" dirty="0">
                <a:solidFill>
                  <a:schemeClr val="bg2">
                    <a:lumMod val="50000"/>
                  </a:schemeClr>
                </a:solidFill>
              </a:rPr>
              <a:t>3. Nelson, et al. 2011.  </a:t>
            </a:r>
            <a:r>
              <a:rPr lang="en-US" sz="800" dirty="0">
                <a:solidFill>
                  <a:schemeClr val="bg2">
                    <a:lumMod val="50000"/>
                  </a:schemeClr>
                </a:solidFill>
                <a:hlinkClick r:id="rId5"/>
              </a:rPr>
              <a:t>https://www.ncbi.nlm.nih.gov/pubmed/21802134/</a:t>
            </a:r>
            <a:r>
              <a:rPr lang="en-US" sz="800" dirty="0">
                <a:solidFill>
                  <a:schemeClr val="bg2">
                    <a:lumMod val="50000"/>
                  </a:schemeClr>
                </a:solidFill>
              </a:rPr>
              <a:t> </a:t>
            </a:r>
          </a:p>
          <a:p>
            <a:r>
              <a:rPr lang="en-US" sz="800" dirty="0">
                <a:solidFill>
                  <a:schemeClr val="bg2">
                    <a:lumMod val="50000"/>
                  </a:schemeClr>
                </a:solidFill>
              </a:rPr>
              <a:t>4. Collier, M., et al. 2018. </a:t>
            </a:r>
            <a:r>
              <a:rPr lang="en-US" sz="800" dirty="0">
                <a:solidFill>
                  <a:schemeClr val="bg2">
                    <a:lumMod val="50000"/>
                  </a:schemeClr>
                </a:solidFill>
                <a:hlinkClick r:id="rId6"/>
              </a:rPr>
              <a:t>https://link.springer.com/article/10.1007%2Fs10900-017-0458-9</a:t>
            </a:r>
            <a:r>
              <a:rPr lang="en-US" sz="800" dirty="0">
                <a:solidFill>
                  <a:schemeClr val="bg2">
                    <a:lumMod val="50000"/>
                  </a:schemeClr>
                </a:solidFill>
              </a:rPr>
              <a:t> </a:t>
            </a:r>
          </a:p>
        </p:txBody>
      </p:sp>
    </p:spTree>
    <p:extLst>
      <p:ext uri="{BB962C8B-B14F-4D97-AF65-F5344CB8AC3E}">
        <p14:creationId xmlns:p14="http://schemas.microsoft.com/office/powerpoint/2010/main" val="1356414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77AF50-96D4-478A-80F2-2ADBEE52BB9A}"/>
              </a:ext>
            </a:extLst>
          </p:cNvPr>
          <p:cNvSpPr>
            <a:spLocks noGrp="1"/>
          </p:cNvSpPr>
          <p:nvPr>
            <p:ph type="title"/>
          </p:nvPr>
        </p:nvSpPr>
        <p:spPr/>
        <p:txBody>
          <a:bodyPr>
            <a:normAutofit fontScale="90000"/>
          </a:bodyPr>
          <a:lstStyle/>
          <a:p>
            <a:r>
              <a:rPr lang="en-US"/>
              <a:t>National HIV &amp; Hepatitis Overview </a:t>
            </a:r>
          </a:p>
        </p:txBody>
      </p:sp>
      <p:sp>
        <p:nvSpPr>
          <p:cNvPr id="4" name="Content Placeholder 2">
            <a:extLst>
              <a:ext uri="{FF2B5EF4-FFF2-40B4-BE49-F238E27FC236}">
                <a16:creationId xmlns:a16="http://schemas.microsoft.com/office/drawing/2014/main" id="{2B35A773-861E-4E5C-88F8-2A6D9DE5CDD1}"/>
              </a:ext>
            </a:extLst>
          </p:cNvPr>
          <p:cNvSpPr>
            <a:spLocks noGrp="1"/>
          </p:cNvSpPr>
          <p:nvPr>
            <p:ph type="body" sz="half" idx="2"/>
          </p:nvPr>
        </p:nvSpPr>
        <p:spPr>
          <a:xfrm>
            <a:off x="1097707" y="1436914"/>
            <a:ext cx="10298222" cy="4432074"/>
          </a:xfrm>
          <a:ln>
            <a:noFill/>
          </a:ln>
        </p:spPr>
        <p:txBody>
          <a:bodyPr/>
          <a:lstStyle/>
          <a:p>
            <a:pPr marL="0" indent="0">
              <a:lnSpc>
                <a:spcPct val="100000"/>
              </a:lnSpc>
              <a:spcBef>
                <a:spcPts val="0"/>
              </a:spcBef>
              <a:buNone/>
            </a:pPr>
            <a:endParaRPr lang="en-US" sz="1050" dirty="0"/>
          </a:p>
          <a:p>
            <a:pPr marL="0" indent="0">
              <a:lnSpc>
                <a:spcPct val="100000"/>
              </a:lnSpc>
              <a:spcBef>
                <a:spcPts val="0"/>
              </a:spcBef>
              <a:buNone/>
            </a:pPr>
            <a:r>
              <a:rPr lang="en-US" sz="2400" dirty="0"/>
              <a:t>Injection Drug Use accounts for</a:t>
            </a:r>
          </a:p>
          <a:p>
            <a:pPr>
              <a:lnSpc>
                <a:spcPct val="100000"/>
              </a:lnSpc>
              <a:spcBef>
                <a:spcPts val="0"/>
              </a:spcBef>
            </a:pPr>
            <a:r>
              <a:rPr lang="en-US" sz="2000" dirty="0"/>
              <a:t>~9% of new HIV cases </a:t>
            </a:r>
            <a:r>
              <a:rPr lang="en-US" sz="2000" baseline="30000" dirty="0"/>
              <a:t>1</a:t>
            </a:r>
          </a:p>
          <a:p>
            <a:pPr>
              <a:lnSpc>
                <a:spcPct val="100000"/>
              </a:lnSpc>
              <a:spcBef>
                <a:spcPts val="0"/>
              </a:spcBef>
            </a:pPr>
            <a:r>
              <a:rPr lang="en-US" sz="2000" dirty="0"/>
              <a:t>Over 65% of HCV cases </a:t>
            </a:r>
            <a:r>
              <a:rPr lang="en-US" sz="2000" baseline="30000" dirty="0"/>
              <a:t>2</a:t>
            </a:r>
          </a:p>
          <a:p>
            <a:pPr marL="0" indent="0">
              <a:lnSpc>
                <a:spcPct val="100000"/>
              </a:lnSpc>
              <a:spcBef>
                <a:spcPts val="0"/>
              </a:spcBef>
              <a:buNone/>
            </a:pPr>
            <a:endParaRPr lang="en-US" sz="1400" dirty="0"/>
          </a:p>
          <a:p>
            <a:pPr marL="0" indent="0">
              <a:lnSpc>
                <a:spcPct val="100000"/>
              </a:lnSpc>
              <a:spcBef>
                <a:spcPts val="0"/>
              </a:spcBef>
              <a:buNone/>
            </a:pPr>
            <a:r>
              <a:rPr lang="en-US" sz="2400" dirty="0"/>
              <a:t>Among people who inject drugs</a:t>
            </a:r>
            <a:endParaRPr lang="en-US" sz="2000" dirty="0"/>
          </a:p>
          <a:p>
            <a:pPr>
              <a:lnSpc>
                <a:spcPct val="100000"/>
              </a:lnSpc>
              <a:spcBef>
                <a:spcPts val="0"/>
              </a:spcBef>
            </a:pPr>
            <a:r>
              <a:rPr lang="en-US" sz="2000" dirty="0"/>
              <a:t>60%-90% have HCV after 5 years</a:t>
            </a:r>
          </a:p>
          <a:p>
            <a:pPr>
              <a:lnSpc>
                <a:spcPct val="100000"/>
              </a:lnSpc>
              <a:spcBef>
                <a:spcPts val="0"/>
              </a:spcBef>
            </a:pPr>
            <a:r>
              <a:rPr lang="en-US" sz="2000" dirty="0"/>
              <a:t>Median time to HCV transmission is ~3 years</a:t>
            </a:r>
          </a:p>
          <a:p>
            <a:pPr>
              <a:lnSpc>
                <a:spcPct val="100000"/>
              </a:lnSpc>
              <a:spcBef>
                <a:spcPts val="0"/>
              </a:spcBef>
            </a:pPr>
            <a:r>
              <a:rPr lang="en-US" sz="2000" dirty="0"/>
              <a:t>And each year ~ 20-30% of PWID acquire HCV </a:t>
            </a:r>
            <a:r>
              <a:rPr lang="en-US" sz="2000" baseline="30000" dirty="0"/>
              <a:t>3</a:t>
            </a:r>
          </a:p>
          <a:p>
            <a:pPr marL="0" indent="0">
              <a:lnSpc>
                <a:spcPct val="100000"/>
              </a:lnSpc>
              <a:spcBef>
                <a:spcPts val="0"/>
              </a:spcBef>
              <a:buNone/>
            </a:pPr>
            <a:endParaRPr lang="en-US" sz="1400" dirty="0"/>
          </a:p>
          <a:p>
            <a:pPr marL="0" indent="0">
              <a:lnSpc>
                <a:spcPct val="100000"/>
              </a:lnSpc>
              <a:spcBef>
                <a:spcPts val="0"/>
              </a:spcBef>
              <a:buNone/>
            </a:pPr>
            <a:r>
              <a:rPr lang="en-US" sz="2400" dirty="0"/>
              <a:t>Comorbidity</a:t>
            </a:r>
          </a:p>
          <a:p>
            <a:pPr>
              <a:lnSpc>
                <a:spcPct val="100000"/>
              </a:lnSpc>
              <a:spcBef>
                <a:spcPts val="0"/>
              </a:spcBef>
            </a:pPr>
            <a:r>
              <a:rPr lang="en-US" sz="2000" dirty="0"/>
              <a:t>Among PWID and have HIV, 75% also have HCV</a:t>
            </a:r>
          </a:p>
          <a:p>
            <a:pPr>
              <a:lnSpc>
                <a:spcPct val="100000"/>
              </a:lnSpc>
              <a:spcBef>
                <a:spcPts val="0"/>
              </a:spcBef>
            </a:pPr>
            <a:r>
              <a:rPr lang="en-US" sz="2000" dirty="0"/>
              <a:t>Among PLWHIV w/o IDU, 25% have HCV </a:t>
            </a:r>
            <a:r>
              <a:rPr lang="en-US" sz="2000" baseline="30000" dirty="0"/>
              <a:t>4</a:t>
            </a:r>
          </a:p>
        </p:txBody>
      </p:sp>
      <p:sp>
        <p:nvSpPr>
          <p:cNvPr id="5" name="TextBox 4">
            <a:extLst>
              <a:ext uri="{FF2B5EF4-FFF2-40B4-BE49-F238E27FC236}">
                <a16:creationId xmlns:a16="http://schemas.microsoft.com/office/drawing/2014/main" id="{3DD96764-AFEA-4B95-B597-6C7EB60411EE}"/>
              </a:ext>
            </a:extLst>
          </p:cNvPr>
          <p:cNvSpPr txBox="1"/>
          <p:nvPr/>
        </p:nvSpPr>
        <p:spPr>
          <a:xfrm rot="10800000" flipH="1" flipV="1">
            <a:off x="7928489" y="1667792"/>
            <a:ext cx="3265746" cy="3970318"/>
          </a:xfrm>
          <a:prstGeom prst="rect">
            <a:avLst/>
          </a:prstGeom>
          <a:solidFill>
            <a:schemeClr val="accent1">
              <a:lumMod val="60000"/>
              <a:lumOff val="4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Life time cost of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each</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HIV infection is over $380,000 </a:t>
            </a: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Accumulated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costs of HCV care over the next 20 years on this trajectory  over $78 billion </a:t>
            </a: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6</a:t>
            </a:r>
          </a:p>
        </p:txBody>
      </p:sp>
      <p:sp>
        <p:nvSpPr>
          <p:cNvPr id="6" name="Slide Number Placeholder 5">
            <a:extLst>
              <a:ext uri="{FF2B5EF4-FFF2-40B4-BE49-F238E27FC236}">
                <a16:creationId xmlns:a16="http://schemas.microsoft.com/office/drawing/2014/main" id="{F2D5CD17-CD7A-463C-9EAA-C301854490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5D044-B35F-4A77-B573-9EB4C86BF8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CFE1B19-AAB9-4BE1-956F-7CC82C509250}"/>
              </a:ext>
            </a:extLst>
          </p:cNvPr>
          <p:cNvSpPr txBox="1"/>
          <p:nvPr/>
        </p:nvSpPr>
        <p:spPr>
          <a:xfrm>
            <a:off x="86497" y="5466604"/>
            <a:ext cx="7726795" cy="830997"/>
          </a:xfrm>
          <a:prstGeom prst="rect">
            <a:avLst/>
          </a:prstGeom>
          <a:noFill/>
        </p:spPr>
        <p:txBody>
          <a:bodyPr wrap="none" rtlCol="0">
            <a:spAutoFit/>
          </a:bodyPr>
          <a:lstStyle/>
          <a:p>
            <a:r>
              <a:rPr lang="en-US" sz="800" dirty="0">
                <a:solidFill>
                  <a:schemeClr val="bg2">
                    <a:lumMod val="50000"/>
                  </a:schemeClr>
                </a:solidFill>
              </a:rPr>
              <a:t>1.Centers for Disease Control and Prevention, 2017.  HIV Surveillance Report, </a:t>
            </a:r>
            <a:r>
              <a:rPr lang="en-US" sz="800" dirty="0">
                <a:solidFill>
                  <a:schemeClr val="bg2">
                    <a:lumMod val="50000"/>
                  </a:schemeClr>
                </a:solidFill>
                <a:hlinkClick r:id="rId3"/>
              </a:rPr>
              <a:t>https://www.cdc.gov/hiv/pdf/library/reports/surveillance/cdc-hiv-surveillance-report-2017-vol-29.pdf</a:t>
            </a:r>
            <a:r>
              <a:rPr lang="en-US" sz="800" dirty="0">
                <a:solidFill>
                  <a:schemeClr val="bg2">
                    <a:lumMod val="50000"/>
                  </a:schemeClr>
                </a:solidFill>
              </a:rPr>
              <a:t> </a:t>
            </a:r>
          </a:p>
          <a:p>
            <a:r>
              <a:rPr lang="en-US" sz="800" dirty="0">
                <a:solidFill>
                  <a:schemeClr val="bg2">
                    <a:lumMod val="50000"/>
                  </a:schemeClr>
                </a:solidFill>
              </a:rPr>
              <a:t>2. Centers for Disease Control and Prevention, 2016, Surveillance for Viral Hepatitis – United States, 2016. </a:t>
            </a:r>
            <a:r>
              <a:rPr lang="en-US" sz="800" dirty="0">
                <a:solidFill>
                  <a:schemeClr val="bg2">
                    <a:lumMod val="50000"/>
                  </a:schemeClr>
                </a:solidFill>
                <a:hlinkClick r:id="rId4"/>
              </a:rPr>
              <a:t>https://www.cdc.gov/hepatitis/statistics/2016surveillance/index.htm</a:t>
            </a:r>
            <a:r>
              <a:rPr lang="en-US" sz="800" dirty="0">
                <a:solidFill>
                  <a:schemeClr val="bg2">
                    <a:lumMod val="50000"/>
                  </a:schemeClr>
                </a:solidFill>
              </a:rPr>
              <a:t> </a:t>
            </a:r>
          </a:p>
          <a:p>
            <a:r>
              <a:rPr lang="en-US" sz="800" dirty="0">
                <a:solidFill>
                  <a:schemeClr val="bg2">
                    <a:lumMod val="50000"/>
                  </a:schemeClr>
                </a:solidFill>
              </a:rPr>
              <a:t>3. </a:t>
            </a:r>
            <a:r>
              <a:rPr lang="en-US" sz="800" dirty="0" err="1">
                <a:solidFill>
                  <a:schemeClr val="bg2">
                    <a:lumMod val="50000"/>
                  </a:schemeClr>
                </a:solidFill>
              </a:rPr>
              <a:t>Grebely</a:t>
            </a:r>
            <a:r>
              <a:rPr lang="en-US" sz="800" dirty="0">
                <a:solidFill>
                  <a:schemeClr val="bg2">
                    <a:lumMod val="50000"/>
                  </a:schemeClr>
                </a:solidFill>
              </a:rPr>
              <a:t>, J. et al. 2011. </a:t>
            </a:r>
            <a:r>
              <a:rPr lang="en-US" sz="800" dirty="0">
                <a:solidFill>
                  <a:schemeClr val="bg2">
                    <a:lumMod val="50000"/>
                  </a:schemeClr>
                </a:solidFill>
                <a:hlinkClick r:id="rId5"/>
              </a:rPr>
              <a:t>https://www.ncbi.nlm.nih.gov/pmc/articles/PMC3072734/</a:t>
            </a:r>
            <a:r>
              <a:rPr lang="en-US" sz="800" dirty="0">
                <a:solidFill>
                  <a:schemeClr val="bg2">
                    <a:lumMod val="50000"/>
                  </a:schemeClr>
                </a:solidFill>
              </a:rPr>
              <a:t> </a:t>
            </a:r>
          </a:p>
          <a:p>
            <a:r>
              <a:rPr lang="en-US" sz="800" dirty="0">
                <a:solidFill>
                  <a:schemeClr val="bg2">
                    <a:lumMod val="50000"/>
                  </a:schemeClr>
                </a:solidFill>
              </a:rPr>
              <a:t>4. Centers for Disease Control and Prevention, 2017. HIV and Viral Hepatitis. </a:t>
            </a:r>
            <a:r>
              <a:rPr lang="en-US" sz="800" dirty="0">
                <a:solidFill>
                  <a:schemeClr val="bg2">
                    <a:lumMod val="50000"/>
                  </a:schemeClr>
                </a:solidFill>
                <a:hlinkClick r:id="rId6"/>
              </a:rPr>
              <a:t>https://www.cdc.gov/hiv/pdf/library/factsheets/hiv-viral-hepatitis.pdf</a:t>
            </a:r>
            <a:r>
              <a:rPr lang="en-US" sz="800" dirty="0">
                <a:solidFill>
                  <a:schemeClr val="bg2">
                    <a:lumMod val="50000"/>
                  </a:schemeClr>
                </a:solidFill>
              </a:rPr>
              <a:t> </a:t>
            </a:r>
          </a:p>
          <a:p>
            <a:r>
              <a:rPr lang="en-US" sz="800" dirty="0">
                <a:solidFill>
                  <a:schemeClr val="bg2">
                    <a:lumMod val="50000"/>
                  </a:schemeClr>
                </a:solidFill>
              </a:rPr>
              <a:t>5. Centers for Disease Control and Prevention, 2017. </a:t>
            </a:r>
            <a:r>
              <a:rPr lang="en-US" sz="800" dirty="0">
                <a:solidFill>
                  <a:schemeClr val="bg2">
                    <a:lumMod val="50000"/>
                  </a:schemeClr>
                </a:solidFill>
                <a:hlinkClick r:id="rId7"/>
              </a:rPr>
              <a:t>https://www.cdc.gov/hiv/programresources/guidance/costeffectiveness/index.html</a:t>
            </a:r>
            <a:r>
              <a:rPr lang="en-US" sz="800" dirty="0">
                <a:solidFill>
                  <a:schemeClr val="bg2">
                    <a:lumMod val="50000"/>
                  </a:schemeClr>
                </a:solidFill>
              </a:rPr>
              <a:t> </a:t>
            </a:r>
          </a:p>
          <a:p>
            <a:r>
              <a:rPr lang="en-US" sz="800" dirty="0">
                <a:solidFill>
                  <a:schemeClr val="bg2">
                    <a:lumMod val="50000"/>
                  </a:schemeClr>
                </a:solidFill>
              </a:rPr>
              <a:t>6. National Academies of Sciences, Engineering, and Medicine, 2017. </a:t>
            </a:r>
            <a:r>
              <a:rPr lang="en-US" sz="800" dirty="0">
                <a:solidFill>
                  <a:schemeClr val="bg2">
                    <a:lumMod val="50000"/>
                  </a:schemeClr>
                </a:solidFill>
                <a:hlinkClick r:id="rId8"/>
              </a:rPr>
              <a:t>https://www.nap.edu/read/24731/chapter/8</a:t>
            </a:r>
            <a:r>
              <a:rPr lang="en-US" sz="800" dirty="0">
                <a:solidFill>
                  <a:schemeClr val="bg2">
                    <a:lumMod val="50000"/>
                  </a:schemeClr>
                </a:solidFill>
              </a:rPr>
              <a:t> </a:t>
            </a:r>
          </a:p>
        </p:txBody>
      </p:sp>
    </p:spTree>
    <p:extLst>
      <p:ext uri="{BB962C8B-B14F-4D97-AF65-F5344CB8AC3E}">
        <p14:creationId xmlns:p14="http://schemas.microsoft.com/office/powerpoint/2010/main" val="322546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Infections in People with SUD: Interventions</a:t>
            </a:r>
          </a:p>
        </p:txBody>
      </p:sp>
      <p:graphicFrame>
        <p:nvGraphicFramePr>
          <p:cNvPr id="8" name="Content Placeholder 2">
            <a:extLst>
              <a:ext uri="{FF2B5EF4-FFF2-40B4-BE49-F238E27FC236}">
                <a16:creationId xmlns:a16="http://schemas.microsoft.com/office/drawing/2014/main" id="{9F034EFF-FDEA-4EE5-B798-A95FCCBD2DCD}"/>
              </a:ext>
            </a:extLst>
          </p:cNvPr>
          <p:cNvGraphicFramePr>
            <a:graphicFrameLocks noGrp="1"/>
          </p:cNvGraphicFramePr>
          <p:nvPr>
            <p:ph idx="1"/>
            <p:extLst>
              <p:ext uri="{D42A27DB-BD31-4B8C-83A1-F6EECF244321}">
                <p14:modId xmlns:p14="http://schemas.microsoft.com/office/powerpoint/2010/main" val="3109068224"/>
              </p:ext>
            </p:extLst>
          </p:nvPr>
        </p:nvGraphicFramePr>
        <p:xfrm>
          <a:off x="944526" y="154609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336550" y="6120715"/>
            <a:ext cx="3257550" cy="646331"/>
          </a:xfrm>
          <a:prstGeom prst="rect">
            <a:avLst/>
          </a:prstGeom>
          <a:noFill/>
        </p:spPr>
        <p:txBody>
          <a:bodyPr wrap="square" rtlCol="0">
            <a:spAutoFit/>
          </a:bodyPr>
          <a:lstStyle/>
          <a:p>
            <a:r>
              <a:rPr lang="en-US"/>
              <a:t>SUD: Substance Use Disorder</a:t>
            </a:r>
          </a:p>
          <a:p>
            <a:endParaRPr lang="en-US" dirty="0"/>
          </a:p>
        </p:txBody>
      </p:sp>
    </p:spTree>
    <p:extLst>
      <p:ext uri="{BB962C8B-B14F-4D97-AF65-F5344CB8AC3E}">
        <p14:creationId xmlns:p14="http://schemas.microsoft.com/office/powerpoint/2010/main" val="2770615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838200" y="365125"/>
            <a:ext cx="10515599" cy="1325563"/>
          </a:xfrm>
        </p:spPr>
        <p:txBody>
          <a:bodyPr vert="horz" lIns="91440" tIns="45720" rIns="91440" bIns="45720" rtlCol="0" anchor="ctr">
            <a:normAutofit fontScale="90000"/>
          </a:bodyPr>
          <a:lstStyle/>
          <a:p>
            <a:r>
              <a:rPr lang="en-US" sz="4100" b="1"/>
              <a:t>1</a:t>
            </a:r>
            <a:r>
              <a:rPr lang="en-US" sz="4100" b="1" baseline="30000"/>
              <a:t>st</a:t>
            </a:r>
            <a:r>
              <a:rPr lang="en-US" sz="4100" b="1"/>
              <a:t> Encounter with People with SUD:</a:t>
            </a:r>
            <a:br>
              <a:rPr lang="en-US" sz="4100" b="1"/>
            </a:br>
            <a:r>
              <a:rPr lang="en-US" sz="4100" b="1"/>
              <a:t> Focus on the Reason for the Visit but Obtain Labs</a:t>
            </a: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3BD75B9E-A9AF-4AAA-9256-A37C11FB90F4}"/>
              </a:ext>
            </a:extLst>
          </p:cNvPr>
          <p:cNvGraphicFramePr>
            <a:graphicFrameLocks noGrp="1"/>
          </p:cNvGraphicFramePr>
          <p:nvPr>
            <p:ph idx="1"/>
            <p:extLst>
              <p:ext uri="{D42A27DB-BD31-4B8C-83A1-F6EECF244321}">
                <p14:modId xmlns:p14="http://schemas.microsoft.com/office/powerpoint/2010/main" val="67650683"/>
              </p:ext>
            </p:extLst>
          </p:nvPr>
        </p:nvGraphicFramePr>
        <p:xfrm>
          <a:off x="838200" y="1825625"/>
          <a:ext cx="938045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3157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758" y="237957"/>
            <a:ext cx="10515600" cy="694610"/>
          </a:xfrm>
        </p:spPr>
        <p:txBody>
          <a:bodyPr>
            <a:normAutofit/>
          </a:bodyPr>
          <a:lstStyle/>
          <a:p>
            <a:r>
              <a:rPr lang="en-US" sz="3200" b="1" dirty="0"/>
              <a:t>2</a:t>
            </a:r>
            <a:r>
              <a:rPr lang="en-US" sz="3200" b="1" baseline="30000" dirty="0"/>
              <a:t>nd</a:t>
            </a:r>
            <a:r>
              <a:rPr lang="en-US" sz="3200" b="1" dirty="0"/>
              <a:t> Visit:  Review Labs and Act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94656782"/>
              </p:ext>
            </p:extLst>
          </p:nvPr>
        </p:nvGraphicFramePr>
        <p:xfrm>
          <a:off x="838200" y="1141893"/>
          <a:ext cx="10423359" cy="4701685"/>
        </p:xfrm>
        <a:graphic>
          <a:graphicData uri="http://schemas.openxmlformats.org/drawingml/2006/table">
            <a:tbl>
              <a:tblPr firstRow="1" bandRow="1">
                <a:tableStyleId>{5C22544A-7EE6-4342-B048-85BDC9FD1C3A}</a:tableStyleId>
              </a:tblPr>
              <a:tblGrid>
                <a:gridCol w="2023825">
                  <a:extLst>
                    <a:ext uri="{9D8B030D-6E8A-4147-A177-3AD203B41FA5}">
                      <a16:colId xmlns:a16="http://schemas.microsoft.com/office/drawing/2014/main" val="20000"/>
                    </a:ext>
                  </a:extLst>
                </a:gridCol>
                <a:gridCol w="3644207">
                  <a:extLst>
                    <a:ext uri="{9D8B030D-6E8A-4147-A177-3AD203B41FA5}">
                      <a16:colId xmlns:a16="http://schemas.microsoft.com/office/drawing/2014/main" val="20001"/>
                    </a:ext>
                  </a:extLst>
                </a:gridCol>
                <a:gridCol w="2842305">
                  <a:extLst>
                    <a:ext uri="{9D8B030D-6E8A-4147-A177-3AD203B41FA5}">
                      <a16:colId xmlns:a16="http://schemas.microsoft.com/office/drawing/2014/main" val="20002"/>
                    </a:ext>
                  </a:extLst>
                </a:gridCol>
                <a:gridCol w="1913022">
                  <a:extLst>
                    <a:ext uri="{9D8B030D-6E8A-4147-A177-3AD203B41FA5}">
                      <a16:colId xmlns:a16="http://schemas.microsoft.com/office/drawing/2014/main" val="20003"/>
                    </a:ext>
                  </a:extLst>
                </a:gridCol>
              </a:tblGrid>
              <a:tr h="394175">
                <a:tc>
                  <a:txBody>
                    <a:bodyPr/>
                    <a:lstStyle/>
                    <a:p>
                      <a:r>
                        <a:rPr lang="en-US" dirty="0"/>
                        <a:t>Test</a:t>
                      </a:r>
                    </a:p>
                  </a:txBody>
                  <a:tcPr/>
                </a:tc>
                <a:tc>
                  <a:txBody>
                    <a:bodyPr/>
                    <a:lstStyle/>
                    <a:p>
                      <a:r>
                        <a:rPr lang="en-US" dirty="0"/>
                        <a:t>Result</a:t>
                      </a:r>
                    </a:p>
                  </a:txBody>
                  <a:tcPr/>
                </a:tc>
                <a:tc>
                  <a:txBody>
                    <a:bodyPr/>
                    <a:lstStyle/>
                    <a:p>
                      <a:r>
                        <a:rPr lang="en-US" dirty="0"/>
                        <a:t>Interpretation</a:t>
                      </a:r>
                    </a:p>
                  </a:txBody>
                  <a:tcPr/>
                </a:tc>
                <a:tc>
                  <a:txBody>
                    <a:bodyPr/>
                    <a:lstStyle/>
                    <a:p>
                      <a:r>
                        <a:rPr lang="en-US" dirty="0"/>
                        <a:t>Action</a:t>
                      </a:r>
                    </a:p>
                  </a:txBody>
                  <a:tcPr/>
                </a:tc>
                <a:extLst>
                  <a:ext uri="{0D108BD9-81ED-4DB2-BD59-A6C34878D82A}">
                    <a16:rowId xmlns:a16="http://schemas.microsoft.com/office/drawing/2014/main" val="10000"/>
                  </a:ext>
                </a:extLst>
              </a:tr>
              <a:tr h="394175">
                <a:tc rowSpan="4">
                  <a:txBody>
                    <a:bodyPr/>
                    <a:lstStyle/>
                    <a:p>
                      <a:endParaRPr lang="en-US" dirty="0"/>
                    </a:p>
                    <a:p>
                      <a:endParaRPr lang="en-US" dirty="0"/>
                    </a:p>
                    <a:p>
                      <a:r>
                        <a:rPr lang="en-US" dirty="0"/>
                        <a:t>Hepatitis B</a:t>
                      </a:r>
                    </a:p>
                  </a:txBody>
                  <a:tcPr/>
                </a:tc>
                <a:tc>
                  <a:txBody>
                    <a:bodyPr/>
                    <a:lstStyle/>
                    <a:p>
                      <a:r>
                        <a:rPr lang="en-US" dirty="0"/>
                        <a:t>HBsAb</a:t>
                      </a:r>
                      <a:r>
                        <a:rPr lang="en-US" baseline="0" dirty="0"/>
                        <a:t> </a:t>
                      </a:r>
                      <a:r>
                        <a:rPr lang="en-US" dirty="0"/>
                        <a:t>(-), HBsAg (-), HBcAb (-)</a:t>
                      </a:r>
                    </a:p>
                  </a:txBody>
                  <a:tcPr/>
                </a:tc>
                <a:tc>
                  <a:txBody>
                    <a:bodyPr/>
                    <a:lstStyle/>
                    <a:p>
                      <a:r>
                        <a:rPr lang="en-US" dirty="0"/>
                        <a:t>Never</a:t>
                      </a:r>
                      <a:r>
                        <a:rPr lang="en-US" baseline="0" dirty="0"/>
                        <a:t> exposed</a:t>
                      </a:r>
                      <a:endParaRPr lang="en-US" dirty="0"/>
                    </a:p>
                  </a:txBody>
                  <a:tcPr/>
                </a:tc>
                <a:tc>
                  <a:txBody>
                    <a:bodyPr/>
                    <a:lstStyle/>
                    <a:p>
                      <a:r>
                        <a:rPr lang="en-US" dirty="0"/>
                        <a:t>Vaccinate</a:t>
                      </a:r>
                    </a:p>
                  </a:txBody>
                  <a:tcPr/>
                </a:tc>
                <a:extLst>
                  <a:ext uri="{0D108BD9-81ED-4DB2-BD59-A6C34878D82A}">
                    <a16:rowId xmlns:a16="http://schemas.microsoft.com/office/drawing/2014/main" val="10001"/>
                  </a:ext>
                </a:extLst>
              </a:tr>
              <a:tr h="394175">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HBsAb</a:t>
                      </a:r>
                      <a:r>
                        <a:rPr lang="en-US" baseline="0" dirty="0"/>
                        <a:t> </a:t>
                      </a:r>
                      <a:r>
                        <a:rPr lang="en-US" dirty="0"/>
                        <a:t>(+), HBsAg (-), HBcAb (-)</a:t>
                      </a:r>
                    </a:p>
                  </a:txBody>
                  <a:tcPr/>
                </a:tc>
                <a:tc>
                  <a:txBody>
                    <a:bodyPr/>
                    <a:lstStyle/>
                    <a:p>
                      <a:r>
                        <a:rPr lang="en-US" dirty="0"/>
                        <a:t>Immune</a:t>
                      </a:r>
                    </a:p>
                  </a:txBody>
                  <a:tcPr/>
                </a:tc>
                <a:tc>
                  <a:txBody>
                    <a:bodyPr/>
                    <a:lstStyle/>
                    <a:p>
                      <a:r>
                        <a:rPr lang="en-US" dirty="0"/>
                        <a:t>No</a:t>
                      </a:r>
                      <a:r>
                        <a:rPr lang="en-US" baseline="0" dirty="0"/>
                        <a:t>ne needed</a:t>
                      </a:r>
                      <a:endParaRPr lang="en-US" dirty="0"/>
                    </a:p>
                  </a:txBody>
                  <a:tcPr/>
                </a:tc>
                <a:extLst>
                  <a:ext uri="{0D108BD9-81ED-4DB2-BD59-A6C34878D82A}">
                    <a16:rowId xmlns:a16="http://schemas.microsoft.com/office/drawing/2014/main" val="10002"/>
                  </a:ext>
                </a:extLst>
              </a:tr>
              <a:tr h="394175">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HBsAb</a:t>
                      </a:r>
                      <a:r>
                        <a:rPr lang="en-US" baseline="0" dirty="0"/>
                        <a:t> </a:t>
                      </a:r>
                      <a:r>
                        <a:rPr lang="en-US" dirty="0"/>
                        <a:t>(-), HBsAg (+), HBcAb (+)</a:t>
                      </a:r>
                    </a:p>
                  </a:txBody>
                  <a:tcPr/>
                </a:tc>
                <a:tc>
                  <a:txBody>
                    <a:bodyPr/>
                    <a:lstStyle/>
                    <a:p>
                      <a:r>
                        <a:rPr lang="en-US" dirty="0"/>
                        <a:t>Active Infection</a:t>
                      </a:r>
                    </a:p>
                  </a:txBody>
                  <a:tcPr/>
                </a:tc>
                <a:tc>
                  <a:txBody>
                    <a:bodyPr/>
                    <a:lstStyle/>
                    <a:p>
                      <a:r>
                        <a:rPr lang="en-US" dirty="0"/>
                        <a:t>Refer to ID*</a:t>
                      </a:r>
                    </a:p>
                  </a:txBody>
                  <a:tcPr/>
                </a:tc>
                <a:extLst>
                  <a:ext uri="{0D108BD9-81ED-4DB2-BD59-A6C34878D82A}">
                    <a16:rowId xmlns:a16="http://schemas.microsoft.com/office/drawing/2014/main" val="10003"/>
                  </a:ext>
                </a:extLst>
              </a:tr>
              <a:tr h="394175">
                <a:tc vMerge="1">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HBsAb</a:t>
                      </a:r>
                      <a:r>
                        <a:rPr lang="en-US" baseline="0" dirty="0"/>
                        <a:t> </a:t>
                      </a:r>
                      <a:r>
                        <a:rPr lang="en-US" dirty="0"/>
                        <a:t>(-), HBsAg (-), HBcAb (+)</a:t>
                      </a:r>
                    </a:p>
                  </a:txBody>
                  <a:tcPr/>
                </a:tc>
                <a:tc>
                  <a:txBody>
                    <a:bodyPr/>
                    <a:lstStyle/>
                    <a:p>
                      <a:r>
                        <a:rPr lang="en-US" dirty="0"/>
                        <a:t>Isolated HB </a:t>
                      </a:r>
                      <a:r>
                        <a:rPr lang="en-US" baseline="0" dirty="0"/>
                        <a:t>core </a:t>
                      </a:r>
                      <a:r>
                        <a:rPr lang="en-US" baseline="0" dirty="0" err="1"/>
                        <a:t>Ab</a:t>
                      </a:r>
                      <a:endParaRPr lang="en-US" dirty="0"/>
                    </a:p>
                  </a:txBody>
                  <a:tcPr/>
                </a:tc>
                <a:tc>
                  <a:txBody>
                    <a:bodyPr/>
                    <a:lstStyle/>
                    <a:p>
                      <a:r>
                        <a:rPr lang="en-US" dirty="0"/>
                        <a:t>Call ID</a:t>
                      </a:r>
                    </a:p>
                  </a:txBody>
                  <a:tcPr/>
                </a:tc>
                <a:extLst>
                  <a:ext uri="{0D108BD9-81ED-4DB2-BD59-A6C34878D82A}">
                    <a16:rowId xmlns:a16="http://schemas.microsoft.com/office/drawing/2014/main" val="10004"/>
                  </a:ext>
                </a:extLst>
              </a:tr>
              <a:tr h="357371">
                <a:tc rowSpan="2">
                  <a:txBody>
                    <a:bodyPr/>
                    <a:lstStyle/>
                    <a:p>
                      <a:endParaRPr lang="en-US" dirty="0"/>
                    </a:p>
                    <a:p>
                      <a:r>
                        <a:rPr lang="en-US" dirty="0"/>
                        <a:t>Hepatitis C</a:t>
                      </a:r>
                    </a:p>
                  </a:txBody>
                  <a:tcPr/>
                </a:tc>
                <a:tc>
                  <a:txBody>
                    <a:bodyPr/>
                    <a:lstStyle/>
                    <a:p>
                      <a:r>
                        <a:rPr lang="en-US" dirty="0"/>
                        <a:t>Positive HCV </a:t>
                      </a:r>
                      <a:r>
                        <a:rPr lang="en-US" dirty="0" err="1"/>
                        <a:t>Ab</a:t>
                      </a:r>
                      <a:r>
                        <a:rPr lang="en-US" dirty="0"/>
                        <a:t> </a:t>
                      </a:r>
                      <a:endParaRPr lang="en-US" baseline="0" dirty="0"/>
                    </a:p>
                  </a:txBody>
                  <a:tcPr/>
                </a:tc>
                <a:tc>
                  <a:txBody>
                    <a:bodyPr/>
                    <a:lstStyle/>
                    <a:p>
                      <a:r>
                        <a:rPr lang="en-US" dirty="0"/>
                        <a:t>Possible</a:t>
                      </a:r>
                      <a:r>
                        <a:rPr lang="en-US" baseline="0" dirty="0"/>
                        <a:t> current infection</a:t>
                      </a:r>
                      <a:endParaRPr lang="en-US" dirty="0"/>
                    </a:p>
                  </a:txBody>
                  <a:tcPr/>
                </a:tc>
                <a:tc>
                  <a:txBody>
                    <a:bodyPr/>
                    <a:lstStyle/>
                    <a:p>
                      <a:r>
                        <a:rPr lang="en-US" dirty="0"/>
                        <a:t>Order HCV</a:t>
                      </a:r>
                      <a:r>
                        <a:rPr lang="en-US" baseline="0" dirty="0"/>
                        <a:t> RNA</a:t>
                      </a:r>
                      <a:endParaRPr lang="en-US" dirty="0"/>
                    </a:p>
                  </a:txBody>
                  <a:tcPr/>
                </a:tc>
                <a:extLst>
                  <a:ext uri="{0D108BD9-81ED-4DB2-BD59-A6C34878D82A}">
                    <a16:rowId xmlns:a16="http://schemas.microsoft.com/office/drawing/2014/main" val="10006"/>
                  </a:ext>
                </a:extLst>
              </a:tr>
              <a:tr h="394175">
                <a:tc vMerge="1">
                  <a:txBody>
                    <a:bodyPr/>
                    <a:lstStyle/>
                    <a:p>
                      <a:endParaRPr lang="en-US" dirty="0"/>
                    </a:p>
                  </a:txBody>
                  <a:tcPr/>
                </a:tc>
                <a:tc>
                  <a:txBody>
                    <a:bodyPr/>
                    <a:lstStyle/>
                    <a:p>
                      <a:r>
                        <a:rPr lang="en-US" baseline="0" dirty="0"/>
                        <a:t>Positive RNA</a:t>
                      </a:r>
                    </a:p>
                  </a:txBody>
                  <a:tcPr/>
                </a:tc>
                <a:tc>
                  <a:txBody>
                    <a:bodyPr/>
                    <a:lstStyle/>
                    <a:p>
                      <a:r>
                        <a:rPr lang="en-US" dirty="0"/>
                        <a:t>Current</a:t>
                      </a:r>
                      <a:r>
                        <a:rPr lang="en-US" baseline="0" dirty="0"/>
                        <a:t> Infection confirmed</a:t>
                      </a:r>
                      <a:endParaRPr lang="en-US" dirty="0"/>
                    </a:p>
                  </a:txBody>
                  <a:tcPr/>
                </a:tc>
                <a:tc>
                  <a:txBody>
                    <a:bodyPr/>
                    <a:lstStyle/>
                    <a:p>
                      <a:r>
                        <a:rPr lang="en-US" dirty="0"/>
                        <a:t>Treat or</a:t>
                      </a:r>
                      <a:r>
                        <a:rPr lang="en-US" baseline="0" dirty="0"/>
                        <a:t> refer</a:t>
                      </a:r>
                      <a:endParaRPr lang="en-US" dirty="0"/>
                    </a:p>
                  </a:txBody>
                  <a:tcPr/>
                </a:tc>
                <a:extLst>
                  <a:ext uri="{0D108BD9-81ED-4DB2-BD59-A6C34878D82A}">
                    <a16:rowId xmlns:a16="http://schemas.microsoft.com/office/drawing/2014/main" val="10007"/>
                  </a:ext>
                </a:extLst>
              </a:tr>
              <a:tr h="394175">
                <a:tc rowSpan="2">
                  <a:txBody>
                    <a:bodyPr/>
                    <a:lstStyle/>
                    <a:p>
                      <a:endParaRPr lang="en-US" dirty="0"/>
                    </a:p>
                    <a:p>
                      <a:r>
                        <a:rPr lang="en-US" dirty="0"/>
                        <a:t>Hepatitis</a:t>
                      </a:r>
                      <a:r>
                        <a:rPr lang="en-US" baseline="0" dirty="0"/>
                        <a:t> A</a:t>
                      </a:r>
                      <a:endParaRPr lang="en-US" dirty="0"/>
                    </a:p>
                  </a:txBody>
                  <a:tcPr/>
                </a:tc>
                <a:tc>
                  <a:txBody>
                    <a:bodyPr/>
                    <a:lstStyle/>
                    <a:p>
                      <a:r>
                        <a:rPr lang="en-US" dirty="0"/>
                        <a:t>Total</a:t>
                      </a:r>
                      <a:r>
                        <a:rPr lang="en-US" baseline="0" dirty="0"/>
                        <a:t> </a:t>
                      </a:r>
                      <a:r>
                        <a:rPr lang="en-US" baseline="0" dirty="0" err="1"/>
                        <a:t>Ab</a:t>
                      </a:r>
                      <a:r>
                        <a:rPr lang="en-US" baseline="0" dirty="0"/>
                        <a:t> (+)</a:t>
                      </a:r>
                      <a:endParaRPr lang="en-US" dirty="0"/>
                    </a:p>
                  </a:txBody>
                  <a:tcPr/>
                </a:tc>
                <a:tc>
                  <a:txBody>
                    <a:bodyPr/>
                    <a:lstStyle/>
                    <a:p>
                      <a:r>
                        <a:rPr lang="en-US" dirty="0"/>
                        <a:t>Immune</a:t>
                      </a:r>
                    </a:p>
                  </a:txBody>
                  <a:tcPr/>
                </a:tc>
                <a:tc>
                  <a:txBody>
                    <a:bodyPr/>
                    <a:lstStyle/>
                    <a:p>
                      <a:r>
                        <a:rPr lang="en-US" dirty="0"/>
                        <a:t>Non</a:t>
                      </a:r>
                      <a:r>
                        <a:rPr lang="en-US" baseline="0" dirty="0"/>
                        <a:t> needed</a:t>
                      </a:r>
                      <a:endParaRPr lang="en-US" dirty="0"/>
                    </a:p>
                  </a:txBody>
                  <a:tcPr/>
                </a:tc>
                <a:extLst>
                  <a:ext uri="{0D108BD9-81ED-4DB2-BD59-A6C34878D82A}">
                    <a16:rowId xmlns:a16="http://schemas.microsoft.com/office/drawing/2014/main" val="10008"/>
                  </a:ext>
                </a:extLst>
              </a:tr>
              <a:tr h="394175">
                <a:tc vMerge="1">
                  <a:txBody>
                    <a:bodyPr/>
                    <a:lstStyle/>
                    <a:p>
                      <a:endParaRPr lang="en-US" dirty="0"/>
                    </a:p>
                  </a:txBody>
                  <a:tcPr/>
                </a:tc>
                <a:tc>
                  <a:txBody>
                    <a:bodyPr/>
                    <a:lstStyle/>
                    <a:p>
                      <a:r>
                        <a:rPr lang="en-US" dirty="0"/>
                        <a:t>Total </a:t>
                      </a:r>
                      <a:r>
                        <a:rPr lang="en-US" dirty="0" err="1"/>
                        <a:t>Ab</a:t>
                      </a:r>
                      <a:r>
                        <a:rPr lang="en-US" dirty="0"/>
                        <a:t> (-)</a:t>
                      </a:r>
                    </a:p>
                  </a:txBody>
                  <a:tcPr/>
                </a:tc>
                <a:tc>
                  <a:txBody>
                    <a:bodyPr/>
                    <a:lstStyle/>
                    <a:p>
                      <a:r>
                        <a:rPr lang="en-US" dirty="0"/>
                        <a:t>Not immune</a:t>
                      </a:r>
                    </a:p>
                  </a:txBody>
                  <a:tcPr/>
                </a:tc>
                <a:tc>
                  <a:txBody>
                    <a:bodyPr/>
                    <a:lstStyle/>
                    <a:p>
                      <a:r>
                        <a:rPr lang="en-US" dirty="0"/>
                        <a:t>Vaccinate</a:t>
                      </a:r>
                    </a:p>
                  </a:txBody>
                  <a:tcPr/>
                </a:tc>
                <a:extLst>
                  <a:ext uri="{0D108BD9-81ED-4DB2-BD59-A6C34878D82A}">
                    <a16:rowId xmlns:a16="http://schemas.microsoft.com/office/drawing/2014/main" val="10009"/>
                  </a:ext>
                </a:extLst>
              </a:tr>
              <a:tr h="394175">
                <a:tc>
                  <a:txBody>
                    <a:bodyPr/>
                    <a:lstStyle/>
                    <a:p>
                      <a:r>
                        <a:rPr lang="en-US" dirty="0"/>
                        <a:t>Chlamydia</a:t>
                      </a:r>
                    </a:p>
                  </a:txBody>
                  <a:tcPr/>
                </a:tc>
                <a:tc>
                  <a:txBody>
                    <a:bodyPr/>
                    <a:lstStyle/>
                    <a:p>
                      <a:r>
                        <a:rPr lang="en-US" dirty="0"/>
                        <a:t>Reactive</a:t>
                      </a:r>
                    </a:p>
                  </a:txBody>
                  <a:tcPr/>
                </a:tc>
                <a:tc>
                  <a:txBody>
                    <a:bodyPr/>
                    <a:lstStyle/>
                    <a:p>
                      <a:r>
                        <a:rPr lang="en-US" dirty="0"/>
                        <a:t>Active Infection</a:t>
                      </a:r>
                    </a:p>
                  </a:txBody>
                  <a:tcPr/>
                </a:tc>
                <a:tc>
                  <a:txBody>
                    <a:bodyPr/>
                    <a:lstStyle/>
                    <a:p>
                      <a:r>
                        <a:rPr lang="en-US" dirty="0"/>
                        <a:t>Treat*</a:t>
                      </a:r>
                    </a:p>
                  </a:txBody>
                  <a:tcPr/>
                </a:tc>
                <a:extLst>
                  <a:ext uri="{0D108BD9-81ED-4DB2-BD59-A6C34878D82A}">
                    <a16:rowId xmlns:a16="http://schemas.microsoft.com/office/drawing/2014/main" val="1669371017"/>
                  </a:ext>
                </a:extLst>
              </a:tr>
              <a:tr h="394175">
                <a:tc>
                  <a:txBody>
                    <a:bodyPr/>
                    <a:lstStyle/>
                    <a:p>
                      <a:r>
                        <a:rPr lang="en-US" dirty="0"/>
                        <a:t>Gonorrhea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Reactive</a:t>
                      </a:r>
                    </a:p>
                  </a:txBody>
                  <a:tcPr/>
                </a:tc>
                <a:tc>
                  <a:txBody>
                    <a:bodyPr/>
                    <a:lstStyle/>
                    <a:p>
                      <a:r>
                        <a:rPr lang="en-US" dirty="0"/>
                        <a:t>Active Infection </a:t>
                      </a:r>
                    </a:p>
                  </a:txBody>
                  <a:tcPr/>
                </a:tc>
                <a:tc>
                  <a:txBody>
                    <a:bodyPr/>
                    <a:lstStyle/>
                    <a:p>
                      <a:r>
                        <a:rPr lang="en-US" dirty="0"/>
                        <a:t>Treat*</a:t>
                      </a:r>
                    </a:p>
                  </a:txBody>
                  <a:tcPr/>
                </a:tc>
                <a:extLst>
                  <a:ext uri="{0D108BD9-81ED-4DB2-BD59-A6C34878D82A}">
                    <a16:rowId xmlns:a16="http://schemas.microsoft.com/office/drawing/2014/main" val="2474822801"/>
                  </a:ext>
                </a:extLst>
              </a:tr>
              <a:tr h="394175">
                <a:tc>
                  <a:txBody>
                    <a:bodyPr/>
                    <a:lstStyle/>
                    <a:p>
                      <a:r>
                        <a:rPr lang="en-US" dirty="0"/>
                        <a:t>Syphilis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Reactive</a:t>
                      </a:r>
                    </a:p>
                  </a:txBody>
                  <a:tcPr/>
                </a:tc>
                <a:tc>
                  <a:txBody>
                    <a:bodyPr/>
                    <a:lstStyle/>
                    <a:p>
                      <a:r>
                        <a:rPr lang="en-US" dirty="0"/>
                        <a:t>Active Infection</a:t>
                      </a:r>
                    </a:p>
                  </a:txBody>
                  <a:tcPr/>
                </a:tc>
                <a:tc>
                  <a:txBody>
                    <a:bodyPr/>
                    <a:lstStyle/>
                    <a:p>
                      <a:r>
                        <a:rPr lang="en-US" dirty="0"/>
                        <a:t>Stage and Treat *</a:t>
                      </a:r>
                    </a:p>
                  </a:txBody>
                  <a:tcPr/>
                </a:tc>
                <a:extLst>
                  <a:ext uri="{0D108BD9-81ED-4DB2-BD59-A6C34878D82A}">
                    <a16:rowId xmlns:a16="http://schemas.microsoft.com/office/drawing/2014/main" val="768460527"/>
                  </a:ext>
                </a:extLst>
              </a:tr>
            </a:tbl>
          </a:graphicData>
        </a:graphic>
      </p:graphicFrame>
      <p:sp>
        <p:nvSpPr>
          <p:cNvPr id="3" name="TextBox 2"/>
          <p:cNvSpPr txBox="1"/>
          <p:nvPr/>
        </p:nvSpPr>
        <p:spPr>
          <a:xfrm>
            <a:off x="122351" y="6052904"/>
            <a:ext cx="5769399" cy="646331"/>
          </a:xfrm>
          <a:prstGeom prst="rect">
            <a:avLst/>
          </a:prstGeom>
          <a:noFill/>
        </p:spPr>
        <p:txBody>
          <a:bodyPr wrap="square" rtlCol="0">
            <a:spAutoFit/>
          </a:bodyPr>
          <a:lstStyle/>
          <a:p>
            <a:r>
              <a:rPr lang="en-US" dirty="0"/>
              <a:t>ID: Infectious Diseases</a:t>
            </a:r>
          </a:p>
          <a:p>
            <a:r>
              <a:rPr lang="en-US" dirty="0"/>
              <a:t>* Evaluate for PrEP</a:t>
            </a:r>
          </a:p>
        </p:txBody>
      </p:sp>
    </p:spTree>
    <p:extLst>
      <p:ext uri="{BB962C8B-B14F-4D97-AF65-F5344CB8AC3E}">
        <p14:creationId xmlns:p14="http://schemas.microsoft.com/office/powerpoint/2010/main" val="3977892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How often should labs be ordered in PWID?</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28765700"/>
              </p:ext>
            </p:extLst>
          </p:nvPr>
        </p:nvGraphicFramePr>
        <p:xfrm>
          <a:off x="838199" y="1825621"/>
          <a:ext cx="10884877" cy="4256849"/>
        </p:xfrm>
        <a:graphic>
          <a:graphicData uri="http://schemas.openxmlformats.org/drawingml/2006/table">
            <a:tbl>
              <a:tblPr firstRow="1" bandRow="1">
                <a:tableStyleId>{5C22544A-7EE6-4342-B048-85BDC9FD1C3A}</a:tableStyleId>
              </a:tblPr>
              <a:tblGrid>
                <a:gridCol w="3886548">
                  <a:extLst>
                    <a:ext uri="{9D8B030D-6E8A-4147-A177-3AD203B41FA5}">
                      <a16:colId xmlns:a16="http://schemas.microsoft.com/office/drawing/2014/main" val="20000"/>
                    </a:ext>
                  </a:extLst>
                </a:gridCol>
                <a:gridCol w="6998329">
                  <a:extLst>
                    <a:ext uri="{9D8B030D-6E8A-4147-A177-3AD203B41FA5}">
                      <a16:colId xmlns:a16="http://schemas.microsoft.com/office/drawing/2014/main" val="20001"/>
                    </a:ext>
                  </a:extLst>
                </a:gridCol>
              </a:tblGrid>
              <a:tr h="499457">
                <a:tc>
                  <a:txBody>
                    <a:bodyPr/>
                    <a:lstStyle/>
                    <a:p>
                      <a:r>
                        <a:rPr lang="en-US" dirty="0"/>
                        <a:t>Test</a:t>
                      </a:r>
                    </a:p>
                  </a:txBody>
                  <a:tcPr/>
                </a:tc>
                <a:tc>
                  <a:txBody>
                    <a:bodyPr/>
                    <a:lstStyle/>
                    <a:p>
                      <a:r>
                        <a:rPr lang="en-US" dirty="0"/>
                        <a:t>Result</a:t>
                      </a:r>
                    </a:p>
                  </a:txBody>
                  <a:tcPr/>
                </a:tc>
                <a:extLst>
                  <a:ext uri="{0D108BD9-81ED-4DB2-BD59-A6C34878D82A}">
                    <a16:rowId xmlns:a16="http://schemas.microsoft.com/office/drawing/2014/main" val="10000"/>
                  </a:ext>
                </a:extLst>
              </a:tr>
              <a:tr h="978144">
                <a:tc>
                  <a:txBody>
                    <a:bodyPr/>
                    <a:lstStyle/>
                    <a:p>
                      <a:r>
                        <a:rPr lang="en-US" sz="2400" dirty="0"/>
                        <a:t>Hepatitis C</a:t>
                      </a:r>
                    </a:p>
                  </a:txBody>
                  <a:tcPr/>
                </a:tc>
                <a:tc>
                  <a:txBody>
                    <a:bodyPr/>
                    <a:lstStyle/>
                    <a:p>
                      <a:r>
                        <a:rPr lang="en-US" sz="2400" dirty="0"/>
                        <a:t>Most</a:t>
                      </a:r>
                      <a:r>
                        <a:rPr lang="en-US" sz="2400" baseline="0" dirty="0"/>
                        <a:t> guidelines recommend once a year but may be more frequent</a:t>
                      </a:r>
                      <a:endParaRPr lang="en-US" sz="2400" dirty="0"/>
                    </a:p>
                  </a:txBody>
                  <a:tcPr/>
                </a:tc>
                <a:extLst>
                  <a:ext uri="{0D108BD9-81ED-4DB2-BD59-A6C34878D82A}">
                    <a16:rowId xmlns:a16="http://schemas.microsoft.com/office/drawing/2014/main" val="10001"/>
                  </a:ext>
                </a:extLst>
              </a:tr>
              <a:tr h="978144">
                <a:tc>
                  <a:txBody>
                    <a:bodyPr/>
                    <a:lstStyle/>
                    <a:p>
                      <a:r>
                        <a:rPr lang="en-US" sz="2400" dirty="0"/>
                        <a:t>Hepatitis</a:t>
                      </a:r>
                      <a:r>
                        <a:rPr lang="en-US" sz="2400" baseline="0" dirty="0"/>
                        <a:t> A</a:t>
                      </a:r>
                      <a:endParaRPr lang="en-US" sz="2400" dirty="0"/>
                    </a:p>
                  </a:txBody>
                  <a:tcPr/>
                </a:tc>
                <a:tc>
                  <a:txBody>
                    <a:bodyPr/>
                    <a:lstStyle/>
                    <a:p>
                      <a:r>
                        <a:rPr lang="en-US" sz="2400" dirty="0"/>
                        <a:t>Once since if negative</a:t>
                      </a:r>
                      <a:r>
                        <a:rPr lang="en-US" sz="2400" baseline="0" dirty="0"/>
                        <a:t> vaccination should be offered</a:t>
                      </a:r>
                    </a:p>
                  </a:txBody>
                  <a:tcPr/>
                </a:tc>
                <a:extLst>
                  <a:ext uri="{0D108BD9-81ED-4DB2-BD59-A6C34878D82A}">
                    <a16:rowId xmlns:a16="http://schemas.microsoft.com/office/drawing/2014/main" val="10002"/>
                  </a:ext>
                </a:extLst>
              </a:tr>
              <a:tr h="978144">
                <a:tc>
                  <a:txBody>
                    <a:bodyPr/>
                    <a:lstStyle/>
                    <a:p>
                      <a:r>
                        <a:rPr lang="en-US" sz="2400" dirty="0"/>
                        <a:t>Hepatitis B</a:t>
                      </a:r>
                    </a:p>
                  </a:txBody>
                  <a:tcPr/>
                </a:tc>
                <a:tc>
                  <a:txBody>
                    <a:bodyPr/>
                    <a:lstStyle/>
                    <a:p>
                      <a:r>
                        <a:rPr lang="en-US" sz="2400" baseline="0" dirty="0"/>
                        <a:t>Once since if negative vaccination should be offered</a:t>
                      </a:r>
                    </a:p>
                    <a:p>
                      <a:r>
                        <a:rPr lang="en-US" sz="2400" baseline="0" dirty="0"/>
                        <a:t>If chronic HBV present refer to specialist</a:t>
                      </a:r>
                    </a:p>
                  </a:txBody>
                  <a:tcPr/>
                </a:tc>
                <a:extLst>
                  <a:ext uri="{0D108BD9-81ED-4DB2-BD59-A6C34878D82A}">
                    <a16:rowId xmlns:a16="http://schemas.microsoft.com/office/drawing/2014/main" val="10003"/>
                  </a:ext>
                </a:extLst>
              </a:tr>
              <a:tr h="543413">
                <a:tc>
                  <a:txBody>
                    <a:bodyPr/>
                    <a:lstStyle/>
                    <a:p>
                      <a:r>
                        <a:rPr lang="en-US" sz="2400" dirty="0"/>
                        <a:t>GC/Chlamydia/Syphilis</a:t>
                      </a:r>
                    </a:p>
                  </a:txBody>
                  <a:tcPr/>
                </a:tc>
                <a:tc>
                  <a:txBody>
                    <a:bodyPr/>
                    <a:lstStyle/>
                    <a:p>
                      <a:r>
                        <a:rPr lang="en-US" sz="2400" dirty="0"/>
                        <a:t>Every 6 months if they are on PrEP and anytime unprotected sexual exposure is reported</a:t>
                      </a:r>
                    </a:p>
                  </a:txBody>
                  <a:tcP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BF01CE53-3DD9-2F9B-1402-3672F11CA264}"/>
              </a:ext>
            </a:extLst>
          </p:cNvPr>
          <p:cNvSpPr txBox="1"/>
          <p:nvPr/>
        </p:nvSpPr>
        <p:spPr>
          <a:xfrm>
            <a:off x="181495" y="6308209"/>
            <a:ext cx="6099142" cy="369332"/>
          </a:xfrm>
          <a:prstGeom prst="rect">
            <a:avLst/>
          </a:prstGeom>
          <a:noFill/>
        </p:spPr>
        <p:txBody>
          <a:bodyPr wrap="square">
            <a:spAutoFit/>
          </a:bodyPr>
          <a:lstStyle/>
          <a:p>
            <a:r>
              <a:rPr lang="en-US" sz="1800" dirty="0"/>
              <a:t>PWID: People Who Inject Drugs</a:t>
            </a:r>
            <a:endParaRPr lang="en-US" dirty="0"/>
          </a:p>
        </p:txBody>
      </p:sp>
    </p:spTree>
    <p:extLst>
      <p:ext uri="{BB962C8B-B14F-4D97-AF65-F5344CB8AC3E}">
        <p14:creationId xmlns:p14="http://schemas.microsoft.com/office/powerpoint/2010/main" val="2508416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063A0-261B-2DAB-8305-6284E007473F}"/>
              </a:ext>
            </a:extLst>
          </p:cNvPr>
          <p:cNvSpPr>
            <a:spLocks noGrp="1"/>
          </p:cNvSpPr>
          <p:nvPr>
            <p:ph type="title"/>
          </p:nvPr>
        </p:nvSpPr>
        <p:spPr/>
        <p:txBody>
          <a:bodyPr>
            <a:normAutofit/>
          </a:bodyPr>
          <a:lstStyle/>
          <a:p>
            <a:pPr algn="ctr"/>
            <a:r>
              <a:rPr lang="en-US" sz="3600" b="1" dirty="0"/>
              <a:t>Bacterial Endocarditis in PWID</a:t>
            </a:r>
          </a:p>
        </p:txBody>
      </p:sp>
      <p:graphicFrame>
        <p:nvGraphicFramePr>
          <p:cNvPr id="5" name="Content Placeholder 2">
            <a:extLst>
              <a:ext uri="{FF2B5EF4-FFF2-40B4-BE49-F238E27FC236}">
                <a16:creationId xmlns:a16="http://schemas.microsoft.com/office/drawing/2014/main" id="{3447B2FF-1257-9E02-F8F2-A0869D9899F6}"/>
              </a:ext>
            </a:extLst>
          </p:cNvPr>
          <p:cNvGraphicFramePr>
            <a:graphicFrameLocks noGrp="1"/>
          </p:cNvGraphicFramePr>
          <p:nvPr>
            <p:ph idx="1"/>
          </p:nvPr>
        </p:nvGraphicFramePr>
        <p:xfrm>
          <a:off x="546755" y="1536569"/>
          <a:ext cx="5549245" cy="46403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AB359B8-3FCF-DAA0-A9AC-685CF1893B44}"/>
              </a:ext>
            </a:extLst>
          </p:cNvPr>
          <p:cNvSpPr txBox="1"/>
          <p:nvPr/>
        </p:nvSpPr>
        <p:spPr>
          <a:xfrm>
            <a:off x="932468" y="6119517"/>
            <a:ext cx="6099142" cy="276999"/>
          </a:xfrm>
          <a:prstGeom prst="rect">
            <a:avLst/>
          </a:prstGeom>
          <a:noFill/>
        </p:spPr>
        <p:txBody>
          <a:bodyPr wrap="square">
            <a:spAutoFit/>
          </a:bodyPr>
          <a:lstStyle/>
          <a:p>
            <a:r>
              <a:rPr lang="en-US" sz="1200" b="0" i="0" dirty="0">
                <a:solidFill>
                  <a:srgbClr val="212121"/>
                </a:solidFill>
                <a:effectLst/>
                <a:latin typeface="system-ui"/>
              </a:rPr>
              <a:t>Harvey L, Boudreau J, </a:t>
            </a:r>
            <a:r>
              <a:rPr lang="en-US" sz="1200" b="0" i="0" dirty="0" err="1">
                <a:solidFill>
                  <a:srgbClr val="212121"/>
                </a:solidFill>
                <a:effectLst/>
                <a:latin typeface="system-ui"/>
              </a:rPr>
              <a:t>Sliwinski</a:t>
            </a:r>
            <a:r>
              <a:rPr lang="en-US" sz="1200" b="0" i="0" dirty="0">
                <a:solidFill>
                  <a:srgbClr val="212121"/>
                </a:solidFill>
                <a:effectLst/>
                <a:latin typeface="system-ui"/>
              </a:rPr>
              <a:t> SK, et al. Open Forum Infect Dis. 2022 Jan 6;9(2):ofab631</a:t>
            </a:r>
            <a:endParaRPr lang="en-US" sz="1200" dirty="0"/>
          </a:p>
        </p:txBody>
      </p:sp>
      <p:pic>
        <p:nvPicPr>
          <p:cNvPr id="7" name="Picture 6" descr="A close-up of the inside of a human body&#10;&#10;Description automatically generated with low confidence">
            <a:extLst>
              <a:ext uri="{FF2B5EF4-FFF2-40B4-BE49-F238E27FC236}">
                <a16:creationId xmlns:a16="http://schemas.microsoft.com/office/drawing/2014/main" id="{C726DE88-7A80-1A71-9C4A-7F2CD3882A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0832" y="1825625"/>
            <a:ext cx="5767189" cy="3864429"/>
          </a:xfrm>
          <a:prstGeom prst="rect">
            <a:avLst/>
          </a:prstGeom>
        </p:spPr>
      </p:pic>
      <p:sp>
        <p:nvSpPr>
          <p:cNvPr id="9" name="TextBox 8">
            <a:extLst>
              <a:ext uri="{FF2B5EF4-FFF2-40B4-BE49-F238E27FC236}">
                <a16:creationId xmlns:a16="http://schemas.microsoft.com/office/drawing/2014/main" id="{E5821C36-4C3B-F08E-0C9D-FEF505F49DB3}"/>
              </a:ext>
            </a:extLst>
          </p:cNvPr>
          <p:cNvSpPr txBox="1"/>
          <p:nvPr/>
        </p:nvSpPr>
        <p:spPr>
          <a:xfrm>
            <a:off x="8031925" y="6091317"/>
            <a:ext cx="3035143" cy="276999"/>
          </a:xfrm>
          <a:prstGeom prst="rect">
            <a:avLst/>
          </a:prstGeom>
          <a:noFill/>
        </p:spPr>
        <p:txBody>
          <a:bodyPr wrap="square">
            <a:spAutoFit/>
          </a:bodyPr>
          <a:lstStyle/>
          <a:p>
            <a:r>
              <a:rPr lang="en-US" sz="1200" dirty="0"/>
              <a:t>https://</a:t>
            </a:r>
            <a:r>
              <a:rPr lang="en-US" sz="1200" dirty="0" err="1"/>
              <a:t>phil.cdc.gov</a:t>
            </a:r>
            <a:r>
              <a:rPr lang="en-US" sz="1200" dirty="0"/>
              <a:t>/</a:t>
            </a:r>
            <a:r>
              <a:rPr lang="en-US" sz="1200" dirty="0" err="1"/>
              <a:t>Details.aspx?pid</a:t>
            </a:r>
            <a:r>
              <a:rPr lang="en-US" sz="1200" dirty="0"/>
              <a:t>=851</a:t>
            </a:r>
          </a:p>
        </p:txBody>
      </p:sp>
    </p:spTree>
    <p:extLst>
      <p:ext uri="{BB962C8B-B14F-4D97-AF65-F5344CB8AC3E}">
        <p14:creationId xmlns:p14="http://schemas.microsoft.com/office/powerpoint/2010/main" val="1791461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DA0A1-FAA0-F985-7ABD-20B4E5DBD67F}"/>
              </a:ext>
            </a:extLst>
          </p:cNvPr>
          <p:cNvSpPr>
            <a:spLocks noGrp="1"/>
          </p:cNvSpPr>
          <p:nvPr>
            <p:ph type="title"/>
          </p:nvPr>
        </p:nvSpPr>
        <p:spPr/>
        <p:txBody>
          <a:bodyPr>
            <a:normAutofit/>
          </a:bodyPr>
          <a:lstStyle/>
          <a:p>
            <a:pPr algn="ctr"/>
            <a:r>
              <a:rPr lang="en-US" sz="3600" b="1" dirty="0"/>
              <a:t>Preventing Bacterial Endocarditis</a:t>
            </a:r>
          </a:p>
        </p:txBody>
      </p:sp>
      <p:graphicFrame>
        <p:nvGraphicFramePr>
          <p:cNvPr id="5" name="Content Placeholder 2">
            <a:extLst>
              <a:ext uri="{FF2B5EF4-FFF2-40B4-BE49-F238E27FC236}">
                <a16:creationId xmlns:a16="http://schemas.microsoft.com/office/drawing/2014/main" id="{D14358A8-EF90-8937-22AD-4BA051BEA30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0266227F-8548-4F61-9C82-6812AC774F0A}"/>
              </a:ext>
            </a:extLst>
          </p:cNvPr>
          <p:cNvSpPr txBox="1"/>
          <p:nvPr/>
        </p:nvSpPr>
        <p:spPr>
          <a:xfrm>
            <a:off x="3181545" y="6053852"/>
            <a:ext cx="6099142" cy="246221"/>
          </a:xfrm>
          <a:prstGeom prst="rect">
            <a:avLst/>
          </a:prstGeom>
          <a:noFill/>
        </p:spPr>
        <p:txBody>
          <a:bodyPr wrap="square">
            <a:spAutoFit/>
          </a:bodyPr>
          <a:lstStyle/>
          <a:p>
            <a:r>
              <a:rPr lang="en-US" sz="1000" b="0" i="0" dirty="0">
                <a:solidFill>
                  <a:srgbClr val="212121"/>
                </a:solidFill>
                <a:effectLst/>
                <a:latin typeface="system-ui"/>
              </a:rPr>
              <a:t>Harvey L, Boudreau J, </a:t>
            </a:r>
            <a:r>
              <a:rPr lang="en-US" sz="1000" b="0" i="0" dirty="0" err="1">
                <a:solidFill>
                  <a:srgbClr val="212121"/>
                </a:solidFill>
                <a:effectLst/>
                <a:latin typeface="system-ui"/>
              </a:rPr>
              <a:t>Sliwinski</a:t>
            </a:r>
            <a:r>
              <a:rPr lang="en-US" sz="1000" b="0" i="0" dirty="0">
                <a:solidFill>
                  <a:srgbClr val="212121"/>
                </a:solidFill>
                <a:effectLst/>
                <a:latin typeface="system-ui"/>
              </a:rPr>
              <a:t> SK, et al. Open Forum Infect Dis. 2022 Jan 6;9(2):ofab631</a:t>
            </a:r>
            <a:endParaRPr lang="en-US" sz="1000" dirty="0"/>
          </a:p>
        </p:txBody>
      </p:sp>
    </p:spTree>
    <p:extLst>
      <p:ext uri="{BB962C8B-B14F-4D97-AF65-F5344CB8AC3E}">
        <p14:creationId xmlns:p14="http://schemas.microsoft.com/office/powerpoint/2010/main" val="1200277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6431-FA78-8912-25DC-CF286B4B5153}"/>
              </a:ext>
            </a:extLst>
          </p:cNvPr>
          <p:cNvSpPr>
            <a:spLocks noGrp="1"/>
          </p:cNvSpPr>
          <p:nvPr>
            <p:ph type="title"/>
          </p:nvPr>
        </p:nvSpPr>
        <p:spPr>
          <a:xfrm>
            <a:off x="325821" y="629266"/>
            <a:ext cx="5444358" cy="1622321"/>
          </a:xfrm>
        </p:spPr>
        <p:txBody>
          <a:bodyPr>
            <a:noAutofit/>
          </a:bodyPr>
          <a:lstStyle/>
          <a:p>
            <a:r>
              <a:rPr lang="en-US" sz="2800" b="1" dirty="0"/>
              <a:t>Six Moments of Infection Prevention in Injection Drug Use: </a:t>
            </a:r>
            <a:br>
              <a:rPr lang="en-US" sz="2800" b="1" dirty="0"/>
            </a:br>
            <a:r>
              <a:rPr lang="en-US" sz="2800" b="1" dirty="0"/>
              <a:t>An Educational Toolkit for Clinicians </a:t>
            </a:r>
          </a:p>
        </p:txBody>
      </p:sp>
      <p:sp>
        <p:nvSpPr>
          <p:cNvPr id="11" name="Rectangle 1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Table&#10;&#10;Description automatically generated">
            <a:extLst>
              <a:ext uri="{FF2B5EF4-FFF2-40B4-BE49-F238E27FC236}">
                <a16:creationId xmlns:a16="http://schemas.microsoft.com/office/drawing/2014/main" id="{F62573ED-2D42-3A01-D1A5-7D08A8E1D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945" y="833418"/>
            <a:ext cx="3839058" cy="5187917"/>
          </a:xfrm>
          <a:prstGeom prst="rect">
            <a:avLst/>
          </a:prstGeom>
          <a:effectLst/>
        </p:spPr>
      </p:pic>
      <p:sp>
        <p:nvSpPr>
          <p:cNvPr id="5" name="Content Placeholder 4">
            <a:extLst>
              <a:ext uri="{FF2B5EF4-FFF2-40B4-BE49-F238E27FC236}">
                <a16:creationId xmlns:a16="http://schemas.microsoft.com/office/drawing/2014/main" id="{2B3D6D2F-6E9E-E68C-4FF1-ADB5435FD2D3}"/>
              </a:ext>
            </a:extLst>
          </p:cNvPr>
          <p:cNvSpPr txBox="1">
            <a:spLocks noGrp="1"/>
          </p:cNvSpPr>
          <p:nvPr>
            <p:ph idx="1"/>
          </p:nvPr>
        </p:nvSpPr>
        <p:spPr>
          <a:xfrm>
            <a:off x="649288" y="2438400"/>
            <a:ext cx="4943475" cy="3375283"/>
          </a:xfrm>
          <a:prstGeom prst="rect">
            <a:avLst/>
          </a:prstGeom>
          <a:noFill/>
        </p:spPr>
        <p:txBody>
          <a:bodyPr wrap="square">
            <a:spAutoFit/>
          </a:bodyPr>
          <a:lstStyle/>
          <a:p>
            <a:pPr marL="0" indent="0">
              <a:buNone/>
            </a:pPr>
            <a:r>
              <a:rPr lang="en-US" sz="1400" b="0" i="0" dirty="0">
                <a:solidFill>
                  <a:srgbClr val="212121"/>
                </a:solidFill>
                <a:effectLst/>
                <a:latin typeface="system-ui"/>
              </a:rPr>
              <a:t>Harvey L, Boudreau J, </a:t>
            </a:r>
            <a:r>
              <a:rPr lang="en-US" sz="1400" b="0" i="0" dirty="0" err="1">
                <a:solidFill>
                  <a:srgbClr val="212121"/>
                </a:solidFill>
                <a:effectLst/>
                <a:latin typeface="system-ui"/>
              </a:rPr>
              <a:t>Sliwinski</a:t>
            </a:r>
            <a:r>
              <a:rPr lang="en-US" sz="1400" b="0" i="0" dirty="0">
                <a:solidFill>
                  <a:srgbClr val="212121"/>
                </a:solidFill>
                <a:effectLst/>
                <a:latin typeface="system-ui"/>
              </a:rPr>
              <a:t> SK, et al. Open Forum Infect Dis. 2022 Jan 6;9(2):ofab631</a:t>
            </a:r>
          </a:p>
          <a:p>
            <a:pPr marL="0" indent="0">
              <a:buNone/>
            </a:pPr>
            <a:endParaRPr lang="en-US" sz="1400" dirty="0">
              <a:solidFill>
                <a:srgbClr val="212121"/>
              </a:solidFill>
              <a:latin typeface="system-ui"/>
            </a:endParaRPr>
          </a:p>
          <a:p>
            <a:pPr marL="0" indent="0">
              <a:buNone/>
            </a:pPr>
            <a:r>
              <a:rPr lang="en-US" sz="1800" dirty="0"/>
              <a:t>Based on the The Five Moments for Hand Hygiene developed by the WHO’s </a:t>
            </a:r>
            <a:r>
              <a:rPr lang="en-US" sz="1800" i="1" dirty="0"/>
              <a:t>Guidelines on Hand Hygiene in Health Care. </a:t>
            </a:r>
          </a:p>
          <a:p>
            <a:pPr marL="0" indent="0">
              <a:buNone/>
            </a:pPr>
            <a:r>
              <a:rPr lang="en-US" sz="1800" dirty="0"/>
              <a:t>The model is designed to highlight specific “at risk” moments and interactions that can contribute to the spread of nosocomial infection and specifies time points when hand hygiene is appropriate to break the “chain of infection.”</a:t>
            </a:r>
          </a:p>
          <a:p>
            <a:pPr marL="0" indent="0">
              <a:buNone/>
            </a:pPr>
            <a:endParaRPr lang="en-US" sz="1400" dirty="0"/>
          </a:p>
        </p:txBody>
      </p:sp>
    </p:spTree>
    <p:extLst>
      <p:ext uri="{BB962C8B-B14F-4D97-AF65-F5344CB8AC3E}">
        <p14:creationId xmlns:p14="http://schemas.microsoft.com/office/powerpoint/2010/main" val="1299138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DC894-7B4F-3764-6C92-DDECFFF0E4BA}"/>
              </a:ext>
            </a:extLst>
          </p:cNvPr>
          <p:cNvSpPr>
            <a:spLocks noGrp="1"/>
          </p:cNvSpPr>
          <p:nvPr>
            <p:ph type="title"/>
          </p:nvPr>
        </p:nvSpPr>
        <p:spPr/>
        <p:txBody>
          <a:bodyPr>
            <a:normAutofit fontScale="90000"/>
          </a:bodyPr>
          <a:lstStyle/>
          <a:p>
            <a:r>
              <a:rPr lang="en-US" dirty="0"/>
              <a:t>Six Moments of Infection Prevention in Injection Drug Use: An Educational Toolkit for Clinicians </a:t>
            </a:r>
          </a:p>
        </p:txBody>
      </p:sp>
      <p:pic>
        <p:nvPicPr>
          <p:cNvPr id="5" name="Content Placeholder 4" descr="Graphical user interface, application&#10;&#10;Description automatically generated">
            <a:extLst>
              <a:ext uri="{FF2B5EF4-FFF2-40B4-BE49-F238E27FC236}">
                <a16:creationId xmlns:a16="http://schemas.microsoft.com/office/drawing/2014/main" id="{7AA4DC7A-3867-0FD0-C212-393C645140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2410" y="1735402"/>
            <a:ext cx="9567180" cy="4351338"/>
          </a:xfrm>
        </p:spPr>
      </p:pic>
      <p:sp>
        <p:nvSpPr>
          <p:cNvPr id="8" name="TextBox 7">
            <a:extLst>
              <a:ext uri="{FF2B5EF4-FFF2-40B4-BE49-F238E27FC236}">
                <a16:creationId xmlns:a16="http://schemas.microsoft.com/office/drawing/2014/main" id="{BC1CE541-D118-E2E8-D525-A45A65FE4013}"/>
              </a:ext>
            </a:extLst>
          </p:cNvPr>
          <p:cNvSpPr txBox="1"/>
          <p:nvPr/>
        </p:nvSpPr>
        <p:spPr>
          <a:xfrm>
            <a:off x="1312410" y="6086740"/>
            <a:ext cx="9567180" cy="461665"/>
          </a:xfrm>
          <a:prstGeom prst="rect">
            <a:avLst/>
          </a:prstGeom>
          <a:noFill/>
        </p:spPr>
        <p:txBody>
          <a:bodyPr wrap="square">
            <a:spAutoFit/>
          </a:bodyPr>
          <a:lstStyle/>
          <a:p>
            <a:pPr algn="just"/>
            <a:r>
              <a:rPr lang="en-US" sz="1200" b="1" dirty="0">
                <a:effectLst/>
                <a:latin typeface="Helvetica" pitchFamily="2" charset="0"/>
              </a:rPr>
              <a:t>Figure 1. </a:t>
            </a:r>
            <a:r>
              <a:rPr lang="en-US" sz="1200" dirty="0">
                <a:effectLst/>
                <a:latin typeface="Helvetica" pitchFamily="2" charset="0"/>
              </a:rPr>
              <a:t>Six Moments of Infection Prevention in Injection Drug Use Model. Abbreviations: HAV, hepatitis A virus; HBV, hepatitis B virus; HCV, hepatitis C virus; HIV, human immunodeficiency virus; MRSA, methicillin-resistant </a:t>
            </a:r>
            <a:r>
              <a:rPr lang="en-US" sz="1200" i="1" dirty="0">
                <a:effectLst/>
                <a:latin typeface="Helvetica" pitchFamily="2" charset="0"/>
              </a:rPr>
              <a:t>Staphylococcus aureus</a:t>
            </a:r>
            <a:r>
              <a:rPr lang="en-US" sz="1200" dirty="0">
                <a:effectLst/>
                <a:latin typeface="Helvetica" pitchFamily="2" charset="0"/>
              </a:rPr>
              <a:t>.</a:t>
            </a:r>
          </a:p>
        </p:txBody>
      </p:sp>
      <p:sp>
        <p:nvSpPr>
          <p:cNvPr id="10" name="TextBox 9">
            <a:extLst>
              <a:ext uri="{FF2B5EF4-FFF2-40B4-BE49-F238E27FC236}">
                <a16:creationId xmlns:a16="http://schemas.microsoft.com/office/drawing/2014/main" id="{70165B5B-F529-FDEB-0E32-77264549C5F2}"/>
              </a:ext>
            </a:extLst>
          </p:cNvPr>
          <p:cNvSpPr txBox="1"/>
          <p:nvPr/>
        </p:nvSpPr>
        <p:spPr>
          <a:xfrm>
            <a:off x="3407789" y="6548405"/>
            <a:ext cx="6099142" cy="246221"/>
          </a:xfrm>
          <a:prstGeom prst="rect">
            <a:avLst/>
          </a:prstGeom>
          <a:noFill/>
        </p:spPr>
        <p:txBody>
          <a:bodyPr wrap="square">
            <a:spAutoFit/>
          </a:bodyPr>
          <a:lstStyle/>
          <a:p>
            <a:r>
              <a:rPr lang="en-US" sz="1000" b="0" i="0" dirty="0">
                <a:solidFill>
                  <a:srgbClr val="212121"/>
                </a:solidFill>
                <a:effectLst/>
                <a:latin typeface="system-ui"/>
              </a:rPr>
              <a:t>Harvey L, Boudreau J, </a:t>
            </a:r>
            <a:r>
              <a:rPr lang="en-US" sz="1000" b="0" i="0" dirty="0" err="1">
                <a:solidFill>
                  <a:srgbClr val="212121"/>
                </a:solidFill>
                <a:effectLst/>
                <a:latin typeface="system-ui"/>
              </a:rPr>
              <a:t>Sliwinski</a:t>
            </a:r>
            <a:r>
              <a:rPr lang="en-US" sz="1000" b="0" i="0" dirty="0">
                <a:solidFill>
                  <a:srgbClr val="212121"/>
                </a:solidFill>
                <a:effectLst/>
                <a:latin typeface="system-ui"/>
              </a:rPr>
              <a:t> SK, et al. Open Forum Infect Dis. 2022 Jan 6;9(2):ofab631</a:t>
            </a:r>
            <a:endParaRPr lang="en-US" sz="1000" dirty="0"/>
          </a:p>
        </p:txBody>
      </p:sp>
    </p:spTree>
    <p:extLst>
      <p:ext uri="{BB962C8B-B14F-4D97-AF65-F5344CB8AC3E}">
        <p14:creationId xmlns:p14="http://schemas.microsoft.com/office/powerpoint/2010/main" val="3077714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403385"/>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indent="0" algn="ctr">
              <a:buNone/>
            </a:pPr>
            <a:r>
              <a:rPr lang="en-US" sz="4800" b="1" dirty="0" err="1">
                <a:solidFill>
                  <a:schemeClr val="bg1"/>
                </a:solidFill>
                <a:latin typeface="Segoe UI"/>
                <a:cs typeface="Segoe UI"/>
              </a:rPr>
              <a:t>Syndemic</a:t>
            </a:r>
            <a:endParaRPr lang="en-US" sz="4800" dirty="0">
              <a:solidFill>
                <a:schemeClr val="bg1"/>
              </a:solidFill>
              <a:latin typeface="Segoe UI"/>
              <a:cs typeface="Calibri"/>
            </a:endParaRPr>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sp>
        <p:nvSpPr>
          <p:cNvPr id="7" name="Content Placeholder 2">
            <a:extLst>
              <a:ext uri="{FF2B5EF4-FFF2-40B4-BE49-F238E27FC236}">
                <a16:creationId xmlns:a16="http://schemas.microsoft.com/office/drawing/2014/main" id="{D46007D0-4F29-3447-B6B9-FBF6022B771D}"/>
              </a:ext>
            </a:extLst>
          </p:cNvPr>
          <p:cNvSpPr txBox="1">
            <a:spLocks/>
          </p:cNvSpPr>
          <p:nvPr/>
        </p:nvSpPr>
        <p:spPr>
          <a:xfrm>
            <a:off x="296562" y="1629826"/>
            <a:ext cx="6138885" cy="50147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en-US" sz="2800" b="1" dirty="0">
                <a:solidFill>
                  <a:srgbClr val="002060"/>
                </a:solidFill>
                <a:cs typeface="Calibri"/>
              </a:rPr>
              <a:t>Core principles</a:t>
            </a:r>
            <a:r>
              <a:rPr lang="en-US" sz="2800" dirty="0">
                <a:solidFill>
                  <a:srgbClr val="002060"/>
                </a:solidFill>
                <a:cs typeface="Calibri"/>
              </a:rPr>
              <a:t>:</a:t>
            </a:r>
            <a:br>
              <a:rPr lang="en-US" sz="2800" dirty="0">
                <a:solidFill>
                  <a:srgbClr val="002060"/>
                </a:solidFill>
                <a:cs typeface="Calibri"/>
              </a:rPr>
            </a:br>
            <a:endParaRPr lang="en-US" dirty="0">
              <a:solidFill>
                <a:srgbClr val="002060"/>
              </a:solidFill>
              <a:cs typeface="Calibri"/>
            </a:endParaRPr>
          </a:p>
          <a:p>
            <a:pPr lvl="1"/>
            <a:r>
              <a:rPr lang="en-US" b="1" dirty="0">
                <a:solidFill>
                  <a:srgbClr val="002060"/>
                </a:solidFill>
                <a:cs typeface="Calibri"/>
              </a:rPr>
              <a:t>Clusterin</a:t>
            </a:r>
            <a:r>
              <a:rPr lang="en-US" dirty="0">
                <a:solidFill>
                  <a:srgbClr val="002060"/>
                </a:solidFill>
                <a:cs typeface="Calibri"/>
              </a:rPr>
              <a:t>g of two or more conditions in a specific population</a:t>
            </a:r>
            <a:br>
              <a:rPr lang="en-US" dirty="0">
                <a:solidFill>
                  <a:srgbClr val="002060"/>
                </a:solidFill>
                <a:cs typeface="Calibri"/>
              </a:rPr>
            </a:br>
            <a:endParaRPr lang="en-US" dirty="0">
              <a:solidFill>
                <a:srgbClr val="002060"/>
              </a:solidFill>
              <a:cs typeface="Calibri"/>
            </a:endParaRPr>
          </a:p>
          <a:p>
            <a:pPr lvl="1"/>
            <a:r>
              <a:rPr lang="en-US" dirty="0">
                <a:solidFill>
                  <a:srgbClr val="002060"/>
                </a:solidFill>
                <a:cs typeface="Calibri"/>
              </a:rPr>
              <a:t>Their </a:t>
            </a:r>
            <a:r>
              <a:rPr lang="en-US" b="1" dirty="0">
                <a:solidFill>
                  <a:srgbClr val="002060"/>
                </a:solidFill>
                <a:cs typeface="Calibri"/>
              </a:rPr>
              <a:t>synergism</a:t>
            </a:r>
            <a:r>
              <a:rPr lang="en-US" dirty="0">
                <a:solidFill>
                  <a:srgbClr val="002060"/>
                </a:solidFill>
                <a:cs typeface="Calibri"/>
              </a:rPr>
              <a:t> in producing excess burden of disease in a population</a:t>
            </a:r>
            <a:br>
              <a:rPr lang="en-US" dirty="0">
                <a:solidFill>
                  <a:srgbClr val="002060"/>
                </a:solidFill>
                <a:cs typeface="Calibri"/>
              </a:rPr>
            </a:br>
            <a:endParaRPr lang="en-US" dirty="0">
              <a:solidFill>
                <a:srgbClr val="002060"/>
              </a:solidFill>
              <a:cs typeface="Calibri"/>
            </a:endParaRPr>
          </a:p>
          <a:p>
            <a:pPr lvl="1"/>
            <a:r>
              <a:rPr lang="en-US" b="1" dirty="0">
                <a:solidFill>
                  <a:srgbClr val="002060"/>
                </a:solidFill>
                <a:cs typeface="Calibri"/>
              </a:rPr>
              <a:t>Precipitation and propagation</a:t>
            </a:r>
            <a:r>
              <a:rPr lang="en-US" dirty="0">
                <a:solidFill>
                  <a:srgbClr val="002060"/>
                </a:solidFill>
                <a:cs typeface="Calibri"/>
              </a:rPr>
              <a:t> by large scale behavioral, structural and social forces </a:t>
            </a:r>
            <a:endParaRPr lang="en-US" dirty="0">
              <a:solidFill>
                <a:srgbClr val="002060"/>
              </a:solidFill>
              <a:latin typeface="Segoe UI"/>
              <a:cs typeface="Segoe UI"/>
            </a:endParaRPr>
          </a:p>
          <a:p>
            <a:pPr marL="0" indent="0">
              <a:buNone/>
            </a:pPr>
            <a:endParaRPr lang="en-US"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lvl="1"/>
            <a:endParaRPr lang="en-US" sz="2000" dirty="0">
              <a:solidFill>
                <a:srgbClr val="002060"/>
              </a:solidFill>
              <a:latin typeface="Segoe UI" panose="020B0502040204020203" pitchFamily="34" charset="0"/>
              <a:cs typeface="Segoe UI"/>
            </a:endParaRPr>
          </a:p>
          <a:p>
            <a:pPr marL="457200" lvl="1" indent="0">
              <a:buNone/>
            </a:pPr>
            <a:endParaRPr lang="en-US" sz="20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2400"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8000" b="1" dirty="0">
              <a:solidFill>
                <a:srgbClr val="008797"/>
              </a:solidFill>
              <a:latin typeface="Segoe UI" panose="020B0502040204020203" pitchFamily="34" charset="0"/>
              <a:cs typeface="Segoe UI"/>
            </a:endParaRPr>
          </a:p>
          <a:p>
            <a:pPr marL="0" indent="0">
              <a:buNone/>
            </a:pPr>
            <a:endParaRPr lang="en-US" sz="12800" b="1" dirty="0">
              <a:solidFill>
                <a:srgbClr val="008797"/>
              </a:solidFill>
              <a:latin typeface="Segoe UI" panose="020B0502040204020203" pitchFamily="34" charset="0"/>
              <a:cs typeface="Segoe UI"/>
            </a:endParaRPr>
          </a:p>
          <a:p>
            <a:pPr marL="0" indent="0">
              <a:buNone/>
            </a:pPr>
            <a:endParaRPr lang="en-US" sz="3200" dirty="0">
              <a:solidFill>
                <a:srgbClr val="061F57"/>
              </a:solidFill>
              <a:latin typeface="Segoe UI" panose="020B0502040204020203" pitchFamily="34" charset="0"/>
              <a:cs typeface="Calibri" panose="020F0502020204030204"/>
            </a:endParaRPr>
          </a:p>
          <a:p>
            <a:endParaRPr lang="en-US" sz="3200" dirty="0">
              <a:solidFill>
                <a:srgbClr val="061F57"/>
              </a:solidFill>
              <a:latin typeface="Segoe UI" panose="020B0502040204020203" pitchFamily="34" charset="0"/>
              <a:cs typeface="Calibri" panose="020F0502020204030204"/>
            </a:endParaRPr>
          </a:p>
          <a:p>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sz="3200" dirty="0">
              <a:solidFill>
                <a:srgbClr val="4E4F18"/>
              </a:solidFill>
              <a:latin typeface="Segoe UI" panose="020B0502040204020203" pitchFamily="34" charset="0"/>
              <a:cs typeface="Segoe UI" panose="020B0502040204020203" pitchFamily="34" charset="0"/>
            </a:endParaRPr>
          </a:p>
          <a:p>
            <a:pPr marL="0" indent="0">
              <a:lnSpc>
                <a:spcPct val="80000"/>
              </a:lnSpc>
              <a:buNone/>
            </a:pPr>
            <a:endParaRPr lang="en-US" sz="3200" dirty="0">
              <a:solidFill>
                <a:srgbClr val="000000"/>
              </a:solidFill>
              <a:latin typeface="Segoe UI" panose="020B0502040204020203" pitchFamily="34" charset="0"/>
              <a:cs typeface="Calibri"/>
            </a:endParaRPr>
          </a:p>
          <a:p>
            <a:pPr marL="0" indent="0">
              <a:buNone/>
            </a:pPr>
            <a:endParaRPr lang="en-US" sz="3200" dirty="0">
              <a:solidFill>
                <a:srgbClr val="000000"/>
              </a:solidFill>
              <a:latin typeface="Segoe UI" panose="020B0502040204020203" pitchFamily="34" charset="0"/>
              <a:cs typeface="Calibri"/>
            </a:endParaRPr>
          </a:p>
          <a:p>
            <a:pPr marL="457200" indent="-457200"/>
            <a:endParaRPr lang="en-US" sz="3200"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Calibri"/>
              <a:cs typeface="Calibri"/>
            </a:endParaRPr>
          </a:p>
          <a:p>
            <a:pPr marL="457200" indent="-457200"/>
            <a:endParaRPr lang="en-US" dirty="0">
              <a:solidFill>
                <a:srgbClr val="000000"/>
              </a:solidFill>
              <a:latin typeface="Segoe UI"/>
              <a:cs typeface="Calibri"/>
            </a:endParaRPr>
          </a:p>
        </p:txBody>
      </p:sp>
      <p:pic>
        <p:nvPicPr>
          <p:cNvPr id="13" name="Picture 4" descr="http://4.bp.blogspot.com/-kO6giN3q_28/TpeF4-SHvXI/AAAAAAAAAGI/YZBCxGmS7lo/s1600/1-1-3.jpg">
            <a:extLst>
              <a:ext uri="{FF2B5EF4-FFF2-40B4-BE49-F238E27FC236}">
                <a16:creationId xmlns:a16="http://schemas.microsoft.com/office/drawing/2014/main" id="{571D2AD4-F419-1223-1455-BD429A00BD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220838" y="1651361"/>
            <a:ext cx="1479877" cy="980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4" name="Content Placeholder 3">
            <a:extLst>
              <a:ext uri="{FF2B5EF4-FFF2-40B4-BE49-F238E27FC236}">
                <a16:creationId xmlns:a16="http://schemas.microsoft.com/office/drawing/2014/main" id="{7CBC1E17-1364-B474-07A6-99149B61F00D}"/>
              </a:ext>
            </a:extLst>
          </p:cNvPr>
          <p:cNvGraphicFramePr>
            <a:graphicFrameLocks noGrp="1"/>
          </p:cNvGraphicFramePr>
          <p:nvPr>
            <p:ph idx="1"/>
          </p:nvPr>
        </p:nvGraphicFramePr>
        <p:xfrm>
          <a:off x="5683346" y="1951578"/>
          <a:ext cx="6669220" cy="45734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5" name="Content Placeholder 3">
            <a:extLst>
              <a:ext uri="{FF2B5EF4-FFF2-40B4-BE49-F238E27FC236}">
                <a16:creationId xmlns:a16="http://schemas.microsoft.com/office/drawing/2014/main" id="{FE409186-4C56-59EC-1362-4C341A829C27}"/>
              </a:ext>
            </a:extLst>
          </p:cNvPr>
          <p:cNvGraphicFramePr>
            <a:graphicFrameLocks/>
          </p:cNvGraphicFramePr>
          <p:nvPr/>
        </p:nvGraphicFramePr>
        <p:xfrm>
          <a:off x="6137189" y="3429000"/>
          <a:ext cx="5899149" cy="213227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6" name="TextBox 15">
            <a:extLst>
              <a:ext uri="{FF2B5EF4-FFF2-40B4-BE49-F238E27FC236}">
                <a16:creationId xmlns:a16="http://schemas.microsoft.com/office/drawing/2014/main" id="{18040ACB-2ECC-EF63-F91D-349455916EC2}"/>
              </a:ext>
            </a:extLst>
          </p:cNvPr>
          <p:cNvSpPr txBox="1"/>
          <p:nvPr/>
        </p:nvSpPr>
        <p:spPr>
          <a:xfrm>
            <a:off x="10331383" y="6353950"/>
            <a:ext cx="2021183" cy="461665"/>
          </a:xfrm>
          <a:prstGeom prst="rect">
            <a:avLst/>
          </a:prstGeom>
          <a:noFill/>
        </p:spPr>
        <p:txBody>
          <a:bodyPr wrap="square" rtlCol="0">
            <a:spAutoFit/>
          </a:bodyPr>
          <a:lstStyle/>
          <a:p>
            <a:r>
              <a:rPr lang="en-US" sz="800" dirty="0"/>
              <a:t>HIV: Human Immunodeficiency Virus </a:t>
            </a:r>
          </a:p>
          <a:p>
            <a:r>
              <a:rPr lang="en-US" sz="800" dirty="0"/>
              <a:t>HCV: Hepatitis C virus</a:t>
            </a:r>
          </a:p>
          <a:p>
            <a:r>
              <a:rPr lang="en-US" sz="800" dirty="0"/>
              <a:t>SUD: Substance Use Disorder</a:t>
            </a:r>
          </a:p>
        </p:txBody>
      </p:sp>
      <p:sp>
        <p:nvSpPr>
          <p:cNvPr id="17" name="Rectangle 16">
            <a:extLst>
              <a:ext uri="{FF2B5EF4-FFF2-40B4-BE49-F238E27FC236}">
                <a16:creationId xmlns:a16="http://schemas.microsoft.com/office/drawing/2014/main" id="{49ECB5A5-DAEF-9B8B-31DD-F577125E64A1}"/>
              </a:ext>
            </a:extLst>
          </p:cNvPr>
          <p:cNvSpPr/>
          <p:nvPr/>
        </p:nvSpPr>
        <p:spPr>
          <a:xfrm>
            <a:off x="1174847" y="6403353"/>
            <a:ext cx="8940797" cy="420756"/>
          </a:xfrm>
          <a:prstGeom prst="rect">
            <a:avLst/>
          </a:prstGeom>
        </p:spPr>
        <p:txBody>
          <a:bodyPr wrap="square">
            <a:spAutoFit/>
          </a:bodyPr>
          <a:lstStyle/>
          <a:p>
            <a:r>
              <a:rPr lang="en-US" sz="1067" dirty="0">
                <a:latin typeface="Open Sans"/>
              </a:rPr>
              <a:t>Singer, M. and Clair, S. (2003), </a:t>
            </a:r>
            <a:r>
              <a:rPr lang="en-US" sz="1067" dirty="0" err="1">
                <a:latin typeface="Open Sans"/>
              </a:rPr>
              <a:t>Syndemics</a:t>
            </a:r>
            <a:r>
              <a:rPr lang="en-US" sz="1067" dirty="0">
                <a:latin typeface="Open Sans"/>
              </a:rPr>
              <a:t> and Public Health: Reconceptualizing Disease in Bio‐Social Context. Medical Anthropology Quarterly, 17: 423-441. </a:t>
            </a:r>
            <a:r>
              <a:rPr lang="en-US" sz="1067" dirty="0">
                <a:latin typeface="Open Sans"/>
                <a:hlinkClick r:id="rId15">
                  <a:extLst>
                    <a:ext uri="{A12FA001-AC4F-418D-AE19-62706E023703}">
                      <ahyp:hlinkClr xmlns:ahyp="http://schemas.microsoft.com/office/drawing/2018/hyperlinkcolor" val="tx"/>
                    </a:ext>
                  </a:extLst>
                </a:hlinkClick>
              </a:rPr>
              <a:t>https://doi.org/10.1525/maq.2003.17.4.423</a:t>
            </a:r>
            <a:endParaRPr lang="es-ES_tradnl" sz="1067" dirty="0"/>
          </a:p>
        </p:txBody>
      </p:sp>
    </p:spTree>
    <p:extLst>
      <p:ext uri="{BB962C8B-B14F-4D97-AF65-F5344CB8AC3E}">
        <p14:creationId xmlns:p14="http://schemas.microsoft.com/office/powerpoint/2010/main" val="4864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829F5-1DFB-43EA-842D-93D4EBDD5E1E}"/>
              </a:ext>
            </a:extLst>
          </p:cNvPr>
          <p:cNvSpPr>
            <a:spLocks noGrp="1"/>
          </p:cNvSpPr>
          <p:nvPr>
            <p:ph type="title"/>
          </p:nvPr>
        </p:nvSpPr>
        <p:spPr/>
        <p:txBody>
          <a:bodyPr>
            <a:normAutofit fontScale="90000"/>
          </a:bodyPr>
          <a:lstStyle/>
          <a:p>
            <a:r>
              <a:rPr lang="en-US" dirty="0"/>
              <a:t>Comprehensive Approach</a:t>
            </a:r>
          </a:p>
        </p:txBody>
      </p:sp>
      <p:graphicFrame>
        <p:nvGraphicFramePr>
          <p:cNvPr id="7" name="Content Placeholder 6">
            <a:extLst>
              <a:ext uri="{FF2B5EF4-FFF2-40B4-BE49-F238E27FC236}">
                <a16:creationId xmlns:a16="http://schemas.microsoft.com/office/drawing/2014/main" id="{91DB4B89-35DC-4C69-ADBB-3EFDAA847669}"/>
              </a:ext>
            </a:extLst>
          </p:cNvPr>
          <p:cNvGraphicFramePr>
            <a:graphicFrameLocks noGrp="1"/>
          </p:cNvGraphicFramePr>
          <p:nvPr>
            <p:ph sz="half" idx="1"/>
          </p:nvPr>
        </p:nvGraphicFramePr>
        <p:xfrm>
          <a:off x="967952" y="1253331"/>
          <a:ext cx="1025609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7F4816A0-45A7-46F7-866D-B09EF2DE2D8E}"/>
              </a:ext>
            </a:extLst>
          </p:cNvPr>
          <p:cNvSpPr>
            <a:spLocks noGrp="1"/>
          </p:cNvSpPr>
          <p:nvPr>
            <p:ph type="sldNum" sz="quarter" idx="12"/>
          </p:nvPr>
        </p:nvSpPr>
        <p:spPr>
          <a:xfrm>
            <a:off x="8652728" y="649287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5D044-B35F-4A77-B573-9EB4C86BF8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628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AR" dirty="0"/>
          </a:p>
        </p:txBody>
      </p:sp>
      <p:sp>
        <p:nvSpPr>
          <p:cNvPr id="4" name="Content Placeholder 3"/>
          <p:cNvSpPr>
            <a:spLocks noGrp="1"/>
          </p:cNvSpPr>
          <p:nvPr>
            <p:ph idx="1"/>
          </p:nvPr>
        </p:nvSpPr>
        <p:spPr/>
        <p:txBody>
          <a:bodyPr/>
          <a:lstStyle/>
          <a:p>
            <a:pPr marL="0" indent="0">
              <a:buNone/>
            </a:pPr>
            <a:endParaRPr lang="es-AR" dirty="0"/>
          </a:p>
          <a:p>
            <a:pPr marL="0" indent="0">
              <a:buNone/>
            </a:pPr>
            <a:r>
              <a:rPr lang="es-AR" dirty="0"/>
              <a:t>			     	</a:t>
            </a:r>
            <a:r>
              <a:rPr lang="es-AR" sz="4000" dirty="0" err="1"/>
              <a:t>Thank</a:t>
            </a:r>
            <a:r>
              <a:rPr lang="es-AR" sz="4000" dirty="0"/>
              <a:t> </a:t>
            </a:r>
            <a:r>
              <a:rPr lang="es-AR" sz="4000" dirty="0" err="1"/>
              <a:t>You</a:t>
            </a:r>
            <a:br>
              <a:rPr lang="es-AR" sz="4000" dirty="0"/>
            </a:br>
            <a:endParaRPr lang="es-AR" sz="4000" dirty="0"/>
          </a:p>
        </p:txBody>
      </p:sp>
      <p:sp>
        <p:nvSpPr>
          <p:cNvPr id="5" name="Rectangle 4"/>
          <p:cNvSpPr/>
          <p:nvPr/>
        </p:nvSpPr>
        <p:spPr>
          <a:xfrm>
            <a:off x="2460170" y="3244337"/>
            <a:ext cx="6629399" cy="646331"/>
          </a:xfrm>
          <a:prstGeom prst="rect">
            <a:avLst/>
          </a:prstGeom>
        </p:spPr>
        <p:txBody>
          <a:bodyPr wrap="square">
            <a:spAutoFit/>
          </a:bodyPr>
          <a:lstStyle/>
          <a:p>
            <a:pPr algn="ctr"/>
            <a:r>
              <a:rPr lang="en-US" sz="3600" dirty="0" err="1">
                <a:solidFill>
                  <a:prstClr val="black"/>
                </a:solidFill>
              </a:rPr>
              <a:t>ᏩᏙ</a:t>
            </a:r>
            <a:r>
              <a:rPr lang="en-US" sz="3600" dirty="0">
                <a:solidFill>
                  <a:prstClr val="black"/>
                </a:solidFill>
              </a:rPr>
              <a:t> (</a:t>
            </a:r>
            <a:r>
              <a:rPr lang="en-US" sz="3600" dirty="0" err="1">
                <a:solidFill>
                  <a:prstClr val="black"/>
                </a:solidFill>
              </a:rPr>
              <a:t>Wado</a:t>
            </a:r>
            <a:r>
              <a:rPr lang="en-US" sz="3600" dirty="0">
                <a:solidFill>
                  <a:prstClr val="black"/>
                </a:solidFill>
              </a:rPr>
              <a:t>)</a:t>
            </a:r>
            <a:endParaRPr lang="es-AR" sz="3600" dirty="0">
              <a:solidFill>
                <a:prstClr val="black"/>
              </a:solidFill>
            </a:endParaRPr>
          </a:p>
        </p:txBody>
      </p:sp>
      <p:sp>
        <p:nvSpPr>
          <p:cNvPr id="3" name="TextBox 2"/>
          <p:cNvSpPr txBox="1"/>
          <p:nvPr/>
        </p:nvSpPr>
        <p:spPr>
          <a:xfrm>
            <a:off x="3238500" y="4648201"/>
            <a:ext cx="5486400" cy="2031325"/>
          </a:xfrm>
          <a:prstGeom prst="rect">
            <a:avLst/>
          </a:prstGeom>
          <a:noFill/>
        </p:spPr>
        <p:txBody>
          <a:bodyPr wrap="square" rtlCol="0">
            <a:spAutoFit/>
          </a:bodyPr>
          <a:lstStyle/>
          <a:p>
            <a:r>
              <a:rPr lang="en-US" b="1" dirty="0">
                <a:solidFill>
                  <a:prstClr val="black"/>
                </a:solidFill>
              </a:rPr>
              <a:t>Disclaimer:  </a:t>
            </a:r>
            <a:r>
              <a:rPr lang="en-US" dirty="0">
                <a:solidFill>
                  <a:prstClr val="black"/>
                </a:solidFill>
              </a:rPr>
              <a:t>All published and unpublished data and materials in this presentation and the accompanying discussion may not be used for any purpose without prior, express written permission of the authors and the Cherokee Nation IRB. No right to use the data, materials, or comments is provided  or implied to any individual or entity for any purpose or in any manner.</a:t>
            </a:r>
          </a:p>
        </p:txBody>
      </p:sp>
    </p:spTree>
    <p:extLst>
      <p:ext uri="{BB962C8B-B14F-4D97-AF65-F5344CB8AC3E}">
        <p14:creationId xmlns:p14="http://schemas.microsoft.com/office/powerpoint/2010/main" val="36330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err="1">
                <a:solidFill>
                  <a:schemeClr val="bg1"/>
                </a:solidFill>
                <a:latin typeface="Segoe UI"/>
                <a:ea typeface="+mj-ea"/>
                <a:cs typeface="Segoe UI"/>
              </a:rPr>
              <a:t>Syndemic</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98" name="Content Placeholder 4">
            <a:extLst>
              <a:ext uri="{FF2B5EF4-FFF2-40B4-BE49-F238E27FC236}">
                <a16:creationId xmlns:a16="http://schemas.microsoft.com/office/drawing/2014/main" id="{A156E40A-ECCE-5C00-E26C-9831E95E804E}"/>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32628" y="1528354"/>
            <a:ext cx="7721600" cy="5741435"/>
          </a:xfrm>
          <a:prstGeom prst="rect">
            <a:avLst/>
          </a:prstGeom>
          <a:solidFill>
            <a:srgbClr val="FF0000"/>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9" name="TextBox 98">
            <a:extLst>
              <a:ext uri="{FF2B5EF4-FFF2-40B4-BE49-F238E27FC236}">
                <a16:creationId xmlns:a16="http://schemas.microsoft.com/office/drawing/2014/main" id="{D7470C30-D26E-4A97-49B4-FF5B869956CE}"/>
              </a:ext>
            </a:extLst>
          </p:cNvPr>
          <p:cNvSpPr txBox="1"/>
          <p:nvPr/>
        </p:nvSpPr>
        <p:spPr>
          <a:xfrm>
            <a:off x="5591628" y="4265531"/>
            <a:ext cx="3200400" cy="2585323"/>
          </a:xfrm>
          <a:prstGeom prst="rect">
            <a:avLst/>
          </a:prstGeom>
          <a:noFill/>
        </p:spPr>
        <p:txBody>
          <a:bodyPr wrap="square" rtlCol="0">
            <a:spAutoFit/>
          </a:bodyPr>
          <a:lstStyle/>
          <a:p>
            <a:pPr algn="ctr" defTabSz="456967">
              <a:defRPr/>
            </a:pPr>
            <a:r>
              <a:rPr lang="en-US" sz="1600" dirty="0">
                <a:solidFill>
                  <a:srgbClr val="002060"/>
                </a:solidFill>
                <a:latin typeface="Calibri" panose="020F0502020204030204"/>
              </a:rPr>
              <a:t>Access to Care</a:t>
            </a:r>
          </a:p>
          <a:p>
            <a:pPr algn="ctr" defTabSz="456967">
              <a:defRPr/>
            </a:pPr>
            <a:r>
              <a:rPr lang="en-US" sz="1600" dirty="0">
                <a:solidFill>
                  <a:prstClr val="white"/>
                </a:solidFill>
                <a:latin typeface="Calibri" panose="020F0502020204030204"/>
              </a:rPr>
              <a:t>Poverty</a:t>
            </a:r>
          </a:p>
          <a:p>
            <a:pPr algn="ctr" defTabSz="456967">
              <a:defRPr/>
            </a:pPr>
            <a:r>
              <a:rPr lang="en-US" sz="1600" dirty="0">
                <a:latin typeface="Calibri" panose="020F0502020204030204"/>
              </a:rPr>
              <a:t>Domestic Violence</a:t>
            </a:r>
          </a:p>
          <a:p>
            <a:pPr algn="ctr" defTabSz="456967">
              <a:defRPr/>
            </a:pPr>
            <a:r>
              <a:rPr lang="en-US" sz="1600" dirty="0">
                <a:solidFill>
                  <a:prstClr val="white"/>
                </a:solidFill>
                <a:latin typeface="Calibri" panose="020F0502020204030204"/>
              </a:rPr>
              <a:t>Mental Illness</a:t>
            </a:r>
          </a:p>
          <a:p>
            <a:pPr algn="ctr" defTabSz="456967">
              <a:defRPr/>
            </a:pPr>
            <a:r>
              <a:rPr lang="en-US" sz="1600" dirty="0">
                <a:latin typeface="Calibri" panose="020F0502020204030204"/>
              </a:rPr>
              <a:t>Historical Trauma*</a:t>
            </a:r>
          </a:p>
          <a:p>
            <a:pPr algn="ctr" defTabSz="456967">
              <a:defRPr/>
            </a:pPr>
            <a:r>
              <a:rPr lang="en-US" sz="1600" dirty="0">
                <a:solidFill>
                  <a:schemeClr val="bg1"/>
                </a:solidFill>
                <a:latin typeface="Calibri" panose="020F0502020204030204"/>
              </a:rPr>
              <a:t>Cultural</a:t>
            </a:r>
          </a:p>
          <a:p>
            <a:pPr algn="ctr" defTabSz="456967">
              <a:defRPr/>
            </a:pPr>
            <a:r>
              <a:rPr lang="en-US" sz="1600" dirty="0">
                <a:solidFill>
                  <a:schemeClr val="bg1"/>
                </a:solidFill>
                <a:latin typeface="Calibri" panose="020F0502020204030204"/>
              </a:rPr>
              <a:t> Disconnection</a:t>
            </a:r>
          </a:p>
          <a:p>
            <a:pPr algn="ctr" defTabSz="456967">
              <a:defRPr/>
            </a:pPr>
            <a:r>
              <a:rPr lang="en-US" sz="1600" dirty="0">
                <a:latin typeface="Calibri" panose="020F0502020204030204"/>
              </a:rPr>
              <a:t>Incarceration</a:t>
            </a:r>
          </a:p>
          <a:p>
            <a:pPr algn="ctr" defTabSz="456967">
              <a:defRPr/>
            </a:pPr>
            <a:r>
              <a:rPr lang="en-US" sz="1600" dirty="0">
                <a:latin typeface="Calibri" panose="020F0502020204030204"/>
              </a:rPr>
              <a:t>others</a:t>
            </a:r>
          </a:p>
          <a:p>
            <a:pPr defTabSz="456967">
              <a:defRPr/>
            </a:pPr>
            <a:endParaRPr lang="es-AR" dirty="0">
              <a:solidFill>
                <a:prstClr val="black"/>
              </a:solidFill>
              <a:latin typeface="Calibri" panose="020F0502020204030204"/>
            </a:endParaRPr>
          </a:p>
        </p:txBody>
      </p:sp>
      <p:sp>
        <p:nvSpPr>
          <p:cNvPr id="100" name="TextBox 99">
            <a:extLst>
              <a:ext uri="{FF2B5EF4-FFF2-40B4-BE49-F238E27FC236}">
                <a16:creationId xmlns:a16="http://schemas.microsoft.com/office/drawing/2014/main" id="{642523A8-5682-9BFA-480E-D7AE5182C5DE}"/>
              </a:ext>
            </a:extLst>
          </p:cNvPr>
          <p:cNvSpPr txBox="1"/>
          <p:nvPr/>
        </p:nvSpPr>
        <p:spPr>
          <a:xfrm>
            <a:off x="5881523" y="3418219"/>
            <a:ext cx="2971800" cy="420564"/>
          </a:xfrm>
          <a:prstGeom prst="rect">
            <a:avLst/>
          </a:prstGeom>
          <a:noFill/>
        </p:spPr>
        <p:txBody>
          <a:bodyPr wrap="square" rtlCol="0">
            <a:spAutoFit/>
          </a:bodyPr>
          <a:lstStyle/>
          <a:p>
            <a:pPr algn="ctr" defTabSz="456967">
              <a:defRPr/>
            </a:pPr>
            <a:r>
              <a:rPr lang="en-US" sz="2133" b="1" dirty="0">
                <a:solidFill>
                  <a:srgbClr val="FF0000"/>
                </a:solidFill>
                <a:latin typeface="Calibri" panose="020F0502020204030204"/>
              </a:rPr>
              <a:t>SUD</a:t>
            </a:r>
            <a:r>
              <a:rPr lang="en-US" sz="2133" b="1" dirty="0">
                <a:solidFill>
                  <a:srgbClr val="FFFF00"/>
                </a:solidFill>
                <a:latin typeface="Calibri" panose="020F0502020204030204"/>
              </a:rPr>
              <a:t>           Behavior Risk</a:t>
            </a:r>
          </a:p>
        </p:txBody>
      </p:sp>
      <p:sp>
        <p:nvSpPr>
          <p:cNvPr id="101" name="TextBox 100">
            <a:extLst>
              <a:ext uri="{FF2B5EF4-FFF2-40B4-BE49-F238E27FC236}">
                <a16:creationId xmlns:a16="http://schemas.microsoft.com/office/drawing/2014/main" id="{3DF4A896-033D-87AE-B15F-98E287DB0191}"/>
              </a:ext>
            </a:extLst>
          </p:cNvPr>
          <p:cNvSpPr txBox="1"/>
          <p:nvPr/>
        </p:nvSpPr>
        <p:spPr>
          <a:xfrm>
            <a:off x="6334578" y="2668301"/>
            <a:ext cx="1917700" cy="420564"/>
          </a:xfrm>
          <a:prstGeom prst="rect">
            <a:avLst/>
          </a:prstGeom>
          <a:noFill/>
        </p:spPr>
        <p:txBody>
          <a:bodyPr wrap="square" rtlCol="0">
            <a:spAutoFit/>
          </a:bodyPr>
          <a:lstStyle/>
          <a:p>
            <a:pPr algn="ctr" defTabSz="456967">
              <a:defRPr/>
            </a:pPr>
            <a:r>
              <a:rPr lang="en-US" sz="2133" b="1" dirty="0">
                <a:solidFill>
                  <a:srgbClr val="FF0000"/>
                </a:solidFill>
                <a:latin typeface="Calibri" panose="020F0502020204030204"/>
              </a:rPr>
              <a:t>HCV/HIV/STI</a:t>
            </a:r>
            <a:endParaRPr lang="es-AR" sz="2133" b="1" dirty="0">
              <a:solidFill>
                <a:srgbClr val="FF0000"/>
              </a:solidFill>
              <a:latin typeface="Calibri" panose="020F0502020204030204"/>
            </a:endParaRPr>
          </a:p>
        </p:txBody>
      </p:sp>
      <p:sp>
        <p:nvSpPr>
          <p:cNvPr id="102" name="TextBox 101">
            <a:extLst>
              <a:ext uri="{FF2B5EF4-FFF2-40B4-BE49-F238E27FC236}">
                <a16:creationId xmlns:a16="http://schemas.microsoft.com/office/drawing/2014/main" id="{7D338373-AA9E-4AA0-D048-8D0C11724CA3}"/>
              </a:ext>
            </a:extLst>
          </p:cNvPr>
          <p:cNvSpPr txBox="1"/>
          <p:nvPr/>
        </p:nvSpPr>
        <p:spPr>
          <a:xfrm>
            <a:off x="3635827" y="4711620"/>
            <a:ext cx="1714524" cy="461665"/>
          </a:xfrm>
          <a:prstGeom prst="rect">
            <a:avLst/>
          </a:prstGeom>
          <a:noFill/>
        </p:spPr>
        <p:txBody>
          <a:bodyPr wrap="square" rtlCol="0">
            <a:spAutoFit/>
          </a:bodyPr>
          <a:lstStyle/>
          <a:p>
            <a:pPr defTabSz="456967">
              <a:defRPr/>
            </a:pPr>
            <a:r>
              <a:rPr lang="en-US" sz="2400" dirty="0">
                <a:solidFill>
                  <a:srgbClr val="FFFF00"/>
                </a:solidFill>
                <a:latin typeface="Calibri" panose="020F0502020204030204"/>
              </a:rPr>
              <a:t>Prevention</a:t>
            </a:r>
            <a:endParaRPr lang="es-AR" sz="2400" dirty="0">
              <a:solidFill>
                <a:srgbClr val="FFFF00"/>
              </a:solidFill>
              <a:latin typeface="Calibri" panose="020F0502020204030204"/>
            </a:endParaRPr>
          </a:p>
        </p:txBody>
      </p:sp>
      <p:cxnSp>
        <p:nvCxnSpPr>
          <p:cNvPr id="103" name="Straight Arrow Connector 102">
            <a:extLst>
              <a:ext uri="{FF2B5EF4-FFF2-40B4-BE49-F238E27FC236}">
                <a16:creationId xmlns:a16="http://schemas.microsoft.com/office/drawing/2014/main" id="{03C26AEF-3AE6-9C8A-44C2-F3C4AD1759C1}"/>
              </a:ext>
            </a:extLst>
          </p:cNvPr>
          <p:cNvCxnSpPr/>
          <p:nvPr/>
        </p:nvCxnSpPr>
        <p:spPr>
          <a:xfrm>
            <a:off x="5286828" y="5270889"/>
            <a:ext cx="1143000" cy="12192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21789186-5F2D-1FD5-515D-6EC9E1D8BCAA}"/>
              </a:ext>
            </a:extLst>
          </p:cNvPr>
          <p:cNvCxnSpPr/>
          <p:nvPr/>
        </p:nvCxnSpPr>
        <p:spPr>
          <a:xfrm>
            <a:off x="5286828" y="5194694"/>
            <a:ext cx="1143000" cy="265331"/>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CE66CE2F-C660-44DB-BDCB-5452FFBD1043}"/>
              </a:ext>
            </a:extLst>
          </p:cNvPr>
          <p:cNvCxnSpPr/>
          <p:nvPr/>
        </p:nvCxnSpPr>
        <p:spPr>
          <a:xfrm flipV="1">
            <a:off x="5286829" y="4040022"/>
            <a:ext cx="1308100" cy="109683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67848C3-8AC0-A5A5-5E29-28AE2A7BF99B}"/>
              </a:ext>
            </a:extLst>
          </p:cNvPr>
          <p:cNvCxnSpPr>
            <a:cxnSpLocks/>
          </p:cNvCxnSpPr>
          <p:nvPr/>
        </p:nvCxnSpPr>
        <p:spPr>
          <a:xfrm flipH="1" flipV="1">
            <a:off x="6683828" y="3837087"/>
            <a:ext cx="508000" cy="428444"/>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0B90DED-AC26-33B0-FA87-1EA44C6C216C}"/>
              </a:ext>
            </a:extLst>
          </p:cNvPr>
          <p:cNvCxnSpPr/>
          <p:nvPr/>
        </p:nvCxnSpPr>
        <p:spPr>
          <a:xfrm flipV="1">
            <a:off x="7305392" y="3050093"/>
            <a:ext cx="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24E2533A-E274-4183-6764-F8BEC8453E4F}"/>
              </a:ext>
            </a:extLst>
          </p:cNvPr>
          <p:cNvSpPr txBox="1"/>
          <p:nvPr/>
        </p:nvSpPr>
        <p:spPr>
          <a:xfrm>
            <a:off x="9935028" y="4040021"/>
            <a:ext cx="1371600" cy="369332"/>
          </a:xfrm>
          <a:prstGeom prst="rect">
            <a:avLst/>
          </a:prstGeom>
          <a:noFill/>
        </p:spPr>
        <p:txBody>
          <a:bodyPr wrap="square" rtlCol="0">
            <a:spAutoFit/>
          </a:bodyPr>
          <a:lstStyle/>
          <a:p>
            <a:pPr defTabSz="456967">
              <a:defRPr/>
            </a:pPr>
            <a:endParaRPr lang="es-AR" dirty="0">
              <a:solidFill>
                <a:prstClr val="black"/>
              </a:solidFill>
              <a:latin typeface="Calibri" panose="020F0502020204030204"/>
            </a:endParaRPr>
          </a:p>
        </p:txBody>
      </p:sp>
      <p:sp>
        <p:nvSpPr>
          <p:cNvPr id="109" name="TextBox 108">
            <a:extLst>
              <a:ext uri="{FF2B5EF4-FFF2-40B4-BE49-F238E27FC236}">
                <a16:creationId xmlns:a16="http://schemas.microsoft.com/office/drawing/2014/main" id="{3D392A81-9348-3F72-7BD0-363A5131EE5C}"/>
              </a:ext>
            </a:extLst>
          </p:cNvPr>
          <p:cNvSpPr txBox="1"/>
          <p:nvPr/>
        </p:nvSpPr>
        <p:spPr>
          <a:xfrm>
            <a:off x="8777143" y="3753750"/>
            <a:ext cx="2351692" cy="748795"/>
          </a:xfrm>
          <a:prstGeom prst="rect">
            <a:avLst/>
          </a:prstGeom>
          <a:noFill/>
        </p:spPr>
        <p:txBody>
          <a:bodyPr wrap="square" rtlCol="0">
            <a:spAutoFit/>
          </a:bodyPr>
          <a:lstStyle/>
          <a:p>
            <a:pPr algn="ctr" defTabSz="456967">
              <a:defRPr/>
            </a:pPr>
            <a:r>
              <a:rPr lang="en-US" sz="2133" b="1" dirty="0">
                <a:solidFill>
                  <a:srgbClr val="FFFF00"/>
                </a:solidFill>
                <a:latin typeface="Calibri" panose="020F0502020204030204"/>
              </a:rPr>
              <a:t>Harm Reduction Strategies</a:t>
            </a:r>
            <a:endParaRPr lang="es-AR" sz="2133" b="1" dirty="0">
              <a:solidFill>
                <a:srgbClr val="FFFF00"/>
              </a:solidFill>
              <a:latin typeface="Calibri" panose="020F0502020204030204"/>
            </a:endParaRPr>
          </a:p>
        </p:txBody>
      </p:sp>
      <p:cxnSp>
        <p:nvCxnSpPr>
          <p:cNvPr id="110" name="Straight Arrow Connector 109">
            <a:extLst>
              <a:ext uri="{FF2B5EF4-FFF2-40B4-BE49-F238E27FC236}">
                <a16:creationId xmlns:a16="http://schemas.microsoft.com/office/drawing/2014/main" id="{74048263-566A-6F8E-C926-169F49F5337D}"/>
              </a:ext>
            </a:extLst>
          </p:cNvPr>
          <p:cNvCxnSpPr>
            <a:cxnSpLocks/>
          </p:cNvCxnSpPr>
          <p:nvPr/>
        </p:nvCxnSpPr>
        <p:spPr>
          <a:xfrm flipH="1" flipV="1">
            <a:off x="7994027" y="3837087"/>
            <a:ext cx="963103" cy="14025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11" name="Rounded Rectangle 110">
            <a:extLst>
              <a:ext uri="{FF2B5EF4-FFF2-40B4-BE49-F238E27FC236}">
                <a16:creationId xmlns:a16="http://schemas.microsoft.com/office/drawing/2014/main" id="{05161EB4-43D2-8353-3DAD-BEFF10C01D14}"/>
              </a:ext>
            </a:extLst>
          </p:cNvPr>
          <p:cNvSpPr/>
          <p:nvPr/>
        </p:nvSpPr>
        <p:spPr>
          <a:xfrm>
            <a:off x="3839029" y="2448935"/>
            <a:ext cx="1752600" cy="5207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67">
              <a:defRPr/>
            </a:pPr>
            <a:r>
              <a:rPr lang="en-US" sz="2133" dirty="0">
                <a:solidFill>
                  <a:schemeClr val="tx1"/>
                </a:solidFill>
                <a:latin typeface="Calibri" panose="020F0502020204030204"/>
              </a:rPr>
              <a:t>Screening</a:t>
            </a:r>
            <a:endParaRPr lang="es-AR" sz="2133" dirty="0">
              <a:solidFill>
                <a:schemeClr val="tx1"/>
              </a:solidFill>
              <a:latin typeface="Calibri" panose="020F0502020204030204"/>
            </a:endParaRPr>
          </a:p>
        </p:txBody>
      </p:sp>
      <p:sp>
        <p:nvSpPr>
          <p:cNvPr id="112" name="Rounded Rectangle 111">
            <a:extLst>
              <a:ext uri="{FF2B5EF4-FFF2-40B4-BE49-F238E27FC236}">
                <a16:creationId xmlns:a16="http://schemas.microsoft.com/office/drawing/2014/main" id="{0219F143-DB45-EA38-C69B-561A75087F9F}"/>
              </a:ext>
            </a:extLst>
          </p:cNvPr>
          <p:cNvSpPr/>
          <p:nvPr/>
        </p:nvSpPr>
        <p:spPr>
          <a:xfrm>
            <a:off x="6213327" y="1613289"/>
            <a:ext cx="2219371" cy="533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67">
              <a:defRPr/>
            </a:pPr>
            <a:r>
              <a:rPr lang="en-US" sz="2133" dirty="0">
                <a:solidFill>
                  <a:schemeClr val="tx1"/>
                </a:solidFill>
                <a:latin typeface="Calibri" panose="020F0502020204030204"/>
              </a:rPr>
              <a:t>Linkage to Care</a:t>
            </a:r>
            <a:endParaRPr lang="es-AR" sz="2133" dirty="0">
              <a:solidFill>
                <a:schemeClr val="tx1"/>
              </a:solidFill>
              <a:latin typeface="Calibri" panose="020F0502020204030204"/>
            </a:endParaRPr>
          </a:p>
        </p:txBody>
      </p:sp>
      <p:sp>
        <p:nvSpPr>
          <p:cNvPr id="113" name="Rounded Rectangle 112">
            <a:extLst>
              <a:ext uri="{FF2B5EF4-FFF2-40B4-BE49-F238E27FC236}">
                <a16:creationId xmlns:a16="http://schemas.microsoft.com/office/drawing/2014/main" id="{57498E55-243D-5524-29FD-05B6F0A2EF35}"/>
              </a:ext>
            </a:extLst>
          </p:cNvPr>
          <p:cNvSpPr/>
          <p:nvPr/>
        </p:nvSpPr>
        <p:spPr>
          <a:xfrm>
            <a:off x="8773979" y="2438592"/>
            <a:ext cx="2133599" cy="4572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67">
              <a:defRPr/>
            </a:pPr>
            <a:r>
              <a:rPr lang="en-US" sz="2133" dirty="0">
                <a:solidFill>
                  <a:schemeClr val="tx1"/>
                </a:solidFill>
                <a:latin typeface="Calibri" panose="020F0502020204030204"/>
              </a:rPr>
              <a:t>Quality of Care</a:t>
            </a:r>
            <a:endParaRPr lang="es-AR" sz="2133" dirty="0">
              <a:solidFill>
                <a:schemeClr val="tx1"/>
              </a:solidFill>
              <a:latin typeface="Calibri" panose="020F0502020204030204"/>
            </a:endParaRPr>
          </a:p>
        </p:txBody>
      </p:sp>
      <p:cxnSp>
        <p:nvCxnSpPr>
          <p:cNvPr id="114" name="Straight Arrow Connector 113">
            <a:extLst>
              <a:ext uri="{FF2B5EF4-FFF2-40B4-BE49-F238E27FC236}">
                <a16:creationId xmlns:a16="http://schemas.microsoft.com/office/drawing/2014/main" id="{7591749E-8E4D-ACC4-F471-E34D0CBFBFEC}"/>
              </a:ext>
            </a:extLst>
          </p:cNvPr>
          <p:cNvCxnSpPr>
            <a:cxnSpLocks/>
          </p:cNvCxnSpPr>
          <p:nvPr/>
        </p:nvCxnSpPr>
        <p:spPr>
          <a:xfrm flipV="1">
            <a:off x="7188404" y="3827000"/>
            <a:ext cx="442680" cy="43306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5" name="Left-Right Arrow 114">
            <a:extLst>
              <a:ext uri="{FF2B5EF4-FFF2-40B4-BE49-F238E27FC236}">
                <a16:creationId xmlns:a16="http://schemas.microsoft.com/office/drawing/2014/main" id="{F75C4384-39E8-9707-5251-5ECF77504344}"/>
              </a:ext>
            </a:extLst>
          </p:cNvPr>
          <p:cNvSpPr/>
          <p:nvPr/>
        </p:nvSpPr>
        <p:spPr>
          <a:xfrm>
            <a:off x="6594929" y="3512795"/>
            <a:ext cx="495300" cy="185733"/>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6" name="TextBox 115">
            <a:extLst>
              <a:ext uri="{FF2B5EF4-FFF2-40B4-BE49-F238E27FC236}">
                <a16:creationId xmlns:a16="http://schemas.microsoft.com/office/drawing/2014/main" id="{B0446EFE-272D-7720-4943-58B2A566735D}"/>
              </a:ext>
            </a:extLst>
          </p:cNvPr>
          <p:cNvSpPr txBox="1"/>
          <p:nvPr/>
        </p:nvSpPr>
        <p:spPr>
          <a:xfrm>
            <a:off x="819620" y="6395909"/>
            <a:ext cx="3055694" cy="400110"/>
          </a:xfrm>
          <a:prstGeom prst="rect">
            <a:avLst/>
          </a:prstGeom>
          <a:noFill/>
          <a:ln>
            <a:noFill/>
          </a:ln>
        </p:spPr>
        <p:txBody>
          <a:bodyPr wrap="square" rtlCol="0">
            <a:spAutoFit/>
          </a:bodyPr>
          <a:lstStyle/>
          <a:p>
            <a:pPr defTabSz="456967">
              <a:defRPr/>
            </a:pPr>
            <a:r>
              <a:rPr lang="en-US" sz="1000" dirty="0">
                <a:solidFill>
                  <a:prstClr val="white"/>
                </a:solidFill>
                <a:latin typeface="Calibri" panose="020F0502020204030204"/>
              </a:rPr>
              <a:t>*</a:t>
            </a:r>
            <a:r>
              <a:rPr lang="en-US" sz="1000" dirty="0">
                <a:latin typeface="Calibri" panose="020F0502020204030204"/>
              </a:rPr>
              <a:t>Maria Yellow Horse Brave Heart Journal of Psychoactive Drugs Vol. 35, </a:t>
            </a:r>
            <a:r>
              <a:rPr lang="en-US" sz="1000" dirty="0" err="1">
                <a:latin typeface="Calibri" panose="020F0502020204030204"/>
              </a:rPr>
              <a:t>Iss</a:t>
            </a:r>
            <a:r>
              <a:rPr lang="en-US" sz="1000" dirty="0">
                <a:latin typeface="Calibri" panose="020F0502020204030204"/>
              </a:rPr>
              <a:t>. 1, 2003 </a:t>
            </a:r>
          </a:p>
        </p:txBody>
      </p:sp>
    </p:spTree>
    <p:extLst>
      <p:ext uri="{BB962C8B-B14F-4D97-AF65-F5344CB8AC3E}">
        <p14:creationId xmlns:p14="http://schemas.microsoft.com/office/powerpoint/2010/main" val="362448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2" grpId="0"/>
      <p:bldP spid="109" grpId="0"/>
      <p:bldP spid="111" grpId="0" animBg="1"/>
      <p:bldP spid="112" grpId="0" animBg="1"/>
      <p:bldP spid="113" grpId="0" animBg="1"/>
      <p:bldP spid="1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err="1">
                <a:solidFill>
                  <a:schemeClr val="bg1"/>
                </a:solidFill>
                <a:latin typeface="Segoe UI"/>
                <a:ea typeface="+mj-ea"/>
                <a:cs typeface="Segoe UI"/>
              </a:rPr>
              <a:t>Syndemic</a:t>
            </a:r>
            <a:endParaRPr lang="en-US" dirty="0">
              <a:ea typeface="+mj-ea"/>
            </a:endParaRPr>
          </a:p>
        </p:txBody>
      </p:sp>
      <p:sp>
        <p:nvSpPr>
          <p:cNvPr id="14" name="Rectangle 13">
            <a:extLst>
              <a:ext uri="{FF2B5EF4-FFF2-40B4-BE49-F238E27FC236}">
                <a16:creationId xmlns:a16="http://schemas.microsoft.com/office/drawing/2014/main" id="{A91727AD-A551-448F-9500-AD130FE30980}"/>
              </a:ext>
            </a:extLst>
          </p:cNvPr>
          <p:cNvSpPr/>
          <p:nvPr/>
        </p:nvSpPr>
        <p:spPr>
          <a:xfrm>
            <a:off x="-7141" y="1464049"/>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98" name="Content Placeholder 4">
            <a:extLst>
              <a:ext uri="{FF2B5EF4-FFF2-40B4-BE49-F238E27FC236}">
                <a16:creationId xmlns:a16="http://schemas.microsoft.com/office/drawing/2014/main" id="{A156E40A-ECCE-5C00-E26C-9831E95E804E}"/>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432628" y="1528354"/>
            <a:ext cx="7721600" cy="5741435"/>
          </a:xfrm>
          <a:prstGeom prst="rect">
            <a:avLst/>
          </a:prstGeom>
          <a:solidFill>
            <a:srgbClr val="FF0000"/>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9" name="TextBox 98">
            <a:extLst>
              <a:ext uri="{FF2B5EF4-FFF2-40B4-BE49-F238E27FC236}">
                <a16:creationId xmlns:a16="http://schemas.microsoft.com/office/drawing/2014/main" id="{D7470C30-D26E-4A97-49B4-FF5B869956CE}"/>
              </a:ext>
            </a:extLst>
          </p:cNvPr>
          <p:cNvSpPr txBox="1"/>
          <p:nvPr/>
        </p:nvSpPr>
        <p:spPr>
          <a:xfrm>
            <a:off x="5591628" y="4265531"/>
            <a:ext cx="3200400" cy="2585323"/>
          </a:xfrm>
          <a:prstGeom prst="rect">
            <a:avLst/>
          </a:prstGeom>
          <a:noFill/>
        </p:spPr>
        <p:txBody>
          <a:bodyPr wrap="square" rtlCol="0">
            <a:spAutoFit/>
          </a:bodyPr>
          <a:lstStyle/>
          <a:p>
            <a:pPr algn="ctr" defTabSz="456967">
              <a:defRPr/>
            </a:pPr>
            <a:r>
              <a:rPr lang="en-US" sz="1600" dirty="0">
                <a:solidFill>
                  <a:srgbClr val="002060"/>
                </a:solidFill>
                <a:latin typeface="Calibri" panose="020F0502020204030204"/>
              </a:rPr>
              <a:t>Access to Care</a:t>
            </a:r>
          </a:p>
          <a:p>
            <a:pPr algn="ctr" defTabSz="456967">
              <a:defRPr/>
            </a:pPr>
            <a:r>
              <a:rPr lang="en-US" sz="1600" dirty="0">
                <a:solidFill>
                  <a:prstClr val="white"/>
                </a:solidFill>
                <a:latin typeface="Calibri" panose="020F0502020204030204"/>
              </a:rPr>
              <a:t>Poverty</a:t>
            </a:r>
          </a:p>
          <a:p>
            <a:pPr algn="ctr" defTabSz="456967">
              <a:defRPr/>
            </a:pPr>
            <a:r>
              <a:rPr lang="en-US" sz="1600" dirty="0">
                <a:latin typeface="Calibri" panose="020F0502020204030204"/>
              </a:rPr>
              <a:t>Domestic Violence</a:t>
            </a:r>
          </a:p>
          <a:p>
            <a:pPr algn="ctr" defTabSz="456967">
              <a:defRPr/>
            </a:pPr>
            <a:r>
              <a:rPr lang="en-US" sz="1600" dirty="0">
                <a:solidFill>
                  <a:prstClr val="white"/>
                </a:solidFill>
                <a:latin typeface="Calibri" panose="020F0502020204030204"/>
              </a:rPr>
              <a:t>Mental Illness</a:t>
            </a:r>
          </a:p>
          <a:p>
            <a:pPr algn="ctr" defTabSz="456967">
              <a:defRPr/>
            </a:pPr>
            <a:r>
              <a:rPr lang="en-US" sz="1600" dirty="0">
                <a:latin typeface="Calibri" panose="020F0502020204030204"/>
              </a:rPr>
              <a:t>Historical Trauma*</a:t>
            </a:r>
          </a:p>
          <a:p>
            <a:pPr algn="ctr" defTabSz="456967">
              <a:defRPr/>
            </a:pPr>
            <a:r>
              <a:rPr lang="en-US" sz="1600" dirty="0">
                <a:solidFill>
                  <a:schemeClr val="bg1"/>
                </a:solidFill>
                <a:latin typeface="Calibri" panose="020F0502020204030204"/>
              </a:rPr>
              <a:t>Cultural</a:t>
            </a:r>
          </a:p>
          <a:p>
            <a:pPr algn="ctr" defTabSz="456967">
              <a:defRPr/>
            </a:pPr>
            <a:r>
              <a:rPr lang="en-US" sz="1600" dirty="0">
                <a:solidFill>
                  <a:schemeClr val="bg1"/>
                </a:solidFill>
                <a:latin typeface="Calibri" panose="020F0502020204030204"/>
              </a:rPr>
              <a:t> Disconnection</a:t>
            </a:r>
          </a:p>
          <a:p>
            <a:pPr algn="ctr" defTabSz="456967">
              <a:defRPr/>
            </a:pPr>
            <a:r>
              <a:rPr lang="en-US" sz="1600" dirty="0">
                <a:latin typeface="Calibri" panose="020F0502020204030204"/>
              </a:rPr>
              <a:t>Incarceration</a:t>
            </a:r>
          </a:p>
          <a:p>
            <a:pPr algn="ctr" defTabSz="456967">
              <a:defRPr/>
            </a:pPr>
            <a:r>
              <a:rPr lang="en-US" sz="1600" dirty="0">
                <a:latin typeface="Calibri" panose="020F0502020204030204"/>
              </a:rPr>
              <a:t>others</a:t>
            </a:r>
          </a:p>
          <a:p>
            <a:pPr defTabSz="456967">
              <a:defRPr/>
            </a:pPr>
            <a:endParaRPr lang="es-AR" dirty="0">
              <a:solidFill>
                <a:prstClr val="black"/>
              </a:solidFill>
              <a:latin typeface="Calibri" panose="020F0502020204030204"/>
            </a:endParaRPr>
          </a:p>
        </p:txBody>
      </p:sp>
      <p:sp>
        <p:nvSpPr>
          <p:cNvPr id="100" name="TextBox 99">
            <a:extLst>
              <a:ext uri="{FF2B5EF4-FFF2-40B4-BE49-F238E27FC236}">
                <a16:creationId xmlns:a16="http://schemas.microsoft.com/office/drawing/2014/main" id="{642523A8-5682-9BFA-480E-D7AE5182C5DE}"/>
              </a:ext>
            </a:extLst>
          </p:cNvPr>
          <p:cNvSpPr txBox="1"/>
          <p:nvPr/>
        </p:nvSpPr>
        <p:spPr>
          <a:xfrm>
            <a:off x="5881523" y="3418219"/>
            <a:ext cx="2971800" cy="420564"/>
          </a:xfrm>
          <a:prstGeom prst="rect">
            <a:avLst/>
          </a:prstGeom>
          <a:noFill/>
        </p:spPr>
        <p:txBody>
          <a:bodyPr wrap="square" rtlCol="0">
            <a:spAutoFit/>
          </a:bodyPr>
          <a:lstStyle/>
          <a:p>
            <a:pPr algn="ctr" defTabSz="456967">
              <a:defRPr/>
            </a:pPr>
            <a:r>
              <a:rPr lang="en-US" sz="2133" b="1" dirty="0">
                <a:solidFill>
                  <a:srgbClr val="FF0000"/>
                </a:solidFill>
                <a:latin typeface="Calibri" panose="020F0502020204030204"/>
              </a:rPr>
              <a:t>SUD</a:t>
            </a:r>
            <a:r>
              <a:rPr lang="en-US" sz="2133" b="1" dirty="0">
                <a:solidFill>
                  <a:srgbClr val="FFFF00"/>
                </a:solidFill>
                <a:latin typeface="Calibri" panose="020F0502020204030204"/>
              </a:rPr>
              <a:t>           Behavior Risk</a:t>
            </a:r>
          </a:p>
        </p:txBody>
      </p:sp>
      <p:sp>
        <p:nvSpPr>
          <p:cNvPr id="101" name="TextBox 100">
            <a:extLst>
              <a:ext uri="{FF2B5EF4-FFF2-40B4-BE49-F238E27FC236}">
                <a16:creationId xmlns:a16="http://schemas.microsoft.com/office/drawing/2014/main" id="{3DF4A896-033D-87AE-B15F-98E287DB0191}"/>
              </a:ext>
            </a:extLst>
          </p:cNvPr>
          <p:cNvSpPr txBox="1"/>
          <p:nvPr/>
        </p:nvSpPr>
        <p:spPr>
          <a:xfrm>
            <a:off x="6334578" y="2668301"/>
            <a:ext cx="1917700" cy="420564"/>
          </a:xfrm>
          <a:prstGeom prst="rect">
            <a:avLst/>
          </a:prstGeom>
          <a:noFill/>
        </p:spPr>
        <p:txBody>
          <a:bodyPr wrap="square" rtlCol="0">
            <a:spAutoFit/>
          </a:bodyPr>
          <a:lstStyle/>
          <a:p>
            <a:pPr algn="ctr" defTabSz="456967">
              <a:defRPr/>
            </a:pPr>
            <a:r>
              <a:rPr lang="en-US" sz="2133" b="1" dirty="0">
                <a:solidFill>
                  <a:srgbClr val="FF0000"/>
                </a:solidFill>
                <a:latin typeface="Calibri" panose="020F0502020204030204"/>
              </a:rPr>
              <a:t>HCV/HIV/STI</a:t>
            </a:r>
            <a:endParaRPr lang="es-AR" sz="2133" b="1" dirty="0">
              <a:solidFill>
                <a:srgbClr val="FF0000"/>
              </a:solidFill>
              <a:latin typeface="Calibri" panose="020F0502020204030204"/>
            </a:endParaRPr>
          </a:p>
        </p:txBody>
      </p:sp>
      <p:sp>
        <p:nvSpPr>
          <p:cNvPr id="102" name="TextBox 101">
            <a:extLst>
              <a:ext uri="{FF2B5EF4-FFF2-40B4-BE49-F238E27FC236}">
                <a16:creationId xmlns:a16="http://schemas.microsoft.com/office/drawing/2014/main" id="{7D338373-AA9E-4AA0-D048-8D0C11724CA3}"/>
              </a:ext>
            </a:extLst>
          </p:cNvPr>
          <p:cNvSpPr txBox="1"/>
          <p:nvPr/>
        </p:nvSpPr>
        <p:spPr>
          <a:xfrm>
            <a:off x="3635827" y="4711620"/>
            <a:ext cx="1714524" cy="461665"/>
          </a:xfrm>
          <a:prstGeom prst="rect">
            <a:avLst/>
          </a:prstGeom>
          <a:noFill/>
        </p:spPr>
        <p:txBody>
          <a:bodyPr wrap="square" rtlCol="0">
            <a:spAutoFit/>
          </a:bodyPr>
          <a:lstStyle/>
          <a:p>
            <a:pPr defTabSz="456967">
              <a:defRPr/>
            </a:pPr>
            <a:r>
              <a:rPr lang="en-US" sz="2400" dirty="0">
                <a:solidFill>
                  <a:srgbClr val="FFFF00"/>
                </a:solidFill>
                <a:latin typeface="Calibri" panose="020F0502020204030204"/>
              </a:rPr>
              <a:t>Prevention</a:t>
            </a:r>
            <a:endParaRPr lang="es-AR" sz="2400" dirty="0">
              <a:solidFill>
                <a:srgbClr val="FFFF00"/>
              </a:solidFill>
              <a:latin typeface="Calibri" panose="020F0502020204030204"/>
            </a:endParaRPr>
          </a:p>
        </p:txBody>
      </p:sp>
      <p:cxnSp>
        <p:nvCxnSpPr>
          <p:cNvPr id="103" name="Straight Arrow Connector 102">
            <a:extLst>
              <a:ext uri="{FF2B5EF4-FFF2-40B4-BE49-F238E27FC236}">
                <a16:creationId xmlns:a16="http://schemas.microsoft.com/office/drawing/2014/main" id="{03C26AEF-3AE6-9C8A-44C2-F3C4AD1759C1}"/>
              </a:ext>
            </a:extLst>
          </p:cNvPr>
          <p:cNvCxnSpPr/>
          <p:nvPr/>
        </p:nvCxnSpPr>
        <p:spPr>
          <a:xfrm>
            <a:off x="5286828" y="5270889"/>
            <a:ext cx="1143000" cy="12192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21789186-5F2D-1FD5-515D-6EC9E1D8BCAA}"/>
              </a:ext>
            </a:extLst>
          </p:cNvPr>
          <p:cNvCxnSpPr/>
          <p:nvPr/>
        </p:nvCxnSpPr>
        <p:spPr>
          <a:xfrm>
            <a:off x="5286828" y="5194694"/>
            <a:ext cx="1143000" cy="265331"/>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CE66CE2F-C660-44DB-BDCB-5452FFBD1043}"/>
              </a:ext>
            </a:extLst>
          </p:cNvPr>
          <p:cNvCxnSpPr/>
          <p:nvPr/>
        </p:nvCxnSpPr>
        <p:spPr>
          <a:xfrm flipV="1">
            <a:off x="5286829" y="4040022"/>
            <a:ext cx="1308100" cy="109683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267848C3-8AC0-A5A5-5E29-28AE2A7BF99B}"/>
              </a:ext>
            </a:extLst>
          </p:cNvPr>
          <p:cNvCxnSpPr>
            <a:cxnSpLocks/>
          </p:cNvCxnSpPr>
          <p:nvPr/>
        </p:nvCxnSpPr>
        <p:spPr>
          <a:xfrm flipH="1" flipV="1">
            <a:off x="6683828" y="3837087"/>
            <a:ext cx="508000" cy="428444"/>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20B90DED-AC26-33B0-FA87-1EA44C6C216C}"/>
              </a:ext>
            </a:extLst>
          </p:cNvPr>
          <p:cNvCxnSpPr/>
          <p:nvPr/>
        </p:nvCxnSpPr>
        <p:spPr>
          <a:xfrm flipV="1">
            <a:off x="7305392" y="3050093"/>
            <a:ext cx="0" cy="381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24E2533A-E274-4183-6764-F8BEC8453E4F}"/>
              </a:ext>
            </a:extLst>
          </p:cNvPr>
          <p:cNvSpPr txBox="1"/>
          <p:nvPr/>
        </p:nvSpPr>
        <p:spPr>
          <a:xfrm>
            <a:off x="9935028" y="4040021"/>
            <a:ext cx="1371600" cy="369332"/>
          </a:xfrm>
          <a:prstGeom prst="rect">
            <a:avLst/>
          </a:prstGeom>
          <a:noFill/>
        </p:spPr>
        <p:txBody>
          <a:bodyPr wrap="square" rtlCol="0">
            <a:spAutoFit/>
          </a:bodyPr>
          <a:lstStyle/>
          <a:p>
            <a:pPr defTabSz="456967">
              <a:defRPr/>
            </a:pPr>
            <a:endParaRPr lang="es-AR" dirty="0">
              <a:solidFill>
                <a:prstClr val="black"/>
              </a:solidFill>
              <a:latin typeface="Calibri" panose="020F0502020204030204"/>
            </a:endParaRPr>
          </a:p>
        </p:txBody>
      </p:sp>
      <p:sp>
        <p:nvSpPr>
          <p:cNvPr id="109" name="TextBox 108">
            <a:extLst>
              <a:ext uri="{FF2B5EF4-FFF2-40B4-BE49-F238E27FC236}">
                <a16:creationId xmlns:a16="http://schemas.microsoft.com/office/drawing/2014/main" id="{3D392A81-9348-3F72-7BD0-363A5131EE5C}"/>
              </a:ext>
            </a:extLst>
          </p:cNvPr>
          <p:cNvSpPr txBox="1"/>
          <p:nvPr/>
        </p:nvSpPr>
        <p:spPr>
          <a:xfrm>
            <a:off x="8777143" y="3753750"/>
            <a:ext cx="2351692" cy="748795"/>
          </a:xfrm>
          <a:prstGeom prst="rect">
            <a:avLst/>
          </a:prstGeom>
          <a:noFill/>
        </p:spPr>
        <p:txBody>
          <a:bodyPr wrap="square" rtlCol="0">
            <a:spAutoFit/>
          </a:bodyPr>
          <a:lstStyle/>
          <a:p>
            <a:pPr algn="ctr" defTabSz="456967">
              <a:defRPr/>
            </a:pPr>
            <a:r>
              <a:rPr lang="en-US" sz="2133" b="1" dirty="0">
                <a:solidFill>
                  <a:srgbClr val="FFFF00"/>
                </a:solidFill>
                <a:latin typeface="Calibri" panose="020F0502020204030204"/>
              </a:rPr>
              <a:t>Harm Reduction Strategies</a:t>
            </a:r>
            <a:endParaRPr lang="es-AR" sz="2133" b="1" dirty="0">
              <a:solidFill>
                <a:srgbClr val="FFFF00"/>
              </a:solidFill>
              <a:latin typeface="Calibri" panose="020F0502020204030204"/>
            </a:endParaRPr>
          </a:p>
        </p:txBody>
      </p:sp>
      <p:cxnSp>
        <p:nvCxnSpPr>
          <p:cNvPr id="110" name="Straight Arrow Connector 109">
            <a:extLst>
              <a:ext uri="{FF2B5EF4-FFF2-40B4-BE49-F238E27FC236}">
                <a16:creationId xmlns:a16="http://schemas.microsoft.com/office/drawing/2014/main" id="{74048263-566A-6F8E-C926-169F49F5337D}"/>
              </a:ext>
            </a:extLst>
          </p:cNvPr>
          <p:cNvCxnSpPr>
            <a:cxnSpLocks/>
          </p:cNvCxnSpPr>
          <p:nvPr/>
        </p:nvCxnSpPr>
        <p:spPr>
          <a:xfrm flipH="1" flipV="1">
            <a:off x="7994027" y="3837087"/>
            <a:ext cx="963103" cy="14025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11" name="Rounded Rectangle 110">
            <a:extLst>
              <a:ext uri="{FF2B5EF4-FFF2-40B4-BE49-F238E27FC236}">
                <a16:creationId xmlns:a16="http://schemas.microsoft.com/office/drawing/2014/main" id="{05161EB4-43D2-8353-3DAD-BEFF10C01D14}"/>
              </a:ext>
            </a:extLst>
          </p:cNvPr>
          <p:cNvSpPr/>
          <p:nvPr/>
        </p:nvSpPr>
        <p:spPr>
          <a:xfrm>
            <a:off x="3839029" y="2448935"/>
            <a:ext cx="1752600" cy="5207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67">
              <a:defRPr/>
            </a:pPr>
            <a:r>
              <a:rPr lang="en-US" sz="2133" dirty="0">
                <a:solidFill>
                  <a:schemeClr val="tx1"/>
                </a:solidFill>
                <a:latin typeface="Calibri" panose="020F0502020204030204"/>
              </a:rPr>
              <a:t>Screening</a:t>
            </a:r>
            <a:endParaRPr lang="es-AR" sz="2133" dirty="0">
              <a:solidFill>
                <a:schemeClr val="tx1"/>
              </a:solidFill>
              <a:latin typeface="Calibri" panose="020F0502020204030204"/>
            </a:endParaRPr>
          </a:p>
        </p:txBody>
      </p:sp>
      <p:sp>
        <p:nvSpPr>
          <p:cNvPr id="112" name="Rounded Rectangle 111">
            <a:extLst>
              <a:ext uri="{FF2B5EF4-FFF2-40B4-BE49-F238E27FC236}">
                <a16:creationId xmlns:a16="http://schemas.microsoft.com/office/drawing/2014/main" id="{0219F143-DB45-EA38-C69B-561A75087F9F}"/>
              </a:ext>
            </a:extLst>
          </p:cNvPr>
          <p:cNvSpPr/>
          <p:nvPr/>
        </p:nvSpPr>
        <p:spPr>
          <a:xfrm>
            <a:off x="6213327" y="1613289"/>
            <a:ext cx="2219371" cy="5334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67">
              <a:defRPr/>
            </a:pPr>
            <a:r>
              <a:rPr lang="en-US" sz="2133" dirty="0">
                <a:solidFill>
                  <a:schemeClr val="tx1"/>
                </a:solidFill>
                <a:latin typeface="Calibri" panose="020F0502020204030204"/>
              </a:rPr>
              <a:t>Linkage to Care</a:t>
            </a:r>
            <a:endParaRPr lang="es-AR" sz="2133" dirty="0">
              <a:solidFill>
                <a:schemeClr val="tx1"/>
              </a:solidFill>
              <a:latin typeface="Calibri" panose="020F0502020204030204"/>
            </a:endParaRPr>
          </a:p>
        </p:txBody>
      </p:sp>
      <p:sp>
        <p:nvSpPr>
          <p:cNvPr id="113" name="Rounded Rectangle 112">
            <a:extLst>
              <a:ext uri="{FF2B5EF4-FFF2-40B4-BE49-F238E27FC236}">
                <a16:creationId xmlns:a16="http://schemas.microsoft.com/office/drawing/2014/main" id="{57498E55-243D-5524-29FD-05B6F0A2EF35}"/>
              </a:ext>
            </a:extLst>
          </p:cNvPr>
          <p:cNvSpPr/>
          <p:nvPr/>
        </p:nvSpPr>
        <p:spPr>
          <a:xfrm>
            <a:off x="8773979" y="2438592"/>
            <a:ext cx="2133599" cy="45720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67">
              <a:defRPr/>
            </a:pPr>
            <a:r>
              <a:rPr lang="en-US" sz="2133" dirty="0">
                <a:solidFill>
                  <a:schemeClr val="tx1"/>
                </a:solidFill>
                <a:latin typeface="Calibri" panose="020F0502020204030204"/>
              </a:rPr>
              <a:t>Quality of Care</a:t>
            </a:r>
            <a:endParaRPr lang="es-AR" sz="2133" dirty="0">
              <a:solidFill>
                <a:schemeClr val="tx1"/>
              </a:solidFill>
              <a:latin typeface="Calibri" panose="020F0502020204030204"/>
            </a:endParaRPr>
          </a:p>
        </p:txBody>
      </p:sp>
      <p:cxnSp>
        <p:nvCxnSpPr>
          <p:cNvPr id="114" name="Straight Arrow Connector 113">
            <a:extLst>
              <a:ext uri="{FF2B5EF4-FFF2-40B4-BE49-F238E27FC236}">
                <a16:creationId xmlns:a16="http://schemas.microsoft.com/office/drawing/2014/main" id="{7591749E-8E4D-ACC4-F471-E34D0CBFBFEC}"/>
              </a:ext>
            </a:extLst>
          </p:cNvPr>
          <p:cNvCxnSpPr>
            <a:cxnSpLocks/>
          </p:cNvCxnSpPr>
          <p:nvPr/>
        </p:nvCxnSpPr>
        <p:spPr>
          <a:xfrm flipV="1">
            <a:off x="7188404" y="3827000"/>
            <a:ext cx="442680" cy="43306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5" name="Left-Right Arrow 114">
            <a:extLst>
              <a:ext uri="{FF2B5EF4-FFF2-40B4-BE49-F238E27FC236}">
                <a16:creationId xmlns:a16="http://schemas.microsoft.com/office/drawing/2014/main" id="{F75C4384-39E8-9707-5251-5ECF77504344}"/>
              </a:ext>
            </a:extLst>
          </p:cNvPr>
          <p:cNvSpPr/>
          <p:nvPr/>
        </p:nvSpPr>
        <p:spPr>
          <a:xfrm>
            <a:off x="6594929" y="3512795"/>
            <a:ext cx="495300" cy="185733"/>
          </a:xfrm>
          <a:prstGeom prst="lef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6" name="TextBox 115">
            <a:extLst>
              <a:ext uri="{FF2B5EF4-FFF2-40B4-BE49-F238E27FC236}">
                <a16:creationId xmlns:a16="http://schemas.microsoft.com/office/drawing/2014/main" id="{B0446EFE-272D-7720-4943-58B2A566735D}"/>
              </a:ext>
            </a:extLst>
          </p:cNvPr>
          <p:cNvSpPr txBox="1"/>
          <p:nvPr/>
        </p:nvSpPr>
        <p:spPr>
          <a:xfrm>
            <a:off x="819620" y="6395909"/>
            <a:ext cx="3055694" cy="400110"/>
          </a:xfrm>
          <a:prstGeom prst="rect">
            <a:avLst/>
          </a:prstGeom>
          <a:noFill/>
          <a:ln>
            <a:noFill/>
          </a:ln>
        </p:spPr>
        <p:txBody>
          <a:bodyPr wrap="square" rtlCol="0">
            <a:spAutoFit/>
          </a:bodyPr>
          <a:lstStyle/>
          <a:p>
            <a:pPr defTabSz="456967">
              <a:defRPr/>
            </a:pPr>
            <a:r>
              <a:rPr lang="en-US" sz="1000" dirty="0">
                <a:solidFill>
                  <a:prstClr val="white"/>
                </a:solidFill>
                <a:latin typeface="Calibri" panose="020F0502020204030204"/>
              </a:rPr>
              <a:t>*</a:t>
            </a:r>
            <a:r>
              <a:rPr lang="en-US" sz="1000" dirty="0">
                <a:latin typeface="Calibri" panose="020F0502020204030204"/>
              </a:rPr>
              <a:t>Maria Yellow Horse Brave Heart Journal of Psychoactive Drugs Vol. 35, </a:t>
            </a:r>
            <a:r>
              <a:rPr lang="en-US" sz="1000" dirty="0" err="1">
                <a:latin typeface="Calibri" panose="020F0502020204030204"/>
              </a:rPr>
              <a:t>Iss</a:t>
            </a:r>
            <a:r>
              <a:rPr lang="en-US" sz="1000" dirty="0">
                <a:latin typeface="Calibri" panose="020F0502020204030204"/>
              </a:rPr>
              <a:t>. 1, 2003 </a:t>
            </a:r>
          </a:p>
        </p:txBody>
      </p:sp>
      <p:sp>
        <p:nvSpPr>
          <p:cNvPr id="44" name="Oval 43">
            <a:extLst>
              <a:ext uri="{FF2B5EF4-FFF2-40B4-BE49-F238E27FC236}">
                <a16:creationId xmlns:a16="http://schemas.microsoft.com/office/drawing/2014/main" id="{536C7F69-D034-2AFC-AEE7-2C6B06BB418F}"/>
              </a:ext>
            </a:extLst>
          </p:cNvPr>
          <p:cNvSpPr/>
          <p:nvPr/>
        </p:nvSpPr>
        <p:spPr>
          <a:xfrm rot="175865">
            <a:off x="2947893" y="1355929"/>
            <a:ext cx="9151304" cy="20359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3151343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6FD0C-794D-493D-B3CE-13F917E2CFA0}"/>
              </a:ext>
            </a:extLst>
          </p:cNvPr>
          <p:cNvSpPr>
            <a:spLocks noGrp="1"/>
          </p:cNvSpPr>
          <p:nvPr>
            <p:ph type="title"/>
          </p:nvPr>
        </p:nvSpPr>
        <p:spPr>
          <a:xfrm>
            <a:off x="835700" y="147673"/>
            <a:ext cx="10515600" cy="1325563"/>
          </a:xfrm>
        </p:spPr>
        <p:txBody>
          <a:bodyPr>
            <a:normAutofit/>
          </a:bodyPr>
          <a:lstStyle/>
          <a:p>
            <a:pPr algn="ctr"/>
            <a:r>
              <a:rPr lang="en-US" sz="3600" b="1" dirty="0"/>
              <a:t>The Intersection of SUD and ID</a:t>
            </a:r>
          </a:p>
        </p:txBody>
      </p:sp>
      <p:sp>
        <p:nvSpPr>
          <p:cNvPr id="4" name="Oval 3">
            <a:extLst>
              <a:ext uri="{FF2B5EF4-FFF2-40B4-BE49-F238E27FC236}">
                <a16:creationId xmlns:a16="http://schemas.microsoft.com/office/drawing/2014/main" id="{38D5925C-29ED-44B6-BB54-A1C22569C254}"/>
              </a:ext>
            </a:extLst>
          </p:cNvPr>
          <p:cNvSpPr/>
          <p:nvPr/>
        </p:nvSpPr>
        <p:spPr>
          <a:xfrm>
            <a:off x="1947520" y="1551444"/>
            <a:ext cx="4817140" cy="4496686"/>
          </a:xfrm>
          <a:prstGeom prst="ellipse">
            <a:avLst/>
          </a:prstGeom>
          <a:solidFill>
            <a:srgbClr val="FFFF00">
              <a:alpha val="3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SUD</a:t>
            </a:r>
          </a:p>
        </p:txBody>
      </p:sp>
      <p:sp>
        <p:nvSpPr>
          <p:cNvPr id="5" name="Oval 4">
            <a:extLst>
              <a:ext uri="{FF2B5EF4-FFF2-40B4-BE49-F238E27FC236}">
                <a16:creationId xmlns:a16="http://schemas.microsoft.com/office/drawing/2014/main" id="{ED32E676-03F7-4261-AEEB-BF80C0DDABF7}"/>
              </a:ext>
            </a:extLst>
          </p:cNvPr>
          <p:cNvSpPr/>
          <p:nvPr/>
        </p:nvSpPr>
        <p:spPr>
          <a:xfrm>
            <a:off x="3587754" y="4624359"/>
            <a:ext cx="2505746" cy="1111952"/>
          </a:xfrm>
          <a:prstGeom prst="ellipse">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IDU</a:t>
            </a:r>
          </a:p>
        </p:txBody>
      </p:sp>
      <p:sp>
        <p:nvSpPr>
          <p:cNvPr id="6" name="Rectangle 5">
            <a:extLst>
              <a:ext uri="{FF2B5EF4-FFF2-40B4-BE49-F238E27FC236}">
                <a16:creationId xmlns:a16="http://schemas.microsoft.com/office/drawing/2014/main" id="{5C63EA34-FA8F-44F1-A0DD-E2B46CFED2A8}"/>
              </a:ext>
            </a:extLst>
          </p:cNvPr>
          <p:cNvSpPr/>
          <p:nvPr/>
        </p:nvSpPr>
        <p:spPr>
          <a:xfrm>
            <a:off x="8276102" y="1551444"/>
            <a:ext cx="2422452"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Syphilis</a:t>
            </a:r>
          </a:p>
          <a:p>
            <a:pPr algn="ctr"/>
            <a:r>
              <a:rPr lang="en-US" sz="2400" dirty="0"/>
              <a:t>GC/Chlamydia</a:t>
            </a:r>
          </a:p>
          <a:p>
            <a:pPr algn="ctr"/>
            <a:r>
              <a:rPr lang="en-US" sz="2400" dirty="0"/>
              <a:t>HIV/HCV/HBV</a:t>
            </a:r>
          </a:p>
        </p:txBody>
      </p:sp>
      <p:sp>
        <p:nvSpPr>
          <p:cNvPr id="7" name="Rectangle 6">
            <a:extLst>
              <a:ext uri="{FF2B5EF4-FFF2-40B4-BE49-F238E27FC236}">
                <a16:creationId xmlns:a16="http://schemas.microsoft.com/office/drawing/2014/main" id="{65A28FCC-0395-4264-A3B5-99D16D33AE4B}"/>
              </a:ext>
            </a:extLst>
          </p:cNvPr>
          <p:cNvSpPr/>
          <p:nvPr/>
        </p:nvSpPr>
        <p:spPr>
          <a:xfrm>
            <a:off x="8276102" y="4364923"/>
            <a:ext cx="3258732" cy="2127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Syphilis</a:t>
            </a:r>
          </a:p>
          <a:p>
            <a:pPr algn="ctr"/>
            <a:r>
              <a:rPr lang="en-US" sz="2000" dirty="0"/>
              <a:t>GC/Chlamydia</a:t>
            </a:r>
          </a:p>
          <a:p>
            <a:pPr algn="ctr"/>
            <a:r>
              <a:rPr lang="en-US" sz="2000" b="1" dirty="0">
                <a:solidFill>
                  <a:srgbClr val="FFC000"/>
                </a:solidFill>
              </a:rPr>
              <a:t>HIV/HCV/HBV</a:t>
            </a:r>
          </a:p>
          <a:p>
            <a:pPr algn="ctr"/>
            <a:r>
              <a:rPr lang="en-US" sz="2000" dirty="0">
                <a:solidFill>
                  <a:srgbClr val="FFFF00"/>
                </a:solidFill>
              </a:rPr>
              <a:t>Soft Tissue Infections</a:t>
            </a:r>
          </a:p>
          <a:p>
            <a:pPr algn="ctr"/>
            <a:r>
              <a:rPr lang="en-US" sz="2000" dirty="0">
                <a:solidFill>
                  <a:srgbClr val="FFFF00"/>
                </a:solidFill>
              </a:rPr>
              <a:t>Endocarditis</a:t>
            </a:r>
          </a:p>
          <a:p>
            <a:pPr algn="ctr"/>
            <a:r>
              <a:rPr lang="en-US" sz="2000" dirty="0">
                <a:solidFill>
                  <a:srgbClr val="FFFF00"/>
                </a:solidFill>
              </a:rPr>
              <a:t>Septic arthritis</a:t>
            </a:r>
          </a:p>
        </p:txBody>
      </p:sp>
      <p:sp>
        <p:nvSpPr>
          <p:cNvPr id="8" name="Right Arrow 6">
            <a:extLst>
              <a:ext uri="{FF2B5EF4-FFF2-40B4-BE49-F238E27FC236}">
                <a16:creationId xmlns:a16="http://schemas.microsoft.com/office/drawing/2014/main" id="{59E26280-A6A9-4B44-9046-610D87E420B9}"/>
              </a:ext>
            </a:extLst>
          </p:cNvPr>
          <p:cNvSpPr/>
          <p:nvPr/>
        </p:nvSpPr>
        <p:spPr>
          <a:xfrm rot="20596959">
            <a:off x="6700122" y="2151802"/>
            <a:ext cx="1464577" cy="98976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7">
            <a:extLst>
              <a:ext uri="{FF2B5EF4-FFF2-40B4-BE49-F238E27FC236}">
                <a16:creationId xmlns:a16="http://schemas.microsoft.com/office/drawing/2014/main" id="{63670094-0350-49D7-88D7-2E485BE31698}"/>
              </a:ext>
            </a:extLst>
          </p:cNvPr>
          <p:cNvSpPr/>
          <p:nvPr/>
        </p:nvSpPr>
        <p:spPr>
          <a:xfrm rot="595937">
            <a:off x="5950722" y="5121248"/>
            <a:ext cx="2299038" cy="5747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1091704-E586-447C-8CD3-57E9CC917461}"/>
              </a:ext>
            </a:extLst>
          </p:cNvPr>
          <p:cNvSpPr txBox="1"/>
          <p:nvPr/>
        </p:nvSpPr>
        <p:spPr>
          <a:xfrm>
            <a:off x="318745" y="6048130"/>
            <a:ext cx="3257550" cy="646331"/>
          </a:xfrm>
          <a:prstGeom prst="rect">
            <a:avLst/>
          </a:prstGeom>
          <a:noFill/>
        </p:spPr>
        <p:txBody>
          <a:bodyPr wrap="square" rtlCol="0">
            <a:spAutoFit/>
          </a:bodyPr>
          <a:lstStyle/>
          <a:p>
            <a:r>
              <a:rPr lang="en-US" dirty="0"/>
              <a:t>SUD: Substance Use Disorder</a:t>
            </a:r>
          </a:p>
          <a:p>
            <a:r>
              <a:rPr lang="en-US" dirty="0"/>
              <a:t>ID: Infectious Diseases</a:t>
            </a:r>
          </a:p>
        </p:txBody>
      </p:sp>
    </p:spTree>
    <p:extLst>
      <p:ext uri="{BB962C8B-B14F-4D97-AF65-F5344CB8AC3E}">
        <p14:creationId xmlns:p14="http://schemas.microsoft.com/office/powerpoint/2010/main" val="3077738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46CB5E5-17EF-4C09-A6CD-4FCD225A06C2}"/>
              </a:ext>
            </a:extLst>
          </p:cNvPr>
          <p:cNvSpPr>
            <a:spLocks noGrp="1"/>
          </p:cNvSpPr>
          <p:nvPr>
            <p:ph sz="half" idx="1"/>
          </p:nvPr>
        </p:nvSpPr>
        <p:spPr/>
        <p:txBody>
          <a:bodyPr>
            <a:normAutofit fontScale="77500" lnSpcReduction="20000"/>
          </a:bodyPr>
          <a:lstStyle/>
          <a:p>
            <a:pPr marL="285750" indent="-285750">
              <a:buClr>
                <a:srgbClr val="008FC5"/>
              </a:buClr>
              <a:buFont typeface="Wingdings" panose="05000000000000000000" pitchFamily="2" charset="2"/>
              <a:buChar char="§"/>
            </a:pPr>
            <a:r>
              <a:rPr lang="en-US" dirty="0"/>
              <a:t>Among 18- to 29-year-olds, there was a</a:t>
            </a:r>
          </a:p>
          <a:p>
            <a:pPr marL="742950" lvl="1" indent="-285750">
              <a:buClr>
                <a:srgbClr val="008FC5"/>
              </a:buClr>
              <a:buFont typeface="Wingdings" panose="05000000000000000000" pitchFamily="2" charset="2"/>
              <a:buChar char="§"/>
            </a:pPr>
            <a:r>
              <a:rPr lang="en-US" dirty="0"/>
              <a:t>400 percent increase in acute hepatitis </a:t>
            </a:r>
          </a:p>
          <a:p>
            <a:pPr marL="742950" lvl="1" indent="-285750">
              <a:buClr>
                <a:srgbClr val="008FC5"/>
              </a:buClr>
              <a:buFont typeface="Wingdings" panose="05000000000000000000" pitchFamily="2" charset="2"/>
              <a:buChar char="§"/>
            </a:pPr>
            <a:r>
              <a:rPr lang="en-US" dirty="0"/>
              <a:t>817 percent increase in admissions for injection of prescription opioids</a:t>
            </a:r>
          </a:p>
          <a:p>
            <a:pPr marL="742950" lvl="1" indent="-285750">
              <a:buClr>
                <a:srgbClr val="008FC5"/>
              </a:buClr>
              <a:buFont typeface="Wingdings" panose="05000000000000000000" pitchFamily="2" charset="2"/>
              <a:buChar char="§"/>
            </a:pPr>
            <a:r>
              <a:rPr lang="en-US" dirty="0"/>
              <a:t>600 percent increase in admissions for heroin injection</a:t>
            </a:r>
          </a:p>
          <a:p>
            <a:pPr lvl="1">
              <a:buClr>
                <a:srgbClr val="008FC5"/>
              </a:buClr>
            </a:pPr>
            <a:endParaRPr lang="en-US" dirty="0"/>
          </a:p>
          <a:p>
            <a:pPr marL="285750" indent="-285750">
              <a:buClr>
                <a:srgbClr val="008FC5"/>
              </a:buClr>
              <a:buFont typeface="Wingdings" panose="05000000000000000000" pitchFamily="2" charset="2"/>
              <a:buChar char="§"/>
            </a:pPr>
            <a:r>
              <a:rPr lang="en-US" dirty="0"/>
              <a:t>Among 30- to 39-year-olds, there was a</a:t>
            </a:r>
          </a:p>
          <a:p>
            <a:pPr marL="742950" lvl="1" indent="-285750">
              <a:buClr>
                <a:srgbClr val="008FC5"/>
              </a:buClr>
              <a:buFont typeface="Wingdings" panose="05000000000000000000" pitchFamily="2" charset="2"/>
              <a:buChar char="§"/>
            </a:pPr>
            <a:r>
              <a:rPr lang="en-US" dirty="0"/>
              <a:t>325 percent increase in acute hepatitis C</a:t>
            </a:r>
          </a:p>
          <a:p>
            <a:pPr marL="742950" lvl="1" indent="-285750">
              <a:buClr>
                <a:srgbClr val="008FC5"/>
              </a:buClr>
              <a:buFont typeface="Wingdings" panose="05000000000000000000" pitchFamily="2" charset="2"/>
              <a:buChar char="§"/>
            </a:pPr>
            <a:r>
              <a:rPr lang="en-US" dirty="0"/>
              <a:t>169 percent increase in admissions for injection of prescription opioids</a:t>
            </a:r>
          </a:p>
          <a:p>
            <a:pPr marL="742950" lvl="1" indent="-285750">
              <a:buClr>
                <a:srgbClr val="008FC5"/>
              </a:buClr>
              <a:buFont typeface="Wingdings" panose="05000000000000000000" pitchFamily="2" charset="2"/>
              <a:buChar char="§"/>
            </a:pPr>
            <a:r>
              <a:rPr lang="en-US" dirty="0"/>
              <a:t>77 percent increase in admissions for heroin injection</a:t>
            </a:r>
          </a:p>
          <a:p>
            <a:pPr lvl="1">
              <a:buClr>
                <a:srgbClr val="008FC5"/>
              </a:buClr>
            </a:pPr>
            <a:endParaRPr lang="en-US" dirty="0"/>
          </a:p>
          <a:p>
            <a:pPr marL="285750" indent="-285750">
              <a:buClr>
                <a:srgbClr val="008FC5"/>
              </a:buClr>
              <a:buFont typeface="Wingdings" panose="05000000000000000000" pitchFamily="2" charset="2"/>
              <a:buChar char="§"/>
            </a:pPr>
            <a:r>
              <a:rPr lang="en-US" dirty="0"/>
              <a:t>There were also sharp increases among whites and among women</a:t>
            </a:r>
          </a:p>
          <a:p>
            <a:endParaRPr lang="en-US" dirty="0"/>
          </a:p>
        </p:txBody>
      </p:sp>
      <p:sp>
        <p:nvSpPr>
          <p:cNvPr id="4" name="Title 1">
            <a:extLst>
              <a:ext uri="{FF2B5EF4-FFF2-40B4-BE49-F238E27FC236}">
                <a16:creationId xmlns:a16="http://schemas.microsoft.com/office/drawing/2014/main" id="{59ABF16C-C8C9-4EAC-8737-C58A5DA4DB04}"/>
              </a:ext>
            </a:extLst>
          </p:cNvPr>
          <p:cNvSpPr>
            <a:spLocks noGrp="1"/>
          </p:cNvSpPr>
          <p:nvPr>
            <p:ph type="title"/>
          </p:nvPr>
        </p:nvSpPr>
        <p:spPr/>
        <p:txBody>
          <a:bodyPr>
            <a:normAutofit/>
          </a:bodyPr>
          <a:lstStyle/>
          <a:p>
            <a:r>
              <a:rPr lang="en-US" sz="3600" dirty="0"/>
              <a:t>Huge Increases in HCV Related to Injection Drug Use</a:t>
            </a:r>
          </a:p>
        </p:txBody>
      </p:sp>
      <p:pic>
        <p:nvPicPr>
          <p:cNvPr id="7" name="Picture 2" descr="https://www.cdc.gov/nchhstp/newsroom/images/2017/HepC-opioid-injection-lineGraph-young-americans_highres.jpg">
            <a:extLst>
              <a:ext uri="{FF2B5EF4-FFF2-40B4-BE49-F238E27FC236}">
                <a16:creationId xmlns:a16="http://schemas.microsoft.com/office/drawing/2014/main" id="{ADF0B049-4616-42E5-84D5-2786EA6B3242}"/>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bwMode="auto">
          <a:xfrm>
            <a:off x="6172200" y="2345531"/>
            <a:ext cx="5181600" cy="25908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9E037EAF-FF2F-4F08-AF94-F42F07EED0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5D044-B35F-4A77-B573-9EB4C86BF88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9225346-F527-45CC-A568-E217154E3B04}"/>
              </a:ext>
            </a:extLst>
          </p:cNvPr>
          <p:cNvSpPr txBox="1"/>
          <p:nvPr/>
        </p:nvSpPr>
        <p:spPr>
          <a:xfrm>
            <a:off x="754912" y="5901070"/>
            <a:ext cx="4057521" cy="215444"/>
          </a:xfrm>
          <a:prstGeom prst="rect">
            <a:avLst/>
          </a:prstGeom>
          <a:noFill/>
        </p:spPr>
        <p:txBody>
          <a:bodyPr wrap="none" rtlCol="0">
            <a:spAutoFit/>
          </a:bodyPr>
          <a:lstStyle/>
          <a:p>
            <a:r>
              <a:rPr lang="en-US" sz="800" dirty="0" err="1">
                <a:solidFill>
                  <a:schemeClr val="bg2">
                    <a:lumMod val="50000"/>
                  </a:schemeClr>
                </a:solidFill>
              </a:rPr>
              <a:t>Zibbell</a:t>
            </a:r>
            <a:r>
              <a:rPr lang="en-US" sz="800" dirty="0">
                <a:solidFill>
                  <a:schemeClr val="bg2">
                    <a:lumMod val="50000"/>
                  </a:schemeClr>
                </a:solidFill>
              </a:rPr>
              <a:t>, J., et al. 2017. </a:t>
            </a:r>
            <a:r>
              <a:rPr lang="en-US" sz="800" dirty="0">
                <a:solidFill>
                  <a:schemeClr val="bg2">
                    <a:lumMod val="50000"/>
                  </a:schemeClr>
                </a:solidFill>
                <a:hlinkClick r:id="rId4"/>
              </a:rPr>
              <a:t>https://ajph.aphapublications.org/doi/pdf/10.2105/AJPH.2017.304132</a:t>
            </a:r>
            <a:r>
              <a:rPr lang="en-US" sz="800" dirty="0">
                <a:solidFill>
                  <a:schemeClr val="bg2">
                    <a:lumMod val="50000"/>
                  </a:schemeClr>
                </a:solidFill>
              </a:rPr>
              <a:t> </a:t>
            </a:r>
          </a:p>
        </p:txBody>
      </p:sp>
    </p:spTree>
    <p:extLst>
      <p:ext uri="{BB962C8B-B14F-4D97-AF65-F5344CB8AC3E}">
        <p14:creationId xmlns:p14="http://schemas.microsoft.com/office/powerpoint/2010/main" val="2914182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Facts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1327187"/>
            <a:ext cx="8229600" cy="4776761"/>
          </a:xfrm>
        </p:spPr>
      </p:pic>
    </p:spTree>
    <p:extLst>
      <p:ext uri="{BB962C8B-B14F-4D97-AF65-F5344CB8AC3E}">
        <p14:creationId xmlns:p14="http://schemas.microsoft.com/office/powerpoint/2010/main" val="2939402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21432D-AF4E-4ED3-86B5-307F410C76B3}"/>
              </a:ext>
            </a:extLst>
          </p:cNvPr>
          <p:cNvSpPr/>
          <p:nvPr/>
        </p:nvSpPr>
        <p:spPr>
          <a:xfrm>
            <a:off x="0" y="0"/>
            <a:ext cx="12192000" cy="1528354"/>
          </a:xfrm>
          <a:prstGeom prst="rect">
            <a:avLst/>
          </a:prstGeom>
          <a:solidFill>
            <a:srgbClr val="06525E"/>
          </a:solidFill>
          <a:ln>
            <a:solidFill>
              <a:srgbClr val="3332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F7B0A59-8001-47BA-AA44-A16E99E17062}"/>
              </a:ext>
            </a:extLst>
          </p:cNvPr>
          <p:cNvSpPr/>
          <p:nvPr/>
        </p:nvSpPr>
        <p:spPr>
          <a:xfrm>
            <a:off x="82378" y="21831"/>
            <a:ext cx="12109622"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HIV in American Indian/Alaska Native Populations</a:t>
            </a:r>
            <a:endParaRPr lang="en-US" sz="5400" dirty="0">
              <a:ea typeface="+mj-ea"/>
            </a:endParaRPr>
          </a:p>
        </p:txBody>
      </p:sp>
      <p:sp>
        <p:nvSpPr>
          <p:cNvPr id="29" name="Rectangle 28">
            <a:extLst>
              <a:ext uri="{FF2B5EF4-FFF2-40B4-BE49-F238E27FC236}">
                <a16:creationId xmlns:a16="http://schemas.microsoft.com/office/drawing/2014/main" id="{69ACBE4A-8657-411C-8A6B-82A56D1473CE}"/>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graphical user interface&#10;&#10;Description automatically generated">
            <a:extLst>
              <a:ext uri="{FF2B5EF4-FFF2-40B4-BE49-F238E27FC236}">
                <a16:creationId xmlns:a16="http://schemas.microsoft.com/office/drawing/2014/main" id="{A9BFCEA9-43E2-4710-A136-2BB517006274}"/>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F33BC5E-86B2-956F-2067-3A545774FAA7}"/>
              </a:ext>
            </a:extLst>
          </p:cNvPr>
          <p:cNvPicPr>
            <a:picLocks noChangeAspect="1"/>
          </p:cNvPicPr>
          <p:nvPr/>
        </p:nvPicPr>
        <p:blipFill>
          <a:blip r:embed="rId4"/>
          <a:stretch>
            <a:fillRect/>
          </a:stretch>
        </p:blipFill>
        <p:spPr>
          <a:xfrm>
            <a:off x="6592186" y="2133034"/>
            <a:ext cx="4616863" cy="3226556"/>
          </a:xfrm>
          <a:prstGeom prst="rect">
            <a:avLst/>
          </a:prstGeom>
          <a:ln>
            <a:noFill/>
          </a:ln>
        </p:spPr>
      </p:pic>
      <p:pic>
        <p:nvPicPr>
          <p:cNvPr id="8" name="Picture 7" descr="A picture containing timeline&#10;&#10;Description automatically generated">
            <a:extLst>
              <a:ext uri="{FF2B5EF4-FFF2-40B4-BE49-F238E27FC236}">
                <a16:creationId xmlns:a16="http://schemas.microsoft.com/office/drawing/2014/main" id="{1D9BD1D7-5289-C7E8-B109-1E460D20D452}"/>
              </a:ext>
            </a:extLst>
          </p:cNvPr>
          <p:cNvPicPr>
            <a:picLocks noChangeAspect="1"/>
          </p:cNvPicPr>
          <p:nvPr/>
        </p:nvPicPr>
        <p:blipFill>
          <a:blip r:embed="rId5"/>
          <a:stretch>
            <a:fillRect/>
          </a:stretch>
        </p:blipFill>
        <p:spPr>
          <a:xfrm>
            <a:off x="739465" y="2133034"/>
            <a:ext cx="4844493" cy="3244435"/>
          </a:xfrm>
          <a:prstGeom prst="rect">
            <a:avLst/>
          </a:prstGeom>
        </p:spPr>
      </p:pic>
      <p:sp>
        <p:nvSpPr>
          <p:cNvPr id="13" name="Rectangle 12">
            <a:extLst>
              <a:ext uri="{FF2B5EF4-FFF2-40B4-BE49-F238E27FC236}">
                <a16:creationId xmlns:a16="http://schemas.microsoft.com/office/drawing/2014/main" id="{E3DC845E-0555-FB48-103D-8ED261889002}"/>
              </a:ext>
            </a:extLst>
          </p:cNvPr>
          <p:cNvSpPr/>
          <p:nvPr/>
        </p:nvSpPr>
        <p:spPr>
          <a:xfrm>
            <a:off x="82378" y="5758162"/>
            <a:ext cx="11641767" cy="912814"/>
          </a:xfrm>
          <a:prstGeom prst="rect">
            <a:avLst/>
          </a:prstGeom>
          <a:ln w="38100">
            <a:solidFill>
              <a:srgbClr val="FF0000"/>
            </a:solidFill>
          </a:ln>
        </p:spPr>
        <p:txBody>
          <a:bodyPr wrap="square">
            <a:spAutoFit/>
          </a:bodyPr>
          <a:lstStyle/>
          <a:p>
            <a:pPr marL="285744" indent="-285744" defTabSz="914377">
              <a:buSzPct val="150000"/>
              <a:buFont typeface="Arial" panose="020B0604020202020204" pitchFamily="34" charset="0"/>
              <a:buChar char="•"/>
            </a:pPr>
            <a:r>
              <a:rPr lang="en-US" sz="1333" dirty="0">
                <a:solidFill>
                  <a:prstClr val="black"/>
                </a:solidFill>
                <a:latin typeface="Calibri" panose="020F0502020204030204"/>
              </a:rPr>
              <a:t>In the U.S. in 2018, both male and female AI/AN had the highest percent of estimated diagnoses of HIV infection attributed to injection drug use, compared with all races/ethnicities. </a:t>
            </a:r>
          </a:p>
          <a:p>
            <a:pPr marL="133347" indent="-285744" defTabSz="914377">
              <a:buSzPct val="150000"/>
              <a:buFont typeface="Arial" panose="020B0604020202020204" pitchFamily="34" charset="0"/>
              <a:buChar char="•"/>
            </a:pPr>
            <a:r>
              <a:rPr lang="en-US" sz="1333" dirty="0">
                <a:solidFill>
                  <a:prstClr val="black"/>
                </a:solidFill>
                <a:latin typeface="Calibri" panose="020F0502020204030204"/>
              </a:rPr>
              <a:t>Among men, 15% (23) of new HIV diagnoses were attributed to injection drug use, and 11% (21) were attributed to both male-to-male sex and injection drug use. </a:t>
            </a:r>
          </a:p>
          <a:p>
            <a:pPr marL="133347" indent="-285744" defTabSz="914377">
              <a:buSzPct val="150000"/>
              <a:buFont typeface="Arial" panose="020B0604020202020204" pitchFamily="34" charset="0"/>
              <a:buChar char="•"/>
            </a:pPr>
            <a:r>
              <a:rPr lang="en-US" sz="1333" dirty="0">
                <a:solidFill>
                  <a:prstClr val="black"/>
                </a:solidFill>
                <a:latin typeface="Calibri" panose="020F0502020204030204"/>
              </a:rPr>
              <a:t>Among women, 43% (13) of new HIV diagnoses were attributed to injection drug use.</a:t>
            </a:r>
          </a:p>
        </p:txBody>
      </p:sp>
    </p:spTree>
    <p:extLst>
      <p:ext uri="{BB962C8B-B14F-4D97-AF65-F5344CB8AC3E}">
        <p14:creationId xmlns:p14="http://schemas.microsoft.com/office/powerpoint/2010/main" val="287425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4694AD-EBDB-4B6F-9856-FB3D98338AE8}"/>
              </a:ext>
            </a:extLst>
          </p:cNvPr>
          <p:cNvSpPr/>
          <p:nvPr/>
        </p:nvSpPr>
        <p:spPr>
          <a:xfrm>
            <a:off x="0" y="0"/>
            <a:ext cx="12192000" cy="1528354"/>
          </a:xfrm>
          <a:prstGeom prst="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96B24067-9767-4C28-975B-00C61C616232}"/>
              </a:ext>
            </a:extLst>
          </p:cNvPr>
          <p:cNvSpPr/>
          <p:nvPr/>
        </p:nvSpPr>
        <p:spPr>
          <a:xfrm>
            <a:off x="0" y="0"/>
            <a:ext cx="12192000" cy="1506523"/>
          </a:xfrm>
          <a:prstGeom prst="roundRect">
            <a:avLst/>
          </a:prstGeom>
          <a:solidFill>
            <a:srgbClr val="06525E"/>
          </a:solidFill>
          <a:ln>
            <a:solidFill>
              <a:srgbClr val="06525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Segoe UI"/>
                <a:ea typeface="+mj-ea"/>
                <a:cs typeface="Segoe UI"/>
              </a:rPr>
              <a:t>Indiana HIV/HCV Outbreak</a:t>
            </a:r>
          </a:p>
        </p:txBody>
      </p:sp>
      <p:sp>
        <p:nvSpPr>
          <p:cNvPr id="14" name="Rectangle 13">
            <a:extLst>
              <a:ext uri="{FF2B5EF4-FFF2-40B4-BE49-F238E27FC236}">
                <a16:creationId xmlns:a16="http://schemas.microsoft.com/office/drawing/2014/main" id="{A91727AD-A551-448F-9500-AD130FE30980}"/>
              </a:ext>
            </a:extLst>
          </p:cNvPr>
          <p:cNvSpPr/>
          <p:nvPr/>
        </p:nvSpPr>
        <p:spPr>
          <a:xfrm>
            <a:off x="-1" y="1480531"/>
            <a:ext cx="12192001" cy="47823"/>
          </a:xfrm>
          <a:prstGeom prst="rect">
            <a:avLst/>
          </a:prstGeom>
          <a:solidFill>
            <a:srgbClr val="008797"/>
          </a:solidFill>
          <a:ln>
            <a:solidFill>
              <a:srgbClr val="008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473C929D-4394-4D16-89F1-CAED0FC9A7BB}"/>
              </a:ext>
            </a:extLst>
          </p:cNvPr>
          <p:cNvPicPr>
            <a:picLocks noChangeAspect="1"/>
          </p:cNvPicPr>
          <p:nvPr/>
        </p:nvPicPr>
        <p:blipFill rotWithShape="1">
          <a:blip r:embed="rId3">
            <a:alphaModFix amt="10000"/>
          </a:blip>
          <a:srcRect l="16778" r="64354"/>
          <a:stretch/>
        </p:blipFill>
        <p:spPr>
          <a:xfrm>
            <a:off x="-1" y="1680561"/>
            <a:ext cx="2844801" cy="5115458"/>
          </a:xfrm>
          <a:prstGeom prst="rect">
            <a:avLst/>
          </a:prstGeom>
        </p:spPr>
      </p:pic>
      <p:pic>
        <p:nvPicPr>
          <p:cNvPr id="9" name="Picture 2">
            <a:extLst>
              <a:ext uri="{FF2B5EF4-FFF2-40B4-BE49-F238E27FC236}">
                <a16:creationId xmlns:a16="http://schemas.microsoft.com/office/drawing/2014/main" id="{9231C98A-DD70-B9F5-CA1B-D485410099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4749" y="2846992"/>
            <a:ext cx="3349379" cy="25304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Content Placeholder 7">
            <a:extLst>
              <a:ext uri="{FF2B5EF4-FFF2-40B4-BE49-F238E27FC236}">
                <a16:creationId xmlns:a16="http://schemas.microsoft.com/office/drawing/2014/main" id="{842B8C84-4648-B46F-18E5-9D57B8323E8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859549" y="2086334"/>
            <a:ext cx="2651768" cy="4366684"/>
          </a:xfrm>
          <a:prstGeom prst="rect">
            <a:avLst/>
          </a:prstGeom>
          <a:ln>
            <a:solidFill>
              <a:schemeClr val="bg1"/>
            </a:solidFill>
          </a:ln>
        </p:spPr>
      </p:pic>
      <p:sp>
        <p:nvSpPr>
          <p:cNvPr id="12" name="Oval 11">
            <a:extLst>
              <a:ext uri="{FF2B5EF4-FFF2-40B4-BE49-F238E27FC236}">
                <a16:creationId xmlns:a16="http://schemas.microsoft.com/office/drawing/2014/main" id="{ABE5560B-5978-00F1-E7B1-D18DEDEAA405}"/>
              </a:ext>
            </a:extLst>
          </p:cNvPr>
          <p:cNvSpPr/>
          <p:nvPr/>
        </p:nvSpPr>
        <p:spPr>
          <a:xfrm>
            <a:off x="7383549" y="5642333"/>
            <a:ext cx="457200" cy="343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13" name="5-Point Star 12">
            <a:extLst>
              <a:ext uri="{FF2B5EF4-FFF2-40B4-BE49-F238E27FC236}">
                <a16:creationId xmlns:a16="http://schemas.microsoft.com/office/drawing/2014/main" id="{8148EF86-0555-78B1-EED8-743769B9BD37}"/>
              </a:ext>
            </a:extLst>
          </p:cNvPr>
          <p:cNvSpPr/>
          <p:nvPr/>
        </p:nvSpPr>
        <p:spPr>
          <a:xfrm>
            <a:off x="9313949" y="4731796"/>
            <a:ext cx="304800" cy="304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5" name="Straight Arrow Connector 14">
            <a:extLst>
              <a:ext uri="{FF2B5EF4-FFF2-40B4-BE49-F238E27FC236}">
                <a16:creationId xmlns:a16="http://schemas.microsoft.com/office/drawing/2014/main" id="{103F3B63-79E4-F64B-EB0E-CA95E5B656A9}"/>
              </a:ext>
            </a:extLst>
          </p:cNvPr>
          <p:cNvCxnSpPr/>
          <p:nvPr/>
        </p:nvCxnSpPr>
        <p:spPr>
          <a:xfrm flipH="1" flipV="1">
            <a:off x="7719041" y="5958732"/>
            <a:ext cx="990600" cy="2790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6B842C8-D68B-17CC-EF3F-442138F1DD74}"/>
              </a:ext>
            </a:extLst>
          </p:cNvPr>
          <p:cNvSpPr txBox="1"/>
          <p:nvPr/>
        </p:nvSpPr>
        <p:spPr>
          <a:xfrm>
            <a:off x="8511318" y="5851134"/>
            <a:ext cx="3554012" cy="707694"/>
          </a:xfrm>
          <a:prstGeom prst="rect">
            <a:avLst/>
          </a:prstGeom>
          <a:noFill/>
        </p:spPr>
        <p:txBody>
          <a:bodyPr wrap="square" rtlCol="0">
            <a:spAutoFit/>
          </a:bodyPr>
          <a:lstStyle/>
          <a:p>
            <a:pPr defTabSz="1219170">
              <a:defRPr/>
            </a:pPr>
            <a:r>
              <a:rPr lang="en-US" sz="1333" dirty="0">
                <a:solidFill>
                  <a:srgbClr val="222222"/>
                </a:solidFill>
                <a:latin typeface="Arial"/>
              </a:rPr>
              <a:t>Scott County: Among the state’s 92 counties, </a:t>
            </a:r>
          </a:p>
          <a:p>
            <a:pPr defTabSz="1219170">
              <a:defRPr/>
            </a:pPr>
            <a:r>
              <a:rPr lang="en-US" sz="1333" dirty="0">
                <a:solidFill>
                  <a:srgbClr val="222222"/>
                </a:solidFill>
                <a:latin typeface="Arial"/>
              </a:rPr>
              <a:t>ranked 92</a:t>
            </a:r>
            <a:r>
              <a:rPr lang="en-US" sz="1333" baseline="30000" dirty="0">
                <a:solidFill>
                  <a:srgbClr val="222222"/>
                </a:solidFill>
                <a:latin typeface="Arial"/>
              </a:rPr>
              <a:t>nd</a:t>
            </a:r>
            <a:r>
              <a:rPr lang="en-US" sz="1333" dirty="0">
                <a:solidFill>
                  <a:srgbClr val="222222"/>
                </a:solidFill>
                <a:latin typeface="Arial"/>
              </a:rPr>
              <a:t> in a variety of health and </a:t>
            </a:r>
          </a:p>
          <a:p>
            <a:pPr defTabSz="1219170">
              <a:defRPr/>
            </a:pPr>
            <a:r>
              <a:rPr lang="en-US" sz="1333" dirty="0">
                <a:solidFill>
                  <a:srgbClr val="222222"/>
                </a:solidFill>
                <a:latin typeface="Arial"/>
              </a:rPr>
              <a:t>social indicators, including life expectancy</a:t>
            </a:r>
          </a:p>
        </p:txBody>
      </p:sp>
      <p:graphicFrame>
        <p:nvGraphicFramePr>
          <p:cNvPr id="17" name="Content Placeholder 2">
            <a:extLst>
              <a:ext uri="{FF2B5EF4-FFF2-40B4-BE49-F238E27FC236}">
                <a16:creationId xmlns:a16="http://schemas.microsoft.com/office/drawing/2014/main" id="{E371A074-1E6A-A21B-0126-0BDCD2B070B6}"/>
              </a:ext>
            </a:extLst>
          </p:cNvPr>
          <p:cNvGraphicFramePr>
            <a:graphicFrameLocks/>
          </p:cNvGraphicFramePr>
          <p:nvPr/>
        </p:nvGraphicFramePr>
        <p:xfrm>
          <a:off x="232680" y="1658729"/>
          <a:ext cx="5626867" cy="51372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323797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HHSTP_35x59_ppt_sciposter_dark_072010[1]">
  <a:themeElements>
    <a:clrScheme name="NCHHSTP SciPoster Colors">
      <a:dk1>
        <a:srgbClr val="3F3F3F"/>
      </a:dk1>
      <a:lt1>
        <a:srgbClr val="0F56DC"/>
      </a:lt1>
      <a:dk2>
        <a:srgbClr val="FFFFFF"/>
      </a:dk2>
      <a:lt2>
        <a:srgbClr val="FFFFFF"/>
      </a:lt2>
      <a:accent1>
        <a:srgbClr val="006778"/>
      </a:accent1>
      <a:accent2>
        <a:srgbClr val="452325"/>
      </a:accent2>
      <a:accent3>
        <a:srgbClr val="8E258D"/>
      </a:accent3>
      <a:accent4>
        <a:srgbClr val="AA272F"/>
      </a:accent4>
      <a:accent5>
        <a:srgbClr val="EC7A08"/>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CHHSTP_PPT_dark(">
  <a:themeElements>
    <a:clrScheme name="NCHHSTP Dark PPT Colors">
      <a:dk1>
        <a:srgbClr val="0F56DC"/>
      </a:dk1>
      <a:lt1>
        <a:srgbClr val="FFC000"/>
      </a:lt1>
      <a:dk2>
        <a:srgbClr val="FFFFFF"/>
      </a:dk2>
      <a:lt2>
        <a:srgbClr val="FFFFFF"/>
      </a:lt2>
      <a:accent1>
        <a:srgbClr val="00C6D7"/>
      </a:accent1>
      <a:accent2>
        <a:srgbClr val="6F2C3E"/>
      </a:accent2>
      <a:accent3>
        <a:srgbClr val="8E258D"/>
      </a:accent3>
      <a:accent4>
        <a:srgbClr val="AA272F"/>
      </a:accent4>
      <a:accent5>
        <a:srgbClr val="EC7A08"/>
      </a:accent5>
      <a:accent6>
        <a:srgbClr val="7F7F7F"/>
      </a:accent6>
      <a:hlink>
        <a:srgbClr val="FFC000"/>
      </a:hlink>
      <a:folHlink>
        <a:srgbClr val="002060"/>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2399</Words>
  <Application>Microsoft Macintosh PowerPoint</Application>
  <PresentationFormat>Widescreen</PresentationFormat>
  <Paragraphs>335</Paragraphs>
  <Slides>21</Slides>
  <Notes>11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Arial</vt:lpstr>
      <vt:lpstr>Calibri</vt:lpstr>
      <vt:lpstr>Calibri Light</vt:lpstr>
      <vt:lpstr>Courier New</vt:lpstr>
      <vt:lpstr>Gill Sans Nova Book</vt:lpstr>
      <vt:lpstr>Helvetica</vt:lpstr>
      <vt:lpstr>Myriad Web Pro</vt:lpstr>
      <vt:lpstr>Open Sans</vt:lpstr>
      <vt:lpstr>Segoe UI</vt:lpstr>
      <vt:lpstr>system-ui</vt:lpstr>
      <vt:lpstr>Wingdings</vt:lpstr>
      <vt:lpstr>Office Theme</vt:lpstr>
      <vt:lpstr>NCHHSTP_35x59_ppt_sciposter_dark_072010[1]</vt:lpstr>
      <vt:lpstr>NCHHSTP_PPT_dark(</vt:lpstr>
      <vt:lpstr>PowerPoint Presentation</vt:lpstr>
      <vt:lpstr>PowerPoint Presentation</vt:lpstr>
      <vt:lpstr>PowerPoint Presentation</vt:lpstr>
      <vt:lpstr>PowerPoint Presentation</vt:lpstr>
      <vt:lpstr>The Intersection of SUD and ID</vt:lpstr>
      <vt:lpstr>Huge Increases in HCV Related to Injection Drug Use</vt:lpstr>
      <vt:lpstr>HIV: Facts</vt:lpstr>
      <vt:lpstr>PowerPoint Presentation</vt:lpstr>
      <vt:lpstr>PowerPoint Presentation</vt:lpstr>
      <vt:lpstr>Infectious Diseases Associated with  Substance Use Disorders</vt:lpstr>
      <vt:lpstr>National HIV &amp; Hepatitis Overview </vt:lpstr>
      <vt:lpstr>Infections in People with SUD: Interventions</vt:lpstr>
      <vt:lpstr>1st Encounter with People with SUD:  Focus on the Reason for the Visit but Obtain Labs</vt:lpstr>
      <vt:lpstr>2nd Visit:  Review Labs and Act</vt:lpstr>
      <vt:lpstr>How often should labs be ordered in PWID?</vt:lpstr>
      <vt:lpstr>Bacterial Endocarditis in PWID</vt:lpstr>
      <vt:lpstr>Preventing Bacterial Endocarditis</vt:lpstr>
      <vt:lpstr>Six Moments of Infection Prevention in Injection Drug Use:  An Educational Toolkit for Clinicians </vt:lpstr>
      <vt:lpstr>Six Moments of Infection Prevention in Injection Drug Use: An Educational Toolkit for Clinicians </vt:lpstr>
      <vt:lpstr>Comprehensive Approach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Monitoring and Treating Infectious Diseases in the MAT Clinic:  An Opportunity for HCV Elimination</dc:title>
  <dc:creator>Whitney</dc:creator>
  <cp:lastModifiedBy>Jorge Mera</cp:lastModifiedBy>
  <cp:revision>30</cp:revision>
  <dcterms:created xsi:type="dcterms:W3CDTF">2020-02-20T04:35:50Z</dcterms:created>
  <dcterms:modified xsi:type="dcterms:W3CDTF">2022-07-19T03:35:21Z</dcterms:modified>
</cp:coreProperties>
</file>