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6" r:id="rId3"/>
    <p:sldId id="258" r:id="rId4"/>
    <p:sldId id="276" r:id="rId5"/>
    <p:sldId id="324" r:id="rId6"/>
    <p:sldId id="279" r:id="rId7"/>
    <p:sldId id="257" r:id="rId8"/>
    <p:sldId id="286" r:id="rId9"/>
    <p:sldId id="285" r:id="rId10"/>
    <p:sldId id="308" r:id="rId11"/>
    <p:sldId id="302" r:id="rId12"/>
    <p:sldId id="309" r:id="rId13"/>
    <p:sldId id="291" r:id="rId14"/>
    <p:sldId id="292" r:id="rId15"/>
    <p:sldId id="303" r:id="rId16"/>
    <p:sldId id="307" r:id="rId17"/>
    <p:sldId id="278" r:id="rId18"/>
    <p:sldId id="312" r:id="rId19"/>
    <p:sldId id="314" r:id="rId20"/>
    <p:sldId id="320" r:id="rId21"/>
    <p:sldId id="323" r:id="rId22"/>
    <p:sldId id="311" r:id="rId23"/>
    <p:sldId id="322" r:id="rId24"/>
    <p:sldId id="313" r:id="rId25"/>
    <p:sldId id="319" r:id="rId26"/>
    <p:sldId id="270" r:id="rId27"/>
    <p:sldId id="321" r:id="rId28"/>
    <p:sldId id="262" r:id="rId29"/>
    <p:sldId id="261" r:id="rId30"/>
    <p:sldId id="264" r:id="rId31"/>
    <p:sldId id="275"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EB426-931E-412A-B160-D3B274A77FF0}" v="1" dt="2022-07-14T11:57:36.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3C0EBDED-F520-4616-ADC8-B567590A4804}"/>
    <pc:docChg chg="undo custSel addSld modSld sldOrd">
      <pc:chgData name="Carol Greenlee" userId="e7810260-1ef9-468a-9b4d-d0f820dc5c69" providerId="ADAL" clId="{3C0EBDED-F520-4616-ADC8-B567590A4804}" dt="2022-04-21T11:23:36.238" v="565" actId="113"/>
      <pc:docMkLst>
        <pc:docMk/>
      </pc:docMkLst>
      <pc:sldChg chg="modSp mod">
        <pc:chgData name="Carol Greenlee" userId="e7810260-1ef9-468a-9b4d-d0f820dc5c69" providerId="ADAL" clId="{3C0EBDED-F520-4616-ADC8-B567590A4804}" dt="2022-03-10T14:04:46.725" v="42" actId="113"/>
        <pc:sldMkLst>
          <pc:docMk/>
          <pc:sldMk cId="1244154416" sldId="293"/>
        </pc:sldMkLst>
        <pc:spChg chg="mod">
          <ac:chgData name="Carol Greenlee" userId="e7810260-1ef9-468a-9b4d-d0f820dc5c69" providerId="ADAL" clId="{3C0EBDED-F520-4616-ADC8-B567590A4804}" dt="2022-03-10T14:04:46.725" v="42" actId="113"/>
          <ac:spMkLst>
            <pc:docMk/>
            <pc:sldMk cId="1244154416" sldId="293"/>
            <ac:spMk id="3" creationId="{ACF91E3A-FFEA-4AAA-9D72-3D820196E9F4}"/>
          </ac:spMkLst>
        </pc:spChg>
      </pc:sldChg>
      <pc:sldChg chg="modSp mod">
        <pc:chgData name="Carol Greenlee" userId="e7810260-1ef9-468a-9b4d-d0f820dc5c69" providerId="ADAL" clId="{3C0EBDED-F520-4616-ADC8-B567590A4804}" dt="2022-03-10T14:06:29.027" v="48" actId="20577"/>
        <pc:sldMkLst>
          <pc:docMk/>
          <pc:sldMk cId="2651750335" sldId="295"/>
        </pc:sldMkLst>
        <pc:spChg chg="mod">
          <ac:chgData name="Carol Greenlee" userId="e7810260-1ef9-468a-9b4d-d0f820dc5c69" providerId="ADAL" clId="{3C0EBDED-F520-4616-ADC8-B567590A4804}" dt="2022-03-10T14:06:29.027" v="48" actId="20577"/>
          <ac:spMkLst>
            <pc:docMk/>
            <pc:sldMk cId="2651750335" sldId="295"/>
            <ac:spMk id="3" creationId="{276598BB-13AA-4490-91C6-1B2E8773A4F9}"/>
          </ac:spMkLst>
        </pc:spChg>
      </pc:sldChg>
      <pc:sldChg chg="modSp mod">
        <pc:chgData name="Carol Greenlee" userId="e7810260-1ef9-468a-9b4d-d0f820dc5c69" providerId="ADAL" clId="{3C0EBDED-F520-4616-ADC8-B567590A4804}" dt="2022-03-09T00:11:15.998" v="2" actId="14100"/>
        <pc:sldMkLst>
          <pc:docMk/>
          <pc:sldMk cId="21904235" sldId="306"/>
        </pc:sldMkLst>
        <pc:spChg chg="mod">
          <ac:chgData name="Carol Greenlee" userId="e7810260-1ef9-468a-9b4d-d0f820dc5c69" providerId="ADAL" clId="{3C0EBDED-F520-4616-ADC8-B567590A4804}" dt="2022-03-09T00:11:15.998" v="2" actId="14100"/>
          <ac:spMkLst>
            <pc:docMk/>
            <pc:sldMk cId="21904235" sldId="306"/>
            <ac:spMk id="2" creationId="{22399CF4-8207-47A4-8BBB-FDF4CD608165}"/>
          </ac:spMkLst>
        </pc:spChg>
        <pc:spChg chg="mod">
          <ac:chgData name="Carol Greenlee" userId="e7810260-1ef9-468a-9b4d-d0f820dc5c69" providerId="ADAL" clId="{3C0EBDED-F520-4616-ADC8-B567590A4804}" dt="2022-03-09T00:11:10.844" v="1" actId="14100"/>
          <ac:spMkLst>
            <pc:docMk/>
            <pc:sldMk cId="21904235" sldId="306"/>
            <ac:spMk id="3" creationId="{C41D32A0-DD08-4F07-83BA-40A67440F0ED}"/>
          </ac:spMkLst>
        </pc:spChg>
      </pc:sldChg>
      <pc:sldChg chg="modSp mod">
        <pc:chgData name="Carol Greenlee" userId="e7810260-1ef9-468a-9b4d-d0f820dc5c69" providerId="ADAL" clId="{3C0EBDED-F520-4616-ADC8-B567590A4804}" dt="2022-03-09T00:24:01.447" v="36" actId="20577"/>
        <pc:sldMkLst>
          <pc:docMk/>
          <pc:sldMk cId="3399250473" sldId="307"/>
        </pc:sldMkLst>
        <pc:spChg chg="mod">
          <ac:chgData name="Carol Greenlee" userId="e7810260-1ef9-468a-9b4d-d0f820dc5c69" providerId="ADAL" clId="{3C0EBDED-F520-4616-ADC8-B567590A4804}" dt="2022-03-09T00:24:01.447" v="36" actId="20577"/>
          <ac:spMkLst>
            <pc:docMk/>
            <pc:sldMk cId="3399250473" sldId="307"/>
            <ac:spMk id="3" creationId="{1F3C37FE-5A9B-45D5-BBED-026F724F3E34}"/>
          </ac:spMkLst>
        </pc:spChg>
      </pc:sldChg>
      <pc:sldChg chg="modSp mod">
        <pc:chgData name="Carol Greenlee" userId="e7810260-1ef9-468a-9b4d-d0f820dc5c69" providerId="ADAL" clId="{3C0EBDED-F520-4616-ADC8-B567590A4804}" dt="2022-03-10T14:11:07.259" v="147" actId="20577"/>
        <pc:sldMkLst>
          <pc:docMk/>
          <pc:sldMk cId="2554317521" sldId="312"/>
        </pc:sldMkLst>
        <pc:spChg chg="mod">
          <ac:chgData name="Carol Greenlee" userId="e7810260-1ef9-468a-9b4d-d0f820dc5c69" providerId="ADAL" clId="{3C0EBDED-F520-4616-ADC8-B567590A4804}" dt="2022-03-10T14:11:07.259" v="147" actId="20577"/>
          <ac:spMkLst>
            <pc:docMk/>
            <pc:sldMk cId="2554317521" sldId="312"/>
            <ac:spMk id="3" creationId="{59A56235-731B-4B16-9226-9FC80F165722}"/>
          </ac:spMkLst>
        </pc:spChg>
      </pc:sldChg>
      <pc:sldChg chg="modSp mod">
        <pc:chgData name="Carol Greenlee" userId="e7810260-1ef9-468a-9b4d-d0f820dc5c69" providerId="ADAL" clId="{3C0EBDED-F520-4616-ADC8-B567590A4804}" dt="2022-03-09T00:26:34.471" v="37" actId="13926"/>
        <pc:sldMkLst>
          <pc:docMk/>
          <pc:sldMk cId="3940454461" sldId="313"/>
        </pc:sldMkLst>
        <pc:spChg chg="mod">
          <ac:chgData name="Carol Greenlee" userId="e7810260-1ef9-468a-9b4d-d0f820dc5c69" providerId="ADAL" clId="{3C0EBDED-F520-4616-ADC8-B567590A4804}" dt="2022-03-09T00:26:34.471" v="37" actId="13926"/>
          <ac:spMkLst>
            <pc:docMk/>
            <pc:sldMk cId="3940454461" sldId="313"/>
            <ac:spMk id="3" creationId="{407795F8-4C9E-492C-AC71-300F3FAC1BFE}"/>
          </ac:spMkLst>
        </pc:spChg>
      </pc:sldChg>
      <pc:sldChg chg="modSp mod ord">
        <pc:chgData name="Carol Greenlee" userId="e7810260-1ef9-468a-9b4d-d0f820dc5c69" providerId="ADAL" clId="{3C0EBDED-F520-4616-ADC8-B567590A4804}" dt="2022-03-10T14:16:52.331" v="405"/>
        <pc:sldMkLst>
          <pc:docMk/>
          <pc:sldMk cId="4065415388" sldId="314"/>
        </pc:sldMkLst>
        <pc:spChg chg="mod">
          <ac:chgData name="Carol Greenlee" userId="e7810260-1ef9-468a-9b4d-d0f820dc5c69" providerId="ADAL" clId="{3C0EBDED-F520-4616-ADC8-B567590A4804}" dt="2022-03-10T14:16:23.607" v="403" actId="114"/>
          <ac:spMkLst>
            <pc:docMk/>
            <pc:sldMk cId="4065415388" sldId="314"/>
            <ac:spMk id="3" creationId="{163AB554-B020-45B8-AF41-A681B0206B0F}"/>
          </ac:spMkLst>
        </pc:spChg>
      </pc:sldChg>
      <pc:sldChg chg="ord">
        <pc:chgData name="Carol Greenlee" userId="e7810260-1ef9-468a-9b4d-d0f820dc5c69" providerId="ADAL" clId="{3C0EBDED-F520-4616-ADC8-B567590A4804}" dt="2022-03-10T14:17:18.297" v="407"/>
        <pc:sldMkLst>
          <pc:docMk/>
          <pc:sldMk cId="3005959040" sldId="320"/>
        </pc:sldMkLst>
      </pc:sldChg>
      <pc:sldChg chg="modSp new mod">
        <pc:chgData name="Carol Greenlee" userId="e7810260-1ef9-468a-9b4d-d0f820dc5c69" providerId="ADAL" clId="{3C0EBDED-F520-4616-ADC8-B567590A4804}" dt="2022-03-29T10:47:07.428" v="527" actId="20577"/>
        <pc:sldMkLst>
          <pc:docMk/>
          <pc:sldMk cId="1055000893" sldId="321"/>
        </pc:sldMkLst>
        <pc:spChg chg="mod">
          <ac:chgData name="Carol Greenlee" userId="e7810260-1ef9-468a-9b4d-d0f820dc5c69" providerId="ADAL" clId="{3C0EBDED-F520-4616-ADC8-B567590A4804}" dt="2022-03-29T10:47:07.428" v="527" actId="20577"/>
          <ac:spMkLst>
            <pc:docMk/>
            <pc:sldMk cId="1055000893" sldId="321"/>
            <ac:spMk id="2" creationId="{CE74F995-5944-412C-BD83-093FE1294F09}"/>
          </ac:spMkLst>
        </pc:spChg>
        <pc:spChg chg="mod">
          <ac:chgData name="Carol Greenlee" userId="e7810260-1ef9-468a-9b4d-d0f820dc5c69" providerId="ADAL" clId="{3C0EBDED-F520-4616-ADC8-B567590A4804}" dt="2022-03-29T10:45:06.043" v="409"/>
          <ac:spMkLst>
            <pc:docMk/>
            <pc:sldMk cId="1055000893" sldId="321"/>
            <ac:spMk id="3" creationId="{0B86E3D1-9E50-45D7-94CE-79BC53201BBB}"/>
          </ac:spMkLst>
        </pc:spChg>
      </pc:sldChg>
      <pc:sldChg chg="modSp new mod">
        <pc:chgData name="Carol Greenlee" userId="e7810260-1ef9-468a-9b4d-d0f820dc5c69" providerId="ADAL" clId="{3C0EBDED-F520-4616-ADC8-B567590A4804}" dt="2022-04-21T11:23:36.238" v="565" actId="113"/>
        <pc:sldMkLst>
          <pc:docMk/>
          <pc:sldMk cId="570737260" sldId="322"/>
        </pc:sldMkLst>
        <pc:spChg chg="mod">
          <ac:chgData name="Carol Greenlee" userId="e7810260-1ef9-468a-9b4d-d0f820dc5c69" providerId="ADAL" clId="{3C0EBDED-F520-4616-ADC8-B567590A4804}" dt="2022-04-21T11:20:40.210" v="538" actId="255"/>
          <ac:spMkLst>
            <pc:docMk/>
            <pc:sldMk cId="570737260" sldId="322"/>
            <ac:spMk id="2" creationId="{B9979C9C-5CE6-4E9B-9B1F-85B4FB0C0547}"/>
          </ac:spMkLst>
        </pc:spChg>
        <pc:spChg chg="mod">
          <ac:chgData name="Carol Greenlee" userId="e7810260-1ef9-468a-9b4d-d0f820dc5c69" providerId="ADAL" clId="{3C0EBDED-F520-4616-ADC8-B567590A4804}" dt="2022-04-21T11:23:36.238" v="565" actId="113"/>
          <ac:spMkLst>
            <pc:docMk/>
            <pc:sldMk cId="570737260" sldId="322"/>
            <ac:spMk id="3" creationId="{173CA092-5DB9-4AEF-A6B5-F17C460065D3}"/>
          </ac:spMkLst>
        </pc:spChg>
      </pc:sldChg>
    </pc:docChg>
  </pc:docChgLst>
  <pc:docChgLst>
    <pc:chgData name="Carol Greenlee" userId="e7810260-1ef9-468a-9b4d-d0f820dc5c69" providerId="ADAL" clId="{37BEB426-931E-412A-B160-D3B274A77FF0}"/>
    <pc:docChg chg="custSel addSld modSld">
      <pc:chgData name="Carol Greenlee" userId="e7810260-1ef9-468a-9b4d-d0f820dc5c69" providerId="ADAL" clId="{37BEB426-931E-412A-B160-D3B274A77FF0}" dt="2022-07-14T12:04:03.850" v="12" actId="14100"/>
      <pc:docMkLst>
        <pc:docMk/>
      </pc:docMkLst>
      <pc:sldChg chg="modSp mod">
        <pc:chgData name="Carol Greenlee" userId="e7810260-1ef9-468a-9b4d-d0f820dc5c69" providerId="ADAL" clId="{37BEB426-931E-412A-B160-D3B274A77FF0}" dt="2022-07-14T12:04:03.850" v="12" actId="14100"/>
        <pc:sldMkLst>
          <pc:docMk/>
          <pc:sldMk cId="2213357185" sldId="279"/>
        </pc:sldMkLst>
        <pc:spChg chg="mod">
          <ac:chgData name="Carol Greenlee" userId="e7810260-1ef9-468a-9b4d-d0f820dc5c69" providerId="ADAL" clId="{37BEB426-931E-412A-B160-D3B274A77FF0}" dt="2022-07-14T12:04:03.850" v="12" actId="14100"/>
          <ac:spMkLst>
            <pc:docMk/>
            <pc:sldMk cId="2213357185" sldId="279"/>
            <ac:spMk id="3" creationId="{9094B6A1-F28A-4984-80A6-1C38FF894F09}"/>
          </ac:spMkLst>
        </pc:spChg>
      </pc:sldChg>
      <pc:sldChg chg="addSp modSp new mod setBg">
        <pc:chgData name="Carol Greenlee" userId="e7810260-1ef9-468a-9b4d-d0f820dc5c69" providerId="ADAL" clId="{37BEB426-931E-412A-B160-D3B274A77FF0}" dt="2022-07-14T11:58:16.243" v="4" actId="962"/>
        <pc:sldMkLst>
          <pc:docMk/>
          <pc:sldMk cId="322285875" sldId="324"/>
        </pc:sldMkLst>
        <pc:spChg chg="add">
          <ac:chgData name="Carol Greenlee" userId="e7810260-1ef9-468a-9b4d-d0f820dc5c69" providerId="ADAL" clId="{37BEB426-931E-412A-B160-D3B274A77FF0}" dt="2022-07-14T11:57:48.430" v="2" actId="26606"/>
          <ac:spMkLst>
            <pc:docMk/>
            <pc:sldMk cId="322285875" sldId="324"/>
            <ac:spMk id="7" creationId="{42A4FC2C-047E-45A5-965D-8E1E3BF09BC6}"/>
          </ac:spMkLst>
        </pc:spChg>
        <pc:picChg chg="add mod">
          <ac:chgData name="Carol Greenlee" userId="e7810260-1ef9-468a-9b4d-d0f820dc5c69" providerId="ADAL" clId="{37BEB426-931E-412A-B160-D3B274A77FF0}" dt="2022-07-14T11:58:16.243" v="4" actId="962"/>
          <ac:picMkLst>
            <pc:docMk/>
            <pc:sldMk cId="322285875" sldId="324"/>
            <ac:picMk id="2" creationId="{799D08FC-3742-DC3D-9248-342056380F43}"/>
          </ac:picMkLst>
        </pc:picChg>
      </pc:sldChg>
    </pc:docChg>
  </pc:docChgLst>
  <pc:docChgLst>
    <pc:chgData name="Carol Greenlee" userId="e7810260-1ef9-468a-9b4d-d0f820dc5c69" providerId="ADAL" clId="{07B49D1A-0B1C-4740-A916-8331091E40EF}"/>
    <pc:docChg chg="undo custSel addSld delSld modSld sldOrd">
      <pc:chgData name="Carol Greenlee" userId="e7810260-1ef9-468a-9b4d-d0f820dc5c69" providerId="ADAL" clId="{07B49D1A-0B1C-4740-A916-8331091E40EF}" dt="2022-07-13T17:46:06.177" v="2355" actId="27636"/>
      <pc:docMkLst>
        <pc:docMk/>
      </pc:docMkLst>
      <pc:sldChg chg="modSp mod">
        <pc:chgData name="Carol Greenlee" userId="e7810260-1ef9-468a-9b4d-d0f820dc5c69" providerId="ADAL" clId="{07B49D1A-0B1C-4740-A916-8331091E40EF}" dt="2022-07-05T16:53:09.799" v="1748" actId="20577"/>
        <pc:sldMkLst>
          <pc:docMk/>
          <pc:sldMk cId="1748485010" sldId="256"/>
        </pc:sldMkLst>
        <pc:spChg chg="mod">
          <ac:chgData name="Carol Greenlee" userId="e7810260-1ef9-468a-9b4d-d0f820dc5c69" providerId="ADAL" clId="{07B49D1A-0B1C-4740-A916-8331091E40EF}" dt="2022-02-10T22:49:30.389" v="28" actId="20577"/>
          <ac:spMkLst>
            <pc:docMk/>
            <pc:sldMk cId="1748485010" sldId="256"/>
            <ac:spMk id="2" creationId="{016D5836-5E5E-44F7-90AE-3F540A826806}"/>
          </ac:spMkLst>
        </pc:spChg>
        <pc:spChg chg="mod">
          <ac:chgData name="Carol Greenlee" userId="e7810260-1ef9-468a-9b4d-d0f820dc5c69" providerId="ADAL" clId="{07B49D1A-0B1C-4740-A916-8331091E40EF}" dt="2022-07-05T16:53:09.799" v="1748" actId="20577"/>
          <ac:spMkLst>
            <pc:docMk/>
            <pc:sldMk cId="1748485010" sldId="256"/>
            <ac:spMk id="3" creationId="{52AA49AC-22D6-4641-89B6-26E1D75D38C2}"/>
          </ac:spMkLst>
        </pc:spChg>
      </pc:sldChg>
      <pc:sldChg chg="modSp mod ord">
        <pc:chgData name="Carol Greenlee" userId="e7810260-1ef9-468a-9b4d-d0f820dc5c69" providerId="ADAL" clId="{07B49D1A-0B1C-4740-A916-8331091E40EF}" dt="2022-02-10T23:00:08.427" v="349" actId="113"/>
        <pc:sldMkLst>
          <pc:docMk/>
          <pc:sldMk cId="2187753235" sldId="257"/>
        </pc:sldMkLst>
        <pc:spChg chg="mod">
          <ac:chgData name="Carol Greenlee" userId="e7810260-1ef9-468a-9b4d-d0f820dc5c69" providerId="ADAL" clId="{07B49D1A-0B1C-4740-A916-8331091E40EF}" dt="2022-02-10T22:54:17.320" v="251" actId="255"/>
          <ac:spMkLst>
            <pc:docMk/>
            <pc:sldMk cId="2187753235" sldId="257"/>
            <ac:spMk id="2" creationId="{41CE42D4-C7BA-4F94-9C59-3E1EEE25C517}"/>
          </ac:spMkLst>
        </pc:spChg>
        <pc:spChg chg="mod">
          <ac:chgData name="Carol Greenlee" userId="e7810260-1ef9-468a-9b4d-d0f820dc5c69" providerId="ADAL" clId="{07B49D1A-0B1C-4740-A916-8331091E40EF}" dt="2022-02-10T23:00:08.427" v="349" actId="113"/>
          <ac:spMkLst>
            <pc:docMk/>
            <pc:sldMk cId="2187753235" sldId="257"/>
            <ac:spMk id="3" creationId="{C49C9EEA-C3AE-4177-9272-A04AF613434D}"/>
          </ac:spMkLst>
        </pc:spChg>
      </pc:sldChg>
      <pc:sldChg chg="modSp mod">
        <pc:chgData name="Carol Greenlee" userId="e7810260-1ef9-468a-9b4d-d0f820dc5c69" providerId="ADAL" clId="{07B49D1A-0B1C-4740-A916-8331091E40EF}" dt="2022-07-05T16:53:44.855" v="1750" actId="27636"/>
        <pc:sldMkLst>
          <pc:docMk/>
          <pc:sldMk cId="432403018" sldId="258"/>
        </pc:sldMkLst>
        <pc:spChg chg="mod">
          <ac:chgData name="Carol Greenlee" userId="e7810260-1ef9-468a-9b4d-d0f820dc5c69" providerId="ADAL" clId="{07B49D1A-0B1C-4740-A916-8331091E40EF}" dt="2022-07-05T16:53:44.855" v="1750" actId="27636"/>
          <ac:spMkLst>
            <pc:docMk/>
            <pc:sldMk cId="432403018" sldId="258"/>
            <ac:spMk id="3" creationId="{F569CC40-C8D6-49C2-8528-DFC1CE67EFBE}"/>
          </ac:spMkLst>
        </pc:spChg>
      </pc:sldChg>
      <pc:sldChg chg="ord">
        <pc:chgData name="Carol Greenlee" userId="e7810260-1ef9-468a-9b4d-d0f820dc5c69" providerId="ADAL" clId="{07B49D1A-0B1C-4740-A916-8331091E40EF}" dt="2022-02-23T21:45:05.847" v="619"/>
        <pc:sldMkLst>
          <pc:docMk/>
          <pc:sldMk cId="3988408298" sldId="262"/>
        </pc:sldMkLst>
      </pc:sldChg>
      <pc:sldChg chg="del">
        <pc:chgData name="Carol Greenlee" userId="e7810260-1ef9-468a-9b4d-d0f820dc5c69" providerId="ADAL" clId="{07B49D1A-0B1C-4740-A916-8331091E40EF}" dt="2022-02-10T22:55:02.179" v="262" actId="2696"/>
        <pc:sldMkLst>
          <pc:docMk/>
          <pc:sldMk cId="3823743898" sldId="263"/>
        </pc:sldMkLst>
      </pc:sldChg>
      <pc:sldChg chg="del">
        <pc:chgData name="Carol Greenlee" userId="e7810260-1ef9-468a-9b4d-d0f820dc5c69" providerId="ADAL" clId="{07B49D1A-0B1C-4740-A916-8331091E40EF}" dt="2022-02-10T22:55:07.932" v="263" actId="2696"/>
        <pc:sldMkLst>
          <pc:docMk/>
          <pc:sldMk cId="1152306172" sldId="267"/>
        </pc:sldMkLst>
      </pc:sldChg>
      <pc:sldChg chg="del">
        <pc:chgData name="Carol Greenlee" userId="e7810260-1ef9-468a-9b4d-d0f820dc5c69" providerId="ADAL" clId="{07B49D1A-0B1C-4740-A916-8331091E40EF}" dt="2022-02-10T22:55:15.904" v="265" actId="2696"/>
        <pc:sldMkLst>
          <pc:docMk/>
          <pc:sldMk cId="2784831830" sldId="268"/>
        </pc:sldMkLst>
      </pc:sldChg>
      <pc:sldChg chg="del">
        <pc:chgData name="Carol Greenlee" userId="e7810260-1ef9-468a-9b4d-d0f820dc5c69" providerId="ADAL" clId="{07B49D1A-0B1C-4740-A916-8331091E40EF}" dt="2022-02-10T22:55:12.386" v="264" actId="2696"/>
        <pc:sldMkLst>
          <pc:docMk/>
          <pc:sldMk cId="1023478021" sldId="269"/>
        </pc:sldMkLst>
      </pc:sldChg>
      <pc:sldChg chg="ord">
        <pc:chgData name="Carol Greenlee" userId="e7810260-1ef9-468a-9b4d-d0f820dc5c69" providerId="ADAL" clId="{07B49D1A-0B1C-4740-A916-8331091E40EF}" dt="2022-02-10T23:00:45.232" v="351"/>
        <pc:sldMkLst>
          <pc:docMk/>
          <pc:sldMk cId="978328727" sldId="270"/>
        </pc:sldMkLst>
      </pc:sldChg>
      <pc:sldChg chg="del">
        <pc:chgData name="Carol Greenlee" userId="e7810260-1ef9-468a-9b4d-d0f820dc5c69" providerId="ADAL" clId="{07B49D1A-0B1C-4740-A916-8331091E40EF}" dt="2022-02-10T22:50:48.821" v="33" actId="2696"/>
        <pc:sldMkLst>
          <pc:docMk/>
          <pc:sldMk cId="3638281358" sldId="274"/>
        </pc:sldMkLst>
      </pc:sldChg>
      <pc:sldChg chg="addSp modSp mod">
        <pc:chgData name="Carol Greenlee" userId="e7810260-1ef9-468a-9b4d-d0f820dc5c69" providerId="ADAL" clId="{07B49D1A-0B1C-4740-A916-8331091E40EF}" dt="2022-07-13T01:26:41.219" v="2138" actId="20577"/>
        <pc:sldMkLst>
          <pc:docMk/>
          <pc:sldMk cId="375877072" sldId="276"/>
        </pc:sldMkLst>
        <pc:spChg chg="mod">
          <ac:chgData name="Carol Greenlee" userId="e7810260-1ef9-468a-9b4d-d0f820dc5c69" providerId="ADAL" clId="{07B49D1A-0B1C-4740-A916-8331091E40EF}" dt="2022-07-13T01:16:02.688" v="2047" actId="20577"/>
          <ac:spMkLst>
            <pc:docMk/>
            <pc:sldMk cId="375877072" sldId="276"/>
            <ac:spMk id="3" creationId="{12490497-5015-4B06-991D-835A5F9405FA}"/>
          </ac:spMkLst>
        </pc:spChg>
        <pc:spChg chg="add mod">
          <ac:chgData name="Carol Greenlee" userId="e7810260-1ef9-468a-9b4d-d0f820dc5c69" providerId="ADAL" clId="{07B49D1A-0B1C-4740-A916-8331091E40EF}" dt="2022-07-13T01:26:41.219" v="2138" actId="20577"/>
          <ac:spMkLst>
            <pc:docMk/>
            <pc:sldMk cId="375877072" sldId="276"/>
            <ac:spMk id="5" creationId="{A086266C-8D67-FC97-41E0-0903BCE7DEFE}"/>
          </ac:spMkLst>
        </pc:spChg>
        <pc:picChg chg="mod">
          <ac:chgData name="Carol Greenlee" userId="e7810260-1ef9-468a-9b4d-d0f820dc5c69" providerId="ADAL" clId="{07B49D1A-0B1C-4740-A916-8331091E40EF}" dt="2022-07-13T01:17:36.389" v="2127" actId="1076"/>
          <ac:picMkLst>
            <pc:docMk/>
            <pc:sldMk cId="375877072" sldId="276"/>
            <ac:picMk id="4" creationId="{0A57F6E8-C791-451C-80DC-1219D49CDD83}"/>
          </ac:picMkLst>
        </pc:picChg>
      </pc:sldChg>
      <pc:sldChg chg="ord">
        <pc:chgData name="Carol Greenlee" userId="e7810260-1ef9-468a-9b4d-d0f820dc5c69" providerId="ADAL" clId="{07B49D1A-0B1C-4740-A916-8331091E40EF}" dt="2022-02-10T22:50:39.461" v="32"/>
        <pc:sldMkLst>
          <pc:docMk/>
          <pc:sldMk cId="2213357185" sldId="279"/>
        </pc:sldMkLst>
      </pc:sldChg>
      <pc:sldChg chg="del">
        <pc:chgData name="Carol Greenlee" userId="e7810260-1ef9-468a-9b4d-d0f820dc5c69" providerId="ADAL" clId="{07B49D1A-0B1C-4740-A916-8331091E40EF}" dt="2022-07-13T17:42:59.957" v="2223" actId="2696"/>
        <pc:sldMkLst>
          <pc:docMk/>
          <pc:sldMk cId="433606382" sldId="280"/>
        </pc:sldMkLst>
      </pc:sldChg>
      <pc:sldChg chg="del">
        <pc:chgData name="Carol Greenlee" userId="e7810260-1ef9-468a-9b4d-d0f820dc5c69" providerId="ADAL" clId="{07B49D1A-0B1C-4740-A916-8331091E40EF}" dt="2022-02-10T22:58:31.099" v="321" actId="2696"/>
        <pc:sldMkLst>
          <pc:docMk/>
          <pc:sldMk cId="3514922417" sldId="284"/>
        </pc:sldMkLst>
      </pc:sldChg>
      <pc:sldChg chg="modSp mod">
        <pc:chgData name="Carol Greenlee" userId="e7810260-1ef9-468a-9b4d-d0f820dc5c69" providerId="ADAL" clId="{07B49D1A-0B1C-4740-A916-8331091E40EF}" dt="2022-04-14T18:31:19.701" v="1728" actId="113"/>
        <pc:sldMkLst>
          <pc:docMk/>
          <pc:sldMk cId="2776390092" sldId="285"/>
        </pc:sldMkLst>
        <pc:spChg chg="mod">
          <ac:chgData name="Carol Greenlee" userId="e7810260-1ef9-468a-9b4d-d0f820dc5c69" providerId="ADAL" clId="{07B49D1A-0B1C-4740-A916-8331091E40EF}" dt="2022-04-14T18:31:19.701" v="1728" actId="113"/>
          <ac:spMkLst>
            <pc:docMk/>
            <pc:sldMk cId="2776390092" sldId="285"/>
            <ac:spMk id="3" creationId="{3F879263-D455-4E5E-B9EB-1970A4B943DD}"/>
          </ac:spMkLst>
        </pc:spChg>
      </pc:sldChg>
      <pc:sldChg chg="del">
        <pc:chgData name="Carol Greenlee" userId="e7810260-1ef9-468a-9b4d-d0f820dc5c69" providerId="ADAL" clId="{07B49D1A-0B1C-4740-A916-8331091E40EF}" dt="2022-03-17T19:27:44.232" v="1619" actId="47"/>
        <pc:sldMkLst>
          <pc:docMk/>
          <pc:sldMk cId="495883811" sldId="290"/>
        </pc:sldMkLst>
      </pc:sldChg>
      <pc:sldChg chg="modSp mod">
        <pc:chgData name="Carol Greenlee" userId="e7810260-1ef9-468a-9b4d-d0f820dc5c69" providerId="ADAL" clId="{07B49D1A-0B1C-4740-A916-8331091E40EF}" dt="2022-07-02T21:35:20.418" v="1733" actId="20577"/>
        <pc:sldMkLst>
          <pc:docMk/>
          <pc:sldMk cId="2031866209" sldId="291"/>
        </pc:sldMkLst>
        <pc:spChg chg="mod">
          <ac:chgData name="Carol Greenlee" userId="e7810260-1ef9-468a-9b4d-d0f820dc5c69" providerId="ADAL" clId="{07B49D1A-0B1C-4740-A916-8331091E40EF}" dt="2022-07-02T21:35:20.418" v="1733" actId="20577"/>
          <ac:spMkLst>
            <pc:docMk/>
            <pc:sldMk cId="2031866209" sldId="291"/>
            <ac:spMk id="3" creationId="{3F879263-D455-4E5E-B9EB-1970A4B943DD}"/>
          </ac:spMkLst>
        </pc:spChg>
      </pc:sldChg>
      <pc:sldChg chg="modSp mod">
        <pc:chgData name="Carol Greenlee" userId="e7810260-1ef9-468a-9b4d-d0f820dc5c69" providerId="ADAL" clId="{07B49D1A-0B1C-4740-A916-8331091E40EF}" dt="2022-03-17T19:26:45.152" v="1618" actId="5793"/>
        <pc:sldMkLst>
          <pc:docMk/>
          <pc:sldMk cId="2639270719" sldId="292"/>
        </pc:sldMkLst>
        <pc:spChg chg="mod">
          <ac:chgData name="Carol Greenlee" userId="e7810260-1ef9-468a-9b4d-d0f820dc5c69" providerId="ADAL" clId="{07B49D1A-0B1C-4740-A916-8331091E40EF}" dt="2022-03-17T19:26:45.152" v="1618" actId="5793"/>
          <ac:spMkLst>
            <pc:docMk/>
            <pc:sldMk cId="2639270719" sldId="292"/>
            <ac:spMk id="3" creationId="{3F879263-D455-4E5E-B9EB-1970A4B943DD}"/>
          </ac:spMkLst>
        </pc:spChg>
      </pc:sldChg>
      <pc:sldChg chg="del">
        <pc:chgData name="Carol Greenlee" userId="e7810260-1ef9-468a-9b4d-d0f820dc5c69" providerId="ADAL" clId="{07B49D1A-0B1C-4740-A916-8331091E40EF}" dt="2022-03-17T19:27:44.232" v="1619" actId="47"/>
        <pc:sldMkLst>
          <pc:docMk/>
          <pc:sldMk cId="1244154416" sldId="293"/>
        </pc:sldMkLst>
      </pc:sldChg>
      <pc:sldChg chg="del">
        <pc:chgData name="Carol Greenlee" userId="e7810260-1ef9-468a-9b4d-d0f820dc5c69" providerId="ADAL" clId="{07B49D1A-0B1C-4740-A916-8331091E40EF}" dt="2022-03-17T19:27:44.232" v="1619" actId="47"/>
        <pc:sldMkLst>
          <pc:docMk/>
          <pc:sldMk cId="2344888363" sldId="294"/>
        </pc:sldMkLst>
      </pc:sldChg>
      <pc:sldChg chg="del">
        <pc:chgData name="Carol Greenlee" userId="e7810260-1ef9-468a-9b4d-d0f820dc5c69" providerId="ADAL" clId="{07B49D1A-0B1C-4740-A916-8331091E40EF}" dt="2022-03-17T19:27:44.232" v="1619" actId="47"/>
        <pc:sldMkLst>
          <pc:docMk/>
          <pc:sldMk cId="2651750335" sldId="295"/>
        </pc:sldMkLst>
      </pc:sldChg>
      <pc:sldChg chg="del">
        <pc:chgData name="Carol Greenlee" userId="e7810260-1ef9-468a-9b4d-d0f820dc5c69" providerId="ADAL" clId="{07B49D1A-0B1C-4740-A916-8331091E40EF}" dt="2022-03-17T19:27:44.232" v="1619" actId="47"/>
        <pc:sldMkLst>
          <pc:docMk/>
          <pc:sldMk cId="1311397673" sldId="296"/>
        </pc:sldMkLst>
      </pc:sldChg>
      <pc:sldChg chg="del">
        <pc:chgData name="Carol Greenlee" userId="e7810260-1ef9-468a-9b4d-d0f820dc5c69" providerId="ADAL" clId="{07B49D1A-0B1C-4740-A916-8331091E40EF}" dt="2022-03-17T19:29:00.325" v="1627" actId="47"/>
        <pc:sldMkLst>
          <pc:docMk/>
          <pc:sldMk cId="919973333" sldId="297"/>
        </pc:sldMkLst>
      </pc:sldChg>
      <pc:sldChg chg="modSp mod">
        <pc:chgData name="Carol Greenlee" userId="e7810260-1ef9-468a-9b4d-d0f820dc5c69" providerId="ADAL" clId="{07B49D1A-0B1C-4740-A916-8331091E40EF}" dt="2022-03-17T19:28:36.407" v="1626" actId="14100"/>
        <pc:sldMkLst>
          <pc:docMk/>
          <pc:sldMk cId="1770451879" sldId="303"/>
        </pc:sldMkLst>
        <pc:spChg chg="mod">
          <ac:chgData name="Carol Greenlee" userId="e7810260-1ef9-468a-9b4d-d0f820dc5c69" providerId="ADAL" clId="{07B49D1A-0B1C-4740-A916-8331091E40EF}" dt="2022-03-17T19:28:36.407" v="1626" actId="14100"/>
          <ac:spMkLst>
            <pc:docMk/>
            <pc:sldMk cId="1770451879" sldId="303"/>
            <ac:spMk id="2" creationId="{4680C0D5-33D4-4B8C-834A-371FC908C727}"/>
          </ac:spMkLst>
        </pc:spChg>
        <pc:spChg chg="mod">
          <ac:chgData name="Carol Greenlee" userId="e7810260-1ef9-468a-9b4d-d0f820dc5c69" providerId="ADAL" clId="{07B49D1A-0B1C-4740-A916-8331091E40EF}" dt="2022-03-17T19:28:32.725" v="1625" actId="27636"/>
          <ac:spMkLst>
            <pc:docMk/>
            <pc:sldMk cId="1770451879" sldId="303"/>
            <ac:spMk id="3" creationId="{4A06AAA9-150B-4026-AE6C-93A2E07CD593}"/>
          </ac:spMkLst>
        </pc:spChg>
      </pc:sldChg>
      <pc:sldChg chg="modSp mod">
        <pc:chgData name="Carol Greenlee" userId="e7810260-1ef9-468a-9b4d-d0f820dc5c69" providerId="ADAL" clId="{07B49D1A-0B1C-4740-A916-8331091E40EF}" dt="2022-07-13T17:46:06.177" v="2355" actId="27636"/>
        <pc:sldMkLst>
          <pc:docMk/>
          <pc:sldMk cId="3399250473" sldId="307"/>
        </pc:sldMkLst>
        <pc:spChg chg="mod">
          <ac:chgData name="Carol Greenlee" userId="e7810260-1ef9-468a-9b4d-d0f820dc5c69" providerId="ADAL" clId="{07B49D1A-0B1C-4740-A916-8331091E40EF}" dt="2022-07-13T17:46:06.177" v="2355" actId="27636"/>
          <ac:spMkLst>
            <pc:docMk/>
            <pc:sldMk cId="3399250473" sldId="307"/>
            <ac:spMk id="3" creationId="{1F3C37FE-5A9B-45D5-BBED-026F724F3E34}"/>
          </ac:spMkLst>
        </pc:spChg>
      </pc:sldChg>
      <pc:sldChg chg="del">
        <pc:chgData name="Carol Greenlee" userId="e7810260-1ef9-468a-9b4d-d0f820dc5c69" providerId="ADAL" clId="{07B49D1A-0B1C-4740-A916-8331091E40EF}" dt="2022-02-10T22:54:52.332" v="261" actId="2696"/>
        <pc:sldMkLst>
          <pc:docMk/>
          <pc:sldMk cId="3689021043" sldId="310"/>
        </pc:sldMkLst>
      </pc:sldChg>
      <pc:sldChg chg="ord">
        <pc:chgData name="Carol Greenlee" userId="e7810260-1ef9-468a-9b4d-d0f820dc5c69" providerId="ADAL" clId="{07B49D1A-0B1C-4740-A916-8331091E40EF}" dt="2022-02-21T21:57:16.346" v="515"/>
        <pc:sldMkLst>
          <pc:docMk/>
          <pc:sldMk cId="3661554001" sldId="311"/>
        </pc:sldMkLst>
      </pc:sldChg>
      <pc:sldChg chg="modSp new mod">
        <pc:chgData name="Carol Greenlee" userId="e7810260-1ef9-468a-9b4d-d0f820dc5c69" providerId="ADAL" clId="{07B49D1A-0B1C-4740-A916-8331091E40EF}" dt="2022-07-05T17:02:40.221" v="1763" actId="20577"/>
        <pc:sldMkLst>
          <pc:docMk/>
          <pc:sldMk cId="2554317521" sldId="312"/>
        </pc:sldMkLst>
        <pc:spChg chg="mod">
          <ac:chgData name="Carol Greenlee" userId="e7810260-1ef9-468a-9b4d-d0f820dc5c69" providerId="ADAL" clId="{07B49D1A-0B1C-4740-A916-8331091E40EF}" dt="2022-02-21T21:15:18.629" v="431" actId="122"/>
          <ac:spMkLst>
            <pc:docMk/>
            <pc:sldMk cId="2554317521" sldId="312"/>
            <ac:spMk id="2" creationId="{655BBD54-A682-491A-A938-F9CE0721A1D8}"/>
          </ac:spMkLst>
        </pc:spChg>
        <pc:spChg chg="mod">
          <ac:chgData name="Carol Greenlee" userId="e7810260-1ef9-468a-9b4d-d0f820dc5c69" providerId="ADAL" clId="{07B49D1A-0B1C-4740-A916-8331091E40EF}" dt="2022-07-05T17:02:40.221" v="1763" actId="20577"/>
          <ac:spMkLst>
            <pc:docMk/>
            <pc:sldMk cId="2554317521" sldId="312"/>
            <ac:spMk id="3" creationId="{59A56235-731B-4B16-9226-9FC80F165722}"/>
          </ac:spMkLst>
        </pc:spChg>
      </pc:sldChg>
      <pc:sldChg chg="modSp new mod">
        <pc:chgData name="Carol Greenlee" userId="e7810260-1ef9-468a-9b4d-d0f820dc5c69" providerId="ADAL" clId="{07B49D1A-0B1C-4740-A916-8331091E40EF}" dt="2022-02-21T21:56:49.901" v="513" actId="27636"/>
        <pc:sldMkLst>
          <pc:docMk/>
          <pc:sldMk cId="3940454461" sldId="313"/>
        </pc:sldMkLst>
        <pc:spChg chg="mod">
          <ac:chgData name="Carol Greenlee" userId="e7810260-1ef9-468a-9b4d-d0f820dc5c69" providerId="ADAL" clId="{07B49D1A-0B1C-4740-A916-8331091E40EF}" dt="2022-02-21T21:56:47.151" v="511" actId="14100"/>
          <ac:spMkLst>
            <pc:docMk/>
            <pc:sldMk cId="3940454461" sldId="313"/>
            <ac:spMk id="2" creationId="{3AA6443B-5C0E-4BC8-B546-58A7FD1D5905}"/>
          </ac:spMkLst>
        </pc:spChg>
        <pc:spChg chg="mod">
          <ac:chgData name="Carol Greenlee" userId="e7810260-1ef9-468a-9b4d-d0f820dc5c69" providerId="ADAL" clId="{07B49D1A-0B1C-4740-A916-8331091E40EF}" dt="2022-02-21T21:56:49.901" v="513" actId="27636"/>
          <ac:spMkLst>
            <pc:docMk/>
            <pc:sldMk cId="3940454461" sldId="313"/>
            <ac:spMk id="3" creationId="{407795F8-4C9E-492C-AC71-300F3FAC1BFE}"/>
          </ac:spMkLst>
        </pc:spChg>
      </pc:sldChg>
      <pc:sldChg chg="modSp new mod">
        <pc:chgData name="Carol Greenlee" userId="e7810260-1ef9-468a-9b4d-d0f820dc5c69" providerId="ADAL" clId="{07B49D1A-0B1C-4740-A916-8331091E40EF}" dt="2022-07-05T17:05:36.361" v="1778" actId="14100"/>
        <pc:sldMkLst>
          <pc:docMk/>
          <pc:sldMk cId="4065415388" sldId="314"/>
        </pc:sldMkLst>
        <pc:spChg chg="mod">
          <ac:chgData name="Carol Greenlee" userId="e7810260-1ef9-468a-9b4d-d0f820dc5c69" providerId="ADAL" clId="{07B49D1A-0B1C-4740-A916-8331091E40EF}" dt="2022-02-21T22:00:40.358" v="550" actId="1076"/>
          <ac:spMkLst>
            <pc:docMk/>
            <pc:sldMk cId="4065415388" sldId="314"/>
            <ac:spMk id="2" creationId="{AEED6B81-F150-4299-9B59-18073DA067AA}"/>
          </ac:spMkLst>
        </pc:spChg>
        <pc:spChg chg="mod">
          <ac:chgData name="Carol Greenlee" userId="e7810260-1ef9-468a-9b4d-d0f820dc5c69" providerId="ADAL" clId="{07B49D1A-0B1C-4740-A916-8331091E40EF}" dt="2022-07-05T17:05:36.361" v="1778" actId="14100"/>
          <ac:spMkLst>
            <pc:docMk/>
            <pc:sldMk cId="4065415388" sldId="314"/>
            <ac:spMk id="3" creationId="{163AB554-B020-45B8-AF41-A681B0206B0F}"/>
          </ac:spMkLst>
        </pc:spChg>
      </pc:sldChg>
      <pc:sldChg chg="modSp new del mod">
        <pc:chgData name="Carol Greenlee" userId="e7810260-1ef9-468a-9b4d-d0f820dc5c69" providerId="ADAL" clId="{07B49D1A-0B1C-4740-A916-8331091E40EF}" dt="2022-02-21T22:00:13.055" v="546" actId="2696"/>
        <pc:sldMkLst>
          <pc:docMk/>
          <pc:sldMk cId="4183625442" sldId="315"/>
        </pc:sldMkLst>
        <pc:spChg chg="mod">
          <ac:chgData name="Carol Greenlee" userId="e7810260-1ef9-468a-9b4d-d0f820dc5c69" providerId="ADAL" clId="{07B49D1A-0B1C-4740-A916-8331091E40EF}" dt="2022-02-21T21:58:36.359" v="524" actId="20577"/>
          <ac:spMkLst>
            <pc:docMk/>
            <pc:sldMk cId="4183625442" sldId="315"/>
            <ac:spMk id="3" creationId="{0A4997AA-3DBE-402D-822E-3A220C390921}"/>
          </ac:spMkLst>
        </pc:spChg>
      </pc:sldChg>
      <pc:sldChg chg="modSp new del mod">
        <pc:chgData name="Carol Greenlee" userId="e7810260-1ef9-468a-9b4d-d0f820dc5c69" providerId="ADAL" clId="{07B49D1A-0B1C-4740-A916-8331091E40EF}" dt="2022-02-21T22:05:24.151" v="597" actId="2696"/>
        <pc:sldMkLst>
          <pc:docMk/>
          <pc:sldMk cId="2245398838" sldId="316"/>
        </pc:sldMkLst>
        <pc:spChg chg="mod">
          <ac:chgData name="Carol Greenlee" userId="e7810260-1ef9-468a-9b4d-d0f820dc5c69" providerId="ADAL" clId="{07B49D1A-0B1C-4740-A916-8331091E40EF}" dt="2022-02-21T21:28:16.127" v="449" actId="27636"/>
          <ac:spMkLst>
            <pc:docMk/>
            <pc:sldMk cId="2245398838" sldId="316"/>
            <ac:spMk id="3" creationId="{6DCDF961-1D8E-4393-BE8B-ED9E0B8FBABA}"/>
          </ac:spMkLst>
        </pc:spChg>
      </pc:sldChg>
      <pc:sldChg chg="modSp new del mod">
        <pc:chgData name="Carol Greenlee" userId="e7810260-1ef9-468a-9b4d-d0f820dc5c69" providerId="ADAL" clId="{07B49D1A-0B1C-4740-A916-8331091E40EF}" dt="2022-02-21T22:06:06.530" v="610" actId="2696"/>
        <pc:sldMkLst>
          <pc:docMk/>
          <pc:sldMk cId="1909991078" sldId="317"/>
        </pc:sldMkLst>
        <pc:spChg chg="mod">
          <ac:chgData name="Carol Greenlee" userId="e7810260-1ef9-468a-9b4d-d0f820dc5c69" providerId="ADAL" clId="{07B49D1A-0B1C-4740-A916-8331091E40EF}" dt="2022-02-21T22:04:15.107" v="586" actId="20577"/>
          <ac:spMkLst>
            <pc:docMk/>
            <pc:sldMk cId="1909991078" sldId="317"/>
            <ac:spMk id="3" creationId="{67C5C0A6-2B89-4C6F-BA55-7159D6D88560}"/>
          </ac:spMkLst>
        </pc:spChg>
      </pc:sldChg>
      <pc:sldChg chg="modSp new del mod">
        <pc:chgData name="Carol Greenlee" userId="e7810260-1ef9-468a-9b4d-d0f820dc5c69" providerId="ADAL" clId="{07B49D1A-0B1C-4740-A916-8331091E40EF}" dt="2022-02-21T22:06:34.725" v="617" actId="2696"/>
        <pc:sldMkLst>
          <pc:docMk/>
          <pc:sldMk cId="915496099" sldId="318"/>
        </pc:sldMkLst>
        <pc:spChg chg="mod">
          <ac:chgData name="Carol Greenlee" userId="e7810260-1ef9-468a-9b4d-d0f820dc5c69" providerId="ADAL" clId="{07B49D1A-0B1C-4740-A916-8331091E40EF}" dt="2022-02-21T22:06:16.298" v="616" actId="20577"/>
          <ac:spMkLst>
            <pc:docMk/>
            <pc:sldMk cId="915496099" sldId="318"/>
            <ac:spMk id="3" creationId="{A69AB512-EE1D-4212-AFDA-8A4B14F0A418}"/>
          </ac:spMkLst>
        </pc:spChg>
      </pc:sldChg>
      <pc:sldChg chg="modSp new mod">
        <pc:chgData name="Carol Greenlee" userId="e7810260-1ef9-468a-9b4d-d0f820dc5c69" providerId="ADAL" clId="{07B49D1A-0B1C-4740-A916-8331091E40EF}" dt="2022-02-21T21:52:05.794" v="458"/>
        <pc:sldMkLst>
          <pc:docMk/>
          <pc:sldMk cId="2690340339" sldId="319"/>
        </pc:sldMkLst>
        <pc:spChg chg="mod">
          <ac:chgData name="Carol Greenlee" userId="e7810260-1ef9-468a-9b4d-d0f820dc5c69" providerId="ADAL" clId="{07B49D1A-0B1C-4740-A916-8331091E40EF}" dt="2022-02-21T21:52:05.794" v="458"/>
          <ac:spMkLst>
            <pc:docMk/>
            <pc:sldMk cId="2690340339" sldId="319"/>
            <ac:spMk id="3" creationId="{81BA4B96-AF93-4A7F-AE48-95F4C015BFC4}"/>
          </ac:spMkLst>
        </pc:spChg>
      </pc:sldChg>
      <pc:sldChg chg="modSp add mod">
        <pc:chgData name="Carol Greenlee" userId="e7810260-1ef9-468a-9b4d-d0f820dc5c69" providerId="ADAL" clId="{07B49D1A-0B1C-4740-A916-8331091E40EF}" dt="2022-07-05T17:06:04.073" v="1781" actId="14100"/>
        <pc:sldMkLst>
          <pc:docMk/>
          <pc:sldMk cId="3005959040" sldId="320"/>
        </pc:sldMkLst>
        <pc:spChg chg="mod">
          <ac:chgData name="Carol Greenlee" userId="e7810260-1ef9-468a-9b4d-d0f820dc5c69" providerId="ADAL" clId="{07B49D1A-0B1C-4740-A916-8331091E40EF}" dt="2022-07-05T17:06:04.073" v="1781" actId="14100"/>
          <ac:spMkLst>
            <pc:docMk/>
            <pc:sldMk cId="3005959040" sldId="320"/>
            <ac:spMk id="3" creationId="{163AB554-B020-45B8-AF41-A681B0206B0F}"/>
          </ac:spMkLst>
        </pc:spChg>
      </pc:sldChg>
      <pc:sldChg chg="modSp mod">
        <pc:chgData name="Carol Greenlee" userId="e7810260-1ef9-468a-9b4d-d0f820dc5c69" providerId="ADAL" clId="{07B49D1A-0B1C-4740-A916-8331091E40EF}" dt="2022-04-08T00:17:42.852" v="1726" actId="27636"/>
        <pc:sldMkLst>
          <pc:docMk/>
          <pc:sldMk cId="1055000893" sldId="321"/>
        </pc:sldMkLst>
        <pc:spChg chg="mod">
          <ac:chgData name="Carol Greenlee" userId="e7810260-1ef9-468a-9b4d-d0f820dc5c69" providerId="ADAL" clId="{07B49D1A-0B1C-4740-A916-8331091E40EF}" dt="2022-04-08T00:17:42.852" v="1726" actId="27636"/>
          <ac:spMkLst>
            <pc:docMk/>
            <pc:sldMk cId="1055000893" sldId="321"/>
            <ac:spMk id="3" creationId="{0B86E3D1-9E50-45D7-94CE-79BC53201BBB}"/>
          </ac:spMkLst>
        </pc:spChg>
      </pc:sldChg>
      <pc:sldChg chg="modSp new mod">
        <pc:chgData name="Carol Greenlee" userId="e7810260-1ef9-468a-9b4d-d0f820dc5c69" providerId="ADAL" clId="{07B49D1A-0B1C-4740-A916-8331091E40EF}" dt="2022-07-13T17:42:35.498" v="2222" actId="20577"/>
        <pc:sldMkLst>
          <pc:docMk/>
          <pc:sldMk cId="2004667429" sldId="323"/>
        </pc:sldMkLst>
        <pc:spChg chg="mod">
          <ac:chgData name="Carol Greenlee" userId="e7810260-1ef9-468a-9b4d-d0f820dc5c69" providerId="ADAL" clId="{07B49D1A-0B1C-4740-A916-8331091E40EF}" dt="2022-07-05T17:09:09.683" v="1973" actId="14100"/>
          <ac:spMkLst>
            <pc:docMk/>
            <pc:sldMk cId="2004667429" sldId="323"/>
            <ac:spMk id="2" creationId="{61FB01DE-1915-44EC-F3A0-36F3F55FAFE2}"/>
          </ac:spMkLst>
        </pc:spChg>
        <pc:spChg chg="mod">
          <ac:chgData name="Carol Greenlee" userId="e7810260-1ef9-468a-9b4d-d0f820dc5c69" providerId="ADAL" clId="{07B49D1A-0B1C-4740-A916-8331091E40EF}" dt="2022-07-13T17:42:35.498" v="2222" actId="20577"/>
          <ac:spMkLst>
            <pc:docMk/>
            <pc:sldMk cId="2004667429" sldId="323"/>
            <ac:spMk id="3" creationId="{96DC0438-2E3A-2B7B-3AAC-83286C0DCA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CEBD3-8E8F-4DE2-BFCF-2D65ADD14601}"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AC8DF-ECA0-43AF-A46E-E05AEEE5941E}" type="slidenum">
              <a:rPr lang="en-US" smtClean="0"/>
              <a:t>‹#›</a:t>
            </a:fld>
            <a:endParaRPr lang="en-US"/>
          </a:p>
        </p:txBody>
      </p:sp>
    </p:spTree>
    <p:extLst>
      <p:ext uri="{BB962C8B-B14F-4D97-AF65-F5344CB8AC3E}">
        <p14:creationId xmlns:p14="http://schemas.microsoft.com/office/powerpoint/2010/main" val="403847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https://eyewiki.aao.org/Diabetic_Retinopathy_Pathophysiology </a:t>
            </a:r>
          </a:p>
          <a:p>
            <a:endParaRPr lang="en-US"/>
          </a:p>
        </p:txBody>
      </p:sp>
      <p:sp>
        <p:nvSpPr>
          <p:cNvPr id="4" name="Slide Number Placeholder 3"/>
          <p:cNvSpPr>
            <a:spLocks noGrp="1"/>
          </p:cNvSpPr>
          <p:nvPr>
            <p:ph type="sldNum" sz="quarter" idx="5"/>
          </p:nvPr>
        </p:nvSpPr>
        <p:spPr/>
        <p:txBody>
          <a:bodyPr/>
          <a:lstStyle/>
          <a:p>
            <a:fld id="{10CAC8DF-ECA0-43AF-A46E-E05AEEE5941E}" type="slidenum">
              <a:rPr lang="en-US" smtClean="0"/>
              <a:t>4</a:t>
            </a:fld>
            <a:endParaRPr lang="en-US"/>
          </a:p>
        </p:txBody>
      </p:sp>
    </p:spTree>
    <p:extLst>
      <p:ext uri="{BB962C8B-B14F-4D97-AF65-F5344CB8AC3E}">
        <p14:creationId xmlns:p14="http://schemas.microsoft.com/office/powerpoint/2010/main" val="51233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CDC statistical report on diabetes </a:t>
            </a:r>
          </a:p>
        </p:txBody>
      </p:sp>
      <p:sp>
        <p:nvSpPr>
          <p:cNvPr id="4" name="Slide Number Placeholder 3"/>
          <p:cNvSpPr>
            <a:spLocks noGrp="1"/>
          </p:cNvSpPr>
          <p:nvPr>
            <p:ph type="sldNum" sz="quarter" idx="5"/>
          </p:nvPr>
        </p:nvSpPr>
        <p:spPr/>
        <p:txBody>
          <a:bodyPr/>
          <a:lstStyle/>
          <a:p>
            <a:fld id="{10CAC8DF-ECA0-43AF-A46E-E05AEEE5941E}" type="slidenum">
              <a:rPr lang="en-US" smtClean="0"/>
              <a:t>6</a:t>
            </a:fld>
            <a:endParaRPr lang="en-US"/>
          </a:p>
        </p:txBody>
      </p:sp>
    </p:spTree>
    <p:extLst>
      <p:ext uri="{BB962C8B-B14F-4D97-AF65-F5344CB8AC3E}">
        <p14:creationId xmlns:p14="http://schemas.microsoft.com/office/powerpoint/2010/main" val="75956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https://eyewiki.aao.org/Diabetic_Retinopathy </a:t>
            </a:r>
          </a:p>
        </p:txBody>
      </p:sp>
      <p:sp>
        <p:nvSpPr>
          <p:cNvPr id="4" name="Slide Number Placeholder 3"/>
          <p:cNvSpPr>
            <a:spLocks noGrp="1"/>
          </p:cNvSpPr>
          <p:nvPr>
            <p:ph type="sldNum" sz="quarter" idx="5"/>
          </p:nvPr>
        </p:nvSpPr>
        <p:spPr/>
        <p:txBody>
          <a:bodyPr/>
          <a:lstStyle/>
          <a:p>
            <a:fld id="{10CAC8DF-ECA0-43AF-A46E-E05AEEE5941E}" type="slidenum">
              <a:rPr lang="en-US" smtClean="0"/>
              <a:t>8</a:t>
            </a:fld>
            <a:endParaRPr lang="en-US"/>
          </a:p>
        </p:txBody>
      </p:sp>
    </p:spTree>
    <p:extLst>
      <p:ext uri="{BB962C8B-B14F-4D97-AF65-F5344CB8AC3E}">
        <p14:creationId xmlns:p14="http://schemas.microsoft.com/office/powerpoint/2010/main" val="78653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Obeid A, </a:t>
            </a:r>
            <a:r>
              <a:rPr lang="en-US" err="1"/>
              <a:t>Su</a:t>
            </a:r>
            <a:r>
              <a:rPr lang="en-US"/>
              <a:t> D, Patel SN, et al. Outcomes of eyes lost to follow-up with proliferative diabetic retinopathy that received panretinal photocoagulation versus intravitreal anti-vascular endothelial growth factor. Ophthalmology. 2019;126(3):407-413.</a:t>
            </a:r>
          </a:p>
          <a:p>
            <a:endParaRPr lang="en-US"/>
          </a:p>
          <a:p>
            <a:r>
              <a:rPr lang="en-US"/>
              <a:t>ADA Standards of Care</a:t>
            </a:r>
          </a:p>
        </p:txBody>
      </p:sp>
      <p:sp>
        <p:nvSpPr>
          <p:cNvPr id="4" name="Slide Number Placeholder 3"/>
          <p:cNvSpPr>
            <a:spLocks noGrp="1"/>
          </p:cNvSpPr>
          <p:nvPr>
            <p:ph type="sldNum" sz="quarter" idx="5"/>
          </p:nvPr>
        </p:nvSpPr>
        <p:spPr/>
        <p:txBody>
          <a:bodyPr/>
          <a:lstStyle/>
          <a:p>
            <a:fld id="{10CAC8DF-ECA0-43AF-A46E-E05AEEE5941E}" type="slidenum">
              <a:rPr lang="en-US" smtClean="0"/>
              <a:t>10</a:t>
            </a:fld>
            <a:endParaRPr lang="en-US"/>
          </a:p>
        </p:txBody>
      </p:sp>
    </p:spTree>
    <p:extLst>
      <p:ext uri="{BB962C8B-B14F-4D97-AF65-F5344CB8AC3E}">
        <p14:creationId xmlns:p14="http://schemas.microsoft.com/office/powerpoint/2010/main" val="327892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Figueira</a:t>
            </a:r>
            <a:r>
              <a:rPr lang="en-US"/>
              <a:t> J, Fletcher E, </a:t>
            </a:r>
            <a:r>
              <a:rPr lang="en-US" err="1"/>
              <a:t>Massin</a:t>
            </a:r>
            <a:r>
              <a:rPr lang="en-US"/>
              <a:t> P, et al. Ranibizumab plus panretinal photocoagulation versus panretinal photocoagulation alone for high-risk proliferative diabetic retinopathy (PROTEUS Study). Ophthalmology. 2018;125(5):691-700.</a:t>
            </a:r>
          </a:p>
        </p:txBody>
      </p:sp>
      <p:sp>
        <p:nvSpPr>
          <p:cNvPr id="4" name="Slide Number Placeholder 3"/>
          <p:cNvSpPr>
            <a:spLocks noGrp="1"/>
          </p:cNvSpPr>
          <p:nvPr>
            <p:ph type="sldNum" sz="quarter" idx="5"/>
          </p:nvPr>
        </p:nvSpPr>
        <p:spPr/>
        <p:txBody>
          <a:bodyPr/>
          <a:lstStyle/>
          <a:p>
            <a:fld id="{10CAC8DF-ECA0-43AF-A46E-E05AEEE5941E}" type="slidenum">
              <a:rPr lang="en-US" smtClean="0"/>
              <a:t>11</a:t>
            </a:fld>
            <a:endParaRPr lang="en-US"/>
          </a:p>
        </p:txBody>
      </p:sp>
    </p:spTree>
    <p:extLst>
      <p:ext uri="{BB962C8B-B14F-4D97-AF65-F5344CB8AC3E}">
        <p14:creationId xmlns:p14="http://schemas.microsoft.com/office/powerpoint/2010/main" val="114951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Ohlhausen M, Payne C, Greenlee T, et al. Impact and characterization of delayed pan-retinal photocoagulation in proliferative diabetic retinopathy. Am J </a:t>
            </a:r>
            <a:r>
              <a:rPr lang="en-US" err="1"/>
              <a:t>Ophthalmol</a:t>
            </a:r>
            <a:r>
              <a:rPr lang="en-US"/>
              <a:t>. 2021;223:267-274.</a:t>
            </a:r>
          </a:p>
        </p:txBody>
      </p:sp>
      <p:sp>
        <p:nvSpPr>
          <p:cNvPr id="4" name="Slide Number Placeholder 3"/>
          <p:cNvSpPr>
            <a:spLocks noGrp="1"/>
          </p:cNvSpPr>
          <p:nvPr>
            <p:ph type="sldNum" sz="quarter" idx="5"/>
          </p:nvPr>
        </p:nvSpPr>
        <p:spPr/>
        <p:txBody>
          <a:bodyPr/>
          <a:lstStyle/>
          <a:p>
            <a:fld id="{10CAC8DF-ECA0-43AF-A46E-E05AEEE5941E}" type="slidenum">
              <a:rPr lang="en-US" smtClean="0"/>
              <a:t>12</a:t>
            </a:fld>
            <a:endParaRPr lang="en-US"/>
          </a:p>
        </p:txBody>
      </p:sp>
    </p:spTree>
    <p:extLst>
      <p:ext uri="{BB962C8B-B14F-4D97-AF65-F5344CB8AC3E}">
        <p14:creationId xmlns:p14="http://schemas.microsoft.com/office/powerpoint/2010/main" val="278647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https://retinatoday.com/articles/2021-sept/treating-diabetic-retinopathy-anti-vegf-vs-prp</a:t>
            </a:r>
          </a:p>
        </p:txBody>
      </p:sp>
      <p:sp>
        <p:nvSpPr>
          <p:cNvPr id="4" name="Slide Number Placeholder 3"/>
          <p:cNvSpPr>
            <a:spLocks noGrp="1"/>
          </p:cNvSpPr>
          <p:nvPr>
            <p:ph type="sldNum" sz="quarter" idx="5"/>
          </p:nvPr>
        </p:nvSpPr>
        <p:spPr/>
        <p:txBody>
          <a:bodyPr/>
          <a:lstStyle/>
          <a:p>
            <a:fld id="{10CAC8DF-ECA0-43AF-A46E-E05AEEE5941E}" type="slidenum">
              <a:rPr lang="en-US" smtClean="0"/>
              <a:t>15</a:t>
            </a:fld>
            <a:endParaRPr lang="en-US"/>
          </a:p>
        </p:txBody>
      </p:sp>
    </p:spTree>
    <p:extLst>
      <p:ext uri="{BB962C8B-B14F-4D97-AF65-F5344CB8AC3E}">
        <p14:creationId xmlns:p14="http://schemas.microsoft.com/office/powerpoint/2010/main" val="377174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Mayo Clinic</a:t>
            </a:r>
          </a:p>
        </p:txBody>
      </p:sp>
      <p:sp>
        <p:nvSpPr>
          <p:cNvPr id="4" name="Slide Number Placeholder 3"/>
          <p:cNvSpPr>
            <a:spLocks noGrp="1"/>
          </p:cNvSpPr>
          <p:nvPr>
            <p:ph type="sldNum" sz="quarter" idx="5"/>
          </p:nvPr>
        </p:nvSpPr>
        <p:spPr/>
        <p:txBody>
          <a:bodyPr/>
          <a:lstStyle/>
          <a:p>
            <a:fld id="{10CAC8DF-ECA0-43AF-A46E-E05AEEE5941E}" type="slidenum">
              <a:rPr lang="en-US" smtClean="0"/>
              <a:t>31</a:t>
            </a:fld>
            <a:endParaRPr lang="en-US"/>
          </a:p>
        </p:txBody>
      </p:sp>
    </p:spTree>
    <p:extLst>
      <p:ext uri="{BB962C8B-B14F-4D97-AF65-F5344CB8AC3E}">
        <p14:creationId xmlns:p14="http://schemas.microsoft.com/office/powerpoint/2010/main" val="165395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B85E-C595-415E-9832-C67478C77E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0FAD8A-569F-4AD4-B6D0-034261F74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1AF302-A4A5-47F5-92DE-58A7FE34BA99}"/>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5" name="Footer Placeholder 4">
            <a:extLst>
              <a:ext uri="{FF2B5EF4-FFF2-40B4-BE49-F238E27FC236}">
                <a16:creationId xmlns:a16="http://schemas.microsoft.com/office/drawing/2014/main" id="{F3E100DB-1267-4DDE-97AA-4F8F920E0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616D3-7FF0-4A4D-8D74-999EF92FD411}"/>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107406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8D7E-20F5-4AD5-9B3E-6C330C897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56CF9-1995-498D-81AA-BC7EFBF7A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D8925-6865-4F69-B335-6CC154E5D0BD}"/>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5" name="Footer Placeholder 4">
            <a:extLst>
              <a:ext uri="{FF2B5EF4-FFF2-40B4-BE49-F238E27FC236}">
                <a16:creationId xmlns:a16="http://schemas.microsoft.com/office/drawing/2014/main" id="{E172F92B-F5DB-411B-9F2E-34229626F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04147-07E9-456E-AE90-7DE638B89879}"/>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226113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F68AB-7979-4774-B10F-D3E72E153A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588A4-991A-4B55-84CB-B020F43EE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51FDF-06A0-49CE-B3AF-B1AA2D158800}"/>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5" name="Footer Placeholder 4">
            <a:extLst>
              <a:ext uri="{FF2B5EF4-FFF2-40B4-BE49-F238E27FC236}">
                <a16:creationId xmlns:a16="http://schemas.microsoft.com/office/drawing/2014/main" id="{18ABD867-CB32-4F67-81D0-1E49E8604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B51E0-01C1-4487-8B9F-E5DF8649D84E}"/>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38865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18C7-357A-4E95-9DDA-37208D6DD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F3B78-DA5D-49AB-9CCA-A3409E09D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A01F3-B78E-487B-A892-D5AAEA2E1FC1}"/>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5" name="Footer Placeholder 4">
            <a:extLst>
              <a:ext uri="{FF2B5EF4-FFF2-40B4-BE49-F238E27FC236}">
                <a16:creationId xmlns:a16="http://schemas.microsoft.com/office/drawing/2014/main" id="{45E8283A-D1FF-40F1-89A4-64A846FF1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FE48D-1FEF-4843-9991-EEFB3FD5BAC7}"/>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372711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B34A-6A4F-427C-B2A6-67F9EE005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C59FBD-3BB9-4795-ADFE-C39538859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160D63-2692-4D51-8B08-181B62D84E7A}"/>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5" name="Footer Placeholder 4">
            <a:extLst>
              <a:ext uri="{FF2B5EF4-FFF2-40B4-BE49-F238E27FC236}">
                <a16:creationId xmlns:a16="http://schemas.microsoft.com/office/drawing/2014/main" id="{2EA7C97A-D03C-4225-AA3C-57133EFC8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CC5B7-66D4-4FBB-A951-5180A42A8112}"/>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319703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09E9-B9C7-455A-9908-7B278E972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634AB-83E7-4F6D-9104-060820EBF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E206E-4D44-416B-905D-0047AD0BDF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C0534C-1322-426E-A5BE-ED81F61E286E}"/>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6" name="Footer Placeholder 5">
            <a:extLst>
              <a:ext uri="{FF2B5EF4-FFF2-40B4-BE49-F238E27FC236}">
                <a16:creationId xmlns:a16="http://schemas.microsoft.com/office/drawing/2014/main" id="{177F31B7-A07D-40EA-9B89-5745A43BC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F3DFE-6138-4299-8676-B053266A91E8}"/>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102834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3A5B-F814-47E3-B060-82AF7D5A2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946ED-C6DA-451F-98CC-4C3780C54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33E46-D3D2-4CD6-9E3D-1ED51D4E6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4B343-7D1A-4614-9A6A-5981D61E9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7076B-211C-4C28-BD76-3A40F8169A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66B3F4-6363-404F-B992-3BDCA6CC82E6}"/>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8" name="Footer Placeholder 7">
            <a:extLst>
              <a:ext uri="{FF2B5EF4-FFF2-40B4-BE49-F238E27FC236}">
                <a16:creationId xmlns:a16="http://schemas.microsoft.com/office/drawing/2014/main" id="{59B555CB-53F4-4DC6-9A9D-88771360F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2FA9BF-2D2B-48F3-87A9-3389D5532CC7}"/>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126996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09FF-57E6-4962-936C-5F90B8642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931CB-8147-4DF7-BE7F-0AC7DAD0E9E4}"/>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4" name="Footer Placeholder 3">
            <a:extLst>
              <a:ext uri="{FF2B5EF4-FFF2-40B4-BE49-F238E27FC236}">
                <a16:creationId xmlns:a16="http://schemas.microsoft.com/office/drawing/2014/main" id="{1DA12293-EDC1-45EB-82C2-8FFD8EB44A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57C1C-5447-4A60-A58B-F2B207B27760}"/>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144486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E83A9-3257-4160-8AC4-1CAF8A621624}"/>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3" name="Footer Placeholder 2">
            <a:extLst>
              <a:ext uri="{FF2B5EF4-FFF2-40B4-BE49-F238E27FC236}">
                <a16:creationId xmlns:a16="http://schemas.microsoft.com/office/drawing/2014/main" id="{A2E4CFBD-0DE0-4AAC-8C37-C8D37234A2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80495D-FE49-4EBB-A7A8-2968DE724C47}"/>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220133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3292-6348-4446-AA6A-BB7EF24E9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7B8D1B-DEA6-445F-9076-18B2AA209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C5C1D-DDA4-4623-9DBB-752E83411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6A6AF-E5EB-41C6-A331-6175B3FDB41B}"/>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6" name="Footer Placeholder 5">
            <a:extLst>
              <a:ext uri="{FF2B5EF4-FFF2-40B4-BE49-F238E27FC236}">
                <a16:creationId xmlns:a16="http://schemas.microsoft.com/office/drawing/2014/main" id="{B4D9EBFD-6A03-4DEA-8EAF-A9C5730B2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D2F73-98F1-491C-A465-424DC9779DDF}"/>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69603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CB82-C622-4ACA-868C-CBDB3EDF7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64BC0-5BB6-456A-A281-20B29E434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A63376-C925-4A40-A351-C2A9AAB34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13787-2FD4-4F61-8D3D-43E36009210C}"/>
              </a:ext>
            </a:extLst>
          </p:cNvPr>
          <p:cNvSpPr>
            <a:spLocks noGrp="1"/>
          </p:cNvSpPr>
          <p:nvPr>
            <p:ph type="dt" sz="half" idx="10"/>
          </p:nvPr>
        </p:nvSpPr>
        <p:spPr/>
        <p:txBody>
          <a:bodyPr/>
          <a:lstStyle/>
          <a:p>
            <a:fld id="{693B06A8-F094-4514-AD0F-644517C332A0}" type="datetimeFigureOut">
              <a:rPr lang="en-US" smtClean="0"/>
              <a:t>7/14/2022</a:t>
            </a:fld>
            <a:endParaRPr lang="en-US"/>
          </a:p>
        </p:txBody>
      </p:sp>
      <p:sp>
        <p:nvSpPr>
          <p:cNvPr id="6" name="Footer Placeholder 5">
            <a:extLst>
              <a:ext uri="{FF2B5EF4-FFF2-40B4-BE49-F238E27FC236}">
                <a16:creationId xmlns:a16="http://schemas.microsoft.com/office/drawing/2014/main" id="{1BF0559E-F15C-449C-8054-3386FA0B9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DC02D-4F80-4B57-86BD-243861496C93}"/>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112902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C5312E-1E79-4B86-9D18-C76C40420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9FEA4F-3D19-4DF0-8E9A-BA30B1328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347C-15FA-4AF9-860F-03BC4140F7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B06A8-F094-4514-AD0F-644517C332A0}" type="datetimeFigureOut">
              <a:rPr lang="en-US" smtClean="0"/>
              <a:t>7/14/2022</a:t>
            </a:fld>
            <a:endParaRPr lang="en-US"/>
          </a:p>
        </p:txBody>
      </p:sp>
      <p:sp>
        <p:nvSpPr>
          <p:cNvPr id="5" name="Footer Placeholder 4">
            <a:extLst>
              <a:ext uri="{FF2B5EF4-FFF2-40B4-BE49-F238E27FC236}">
                <a16:creationId xmlns:a16="http://schemas.microsoft.com/office/drawing/2014/main" id="{334DDE76-8547-4CBE-A524-4163F1FCC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B95823-8B71-4E73-AA29-D5006CDC0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C5608-1BAF-4D23-A516-2F5DDF90D9E7}" type="slidenum">
              <a:rPr lang="en-US" smtClean="0"/>
              <a:t>‹#›</a:t>
            </a:fld>
            <a:endParaRPr lang="en-US"/>
          </a:p>
        </p:txBody>
      </p:sp>
    </p:spTree>
    <p:extLst>
      <p:ext uri="{BB962C8B-B14F-4D97-AF65-F5344CB8AC3E}">
        <p14:creationId xmlns:p14="http://schemas.microsoft.com/office/powerpoint/2010/main" val="7051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jamanetwork.com/journals/jamaophthalmology/fullarticle/2787498?guestAccessKey=73826914-5ac2-4c7c-8f87-ae03247087ef&amp;utm_source=silverchair&amp;utm_medium=email&amp;utm_campaign=article_alert-jamaophthalmology&amp;utm_content=etoc&amp;utm_term=02172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jamanetwork.com/journals/jamaophthalmology/fullarticle/2787498?guestAccessKey=73826914-5ac2-4c7c-8f87-ae03247087ef&amp;utm_source=silverchair&amp;utm_medium=email&amp;utm_campaign=article_alert-jamaophthalmology&amp;utm_content=etoc&amp;utm_term=0217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jamanetwork.com/journals/jamaophthalmology/fullarticle/2787498?guestAccessKey=73826914-5ac2-4c7c-8f87-ae03247087ef&amp;utm_source=silverchair&amp;utm_medium=email&amp;utm_campaign=article_alert-jamaophthalmology&amp;utm_content=etoc&amp;utm_term=02172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jamanetwork.com/journals/jamaophthalmology/fullarticle/2787498?guestAccessKey=73826914-5ac2-4c7c-8f87-ae03247087ef&amp;utm_source=silverchair&amp;utm_medium=email&amp;utm_campaign=article_alert-jamaophthalmology&amp;utm_content=etoc&amp;utm_term=02172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bi.nlm.nih.gov/pmc/articles/PMC144927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6032159/" TargetMode="External"/><Relationship Id="rId7" Type="http://schemas.openxmlformats.org/officeDocument/2006/relationships/hyperlink" Target="https://www.nei.nih.gov/learn-about-eye-health/outreach-campaigns-and-resources/eye-health-data-and-statistics/diabetic-retinopathy-data-and-statistics" TargetMode="External"/><Relationship Id="rId2" Type="http://schemas.openxmlformats.org/officeDocument/2006/relationships/hyperlink" Target="https://diabetes.org/diabetes/eye-health/professionals/educational-videos#lg=1&amp;slide=0" TargetMode="External"/><Relationship Id="rId1" Type="http://schemas.openxmlformats.org/officeDocument/2006/relationships/slideLayout" Target="../slideLayouts/slideLayout2.xml"/><Relationship Id="rId6" Type="http://schemas.openxmlformats.org/officeDocument/2006/relationships/hyperlink" Target="https://www.cdc.gov/diabetes/managing/diabetes-vision-loss.html" TargetMode="External"/><Relationship Id="rId5" Type="http://schemas.openxmlformats.org/officeDocument/2006/relationships/hyperlink" Target="https://health.gov/healthypeople/objectives-and-data/browse-objectives/sensory-or-communication-disorders/reduce-vision-loss-diabetic-retinopathy-v-04#:~:text=Strategies%20to%20reduce%20vision%20loss%20from%20diabetic%20retinopathy,and%20medication.%20Topics%3A%20Sensory%20or%20Communication%20Disorders%2C%20Diabetes" TargetMode="External"/><Relationship Id="rId4" Type="http://schemas.openxmlformats.org/officeDocument/2006/relationships/hyperlink" Target="https://www.nei.nih.gov/sites/default/files/2019-06/diabetes-prevent-vision-los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jamanetwork.com/journals/jamaophthalmology/fullarticle/2790668?guestAccessKey=eaff6acf-c4a6-4a4f-8948-caf5959e7c51&amp;utm_source=silverchair&amp;utm_medium=email&amp;utm_campaign=article_alert-jamaophthalmology&amp;utm_content=olf&amp;utm_term=040722" TargetMode="External"/><Relationship Id="rId2" Type="http://schemas.openxmlformats.org/officeDocument/2006/relationships/hyperlink" Target="https://diabetes.org/diabetes/eye-health/retinopathy-risk" TargetMode="External"/><Relationship Id="rId1" Type="http://schemas.openxmlformats.org/officeDocument/2006/relationships/slideLayout" Target="../slideLayouts/slideLayout2.xml"/><Relationship Id="rId4" Type="http://schemas.openxmlformats.org/officeDocument/2006/relationships/hyperlink" Target="https://jamanetwork.com/journals/jamaophthalmology/fullarticle/2790666?guestAccessKey=81e244ba-01f5-46d9-a545-dfb16103420f&amp;utm_source=silverchair&amp;utm_medium=email&amp;utm_campaign=article_alert-jamaophthalmology&amp;utm_content=olf&amp;utm_term=04072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ncbi.nlm.nih.gov/pmc/articles/PMC692367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5836-5E5E-44F7-90AE-3F540A826806}"/>
              </a:ext>
            </a:extLst>
          </p:cNvPr>
          <p:cNvSpPr>
            <a:spLocks noGrp="1"/>
          </p:cNvSpPr>
          <p:nvPr>
            <p:ph type="ctrTitle"/>
          </p:nvPr>
        </p:nvSpPr>
        <p:spPr>
          <a:xfrm>
            <a:off x="1524000" y="1122363"/>
            <a:ext cx="9144000" cy="2133599"/>
          </a:xfrm>
        </p:spPr>
        <p:txBody>
          <a:bodyPr/>
          <a:lstStyle/>
          <a:p>
            <a:r>
              <a:rPr lang="en-US"/>
              <a:t>ECHO Diabetes</a:t>
            </a:r>
            <a:br>
              <a:rPr lang="en-US"/>
            </a:br>
            <a:r>
              <a:rPr lang="en-US" sz="4000"/>
              <a:t>Diabetic Eye Disease – part 2</a:t>
            </a:r>
          </a:p>
        </p:txBody>
      </p:sp>
      <p:sp>
        <p:nvSpPr>
          <p:cNvPr id="3" name="Subtitle 2">
            <a:extLst>
              <a:ext uri="{FF2B5EF4-FFF2-40B4-BE49-F238E27FC236}">
                <a16:creationId xmlns:a16="http://schemas.microsoft.com/office/drawing/2014/main" id="{52AA49AC-22D6-4641-89B6-26E1D75D38C2}"/>
              </a:ext>
            </a:extLst>
          </p:cNvPr>
          <p:cNvSpPr>
            <a:spLocks noGrp="1"/>
          </p:cNvSpPr>
          <p:nvPr>
            <p:ph type="subTitle" idx="1"/>
          </p:nvPr>
        </p:nvSpPr>
        <p:spPr/>
        <p:txBody>
          <a:bodyPr/>
          <a:lstStyle/>
          <a:p>
            <a:r>
              <a:rPr lang="en-US" dirty="0"/>
              <a:t>July 14, 2022</a:t>
            </a:r>
          </a:p>
          <a:p>
            <a:endParaRPr lang="en-US" dirty="0"/>
          </a:p>
          <a:p>
            <a:r>
              <a:rPr lang="en-US" dirty="0"/>
              <a:t>Carol Greenlee MD</a:t>
            </a:r>
          </a:p>
        </p:txBody>
      </p:sp>
    </p:spTree>
    <p:extLst>
      <p:ext uri="{BB962C8B-B14F-4D97-AF65-F5344CB8AC3E}">
        <p14:creationId xmlns:p14="http://schemas.microsoft.com/office/powerpoint/2010/main" val="174848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03F8-5DFC-422C-ACFB-CB1FE9631047}"/>
              </a:ext>
            </a:extLst>
          </p:cNvPr>
          <p:cNvSpPr>
            <a:spLocks noGrp="1"/>
          </p:cNvSpPr>
          <p:nvPr>
            <p:ph type="title"/>
          </p:nvPr>
        </p:nvSpPr>
        <p:spPr>
          <a:xfrm>
            <a:off x="349956" y="126118"/>
            <a:ext cx="11005432" cy="968904"/>
          </a:xfrm>
        </p:spPr>
        <p:txBody>
          <a:bodyPr>
            <a:normAutofit/>
          </a:bodyPr>
          <a:lstStyle/>
          <a:p>
            <a:r>
              <a:rPr lang="en-US" sz="3600" b="1"/>
              <a:t>Anti-VEGF or Laser photocoagulation or both?</a:t>
            </a:r>
          </a:p>
        </p:txBody>
      </p:sp>
      <p:sp>
        <p:nvSpPr>
          <p:cNvPr id="3" name="Text Placeholder 2">
            <a:extLst>
              <a:ext uri="{FF2B5EF4-FFF2-40B4-BE49-F238E27FC236}">
                <a16:creationId xmlns:a16="http://schemas.microsoft.com/office/drawing/2014/main" id="{FCB91820-5745-4F0E-A77C-FD92F7289433}"/>
              </a:ext>
            </a:extLst>
          </p:cNvPr>
          <p:cNvSpPr>
            <a:spLocks noGrp="1"/>
          </p:cNvSpPr>
          <p:nvPr>
            <p:ph type="body" idx="1"/>
          </p:nvPr>
        </p:nvSpPr>
        <p:spPr>
          <a:xfrm>
            <a:off x="606425" y="993422"/>
            <a:ext cx="5489575" cy="587022"/>
          </a:xfrm>
        </p:spPr>
        <p:txBody>
          <a:bodyPr>
            <a:normAutofit/>
          </a:bodyPr>
          <a:lstStyle/>
          <a:p>
            <a:pPr algn="ctr"/>
            <a:r>
              <a:rPr lang="en-US" sz="3200"/>
              <a:t>Anti-VEGF vs Laser</a:t>
            </a:r>
          </a:p>
        </p:txBody>
      </p:sp>
      <p:sp>
        <p:nvSpPr>
          <p:cNvPr id="4" name="Content Placeholder 3">
            <a:extLst>
              <a:ext uri="{FF2B5EF4-FFF2-40B4-BE49-F238E27FC236}">
                <a16:creationId xmlns:a16="http://schemas.microsoft.com/office/drawing/2014/main" id="{34C29D1F-6455-473E-98AE-366B1293B6FD}"/>
              </a:ext>
            </a:extLst>
          </p:cNvPr>
          <p:cNvSpPr>
            <a:spLocks noGrp="1"/>
          </p:cNvSpPr>
          <p:nvPr>
            <p:ph sz="half" idx="2"/>
          </p:nvPr>
        </p:nvSpPr>
        <p:spPr>
          <a:xfrm>
            <a:off x="349956" y="1580445"/>
            <a:ext cx="8297333" cy="2381956"/>
          </a:xfrm>
          <a:ln>
            <a:solidFill>
              <a:schemeClr val="accent1"/>
            </a:solidFill>
          </a:ln>
        </p:spPr>
        <p:txBody>
          <a:bodyPr>
            <a:normAutofit lnSpcReduction="10000"/>
          </a:bodyPr>
          <a:lstStyle/>
          <a:p>
            <a:r>
              <a:rPr lang="en-US"/>
              <a:t>Less peripheral vision loss</a:t>
            </a:r>
          </a:p>
          <a:p>
            <a:r>
              <a:rPr lang="en-US"/>
              <a:t>Fewer vitrectomies for secondary complications</a:t>
            </a:r>
          </a:p>
          <a:p>
            <a:r>
              <a:rPr lang="en-US"/>
              <a:t>Lower risk of developing DME</a:t>
            </a:r>
          </a:p>
          <a:p>
            <a:r>
              <a:rPr lang="en-US"/>
              <a:t>Require a greater number of visits and treatments </a:t>
            </a:r>
          </a:p>
          <a:p>
            <a:pPr lvl="1"/>
            <a:r>
              <a:rPr lang="en-US"/>
              <a:t>? Accelerated progression if stop treatments </a:t>
            </a:r>
          </a:p>
        </p:txBody>
      </p:sp>
      <p:sp>
        <p:nvSpPr>
          <p:cNvPr id="5" name="TextBox 4">
            <a:extLst>
              <a:ext uri="{FF2B5EF4-FFF2-40B4-BE49-F238E27FC236}">
                <a16:creationId xmlns:a16="http://schemas.microsoft.com/office/drawing/2014/main" id="{096EE10D-293F-43BF-9A2A-43D545E9FD4C}"/>
              </a:ext>
            </a:extLst>
          </p:cNvPr>
          <p:cNvSpPr txBox="1"/>
          <p:nvPr/>
        </p:nvSpPr>
        <p:spPr>
          <a:xfrm flipH="1">
            <a:off x="298539" y="4064998"/>
            <a:ext cx="10566400" cy="2666884"/>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Long-term </a:t>
            </a:r>
            <a:r>
              <a:rPr kumimoji="0" lang="en-US" sz="2600" b="1" i="1" u="none" strike="noStrike" kern="1200" cap="none" spc="0" normalizeH="0" baseline="0" noProof="0">
                <a:ln>
                  <a:noFill/>
                </a:ln>
                <a:solidFill>
                  <a:prstClr val="black"/>
                </a:solidFill>
                <a:effectLst/>
                <a:uLnTx/>
                <a:uFillTx/>
                <a:latin typeface="Calibri" panose="020F0502020204030204"/>
                <a:ea typeface="+mn-ea"/>
                <a:cs typeface="+mn-cs"/>
              </a:rPr>
              <a:t>successful outcomes </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of treatment with intravitreal anti-VEGF injections are </a:t>
            </a:r>
            <a:r>
              <a:rPr kumimoji="0" lang="en-US" sz="2600" b="1" i="1" u="none" strike="noStrike" kern="1200" cap="none" spc="0" normalizeH="0" baseline="0" noProof="0">
                <a:ln>
                  <a:noFill/>
                </a:ln>
                <a:solidFill>
                  <a:prstClr val="black"/>
                </a:solidFill>
                <a:effectLst/>
                <a:uLnTx/>
                <a:uFillTx/>
                <a:latin typeface="Calibri" panose="020F0502020204030204"/>
                <a:ea typeface="+mn-ea"/>
                <a:cs typeface="+mn-cs"/>
              </a:rPr>
              <a:t>predicated upon close follow-up</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In a large study nearly 25% of all PDR patients were </a:t>
            </a:r>
            <a:r>
              <a:rPr kumimoji="0" lang="en-US" sz="2200" b="1" i="1" u="none" strike="noStrike" kern="1200" cap="none" spc="0" normalizeH="0" baseline="0" noProof="0">
                <a:ln>
                  <a:noFill/>
                </a:ln>
                <a:solidFill>
                  <a:prstClr val="black"/>
                </a:solidFill>
                <a:effectLst/>
                <a:uLnTx/>
                <a:uFillTx/>
                <a:latin typeface="Calibri" panose="020F0502020204030204"/>
                <a:ea typeface="+mn-ea"/>
                <a:cs typeface="+mn-cs"/>
              </a:rPr>
              <a:t>lost to follow-up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(LTFU) after treatment initiation. Risk factors for LTFU: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Over 4 years, the patients who received </a:t>
            </a:r>
            <a:r>
              <a:rPr kumimoji="0" lang="en-US" sz="1900" b="1" i="0" u="none" strike="noStrike" kern="1200" cap="none" spc="0" normalizeH="0" baseline="0" noProof="0">
                <a:ln>
                  <a:noFill/>
                </a:ln>
                <a:solidFill>
                  <a:prstClr val="black"/>
                </a:solidFill>
                <a:effectLst/>
                <a:uLnTx/>
                <a:uFillTx/>
                <a:latin typeface="Calibri" panose="020F0502020204030204"/>
                <a:ea typeface="+mn-ea"/>
                <a:cs typeface="+mn-cs"/>
              </a:rPr>
              <a:t>PRP had a 28% LTFU rate </a:t>
            </a: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compared with </a:t>
            </a:r>
            <a:r>
              <a:rPr kumimoji="0" lang="en-US" sz="1900" b="1" i="0" u="none" strike="noStrike" kern="1200" cap="none" spc="0" normalizeH="0" baseline="0" noProof="0">
                <a:ln>
                  <a:noFill/>
                </a:ln>
                <a:solidFill>
                  <a:prstClr val="black"/>
                </a:solidFill>
                <a:effectLst/>
                <a:uLnTx/>
                <a:uFillTx/>
                <a:latin typeface="Calibri" panose="020F0502020204030204"/>
                <a:ea typeface="+mn-ea"/>
                <a:cs typeface="+mn-cs"/>
              </a:rPr>
              <a:t>22.1% in the anti-VEGF</a:t>
            </a: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 group (P = .001).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Increased rates of LTFU were seen in patients with lower adjusted gross income, patients of Black or Hispanic heritage, and younger patients.</a:t>
            </a:r>
          </a:p>
        </p:txBody>
      </p:sp>
    </p:spTree>
    <p:extLst>
      <p:ext uri="{BB962C8B-B14F-4D97-AF65-F5344CB8AC3E}">
        <p14:creationId xmlns:p14="http://schemas.microsoft.com/office/powerpoint/2010/main" val="405843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C5F4-3221-40C1-9113-B7DD1D3A5460}"/>
              </a:ext>
            </a:extLst>
          </p:cNvPr>
          <p:cNvSpPr>
            <a:spLocks noGrp="1"/>
          </p:cNvSpPr>
          <p:nvPr>
            <p:ph type="title"/>
          </p:nvPr>
        </p:nvSpPr>
        <p:spPr>
          <a:xfrm>
            <a:off x="508000" y="365126"/>
            <a:ext cx="9843911" cy="763764"/>
          </a:xfrm>
        </p:spPr>
        <p:txBody>
          <a:bodyPr>
            <a:normAutofit/>
          </a:bodyPr>
          <a:lstStyle/>
          <a:p>
            <a:pPr algn="ctr"/>
            <a:r>
              <a:rPr lang="en-US" sz="3600" b="1"/>
              <a:t>Combination Therapy (PRP + anti-VEGF agent)</a:t>
            </a:r>
          </a:p>
        </p:txBody>
      </p:sp>
      <p:sp>
        <p:nvSpPr>
          <p:cNvPr id="3" name="Content Placeholder 2">
            <a:extLst>
              <a:ext uri="{FF2B5EF4-FFF2-40B4-BE49-F238E27FC236}">
                <a16:creationId xmlns:a16="http://schemas.microsoft.com/office/drawing/2014/main" id="{2ECAB86F-7D92-432E-AB2C-71DCD2472D36}"/>
              </a:ext>
            </a:extLst>
          </p:cNvPr>
          <p:cNvSpPr>
            <a:spLocks noGrp="1"/>
          </p:cNvSpPr>
          <p:nvPr>
            <p:ph idx="1"/>
          </p:nvPr>
        </p:nvSpPr>
        <p:spPr>
          <a:xfrm>
            <a:off x="203200" y="1433689"/>
            <a:ext cx="10148712" cy="4743274"/>
          </a:xfrm>
        </p:spPr>
        <p:txBody>
          <a:bodyPr/>
          <a:lstStyle/>
          <a:p>
            <a:r>
              <a:rPr lang="en-US"/>
              <a:t>PRP can be particularly valuable in conjunction with anti-VEGF therapy for patients with high-risk PDR. </a:t>
            </a:r>
          </a:p>
          <a:p>
            <a:pPr lvl="1"/>
            <a:r>
              <a:rPr lang="en-US"/>
              <a:t>The PROTEUS study evaluated patients who were randomly assigned to treatment with </a:t>
            </a:r>
          </a:p>
          <a:p>
            <a:pPr lvl="2"/>
            <a:r>
              <a:rPr lang="en-US"/>
              <a:t>intravitreal anti-VEGF injections plus PRP versus </a:t>
            </a:r>
          </a:p>
          <a:p>
            <a:pPr lvl="2"/>
            <a:r>
              <a:rPr lang="en-US"/>
              <a:t>PRP alone </a:t>
            </a:r>
          </a:p>
          <a:p>
            <a:pPr lvl="1"/>
            <a:r>
              <a:rPr lang="en-US"/>
              <a:t>At 1 year, regression of neovascularization of the disc or neovascularization elsewhere </a:t>
            </a:r>
          </a:p>
          <a:p>
            <a:pPr lvl="2"/>
            <a:r>
              <a:rPr lang="en-US" b="1"/>
              <a:t>92.7% </a:t>
            </a:r>
            <a:r>
              <a:rPr lang="en-US"/>
              <a:t>of patients who had </a:t>
            </a:r>
            <a:r>
              <a:rPr lang="en-US" b="1" i="1"/>
              <a:t>combined therapy </a:t>
            </a:r>
            <a:endParaRPr lang="en-US"/>
          </a:p>
          <a:p>
            <a:pPr lvl="2"/>
            <a:r>
              <a:rPr lang="en-US" b="1"/>
              <a:t>70.5% </a:t>
            </a:r>
            <a:r>
              <a:rPr lang="en-US"/>
              <a:t>of patients who received </a:t>
            </a:r>
            <a:r>
              <a:rPr lang="en-US" b="1" i="1"/>
              <a:t>PRP monotherapy </a:t>
            </a:r>
            <a:r>
              <a:rPr lang="en-US"/>
              <a:t>(P = .009).</a:t>
            </a:r>
          </a:p>
        </p:txBody>
      </p:sp>
    </p:spTree>
    <p:extLst>
      <p:ext uri="{BB962C8B-B14F-4D97-AF65-F5344CB8AC3E}">
        <p14:creationId xmlns:p14="http://schemas.microsoft.com/office/powerpoint/2010/main" val="242937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897-4C9D-4CFE-9A91-4CF492541D63}"/>
              </a:ext>
            </a:extLst>
          </p:cNvPr>
          <p:cNvSpPr>
            <a:spLocks noGrp="1"/>
          </p:cNvSpPr>
          <p:nvPr>
            <p:ph type="title"/>
          </p:nvPr>
        </p:nvSpPr>
        <p:spPr>
          <a:xfrm>
            <a:off x="316090" y="299155"/>
            <a:ext cx="10239023" cy="763764"/>
          </a:xfrm>
        </p:spPr>
        <p:txBody>
          <a:bodyPr>
            <a:normAutofit/>
          </a:bodyPr>
          <a:lstStyle/>
          <a:p>
            <a:pPr algn="ctr"/>
            <a:r>
              <a:rPr lang="en-US" sz="3600" b="1"/>
              <a:t>“Promptly” = “Without Delay”</a:t>
            </a:r>
          </a:p>
        </p:txBody>
      </p:sp>
      <p:sp>
        <p:nvSpPr>
          <p:cNvPr id="3" name="Content Placeholder 2">
            <a:extLst>
              <a:ext uri="{FF2B5EF4-FFF2-40B4-BE49-F238E27FC236}">
                <a16:creationId xmlns:a16="http://schemas.microsoft.com/office/drawing/2014/main" id="{FC2D77FB-4366-45AA-85FE-609D358CC8D2}"/>
              </a:ext>
            </a:extLst>
          </p:cNvPr>
          <p:cNvSpPr>
            <a:spLocks noGrp="1"/>
          </p:cNvSpPr>
          <p:nvPr>
            <p:ph idx="1"/>
          </p:nvPr>
        </p:nvSpPr>
        <p:spPr>
          <a:xfrm>
            <a:off x="316091" y="1174045"/>
            <a:ext cx="10239022" cy="5384800"/>
          </a:xfrm>
        </p:spPr>
        <p:txBody>
          <a:bodyPr>
            <a:normAutofit fontScale="85000" lnSpcReduction="20000"/>
          </a:bodyPr>
          <a:lstStyle/>
          <a:p>
            <a:r>
              <a:rPr lang="en-US"/>
              <a:t>A </a:t>
            </a:r>
            <a:r>
              <a:rPr lang="en-US" b="1" i="1"/>
              <a:t>delay</a:t>
            </a:r>
            <a:r>
              <a:rPr lang="en-US"/>
              <a:t> in treatment for PDR can cause permanent visual impairment. </a:t>
            </a:r>
          </a:p>
          <a:p>
            <a:pPr lvl="1"/>
            <a:r>
              <a:rPr lang="en-US" sz="2800"/>
              <a:t>A delay in treating PDR with PRP by </a:t>
            </a:r>
            <a:r>
              <a:rPr lang="en-US" sz="2800" i="1"/>
              <a:t>&gt; 30 days </a:t>
            </a:r>
            <a:r>
              <a:rPr lang="en-US" sz="2800"/>
              <a:t>can lead to decreased visual outcomes at 1 and 2 years after treatment compared with </a:t>
            </a:r>
            <a:r>
              <a:rPr lang="en-US" sz="2800" i="1"/>
              <a:t>treatment on the day of diagnosis</a:t>
            </a:r>
            <a:r>
              <a:rPr lang="en-US" i="1"/>
              <a:t>.</a:t>
            </a:r>
            <a:r>
              <a:rPr lang="en-US"/>
              <a:t> </a:t>
            </a:r>
            <a:r>
              <a:rPr lang="en-US" sz="1600"/>
              <a:t>Ohlhausen et al </a:t>
            </a:r>
          </a:p>
          <a:p>
            <a:pPr marL="457200" lvl="1" indent="0">
              <a:buNone/>
            </a:pPr>
            <a:endParaRPr lang="en-US" sz="1200"/>
          </a:p>
          <a:p>
            <a:pPr lvl="1"/>
            <a:endParaRPr lang="en-US" sz="1600"/>
          </a:p>
          <a:p>
            <a:r>
              <a:rPr lang="en-US"/>
              <a:t>How rapidly do your patients get in for treatment once significant DR and/or DME noted on exam or they c/o significant vision symptoms?</a:t>
            </a:r>
          </a:p>
          <a:p>
            <a:pPr lvl="1"/>
            <a:r>
              <a:rPr lang="en-US"/>
              <a:t>Spots or dark strings (webs) floating in your vision (floaters)</a:t>
            </a:r>
          </a:p>
          <a:p>
            <a:pPr lvl="2"/>
            <a:r>
              <a:rPr lang="en-US"/>
              <a:t>Retinal detachment - This can cause spots floating in your vision, flashes of light or severe vision loss.</a:t>
            </a:r>
          </a:p>
          <a:p>
            <a:pPr lvl="1"/>
            <a:r>
              <a:rPr lang="en-US"/>
              <a:t>Blurred vision </a:t>
            </a:r>
          </a:p>
          <a:p>
            <a:pPr lvl="2"/>
            <a:r>
              <a:rPr lang="en-US"/>
              <a:t>Macular Edema – This can cause blurred and distorted vision.</a:t>
            </a:r>
          </a:p>
          <a:p>
            <a:pPr lvl="2"/>
            <a:r>
              <a:rPr lang="en-US"/>
              <a:t>Glaucoma – This can cause hazy or blurred vision and the appearance of rainbow-colored circles around bright lights.</a:t>
            </a:r>
          </a:p>
          <a:p>
            <a:pPr lvl="1"/>
            <a:r>
              <a:rPr lang="en-US"/>
              <a:t>Fluctuating vision</a:t>
            </a:r>
          </a:p>
          <a:p>
            <a:pPr lvl="1"/>
            <a:r>
              <a:rPr lang="en-US"/>
              <a:t>Dark or empty areas in your vision </a:t>
            </a:r>
          </a:p>
          <a:p>
            <a:pPr lvl="2"/>
            <a:r>
              <a:rPr lang="en-US"/>
              <a:t>Vitreous hemorrhage - If the amount of bleeding is small, you might see only a few dark spots (floaters). In more-severe cases, blood can fill the vitreous cavity and completely block your vision.</a:t>
            </a:r>
          </a:p>
          <a:p>
            <a:pPr lvl="1"/>
            <a:r>
              <a:rPr lang="en-US"/>
              <a:t>Vision loss</a:t>
            </a:r>
          </a:p>
          <a:p>
            <a:pPr marL="457200" lvl="1" indent="0">
              <a:buNone/>
            </a:pPr>
            <a:r>
              <a:rPr lang="en-US"/>
              <a:t> </a:t>
            </a:r>
          </a:p>
        </p:txBody>
      </p:sp>
    </p:spTree>
    <p:extLst>
      <p:ext uri="{BB962C8B-B14F-4D97-AF65-F5344CB8AC3E}">
        <p14:creationId xmlns:p14="http://schemas.microsoft.com/office/powerpoint/2010/main" val="384334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2B3-C8FF-4FA1-9DA2-F4312F077179}"/>
              </a:ext>
            </a:extLst>
          </p:cNvPr>
          <p:cNvSpPr>
            <a:spLocks noGrp="1"/>
          </p:cNvSpPr>
          <p:nvPr>
            <p:ph type="title"/>
          </p:nvPr>
        </p:nvSpPr>
        <p:spPr>
          <a:xfrm>
            <a:off x="304800" y="342548"/>
            <a:ext cx="10515600" cy="673452"/>
          </a:xfrm>
        </p:spPr>
        <p:txBody>
          <a:bodyPr>
            <a:normAutofit/>
          </a:bodyPr>
          <a:lstStyle/>
          <a:p>
            <a:r>
              <a:rPr lang="en-US" sz="3600" b="1"/>
              <a:t>Treatment Recommendations</a:t>
            </a:r>
          </a:p>
        </p:txBody>
      </p:sp>
      <p:sp>
        <p:nvSpPr>
          <p:cNvPr id="3" name="Content Placeholder 2">
            <a:extLst>
              <a:ext uri="{FF2B5EF4-FFF2-40B4-BE49-F238E27FC236}">
                <a16:creationId xmlns:a16="http://schemas.microsoft.com/office/drawing/2014/main" id="{3F879263-D455-4E5E-B9EB-1970A4B943DD}"/>
              </a:ext>
            </a:extLst>
          </p:cNvPr>
          <p:cNvSpPr>
            <a:spLocks noGrp="1"/>
          </p:cNvSpPr>
          <p:nvPr>
            <p:ph idx="1"/>
          </p:nvPr>
        </p:nvSpPr>
        <p:spPr>
          <a:xfrm>
            <a:off x="304800" y="1174044"/>
            <a:ext cx="10216444" cy="5034846"/>
          </a:xfrm>
        </p:spPr>
        <p:txBody>
          <a:bodyPr>
            <a:normAutofit lnSpcReduction="10000"/>
          </a:bodyPr>
          <a:lstStyle/>
          <a:p>
            <a:r>
              <a:rPr lang="en-US" dirty="0"/>
              <a:t>12.12  </a:t>
            </a:r>
            <a:r>
              <a:rPr lang="en-US" b="1" i="1" dirty="0"/>
              <a:t>Intravitreous injections of antivascular endothelial grown factor (anti-VEGF) </a:t>
            </a:r>
            <a:r>
              <a:rPr lang="en-US" dirty="0"/>
              <a:t>are indicated for central involved </a:t>
            </a:r>
            <a:r>
              <a:rPr lang="en-US" b="1" dirty="0"/>
              <a:t>diabetic macular edema</a:t>
            </a:r>
            <a:r>
              <a:rPr lang="en-US" dirty="0"/>
              <a:t> which occurs beneath the foveal center and impairs vision acuity. A</a:t>
            </a:r>
          </a:p>
          <a:p>
            <a:pPr marL="0" indent="0">
              <a:buNone/>
            </a:pPr>
            <a:endParaRPr lang="en-US" sz="1000" dirty="0"/>
          </a:p>
          <a:p>
            <a:pPr marL="0" indent="0" algn="ctr">
              <a:buNone/>
            </a:pPr>
            <a:r>
              <a:rPr lang="en-US" sz="2000" i="1" dirty="0"/>
              <a:t>“… current data from well-designed clinical trials demonstrate that intravitreal </a:t>
            </a:r>
            <a:r>
              <a:rPr lang="en-US" sz="2000" b="1" i="1" dirty="0"/>
              <a:t>anti-VEGF agents </a:t>
            </a:r>
            <a:r>
              <a:rPr lang="en-US" sz="2000" i="1" dirty="0"/>
              <a:t>provide a </a:t>
            </a:r>
            <a:r>
              <a:rPr lang="en-US" sz="2000" b="1" i="1" dirty="0"/>
              <a:t>more effective treatment </a:t>
            </a:r>
            <a:r>
              <a:rPr lang="en-US" sz="2000" i="1" dirty="0"/>
              <a:t>regimen for central-involved diabetic macular edema than monotherapy or even combination therapy with a laser”</a:t>
            </a:r>
          </a:p>
          <a:p>
            <a:pPr marL="0" indent="0" algn="ctr">
              <a:buNone/>
            </a:pPr>
            <a:r>
              <a:rPr lang="en-US" sz="2000" i="1" dirty="0"/>
              <a:t>“…laser photocoagulation surgery was beneficial in reducing the risk of further visual loss in affected patients but generally not beneficial in reversing already diminished acuity.”</a:t>
            </a:r>
          </a:p>
          <a:p>
            <a:pPr marL="0" indent="0" algn="ctr">
              <a:buNone/>
            </a:pPr>
            <a:r>
              <a:rPr lang="en-US" sz="2000" i="1" dirty="0"/>
              <a:t>Anti-VEGF therapy </a:t>
            </a:r>
            <a:r>
              <a:rPr lang="en-US" sz="2000" b="1" i="1" dirty="0"/>
              <a:t>improves vision </a:t>
            </a:r>
            <a:r>
              <a:rPr lang="en-US" sz="2000" i="1" dirty="0"/>
              <a:t>and has replaced the need for laser photocoagulation in the vast majority of patients with macular edema.”</a:t>
            </a:r>
          </a:p>
          <a:p>
            <a:pPr marL="0" indent="0" algn="ctr">
              <a:buNone/>
            </a:pPr>
            <a:endParaRPr lang="en-US" sz="800" i="1" dirty="0"/>
          </a:p>
          <a:p>
            <a:pPr marL="0" indent="0" algn="ctr">
              <a:buNone/>
            </a:pPr>
            <a:r>
              <a:rPr lang="en-US" sz="2000" dirty="0"/>
              <a:t>Requires monthly injections for the first 12 months with fewer injections needed in subsequent years to maintain </a:t>
            </a:r>
          </a:p>
        </p:txBody>
      </p:sp>
    </p:spTree>
    <p:extLst>
      <p:ext uri="{BB962C8B-B14F-4D97-AF65-F5344CB8AC3E}">
        <p14:creationId xmlns:p14="http://schemas.microsoft.com/office/powerpoint/2010/main" val="203186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2B3-C8FF-4FA1-9DA2-F4312F077179}"/>
              </a:ext>
            </a:extLst>
          </p:cNvPr>
          <p:cNvSpPr>
            <a:spLocks noGrp="1"/>
          </p:cNvSpPr>
          <p:nvPr>
            <p:ph type="title"/>
          </p:nvPr>
        </p:nvSpPr>
        <p:spPr>
          <a:xfrm>
            <a:off x="304800" y="342548"/>
            <a:ext cx="10515600" cy="673452"/>
          </a:xfrm>
        </p:spPr>
        <p:txBody>
          <a:bodyPr>
            <a:normAutofit/>
          </a:bodyPr>
          <a:lstStyle/>
          <a:p>
            <a:r>
              <a:rPr lang="en-US" sz="3600" b="1"/>
              <a:t>Treatment Recommendations</a:t>
            </a:r>
          </a:p>
        </p:txBody>
      </p:sp>
      <p:sp>
        <p:nvSpPr>
          <p:cNvPr id="3" name="Content Placeholder 2">
            <a:extLst>
              <a:ext uri="{FF2B5EF4-FFF2-40B4-BE49-F238E27FC236}">
                <a16:creationId xmlns:a16="http://schemas.microsoft.com/office/drawing/2014/main" id="{3F879263-D455-4E5E-B9EB-1970A4B943DD}"/>
              </a:ext>
            </a:extLst>
          </p:cNvPr>
          <p:cNvSpPr>
            <a:spLocks noGrp="1"/>
          </p:cNvSpPr>
          <p:nvPr>
            <p:ph idx="1"/>
          </p:nvPr>
        </p:nvSpPr>
        <p:spPr>
          <a:xfrm>
            <a:off x="304800" y="1185333"/>
            <a:ext cx="10515600" cy="5170311"/>
          </a:xfrm>
        </p:spPr>
        <p:txBody>
          <a:bodyPr>
            <a:normAutofit/>
          </a:bodyPr>
          <a:lstStyle/>
          <a:p>
            <a:r>
              <a:rPr lang="en-US"/>
              <a:t>12.13 Macular focal/grid photocoagulation and intravitreal injections of corticosteroid are reasonable treatments in eyes with persistent diabetic macular edema despite previous anti-VEGF therapy or eyes that are not candidates for this first-line approach. A</a:t>
            </a:r>
          </a:p>
          <a:p>
            <a:pPr lvl="1"/>
            <a:r>
              <a:rPr lang="en-US" i="1"/>
              <a:t>Anti-VEGF medications should not be used in pregnant patients with diabetes due to theoretical risks to the vasculature of the developing fetus</a:t>
            </a:r>
          </a:p>
          <a:p>
            <a:pPr marL="457200" lvl="1" indent="0">
              <a:buNone/>
            </a:pPr>
            <a:endParaRPr lang="en-US" i="1"/>
          </a:p>
          <a:p>
            <a:r>
              <a:rPr lang="en-US"/>
              <a:t>12.14 The presence of retinopathy is not a contraindication to aspirin therapy for cardioprotection, as aspirin does not increase the risk of retinal hemorrhage. A</a:t>
            </a:r>
          </a:p>
        </p:txBody>
      </p:sp>
    </p:spTree>
    <p:extLst>
      <p:ext uri="{BB962C8B-B14F-4D97-AF65-F5344CB8AC3E}">
        <p14:creationId xmlns:p14="http://schemas.microsoft.com/office/powerpoint/2010/main" val="263927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C0D5-33D4-4B8C-834A-371FC908C727}"/>
              </a:ext>
            </a:extLst>
          </p:cNvPr>
          <p:cNvSpPr>
            <a:spLocks noGrp="1"/>
          </p:cNvSpPr>
          <p:nvPr>
            <p:ph type="title"/>
          </p:nvPr>
        </p:nvSpPr>
        <p:spPr>
          <a:xfrm>
            <a:off x="225778" y="365126"/>
            <a:ext cx="10385778" cy="978252"/>
          </a:xfrm>
        </p:spPr>
        <p:txBody>
          <a:bodyPr/>
          <a:lstStyle/>
          <a:p>
            <a:pPr algn="ctr"/>
            <a:r>
              <a:rPr kumimoji="0" lang="en-US" sz="3600" b="1" i="0" u="none" strike="noStrike" kern="1200" cap="none" spc="0" normalizeH="0" baseline="0" noProof="0">
                <a:ln>
                  <a:noFill/>
                </a:ln>
                <a:solidFill>
                  <a:prstClr val="black"/>
                </a:solidFill>
                <a:effectLst/>
                <a:uLnTx/>
                <a:uFillTx/>
                <a:latin typeface="Calibri Light" panose="020F0302020204030204"/>
                <a:ea typeface="+mj-ea"/>
                <a:cs typeface="+mj-cs"/>
              </a:rPr>
              <a:t>Unanswered Questions </a:t>
            </a:r>
            <a:br>
              <a:rPr kumimoji="0" lang="en-US" sz="3600" b="1"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en-US" sz="2800" b="1" i="0" u="none" strike="noStrike" kern="1200" cap="none" spc="0" normalizeH="0" baseline="0" noProof="0">
                <a:ln>
                  <a:noFill/>
                </a:ln>
                <a:solidFill>
                  <a:prstClr val="black"/>
                </a:solidFill>
                <a:effectLst/>
                <a:uLnTx/>
                <a:uFillTx/>
                <a:latin typeface="Calibri Light" panose="020F0302020204030204"/>
                <a:ea typeface="+mj-ea"/>
                <a:cs typeface="+mj-cs"/>
              </a:rPr>
              <a:t>Especially regarding the underlying ischemia from vascular damage </a:t>
            </a:r>
            <a:endParaRPr lang="en-US"/>
          </a:p>
        </p:txBody>
      </p:sp>
      <p:sp>
        <p:nvSpPr>
          <p:cNvPr id="3" name="Content Placeholder 2">
            <a:extLst>
              <a:ext uri="{FF2B5EF4-FFF2-40B4-BE49-F238E27FC236}">
                <a16:creationId xmlns:a16="http://schemas.microsoft.com/office/drawing/2014/main" id="{4A06AAA9-150B-4026-AE6C-93A2E07CD593}"/>
              </a:ext>
            </a:extLst>
          </p:cNvPr>
          <p:cNvSpPr>
            <a:spLocks noGrp="1"/>
          </p:cNvSpPr>
          <p:nvPr>
            <p:ph idx="1"/>
          </p:nvPr>
        </p:nvSpPr>
        <p:spPr>
          <a:xfrm>
            <a:off x="101600" y="1512712"/>
            <a:ext cx="10848621" cy="4980161"/>
          </a:xfrm>
        </p:spPr>
        <p:txBody>
          <a:bodyPr>
            <a:normAutofit fontScale="92500"/>
          </a:bodyPr>
          <a:lstStyle/>
          <a:p>
            <a:r>
              <a:rPr lang="en-US"/>
              <a:t>Therapy with anti-VEGF agents usually leads to the regression of clinically apparent DR. </a:t>
            </a:r>
          </a:p>
          <a:p>
            <a:pPr lvl="1"/>
            <a:r>
              <a:rPr lang="en-US"/>
              <a:t>Hemorrhages and microaneurysms improve, and exudates slowly resolve. </a:t>
            </a:r>
          </a:p>
          <a:p>
            <a:r>
              <a:rPr lang="en-US" b="1" i="1"/>
              <a:t>Less is known about the effects of anti-VEGF agents on retinal capillary nonperfusion</a:t>
            </a:r>
            <a:r>
              <a:rPr lang="en-US"/>
              <a:t>, the primary driver of angiogenesis.</a:t>
            </a:r>
          </a:p>
          <a:p>
            <a:pPr lvl="1"/>
            <a:r>
              <a:rPr lang="en-US"/>
              <a:t>The PERMEATE study used ultra-widefield fluorescein angiography to evaluate panretinal leakage and ischemic indices in patients receiving intravitreal anti-VEGF injections for DME and retinal vein occlusion. </a:t>
            </a:r>
          </a:p>
          <a:p>
            <a:pPr lvl="2"/>
            <a:r>
              <a:rPr lang="en-US"/>
              <a:t>The study found that, although leakage improved with regular injections, </a:t>
            </a:r>
            <a:r>
              <a:rPr lang="en-US" b="1"/>
              <a:t>the underlying ischemic index did not improve, and in fact worsened after 12 months of regular injections</a:t>
            </a:r>
            <a:r>
              <a:rPr lang="en-US"/>
              <a:t>. </a:t>
            </a:r>
          </a:p>
          <a:p>
            <a:pPr lvl="3"/>
            <a:r>
              <a:rPr lang="en-US"/>
              <a:t>Thus, </a:t>
            </a:r>
            <a:r>
              <a:rPr lang="en-US" b="1"/>
              <a:t>ischemia, manifesting as peripheral nonperfusion, continues unabated </a:t>
            </a:r>
            <a:r>
              <a:rPr lang="en-US"/>
              <a:t>in the setting of anti-VEGF monotherapy.</a:t>
            </a:r>
          </a:p>
          <a:p>
            <a:pPr lvl="2"/>
            <a:r>
              <a:rPr lang="en-US"/>
              <a:t>This is accompanied by</a:t>
            </a:r>
            <a:r>
              <a:rPr lang="en-US" b="1"/>
              <a:t> functional loss of peripheral vision</a:t>
            </a:r>
            <a:r>
              <a:rPr lang="en-US"/>
              <a:t>. </a:t>
            </a:r>
          </a:p>
          <a:p>
            <a:pPr lvl="3"/>
            <a:r>
              <a:rPr lang="en-US"/>
              <a:t>Although visual field loss was greater in the PRP group than the anti-VEGF group, the 5-year data demonstrated progressive field loss in the anti-VEGF arm. </a:t>
            </a:r>
          </a:p>
        </p:txBody>
      </p:sp>
    </p:spTree>
    <p:extLst>
      <p:ext uri="{BB962C8B-B14F-4D97-AF65-F5344CB8AC3E}">
        <p14:creationId xmlns:p14="http://schemas.microsoft.com/office/powerpoint/2010/main" val="177045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22B7-2D44-4DD0-A505-0AFD02563DCB}"/>
              </a:ext>
            </a:extLst>
          </p:cNvPr>
          <p:cNvSpPr>
            <a:spLocks noGrp="1"/>
          </p:cNvSpPr>
          <p:nvPr>
            <p:ph type="title"/>
          </p:nvPr>
        </p:nvSpPr>
        <p:spPr>
          <a:xfrm>
            <a:off x="361244" y="203200"/>
            <a:ext cx="10272889" cy="733778"/>
          </a:xfrm>
        </p:spPr>
        <p:txBody>
          <a:bodyPr>
            <a:normAutofit/>
          </a:bodyPr>
          <a:lstStyle/>
          <a:p>
            <a:r>
              <a:rPr lang="en-US" sz="3600" b="1"/>
              <a:t>Summary</a:t>
            </a:r>
          </a:p>
        </p:txBody>
      </p:sp>
      <p:sp>
        <p:nvSpPr>
          <p:cNvPr id="3" name="Content Placeholder 2">
            <a:extLst>
              <a:ext uri="{FF2B5EF4-FFF2-40B4-BE49-F238E27FC236}">
                <a16:creationId xmlns:a16="http://schemas.microsoft.com/office/drawing/2014/main" id="{1F3C37FE-5A9B-45D5-BBED-026F724F3E34}"/>
              </a:ext>
            </a:extLst>
          </p:cNvPr>
          <p:cNvSpPr>
            <a:spLocks noGrp="1"/>
          </p:cNvSpPr>
          <p:nvPr>
            <p:ph idx="1"/>
          </p:nvPr>
        </p:nvSpPr>
        <p:spPr>
          <a:xfrm>
            <a:off x="361243" y="936977"/>
            <a:ext cx="10476089" cy="5599289"/>
          </a:xfrm>
        </p:spPr>
        <p:txBody>
          <a:bodyPr>
            <a:normAutofit fontScale="92500"/>
          </a:bodyPr>
          <a:lstStyle/>
          <a:p>
            <a:r>
              <a:rPr lang="en-US" dirty="0"/>
              <a:t>Diabetic Retinopathy (DR) is increased by longer duration and higher levels of glucose elevation as well has higher levels of blood pressure and lipids. </a:t>
            </a:r>
          </a:p>
          <a:p>
            <a:r>
              <a:rPr lang="en-US" dirty="0"/>
              <a:t>DR is the most common microvascular complication of diabetes. </a:t>
            </a:r>
          </a:p>
          <a:p>
            <a:r>
              <a:rPr lang="en-US" dirty="0"/>
              <a:t>DR is the leading cause of blindness in working-age adults in the US.</a:t>
            </a:r>
          </a:p>
          <a:p>
            <a:r>
              <a:rPr lang="en-US" dirty="0"/>
              <a:t>About 95-98% of vision loss from DR can be prevented. </a:t>
            </a:r>
          </a:p>
          <a:p>
            <a:r>
              <a:rPr lang="en-US" dirty="0"/>
              <a:t>Preventing vision loss requires </a:t>
            </a:r>
            <a:r>
              <a:rPr lang="en-US" i="1" dirty="0"/>
              <a:t>screening</a:t>
            </a:r>
            <a:r>
              <a:rPr lang="en-US" dirty="0"/>
              <a:t> for DR with diabetic eye exams and </a:t>
            </a:r>
            <a:r>
              <a:rPr lang="en-US" i="1" dirty="0"/>
              <a:t>timely treatment </a:t>
            </a:r>
            <a:r>
              <a:rPr lang="en-US" dirty="0"/>
              <a:t>of Proliferative DR and/or Diabetic Macular Edema. </a:t>
            </a:r>
          </a:p>
          <a:p>
            <a:pPr lvl="1"/>
            <a:r>
              <a:rPr lang="en-US" dirty="0"/>
              <a:t>Laser photocoagulation (PRP) and/or anti-VEGF for PDR</a:t>
            </a:r>
          </a:p>
          <a:p>
            <a:pPr lvl="1"/>
            <a:r>
              <a:rPr lang="en-US" dirty="0"/>
              <a:t>Anti-VEGF preferred treatment for DME </a:t>
            </a:r>
          </a:p>
          <a:p>
            <a:r>
              <a:rPr lang="en-US" dirty="0"/>
              <a:t>More research is needed regarding altering the underlying retinal ischemia induced by diabetic retinopathy.</a:t>
            </a:r>
          </a:p>
          <a:p>
            <a:r>
              <a:rPr lang="en-US" dirty="0"/>
              <a:t>Stay tuned for more understanding of neuronal component </a:t>
            </a:r>
            <a:r>
              <a:rPr lang="en-US" sz="2200" dirty="0"/>
              <a:t>(neurovascular unit abnormalities)</a:t>
            </a:r>
          </a:p>
          <a:p>
            <a:endParaRPr lang="en-US" dirty="0"/>
          </a:p>
        </p:txBody>
      </p:sp>
    </p:spTree>
    <p:extLst>
      <p:ext uri="{BB962C8B-B14F-4D97-AF65-F5344CB8AC3E}">
        <p14:creationId xmlns:p14="http://schemas.microsoft.com/office/powerpoint/2010/main" val="339925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9CF4-8207-47A4-8BBB-FDF4CD608165}"/>
              </a:ext>
            </a:extLst>
          </p:cNvPr>
          <p:cNvSpPr>
            <a:spLocks noGrp="1"/>
          </p:cNvSpPr>
          <p:nvPr>
            <p:ph type="title"/>
          </p:nvPr>
        </p:nvSpPr>
        <p:spPr/>
        <p:txBody>
          <a:bodyPr/>
          <a:lstStyle/>
          <a:p>
            <a:r>
              <a:rPr lang="en-US"/>
              <a:t>Post-question</a:t>
            </a:r>
          </a:p>
        </p:txBody>
      </p:sp>
      <p:sp>
        <p:nvSpPr>
          <p:cNvPr id="3" name="Content Placeholder 2">
            <a:extLst>
              <a:ext uri="{FF2B5EF4-FFF2-40B4-BE49-F238E27FC236}">
                <a16:creationId xmlns:a16="http://schemas.microsoft.com/office/drawing/2014/main" id="{C41D32A0-DD08-4F07-83BA-40A67440F0ED}"/>
              </a:ext>
            </a:extLst>
          </p:cNvPr>
          <p:cNvSpPr>
            <a:spLocks noGrp="1"/>
          </p:cNvSpPr>
          <p:nvPr>
            <p:ph idx="1"/>
          </p:nvPr>
        </p:nvSpPr>
        <p:spPr/>
        <p:txBody>
          <a:bodyPr/>
          <a:lstStyle/>
          <a:p>
            <a:pPr marL="0" indent="0">
              <a:buNone/>
            </a:pPr>
            <a:r>
              <a:rPr lang="en-US"/>
              <a:t>Diabetic Retinopathy </a:t>
            </a:r>
          </a:p>
          <a:p>
            <a:pPr marL="514350" indent="-514350">
              <a:buFont typeface="+mj-lt"/>
              <a:buAutoNum type="alphaUcPeriod"/>
            </a:pPr>
            <a:r>
              <a:rPr lang="en-US"/>
              <a:t>Is the least common microvascular complication in people with diabetes</a:t>
            </a:r>
          </a:p>
          <a:p>
            <a:pPr marL="514350" indent="-514350">
              <a:buFont typeface="+mj-lt"/>
              <a:buAutoNum type="alphaUcPeriod"/>
            </a:pPr>
            <a:r>
              <a:rPr lang="en-US"/>
              <a:t>Is the third most common cause of vision loss in adults ages 20-74</a:t>
            </a:r>
          </a:p>
          <a:p>
            <a:pPr marL="514350" indent="-514350">
              <a:buFont typeface="+mj-lt"/>
              <a:buAutoNum type="alphaUcPeriod"/>
            </a:pPr>
            <a:r>
              <a:rPr lang="en-US"/>
              <a:t>Is not treatable once it develops</a:t>
            </a:r>
          </a:p>
          <a:p>
            <a:pPr marL="514350" indent="-514350">
              <a:buFont typeface="+mj-lt"/>
              <a:buAutoNum type="alphaUcPeriod"/>
            </a:pPr>
            <a:r>
              <a:rPr lang="en-US"/>
              <a:t>Is associated with longer duration and higher levels of glycemia as well as blood pressure and lipids. </a:t>
            </a:r>
          </a:p>
        </p:txBody>
      </p:sp>
      <p:sp>
        <p:nvSpPr>
          <p:cNvPr id="4" name="Oval 3">
            <a:extLst>
              <a:ext uri="{FF2B5EF4-FFF2-40B4-BE49-F238E27FC236}">
                <a16:creationId xmlns:a16="http://schemas.microsoft.com/office/drawing/2014/main" id="{097C591F-F514-45DB-82AE-BDE17D379693}"/>
              </a:ext>
            </a:extLst>
          </p:cNvPr>
          <p:cNvSpPr/>
          <p:nvPr/>
        </p:nvSpPr>
        <p:spPr>
          <a:xfrm>
            <a:off x="485423" y="4109156"/>
            <a:ext cx="10868378" cy="10498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BD54-A682-491A-A938-F9CE0721A1D8}"/>
              </a:ext>
            </a:extLst>
          </p:cNvPr>
          <p:cNvSpPr>
            <a:spLocks noGrp="1"/>
          </p:cNvSpPr>
          <p:nvPr>
            <p:ph type="title"/>
          </p:nvPr>
        </p:nvSpPr>
        <p:spPr>
          <a:xfrm>
            <a:off x="327378" y="365125"/>
            <a:ext cx="9866489" cy="1325563"/>
          </a:xfrm>
        </p:spPr>
        <p:txBody>
          <a:bodyPr>
            <a:noAutofit/>
          </a:bodyPr>
          <a:lstStyle/>
          <a:p>
            <a:pPr marL="0" marR="0" algn="ctr">
              <a:spcBef>
                <a:spcPts val="0"/>
              </a:spcBef>
              <a:spcAft>
                <a:spcPts val="0"/>
              </a:spcAft>
            </a:pPr>
            <a:r>
              <a:rPr lang="en-US" sz="2800" u="sng">
                <a:solidFill>
                  <a:srgbClr val="0000FF"/>
                </a:solidFill>
                <a:effectLst/>
                <a:latin typeface="Calibri" panose="020F0502020204030204" pitchFamily="34" charset="0"/>
                <a:ea typeface="Calibri" panose="020F0502020204030204" pitchFamily="34" charset="0"/>
                <a:hlinkClick r:id="rId2"/>
              </a:rPr>
              <a:t>Assessing Eye Health and Eye Care Needs Among North American Native Individuals | Health Disparities | JAMA Ophthalmology | JAMA Network</a:t>
            </a:r>
            <a:endParaRPr lang="en-US" sz="2800"/>
          </a:p>
        </p:txBody>
      </p:sp>
      <p:sp>
        <p:nvSpPr>
          <p:cNvPr id="3" name="Content Placeholder 2">
            <a:extLst>
              <a:ext uri="{FF2B5EF4-FFF2-40B4-BE49-F238E27FC236}">
                <a16:creationId xmlns:a16="http://schemas.microsoft.com/office/drawing/2014/main" id="{59A56235-731B-4B16-9226-9FC80F165722}"/>
              </a:ext>
            </a:extLst>
          </p:cNvPr>
          <p:cNvSpPr>
            <a:spLocks noGrp="1"/>
          </p:cNvSpPr>
          <p:nvPr>
            <p:ph idx="1"/>
          </p:nvPr>
        </p:nvSpPr>
        <p:spPr>
          <a:xfrm>
            <a:off x="327378" y="1814336"/>
            <a:ext cx="10284178" cy="4351338"/>
          </a:xfrm>
        </p:spPr>
        <p:txBody>
          <a:bodyPr>
            <a:normAutofit fontScale="92500"/>
          </a:bodyPr>
          <a:lstStyle/>
          <a:p>
            <a:pPr marL="0" indent="0">
              <a:buNone/>
            </a:pPr>
            <a:r>
              <a:rPr lang="en-US" dirty="0"/>
              <a:t>In this cross-sectional study, </a:t>
            </a:r>
            <a:r>
              <a:rPr lang="en-US" i="1" dirty="0"/>
              <a:t>higher condition claim rates </a:t>
            </a:r>
            <a:r>
              <a:rPr lang="en-US" dirty="0"/>
              <a:t>but </a:t>
            </a:r>
            <a:r>
              <a:rPr lang="en-US" i="1" dirty="0"/>
              <a:t>lower service claim rates </a:t>
            </a:r>
            <a:r>
              <a:rPr lang="en-US" dirty="0"/>
              <a:t>were found for </a:t>
            </a:r>
            <a:r>
              <a:rPr lang="en-US" i="1" dirty="0"/>
              <a:t>Medicare beneficiaries </a:t>
            </a:r>
            <a:r>
              <a:rPr lang="en-US" dirty="0"/>
              <a:t>who were North American Native individuals vs non-Hispanic White individuals for </a:t>
            </a:r>
          </a:p>
          <a:p>
            <a:pPr lvl="1"/>
            <a:r>
              <a:rPr lang="en-US" dirty="0"/>
              <a:t>refractive errors; </a:t>
            </a:r>
          </a:p>
          <a:p>
            <a:pPr lvl="1"/>
            <a:r>
              <a:rPr lang="en-US" b="1" dirty="0"/>
              <a:t>diabetic eye diseases; </a:t>
            </a:r>
          </a:p>
          <a:p>
            <a:pPr lvl="1"/>
            <a:r>
              <a:rPr lang="en-US" dirty="0"/>
              <a:t>blindness and low vision; </a:t>
            </a:r>
          </a:p>
          <a:p>
            <a:pPr lvl="1"/>
            <a:r>
              <a:rPr lang="en-US" dirty="0"/>
              <a:t>injury, burns, and surgical complications of the eye; </a:t>
            </a:r>
          </a:p>
          <a:p>
            <a:pPr lvl="1"/>
            <a:r>
              <a:rPr lang="en-US" dirty="0"/>
              <a:t>orbital and external disease, </a:t>
            </a:r>
          </a:p>
          <a:p>
            <a:pPr marL="0" indent="0">
              <a:buNone/>
            </a:pPr>
            <a:r>
              <a:rPr lang="en-US" dirty="0"/>
              <a:t>suggesting disparities in eye care among North American Native individuals, even when medical insurance coverage was similar (Medicare)</a:t>
            </a:r>
          </a:p>
        </p:txBody>
      </p:sp>
    </p:spTree>
    <p:extLst>
      <p:ext uri="{BB962C8B-B14F-4D97-AF65-F5344CB8AC3E}">
        <p14:creationId xmlns:p14="http://schemas.microsoft.com/office/powerpoint/2010/main" val="255431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6B81-F150-4299-9B59-18073DA067AA}"/>
              </a:ext>
            </a:extLst>
          </p:cNvPr>
          <p:cNvSpPr>
            <a:spLocks noGrp="1"/>
          </p:cNvSpPr>
          <p:nvPr>
            <p:ph type="title"/>
          </p:nvPr>
        </p:nvSpPr>
        <p:spPr>
          <a:xfrm>
            <a:off x="262466" y="366888"/>
            <a:ext cx="10515600" cy="628297"/>
          </a:xfrm>
        </p:spPr>
        <p:txBody>
          <a:bodyPr>
            <a:normAutofit fontScale="90000"/>
          </a:bodyPr>
          <a:lstStyle/>
          <a:p>
            <a:r>
              <a:rPr kumimoji="0" lang="en-US" sz="2000" b="0" i="0" u="sng" strike="noStrike" kern="1200" cap="none" spc="0" normalizeH="0" baseline="0" noProof="0">
                <a:ln>
                  <a:noFill/>
                </a:ln>
                <a:solidFill>
                  <a:srgbClr val="0000FF"/>
                </a:solidFill>
                <a:effectLst/>
                <a:uLnTx/>
                <a:uFillTx/>
                <a:latin typeface="Calibri" panose="020F0502020204030204" pitchFamily="34" charset="0"/>
                <a:ea typeface="Calibri" panose="020F0502020204030204" pitchFamily="34" charset="0"/>
                <a:cs typeface="+mj-cs"/>
                <a:hlinkClick r:id="rId2"/>
              </a:rPr>
              <a:t>Assessing Eye Health and Eye Care Needs Among North American Native Individuals | Health Disparities | JAMA Ophthalmology | JAMA Network</a:t>
            </a:r>
            <a:endParaRPr lang="en-US"/>
          </a:p>
        </p:txBody>
      </p:sp>
      <p:sp>
        <p:nvSpPr>
          <p:cNvPr id="3" name="Content Placeholder 2">
            <a:extLst>
              <a:ext uri="{FF2B5EF4-FFF2-40B4-BE49-F238E27FC236}">
                <a16:creationId xmlns:a16="http://schemas.microsoft.com/office/drawing/2014/main" id="{163AB554-B020-45B8-AF41-A681B0206B0F}"/>
              </a:ext>
            </a:extLst>
          </p:cNvPr>
          <p:cNvSpPr>
            <a:spLocks noGrp="1"/>
          </p:cNvSpPr>
          <p:nvPr>
            <p:ph idx="1"/>
          </p:nvPr>
        </p:nvSpPr>
        <p:spPr>
          <a:xfrm>
            <a:off x="262466" y="1106310"/>
            <a:ext cx="10394245" cy="5384801"/>
          </a:xfrm>
        </p:spPr>
        <p:txBody>
          <a:bodyPr>
            <a:normAutofit/>
          </a:bodyPr>
          <a:lstStyle/>
          <a:p>
            <a:r>
              <a:rPr lang="en-US" sz="2200" dirty="0"/>
              <a:t>Matching Eye Conditions With Eye Services - Researchers paired ophthalmic conditions with their related services to understand whether there was a mismatch between claim rates for ophthalmic conditions and claim rates for services used. </a:t>
            </a:r>
          </a:p>
          <a:p>
            <a:r>
              <a:rPr lang="en-US" sz="2400" dirty="0"/>
              <a:t>Many cases where there was </a:t>
            </a:r>
            <a:r>
              <a:rPr lang="en-US" sz="2400" i="1" dirty="0"/>
              <a:t>both lower condition and lower service claim rates for North American Native individuals </a:t>
            </a:r>
            <a:r>
              <a:rPr lang="en-US" sz="2400" dirty="0"/>
              <a:t>vs non-Hispanic White individuals, likely </a:t>
            </a:r>
            <a:r>
              <a:rPr lang="en-US" sz="2400" b="1" dirty="0"/>
              <a:t>representing both </a:t>
            </a:r>
            <a:r>
              <a:rPr lang="en-US" sz="2400" dirty="0"/>
              <a:t>an </a:t>
            </a:r>
            <a:r>
              <a:rPr lang="en-US" sz="2400" b="1" i="1" dirty="0"/>
              <a:t>underdiagnosis of eye disease </a:t>
            </a:r>
            <a:r>
              <a:rPr lang="en-US" sz="2400" dirty="0"/>
              <a:t>and </a:t>
            </a:r>
            <a:r>
              <a:rPr lang="en-US" sz="2400" b="1" i="1" dirty="0"/>
              <a:t>an undertreatment of that disease. </a:t>
            </a:r>
          </a:p>
          <a:p>
            <a:pPr lvl="1"/>
            <a:r>
              <a:rPr lang="en-US" b="1" i="1" dirty="0"/>
              <a:t>Despite higher rate of diabetes – there was not a higher rate of DR suggesting underdiagnosis</a:t>
            </a:r>
          </a:p>
          <a:p>
            <a:r>
              <a:rPr lang="en-US" sz="2400" dirty="0"/>
              <a:t>North American Native individuals with several ophthalmic conditions, including refractive errors, blindness and low vision, and diabetic eye diseases, showed </a:t>
            </a:r>
            <a:r>
              <a:rPr lang="en-US" sz="2400" b="1" i="1" dirty="0"/>
              <a:t>significantly higher ophthalmic condition claim rates </a:t>
            </a:r>
            <a:r>
              <a:rPr lang="en-US" sz="2400" dirty="0"/>
              <a:t>but </a:t>
            </a:r>
            <a:r>
              <a:rPr lang="en-US" sz="2400" b="1" i="1" dirty="0"/>
              <a:t>lower service claim rates </a:t>
            </a:r>
            <a:r>
              <a:rPr lang="en-US" sz="2400" dirty="0"/>
              <a:t>compared with non-Hispanic White individuals. </a:t>
            </a:r>
          </a:p>
          <a:p>
            <a:pPr lvl="1"/>
            <a:r>
              <a:rPr lang="en-US" b="1" i="1" dirty="0"/>
              <a:t>Even when diagnosis made – less likely to get treatment</a:t>
            </a:r>
          </a:p>
          <a:p>
            <a:endParaRPr lang="en-US" dirty="0"/>
          </a:p>
          <a:p>
            <a:endParaRPr lang="en-US" dirty="0"/>
          </a:p>
        </p:txBody>
      </p:sp>
    </p:spTree>
    <p:extLst>
      <p:ext uri="{BB962C8B-B14F-4D97-AF65-F5344CB8AC3E}">
        <p14:creationId xmlns:p14="http://schemas.microsoft.com/office/powerpoint/2010/main" val="406541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9CF4-8207-47A4-8BBB-FDF4CD608165}"/>
              </a:ext>
            </a:extLst>
          </p:cNvPr>
          <p:cNvSpPr>
            <a:spLocks noGrp="1"/>
          </p:cNvSpPr>
          <p:nvPr>
            <p:ph type="title"/>
          </p:nvPr>
        </p:nvSpPr>
        <p:spPr>
          <a:xfrm>
            <a:off x="838200" y="365125"/>
            <a:ext cx="9975352" cy="1325563"/>
          </a:xfrm>
        </p:spPr>
        <p:txBody>
          <a:bodyPr/>
          <a:lstStyle/>
          <a:p>
            <a:r>
              <a:rPr lang="en-US"/>
              <a:t>Pre-question</a:t>
            </a:r>
          </a:p>
        </p:txBody>
      </p:sp>
      <p:sp>
        <p:nvSpPr>
          <p:cNvPr id="3" name="Content Placeholder 2">
            <a:extLst>
              <a:ext uri="{FF2B5EF4-FFF2-40B4-BE49-F238E27FC236}">
                <a16:creationId xmlns:a16="http://schemas.microsoft.com/office/drawing/2014/main" id="{C41D32A0-DD08-4F07-83BA-40A67440F0ED}"/>
              </a:ext>
            </a:extLst>
          </p:cNvPr>
          <p:cNvSpPr>
            <a:spLocks noGrp="1"/>
          </p:cNvSpPr>
          <p:nvPr>
            <p:ph idx="1"/>
          </p:nvPr>
        </p:nvSpPr>
        <p:spPr>
          <a:xfrm>
            <a:off x="297952" y="1825625"/>
            <a:ext cx="10515600" cy="4351338"/>
          </a:xfrm>
        </p:spPr>
        <p:txBody>
          <a:bodyPr/>
          <a:lstStyle/>
          <a:p>
            <a:pPr marL="0" indent="0">
              <a:buNone/>
            </a:pPr>
            <a:r>
              <a:rPr lang="en-US"/>
              <a:t>Diabetic Retinopathy </a:t>
            </a:r>
          </a:p>
          <a:p>
            <a:pPr marL="514350" indent="-514350">
              <a:buFont typeface="+mj-lt"/>
              <a:buAutoNum type="alphaUcPeriod"/>
            </a:pPr>
            <a:r>
              <a:rPr lang="en-US"/>
              <a:t>Is the least common microvascular complication in people with diabetes</a:t>
            </a:r>
          </a:p>
          <a:p>
            <a:pPr marL="514350" indent="-514350">
              <a:buFont typeface="+mj-lt"/>
              <a:buAutoNum type="alphaUcPeriod"/>
            </a:pPr>
            <a:r>
              <a:rPr lang="en-US"/>
              <a:t>Is the third most common cause of vision loss in adults ages 20-74</a:t>
            </a:r>
          </a:p>
          <a:p>
            <a:pPr marL="514350" indent="-514350">
              <a:buFont typeface="+mj-lt"/>
              <a:buAutoNum type="alphaUcPeriod"/>
            </a:pPr>
            <a:r>
              <a:rPr lang="en-US"/>
              <a:t>Is not treatable once it develops</a:t>
            </a:r>
          </a:p>
          <a:p>
            <a:pPr marL="514350" indent="-514350">
              <a:buFont typeface="+mj-lt"/>
              <a:buAutoNum type="alphaUcPeriod"/>
            </a:pPr>
            <a:r>
              <a:rPr lang="en-US"/>
              <a:t>Is associated with longer duration and higher levels of glycemia as well as blood pressure and lipids. </a:t>
            </a:r>
          </a:p>
        </p:txBody>
      </p:sp>
    </p:spTree>
    <p:extLst>
      <p:ext uri="{BB962C8B-B14F-4D97-AF65-F5344CB8AC3E}">
        <p14:creationId xmlns:p14="http://schemas.microsoft.com/office/powerpoint/2010/main" val="2190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6B81-F150-4299-9B59-18073DA067AA}"/>
              </a:ext>
            </a:extLst>
          </p:cNvPr>
          <p:cNvSpPr>
            <a:spLocks noGrp="1"/>
          </p:cNvSpPr>
          <p:nvPr>
            <p:ph type="title"/>
          </p:nvPr>
        </p:nvSpPr>
        <p:spPr>
          <a:xfrm>
            <a:off x="262466" y="366888"/>
            <a:ext cx="10515600" cy="628297"/>
          </a:xfrm>
        </p:spPr>
        <p:txBody>
          <a:bodyPr>
            <a:normAutofit fontScale="90000"/>
          </a:bodyPr>
          <a:lstStyle/>
          <a:p>
            <a:r>
              <a:rPr kumimoji="0" lang="en-US" sz="2000" b="0" i="0" u="sng" strike="noStrike" kern="1200" cap="none" spc="0" normalizeH="0" baseline="0" noProof="0">
                <a:ln>
                  <a:noFill/>
                </a:ln>
                <a:solidFill>
                  <a:srgbClr val="0000FF"/>
                </a:solidFill>
                <a:effectLst/>
                <a:uLnTx/>
                <a:uFillTx/>
                <a:latin typeface="Calibri" panose="020F0502020204030204" pitchFamily="34" charset="0"/>
                <a:ea typeface="Calibri" panose="020F0502020204030204" pitchFamily="34" charset="0"/>
                <a:cs typeface="+mj-cs"/>
                <a:hlinkClick r:id="rId2"/>
              </a:rPr>
              <a:t>Assessing Eye Health and Eye Care Needs Among North American Native Individuals | Health Disparities | JAMA Ophthalmology | JAMA Network</a:t>
            </a:r>
            <a:endParaRPr lang="en-US"/>
          </a:p>
        </p:txBody>
      </p:sp>
      <p:sp>
        <p:nvSpPr>
          <p:cNvPr id="3" name="Content Placeholder 2">
            <a:extLst>
              <a:ext uri="{FF2B5EF4-FFF2-40B4-BE49-F238E27FC236}">
                <a16:creationId xmlns:a16="http://schemas.microsoft.com/office/drawing/2014/main" id="{163AB554-B020-45B8-AF41-A681B0206B0F}"/>
              </a:ext>
            </a:extLst>
          </p:cNvPr>
          <p:cNvSpPr>
            <a:spLocks noGrp="1"/>
          </p:cNvSpPr>
          <p:nvPr>
            <p:ph idx="1"/>
          </p:nvPr>
        </p:nvSpPr>
        <p:spPr>
          <a:xfrm>
            <a:off x="262466" y="1106310"/>
            <a:ext cx="10778067" cy="5384801"/>
          </a:xfrm>
        </p:spPr>
        <p:txBody>
          <a:bodyPr>
            <a:normAutofit fontScale="92500"/>
          </a:bodyPr>
          <a:lstStyle/>
          <a:p>
            <a:r>
              <a:rPr lang="en-US" sz="2600" dirty="0"/>
              <a:t>There were no categories in this study where both reported claim rates for ophthalmic conditions and services were comparable between the North American Native group and non-Hispanic White group, indicating pervasive disparities. </a:t>
            </a:r>
          </a:p>
          <a:p>
            <a:pPr lvl="1"/>
            <a:r>
              <a:rPr lang="en-US" dirty="0"/>
              <a:t>To our knowledge, there are </a:t>
            </a:r>
            <a:r>
              <a:rPr lang="en-US" b="1" i="1" dirty="0"/>
              <a:t>no known genetic bases </a:t>
            </a:r>
            <a:r>
              <a:rPr lang="en-US" dirty="0"/>
              <a:t>to account for differences in rates of eye disease between North American Native individuals and non-Hispanic White individuals. </a:t>
            </a:r>
          </a:p>
          <a:p>
            <a:pPr lvl="1"/>
            <a:r>
              <a:rPr lang="en-US" dirty="0"/>
              <a:t>Thus, differences approximated through MFFS ophthalmic condition and service claim rates for North American Native individuals vs non-Hispanic White individuals likely highlight </a:t>
            </a:r>
            <a:r>
              <a:rPr lang="en-US" b="1" i="1" dirty="0"/>
              <a:t>disparities in health care access</a:t>
            </a:r>
            <a:r>
              <a:rPr lang="en-US" dirty="0"/>
              <a:t>. </a:t>
            </a:r>
          </a:p>
          <a:p>
            <a:pPr lvl="2"/>
            <a:r>
              <a:rPr lang="en-US" dirty="0"/>
              <a:t>Disparities may exist in part because North American Native populations are more likely to live in rural areas farther away from medical specialists, including ophthalmologists, among other contributing social factors.</a:t>
            </a:r>
          </a:p>
          <a:p>
            <a:r>
              <a:rPr lang="en-US" dirty="0"/>
              <a:t>Data from these studies and the present report support the inference that, even when insured, North American Native individuals have inferior access to ophthalmic services compared with that of non-Hispanic White individuals.</a:t>
            </a:r>
          </a:p>
          <a:p>
            <a:endParaRPr lang="en-US" dirty="0"/>
          </a:p>
          <a:p>
            <a:endParaRPr lang="en-US" dirty="0"/>
          </a:p>
        </p:txBody>
      </p:sp>
    </p:spTree>
    <p:extLst>
      <p:ext uri="{BB962C8B-B14F-4D97-AF65-F5344CB8AC3E}">
        <p14:creationId xmlns:p14="http://schemas.microsoft.com/office/powerpoint/2010/main" val="300595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01DE-1915-44EC-F3A0-36F3F55FAFE2}"/>
              </a:ext>
            </a:extLst>
          </p:cNvPr>
          <p:cNvSpPr>
            <a:spLocks noGrp="1"/>
          </p:cNvSpPr>
          <p:nvPr>
            <p:ph type="title"/>
          </p:nvPr>
        </p:nvSpPr>
        <p:spPr>
          <a:xfrm>
            <a:off x="237068" y="365126"/>
            <a:ext cx="10515600" cy="921808"/>
          </a:xfrm>
        </p:spPr>
        <p:txBody>
          <a:bodyPr>
            <a:normAutofit/>
          </a:bodyPr>
          <a:lstStyle/>
          <a:p>
            <a:pPr algn="ctr"/>
            <a:r>
              <a:rPr lang="en-US" sz="3600" b="1" dirty="0"/>
              <a:t>Barriers to “Timely Treatment” of DR</a:t>
            </a:r>
          </a:p>
        </p:txBody>
      </p:sp>
      <p:sp>
        <p:nvSpPr>
          <p:cNvPr id="3" name="Content Placeholder 2">
            <a:extLst>
              <a:ext uri="{FF2B5EF4-FFF2-40B4-BE49-F238E27FC236}">
                <a16:creationId xmlns:a16="http://schemas.microsoft.com/office/drawing/2014/main" id="{96DC0438-2E3A-2B7B-3AAC-83286C0DCA65}"/>
              </a:ext>
            </a:extLst>
          </p:cNvPr>
          <p:cNvSpPr>
            <a:spLocks noGrp="1"/>
          </p:cNvSpPr>
          <p:nvPr>
            <p:ph idx="1"/>
          </p:nvPr>
        </p:nvSpPr>
        <p:spPr>
          <a:xfrm>
            <a:off x="327379" y="1411111"/>
            <a:ext cx="10515600" cy="4464227"/>
          </a:xfrm>
        </p:spPr>
        <p:txBody>
          <a:bodyPr>
            <a:normAutofit/>
          </a:bodyPr>
          <a:lstStyle/>
          <a:p>
            <a:r>
              <a:rPr lang="en-US" sz="2400" dirty="0"/>
              <a:t>What are the barriers to getting screening eye exams for your patients?</a:t>
            </a:r>
          </a:p>
          <a:p>
            <a:r>
              <a:rPr lang="en-US" sz="2400" dirty="0"/>
              <a:t>Are you aware of barriers to your patients receiving “prompt”  treatment of DR once it is identified?</a:t>
            </a:r>
          </a:p>
          <a:p>
            <a:r>
              <a:rPr lang="en-US" sz="2400" dirty="0"/>
              <a:t>What is the experience for your patients/ your clinic?</a:t>
            </a:r>
          </a:p>
        </p:txBody>
      </p:sp>
    </p:spTree>
    <p:extLst>
      <p:ext uri="{BB962C8B-B14F-4D97-AF65-F5344CB8AC3E}">
        <p14:creationId xmlns:p14="http://schemas.microsoft.com/office/powerpoint/2010/main" val="2004667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21754-3D5E-4C5B-96E1-2DB016DEFEAE}"/>
              </a:ext>
            </a:extLst>
          </p:cNvPr>
          <p:cNvSpPr>
            <a:spLocks noGrp="1"/>
          </p:cNvSpPr>
          <p:nvPr>
            <p:ph idx="1"/>
          </p:nvPr>
        </p:nvSpPr>
        <p:spPr/>
        <p:txBody>
          <a:bodyPr>
            <a:normAutofit/>
          </a:bodyPr>
          <a:lstStyle/>
          <a:p>
            <a:pPr marL="0" indent="0" algn="ctr">
              <a:buNone/>
            </a:pPr>
            <a:r>
              <a:rPr lang="en-US" sz="5400"/>
              <a:t>Extra slides</a:t>
            </a:r>
          </a:p>
        </p:txBody>
      </p:sp>
    </p:spTree>
    <p:extLst>
      <p:ext uri="{BB962C8B-B14F-4D97-AF65-F5344CB8AC3E}">
        <p14:creationId xmlns:p14="http://schemas.microsoft.com/office/powerpoint/2010/main" val="366155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9C9C-5CE6-4E9B-9B1F-85B4FB0C0547}"/>
              </a:ext>
            </a:extLst>
          </p:cNvPr>
          <p:cNvSpPr>
            <a:spLocks noGrp="1"/>
          </p:cNvSpPr>
          <p:nvPr>
            <p:ph type="title"/>
          </p:nvPr>
        </p:nvSpPr>
        <p:spPr>
          <a:xfrm>
            <a:off x="308225" y="365125"/>
            <a:ext cx="10695397" cy="1325563"/>
          </a:xfrm>
        </p:spPr>
        <p:txBody>
          <a:bodyPr>
            <a:normAutofit/>
          </a:bodyPr>
          <a:lstStyle/>
          <a:p>
            <a:r>
              <a:rPr lang="en-US" sz="1800" dirty="0" err="1"/>
              <a:t>Jeng</a:t>
            </a:r>
            <a:r>
              <a:rPr lang="en-US" sz="1800" dirty="0"/>
              <a:t>, CJ., Hsieh, YT., Lin, CL. et al</a:t>
            </a:r>
            <a:r>
              <a:rPr lang="en-US" sz="2400" b="1" dirty="0"/>
              <a:t>. Effect of anticoagulant/antiplatelet therapy on the development and progression of diabetic retinopathy. </a:t>
            </a:r>
            <a:r>
              <a:rPr lang="en-US" sz="1800" dirty="0"/>
              <a:t>BMC </a:t>
            </a:r>
            <a:r>
              <a:rPr lang="en-US" sz="1800" dirty="0" err="1"/>
              <a:t>Ophthalmol</a:t>
            </a:r>
            <a:r>
              <a:rPr lang="en-US" sz="1800" dirty="0"/>
              <a:t> 22, 127 (2022). https://doi.org/10.1186/s12886-022-02323-z</a:t>
            </a:r>
          </a:p>
        </p:txBody>
      </p:sp>
      <p:sp>
        <p:nvSpPr>
          <p:cNvPr id="3" name="Content Placeholder 2">
            <a:extLst>
              <a:ext uri="{FF2B5EF4-FFF2-40B4-BE49-F238E27FC236}">
                <a16:creationId xmlns:a16="http://schemas.microsoft.com/office/drawing/2014/main" id="{173CA092-5DB9-4AEF-A6B5-F17C460065D3}"/>
              </a:ext>
            </a:extLst>
          </p:cNvPr>
          <p:cNvSpPr>
            <a:spLocks noGrp="1"/>
          </p:cNvSpPr>
          <p:nvPr>
            <p:ph idx="1"/>
          </p:nvPr>
        </p:nvSpPr>
        <p:spPr>
          <a:xfrm>
            <a:off x="308225" y="1825625"/>
            <a:ext cx="10695397" cy="4351338"/>
          </a:xfrm>
        </p:spPr>
        <p:txBody>
          <a:bodyPr>
            <a:normAutofit/>
          </a:bodyPr>
          <a:lstStyle/>
          <a:p>
            <a:pPr marL="0" indent="0">
              <a:buNone/>
            </a:pPr>
            <a:r>
              <a:rPr lang="en-US" dirty="0"/>
              <a:t>TAKE-HOME MESSAGE</a:t>
            </a:r>
          </a:p>
          <a:p>
            <a:r>
              <a:rPr lang="en-US" sz="2400" dirty="0"/>
              <a:t>This retrospective study of a large database of patients with type 2 diabetes in Taiwan revealed that </a:t>
            </a:r>
          </a:p>
          <a:p>
            <a:pPr lvl="1"/>
            <a:r>
              <a:rPr lang="en-US" dirty="0"/>
              <a:t>those taking antiplatelet/anticoagulant (APAC) medications had a </a:t>
            </a:r>
            <a:r>
              <a:rPr lang="en-US" b="1" i="1" dirty="0"/>
              <a:t>lower</a:t>
            </a:r>
            <a:r>
              <a:rPr lang="en-US" dirty="0"/>
              <a:t> incidence of </a:t>
            </a:r>
            <a:r>
              <a:rPr lang="en-US" b="1" dirty="0"/>
              <a:t>nonproliferative diabetic retinopathy </a:t>
            </a:r>
            <a:r>
              <a:rPr lang="en-US" dirty="0"/>
              <a:t>(NPDR; P &lt; .001) and risk of developing NPDR than those not taking APAC medications. </a:t>
            </a:r>
          </a:p>
          <a:p>
            <a:pPr lvl="1"/>
            <a:r>
              <a:rPr lang="en-US" dirty="0"/>
              <a:t>the risks for proliferative DR or diabetic macular edema were not significantly different between APAC users and non-users.</a:t>
            </a:r>
          </a:p>
          <a:p>
            <a:r>
              <a:rPr lang="en-US" sz="2400" dirty="0"/>
              <a:t>The authors conclude that patients with type 2 diabetes will benefit from aspirin or dipyridamole therapy in terms of a reduced risk of developing NPDR.</a:t>
            </a:r>
          </a:p>
        </p:txBody>
      </p:sp>
    </p:spTree>
    <p:extLst>
      <p:ext uri="{BB962C8B-B14F-4D97-AF65-F5344CB8AC3E}">
        <p14:creationId xmlns:p14="http://schemas.microsoft.com/office/powerpoint/2010/main" val="57073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443B-5C0E-4BC8-B546-58A7FD1D5905}"/>
              </a:ext>
            </a:extLst>
          </p:cNvPr>
          <p:cNvSpPr>
            <a:spLocks noGrp="1"/>
          </p:cNvSpPr>
          <p:nvPr>
            <p:ph type="title"/>
          </p:nvPr>
        </p:nvSpPr>
        <p:spPr>
          <a:xfrm>
            <a:off x="285044" y="365126"/>
            <a:ext cx="10515600" cy="650874"/>
          </a:xfrm>
        </p:spPr>
        <p:txBody>
          <a:bodyPr>
            <a:normAutofit/>
          </a:bodyPr>
          <a:lstStyle/>
          <a:p>
            <a:r>
              <a:rPr kumimoji="0" lang="en-US" sz="2000" b="0" i="0" u="sng" strike="noStrike" kern="1200" cap="none" spc="0" normalizeH="0" baseline="0" noProof="0">
                <a:ln>
                  <a:noFill/>
                </a:ln>
                <a:solidFill>
                  <a:srgbClr val="0000FF"/>
                </a:solidFill>
                <a:effectLst/>
                <a:uLnTx/>
                <a:uFillTx/>
                <a:latin typeface="Calibri" panose="020F0502020204030204" pitchFamily="34" charset="0"/>
                <a:ea typeface="Calibri" panose="020F0502020204030204" pitchFamily="34" charset="0"/>
                <a:cs typeface="+mj-cs"/>
                <a:hlinkClick r:id="rId2"/>
              </a:rPr>
              <a:t>Assessing Eye Health and Eye Care Needs Among North American Native Individuals | Health Disparities | JAMA Ophthalmology | JAMA Network</a:t>
            </a:r>
            <a:endParaRPr lang="en-US" sz="2000"/>
          </a:p>
        </p:txBody>
      </p:sp>
      <p:sp>
        <p:nvSpPr>
          <p:cNvPr id="3" name="Content Placeholder 2">
            <a:extLst>
              <a:ext uri="{FF2B5EF4-FFF2-40B4-BE49-F238E27FC236}">
                <a16:creationId xmlns:a16="http://schemas.microsoft.com/office/drawing/2014/main" id="{407795F8-4C9E-492C-AC71-300F3FAC1BFE}"/>
              </a:ext>
            </a:extLst>
          </p:cNvPr>
          <p:cNvSpPr>
            <a:spLocks noGrp="1"/>
          </p:cNvSpPr>
          <p:nvPr>
            <p:ph idx="1"/>
          </p:nvPr>
        </p:nvSpPr>
        <p:spPr>
          <a:xfrm>
            <a:off x="285044" y="1095022"/>
            <a:ext cx="10515600" cy="5397852"/>
          </a:xfrm>
        </p:spPr>
        <p:txBody>
          <a:bodyPr>
            <a:normAutofit fontScale="55000" lnSpcReduction="20000"/>
          </a:bodyPr>
          <a:lstStyle/>
          <a:p>
            <a:r>
              <a:rPr lang="en-US" b="1"/>
              <a:t>Objective </a:t>
            </a:r>
            <a:r>
              <a:rPr lang="en-US"/>
              <a:t> To evaluate whether disparities in ophthalmic conditions and services exist between North American Native individuals and non-Hispanic White individuals in the US.</a:t>
            </a:r>
          </a:p>
          <a:p>
            <a:r>
              <a:rPr lang="en-US" b="1"/>
              <a:t>Design, Setting, and Participants  </a:t>
            </a:r>
            <a:r>
              <a:rPr lang="en-US"/>
              <a:t>This cross-sectional study used 100% Medicare fee-for-service (MFFS) enrollment data from the Vision and Eye Health Surveillance System (VEHSS) to examine ophthalmic conditions and service use in North American Native individuals and non-Hispanic White individuals in the US. In this study North American Native individuals included those who identified as American Indian, Native Alaskan, Native Hawaiian, and Pacific Islander. Data were analyzed from August 2020 to April 2021.</a:t>
            </a:r>
          </a:p>
          <a:p>
            <a:r>
              <a:rPr lang="en-US" b="1"/>
              <a:t>Interventions</a:t>
            </a:r>
            <a:r>
              <a:rPr lang="en-US"/>
              <a:t>  Claims and sociodemographic characteristics were extracted and means computed for categories of ophthalmic conditions and select ophthalmic services. Ophthalmic conditions and services were defined in the VEHSS using International Statistical Classification of Diseases and Related Health Problems, Tenth Revision, Clinical Modification (ICD-10-CM) codes. Logistic regression was used to model differences between age-adjusted mean ophthalmic condition and service claim rates among North American Native individuals and non-Hispanic White individuals for each age cohort. Matching ophthalmic condition claim rates and ophthalmic service claim rates was performed to examine disparities by racial group.</a:t>
            </a:r>
          </a:p>
          <a:p>
            <a:r>
              <a:rPr lang="en-US" b="1"/>
              <a:t>Main Outcomes and Measures  </a:t>
            </a:r>
            <a:r>
              <a:rPr lang="en-US"/>
              <a:t>Mean age-adjusted claim rates for ophthalmic conditions and services among North American Native individuals vs non-Hispanic White individuals per 100 persons.</a:t>
            </a:r>
          </a:p>
          <a:p>
            <a:r>
              <a:rPr lang="en-US" b="1"/>
              <a:t>Results</a:t>
            </a:r>
            <a:r>
              <a:rPr lang="en-US"/>
              <a:t>  Claims were identified for 177 100 Native American Native individuals and 24 438 000 non-Hispanic White individuals. In 16 of 17 ophthalmic condition categories and 6 of 9 service categories, North American Native individuals had significantly different claim rates from non-Hispanic White individuals. There were higher ophthalmic condition claim rates but lower service claim rates for North American Native individuals (vs non-Hispanic White individuals) for refractive errors (ophthalmic condition, 17.2 vs 11.1; service, 48.3 vs 49.6, respectively; P &lt; .001); blindness and low vision (ophthalmic condition, 1.48 vs 0.75: service, 19.2 vs 20.1, respectively; P &lt; .001); injury, burns, and surgical complications (ophthalmic condition, 1.8 vs 1.7; service, 19.2 vs 20.1, respectively; P &lt; .001); and orbital and external disease (ophthalmic condition, 15.7 vs 13.3; service, 48.3 vs 49.6, respectively; P &lt; .001). For diabetic eye diseases, North American Native individuals had higher ophthalmic condition claim rates (5.22 vs 2.20) but no difference in service claim rates (14.4 vs 14.8; P = .26) compared with non-Hispanic White individuals.</a:t>
            </a:r>
          </a:p>
          <a:p>
            <a:r>
              <a:rPr lang="en-US" b="1"/>
              <a:t>Conclusions and Relevance  </a:t>
            </a:r>
            <a:r>
              <a:rPr lang="en-US"/>
              <a:t>In this cross-sectional study</a:t>
            </a:r>
            <a:r>
              <a:rPr lang="en-US">
                <a:highlight>
                  <a:srgbClr val="FFFF00"/>
                </a:highlight>
              </a:rPr>
              <a:t>, North American Native individuals had higher prevalence of ophthalmic conditions but no corresponding increase in services (treatment for most ophthalmic conditions)</a:t>
            </a:r>
            <a:r>
              <a:rPr lang="en-US"/>
              <a:t> compared with non-Hispanic White individuals. These results suggest worse eye health and higher unmet eyecare needs for North American Native individuals with MFFS coverage compared with non-Hispanic White individuals with MFFS coverage.</a:t>
            </a:r>
          </a:p>
        </p:txBody>
      </p:sp>
    </p:spTree>
    <p:extLst>
      <p:ext uri="{BB962C8B-B14F-4D97-AF65-F5344CB8AC3E}">
        <p14:creationId xmlns:p14="http://schemas.microsoft.com/office/powerpoint/2010/main" val="394045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254E-7637-46B2-8F3C-71394C0F22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BA4B96-AF93-4A7F-AE48-95F4C015BFC4}"/>
              </a:ext>
            </a:extLst>
          </p:cNvPr>
          <p:cNvSpPr>
            <a:spLocks noGrp="1"/>
          </p:cNvSpPr>
          <p:nvPr>
            <p:ph idx="1"/>
          </p:nvPr>
        </p:nvSpPr>
        <p:spPr/>
        <p:txBody>
          <a:bodyPr/>
          <a:lstStyle/>
          <a:p>
            <a:pPr marL="0" marR="0">
              <a:spcBef>
                <a:spcPts val="0"/>
              </a:spcBef>
              <a:spcAft>
                <a:spcPts val="0"/>
              </a:spcAft>
            </a:pPr>
            <a:r>
              <a:rPr lang="en-US" sz="2800" u="sng">
                <a:solidFill>
                  <a:srgbClr val="0000FF"/>
                </a:solidFill>
                <a:effectLst/>
                <a:latin typeface="Calibri" panose="020F0502020204030204" pitchFamily="34" charset="0"/>
                <a:ea typeface="Calibri" panose="020F0502020204030204" pitchFamily="34" charset="0"/>
                <a:hlinkClick r:id="rId2"/>
              </a:rPr>
              <a:t>Causes of Visual Impairment and Common Eye Problems in Northwest American Indians and Alaska Natives (nih.gov)</a:t>
            </a:r>
            <a:endParaRPr lang="en-US" sz="2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2690340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2EB3-2CDB-44FA-8849-886289F5A59E}"/>
              </a:ext>
            </a:extLst>
          </p:cNvPr>
          <p:cNvSpPr>
            <a:spLocks noGrp="1"/>
          </p:cNvSpPr>
          <p:nvPr>
            <p:ph type="title"/>
          </p:nvPr>
        </p:nvSpPr>
        <p:spPr/>
        <p:txBody>
          <a:bodyPr>
            <a:normAutofit/>
          </a:bodyPr>
          <a:lstStyle/>
          <a:p>
            <a:r>
              <a:rPr lang="en-US" sz="2400">
                <a:solidFill>
                  <a:srgbClr val="003399"/>
                </a:solidFill>
                <a:latin typeface="Helvetica" panose="020B0604020202020204" pitchFamily="34" charset="0"/>
                <a:ea typeface="Times New Roman" panose="02020603050405020304" pitchFamily="18" charset="0"/>
              </a:rPr>
              <a:t>ADA program on diabetic eye disease - </a:t>
            </a:r>
            <a:r>
              <a:rPr lang="en-US" sz="2400">
                <a:solidFill>
                  <a:srgbClr val="003399"/>
                </a:solidFill>
                <a:latin typeface="Helvetica" panose="020B0604020202020204" pitchFamily="34" charset="0"/>
                <a:ea typeface="Times New Roman" panose="02020603050405020304" pitchFamily="18" charset="0"/>
                <a:hlinkClick r:id="rId2"/>
              </a:rPr>
              <a:t>https://diabetes.org/diabetes/eye-health/professionals/educational-videos#lg=1&amp;slide=0</a:t>
            </a:r>
            <a:r>
              <a:rPr lang="en-US" sz="2400">
                <a:solidFill>
                  <a:srgbClr val="003399"/>
                </a:solidFill>
                <a:latin typeface="Helvetica" panose="020B0604020202020204" pitchFamily="34" charset="0"/>
                <a:ea typeface="Times New Roman" panose="02020603050405020304" pitchFamily="18" charset="0"/>
              </a:rPr>
              <a:t> </a:t>
            </a:r>
            <a:endParaRPr lang="en-US" sz="2400"/>
          </a:p>
        </p:txBody>
      </p:sp>
      <p:sp>
        <p:nvSpPr>
          <p:cNvPr id="3" name="Content Placeholder 2">
            <a:extLst>
              <a:ext uri="{FF2B5EF4-FFF2-40B4-BE49-F238E27FC236}">
                <a16:creationId xmlns:a16="http://schemas.microsoft.com/office/drawing/2014/main" id="{8E85CEB4-B5EB-4D09-A644-2667CBF9C51F}"/>
              </a:ext>
            </a:extLst>
          </p:cNvPr>
          <p:cNvSpPr>
            <a:spLocks noGrp="1"/>
          </p:cNvSpPr>
          <p:nvPr>
            <p:ph idx="1"/>
          </p:nvPr>
        </p:nvSpPr>
        <p:spPr/>
        <p:txBody>
          <a:bodyPr>
            <a:normAutofit fontScale="92500"/>
          </a:bodyPr>
          <a:lstStyle/>
          <a:p>
            <a:pPr marL="0" marR="0">
              <a:spcBef>
                <a:spcPts val="0"/>
              </a:spcBef>
              <a:spcAft>
                <a:spcPts val="0"/>
              </a:spcAft>
            </a:pPr>
            <a:r>
              <a:rPr lang="en-US" sz="2800" u="sng">
                <a:solidFill>
                  <a:srgbClr val="0000FF"/>
                </a:solidFill>
                <a:effectLst/>
                <a:latin typeface="Calibri" panose="020F0502020204030204" pitchFamily="34" charset="0"/>
                <a:ea typeface="Calibri" panose="020F0502020204030204" pitchFamily="34" charset="0"/>
                <a:hlinkClick r:id="rId3"/>
              </a:rPr>
              <a:t>Diabetic Retinopathy: Pathophysiology and Treatments (nih.gov)</a:t>
            </a:r>
            <a:endParaRPr lang="en-US" sz="28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a:latin typeface="Calibri" panose="020F0502020204030204" pitchFamily="34" charset="0"/>
                <a:ea typeface="Calibri" panose="020F0502020204030204" pitchFamily="34" charset="0"/>
              </a:rPr>
              <a:t>	</a:t>
            </a:r>
            <a:r>
              <a:rPr lang="en-US" sz="2200">
                <a:effectLst/>
                <a:latin typeface="Calibri" panose="020F0502020204030204" pitchFamily="34" charset="0"/>
                <a:ea typeface="Calibri" panose="020F0502020204030204" pitchFamily="34" charset="0"/>
              </a:rPr>
              <a:t>Early detection, timely treatment, and appropriate follow-up care can 	reduce a person’s 	risk for severe vision loss from diabetic eye disease 	by 95 percent. (NEI/NIH)</a:t>
            </a:r>
          </a:p>
          <a:p>
            <a:pPr marL="0" marR="0" indent="0">
              <a:spcBef>
                <a:spcPts val="0"/>
              </a:spcBef>
              <a:spcAft>
                <a:spcPts val="0"/>
              </a:spcAft>
              <a:buNone/>
            </a:pPr>
            <a:endParaRPr lang="en-US" sz="2800">
              <a:effectLst/>
              <a:latin typeface="Calibri" panose="020F0502020204030204" pitchFamily="34" charset="0"/>
              <a:ea typeface="Calibri" panose="020F0502020204030204" pitchFamily="34" charset="0"/>
            </a:endParaRPr>
          </a:p>
          <a:p>
            <a:pPr marL="0" marR="0">
              <a:spcBef>
                <a:spcPts val="0"/>
              </a:spcBef>
              <a:spcAft>
                <a:spcPts val="0"/>
              </a:spcAft>
            </a:pPr>
            <a:r>
              <a:rPr lang="en-US" sz="2800" u="sng">
                <a:solidFill>
                  <a:srgbClr val="0000FF"/>
                </a:solidFill>
                <a:effectLst/>
                <a:latin typeface="Calibri" panose="020F0502020204030204" pitchFamily="34" charset="0"/>
                <a:ea typeface="Calibri" panose="020F0502020204030204" pitchFamily="34" charset="0"/>
                <a:hlinkClick r:id="rId4"/>
              </a:rPr>
              <a:t>People with Diabetes Can Prevent Vision Loss (nih.gov)</a:t>
            </a:r>
            <a:endParaRPr lang="en-US" sz="280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a:effectLst/>
              <a:latin typeface="Calibri" panose="020F0502020204030204" pitchFamily="34" charset="0"/>
              <a:ea typeface="Calibri" panose="020F0502020204030204" pitchFamily="34" charset="0"/>
            </a:endParaRPr>
          </a:p>
          <a:p>
            <a:pPr marL="0" marR="0">
              <a:spcBef>
                <a:spcPts val="0"/>
              </a:spcBef>
              <a:spcAft>
                <a:spcPts val="0"/>
              </a:spcAft>
            </a:pPr>
            <a:r>
              <a:rPr lang="en-US" sz="2800" u="sng">
                <a:solidFill>
                  <a:srgbClr val="0000FF"/>
                </a:solidFill>
                <a:effectLst/>
                <a:latin typeface="Calibri" panose="020F0502020204030204" pitchFamily="34" charset="0"/>
                <a:ea typeface="Calibri" panose="020F0502020204030204" pitchFamily="34" charset="0"/>
                <a:hlinkClick r:id="rId5"/>
              </a:rPr>
              <a:t>Reduce vision loss from diabetic retinopathy — V‑04 - Healthy People 2030 | health.gov</a:t>
            </a:r>
            <a:endParaRPr lang="en-US" sz="28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a:effectLst/>
                <a:latin typeface="Calibri" panose="020F0502020204030204" pitchFamily="34" charset="0"/>
                <a:ea typeface="Calibri" panose="020F0502020204030204" pitchFamily="34" charset="0"/>
              </a:rPr>
              <a:t> </a:t>
            </a:r>
            <a:r>
              <a:rPr lang="en-US" sz="2800" b="1">
                <a:effectLst/>
                <a:latin typeface="Calibri" panose="020F0502020204030204" pitchFamily="34" charset="0"/>
                <a:ea typeface="Calibri" panose="020F0502020204030204" pitchFamily="34" charset="0"/>
              </a:rPr>
              <a:t> </a:t>
            </a:r>
            <a:endParaRPr lang="en-US" sz="2800">
              <a:effectLst/>
              <a:latin typeface="Calibri" panose="020F0502020204030204" pitchFamily="34" charset="0"/>
              <a:ea typeface="Calibri" panose="020F0502020204030204" pitchFamily="34" charset="0"/>
            </a:endParaRPr>
          </a:p>
          <a:p>
            <a:pPr marL="0" marR="0">
              <a:spcBef>
                <a:spcPts val="0"/>
              </a:spcBef>
              <a:spcAft>
                <a:spcPts val="0"/>
              </a:spcAft>
            </a:pPr>
            <a:r>
              <a:rPr lang="en-US" sz="2800" u="sng">
                <a:solidFill>
                  <a:srgbClr val="0000FF"/>
                </a:solidFill>
                <a:effectLst/>
                <a:latin typeface="Calibri" panose="020F0502020204030204" pitchFamily="34" charset="0"/>
                <a:ea typeface="Calibri" panose="020F0502020204030204" pitchFamily="34" charset="0"/>
                <a:hlinkClick r:id="rId6"/>
              </a:rPr>
              <a:t>Diabetes and Vision Loss | Diabetes | CDC</a:t>
            </a:r>
            <a:endParaRPr lang="en-US" sz="280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a:effectLst/>
              <a:latin typeface="Calibri" panose="020F0502020204030204" pitchFamily="34" charset="0"/>
              <a:ea typeface="Calibri" panose="020F0502020204030204" pitchFamily="34" charset="0"/>
            </a:endParaRPr>
          </a:p>
          <a:p>
            <a:pPr marL="0" marR="0">
              <a:spcBef>
                <a:spcPts val="0"/>
              </a:spcBef>
              <a:spcAft>
                <a:spcPts val="0"/>
              </a:spcAft>
            </a:pPr>
            <a:r>
              <a:rPr lang="en-US" sz="2800" u="sng">
                <a:solidFill>
                  <a:srgbClr val="0000FF"/>
                </a:solidFill>
                <a:effectLst/>
                <a:latin typeface="Calibri" panose="020F0502020204030204" pitchFamily="34" charset="0"/>
                <a:ea typeface="Calibri" panose="020F0502020204030204" pitchFamily="34" charset="0"/>
                <a:hlinkClick r:id="rId7"/>
              </a:rPr>
              <a:t>Diabetic Retinopathy Data and Statistics | National Eye Institute (nih.gov)</a:t>
            </a:r>
            <a:endParaRPr lang="en-US" sz="2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978328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F995-5944-412C-BD83-093FE1294F09}"/>
              </a:ext>
            </a:extLst>
          </p:cNvPr>
          <p:cNvSpPr>
            <a:spLocks noGrp="1"/>
          </p:cNvSpPr>
          <p:nvPr>
            <p:ph type="title"/>
          </p:nvPr>
        </p:nvSpPr>
        <p:spPr/>
        <p:txBody>
          <a:bodyPr>
            <a:normAutofit/>
          </a:bodyPr>
          <a:lstStyle/>
          <a:p>
            <a:r>
              <a:rPr lang="en-US" sz="2800"/>
              <a:t>On-line Risk Test – can use with patients to calculate risk for DR</a:t>
            </a:r>
          </a:p>
        </p:txBody>
      </p:sp>
      <p:sp>
        <p:nvSpPr>
          <p:cNvPr id="3" name="Content Placeholder 2">
            <a:extLst>
              <a:ext uri="{FF2B5EF4-FFF2-40B4-BE49-F238E27FC236}">
                <a16:creationId xmlns:a16="http://schemas.microsoft.com/office/drawing/2014/main" id="{0B86E3D1-9E50-45D7-94CE-79BC53201BBB}"/>
              </a:ext>
            </a:extLst>
          </p:cNvPr>
          <p:cNvSpPr>
            <a:spLocks noGrp="1"/>
          </p:cNvSpPr>
          <p:nvPr>
            <p:ph idx="1"/>
          </p:nvPr>
        </p:nvSpPr>
        <p:spPr>
          <a:xfrm>
            <a:off x="838200" y="1320800"/>
            <a:ext cx="10515600" cy="4856163"/>
          </a:xfrm>
        </p:spPr>
        <p:txBody>
          <a:bodyPr>
            <a:normAutofit/>
          </a:bodyPr>
          <a:lstStyle/>
          <a:p>
            <a:r>
              <a:rPr lang="en-US">
                <a:hlinkClick r:id="rId2"/>
              </a:rPr>
              <a:t>Diabetic Retinopathy Risk Test | ADA (diabetes.org)</a:t>
            </a: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sz="2000"/>
              <a:t>Fenofibrate and risk of proliferative diabetic retinopathy</a:t>
            </a:r>
          </a:p>
          <a:p>
            <a:r>
              <a:rPr lang="en-US" sz="1600">
                <a:hlinkClick r:id="rId3"/>
              </a:rPr>
              <a:t>https://jamanetwork.com/journals/jamaophthalmology/fullarticle/2790668?guestAccessKey=eaff6acf-c4a6-4a4f-8948-caf5959e7c51&amp;utm_source=silverchair&amp;utm_medium=email&amp;utm_campaign=article_alert-jamaophthalmology&amp;utm_content=olf&amp;utm_term=040722</a:t>
            </a:r>
            <a:r>
              <a:rPr lang="en-US" sz="1600"/>
              <a:t> </a:t>
            </a:r>
          </a:p>
          <a:p>
            <a:r>
              <a:rPr lang="en-US" sz="1600">
                <a:hlinkClick r:id="rId4"/>
              </a:rPr>
              <a:t>https://jamanetwork.com/journals/jamaophthalmology/fullarticle/2790666?guestAccessKey=81e244ba-01f5-46d9-a545-dfb16103420f&amp;utm_source=silverchair&amp;utm_medium=email&amp;utm_campaign=article_alert-jamaophthalmology&amp;utm_content=olf&amp;utm_term=040722</a:t>
            </a:r>
            <a:r>
              <a:rPr lang="en-US" sz="1600"/>
              <a:t> </a:t>
            </a:r>
          </a:p>
        </p:txBody>
      </p:sp>
    </p:spTree>
    <p:extLst>
      <p:ext uri="{BB962C8B-B14F-4D97-AF65-F5344CB8AC3E}">
        <p14:creationId xmlns:p14="http://schemas.microsoft.com/office/powerpoint/2010/main" val="105500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EF49B-0076-4ED6-8B40-5E56DA44A7E8}"/>
              </a:ext>
            </a:extLst>
          </p:cNvPr>
          <p:cNvPicPr>
            <a:picLocks noChangeAspect="1"/>
          </p:cNvPicPr>
          <p:nvPr/>
        </p:nvPicPr>
        <p:blipFill>
          <a:blip r:embed="rId2"/>
          <a:stretch>
            <a:fillRect/>
          </a:stretch>
        </p:blipFill>
        <p:spPr>
          <a:xfrm>
            <a:off x="417689" y="981188"/>
            <a:ext cx="11210397" cy="4832590"/>
          </a:xfrm>
          <a:prstGeom prst="rect">
            <a:avLst/>
          </a:prstGeom>
        </p:spPr>
      </p:pic>
    </p:spTree>
    <p:extLst>
      <p:ext uri="{BB962C8B-B14F-4D97-AF65-F5344CB8AC3E}">
        <p14:creationId xmlns:p14="http://schemas.microsoft.com/office/powerpoint/2010/main" val="3988408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DBD2FF-23FA-44D0-903A-D79E84A6FFD3}"/>
              </a:ext>
            </a:extLst>
          </p:cNvPr>
          <p:cNvPicPr>
            <a:picLocks noChangeAspect="1"/>
          </p:cNvPicPr>
          <p:nvPr/>
        </p:nvPicPr>
        <p:blipFill>
          <a:blip r:embed="rId2"/>
          <a:stretch>
            <a:fillRect/>
          </a:stretch>
        </p:blipFill>
        <p:spPr>
          <a:xfrm>
            <a:off x="2969281" y="0"/>
            <a:ext cx="6253438" cy="6858000"/>
          </a:xfrm>
          <a:prstGeom prst="rect">
            <a:avLst/>
          </a:prstGeom>
        </p:spPr>
      </p:pic>
    </p:spTree>
    <p:extLst>
      <p:ext uri="{BB962C8B-B14F-4D97-AF65-F5344CB8AC3E}">
        <p14:creationId xmlns:p14="http://schemas.microsoft.com/office/powerpoint/2010/main" val="260441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3D33-CAE8-4D76-A4AB-0F6E953C44C1}"/>
              </a:ext>
            </a:extLst>
          </p:cNvPr>
          <p:cNvSpPr>
            <a:spLocks noGrp="1"/>
          </p:cNvSpPr>
          <p:nvPr>
            <p:ph type="title"/>
          </p:nvPr>
        </p:nvSpPr>
        <p:spPr>
          <a:xfrm>
            <a:off x="340242" y="365126"/>
            <a:ext cx="10056825" cy="719396"/>
          </a:xfrm>
        </p:spPr>
        <p:txBody>
          <a:bodyPr>
            <a:normAutofit/>
          </a:bodyPr>
          <a:lstStyle/>
          <a:p>
            <a:pPr algn="ctr"/>
            <a:r>
              <a:rPr lang="en-US" sz="3200" b="1"/>
              <a:t>Eye Conditions associated with Diabetes</a:t>
            </a:r>
          </a:p>
        </p:txBody>
      </p:sp>
      <p:sp>
        <p:nvSpPr>
          <p:cNvPr id="3" name="Content Placeholder 2">
            <a:extLst>
              <a:ext uri="{FF2B5EF4-FFF2-40B4-BE49-F238E27FC236}">
                <a16:creationId xmlns:a16="http://schemas.microsoft.com/office/drawing/2014/main" id="{F569CC40-C8D6-49C2-8528-DFC1CE67EFBE}"/>
              </a:ext>
            </a:extLst>
          </p:cNvPr>
          <p:cNvSpPr>
            <a:spLocks noGrp="1"/>
          </p:cNvSpPr>
          <p:nvPr>
            <p:ph idx="1"/>
          </p:nvPr>
        </p:nvSpPr>
        <p:spPr>
          <a:xfrm>
            <a:off x="223285" y="1169042"/>
            <a:ext cx="8390137" cy="5323831"/>
          </a:xfrm>
        </p:spPr>
        <p:txBody>
          <a:bodyPr>
            <a:normAutofit/>
          </a:bodyPr>
          <a:lstStyle/>
          <a:p>
            <a:r>
              <a:rPr lang="en-US" dirty="0"/>
              <a:t>Cataracts</a:t>
            </a:r>
          </a:p>
          <a:p>
            <a:pPr lvl="1"/>
            <a:r>
              <a:rPr lang="en-US" dirty="0"/>
              <a:t>Risk doubled by diabetes</a:t>
            </a:r>
          </a:p>
          <a:p>
            <a:r>
              <a:rPr lang="en-US" dirty="0"/>
              <a:t>Diabetic Retinopathy (DR) </a:t>
            </a:r>
            <a:r>
              <a:rPr lang="en-US" sz="1800" dirty="0"/>
              <a:t>(most common microvascular complication)</a:t>
            </a:r>
          </a:p>
          <a:p>
            <a:pPr lvl="1"/>
            <a:r>
              <a:rPr lang="en-US" dirty="0"/>
              <a:t>Most frequent cause of </a:t>
            </a:r>
            <a:r>
              <a:rPr lang="en-US" b="1" i="1" dirty="0"/>
              <a:t>blindness</a:t>
            </a:r>
            <a:r>
              <a:rPr lang="en-US" dirty="0"/>
              <a:t> in adults aged 20-74 years</a:t>
            </a:r>
          </a:p>
          <a:p>
            <a:pPr lvl="2"/>
            <a:r>
              <a:rPr lang="en-US" sz="2400" b="1" dirty="0"/>
              <a:t>95-98% </a:t>
            </a:r>
            <a:r>
              <a:rPr lang="en-US" sz="2400" b="1" i="1" dirty="0"/>
              <a:t>preventable</a:t>
            </a:r>
          </a:p>
          <a:p>
            <a:pPr lvl="1"/>
            <a:r>
              <a:rPr lang="en-US" dirty="0"/>
              <a:t>Prevalence related to</a:t>
            </a:r>
          </a:p>
          <a:p>
            <a:pPr lvl="2"/>
            <a:r>
              <a:rPr lang="en-US" b="1" i="1" dirty="0"/>
              <a:t>Duration</a:t>
            </a:r>
            <a:r>
              <a:rPr lang="en-US" dirty="0"/>
              <a:t> of diabetes</a:t>
            </a:r>
          </a:p>
          <a:p>
            <a:pPr lvl="2"/>
            <a:r>
              <a:rPr lang="en-US" dirty="0"/>
              <a:t>Level of </a:t>
            </a:r>
            <a:r>
              <a:rPr lang="en-US" b="1" i="1" dirty="0"/>
              <a:t>glycemic</a:t>
            </a:r>
            <a:r>
              <a:rPr lang="en-US" dirty="0"/>
              <a:t>, blood pressure and lipid control </a:t>
            </a:r>
          </a:p>
          <a:p>
            <a:pPr lvl="2"/>
            <a:r>
              <a:rPr lang="en-US" dirty="0"/>
              <a:t>Nephropathy</a:t>
            </a:r>
          </a:p>
          <a:p>
            <a:pPr lvl="2"/>
            <a:r>
              <a:rPr lang="en-US" dirty="0"/>
              <a:t>Smoking</a:t>
            </a:r>
          </a:p>
          <a:p>
            <a:pPr lvl="2"/>
            <a:r>
              <a:rPr lang="en-US" dirty="0"/>
              <a:t>Pregnancy</a:t>
            </a:r>
          </a:p>
          <a:p>
            <a:pPr lvl="1"/>
            <a:r>
              <a:rPr lang="en-US" dirty="0"/>
              <a:t>Glaucoma – neovascular glaucoma</a:t>
            </a:r>
          </a:p>
          <a:p>
            <a:pPr lvl="1"/>
            <a:r>
              <a:rPr lang="en-US" dirty="0"/>
              <a:t>Macular edema (Diabetic Macular Edema (DME))</a:t>
            </a:r>
          </a:p>
        </p:txBody>
      </p:sp>
      <p:pic>
        <p:nvPicPr>
          <p:cNvPr id="5" name="Picture 4">
            <a:extLst>
              <a:ext uri="{FF2B5EF4-FFF2-40B4-BE49-F238E27FC236}">
                <a16:creationId xmlns:a16="http://schemas.microsoft.com/office/drawing/2014/main" id="{51EAC875-0EF7-49E9-9A5C-5866A9E9EFC5}"/>
              </a:ext>
            </a:extLst>
          </p:cNvPr>
          <p:cNvPicPr>
            <a:picLocks noChangeAspect="1"/>
          </p:cNvPicPr>
          <p:nvPr/>
        </p:nvPicPr>
        <p:blipFill rotWithShape="1">
          <a:blip r:embed="rId2"/>
          <a:srcRect b="11327"/>
          <a:stretch/>
        </p:blipFill>
        <p:spPr>
          <a:xfrm>
            <a:off x="7062997" y="2864848"/>
            <a:ext cx="4558511" cy="2113552"/>
          </a:xfrm>
          <a:prstGeom prst="rect">
            <a:avLst/>
          </a:prstGeom>
        </p:spPr>
      </p:pic>
    </p:spTree>
    <p:extLst>
      <p:ext uri="{BB962C8B-B14F-4D97-AF65-F5344CB8AC3E}">
        <p14:creationId xmlns:p14="http://schemas.microsoft.com/office/powerpoint/2010/main" val="43240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46FDD4-AEC0-4FB7-9CB0-1442016E02AC}"/>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24141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8361-999E-4258-8493-03050AF97F9D}"/>
              </a:ext>
            </a:extLst>
          </p:cNvPr>
          <p:cNvSpPr>
            <a:spLocks noGrp="1"/>
          </p:cNvSpPr>
          <p:nvPr>
            <p:ph type="title"/>
          </p:nvPr>
        </p:nvSpPr>
        <p:spPr>
          <a:xfrm>
            <a:off x="270934" y="342547"/>
            <a:ext cx="10363200" cy="775053"/>
          </a:xfrm>
        </p:spPr>
        <p:txBody>
          <a:bodyPr>
            <a:normAutofit/>
          </a:bodyPr>
          <a:lstStyle/>
          <a:p>
            <a:r>
              <a:rPr lang="en-US" sz="3200"/>
              <a:t>Info for Patients</a:t>
            </a:r>
          </a:p>
        </p:txBody>
      </p:sp>
      <p:sp>
        <p:nvSpPr>
          <p:cNvPr id="3" name="Content Placeholder 2">
            <a:extLst>
              <a:ext uri="{FF2B5EF4-FFF2-40B4-BE49-F238E27FC236}">
                <a16:creationId xmlns:a16="http://schemas.microsoft.com/office/drawing/2014/main" id="{9DE7A993-A244-48B3-BF8F-A955DEC6089A}"/>
              </a:ext>
            </a:extLst>
          </p:cNvPr>
          <p:cNvSpPr>
            <a:spLocks noGrp="1"/>
          </p:cNvSpPr>
          <p:nvPr>
            <p:ph idx="1"/>
          </p:nvPr>
        </p:nvSpPr>
        <p:spPr>
          <a:xfrm>
            <a:off x="270934" y="1117600"/>
            <a:ext cx="10363200" cy="5486399"/>
          </a:xfrm>
        </p:spPr>
        <p:txBody>
          <a:bodyPr>
            <a:normAutofit fontScale="55000" lnSpcReduction="20000"/>
          </a:bodyPr>
          <a:lstStyle/>
          <a:p>
            <a:r>
              <a:rPr lang="en-US" sz="3300"/>
              <a:t>Injecting medications into the eye. These medications, called vascular endothelial growth factor inhibitors, are injected into the vitreous of the eye. They help stop growth of new blood vessels and decrease fluid buildup.</a:t>
            </a:r>
          </a:p>
          <a:p>
            <a:pPr lvl="1"/>
            <a:r>
              <a:rPr lang="en-US" sz="2900"/>
              <a:t>Two drugs are approved by the U.S. Food &amp; Drug Administration (FDA) for treatment of diabetic macular edema — ranibizumab (Lucentis) and aflibercept (Eylea). A third drug, bevacizumab (Avastin), can be used off-label for the treatment of diabetic macular edema. These drugs are injected using topical anesthesia. The injections can cause mild discomfort, such as burning, tearing or pain, for 24 hours after the injection. Possible side effects include a buildup of pressure in the eye and infection. These injections will need to be repeated. In some cases, the medication is used with photocoagulation.</a:t>
            </a:r>
          </a:p>
          <a:p>
            <a:pPr marL="0" indent="0">
              <a:buNone/>
            </a:pPr>
            <a:endParaRPr lang="en-US" sz="1500"/>
          </a:p>
          <a:p>
            <a:r>
              <a:rPr lang="en-US" sz="3300"/>
              <a:t>Photocoagulation. This laser treatment, also known as focal laser treatment, can stop or slow the leakage of blood and fluid in the eye. During the procedure, leaks from abnormal blood vessels are treated with laser burns. Focal laser treatment is usually done in your doctor's office or eye clinic in a single session. If you had blurred vision from macular edema before surgery, the treatment might not return your vision to normal, but it's likely to reduce the chance of the macular edema worsening.</a:t>
            </a:r>
          </a:p>
          <a:p>
            <a:pPr marL="0" indent="0">
              <a:buNone/>
            </a:pPr>
            <a:endParaRPr lang="en-US" sz="1500"/>
          </a:p>
          <a:p>
            <a:r>
              <a:rPr lang="en-US" sz="3300"/>
              <a:t>Panretinal photocoagulation. This laser treatment, also known as scatter laser treatment, can shrink the abnormal blood vessels. During the procedure, the areas of the retina away from the macula are treated with scattered laser burns. The burns cause the abnormal new blood vessels to shrink and scar. It's usually done in your doctor's office or eye clinic in two or more sessions. Your vision will be blurry for about a day after the procedure. Some loss of peripheral vision or night vision after the procedure is possible.</a:t>
            </a:r>
          </a:p>
          <a:p>
            <a:r>
              <a:rPr lang="en-US" sz="3300"/>
              <a:t>Vitrectomy. This procedure uses a tiny incision in your eye to remove blood from the middle of the eye (vitreous) as well as scar tissue that's tugging on the retina. It's done in a surgery center or hospital using local or general anesthesia.</a:t>
            </a:r>
          </a:p>
        </p:txBody>
      </p:sp>
    </p:spTree>
    <p:extLst>
      <p:ext uri="{BB962C8B-B14F-4D97-AF65-F5344CB8AC3E}">
        <p14:creationId xmlns:p14="http://schemas.microsoft.com/office/powerpoint/2010/main" val="62075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B0CD-0F30-4E73-8FF7-0F54108ABD57}"/>
              </a:ext>
            </a:extLst>
          </p:cNvPr>
          <p:cNvSpPr>
            <a:spLocks noGrp="1"/>
          </p:cNvSpPr>
          <p:nvPr>
            <p:ph type="title"/>
          </p:nvPr>
        </p:nvSpPr>
        <p:spPr>
          <a:xfrm>
            <a:off x="620890" y="365125"/>
            <a:ext cx="10239022" cy="1325563"/>
          </a:xfrm>
        </p:spPr>
        <p:txBody>
          <a:bodyPr>
            <a:normAutofit/>
          </a:bodyPr>
          <a:lstStyle/>
          <a:p>
            <a:r>
              <a:rPr lang="en-US" sz="3600"/>
              <a:t>Vitrectomy</a:t>
            </a:r>
          </a:p>
        </p:txBody>
      </p:sp>
      <p:sp>
        <p:nvSpPr>
          <p:cNvPr id="3" name="Content Placeholder 2">
            <a:extLst>
              <a:ext uri="{FF2B5EF4-FFF2-40B4-BE49-F238E27FC236}">
                <a16:creationId xmlns:a16="http://schemas.microsoft.com/office/drawing/2014/main" id="{1E490087-7B90-45EE-808B-C884A4823E62}"/>
              </a:ext>
            </a:extLst>
          </p:cNvPr>
          <p:cNvSpPr>
            <a:spLocks noGrp="1"/>
          </p:cNvSpPr>
          <p:nvPr>
            <p:ph idx="1"/>
          </p:nvPr>
        </p:nvSpPr>
        <p:spPr>
          <a:xfrm>
            <a:off x="372533" y="1365956"/>
            <a:ext cx="10487379" cy="4811007"/>
          </a:xfrm>
        </p:spPr>
        <p:txBody>
          <a:bodyPr>
            <a:normAutofit lnSpcReduction="10000"/>
          </a:bodyPr>
          <a:lstStyle/>
          <a:p>
            <a:pPr marL="0" indent="0">
              <a:buNone/>
            </a:pPr>
            <a:r>
              <a:rPr lang="en-US"/>
              <a:t>Surgery and Surgical follow up</a:t>
            </a:r>
          </a:p>
          <a:p>
            <a:r>
              <a:rPr lang="en-US"/>
              <a:t>The goal of surgery is to remove blood and scar tissue from the retinal surface and to place laser treatment as needed. Intraoperatively, intraocular gas or silicone oil may be needed to maintain reattachment of the retina to the underlying layers and eyewall.</a:t>
            </a:r>
          </a:p>
          <a:p>
            <a:pPr marL="0" indent="0">
              <a:buNone/>
            </a:pPr>
            <a:endParaRPr lang="en-US" sz="1000"/>
          </a:p>
          <a:p>
            <a:pPr marL="0" indent="0">
              <a:buNone/>
            </a:pPr>
            <a:r>
              <a:rPr lang="en-US"/>
              <a:t>Complications</a:t>
            </a:r>
          </a:p>
          <a:p>
            <a:r>
              <a:rPr lang="en-US"/>
              <a:t>There is always the low, but real risk of infection of the eyeball (endophthalmitis) with any injection of drugs into the eye or with eye surgery. There is also the risk of cataract progression with retinal surgery. Vitrectomy accelerates the rate of cataract formation.</a:t>
            </a:r>
          </a:p>
        </p:txBody>
      </p:sp>
    </p:spTree>
    <p:extLst>
      <p:ext uri="{BB962C8B-B14F-4D97-AF65-F5344CB8AC3E}">
        <p14:creationId xmlns:p14="http://schemas.microsoft.com/office/powerpoint/2010/main" val="140153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CC7D-5155-4D07-872E-C08ECC80A848}"/>
              </a:ext>
            </a:extLst>
          </p:cNvPr>
          <p:cNvSpPr>
            <a:spLocks noGrp="1"/>
          </p:cNvSpPr>
          <p:nvPr>
            <p:ph type="title"/>
          </p:nvPr>
        </p:nvSpPr>
        <p:spPr>
          <a:xfrm>
            <a:off x="304802" y="229658"/>
            <a:ext cx="6807198" cy="628297"/>
          </a:xfrm>
        </p:spPr>
        <p:txBody>
          <a:bodyPr>
            <a:normAutofit/>
          </a:bodyPr>
          <a:lstStyle/>
          <a:p>
            <a:pPr algn="ctr"/>
            <a:r>
              <a:rPr lang="en-US" sz="3600" b="1"/>
              <a:t>Diabetic Retinopathy</a:t>
            </a:r>
          </a:p>
        </p:txBody>
      </p:sp>
      <p:sp>
        <p:nvSpPr>
          <p:cNvPr id="3" name="Content Placeholder 2">
            <a:extLst>
              <a:ext uri="{FF2B5EF4-FFF2-40B4-BE49-F238E27FC236}">
                <a16:creationId xmlns:a16="http://schemas.microsoft.com/office/drawing/2014/main" id="{12490497-5015-4B06-991D-835A5F9405FA}"/>
              </a:ext>
            </a:extLst>
          </p:cNvPr>
          <p:cNvSpPr>
            <a:spLocks noGrp="1"/>
          </p:cNvSpPr>
          <p:nvPr>
            <p:ph idx="1"/>
          </p:nvPr>
        </p:nvSpPr>
        <p:spPr>
          <a:xfrm>
            <a:off x="304802" y="857955"/>
            <a:ext cx="6299199" cy="5770387"/>
          </a:xfrm>
        </p:spPr>
        <p:txBody>
          <a:bodyPr>
            <a:normAutofit fontScale="92500"/>
          </a:bodyPr>
          <a:lstStyle/>
          <a:p>
            <a:r>
              <a:rPr lang="en-US" sz="2400" dirty="0"/>
              <a:t>Non-proliferative DR (NPDR) *</a:t>
            </a:r>
          </a:p>
          <a:p>
            <a:pPr lvl="1"/>
            <a:r>
              <a:rPr lang="en-US" sz="2000" dirty="0"/>
              <a:t>Hyperglycemia results in endothelial damage to </a:t>
            </a:r>
            <a:r>
              <a:rPr lang="en-US" sz="2000" b="1" i="1" dirty="0"/>
              <a:t>retinal capillaries </a:t>
            </a:r>
            <a:r>
              <a:rPr lang="en-US" sz="2000" dirty="0"/>
              <a:t>resulting in leakage, microaneurysms &amp; hemorrhages and </a:t>
            </a:r>
            <a:r>
              <a:rPr lang="en-US" sz="2000" i="1" dirty="0"/>
              <a:t>capillary occlusion</a:t>
            </a:r>
          </a:p>
          <a:p>
            <a:r>
              <a:rPr lang="en-US" sz="2400" dirty="0"/>
              <a:t>Proliferative DR (PDR)</a:t>
            </a:r>
          </a:p>
          <a:p>
            <a:pPr lvl="1"/>
            <a:r>
              <a:rPr lang="en-US" sz="2000" b="1" i="1" dirty="0"/>
              <a:t>Ischemia</a:t>
            </a:r>
            <a:r>
              <a:rPr lang="en-US" sz="2000" dirty="0"/>
              <a:t> stimulates retinal cells to release pro-angiogenic factors such as VEGF, which stimulate </a:t>
            </a:r>
            <a:r>
              <a:rPr lang="en-US" sz="2000" b="1" i="1" dirty="0"/>
              <a:t>neovascularization</a:t>
            </a:r>
            <a:r>
              <a:rPr lang="en-US" sz="2000" dirty="0"/>
              <a:t> to bypass damaged retinal blood vessels. </a:t>
            </a:r>
          </a:p>
          <a:p>
            <a:pPr lvl="2"/>
            <a:r>
              <a:rPr lang="en-US" sz="1600" dirty="0"/>
              <a:t>These new vessels are extremely immature, </a:t>
            </a:r>
            <a:r>
              <a:rPr lang="en-US" sz="1600" i="1" dirty="0"/>
              <a:t>fragile, permeable and bleed very easily</a:t>
            </a:r>
            <a:r>
              <a:rPr lang="en-US" sz="1600" dirty="0"/>
              <a:t>, originating severe complications such as vitreous hemorrhage or tractional retinal detachment.</a:t>
            </a:r>
            <a:endParaRPr lang="en-US" sz="2000" dirty="0"/>
          </a:p>
          <a:p>
            <a:r>
              <a:rPr lang="en-US" sz="2400" dirty="0"/>
              <a:t>Diabetic Macular Edema (DME)</a:t>
            </a:r>
          </a:p>
          <a:p>
            <a:pPr lvl="1"/>
            <a:r>
              <a:rPr lang="en-US" sz="2000" dirty="0"/>
              <a:t>Chronic inflammation and endothelial damage lead to </a:t>
            </a:r>
            <a:r>
              <a:rPr lang="en-US" sz="2000" i="1" dirty="0"/>
              <a:t>increased vascular permeability </a:t>
            </a:r>
            <a:r>
              <a:rPr lang="en-US" sz="2000" dirty="0"/>
              <a:t>of blood vessels resulting in </a:t>
            </a:r>
            <a:r>
              <a:rPr lang="en-US" sz="2000" b="1" i="1" dirty="0"/>
              <a:t>fluid leaking </a:t>
            </a:r>
            <a:r>
              <a:rPr lang="en-US" sz="2000" dirty="0"/>
              <a:t>into the retina and depositing under the macula. </a:t>
            </a:r>
          </a:p>
          <a:p>
            <a:pPr lvl="2"/>
            <a:r>
              <a:rPr lang="en-US" sz="1600" dirty="0"/>
              <a:t>Macular edema can occur in NPDR, but it is more common in more severe cases of DR where the increased vascular permeability is more advanced.</a:t>
            </a:r>
          </a:p>
          <a:p>
            <a:pPr lvl="1"/>
            <a:endParaRPr lang="en-US" sz="2000" dirty="0"/>
          </a:p>
        </p:txBody>
      </p:sp>
      <p:pic>
        <p:nvPicPr>
          <p:cNvPr id="4" name="Picture 3">
            <a:extLst>
              <a:ext uri="{FF2B5EF4-FFF2-40B4-BE49-F238E27FC236}">
                <a16:creationId xmlns:a16="http://schemas.microsoft.com/office/drawing/2014/main" id="{0A57F6E8-C791-451C-80DC-1219D49CDD83}"/>
              </a:ext>
            </a:extLst>
          </p:cNvPr>
          <p:cNvPicPr>
            <a:picLocks noChangeAspect="1"/>
          </p:cNvPicPr>
          <p:nvPr/>
        </p:nvPicPr>
        <p:blipFill>
          <a:blip r:embed="rId3"/>
          <a:stretch>
            <a:fillRect/>
          </a:stretch>
        </p:blipFill>
        <p:spPr>
          <a:xfrm>
            <a:off x="6908801" y="1721733"/>
            <a:ext cx="3544774" cy="4385380"/>
          </a:xfrm>
          <a:prstGeom prst="rect">
            <a:avLst/>
          </a:prstGeom>
          <a:ln>
            <a:solidFill>
              <a:schemeClr val="accent1"/>
            </a:solidFill>
          </a:ln>
        </p:spPr>
      </p:pic>
      <p:sp>
        <p:nvSpPr>
          <p:cNvPr id="5" name="TextBox 4">
            <a:extLst>
              <a:ext uri="{FF2B5EF4-FFF2-40B4-BE49-F238E27FC236}">
                <a16:creationId xmlns:a16="http://schemas.microsoft.com/office/drawing/2014/main" id="{A086266C-8D67-FC97-41E0-0903BCE7DEFE}"/>
              </a:ext>
            </a:extLst>
          </p:cNvPr>
          <p:cNvSpPr txBox="1"/>
          <p:nvPr/>
        </p:nvSpPr>
        <p:spPr>
          <a:xfrm>
            <a:off x="6728178" y="750887"/>
            <a:ext cx="4515082" cy="861774"/>
          </a:xfrm>
          <a:prstGeom prst="rect">
            <a:avLst/>
          </a:prstGeom>
          <a:noFill/>
          <a:ln>
            <a:solidFill>
              <a:schemeClr val="accent1"/>
            </a:solidFill>
          </a:ln>
        </p:spPr>
        <p:txBody>
          <a:bodyPr wrap="none" rtlCol="0">
            <a:spAutoFit/>
          </a:bodyPr>
          <a:lstStyle/>
          <a:p>
            <a:r>
              <a:rPr lang="en-US" dirty="0"/>
              <a:t>*Early neurodegeneration – </a:t>
            </a:r>
          </a:p>
          <a:p>
            <a:r>
              <a:rPr lang="en-US" dirty="0"/>
              <a:t>Neurovascular unit abnormalities</a:t>
            </a:r>
          </a:p>
          <a:p>
            <a:r>
              <a:rPr lang="en-US" sz="1400" dirty="0">
                <a:hlinkClick r:id="rId4"/>
              </a:rPr>
              <a:t>https://www.ncbi.nlm.nih.gov/pmc/articles/PMC6923675/</a:t>
            </a:r>
            <a:r>
              <a:rPr lang="en-US" sz="1400" dirty="0"/>
              <a:t> </a:t>
            </a:r>
          </a:p>
        </p:txBody>
      </p:sp>
    </p:spTree>
    <p:extLst>
      <p:ext uri="{BB962C8B-B14F-4D97-AF65-F5344CB8AC3E}">
        <p14:creationId xmlns:p14="http://schemas.microsoft.com/office/powerpoint/2010/main" val="37587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Text&#10;&#10;Description automatically generated">
            <a:extLst>
              <a:ext uri="{FF2B5EF4-FFF2-40B4-BE49-F238E27FC236}">
                <a16:creationId xmlns:a16="http://schemas.microsoft.com/office/drawing/2014/main" id="{799D08FC-3742-DC3D-9248-342056380F43}"/>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228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8CA3-3653-4B87-912A-B91EDFA7A2CD}"/>
              </a:ext>
            </a:extLst>
          </p:cNvPr>
          <p:cNvSpPr>
            <a:spLocks noGrp="1"/>
          </p:cNvSpPr>
          <p:nvPr>
            <p:ph type="title"/>
          </p:nvPr>
        </p:nvSpPr>
        <p:spPr>
          <a:xfrm>
            <a:off x="327378" y="365125"/>
            <a:ext cx="10103555" cy="876653"/>
          </a:xfrm>
        </p:spPr>
        <p:txBody>
          <a:bodyPr>
            <a:normAutofit/>
          </a:bodyPr>
          <a:lstStyle/>
          <a:p>
            <a:pPr algn="ctr"/>
            <a:r>
              <a:rPr lang="en-US" sz="3600" b="1"/>
              <a:t>How Common is Vision Loss from DR?</a:t>
            </a:r>
          </a:p>
        </p:txBody>
      </p:sp>
      <p:sp>
        <p:nvSpPr>
          <p:cNvPr id="3" name="Content Placeholder 2">
            <a:extLst>
              <a:ext uri="{FF2B5EF4-FFF2-40B4-BE49-F238E27FC236}">
                <a16:creationId xmlns:a16="http://schemas.microsoft.com/office/drawing/2014/main" id="{9094B6A1-F28A-4984-80A6-1C38FF894F09}"/>
              </a:ext>
            </a:extLst>
          </p:cNvPr>
          <p:cNvSpPr>
            <a:spLocks noGrp="1"/>
          </p:cNvSpPr>
          <p:nvPr>
            <p:ph idx="1"/>
          </p:nvPr>
        </p:nvSpPr>
        <p:spPr>
          <a:xfrm>
            <a:off x="327378" y="1241778"/>
            <a:ext cx="10614600" cy="5384799"/>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Among US adults aged 18 years or older with diagnosed diabetes, crude data for 2018 indicated: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11.7%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(95% CI, 11.0%–12.5%)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reported vision disability, including blindness (16%)</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people with T1D, the most common cause of vision loss is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PDR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new abnormal vessels may </a:t>
            </a:r>
          </a:p>
          <a:p>
            <a:pPr lvl="4">
              <a:defRPr/>
            </a:pPr>
            <a:r>
              <a:rPr kumimoji="0" lang="en-US" b="1" i="1" u="none" strike="noStrike" kern="1200" cap="none" spc="0" normalizeH="0" baseline="0" noProof="0" dirty="0">
                <a:ln>
                  <a:noFill/>
                </a:ln>
                <a:solidFill>
                  <a:prstClr val="black"/>
                </a:solidFill>
                <a:effectLst/>
                <a:uLnTx/>
                <a:uFillTx/>
                <a:latin typeface="Calibri" panose="020F0502020204030204"/>
                <a:ea typeface="+mn-ea"/>
                <a:cs typeface="+mn-cs"/>
              </a:rPr>
              <a:t>bleed into the vitreous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or </a:t>
            </a:r>
          </a:p>
          <a:p>
            <a:pPr lvl="4">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cause a </a:t>
            </a:r>
            <a:r>
              <a:rPr kumimoji="0" lang="en-US" b="1" i="1" u="none" strike="noStrike" kern="1200" cap="none" spc="0" normalizeH="0" baseline="0" noProof="0" dirty="0">
                <a:ln>
                  <a:noFill/>
                </a:ln>
                <a:solidFill>
                  <a:prstClr val="black"/>
                </a:solidFill>
                <a:effectLst/>
                <a:uLnTx/>
                <a:uFillTx/>
                <a:latin typeface="Calibri" panose="020F0502020204030204"/>
                <a:ea typeface="+mn-ea"/>
                <a:cs typeface="+mn-cs"/>
              </a:rPr>
              <a:t>tractional retinal detachment</a:t>
            </a:r>
          </a:p>
          <a:p>
            <a:pPr marL="1828800" lvl="4" indent="0">
              <a:buNone/>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people with T2D, the most common cause of vision loss is</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DME </a:t>
            </a:r>
          </a:p>
          <a:p>
            <a:endParaRPr lang="en-US" dirty="0"/>
          </a:p>
        </p:txBody>
      </p:sp>
      <p:pic>
        <p:nvPicPr>
          <p:cNvPr id="5" name="Picture 4">
            <a:extLst>
              <a:ext uri="{FF2B5EF4-FFF2-40B4-BE49-F238E27FC236}">
                <a16:creationId xmlns:a16="http://schemas.microsoft.com/office/drawing/2014/main" id="{EA1DB24A-B57D-4E27-A6A4-AA1D8FF0C463}"/>
              </a:ext>
            </a:extLst>
          </p:cNvPr>
          <p:cNvPicPr>
            <a:picLocks noChangeAspect="1"/>
          </p:cNvPicPr>
          <p:nvPr/>
        </p:nvPicPr>
        <p:blipFill>
          <a:blip r:embed="rId3"/>
          <a:stretch>
            <a:fillRect/>
          </a:stretch>
        </p:blipFill>
        <p:spPr>
          <a:xfrm>
            <a:off x="8378068" y="3070520"/>
            <a:ext cx="1543154" cy="1210975"/>
          </a:xfrm>
          <a:prstGeom prst="rect">
            <a:avLst/>
          </a:prstGeom>
        </p:spPr>
      </p:pic>
      <p:pic>
        <p:nvPicPr>
          <p:cNvPr id="6" name="Picture 5">
            <a:extLst>
              <a:ext uri="{FF2B5EF4-FFF2-40B4-BE49-F238E27FC236}">
                <a16:creationId xmlns:a16="http://schemas.microsoft.com/office/drawing/2014/main" id="{9263DA80-DE32-4B0D-9684-2D88D0DA5697}"/>
              </a:ext>
            </a:extLst>
          </p:cNvPr>
          <p:cNvPicPr>
            <a:picLocks noChangeAspect="1"/>
          </p:cNvPicPr>
          <p:nvPr/>
        </p:nvPicPr>
        <p:blipFill rotWithShape="1">
          <a:blip r:embed="rId4"/>
          <a:srcRect b="19847"/>
          <a:stretch/>
        </p:blipFill>
        <p:spPr>
          <a:xfrm>
            <a:off x="6618711" y="3070520"/>
            <a:ext cx="1249646" cy="1296522"/>
          </a:xfrm>
          <a:prstGeom prst="rect">
            <a:avLst/>
          </a:prstGeom>
        </p:spPr>
      </p:pic>
      <p:pic>
        <p:nvPicPr>
          <p:cNvPr id="7" name="Picture 6">
            <a:extLst>
              <a:ext uri="{FF2B5EF4-FFF2-40B4-BE49-F238E27FC236}">
                <a16:creationId xmlns:a16="http://schemas.microsoft.com/office/drawing/2014/main" id="{3358A0FE-95B5-4F45-BC85-9E7514404488}"/>
              </a:ext>
            </a:extLst>
          </p:cNvPr>
          <p:cNvPicPr>
            <a:picLocks noChangeAspect="1"/>
          </p:cNvPicPr>
          <p:nvPr/>
        </p:nvPicPr>
        <p:blipFill>
          <a:blip r:embed="rId5"/>
          <a:stretch>
            <a:fillRect/>
          </a:stretch>
        </p:blipFill>
        <p:spPr>
          <a:xfrm>
            <a:off x="2368118" y="4978400"/>
            <a:ext cx="3011037" cy="1361277"/>
          </a:xfrm>
          <a:prstGeom prst="rect">
            <a:avLst/>
          </a:prstGeom>
        </p:spPr>
      </p:pic>
    </p:spTree>
    <p:extLst>
      <p:ext uri="{BB962C8B-B14F-4D97-AF65-F5344CB8AC3E}">
        <p14:creationId xmlns:p14="http://schemas.microsoft.com/office/powerpoint/2010/main" val="221335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42D4-C7BA-4F94-9C59-3E1EEE25C517}"/>
              </a:ext>
            </a:extLst>
          </p:cNvPr>
          <p:cNvSpPr>
            <a:spLocks noGrp="1"/>
          </p:cNvSpPr>
          <p:nvPr>
            <p:ph type="title"/>
          </p:nvPr>
        </p:nvSpPr>
        <p:spPr>
          <a:xfrm>
            <a:off x="138896" y="237067"/>
            <a:ext cx="10517815" cy="1253066"/>
          </a:xfrm>
        </p:spPr>
        <p:txBody>
          <a:bodyPr>
            <a:normAutofit/>
          </a:bodyPr>
          <a:lstStyle/>
          <a:p>
            <a:pPr algn="ctr"/>
            <a:r>
              <a:rPr lang="en-US" sz="3600" b="1"/>
              <a:t>Diabetic Retinopathy – </a:t>
            </a:r>
            <a:br>
              <a:rPr lang="en-US" sz="3600" b="1"/>
            </a:br>
            <a:r>
              <a:rPr lang="en-US" sz="2800" b="1"/>
              <a:t>American Diabetes Association Standards of Care</a:t>
            </a:r>
          </a:p>
        </p:txBody>
      </p:sp>
      <p:sp>
        <p:nvSpPr>
          <p:cNvPr id="3" name="Content Placeholder 2">
            <a:extLst>
              <a:ext uri="{FF2B5EF4-FFF2-40B4-BE49-F238E27FC236}">
                <a16:creationId xmlns:a16="http://schemas.microsoft.com/office/drawing/2014/main" id="{C49C9EEA-C3AE-4177-9272-A04AF613434D}"/>
              </a:ext>
            </a:extLst>
          </p:cNvPr>
          <p:cNvSpPr>
            <a:spLocks noGrp="1"/>
          </p:cNvSpPr>
          <p:nvPr>
            <p:ph idx="1"/>
          </p:nvPr>
        </p:nvSpPr>
        <p:spPr>
          <a:xfrm>
            <a:off x="304801" y="1591733"/>
            <a:ext cx="10239022" cy="4585230"/>
          </a:xfrm>
        </p:spPr>
        <p:txBody>
          <a:bodyPr>
            <a:normAutofit fontScale="85000" lnSpcReduction="20000"/>
          </a:bodyPr>
          <a:lstStyle/>
          <a:p>
            <a:r>
              <a:rPr lang="en-US" b="1"/>
              <a:t>Prevention of Diabetic Retinopathy</a:t>
            </a:r>
          </a:p>
          <a:p>
            <a:pPr lvl="1"/>
            <a:r>
              <a:rPr lang="en-US"/>
              <a:t>Optimize glycemic, blood pressure and serum lipid control to reduce the risk or slow the progression of diabetic retinopathy. A</a:t>
            </a:r>
          </a:p>
          <a:p>
            <a:pPr marL="457200" lvl="1" indent="0">
              <a:buNone/>
            </a:pPr>
            <a:endParaRPr lang="en-US" sz="1100"/>
          </a:p>
          <a:p>
            <a:r>
              <a:rPr lang="en-US" b="1"/>
              <a:t>Prevention of Vision Loss from Diabetic Retinopathy</a:t>
            </a:r>
          </a:p>
          <a:p>
            <a:pPr lvl="1"/>
            <a:r>
              <a:rPr lang="en-US" b="1"/>
              <a:t>Screening</a:t>
            </a:r>
            <a:r>
              <a:rPr lang="en-US"/>
              <a:t>  - annual diabetic eye exams</a:t>
            </a:r>
          </a:p>
          <a:p>
            <a:pPr lvl="2"/>
            <a:r>
              <a:rPr lang="en-US"/>
              <a:t>In U.S., in 2017, adults 40 &amp; over with diagnosed diabetes </a:t>
            </a:r>
          </a:p>
          <a:p>
            <a:pPr lvl="3"/>
            <a:r>
              <a:rPr lang="en-US"/>
              <a:t>61.72% received a dilated eye examination  - Adults with low-income 55.7% vs high-income ~70% </a:t>
            </a:r>
          </a:p>
          <a:p>
            <a:pPr lvl="2"/>
            <a:endParaRPr lang="en-US"/>
          </a:p>
          <a:p>
            <a:pPr lvl="2"/>
            <a:r>
              <a:rPr lang="en-US"/>
              <a:t>In 2019, people with diabetes (Adults 18+) with dilated eye exam</a:t>
            </a:r>
          </a:p>
          <a:p>
            <a:pPr lvl="3"/>
            <a:r>
              <a:rPr lang="en-US"/>
              <a:t>Indian HS 59%  - 20% diagnosed with DR</a:t>
            </a:r>
          </a:p>
          <a:p>
            <a:pPr lvl="3"/>
            <a:r>
              <a:rPr lang="en-US" b="1"/>
              <a:t>Portland area 52% </a:t>
            </a:r>
            <a:r>
              <a:rPr lang="en-US"/>
              <a:t>- 16% diagnosed with DR</a:t>
            </a:r>
          </a:p>
          <a:p>
            <a:pPr marL="914400" lvl="2" indent="0">
              <a:buNone/>
            </a:pPr>
            <a:endParaRPr lang="en-US" sz="900"/>
          </a:p>
          <a:p>
            <a:pPr lvl="2"/>
            <a:r>
              <a:rPr lang="en-US"/>
              <a:t>Various on-site screening services for Portland area </a:t>
            </a:r>
          </a:p>
          <a:p>
            <a:pPr lvl="3"/>
            <a:r>
              <a:rPr lang="en-US"/>
              <a:t>Optometrist/ ophthalmologist</a:t>
            </a:r>
          </a:p>
          <a:p>
            <a:pPr lvl="3"/>
            <a:r>
              <a:rPr lang="en-US"/>
              <a:t>Retinal camera</a:t>
            </a:r>
          </a:p>
          <a:p>
            <a:pPr lvl="3"/>
            <a:r>
              <a:rPr lang="en-US"/>
              <a:t>Mobile van </a:t>
            </a:r>
          </a:p>
          <a:p>
            <a:pPr lvl="1"/>
            <a:r>
              <a:rPr lang="en-US"/>
              <a:t> </a:t>
            </a:r>
            <a:r>
              <a:rPr lang="en-US" b="1"/>
              <a:t>Treatment</a:t>
            </a:r>
          </a:p>
          <a:p>
            <a:pPr lvl="2"/>
            <a:endParaRPr lang="en-US"/>
          </a:p>
        </p:txBody>
      </p:sp>
    </p:spTree>
    <p:extLst>
      <p:ext uri="{BB962C8B-B14F-4D97-AF65-F5344CB8AC3E}">
        <p14:creationId xmlns:p14="http://schemas.microsoft.com/office/powerpoint/2010/main" val="21877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3070-C765-4293-AC02-1D74D9D38761}"/>
              </a:ext>
            </a:extLst>
          </p:cNvPr>
          <p:cNvSpPr>
            <a:spLocks noGrp="1"/>
          </p:cNvSpPr>
          <p:nvPr>
            <p:ph type="title"/>
          </p:nvPr>
        </p:nvSpPr>
        <p:spPr>
          <a:xfrm>
            <a:off x="225778" y="361244"/>
            <a:ext cx="11128022" cy="639585"/>
          </a:xfrm>
        </p:spPr>
        <p:txBody>
          <a:bodyPr>
            <a:normAutofit/>
          </a:bodyPr>
          <a:lstStyle/>
          <a:p>
            <a:r>
              <a:rPr lang="en-US" sz="3600" b="1"/>
              <a:t>Treatment Recommendations</a:t>
            </a:r>
          </a:p>
        </p:txBody>
      </p:sp>
      <p:sp>
        <p:nvSpPr>
          <p:cNvPr id="3" name="Content Placeholder 2">
            <a:extLst>
              <a:ext uri="{FF2B5EF4-FFF2-40B4-BE49-F238E27FC236}">
                <a16:creationId xmlns:a16="http://schemas.microsoft.com/office/drawing/2014/main" id="{688255C9-64C6-409C-9DA4-B087F017D4C7}"/>
              </a:ext>
            </a:extLst>
          </p:cNvPr>
          <p:cNvSpPr>
            <a:spLocks noGrp="1"/>
          </p:cNvSpPr>
          <p:nvPr>
            <p:ph idx="1"/>
          </p:nvPr>
        </p:nvSpPr>
        <p:spPr>
          <a:xfrm>
            <a:off x="225778" y="1162756"/>
            <a:ext cx="11128022" cy="5014207"/>
          </a:xfrm>
        </p:spPr>
        <p:txBody>
          <a:bodyPr/>
          <a:lstStyle/>
          <a:p>
            <a:r>
              <a:rPr lang="en-US"/>
              <a:t>General treatment</a:t>
            </a:r>
          </a:p>
          <a:p>
            <a:pPr lvl="1"/>
            <a:r>
              <a:rPr lang="en-US"/>
              <a:t>Systemic control of diabetes, hypertension, hyperlipidemia, hypercholesterolemia, nephropathy and other diseases are of paramount importance.</a:t>
            </a:r>
          </a:p>
          <a:p>
            <a:pPr marL="457200" lvl="1" indent="0">
              <a:buNone/>
            </a:pPr>
            <a:endParaRPr lang="en-US"/>
          </a:p>
          <a:p>
            <a:r>
              <a:rPr lang="en-US"/>
              <a:t>From the ADA standards of care</a:t>
            </a:r>
          </a:p>
          <a:p>
            <a:pPr lvl="1"/>
            <a:r>
              <a:rPr lang="en-US" i="1"/>
              <a:t>“Lowering </a:t>
            </a:r>
            <a:r>
              <a:rPr lang="en-US" b="1" i="1"/>
              <a:t>blood pressure </a:t>
            </a:r>
            <a:r>
              <a:rPr lang="en-US" i="1"/>
              <a:t>has been shown to decrease retinopathy progression</a:t>
            </a:r>
          </a:p>
          <a:p>
            <a:pPr lvl="2"/>
            <a:r>
              <a:rPr lang="en-US" i="1"/>
              <a:t> although tight targets (systolic BP &lt;120 mmHg) do not impart additional benefit</a:t>
            </a:r>
          </a:p>
          <a:p>
            <a:pPr lvl="2"/>
            <a:r>
              <a:rPr lang="en-US" b="1" i="1"/>
              <a:t>ACE inhibitors and ARBs </a:t>
            </a:r>
            <a:r>
              <a:rPr lang="en-US" i="1"/>
              <a:t>are both effective treatments in diabetic retinopathy.</a:t>
            </a:r>
          </a:p>
          <a:p>
            <a:pPr lvl="1"/>
            <a:r>
              <a:rPr lang="en-US" i="1"/>
              <a:t>In patients with dyslipidemia, progression may be slowed by the addition of </a:t>
            </a:r>
            <a:r>
              <a:rPr lang="en-US" b="1" i="1"/>
              <a:t>fenofibrate</a:t>
            </a:r>
          </a:p>
          <a:p>
            <a:pPr lvl="2"/>
            <a:r>
              <a:rPr lang="en-US" i="1"/>
              <a:t>Particularly with very mild nonproliferative diabetic retinopathy at baseline.”</a:t>
            </a:r>
          </a:p>
        </p:txBody>
      </p:sp>
    </p:spTree>
    <p:extLst>
      <p:ext uri="{BB962C8B-B14F-4D97-AF65-F5344CB8AC3E}">
        <p14:creationId xmlns:p14="http://schemas.microsoft.com/office/powerpoint/2010/main" val="339298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2B3-C8FF-4FA1-9DA2-F4312F077179}"/>
              </a:ext>
            </a:extLst>
          </p:cNvPr>
          <p:cNvSpPr>
            <a:spLocks noGrp="1"/>
          </p:cNvSpPr>
          <p:nvPr>
            <p:ph type="title"/>
          </p:nvPr>
        </p:nvSpPr>
        <p:spPr>
          <a:xfrm>
            <a:off x="304800" y="342548"/>
            <a:ext cx="10515600" cy="673452"/>
          </a:xfrm>
        </p:spPr>
        <p:txBody>
          <a:bodyPr>
            <a:normAutofit/>
          </a:bodyPr>
          <a:lstStyle/>
          <a:p>
            <a:r>
              <a:rPr lang="en-US" sz="3600" b="1"/>
              <a:t>Treatment Recommendations</a:t>
            </a:r>
          </a:p>
        </p:txBody>
      </p:sp>
      <p:sp>
        <p:nvSpPr>
          <p:cNvPr id="3" name="Content Placeholder 2">
            <a:extLst>
              <a:ext uri="{FF2B5EF4-FFF2-40B4-BE49-F238E27FC236}">
                <a16:creationId xmlns:a16="http://schemas.microsoft.com/office/drawing/2014/main" id="{3F879263-D455-4E5E-B9EB-1970A4B943DD}"/>
              </a:ext>
            </a:extLst>
          </p:cNvPr>
          <p:cNvSpPr>
            <a:spLocks noGrp="1"/>
          </p:cNvSpPr>
          <p:nvPr>
            <p:ph idx="1"/>
          </p:nvPr>
        </p:nvSpPr>
        <p:spPr>
          <a:xfrm>
            <a:off x="304800" y="1128889"/>
            <a:ext cx="10515600" cy="5226755"/>
          </a:xfrm>
        </p:spPr>
        <p:txBody>
          <a:bodyPr>
            <a:normAutofit fontScale="92500" lnSpcReduction="10000"/>
          </a:bodyPr>
          <a:lstStyle/>
          <a:p>
            <a:r>
              <a:rPr lang="en-US"/>
              <a:t>12.9 </a:t>
            </a:r>
            <a:r>
              <a:rPr lang="en-US" b="1" i="1" dirty="0"/>
              <a:t>Promptly refer </a:t>
            </a:r>
            <a:r>
              <a:rPr lang="en-US"/>
              <a:t>patients with any level of </a:t>
            </a:r>
            <a:r>
              <a:rPr lang="en-US" b="1" i="1"/>
              <a:t>macular edema</a:t>
            </a:r>
            <a:r>
              <a:rPr lang="en-US"/>
              <a:t>, </a:t>
            </a:r>
            <a:r>
              <a:rPr lang="en-US" b="1" i="1"/>
              <a:t>severe nonproliferative diabetic retinopathy </a:t>
            </a:r>
            <a:r>
              <a:rPr lang="en-US"/>
              <a:t>(a precursor of proliferative retinopathy), or any </a:t>
            </a:r>
            <a:r>
              <a:rPr lang="en-US" b="1" i="1"/>
              <a:t>proliferative retinopathy </a:t>
            </a:r>
            <a:r>
              <a:rPr lang="en-US"/>
              <a:t>to an ophthalmologist who is knowledgeable and experienced in the management of diabetic retinopathy. A</a:t>
            </a:r>
          </a:p>
          <a:p>
            <a:pPr marL="0" indent="0">
              <a:buNone/>
            </a:pPr>
            <a:endParaRPr lang="en-US" sz="1100"/>
          </a:p>
          <a:p>
            <a:r>
              <a:rPr lang="en-US"/>
              <a:t>12.10 The traditional standard treatment, </a:t>
            </a:r>
            <a:r>
              <a:rPr lang="en-US" b="1" i="1"/>
              <a:t>panretinal laser photocoagulation therapy</a:t>
            </a:r>
            <a:r>
              <a:rPr lang="en-US"/>
              <a:t>, is indicated to reduce risk of vision loss in patients with high-risk proliferative diabetic retinopathy and, in some cases, severe nonproliferative diabetic retinopathy. A</a:t>
            </a:r>
          </a:p>
          <a:p>
            <a:pPr marL="0" indent="0">
              <a:buNone/>
            </a:pPr>
            <a:endParaRPr lang="en-US" sz="1100"/>
          </a:p>
          <a:p>
            <a:r>
              <a:rPr lang="en-US"/>
              <a:t>12.11 </a:t>
            </a:r>
            <a:r>
              <a:rPr lang="en-US" b="1" i="1"/>
              <a:t>Intravitreous injections antivascular endothelial grown factor (anti-VEGF) </a:t>
            </a:r>
            <a:r>
              <a:rPr lang="en-US"/>
              <a:t>are a reasonable alternative to panretinal laser photocoagulation for some patients with proliferative diabetic retinopathy and also reduce the risk of vision loss in these patients. A</a:t>
            </a:r>
          </a:p>
        </p:txBody>
      </p:sp>
    </p:spTree>
    <p:extLst>
      <p:ext uri="{BB962C8B-B14F-4D97-AF65-F5344CB8AC3E}">
        <p14:creationId xmlns:p14="http://schemas.microsoft.com/office/powerpoint/2010/main" val="277639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15621</TotalTime>
  <Words>3824</Words>
  <Application>Microsoft Office PowerPoint</Application>
  <PresentationFormat>Widescreen</PresentationFormat>
  <Paragraphs>244</Paragraphs>
  <Slides>32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Helvetica</vt:lpstr>
      <vt:lpstr>Office Theme</vt:lpstr>
      <vt:lpstr>ECHO Diabetes Diabetic Eye Disease – part 2</vt:lpstr>
      <vt:lpstr>Pre-question</vt:lpstr>
      <vt:lpstr>Eye Conditions associated with Diabetes</vt:lpstr>
      <vt:lpstr>Diabetic Retinopathy</vt:lpstr>
      <vt:lpstr>PowerPoint Presentation</vt:lpstr>
      <vt:lpstr>How Common is Vision Loss from DR?</vt:lpstr>
      <vt:lpstr>Diabetic Retinopathy –  American Diabetes Association Standards of Care</vt:lpstr>
      <vt:lpstr>Treatment Recommendations</vt:lpstr>
      <vt:lpstr>Treatment Recommendations</vt:lpstr>
      <vt:lpstr>Anti-VEGF or Laser photocoagulation or both?</vt:lpstr>
      <vt:lpstr>Combination Therapy (PRP + anti-VEGF agent)</vt:lpstr>
      <vt:lpstr>“Promptly” = “Without Delay”</vt:lpstr>
      <vt:lpstr>Treatment Recommendations</vt:lpstr>
      <vt:lpstr>Treatment Recommendations</vt:lpstr>
      <vt:lpstr>Unanswered Questions  Especially regarding the underlying ischemia from vascular damage </vt:lpstr>
      <vt:lpstr>Summary</vt:lpstr>
      <vt:lpstr>Post-question</vt:lpstr>
      <vt:lpstr>Assessing Eye Health and Eye Care Needs Among North American Native Individuals | Health Disparities | JAMA Ophthalmology | JAMA Network</vt:lpstr>
      <vt:lpstr>Assessing Eye Health and Eye Care Needs Among North American Native Individuals | Health Disparities | JAMA Ophthalmology | JAMA Network</vt:lpstr>
      <vt:lpstr>Assessing Eye Health and Eye Care Needs Among North American Native Individuals | Health Disparities | JAMA Ophthalmology | JAMA Network</vt:lpstr>
      <vt:lpstr>Barriers to “Timely Treatment” of DR</vt:lpstr>
      <vt:lpstr>PowerPoint Presentation</vt:lpstr>
      <vt:lpstr>Jeng, CJ., Hsieh, YT., Lin, CL. et al. Effect of anticoagulant/antiplatelet therapy on the development and progression of diabetic retinopathy. BMC Ophthalmol 22, 127 (2022). https://doi.org/10.1186/s12886-022-02323-z</vt:lpstr>
      <vt:lpstr>Assessing Eye Health and Eye Care Needs Among North American Native Individuals | Health Disparities | JAMA Ophthalmology | JAMA Network</vt:lpstr>
      <vt:lpstr>PowerPoint Presentation</vt:lpstr>
      <vt:lpstr>ADA program on diabetic eye disease - https://diabetes.org/diabetes/eye-health/professionals/educational-videos#lg=1&amp;slide=0 </vt:lpstr>
      <vt:lpstr>On-line Risk Test – can use with patients to calculate risk for DR</vt:lpstr>
      <vt:lpstr>PowerPoint Presentation</vt:lpstr>
      <vt:lpstr>PowerPoint Presentation</vt:lpstr>
      <vt:lpstr>PowerPoint Presentation</vt:lpstr>
      <vt:lpstr>Info for Patients</vt:lpstr>
      <vt:lpstr>Vitrectomy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Greenlee</dc:creator>
  <cp:lastModifiedBy>Carol Greenlee</cp:lastModifiedBy>
  <cp:revision>1</cp:revision>
  <dcterms:created xsi:type="dcterms:W3CDTF">2021-11-29T20:48:56Z</dcterms:created>
  <dcterms:modified xsi:type="dcterms:W3CDTF">2022-07-14T12:04:08Z</dcterms:modified>
</cp:coreProperties>
</file>