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7/14/2022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7/14/2022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7/14/2022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7/14/2022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7/14/2022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7/14/2022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7/14/2022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7/14/2022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7/14/2022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7/14/2022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7/14/2022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7/14/2022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7/14/2022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7/14/2022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7/14/2022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7/14/2022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7/14/2022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7/14/2022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COVID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dirty="0" smtClean="0"/>
              <a:t>July 21</a:t>
            </a:r>
            <a:r>
              <a:rPr lang="en-US" baseline="30000" dirty="0" smtClean="0"/>
              <a:t>st</a:t>
            </a:r>
            <a:r>
              <a:rPr lang="en-US" dirty="0" smtClean="0"/>
              <a:t>, 2022</a:t>
            </a:r>
          </a:p>
          <a:p>
            <a:pPr algn="ctr"/>
            <a:r>
              <a:rPr lang="en-US" dirty="0" smtClean="0"/>
              <a:t>Alithea Gabrellas, MD</a:t>
            </a:r>
          </a:p>
          <a:p>
            <a:pPr algn="ctr"/>
            <a:r>
              <a:rPr lang="en-US" dirty="0" smtClean="0"/>
              <a:t>Gallup Indian Medical Center </a:t>
            </a:r>
          </a:p>
        </p:txBody>
      </p:sp>
    </p:spTree>
    <p:extLst>
      <p:ext uri="{BB962C8B-B14F-4D97-AF65-F5344CB8AC3E}">
        <p14:creationId xmlns:p14="http://schemas.microsoft.com/office/powerpoint/2010/main" val="625470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COVID Variants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the spread of strains BA.4 and BA.5 cases and hospitalizations have been increasing nationwide </a:t>
            </a:r>
          </a:p>
          <a:p>
            <a:r>
              <a:rPr lang="en-US" dirty="0" smtClean="0"/>
              <a:t>These novel strains exhibit strong immune escape from vaccines and natural immunity due to prior infection with earlier strains, including earlier Omicron variants </a:t>
            </a:r>
          </a:p>
          <a:p>
            <a:r>
              <a:rPr lang="en-US" dirty="0" smtClean="0"/>
              <a:t>Second boosters continue to be recommended for adults age 50 and over and moderately or severely immunocompromised individuals age 12 and over to help prevent severe disease and hospitalization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290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COVID </a:t>
            </a:r>
            <a:r>
              <a:rPr lang="en-US" dirty="0" smtClean="0"/>
              <a:t>Vaccines </a:t>
            </a:r>
            <a:r>
              <a:rPr lang="en-US" dirty="0" smtClean="0"/>
              <a:t>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Novavax</a:t>
            </a:r>
            <a:r>
              <a:rPr lang="en-US" dirty="0" smtClean="0"/>
              <a:t> </a:t>
            </a:r>
            <a:r>
              <a:rPr lang="en-US" dirty="0" err="1" smtClean="0"/>
              <a:t>adjuvanted</a:t>
            </a:r>
            <a:r>
              <a:rPr lang="en-US" dirty="0" smtClean="0"/>
              <a:t> COVID-19 vaccine received Emergency Use Authorization from the FDA on July 13</a:t>
            </a:r>
            <a:r>
              <a:rPr lang="en-US" baseline="30000" dirty="0" smtClean="0"/>
              <a:t>th</a:t>
            </a:r>
            <a:r>
              <a:rPr lang="en-US" dirty="0" smtClean="0"/>
              <a:t>, 2022</a:t>
            </a:r>
          </a:p>
          <a:p>
            <a:r>
              <a:rPr lang="en-US" dirty="0" smtClean="0"/>
              <a:t>Authorized as a 2 dose primary series for ages 18 and older</a:t>
            </a:r>
          </a:p>
          <a:p>
            <a:r>
              <a:rPr lang="en-US" dirty="0" smtClean="0"/>
              <a:t>Contains </a:t>
            </a:r>
            <a:r>
              <a:rPr lang="en-US" dirty="0"/>
              <a:t>a recombinant form of the SARS-CoV-2 spike protein produced from </a:t>
            </a:r>
            <a:r>
              <a:rPr lang="en-US" dirty="0" err="1"/>
              <a:t>baculovirus</a:t>
            </a:r>
            <a:r>
              <a:rPr lang="en-US" dirty="0"/>
              <a:t> infected Sf9 (fall armyworm) insect cells and </a:t>
            </a:r>
            <a:r>
              <a:rPr lang="en-US" dirty="0" smtClean="0"/>
              <a:t>Matrix-M </a:t>
            </a:r>
            <a:r>
              <a:rPr lang="en-US" dirty="0"/>
              <a:t>adjuvant containing </a:t>
            </a:r>
            <a:r>
              <a:rPr lang="en-US" dirty="0" err="1"/>
              <a:t>saponins</a:t>
            </a:r>
            <a:r>
              <a:rPr lang="en-US" dirty="0"/>
              <a:t> derived from the soapbark tree (</a:t>
            </a:r>
            <a:r>
              <a:rPr lang="en-US" dirty="0" err="1"/>
              <a:t>Quillaja</a:t>
            </a:r>
            <a:r>
              <a:rPr lang="en-US" dirty="0"/>
              <a:t> </a:t>
            </a:r>
            <a:r>
              <a:rPr lang="en-US" dirty="0" err="1"/>
              <a:t>saponaria</a:t>
            </a:r>
            <a:r>
              <a:rPr lang="en-US" dirty="0"/>
              <a:t> Molina</a:t>
            </a:r>
            <a:r>
              <a:rPr lang="en-US" dirty="0" smtClean="0"/>
              <a:t>)</a:t>
            </a:r>
          </a:p>
          <a:p>
            <a:r>
              <a:rPr lang="en-US" dirty="0" smtClean="0"/>
              <a:t>Studied in 25,000 individuals in clinical trials; side effects included rare myocarditis/pericarditis, predominantly in young males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490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COVID Therapeutics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Tixagevimab</a:t>
            </a:r>
            <a:r>
              <a:rPr lang="en-US" dirty="0" smtClean="0"/>
              <a:t>/</a:t>
            </a:r>
            <a:r>
              <a:rPr lang="en-US" dirty="0" err="1" smtClean="0"/>
              <a:t>Cilgavimab</a:t>
            </a:r>
            <a:r>
              <a:rPr lang="en-US" dirty="0" smtClean="0"/>
              <a:t> (</a:t>
            </a:r>
            <a:r>
              <a:rPr lang="en-US" dirty="0" err="1" smtClean="0"/>
              <a:t>Evusheld</a:t>
            </a:r>
            <a:r>
              <a:rPr lang="en-US" dirty="0" smtClean="0"/>
              <a:t>) COVID-19 pre-exposure prophylaxis has been given authorization by the FDA to be re-dosed at 6 months </a:t>
            </a:r>
          </a:p>
          <a:p>
            <a:r>
              <a:rPr lang="en-US" dirty="0" smtClean="0"/>
              <a:t>Repeat dosing is timed from the date the patient received the full 300 mg/300 mg therapeutic dose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Evusheld</a:t>
            </a:r>
            <a:r>
              <a:rPr lang="en-US" dirty="0" smtClean="0"/>
              <a:t> prevents infection and severe </a:t>
            </a:r>
            <a:r>
              <a:rPr lang="en-US" smtClean="0"/>
              <a:t>disease in patients </a:t>
            </a:r>
            <a:r>
              <a:rPr lang="en-US" dirty="0" smtClean="0"/>
              <a:t>who are moderately to severely immunocompromised and may not respond to vaccination or who have a medical contraindication to vaccination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92657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38</TotalTime>
  <Words>238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Trebuchet MS</vt:lpstr>
      <vt:lpstr>Berlin</vt:lpstr>
      <vt:lpstr>COVID Update</vt:lpstr>
      <vt:lpstr>COVID Variants Update</vt:lpstr>
      <vt:lpstr>COVID Vaccines Update</vt:lpstr>
      <vt:lpstr>COVID Therapeutics Update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 Update</dc:title>
  <dc:creator>Gabrellas, Alithea (IHS/NAV)</dc:creator>
  <cp:lastModifiedBy>Gabrellas, Alithea (IHS/NAV)</cp:lastModifiedBy>
  <cp:revision>8</cp:revision>
  <dcterms:created xsi:type="dcterms:W3CDTF">2022-07-14T22:05:01Z</dcterms:created>
  <dcterms:modified xsi:type="dcterms:W3CDTF">2022-07-14T22:49:11Z</dcterms:modified>
</cp:coreProperties>
</file>