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8288000" cy="10287000"/>
  <p:notesSz cx="6858000" cy="9144000"/>
  <p:embeddedFontLst>
    <p:embeddedFont>
      <p:font typeface="Arimo" panose="020B0604020202020204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Glacial Indifference" panose="020B0604020202020204" charset="0"/>
      <p:regular r:id="rId37"/>
    </p:embeddedFont>
    <p:embeddedFont>
      <p:font typeface="Glacial Indifference Bold" panose="020B0604020202020204" charset="0"/>
      <p:regular r:id="rId38"/>
    </p:embeddedFont>
    <p:embeddedFont>
      <p:font typeface="Glacial Indifference Bold Italics" panose="020B0604020202020204" charset="0"/>
      <p:regular r:id="rId39"/>
    </p:embeddedFont>
    <p:embeddedFont>
      <p:font typeface="Glacial Indifference Italics" panose="020B0604020202020204" charset="0"/>
      <p:regular r:id="rId40"/>
    </p:embeddedFont>
    <p:embeddedFont>
      <p:font typeface="Open Sans Light Bold Italics" panose="020B0604020202020204" charset="0"/>
      <p:regular r:id="rId41"/>
    </p:embeddedFont>
    <p:embeddedFont>
      <p:font typeface="Raleway" panose="020B0604020202020204" charset="0"/>
      <p:regular r:id="rId42"/>
    </p:embeddedFont>
    <p:embeddedFont>
      <p:font typeface="Raleway Bold" panose="020B0604020202020204" charset="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-2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21.06.2022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21.06.2022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Jake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2</a:t>
            </a:fld>
            <a:endParaRPr 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21.06.2022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Jake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11</a:t>
            </a:fld>
            <a:endParaRPr 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21.06.2022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Jake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12</a:t>
            </a:fld>
            <a:endParaRPr 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21.06.2022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Jake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13</a:t>
            </a:fld>
            <a:endParaRPr 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21.06.2022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Jake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14</a:t>
            </a:fld>
            <a:endParaRPr 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21.06.2022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Jake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15</a:t>
            </a:fld>
            <a:endParaRPr 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21.06.2022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KC</a:t>
            </a:r>
          </a:p>
          <a:p>
            <a:pPr lvl="0"/>
            <a:endParaRPr lang="en-US"/>
          </a:p>
          <a:p>
            <a:pPr lvl="0"/>
            <a:r>
              <a:rPr lang="en-US"/>
              <a:t>Community involved in the design, development, and implementation.</a:t>
            </a:r>
          </a:p>
          <a:p>
            <a:pPr lvl="0"/>
            <a:r>
              <a:rPr lang="en-US"/>
              <a:t>Prioritize reach, adoption, and sustainability among vulnerable populations.</a:t>
            </a:r>
          </a:p>
          <a:p>
            <a:pPr lvl="0"/>
            <a:r>
              <a:rPr lang="en-US"/>
              <a:t>Dismantle power structures.</a:t>
            </a:r>
          </a:p>
          <a:p>
            <a:pPr lvl="0"/>
            <a:r>
              <a:rPr lang="en-US"/>
              <a:t>Community-defined evidence.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16</a:t>
            </a:fld>
            <a:endParaRPr 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21.06.2022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KC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17</a:t>
            </a:fld>
            <a:endParaRPr 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21.06.2022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KC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18</a:t>
            </a:fld>
            <a:endParaRPr 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21.06.2022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Jake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19</a:t>
            </a:fld>
            <a:endParaRPr 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21.06.2022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Jake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20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21.06.2022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Jake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3</a:t>
            </a:fld>
            <a:endParaRPr 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21.06.2022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Jake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21</a:t>
            </a:fld>
            <a:endParaRPr 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21.06.2022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Jake</a:t>
            </a:r>
          </a:p>
          <a:p>
            <a:pPr lvl="0"/>
            <a:endParaRPr lang="en-US"/>
          </a:p>
          <a:p>
            <a:pPr lvl="0"/>
            <a:r>
              <a:rPr lang="en-US"/>
              <a:t>OD Report Form</a:t>
            </a:r>
          </a:p>
          <a:p>
            <a:pPr lvl="0"/>
            <a:endParaRPr lang="en-US"/>
          </a:p>
          <a:p>
            <a:pPr lvl="0"/>
            <a:r>
              <a:rPr lang="en-US"/>
              <a:t>Key points:</a:t>
            </a:r>
          </a:p>
          <a:p>
            <a:pPr lvl="0"/>
            <a:r>
              <a:rPr lang="en-US"/>
              <a:t>-Anonymous</a:t>
            </a:r>
          </a:p>
          <a:p>
            <a:pPr lvl="0"/>
            <a:r>
              <a:rPr lang="en-US"/>
              <a:t>-easy to use</a:t>
            </a:r>
          </a:p>
          <a:p>
            <a:pPr lvl="0"/>
            <a:r>
              <a:rPr lang="en-US"/>
              <a:t>-quick (only red asterisks are required in order to detect multiple data entries)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22</a:t>
            </a:fld>
            <a:endParaRPr lang="cs-CZ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21.06.2022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Jake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23</a:t>
            </a:fld>
            <a:endParaRPr lang="cs-CZ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21.06.2022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Jake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24</a:t>
            </a:fld>
            <a:endParaRPr lang="cs-CZ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21.06.2022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Jake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25</a:t>
            </a:fld>
            <a:endParaRPr lang="cs-CZ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21.06.2022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Jake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26</a:t>
            </a:fld>
            <a:endParaRPr lang="cs-CZ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21.06.2022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KC</a:t>
            </a:r>
          </a:p>
          <a:p>
            <a:pPr lvl="0"/>
            <a:endParaRPr lang="en-US"/>
          </a:p>
          <a:p>
            <a:pPr lvl="0"/>
            <a:r>
              <a:rPr lang="en-US"/>
              <a:t>Call to Action slide</a:t>
            </a:r>
          </a:p>
          <a:p>
            <a:pPr lvl="0"/>
            <a:endParaRPr lang="en-US"/>
          </a:p>
          <a:p>
            <a:pPr lvl="0"/>
            <a:r>
              <a:rPr lang="en-US"/>
              <a:t>How YOU can get involved</a:t>
            </a:r>
          </a:p>
          <a:p>
            <a:pPr lvl="0"/>
            <a:r>
              <a:rPr lang="en-US"/>
              <a:t>-download TxCOPE app</a:t>
            </a:r>
          </a:p>
          <a:p>
            <a:pPr lvl="0"/>
            <a:r>
              <a:rPr lang="en-US"/>
              <a:t>-report ODs when you hear about them</a:t>
            </a:r>
          </a:p>
          <a:p>
            <a:pPr lvl="0"/>
            <a:r>
              <a:rPr lang="en-US"/>
              <a:t>-if you're a HR org, contact us - we will get you enrolled</a:t>
            </a:r>
          </a:p>
          <a:p>
            <a:pPr lvl="0"/>
            <a:r>
              <a:rPr lang="en-US"/>
              <a:t>-sign up for our monthly newsletter</a:t>
            </a:r>
          </a:p>
          <a:p>
            <a:pPr lvl="0"/>
            <a:r>
              <a:rPr lang="en-US"/>
              <a:t>-help spread the word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27</a:t>
            </a:fld>
            <a:endParaRPr lang="cs-CZ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21.06.2022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KC</a:t>
            </a:r>
          </a:p>
          <a:p>
            <a:pPr lvl="0"/>
            <a:endParaRPr lang="en-US"/>
          </a:p>
          <a:p>
            <a:pPr lvl="0"/>
            <a:r>
              <a:rPr lang="en-US"/>
              <a:t>swag and trust the blue dot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28</a:t>
            </a:fld>
            <a:endParaRPr lang="cs-CZ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21.06.2022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KC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29</a:t>
            </a:fld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21.06.2022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Kasey</a:t>
            </a:r>
          </a:p>
          <a:p>
            <a:pPr lvl="0"/>
            <a:endParaRPr lang="en-US"/>
          </a:p>
          <a:p>
            <a:pPr lvl="0"/>
            <a:r>
              <a:rPr lang="en-US"/>
              <a:t>https://www.drugabuse.gov/drug-topics/trends-statistics/overdose-death-rates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4</a:t>
            </a:fld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21.06.2022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KC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5</a:t>
            </a:fld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21.06.2022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KC</a:t>
            </a:r>
          </a:p>
          <a:p>
            <a:pPr lvl="0"/>
            <a:endParaRPr lang="en-US"/>
          </a:p>
          <a:p>
            <a:pPr lvl="0"/>
            <a:r>
              <a:rPr lang="en-US"/>
              <a:t>These data are telling us that something is wrong. In fact, they are shouting for change.</a:t>
            </a:r>
          </a:p>
          <a:p>
            <a:pPr lvl="0"/>
            <a:r>
              <a:rPr lang="en-US"/>
              <a:t>It is no longer a question of “doing more” to combat our nation’s drug problems. What we as a society are doing—putting people with drug addiction behind bars, underinvesting in prevention and compassionate medical care—is not working. </a:t>
            </a:r>
          </a:p>
          <a:p>
            <a:pPr lvl="0"/>
            <a:endParaRPr lang="en-US"/>
          </a:p>
          <a:p>
            <a:pPr lvl="0"/>
            <a:r>
              <a:rPr lang="en-US"/>
              <a:t>Expand digital health models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6</a:t>
            </a:fld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21.06.2022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KC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7</a:t>
            </a:fld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21.06.2022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KC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8</a:t>
            </a:fld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21.06.2022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KC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9</a:t>
            </a:fld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21.06.2022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KC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10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librewiki.net/wiki/%ED%8A%B8%EC%9C%84%ED%84%B0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11" Type="http://schemas.openxmlformats.org/officeDocument/2006/relationships/image" Target="../media/image28.sv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svg"/><Relationship Id="rId9" Type="http://schemas.openxmlformats.org/officeDocument/2006/relationships/image" Target="../media/image2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jAbge-KfncU" TargetMode="Externa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2.png"/><Relationship Id="rId9" Type="http://schemas.openxmlformats.org/officeDocument/2006/relationships/image" Target="../media/image57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1.jpeg"/><Relationship Id="rId7" Type="http://schemas.openxmlformats.org/officeDocument/2006/relationships/image" Target="../media/image54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19.png"/><Relationship Id="rId10" Type="http://schemas.openxmlformats.org/officeDocument/2006/relationships/image" Target="../media/image57.svg"/><Relationship Id="rId4" Type="http://schemas.openxmlformats.org/officeDocument/2006/relationships/image" Target="../media/image58.png"/><Relationship Id="rId9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59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1.svg"/><Relationship Id="rId10" Type="http://schemas.openxmlformats.org/officeDocument/2006/relationships/image" Target="../media/image28.svg"/><Relationship Id="rId4" Type="http://schemas.openxmlformats.org/officeDocument/2006/relationships/image" Target="../media/image20.png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04" t="11802" b="44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2484" y="4413"/>
            <a:ext cx="8310921" cy="10126413"/>
            <a:chOff x="0" y="0"/>
            <a:chExt cx="2354580" cy="286893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487CA8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726889" y="4413"/>
            <a:ext cx="8091829" cy="9859461"/>
            <a:chOff x="0" y="0"/>
            <a:chExt cx="2354580" cy="286893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EAF2F4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2540789" y="1109820"/>
            <a:ext cx="13656688" cy="2306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63"/>
              </a:lnSpc>
            </a:pPr>
            <a:r>
              <a:rPr lang="en-US" sz="6085" spc="413">
                <a:solidFill>
                  <a:srgbClr val="487CA8"/>
                </a:solidFill>
                <a:latin typeface="Glacial Indifference Bold"/>
              </a:rPr>
              <a:t>TxCOPE:</a:t>
            </a:r>
          </a:p>
          <a:p>
            <a:pPr algn="ctr">
              <a:lnSpc>
                <a:spcPts val="5963"/>
              </a:lnSpc>
            </a:pPr>
            <a:r>
              <a:rPr lang="en-US" sz="6085" spc="413">
                <a:solidFill>
                  <a:srgbClr val="487CA8"/>
                </a:solidFill>
                <a:latin typeface="Glacial Indifference"/>
              </a:rPr>
              <a:t>Texans Connecting Overdose Prevention Efforts 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423071" y="6245814"/>
            <a:ext cx="2246767" cy="224676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946209" y="3869731"/>
            <a:ext cx="7868144" cy="1909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1"/>
              </a:lnSpc>
            </a:pPr>
            <a:r>
              <a:rPr lang="en-US" sz="2876" dirty="0">
                <a:solidFill>
                  <a:srgbClr val="000000"/>
                </a:solidFill>
                <a:latin typeface="Glacial Indifference"/>
              </a:rPr>
              <a:t>Kasey Claborn, PhD</a:t>
            </a:r>
          </a:p>
          <a:p>
            <a:pPr algn="ctr">
              <a:lnSpc>
                <a:spcPts val="3591"/>
              </a:lnSpc>
            </a:pPr>
            <a:r>
              <a:rPr lang="en-US" sz="2347" dirty="0">
                <a:solidFill>
                  <a:srgbClr val="000000"/>
                </a:solidFill>
                <a:latin typeface="Glacial Indifference"/>
              </a:rPr>
              <a:t>The University of Texas at Austin</a:t>
            </a:r>
          </a:p>
          <a:p>
            <a:pPr algn="ctr">
              <a:lnSpc>
                <a:spcPts val="3591"/>
              </a:lnSpc>
            </a:pPr>
            <a:r>
              <a:rPr lang="en-US" sz="2347" dirty="0">
                <a:solidFill>
                  <a:srgbClr val="000000"/>
                </a:solidFill>
                <a:latin typeface="Glacial Indifference"/>
              </a:rPr>
              <a:t>Addictions Research Institute</a:t>
            </a:r>
          </a:p>
          <a:p>
            <a:pPr algn="ctr">
              <a:lnSpc>
                <a:spcPts val="3591"/>
              </a:lnSpc>
            </a:pPr>
            <a:r>
              <a:rPr lang="en-US" sz="2347" dirty="0">
                <a:solidFill>
                  <a:srgbClr val="000000"/>
                </a:solidFill>
                <a:latin typeface="Glacial Indifference"/>
              </a:rPr>
              <a:t>@</a:t>
            </a:r>
            <a:r>
              <a:rPr lang="en-US" sz="2347" dirty="0" err="1">
                <a:solidFill>
                  <a:srgbClr val="000000"/>
                </a:solidFill>
                <a:latin typeface="Glacial Indifference"/>
              </a:rPr>
              <a:t>KaseyClabornPhD</a:t>
            </a:r>
            <a:endParaRPr lang="en-US" sz="2347" dirty="0">
              <a:solidFill>
                <a:srgbClr val="000000"/>
              </a:solidFill>
              <a:latin typeface="Glacial Indifference"/>
            </a:endParaRPr>
          </a:p>
        </p:txBody>
      </p:sp>
      <p:sp>
        <p:nvSpPr>
          <p:cNvPr id="10" name="AutoShape 10"/>
          <p:cNvSpPr/>
          <p:nvPr/>
        </p:nvSpPr>
        <p:spPr>
          <a:xfrm>
            <a:off x="3076353" y="6187852"/>
            <a:ext cx="3392901" cy="0"/>
          </a:xfrm>
          <a:prstGeom prst="line">
            <a:avLst/>
          </a:prstGeom>
          <a:ln w="57150" cap="flat">
            <a:solidFill>
              <a:srgbClr val="E5C68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DE4EEBD-502B-4900-98B7-B6E4DB124C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411289">
            <a:off x="3105226" y="5368799"/>
            <a:ext cx="514647" cy="51464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904" t="11802" b="44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-5400000">
            <a:off x="6085989" y="-7425119"/>
            <a:ext cx="10456668" cy="25306905"/>
            <a:chOff x="0" y="0"/>
            <a:chExt cx="2354580" cy="569848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53310" cy="5698482"/>
            </a:xfrm>
            <a:custGeom>
              <a:avLst/>
              <a:gdLst/>
              <a:ahLst/>
              <a:cxnLst/>
              <a:rect l="l" t="t" r="r" b="b"/>
              <a:pathLst>
                <a:path w="2353310" h="5698482">
                  <a:moveTo>
                    <a:pt x="784860" y="5631172"/>
                  </a:moveTo>
                  <a:cubicBezTo>
                    <a:pt x="905510" y="5671812"/>
                    <a:pt x="1042670" y="5698482"/>
                    <a:pt x="1177290" y="5698482"/>
                  </a:cubicBezTo>
                  <a:cubicBezTo>
                    <a:pt x="1311910" y="5698482"/>
                    <a:pt x="1441450" y="5675622"/>
                    <a:pt x="1560830" y="5634982"/>
                  </a:cubicBezTo>
                  <a:cubicBezTo>
                    <a:pt x="1563370" y="5633712"/>
                    <a:pt x="1565910" y="5633712"/>
                    <a:pt x="1568450" y="5632442"/>
                  </a:cubicBezTo>
                  <a:cubicBezTo>
                    <a:pt x="2016760" y="5469882"/>
                    <a:pt x="2346960" y="5040622"/>
                    <a:pt x="2353310" y="4530266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4526819"/>
                  </a:lnTo>
                  <a:cubicBezTo>
                    <a:pt x="6350" y="5043162"/>
                    <a:pt x="331470" y="5472422"/>
                    <a:pt x="784860" y="5631172"/>
                  </a:cubicBezTo>
                  <a:close/>
                </a:path>
              </a:pathLst>
            </a:custGeom>
            <a:solidFill>
              <a:srgbClr val="3F6F8E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566041" y="2836485"/>
            <a:ext cx="4320000" cy="41148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076027" y="904875"/>
            <a:ext cx="12135945" cy="1013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02"/>
              </a:lnSpc>
            </a:pPr>
            <a:r>
              <a:rPr lang="en-US" sz="5859">
                <a:solidFill>
                  <a:srgbClr val="E5C689"/>
                </a:solidFill>
                <a:latin typeface="Glacial Indifference Bold Italics"/>
              </a:rPr>
              <a:t>Gaps in Overdose Data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6652" y="9715154"/>
            <a:ext cx="7323658" cy="571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55"/>
              </a:lnSpc>
            </a:pPr>
            <a:r>
              <a:rPr lang="en-US" sz="1111">
                <a:solidFill>
                  <a:srgbClr val="EAF2F4"/>
                </a:solidFill>
                <a:latin typeface="Glacial Indifference"/>
              </a:rPr>
              <a:t>Claborn, K., Cance, J., Kane, H, Hairgrove, S., Conway, F. “If It Didn’t Get Reported, It Didn’t Happen”: Current Non-fatal Overdose Reporting Practices among Non-Traditional Reporters in Texas. (Under Review).</a:t>
            </a:r>
          </a:p>
          <a:p>
            <a:pPr>
              <a:lnSpc>
                <a:spcPts val="1555"/>
              </a:lnSpc>
            </a:pPr>
            <a:endParaRPr lang="en-US" sz="1111">
              <a:solidFill>
                <a:srgbClr val="EAF2F4"/>
              </a:solidFill>
              <a:latin typeface="Glacial Indifference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46987" y="2760285"/>
            <a:ext cx="11239798" cy="4255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42"/>
              </a:lnSpc>
              <a:spcBef>
                <a:spcPct val="0"/>
              </a:spcBef>
            </a:pPr>
            <a:r>
              <a:rPr lang="en-US" sz="3459">
                <a:solidFill>
                  <a:srgbClr val="EFEFEF"/>
                </a:solidFill>
                <a:latin typeface="Glacial Indifference"/>
              </a:rPr>
              <a:t>Disparate reporting systems</a:t>
            </a:r>
          </a:p>
          <a:p>
            <a:pPr marL="746832" lvl="1" indent="-373416">
              <a:lnSpc>
                <a:spcPts val="4842"/>
              </a:lnSpc>
              <a:buFont typeface="Arial"/>
              <a:buChar char="•"/>
            </a:pPr>
            <a:r>
              <a:rPr lang="en-US" sz="3459">
                <a:solidFill>
                  <a:srgbClr val="EFEFEF"/>
                </a:solidFill>
                <a:latin typeface="Glacial Indifference"/>
              </a:rPr>
              <a:t>EMS, Emergency Departments, Harm Reduction Orgs</a:t>
            </a:r>
          </a:p>
          <a:p>
            <a:pPr>
              <a:lnSpc>
                <a:spcPts val="4842"/>
              </a:lnSpc>
              <a:spcBef>
                <a:spcPct val="0"/>
              </a:spcBef>
            </a:pPr>
            <a:r>
              <a:rPr lang="en-US" sz="3459">
                <a:solidFill>
                  <a:srgbClr val="EFEFEF"/>
                </a:solidFill>
                <a:latin typeface="Glacial Indifference"/>
              </a:rPr>
              <a:t>Failure to track key overdose metrics</a:t>
            </a:r>
          </a:p>
          <a:p>
            <a:pPr marL="746832" lvl="1" indent="-373416">
              <a:lnSpc>
                <a:spcPts val="4842"/>
              </a:lnSpc>
              <a:buFont typeface="Arial"/>
              <a:buChar char="•"/>
            </a:pPr>
            <a:r>
              <a:rPr lang="en-US" sz="3459">
                <a:solidFill>
                  <a:srgbClr val="EFEFEF"/>
                </a:solidFill>
                <a:latin typeface="Glacial Indifference"/>
              </a:rPr>
              <a:t>Non-fatal overdoses</a:t>
            </a:r>
          </a:p>
          <a:p>
            <a:pPr>
              <a:lnSpc>
                <a:spcPts val="4842"/>
              </a:lnSpc>
              <a:spcBef>
                <a:spcPct val="0"/>
              </a:spcBef>
            </a:pPr>
            <a:r>
              <a:rPr lang="en-US" sz="3459">
                <a:solidFill>
                  <a:srgbClr val="EFEFEF"/>
                </a:solidFill>
                <a:latin typeface="Glacial Indifference"/>
              </a:rPr>
              <a:t>Data capture among “hidden” populations</a:t>
            </a:r>
          </a:p>
          <a:p>
            <a:pPr marL="746832" lvl="1" indent="-373416">
              <a:lnSpc>
                <a:spcPts val="4842"/>
              </a:lnSpc>
              <a:buFont typeface="Arial"/>
              <a:buChar char="•"/>
            </a:pPr>
            <a:r>
              <a:rPr lang="en-US" sz="3459">
                <a:solidFill>
                  <a:srgbClr val="EFEFEF"/>
                </a:solidFill>
                <a:latin typeface="Glacial Indifference"/>
              </a:rPr>
              <a:t>Naloxone administration and distribution trends</a:t>
            </a:r>
          </a:p>
          <a:p>
            <a:pPr marL="746832" lvl="1" indent="-373416">
              <a:lnSpc>
                <a:spcPts val="4842"/>
              </a:lnSpc>
              <a:buFont typeface="Arial"/>
              <a:buChar char="•"/>
            </a:pPr>
            <a:r>
              <a:rPr lang="en-US" sz="3459">
                <a:solidFill>
                  <a:srgbClr val="EFEFEF"/>
                </a:solidFill>
                <a:latin typeface="Glacial Indifference"/>
              </a:rPr>
              <a:t>Policies that impede data accuracy &amp; service utilization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646987" y="7930222"/>
            <a:ext cx="16239054" cy="1154334"/>
            <a:chOff x="0" y="0"/>
            <a:chExt cx="11671864" cy="8296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671864" cy="829681"/>
            </a:xfrm>
            <a:custGeom>
              <a:avLst/>
              <a:gdLst/>
              <a:ahLst/>
              <a:cxnLst/>
              <a:rect l="l" t="t" r="r" b="b"/>
              <a:pathLst>
                <a:path w="11671864" h="829681">
                  <a:moveTo>
                    <a:pt x="11547404" y="829681"/>
                  </a:moveTo>
                  <a:lnTo>
                    <a:pt x="124460" y="829681"/>
                  </a:lnTo>
                  <a:cubicBezTo>
                    <a:pt x="55880" y="829681"/>
                    <a:pt x="0" y="773801"/>
                    <a:pt x="0" y="70522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547404" y="0"/>
                  </a:lnTo>
                  <a:cubicBezTo>
                    <a:pt x="11615984" y="0"/>
                    <a:pt x="11671864" y="55880"/>
                    <a:pt x="11671864" y="124460"/>
                  </a:cubicBezTo>
                  <a:lnTo>
                    <a:pt x="11671864" y="705221"/>
                  </a:lnTo>
                  <a:cubicBezTo>
                    <a:pt x="11671864" y="773801"/>
                    <a:pt x="11615984" y="829681"/>
                    <a:pt x="11547404" y="829681"/>
                  </a:cubicBezTo>
                  <a:close/>
                </a:path>
              </a:pathLst>
            </a:custGeom>
            <a:solidFill>
              <a:srgbClr val="144B68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916078" y="8002680"/>
            <a:ext cx="15700872" cy="865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62"/>
              </a:lnSpc>
              <a:spcBef>
                <a:spcPct val="0"/>
              </a:spcBef>
            </a:pPr>
            <a:r>
              <a:rPr lang="en-US" sz="4800" dirty="0">
                <a:solidFill>
                  <a:srgbClr val="E5C689"/>
                </a:solidFill>
                <a:latin typeface="Glacial Indifference Bold Italics"/>
              </a:rPr>
              <a:t>Lack data to drive prevention and response efforts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6F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89227" y="-889227"/>
            <a:ext cx="3758952" cy="3758952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AF2F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7221200" y="9249273"/>
            <a:ext cx="1336044" cy="1336044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AF2F4"/>
            </a:solidFill>
          </p:spPr>
        </p:sp>
      </p:grpSp>
      <p:sp>
        <p:nvSpPr>
          <p:cNvPr id="6" name="AutoShape 6"/>
          <p:cNvSpPr/>
          <p:nvPr/>
        </p:nvSpPr>
        <p:spPr>
          <a:xfrm rot="5400000">
            <a:off x="4486698" y="6172934"/>
            <a:ext cx="6152678" cy="0"/>
          </a:xfrm>
          <a:prstGeom prst="line">
            <a:avLst/>
          </a:prstGeom>
          <a:ln w="47625" cap="flat">
            <a:solidFill>
              <a:srgbClr val="E5C68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12383" y="4244430"/>
            <a:ext cx="4565077" cy="286354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475411" y="770132"/>
            <a:ext cx="11574659" cy="1916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5647"/>
              </a:lnSpc>
            </a:pPr>
            <a:r>
              <a:rPr lang="en-US" sz="11176">
                <a:solidFill>
                  <a:srgbClr val="EAF2F4"/>
                </a:solidFill>
                <a:latin typeface="Glacial Indifference Bold"/>
              </a:rPr>
              <a:t>What is TxCOPE?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881555" y="5003586"/>
            <a:ext cx="8335526" cy="2104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7473" lvl="1" indent="-308737">
              <a:lnSpc>
                <a:spcPts val="4261"/>
              </a:lnSpc>
              <a:buFont typeface="Arial"/>
              <a:buChar char="•"/>
            </a:pPr>
            <a:r>
              <a:rPr lang="en-US" sz="2859" spc="68">
                <a:solidFill>
                  <a:srgbClr val="EAF2F4"/>
                </a:solidFill>
                <a:latin typeface="Glacial Indifference"/>
              </a:rPr>
              <a:t>Digital tool designed to improve community overdose response efforts</a:t>
            </a:r>
          </a:p>
          <a:p>
            <a:pPr marL="617473" lvl="1" indent="-308737">
              <a:lnSpc>
                <a:spcPts val="4261"/>
              </a:lnSpc>
              <a:buFont typeface="Arial"/>
              <a:buChar char="•"/>
            </a:pPr>
            <a:r>
              <a:rPr lang="en-US" sz="2859" spc="68">
                <a:solidFill>
                  <a:srgbClr val="EAF2F4"/>
                </a:solidFill>
                <a:latin typeface="Glacial Indifference"/>
              </a:rPr>
              <a:t>Improve overdose data in Texas</a:t>
            </a:r>
          </a:p>
          <a:p>
            <a:pPr marL="618341" lvl="1" indent="-309171">
              <a:lnSpc>
                <a:spcPts val="4267"/>
              </a:lnSpc>
              <a:buFont typeface="Arial"/>
              <a:buChar char="•"/>
            </a:pPr>
            <a:r>
              <a:rPr lang="en-US" sz="2864" spc="68">
                <a:solidFill>
                  <a:srgbClr val="EAF2F4"/>
                </a:solidFill>
                <a:latin typeface="Glacial Indifference"/>
              </a:rPr>
              <a:t>Use data to drive action and save lives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881555" y="4104290"/>
            <a:ext cx="9805554" cy="556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11"/>
              </a:lnSpc>
            </a:pPr>
            <a:r>
              <a:rPr lang="en-US" sz="3222">
                <a:solidFill>
                  <a:srgbClr val="E5C689"/>
                </a:solidFill>
                <a:latin typeface="Glacial Indifference Bold"/>
              </a:rPr>
              <a:t>Texans Connecting Overdose Prevention Efforts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6F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10065" y="-1609766"/>
            <a:ext cx="5650336" cy="5650336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AF2F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6457945" y="8945371"/>
            <a:ext cx="2045724" cy="2045724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AF2F4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728275" y="5981772"/>
            <a:ext cx="1344797" cy="134479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235350" y="5931547"/>
            <a:ext cx="1395022" cy="139502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948087" y="4405997"/>
            <a:ext cx="3592908" cy="3592908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>
            <a:off x="5514580" y="3096509"/>
            <a:ext cx="6101474" cy="0"/>
          </a:xfrm>
          <a:prstGeom prst="line">
            <a:avLst/>
          </a:prstGeom>
          <a:ln w="57150" cap="flat">
            <a:solidFill>
              <a:srgbClr val="E5C68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096737" y="5946639"/>
            <a:ext cx="1364838" cy="136483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35510" y="5931547"/>
            <a:ext cx="1395022" cy="1395022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-11146961" y="5969372"/>
            <a:ext cx="10950156" cy="1357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08"/>
              </a:lnSpc>
            </a:pPr>
            <a:r>
              <a:rPr lang="en-US" sz="9817">
                <a:solidFill>
                  <a:srgbClr val="FFFFFF"/>
                </a:solidFill>
                <a:latin typeface="Glacial Indifference Bold"/>
              </a:rPr>
              <a:t>Download Now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39134" y="4931951"/>
            <a:ext cx="3680044" cy="501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27"/>
              </a:lnSpc>
            </a:pPr>
            <a:r>
              <a:rPr lang="en-US" sz="3019" spc="419">
                <a:solidFill>
                  <a:srgbClr val="EAF2F4"/>
                </a:solidFill>
                <a:latin typeface="Glacial Indifference"/>
              </a:rPr>
              <a:t>FOLLOW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904519" y="3391309"/>
            <a:ext cx="3680044" cy="501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27"/>
              </a:lnSpc>
            </a:pPr>
            <a:r>
              <a:rPr lang="en-US" sz="3019" spc="419">
                <a:solidFill>
                  <a:srgbClr val="EAF2F4"/>
                </a:solidFill>
                <a:latin typeface="Glacial Indifference"/>
              </a:rPr>
              <a:t>REPORT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067727" y="4931951"/>
            <a:ext cx="3680044" cy="501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27"/>
              </a:lnSpc>
            </a:pPr>
            <a:r>
              <a:rPr lang="en-US" sz="3019" spc="419">
                <a:solidFill>
                  <a:srgbClr val="EAF2F4"/>
                </a:solidFill>
                <a:latin typeface="Glacial Indifference"/>
              </a:rPr>
              <a:t>CONTACT US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93731" y="7632850"/>
            <a:ext cx="2570849" cy="501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27"/>
              </a:lnSpc>
            </a:pPr>
            <a:r>
              <a:rPr lang="en-US" sz="3019" spc="111">
                <a:solidFill>
                  <a:srgbClr val="E5C689"/>
                </a:solidFill>
                <a:latin typeface="Glacial Indifference"/>
              </a:rPr>
              <a:t>@Tx_COPE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320722" y="8067485"/>
            <a:ext cx="6760502" cy="501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27"/>
              </a:lnSpc>
            </a:pPr>
            <a:r>
              <a:rPr lang="en-US" sz="3019" spc="111">
                <a:solidFill>
                  <a:srgbClr val="E5C689"/>
                </a:solidFill>
                <a:latin typeface="Glacial Indifference"/>
              </a:rPr>
              <a:t>www.txcope.org/harmreduction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527498" y="7459100"/>
            <a:ext cx="6760502" cy="501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27"/>
              </a:lnSpc>
            </a:pPr>
            <a:r>
              <a:rPr lang="en-US" sz="3019" spc="111">
                <a:solidFill>
                  <a:srgbClr val="E5C689"/>
                </a:solidFill>
                <a:latin typeface="Glacial Indifference"/>
              </a:rPr>
              <a:t>info@txcope.org</a:t>
            </a:r>
          </a:p>
        </p:txBody>
      </p:sp>
      <p:pic>
        <p:nvPicPr>
          <p:cNvPr id="19" name="Picture 8">
            <a:extLst>
              <a:ext uri="{FF2B5EF4-FFF2-40B4-BE49-F238E27FC236}">
                <a16:creationId xmlns:a16="http://schemas.microsoft.com/office/drawing/2014/main" id="{040170E0-A639-4536-B59F-9C4148239B2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577589" y="593052"/>
            <a:ext cx="2246767" cy="224676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6F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36484" y="7781715"/>
            <a:ext cx="4443477" cy="4443477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AF2F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6265096" y="-1141608"/>
            <a:ext cx="4191927" cy="4191927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AF2F4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2012561" y="2433252"/>
            <a:ext cx="10344403" cy="2218637"/>
            <a:chOff x="0" y="0"/>
            <a:chExt cx="4727122" cy="101385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727122" cy="1013859"/>
            </a:xfrm>
            <a:custGeom>
              <a:avLst/>
              <a:gdLst/>
              <a:ahLst/>
              <a:cxnLst/>
              <a:rect l="l" t="t" r="r" b="b"/>
              <a:pathLst>
                <a:path w="4727122" h="1013859">
                  <a:moveTo>
                    <a:pt x="4602662" y="1013859"/>
                  </a:moveTo>
                  <a:lnTo>
                    <a:pt x="124460" y="1013859"/>
                  </a:lnTo>
                  <a:cubicBezTo>
                    <a:pt x="55880" y="1013859"/>
                    <a:pt x="0" y="957979"/>
                    <a:pt x="0" y="88939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02662" y="0"/>
                  </a:lnTo>
                  <a:cubicBezTo>
                    <a:pt x="4671242" y="0"/>
                    <a:pt x="4727122" y="55880"/>
                    <a:pt x="4727122" y="124460"/>
                  </a:cubicBezTo>
                  <a:lnTo>
                    <a:pt x="4727122" y="889399"/>
                  </a:lnTo>
                  <a:cubicBezTo>
                    <a:pt x="4727122" y="957979"/>
                    <a:pt x="4671242" y="1013859"/>
                    <a:pt x="4602662" y="1013859"/>
                  </a:cubicBezTo>
                  <a:close/>
                </a:path>
              </a:pathLst>
            </a:custGeom>
            <a:solidFill>
              <a:srgbClr val="EAF2F4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885254" y="2137470"/>
            <a:ext cx="2810212" cy="2810201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12499" r="-12499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5155138" y="5157221"/>
            <a:ext cx="11127756" cy="2239796"/>
            <a:chOff x="0" y="0"/>
            <a:chExt cx="5037058" cy="101385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037058" cy="1013859"/>
            </a:xfrm>
            <a:custGeom>
              <a:avLst/>
              <a:gdLst/>
              <a:ahLst/>
              <a:cxnLst/>
              <a:rect l="l" t="t" r="r" b="b"/>
              <a:pathLst>
                <a:path w="5037058" h="1013859">
                  <a:moveTo>
                    <a:pt x="4912597" y="1013859"/>
                  </a:moveTo>
                  <a:lnTo>
                    <a:pt x="124460" y="1013859"/>
                  </a:lnTo>
                  <a:cubicBezTo>
                    <a:pt x="55880" y="1013859"/>
                    <a:pt x="0" y="957979"/>
                    <a:pt x="0" y="88939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912598" y="0"/>
                  </a:lnTo>
                  <a:cubicBezTo>
                    <a:pt x="4981178" y="0"/>
                    <a:pt x="5037058" y="55880"/>
                    <a:pt x="5037058" y="124460"/>
                  </a:cubicBezTo>
                  <a:lnTo>
                    <a:pt x="5037058" y="889399"/>
                  </a:lnTo>
                  <a:cubicBezTo>
                    <a:pt x="5037058" y="957979"/>
                    <a:pt x="4981178" y="1013859"/>
                    <a:pt x="4912598" y="1013859"/>
                  </a:cubicBezTo>
                  <a:close/>
                </a:path>
              </a:pathLst>
            </a:custGeom>
            <a:solidFill>
              <a:srgbClr val="EAF2F4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4017081" y="4858619"/>
            <a:ext cx="2837012" cy="2837000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4976" r="-24976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7685961" y="7876594"/>
            <a:ext cx="9573339" cy="2126860"/>
            <a:chOff x="0" y="0"/>
            <a:chExt cx="4563544" cy="101385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563545" cy="1013859"/>
            </a:xfrm>
            <a:custGeom>
              <a:avLst/>
              <a:gdLst/>
              <a:ahLst/>
              <a:cxnLst/>
              <a:rect l="l" t="t" r="r" b="b"/>
              <a:pathLst>
                <a:path w="4563545" h="1013859">
                  <a:moveTo>
                    <a:pt x="4439084" y="1013859"/>
                  </a:moveTo>
                  <a:lnTo>
                    <a:pt x="124460" y="1013859"/>
                  </a:lnTo>
                  <a:cubicBezTo>
                    <a:pt x="55880" y="1013859"/>
                    <a:pt x="0" y="957979"/>
                    <a:pt x="0" y="88939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439084" y="0"/>
                  </a:lnTo>
                  <a:cubicBezTo>
                    <a:pt x="4507664" y="0"/>
                    <a:pt x="4563545" y="55880"/>
                    <a:pt x="4563545" y="124460"/>
                  </a:cubicBezTo>
                  <a:lnTo>
                    <a:pt x="4563545" y="889399"/>
                  </a:lnTo>
                  <a:cubicBezTo>
                    <a:pt x="4563545" y="957979"/>
                    <a:pt x="4507664" y="1013859"/>
                    <a:pt x="4439084" y="1013859"/>
                  </a:cubicBezTo>
                  <a:close/>
                </a:path>
              </a:pathLst>
            </a:custGeom>
            <a:solidFill>
              <a:srgbClr val="EAF2F4"/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6605287" y="7593048"/>
            <a:ext cx="2693963" cy="2693952"/>
            <a:chOff x="0" y="0"/>
            <a:chExt cx="6350000" cy="634997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4999" r="-24999"/>
              </a:stretch>
            </a:blipFill>
          </p:spPr>
        </p:sp>
      </p:grpSp>
      <p:sp>
        <p:nvSpPr>
          <p:cNvPr id="18" name="TextBox 18"/>
          <p:cNvSpPr txBox="1"/>
          <p:nvPr/>
        </p:nvSpPr>
        <p:spPr>
          <a:xfrm>
            <a:off x="5088195" y="1337370"/>
            <a:ext cx="6444304" cy="548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1"/>
              </a:lnSpc>
            </a:pPr>
            <a:r>
              <a:rPr lang="en-US" sz="3172" spc="228">
                <a:solidFill>
                  <a:srgbClr val="E5C689"/>
                </a:solidFill>
                <a:latin typeface="Glacial Indifference Bold Italics"/>
              </a:rPr>
              <a:t>Together, we can save lives.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848372" y="343948"/>
            <a:ext cx="10591255" cy="1060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30"/>
              </a:lnSpc>
            </a:pPr>
            <a:r>
              <a:rPr lang="en-US" sz="7648">
                <a:solidFill>
                  <a:srgbClr val="FFFFFF"/>
                </a:solidFill>
                <a:latin typeface="Glacial Indifference Bold"/>
              </a:rPr>
              <a:t>TxCOPE Project Aims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927219" y="2679416"/>
            <a:ext cx="6872976" cy="905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9"/>
              </a:lnSpc>
            </a:pPr>
            <a:r>
              <a:rPr lang="en-US" sz="2599">
                <a:solidFill>
                  <a:srgbClr val="1D5C63"/>
                </a:solidFill>
                <a:latin typeface="Open Sans Light Bold Italics"/>
              </a:rPr>
              <a:t>Improve Overdose Data in Texas</a:t>
            </a:r>
          </a:p>
          <a:p>
            <a:pPr>
              <a:lnSpc>
                <a:spcPts val="3639"/>
              </a:lnSpc>
            </a:pPr>
            <a:endParaRPr lang="en-US" sz="2599">
              <a:solidFill>
                <a:srgbClr val="1D5C63"/>
              </a:solidFill>
              <a:latin typeface="Open Sans Light Bold Italics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3927219" y="3306345"/>
            <a:ext cx="8127801" cy="730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21"/>
              </a:lnSpc>
            </a:pPr>
            <a:r>
              <a:rPr lang="en-US" sz="2475">
                <a:solidFill>
                  <a:srgbClr val="1D5C63"/>
                </a:solidFill>
                <a:latin typeface="Glacial Indifference"/>
              </a:rPr>
              <a:t>Develop an innovative model for data capture that improves data for hard-to-reach populations.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082070" y="5332792"/>
            <a:ext cx="9945897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9"/>
              </a:lnSpc>
            </a:pPr>
            <a:r>
              <a:rPr lang="en-US" sz="2599">
                <a:solidFill>
                  <a:srgbClr val="1D5C63"/>
                </a:solidFill>
                <a:latin typeface="Open Sans Light Bold Italics"/>
              </a:rPr>
              <a:t>Data to Drive Community Response &amp; Prevention Efforts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082070" y="6038277"/>
            <a:ext cx="8900858" cy="1120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26"/>
              </a:lnSpc>
            </a:pPr>
            <a:r>
              <a:rPr lang="en-US" sz="2480">
                <a:solidFill>
                  <a:srgbClr val="1D5C63"/>
                </a:solidFill>
                <a:latin typeface="Glacial Indifference"/>
              </a:rPr>
              <a:t>Use data to inform community-driven overdose response. Improve resource allocation and improve equitable distribution to areas of greatest need.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610476" y="8144592"/>
            <a:ext cx="6672418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9"/>
              </a:lnSpc>
            </a:pPr>
            <a:r>
              <a:rPr lang="en-US" sz="2599">
                <a:solidFill>
                  <a:srgbClr val="1D5C63"/>
                </a:solidFill>
                <a:latin typeface="Open Sans Light Bold Italics"/>
              </a:rPr>
              <a:t>Statewide Dissemination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610476" y="8705959"/>
            <a:ext cx="7061295" cy="860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72"/>
              </a:lnSpc>
            </a:pPr>
            <a:r>
              <a:rPr lang="en-US" sz="2480">
                <a:solidFill>
                  <a:srgbClr val="1D5C63"/>
                </a:solidFill>
                <a:latin typeface="Glacial Indifference"/>
              </a:rPr>
              <a:t>Develop a strategy to implement TxCOPE across Texas during 2022-2023.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904" t="11802" b="44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728123" y="0"/>
            <a:ext cx="9111338" cy="11101679"/>
            <a:chOff x="0" y="0"/>
            <a:chExt cx="2354580" cy="286893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487CA8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8818718" cy="10745137"/>
            <a:chOff x="0" y="0"/>
            <a:chExt cx="2354580" cy="286893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EAF2F4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772951" y="3364118"/>
            <a:ext cx="4023880" cy="4165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53"/>
              </a:lnSpc>
            </a:pPr>
            <a:endParaRPr/>
          </a:p>
          <a:p>
            <a:pPr>
              <a:lnSpc>
                <a:spcPts val="5453"/>
              </a:lnSpc>
            </a:pPr>
            <a:r>
              <a:rPr lang="en-US" sz="5564" spc="378">
                <a:solidFill>
                  <a:srgbClr val="487CA8"/>
                </a:solidFill>
                <a:latin typeface="Glacial Indifference"/>
              </a:rPr>
              <a:t>Designed by the community, </a:t>
            </a:r>
          </a:p>
          <a:p>
            <a:pPr>
              <a:lnSpc>
                <a:spcPts val="5453"/>
              </a:lnSpc>
            </a:pPr>
            <a:r>
              <a:rPr lang="en-US" sz="5564" spc="378">
                <a:solidFill>
                  <a:srgbClr val="487CA8"/>
                </a:solidFill>
                <a:latin typeface="Glacial Indifference"/>
              </a:rPr>
              <a:t>for the community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72802" y="1410436"/>
            <a:ext cx="2246767" cy="2246767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>
            <a:off x="772951" y="3657203"/>
            <a:ext cx="3392901" cy="0"/>
          </a:xfrm>
          <a:prstGeom prst="line">
            <a:avLst/>
          </a:prstGeom>
          <a:ln w="57150" cap="flat">
            <a:solidFill>
              <a:srgbClr val="E5C689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/>
          <p:nvPr/>
        </p:nvGrpSpPr>
        <p:grpSpPr>
          <a:xfrm>
            <a:off x="5397370" y="0"/>
            <a:ext cx="13148095" cy="10287000"/>
            <a:chOff x="0" y="0"/>
            <a:chExt cx="9011209" cy="705032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011209" cy="7050322"/>
            </a:xfrm>
            <a:custGeom>
              <a:avLst/>
              <a:gdLst/>
              <a:ahLst/>
              <a:cxnLst/>
              <a:rect l="l" t="t" r="r" b="b"/>
              <a:pathLst>
                <a:path w="9011209" h="7050322">
                  <a:moveTo>
                    <a:pt x="8886748" y="7050322"/>
                  </a:moveTo>
                  <a:lnTo>
                    <a:pt x="124460" y="7050322"/>
                  </a:lnTo>
                  <a:cubicBezTo>
                    <a:pt x="55880" y="7050322"/>
                    <a:pt x="0" y="6994442"/>
                    <a:pt x="0" y="692586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886749" y="0"/>
                  </a:lnTo>
                  <a:cubicBezTo>
                    <a:pt x="8955329" y="0"/>
                    <a:pt x="9011209" y="55880"/>
                    <a:pt x="9011209" y="124460"/>
                  </a:cubicBezTo>
                  <a:lnTo>
                    <a:pt x="9011209" y="6925862"/>
                  </a:lnTo>
                  <a:cubicBezTo>
                    <a:pt x="9011209" y="6994442"/>
                    <a:pt x="8955329" y="7050322"/>
                    <a:pt x="8886749" y="7050322"/>
                  </a:cubicBezTo>
                  <a:close/>
                </a:path>
              </a:pathLst>
            </a:custGeom>
            <a:solidFill>
              <a:srgbClr val="144B68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941953" y="2110053"/>
            <a:ext cx="12346047" cy="652503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6F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56084" y="-2057427"/>
            <a:ext cx="5394320" cy="5394320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AF2F4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249515" y="744508"/>
            <a:ext cx="13456936" cy="1015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52"/>
              </a:lnSpc>
            </a:pPr>
            <a:r>
              <a:rPr lang="en-US" sz="7668">
                <a:solidFill>
                  <a:srgbClr val="FFFFFF"/>
                </a:solidFill>
                <a:latin typeface="Glacial Indifference Bold"/>
              </a:rPr>
              <a:t>Our Community Partners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64767" y="3958863"/>
            <a:ext cx="4346938" cy="542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27"/>
              </a:lnSpc>
            </a:pPr>
            <a:r>
              <a:rPr lang="en-US" sz="2882" spc="106">
                <a:solidFill>
                  <a:srgbClr val="E5C689"/>
                </a:solidFill>
                <a:latin typeface="Glacial Indifference"/>
              </a:rPr>
              <a:t>EL PASO COUNTY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804514" y="2604930"/>
            <a:ext cx="4346938" cy="542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27"/>
              </a:lnSpc>
            </a:pPr>
            <a:r>
              <a:rPr lang="en-US" sz="2882" spc="106">
                <a:solidFill>
                  <a:srgbClr val="E5C689"/>
                </a:solidFill>
                <a:latin typeface="Glacial Indifference"/>
              </a:rPr>
              <a:t>TRAVIS COUNTY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682148" y="3958863"/>
            <a:ext cx="4346938" cy="542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4727"/>
              </a:lnSpc>
              <a:spcBef>
                <a:spcPct val="0"/>
              </a:spcBef>
            </a:pPr>
            <a:r>
              <a:rPr lang="en-US" sz="2882" u="none" spc="106">
                <a:solidFill>
                  <a:srgbClr val="E5C689"/>
                </a:solidFill>
                <a:latin typeface="Glacial Indifference"/>
              </a:rPr>
              <a:t>BEXAR COUNTY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804514" y="6883714"/>
            <a:ext cx="4346938" cy="542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27"/>
              </a:lnSpc>
            </a:pPr>
            <a:r>
              <a:rPr lang="en-US" sz="2882" spc="106">
                <a:solidFill>
                  <a:srgbClr val="E5C689"/>
                </a:solidFill>
                <a:latin typeface="Glacial Indifference"/>
              </a:rPr>
              <a:t>WILLIAMSON COUNTY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64767" y="4754333"/>
            <a:ext cx="4346938" cy="2010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8"/>
              </a:lnSpc>
            </a:pPr>
            <a:r>
              <a:rPr lang="en-US" sz="1984" spc="73">
                <a:solidFill>
                  <a:srgbClr val="FFFFFF"/>
                </a:solidFill>
                <a:latin typeface="Glacial Indifference"/>
              </a:rPr>
              <a:t>El Paso Harm Reduction Alliance</a:t>
            </a:r>
          </a:p>
          <a:p>
            <a:pPr algn="ctr">
              <a:lnSpc>
                <a:spcPts val="2798"/>
              </a:lnSpc>
            </a:pPr>
            <a:r>
              <a:rPr lang="en-US" sz="1984" spc="97">
                <a:solidFill>
                  <a:srgbClr val="FFFFFF"/>
                </a:solidFill>
                <a:latin typeface="Arimo"/>
              </a:rPr>
              <a:t>Alliance of Border Collaboratives</a:t>
            </a:r>
          </a:p>
          <a:p>
            <a:pPr algn="ctr">
              <a:lnSpc>
                <a:spcPts val="2798"/>
              </a:lnSpc>
            </a:pPr>
            <a:r>
              <a:rPr lang="en-US" sz="1984" spc="97">
                <a:solidFill>
                  <a:srgbClr val="FFFFFF"/>
                </a:solidFill>
                <a:latin typeface="Arimo"/>
              </a:rPr>
              <a:t>Punto de Partida</a:t>
            </a:r>
          </a:p>
          <a:p>
            <a:pPr algn="ctr">
              <a:lnSpc>
                <a:spcPts val="2798"/>
              </a:lnSpc>
            </a:pPr>
            <a:r>
              <a:rPr lang="en-US" sz="1984" spc="97">
                <a:solidFill>
                  <a:srgbClr val="FFFFFF"/>
                </a:solidFill>
                <a:latin typeface="Arimo"/>
              </a:rPr>
              <a:t>Project VIDA</a:t>
            </a:r>
          </a:p>
          <a:p>
            <a:pPr algn="ctr">
              <a:lnSpc>
                <a:spcPts val="2798"/>
              </a:lnSpc>
            </a:pPr>
            <a:r>
              <a:rPr lang="en-US" sz="1984" spc="97">
                <a:solidFill>
                  <a:srgbClr val="FFFFFF"/>
                </a:solidFill>
                <a:latin typeface="Arimo"/>
              </a:rPr>
              <a:t>El Paso Fire Department</a:t>
            </a:r>
          </a:p>
          <a:p>
            <a:pPr algn="ctr">
              <a:lnSpc>
                <a:spcPts val="2798"/>
              </a:lnSpc>
            </a:pPr>
            <a:r>
              <a:rPr lang="en-US" sz="1984" spc="97">
                <a:solidFill>
                  <a:srgbClr val="FFFFFF"/>
                </a:solidFill>
                <a:latin typeface="Arimo"/>
              </a:rPr>
              <a:t>Emergence Health Network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804514" y="3269867"/>
            <a:ext cx="4346938" cy="3018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8"/>
              </a:lnSpc>
            </a:pPr>
            <a:r>
              <a:rPr lang="en-US" sz="1984" spc="73">
                <a:solidFill>
                  <a:srgbClr val="FFFFFF"/>
                </a:solidFill>
                <a:latin typeface="Glacial Indifference"/>
              </a:rPr>
              <a:t>ASHwell</a:t>
            </a:r>
          </a:p>
          <a:p>
            <a:pPr algn="ctr">
              <a:lnSpc>
                <a:spcPts val="2798"/>
              </a:lnSpc>
            </a:pPr>
            <a:r>
              <a:rPr lang="en-US" sz="1984" spc="97">
                <a:solidFill>
                  <a:srgbClr val="FFFFFF"/>
                </a:solidFill>
                <a:latin typeface="Arimo"/>
              </a:rPr>
              <a:t>Integral Care</a:t>
            </a:r>
          </a:p>
          <a:p>
            <a:pPr algn="ctr">
              <a:lnSpc>
                <a:spcPts val="2798"/>
              </a:lnSpc>
            </a:pPr>
            <a:r>
              <a:rPr lang="en-US" sz="1984" spc="97">
                <a:solidFill>
                  <a:srgbClr val="FFFFFF"/>
                </a:solidFill>
                <a:latin typeface="Arimo"/>
              </a:rPr>
              <a:t>Austin Travis County-EMS</a:t>
            </a:r>
          </a:p>
          <a:p>
            <a:pPr algn="ctr">
              <a:lnSpc>
                <a:spcPts val="2798"/>
              </a:lnSpc>
            </a:pPr>
            <a:r>
              <a:rPr lang="en-US" sz="1984" spc="97">
                <a:solidFill>
                  <a:srgbClr val="FFFFFF"/>
                </a:solidFill>
                <a:latin typeface="Arimo"/>
              </a:rPr>
              <a:t>Texas Harm Reduction Alliance</a:t>
            </a:r>
          </a:p>
          <a:p>
            <a:pPr algn="ctr">
              <a:lnSpc>
                <a:spcPts val="2798"/>
              </a:lnSpc>
            </a:pPr>
            <a:r>
              <a:rPr lang="en-US" sz="1984" spc="97">
                <a:solidFill>
                  <a:srgbClr val="FFFFFF"/>
                </a:solidFill>
                <a:latin typeface="Arimo"/>
              </a:rPr>
              <a:t>Austin Recovery Network</a:t>
            </a:r>
          </a:p>
          <a:p>
            <a:pPr algn="ctr">
              <a:lnSpc>
                <a:spcPts val="2798"/>
              </a:lnSpc>
            </a:pPr>
            <a:r>
              <a:rPr lang="en-US" sz="1984" spc="97">
                <a:solidFill>
                  <a:srgbClr val="FFFFFF"/>
                </a:solidFill>
                <a:latin typeface="Arimo"/>
              </a:rPr>
              <a:t>SxSW Addiction Technology-Transfer Center </a:t>
            </a:r>
          </a:p>
          <a:p>
            <a:pPr algn="ctr">
              <a:lnSpc>
                <a:spcPts val="2798"/>
              </a:lnSpc>
            </a:pPr>
            <a:r>
              <a:rPr lang="en-US" sz="1984" spc="97">
                <a:solidFill>
                  <a:srgbClr val="FFFFFF"/>
                </a:solidFill>
                <a:latin typeface="Arimo"/>
              </a:rPr>
              <a:t>Travis Co Medical Examiner</a:t>
            </a:r>
          </a:p>
          <a:p>
            <a:pPr algn="ctr">
              <a:lnSpc>
                <a:spcPts val="2798"/>
              </a:lnSpc>
            </a:pPr>
            <a:r>
              <a:rPr lang="en-US" sz="1984" spc="97">
                <a:solidFill>
                  <a:srgbClr val="FFFFFF"/>
                </a:solidFill>
                <a:latin typeface="Arimo"/>
              </a:rPr>
              <a:t>Vivent Health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804514" y="7521725"/>
            <a:ext cx="4346938" cy="2346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8"/>
              </a:lnSpc>
            </a:pPr>
            <a:r>
              <a:rPr lang="en-US" sz="1984" spc="73">
                <a:solidFill>
                  <a:srgbClr val="FFFFFF"/>
                </a:solidFill>
                <a:latin typeface="Glacial Indifference"/>
              </a:rPr>
              <a:t>Mobile Outreach Team, WCEMS</a:t>
            </a:r>
          </a:p>
          <a:p>
            <a:pPr algn="ctr">
              <a:lnSpc>
                <a:spcPts val="2798"/>
              </a:lnSpc>
            </a:pPr>
            <a:r>
              <a:rPr lang="en-US" sz="1984" spc="97">
                <a:solidFill>
                  <a:srgbClr val="FFFFFF"/>
                </a:solidFill>
                <a:latin typeface="Arimo"/>
              </a:rPr>
              <a:t>Community Medical Services</a:t>
            </a:r>
          </a:p>
          <a:p>
            <a:pPr algn="ctr">
              <a:lnSpc>
                <a:spcPts val="2798"/>
              </a:lnSpc>
            </a:pPr>
            <a:r>
              <a:rPr lang="en-US" sz="1984" spc="97">
                <a:solidFill>
                  <a:srgbClr val="FFFFFF"/>
                </a:solidFill>
                <a:latin typeface="Arimo"/>
              </a:rPr>
              <a:t>Peers of Faith</a:t>
            </a:r>
          </a:p>
          <a:p>
            <a:pPr algn="ctr">
              <a:lnSpc>
                <a:spcPts val="2798"/>
              </a:lnSpc>
            </a:pPr>
            <a:r>
              <a:rPr lang="en-US" sz="1984" spc="97">
                <a:solidFill>
                  <a:srgbClr val="FFFFFF"/>
                </a:solidFill>
                <a:latin typeface="Arimo"/>
              </a:rPr>
              <a:t>Bluebonnet Trails Community Services</a:t>
            </a:r>
          </a:p>
          <a:p>
            <a:pPr algn="ctr">
              <a:lnSpc>
                <a:spcPts val="2798"/>
              </a:lnSpc>
            </a:pPr>
            <a:r>
              <a:rPr lang="en-US" sz="1984" spc="97">
                <a:solidFill>
                  <a:srgbClr val="FFFFFF"/>
                </a:solidFill>
                <a:latin typeface="Arimo"/>
              </a:rPr>
              <a:t>Life Steps</a:t>
            </a:r>
          </a:p>
          <a:p>
            <a:pPr algn="ctr">
              <a:lnSpc>
                <a:spcPts val="2798"/>
              </a:lnSpc>
            </a:pPr>
            <a:r>
              <a:rPr lang="en-US" sz="1984" spc="97">
                <a:solidFill>
                  <a:srgbClr val="FFFFFF"/>
                </a:solidFill>
                <a:latin typeface="Arimo"/>
              </a:rPr>
              <a:t>Pavilion Williamson Co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451934" y="4754333"/>
            <a:ext cx="4807366" cy="2682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8"/>
              </a:lnSpc>
            </a:pPr>
            <a:r>
              <a:rPr lang="en-US" sz="1984" spc="73">
                <a:solidFill>
                  <a:srgbClr val="FFFFFF"/>
                </a:solidFill>
                <a:latin typeface="Glacial Indifference"/>
              </a:rPr>
              <a:t>Mobile Integrated Health Unit, SAFD </a:t>
            </a:r>
          </a:p>
          <a:p>
            <a:pPr algn="ctr">
              <a:lnSpc>
                <a:spcPts val="2798"/>
              </a:lnSpc>
            </a:pPr>
            <a:r>
              <a:rPr lang="en-US" sz="1984" spc="97">
                <a:solidFill>
                  <a:srgbClr val="FFFFFF"/>
                </a:solidFill>
                <a:latin typeface="Arimo"/>
              </a:rPr>
              <a:t>Bexar Area Harm Reduction Coalition</a:t>
            </a:r>
          </a:p>
          <a:p>
            <a:pPr algn="ctr">
              <a:lnSpc>
                <a:spcPts val="2798"/>
              </a:lnSpc>
            </a:pPr>
            <a:r>
              <a:rPr lang="en-US" sz="1984" spc="97">
                <a:solidFill>
                  <a:srgbClr val="FFFFFF"/>
                </a:solidFill>
                <a:latin typeface="Arimo"/>
              </a:rPr>
              <a:t>Street Medicine</a:t>
            </a:r>
          </a:p>
          <a:p>
            <a:pPr algn="ctr">
              <a:lnSpc>
                <a:spcPts val="2798"/>
              </a:lnSpc>
            </a:pPr>
            <a:r>
              <a:rPr lang="en-US" sz="1984" spc="97">
                <a:solidFill>
                  <a:srgbClr val="FFFFFF"/>
                </a:solidFill>
                <a:latin typeface="Arimo"/>
              </a:rPr>
              <a:t>The Center for Healthcare Services</a:t>
            </a:r>
          </a:p>
          <a:p>
            <a:pPr algn="ctr">
              <a:lnSpc>
                <a:spcPts val="2798"/>
              </a:lnSpc>
            </a:pPr>
            <a:r>
              <a:rPr lang="en-US" sz="1984" spc="97">
                <a:solidFill>
                  <a:srgbClr val="FFFFFF"/>
                </a:solidFill>
                <a:latin typeface="Arimo"/>
              </a:rPr>
              <a:t>UT Health Sciences Center</a:t>
            </a:r>
          </a:p>
          <a:p>
            <a:pPr algn="ctr">
              <a:lnSpc>
                <a:spcPts val="2798"/>
              </a:lnSpc>
            </a:pPr>
            <a:r>
              <a:rPr lang="en-US" sz="1984" spc="97">
                <a:solidFill>
                  <a:srgbClr val="FFFFFF"/>
                </a:solidFill>
                <a:latin typeface="Arimo"/>
              </a:rPr>
              <a:t>Street Nursing </a:t>
            </a:r>
          </a:p>
          <a:p>
            <a:pPr algn="ctr">
              <a:lnSpc>
                <a:spcPts val="2798"/>
              </a:lnSpc>
            </a:pPr>
            <a:r>
              <a:rPr lang="en-US" sz="1984" spc="97">
                <a:solidFill>
                  <a:srgbClr val="FFFFFF"/>
                </a:solidFill>
                <a:latin typeface="Arimo"/>
              </a:rPr>
              <a:t>Southwest Texas Regional-</a:t>
            </a:r>
          </a:p>
          <a:p>
            <a:pPr algn="ctr">
              <a:lnSpc>
                <a:spcPts val="2798"/>
              </a:lnSpc>
            </a:pPr>
            <a:r>
              <a:rPr lang="en-US" sz="1984" spc="97">
                <a:solidFill>
                  <a:srgbClr val="FFFFFF"/>
                </a:solidFill>
                <a:latin typeface="Arimo"/>
              </a:rPr>
              <a:t>Advisory Council </a:t>
            </a:r>
          </a:p>
        </p:txBody>
      </p:sp>
      <p:sp>
        <p:nvSpPr>
          <p:cNvPr id="13" name="AutoShape 13"/>
          <p:cNvSpPr/>
          <p:nvPr/>
        </p:nvSpPr>
        <p:spPr>
          <a:xfrm>
            <a:off x="5751050" y="2010139"/>
            <a:ext cx="6453868" cy="0"/>
          </a:xfrm>
          <a:prstGeom prst="line">
            <a:avLst/>
          </a:prstGeom>
          <a:ln w="57150" cap="flat">
            <a:solidFill>
              <a:srgbClr val="E5C689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6F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258415" y="0"/>
            <a:ext cx="11832734" cy="10272712"/>
            <a:chOff x="0" y="0"/>
            <a:chExt cx="15776979" cy="1369695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l="11604" r="11604"/>
            <a:stretch>
              <a:fillRect/>
            </a:stretch>
          </p:blipFill>
          <p:spPr>
            <a:xfrm>
              <a:off x="0" y="0"/>
              <a:ext cx="15776979" cy="13696950"/>
            </a:xfrm>
            <a:prstGeom prst="rect">
              <a:avLst/>
            </a:prstGeom>
          </p:spPr>
        </p:pic>
      </p:grpSp>
      <p:sp>
        <p:nvSpPr>
          <p:cNvPr id="4" name="AutoShape 4"/>
          <p:cNvSpPr/>
          <p:nvPr/>
        </p:nvSpPr>
        <p:spPr>
          <a:xfrm>
            <a:off x="9144000" y="2625978"/>
            <a:ext cx="6483223" cy="0"/>
          </a:xfrm>
          <a:prstGeom prst="line">
            <a:avLst/>
          </a:prstGeom>
          <a:ln w="57150" cap="flat">
            <a:solidFill>
              <a:srgbClr val="E5C68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TextBox 5"/>
          <p:cNvSpPr txBox="1"/>
          <p:nvPr/>
        </p:nvSpPr>
        <p:spPr>
          <a:xfrm>
            <a:off x="9144000" y="1267662"/>
            <a:ext cx="7830137" cy="929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589"/>
              </a:lnSpc>
            </a:pPr>
            <a:r>
              <a:rPr lang="en-US" sz="5421">
                <a:solidFill>
                  <a:srgbClr val="FFFFFF"/>
                </a:solidFill>
                <a:latin typeface="Glacial Indifference Bold"/>
              </a:rPr>
              <a:t>Ethical by Design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853292" y="4039054"/>
            <a:ext cx="8891595" cy="2962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5244" lvl="1" indent="-312622">
              <a:lnSpc>
                <a:spcPts val="4749"/>
              </a:lnSpc>
              <a:buFont typeface="Arial"/>
              <a:buChar char="•"/>
            </a:pPr>
            <a:r>
              <a:rPr lang="en-US" sz="2895" spc="107">
                <a:solidFill>
                  <a:srgbClr val="FFFFFF"/>
                </a:solidFill>
                <a:latin typeface="Glacial Indifference"/>
              </a:rPr>
              <a:t>Partner with harm reduction organizations </a:t>
            </a:r>
          </a:p>
          <a:p>
            <a:pPr marL="625244" lvl="1" indent="-312622">
              <a:lnSpc>
                <a:spcPts val="4749"/>
              </a:lnSpc>
              <a:buFont typeface="Arial"/>
              <a:buChar char="•"/>
            </a:pPr>
            <a:r>
              <a:rPr lang="en-US" sz="2895" spc="107">
                <a:solidFill>
                  <a:srgbClr val="FFFFFF"/>
                </a:solidFill>
                <a:latin typeface="Glacial Indifference"/>
              </a:rPr>
              <a:t>Preserve and establish trust in the community</a:t>
            </a:r>
          </a:p>
          <a:p>
            <a:pPr marL="625244" lvl="1" indent="-312622">
              <a:lnSpc>
                <a:spcPts val="4749"/>
              </a:lnSpc>
              <a:buFont typeface="Arial"/>
              <a:buChar char="•"/>
            </a:pPr>
            <a:r>
              <a:rPr lang="en-US" sz="2895" spc="107">
                <a:solidFill>
                  <a:srgbClr val="FFFFFF"/>
                </a:solidFill>
                <a:latin typeface="Glacial Indifference"/>
              </a:rPr>
              <a:t>Give the community a voice to inform how the data drives action</a:t>
            </a:r>
          </a:p>
          <a:p>
            <a:pPr marL="625244" lvl="1" indent="-312622">
              <a:lnSpc>
                <a:spcPts val="4749"/>
              </a:lnSpc>
              <a:buFont typeface="Arial"/>
              <a:buChar char="•"/>
            </a:pPr>
            <a:r>
              <a:rPr lang="en-US" sz="2895" spc="107">
                <a:solidFill>
                  <a:srgbClr val="FFFFFF"/>
                </a:solidFill>
                <a:latin typeface="Glacial Indifference"/>
              </a:rPr>
              <a:t>Protect the data given by the community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853292" y="9504836"/>
            <a:ext cx="8891595" cy="952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55"/>
              </a:lnSpc>
            </a:pPr>
            <a:r>
              <a:rPr lang="en-US" sz="1111">
                <a:solidFill>
                  <a:srgbClr val="EAF2F4"/>
                </a:solidFill>
                <a:latin typeface="Glacial Indifference"/>
              </a:rPr>
              <a:t>Claborn K, Creech S, Whittfield Q, Parra-Cardona R, Daugherty A, Benzer J. Ethical by design: engaging the community to co-design a digital health ecosystem to improve overdose prevention efforts among highly vulnerable people who use drugs. Front Digit Health. 2022; 4. 10.3389/fdgth.2022.880849</a:t>
            </a:r>
          </a:p>
          <a:p>
            <a:pPr>
              <a:lnSpc>
                <a:spcPts val="1555"/>
              </a:lnSpc>
            </a:pPr>
            <a:endParaRPr lang="en-US" sz="1111">
              <a:solidFill>
                <a:srgbClr val="EAF2F4"/>
              </a:solidFill>
              <a:latin typeface="Glacial Indifference"/>
            </a:endParaRPr>
          </a:p>
          <a:p>
            <a:pPr>
              <a:lnSpc>
                <a:spcPts val="1555"/>
              </a:lnSpc>
            </a:pPr>
            <a:endParaRPr lang="en-US" sz="1111">
              <a:solidFill>
                <a:srgbClr val="EAF2F4"/>
              </a:solidFill>
              <a:latin typeface="Glacial Indifference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6F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97499" y="3477403"/>
            <a:ext cx="16747526" cy="3067017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-10800000">
            <a:off x="779819" y="2671902"/>
            <a:ext cx="6691774" cy="0"/>
          </a:xfrm>
          <a:prstGeom prst="line">
            <a:avLst/>
          </a:prstGeom>
          <a:ln w="57150" cap="flat">
            <a:solidFill>
              <a:srgbClr val="E5C68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458062" y="370528"/>
            <a:ext cx="2098519" cy="131634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779819" y="437203"/>
            <a:ext cx="19727323" cy="1925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49"/>
              </a:lnSpc>
            </a:pPr>
            <a:r>
              <a:rPr lang="en-US" sz="6862">
                <a:solidFill>
                  <a:srgbClr val="FFFFFF"/>
                </a:solidFill>
                <a:latin typeface="Glacial Indifference Bold"/>
              </a:rPr>
              <a:t>Phase 1:</a:t>
            </a:r>
          </a:p>
          <a:p>
            <a:pPr>
              <a:lnSpc>
                <a:spcPts val="7549"/>
              </a:lnSpc>
            </a:pPr>
            <a:r>
              <a:rPr lang="en-US" sz="6862">
                <a:solidFill>
                  <a:srgbClr val="FFFFFF"/>
                </a:solidFill>
                <a:latin typeface="Glacial Indifference Bold"/>
              </a:rPr>
              <a:t>Research &amp; Development Process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01160" y="6116074"/>
            <a:ext cx="3216299" cy="1507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2"/>
              </a:lnSpc>
            </a:pPr>
            <a:r>
              <a:rPr lang="en-US" sz="2243" spc="82">
                <a:solidFill>
                  <a:srgbClr val="FFFFFF"/>
                </a:solidFill>
                <a:latin typeface="Glacial Indifference"/>
              </a:rPr>
              <a:t>Stakeholders included people who use drugs, harm reductionists, &amp; first responders.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615901" y="6116074"/>
            <a:ext cx="3399774" cy="1886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2"/>
              </a:lnSpc>
            </a:pPr>
            <a:r>
              <a:rPr lang="en-US" sz="2243" spc="82">
                <a:solidFill>
                  <a:srgbClr val="FFFFFF"/>
                </a:solidFill>
                <a:latin typeface="Glacial Indifference"/>
              </a:rPr>
              <a:t>Included ride-alongs with Fire and EMS, and mobile/street outreach with harm reduction orgs.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583537" y="6116074"/>
            <a:ext cx="3216299" cy="1507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2"/>
              </a:lnSpc>
            </a:pPr>
            <a:r>
              <a:rPr lang="en-US" sz="2243" spc="82">
                <a:solidFill>
                  <a:srgbClr val="FFFFFF"/>
                </a:solidFill>
                <a:latin typeface="Glacial Indifference"/>
              </a:rPr>
              <a:t>Reviewed existing overdose surveillance technologies, state and county dashboards.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505305" y="6116074"/>
            <a:ext cx="3216299" cy="1507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2"/>
              </a:lnSpc>
            </a:pPr>
            <a:r>
              <a:rPr lang="en-US" sz="2243" spc="82">
                <a:solidFill>
                  <a:srgbClr val="FFFFFF"/>
                </a:solidFill>
                <a:latin typeface="Glacial Indifference"/>
              </a:rPr>
              <a:t>Community informed all aspects of design, development, and implementation.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56573" y="9469964"/>
            <a:ext cx="7323658" cy="762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55"/>
              </a:lnSpc>
            </a:pPr>
            <a:r>
              <a:rPr lang="en-US" sz="1111">
                <a:solidFill>
                  <a:srgbClr val="EAF2F4"/>
                </a:solidFill>
                <a:latin typeface="Glacial Indifference"/>
              </a:rPr>
              <a:t>Claborn, K., Creech, S., Conway, F. N., Clinton, N. M., Brinkley, K. T., Lippard, E., Ramos, T., Samora, J., Miri, A., &amp; Benzer, J. (2022). Development of a digital platform to improve community response to overdose and prevention among harm reduction organizations. Harm Reduction Journal, 19(1), 62. doi:10.1186/s12954-022-00636-2</a:t>
            </a:r>
          </a:p>
          <a:p>
            <a:pPr>
              <a:lnSpc>
                <a:spcPts val="1555"/>
              </a:lnSpc>
            </a:pPr>
            <a:endParaRPr lang="en-US" sz="1111">
              <a:solidFill>
                <a:srgbClr val="EAF2F4"/>
              </a:solidFill>
              <a:latin typeface="Glacial Indifference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6F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194009">
            <a:off x="6616798" y="5653297"/>
            <a:ext cx="3439908" cy="302711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705414">
            <a:off x="4810436" y="3965659"/>
            <a:ext cx="3634729" cy="319856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5984204" y="5028388"/>
            <a:ext cx="2289674" cy="254055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426660" y="5269365"/>
            <a:ext cx="1638109" cy="1080373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5213409" y="7568942"/>
            <a:ext cx="3602578" cy="936147"/>
            <a:chOff x="0" y="0"/>
            <a:chExt cx="4803437" cy="1248196"/>
          </a:xfrm>
        </p:grpSpPr>
        <p:grpSp>
          <p:nvGrpSpPr>
            <p:cNvPr id="7" name="Group 7"/>
            <p:cNvGrpSpPr/>
            <p:nvPr/>
          </p:nvGrpSpPr>
          <p:grpSpPr>
            <a:xfrm>
              <a:off x="97738" y="0"/>
              <a:ext cx="4607961" cy="1248196"/>
              <a:chOff x="0" y="0"/>
              <a:chExt cx="2510849" cy="68013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510849" cy="680134"/>
              </a:xfrm>
              <a:custGeom>
                <a:avLst/>
                <a:gdLst/>
                <a:ahLst/>
                <a:cxnLst/>
                <a:rect l="l" t="t" r="r" b="b"/>
                <a:pathLst>
                  <a:path w="2510849" h="680134">
                    <a:moveTo>
                      <a:pt x="0" y="0"/>
                    </a:moveTo>
                    <a:lnTo>
                      <a:pt x="2510849" y="0"/>
                    </a:lnTo>
                    <a:lnTo>
                      <a:pt x="2510849" y="680134"/>
                    </a:lnTo>
                    <a:lnTo>
                      <a:pt x="0" y="68013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9" name="TextBox 9"/>
            <p:cNvSpPr txBox="1"/>
            <p:nvPr/>
          </p:nvSpPr>
          <p:spPr>
            <a:xfrm>
              <a:off x="0" y="70361"/>
              <a:ext cx="4803437" cy="9517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16"/>
                </a:lnSpc>
              </a:pPr>
              <a:r>
                <a:rPr lang="en-US" sz="2083" spc="375">
                  <a:solidFill>
                    <a:srgbClr val="767676"/>
                  </a:solidFill>
                  <a:latin typeface="Raleway Bold"/>
                </a:rPr>
                <a:t>DASHBOARD DESIGN PERSPECTIVES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838034" y="1122517"/>
            <a:ext cx="7134029" cy="408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8795" lvl="1" indent="-249397">
              <a:lnSpc>
                <a:spcPts val="3234"/>
              </a:lnSpc>
              <a:buFont typeface="Arial"/>
              <a:buChar char="•"/>
            </a:pPr>
            <a:r>
              <a:rPr lang="en-US" sz="2310" spc="198">
                <a:solidFill>
                  <a:srgbClr val="B47E00"/>
                </a:solidFill>
                <a:latin typeface="Raleway"/>
              </a:rPr>
              <a:t>BUILT-IN INTERNAL TRACKING SYSTEM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664081" y="6260565"/>
            <a:ext cx="5976971" cy="64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00932" lvl="1" indent="-200466">
              <a:lnSpc>
                <a:spcPts val="2599"/>
              </a:lnSpc>
              <a:buFont typeface="Arial"/>
              <a:buChar char="•"/>
            </a:pPr>
            <a:r>
              <a:rPr lang="en-US" sz="1857" spc="159">
                <a:solidFill>
                  <a:srgbClr val="D9D9D9"/>
                </a:solidFill>
                <a:latin typeface="Raleway"/>
              </a:rPr>
              <a:t>NEED VERSIONS TAILORED TO USER GROUPS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82994" y="473586"/>
            <a:ext cx="11196935" cy="433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5223" lvl="1" indent="-262611">
              <a:lnSpc>
                <a:spcPts val="3405"/>
              </a:lnSpc>
              <a:buFont typeface="Arial"/>
              <a:buChar char="•"/>
            </a:pPr>
            <a:r>
              <a:rPr lang="en-US" sz="2432" spc="209">
                <a:solidFill>
                  <a:srgbClr val="B47E00"/>
                </a:solidFill>
                <a:latin typeface="Raleway"/>
              </a:rPr>
              <a:t>UNIFIED, STANDARD SYSTEM FOR REPORTING ACROSS TEXAS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89883" y="1591375"/>
            <a:ext cx="5620657" cy="772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5527" lvl="1" indent="-237764">
              <a:lnSpc>
                <a:spcPts val="3083"/>
              </a:lnSpc>
              <a:buFont typeface="Arial"/>
              <a:buChar char="•"/>
            </a:pPr>
            <a:r>
              <a:rPr lang="en-US" sz="2202" spc="189">
                <a:solidFill>
                  <a:srgbClr val="B47E00"/>
                </a:solidFill>
                <a:latin typeface="Raleway"/>
              </a:rPr>
              <a:t>FLEXIBLE DATA ENTRY METHODS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075511" y="7721672"/>
            <a:ext cx="6183789" cy="315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96155" lvl="1" indent="-198078">
              <a:lnSpc>
                <a:spcPts val="2568"/>
              </a:lnSpc>
              <a:buFont typeface="Arial"/>
              <a:buChar char="•"/>
            </a:pPr>
            <a:r>
              <a:rPr lang="en-US" sz="1834" spc="157">
                <a:solidFill>
                  <a:srgbClr val="D9D9D9"/>
                </a:solidFill>
                <a:latin typeface="Raleway"/>
              </a:rPr>
              <a:t>PERSON-FOCUSED LANGUAGE AND DESIGN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796355" y="9201150"/>
            <a:ext cx="6006852" cy="407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0353" lvl="1" indent="-250177">
              <a:lnSpc>
                <a:spcPts val="3244"/>
              </a:lnSpc>
              <a:buFont typeface="Arial"/>
              <a:buChar char="•"/>
            </a:pPr>
            <a:r>
              <a:rPr lang="en-US" sz="2317" spc="199">
                <a:solidFill>
                  <a:srgbClr val="D9D9D9"/>
                </a:solidFill>
                <a:latin typeface="Raleway"/>
              </a:rPr>
              <a:t>TRANSPARENCY OF DATA USAGE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467741" y="7119232"/>
            <a:ext cx="6791559" cy="394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2111" lvl="1" indent="-246056">
              <a:lnSpc>
                <a:spcPts val="3191"/>
              </a:lnSpc>
              <a:buFont typeface="Arial"/>
              <a:buChar char="•"/>
            </a:pPr>
            <a:r>
              <a:rPr lang="en-US" sz="2279" spc="196">
                <a:solidFill>
                  <a:srgbClr val="D9D9D9"/>
                </a:solidFill>
                <a:latin typeface="Raleway"/>
              </a:rPr>
              <a:t>PRESERVATION OF COMMUNITY TRUST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47502" y="3011855"/>
            <a:ext cx="4630415" cy="456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0211" lvl="1" indent="-285106">
              <a:lnSpc>
                <a:spcPts val="3697"/>
              </a:lnSpc>
              <a:buFont typeface="Arial"/>
              <a:buChar char="•"/>
            </a:pPr>
            <a:r>
              <a:rPr lang="en-US" sz="2641" spc="227">
                <a:solidFill>
                  <a:srgbClr val="B47E00"/>
                </a:solidFill>
                <a:latin typeface="Raleway"/>
              </a:rPr>
              <a:t>OFFLINE CAPABILITY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414321" y="3702807"/>
            <a:ext cx="4012339" cy="381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5099" lvl="1" indent="-242550">
              <a:lnSpc>
                <a:spcPts val="3145"/>
              </a:lnSpc>
              <a:buFont typeface="Arial"/>
              <a:buChar char="•"/>
            </a:pPr>
            <a:r>
              <a:rPr lang="en-US" sz="2246" spc="193">
                <a:solidFill>
                  <a:srgbClr val="B47E00"/>
                </a:solidFill>
                <a:latin typeface="Raleway"/>
              </a:rPr>
              <a:t>USER-FRIENDLY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358159" y="1741939"/>
            <a:ext cx="4857880" cy="622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83771" lvl="1" indent="-391886">
              <a:lnSpc>
                <a:spcPts val="5082"/>
              </a:lnSpc>
              <a:buFont typeface="Arial"/>
              <a:buChar char="•"/>
            </a:pPr>
            <a:r>
              <a:rPr lang="en-US" sz="3630" spc="312">
                <a:solidFill>
                  <a:srgbClr val="B47E00"/>
                </a:solidFill>
                <a:latin typeface="Raleway"/>
              </a:rPr>
              <a:t>DATA SHARING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213409" y="2475434"/>
            <a:ext cx="5028313" cy="407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2319" lvl="1" indent="-251159">
              <a:lnSpc>
                <a:spcPts val="3257"/>
              </a:lnSpc>
              <a:buFont typeface="Arial"/>
              <a:buChar char="•"/>
            </a:pPr>
            <a:r>
              <a:rPr lang="en-US" sz="2326" spc="200">
                <a:solidFill>
                  <a:srgbClr val="B47E00"/>
                </a:solidFill>
                <a:latin typeface="Raleway"/>
              </a:rPr>
              <a:t>TRAINING FOR APP USE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799781" y="8188488"/>
            <a:ext cx="3919450" cy="738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25529" lvl="1" indent="-462764">
              <a:lnSpc>
                <a:spcPts val="6001"/>
              </a:lnSpc>
              <a:buFont typeface="Arial"/>
              <a:buChar char="•"/>
            </a:pPr>
            <a:r>
              <a:rPr lang="en-US" sz="4286" spc="368">
                <a:solidFill>
                  <a:srgbClr val="D9D9D9"/>
                </a:solidFill>
                <a:latin typeface="Raleway"/>
              </a:rPr>
              <a:t>PRIVACY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53083" y="301408"/>
            <a:ext cx="323850" cy="3615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83"/>
              </a:lnSpc>
            </a:pPr>
            <a:r>
              <a:rPr lang="en-US" sz="3003" spc="258">
                <a:solidFill>
                  <a:srgbClr val="B47E00"/>
                </a:solidFill>
                <a:latin typeface="Raleway Bold"/>
              </a:rPr>
              <a:t>T</a:t>
            </a:r>
          </a:p>
          <a:p>
            <a:pPr algn="ctr">
              <a:lnSpc>
                <a:spcPts val="3183"/>
              </a:lnSpc>
            </a:pPr>
            <a:r>
              <a:rPr lang="en-US" sz="3003" spc="258">
                <a:solidFill>
                  <a:srgbClr val="B47E00"/>
                </a:solidFill>
                <a:latin typeface="Raleway Bold"/>
              </a:rPr>
              <a:t>E</a:t>
            </a:r>
          </a:p>
          <a:p>
            <a:pPr algn="ctr">
              <a:lnSpc>
                <a:spcPts val="3183"/>
              </a:lnSpc>
            </a:pPr>
            <a:r>
              <a:rPr lang="en-US" sz="3003" spc="258">
                <a:solidFill>
                  <a:srgbClr val="B47E00"/>
                </a:solidFill>
                <a:latin typeface="Raleway Bold"/>
              </a:rPr>
              <a:t>C</a:t>
            </a:r>
          </a:p>
          <a:p>
            <a:pPr algn="ctr">
              <a:lnSpc>
                <a:spcPts val="3183"/>
              </a:lnSpc>
            </a:pPr>
            <a:r>
              <a:rPr lang="en-US" sz="3003" spc="258">
                <a:solidFill>
                  <a:srgbClr val="B47E00"/>
                </a:solidFill>
                <a:latin typeface="Raleway Bold"/>
              </a:rPr>
              <a:t>H</a:t>
            </a:r>
          </a:p>
          <a:p>
            <a:pPr algn="ctr">
              <a:lnSpc>
                <a:spcPts val="3183"/>
              </a:lnSpc>
            </a:pPr>
            <a:r>
              <a:rPr lang="en-US" sz="3003" spc="258">
                <a:solidFill>
                  <a:srgbClr val="B47E00"/>
                </a:solidFill>
                <a:latin typeface="Raleway Bold"/>
              </a:rPr>
              <a:t>N</a:t>
            </a:r>
          </a:p>
          <a:p>
            <a:pPr algn="ctr">
              <a:lnSpc>
                <a:spcPts val="3183"/>
              </a:lnSpc>
            </a:pPr>
            <a:r>
              <a:rPr lang="en-US" sz="3003" spc="258">
                <a:solidFill>
                  <a:srgbClr val="B47E00"/>
                </a:solidFill>
                <a:latin typeface="Raleway Bold"/>
              </a:rPr>
              <a:t>I</a:t>
            </a:r>
          </a:p>
          <a:p>
            <a:pPr algn="ctr">
              <a:lnSpc>
                <a:spcPts val="3183"/>
              </a:lnSpc>
            </a:pPr>
            <a:r>
              <a:rPr lang="en-US" sz="3003" spc="258">
                <a:solidFill>
                  <a:srgbClr val="B47E00"/>
                </a:solidFill>
                <a:latin typeface="Raleway Bold"/>
              </a:rPr>
              <a:t>C</a:t>
            </a:r>
          </a:p>
          <a:p>
            <a:pPr algn="ctr">
              <a:lnSpc>
                <a:spcPts val="3183"/>
              </a:lnSpc>
            </a:pPr>
            <a:r>
              <a:rPr lang="en-US" sz="3003" spc="258">
                <a:solidFill>
                  <a:srgbClr val="B47E00"/>
                </a:solidFill>
                <a:latin typeface="Raleway Bold"/>
              </a:rPr>
              <a:t>A</a:t>
            </a:r>
          </a:p>
          <a:p>
            <a:pPr algn="ctr">
              <a:lnSpc>
                <a:spcPts val="3183"/>
              </a:lnSpc>
            </a:pPr>
            <a:r>
              <a:rPr lang="en-US" sz="3003" spc="258">
                <a:solidFill>
                  <a:srgbClr val="B47E00"/>
                </a:solidFill>
                <a:latin typeface="Raleway Bold"/>
              </a:rPr>
              <a:t>L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7641052" y="5847652"/>
            <a:ext cx="362396" cy="4015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"/>
              </a:lnSpc>
            </a:pPr>
            <a:r>
              <a:rPr lang="en-US" sz="2999" spc="257">
                <a:solidFill>
                  <a:srgbClr val="D9D9D9"/>
                </a:solidFill>
                <a:latin typeface="Raleway Bold"/>
              </a:rPr>
              <a:t>H</a:t>
            </a:r>
          </a:p>
          <a:p>
            <a:pPr algn="ctr">
              <a:lnSpc>
                <a:spcPts val="3179"/>
              </a:lnSpc>
            </a:pPr>
            <a:r>
              <a:rPr lang="en-US" sz="2999" spc="257">
                <a:solidFill>
                  <a:srgbClr val="D9D9D9"/>
                </a:solidFill>
                <a:latin typeface="Raleway Bold"/>
              </a:rPr>
              <a:t>U</a:t>
            </a:r>
          </a:p>
          <a:p>
            <a:pPr algn="ctr">
              <a:lnSpc>
                <a:spcPts val="3179"/>
              </a:lnSpc>
            </a:pPr>
            <a:r>
              <a:rPr lang="en-US" sz="2999" spc="257">
                <a:solidFill>
                  <a:srgbClr val="D9D9D9"/>
                </a:solidFill>
                <a:latin typeface="Raleway Bold"/>
              </a:rPr>
              <a:t>M</a:t>
            </a:r>
          </a:p>
          <a:p>
            <a:pPr algn="ctr">
              <a:lnSpc>
                <a:spcPts val="3179"/>
              </a:lnSpc>
            </a:pPr>
            <a:r>
              <a:rPr lang="en-US" sz="2999" spc="257">
                <a:solidFill>
                  <a:srgbClr val="D9D9D9"/>
                </a:solidFill>
                <a:latin typeface="Raleway Bold"/>
              </a:rPr>
              <a:t>A</a:t>
            </a:r>
          </a:p>
          <a:p>
            <a:pPr algn="ctr">
              <a:lnSpc>
                <a:spcPts val="3179"/>
              </a:lnSpc>
            </a:pPr>
            <a:r>
              <a:rPr lang="en-US" sz="2999" spc="257">
                <a:solidFill>
                  <a:srgbClr val="D9D9D9"/>
                </a:solidFill>
                <a:latin typeface="Raleway Bold"/>
              </a:rPr>
              <a:t>N</a:t>
            </a:r>
          </a:p>
          <a:p>
            <a:pPr algn="ctr">
              <a:lnSpc>
                <a:spcPts val="3179"/>
              </a:lnSpc>
            </a:pPr>
            <a:r>
              <a:rPr lang="en-US" sz="2999" spc="257">
                <a:solidFill>
                  <a:srgbClr val="D9D9D9"/>
                </a:solidFill>
                <a:latin typeface="Raleway Bold"/>
              </a:rPr>
              <a:t>I</a:t>
            </a:r>
          </a:p>
          <a:p>
            <a:pPr algn="ctr">
              <a:lnSpc>
                <a:spcPts val="3179"/>
              </a:lnSpc>
            </a:pPr>
            <a:r>
              <a:rPr lang="en-US" sz="2999" spc="257">
                <a:solidFill>
                  <a:srgbClr val="D9D9D9"/>
                </a:solidFill>
                <a:latin typeface="Raleway Bold"/>
              </a:rPr>
              <a:t>S</a:t>
            </a:r>
          </a:p>
          <a:p>
            <a:pPr algn="ctr">
              <a:lnSpc>
                <a:spcPts val="3179"/>
              </a:lnSpc>
            </a:pPr>
            <a:r>
              <a:rPr lang="en-US" sz="2999" spc="257">
                <a:solidFill>
                  <a:srgbClr val="D9D9D9"/>
                </a:solidFill>
                <a:latin typeface="Raleway Bold"/>
              </a:rPr>
              <a:t>T</a:t>
            </a:r>
          </a:p>
          <a:p>
            <a:pPr algn="ctr">
              <a:lnSpc>
                <a:spcPts val="3179"/>
              </a:lnSpc>
            </a:pPr>
            <a:r>
              <a:rPr lang="en-US" sz="2999" spc="257">
                <a:solidFill>
                  <a:srgbClr val="D9D9D9"/>
                </a:solidFill>
                <a:latin typeface="Raleway Bold"/>
              </a:rPr>
              <a:t>I</a:t>
            </a:r>
          </a:p>
          <a:p>
            <a:pPr algn="ctr">
              <a:lnSpc>
                <a:spcPts val="3179"/>
              </a:lnSpc>
            </a:pPr>
            <a:r>
              <a:rPr lang="en-US" sz="2999" spc="257">
                <a:solidFill>
                  <a:srgbClr val="D9D9D9"/>
                </a:solidFill>
                <a:latin typeface="Raleway Bold"/>
              </a:rPr>
              <a:t>C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241722" y="8342415"/>
            <a:ext cx="2191828" cy="450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6687" lvl="1" indent="-273344">
              <a:lnSpc>
                <a:spcPts val="3544"/>
              </a:lnSpc>
              <a:buFont typeface="Arial"/>
              <a:buChar char="•"/>
            </a:pPr>
            <a:r>
              <a:rPr lang="en-US" sz="2532" spc="217">
                <a:solidFill>
                  <a:srgbClr val="D9D9D9"/>
                </a:solidFill>
                <a:latin typeface="Raleway"/>
              </a:rPr>
              <a:t>WARM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6F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753169" y="-1339031"/>
            <a:ext cx="10541092" cy="13219155"/>
            <a:chOff x="0" y="0"/>
            <a:chExt cx="2354580" cy="29527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2952783"/>
            </a:xfrm>
            <a:custGeom>
              <a:avLst/>
              <a:gdLst/>
              <a:ahLst/>
              <a:cxnLst/>
              <a:rect l="l" t="t" r="r" b="b"/>
              <a:pathLst>
                <a:path w="2353310" h="2952783">
                  <a:moveTo>
                    <a:pt x="784860" y="2885473"/>
                  </a:moveTo>
                  <a:cubicBezTo>
                    <a:pt x="905510" y="2926113"/>
                    <a:pt x="1042670" y="2952783"/>
                    <a:pt x="1177290" y="2952783"/>
                  </a:cubicBezTo>
                  <a:cubicBezTo>
                    <a:pt x="1311910" y="2952783"/>
                    <a:pt x="1441450" y="2929923"/>
                    <a:pt x="1560830" y="2889283"/>
                  </a:cubicBezTo>
                  <a:cubicBezTo>
                    <a:pt x="1563370" y="2888013"/>
                    <a:pt x="1565910" y="2888013"/>
                    <a:pt x="1568450" y="2886743"/>
                  </a:cubicBezTo>
                  <a:cubicBezTo>
                    <a:pt x="2016760" y="2724183"/>
                    <a:pt x="2346960" y="2294923"/>
                    <a:pt x="2353310" y="1793015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91680"/>
                  </a:lnTo>
                  <a:cubicBezTo>
                    <a:pt x="6350" y="2297463"/>
                    <a:pt x="331470" y="2726723"/>
                    <a:pt x="784860" y="2885473"/>
                  </a:cubicBezTo>
                  <a:close/>
                </a:path>
              </a:pathLst>
            </a:custGeom>
            <a:solidFill>
              <a:srgbClr val="EAF2F4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51719" y="1798821"/>
            <a:ext cx="10214558" cy="694344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7617941" y="736016"/>
            <a:ext cx="10272676" cy="1320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782"/>
              </a:lnSpc>
            </a:pPr>
            <a:r>
              <a:rPr lang="en-US" sz="8490">
                <a:solidFill>
                  <a:srgbClr val="FFFFFF"/>
                </a:solidFill>
                <a:latin typeface="Glacial Indifference Bold"/>
              </a:rPr>
              <a:t>TxCOPE: Phase 1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404468" y="2420068"/>
            <a:ext cx="7486150" cy="536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546"/>
              </a:lnSpc>
            </a:pPr>
            <a:r>
              <a:rPr lang="en-US" sz="2971">
                <a:solidFill>
                  <a:srgbClr val="EAF2F4"/>
                </a:solidFill>
                <a:latin typeface="Glacial Indifference"/>
              </a:rPr>
              <a:t>Harm Reduction Reporting Dashboard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303807" y="4534092"/>
            <a:ext cx="6984193" cy="2327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38"/>
              </a:lnSpc>
            </a:pPr>
            <a:r>
              <a:rPr lang="en-US" sz="4142">
                <a:solidFill>
                  <a:srgbClr val="E5C689"/>
                </a:solidFill>
                <a:latin typeface="Glacial Indifference Bold"/>
              </a:rPr>
              <a:t>“Informed by the community,</a:t>
            </a:r>
          </a:p>
          <a:p>
            <a:pPr algn="ctr">
              <a:lnSpc>
                <a:spcPts val="6338"/>
              </a:lnSpc>
            </a:pPr>
            <a:r>
              <a:rPr lang="en-US" sz="4142">
                <a:solidFill>
                  <a:srgbClr val="E5C689"/>
                </a:solidFill>
                <a:latin typeface="Glacial Indifference Bold"/>
              </a:rPr>
              <a:t>for the community.”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697545" y="8951821"/>
            <a:ext cx="8590455" cy="855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12"/>
              </a:lnSpc>
            </a:pPr>
            <a:r>
              <a:rPr lang="en-US" sz="2386">
                <a:solidFill>
                  <a:srgbClr val="EAF2F4"/>
                </a:solidFill>
                <a:latin typeface="Glacial Indifference Italics"/>
              </a:rPr>
              <a:t>Pilot study completed June-December 2021 across four Texas counties: Bexar, El Paso, Travis, and Williamson.</a:t>
            </a:r>
          </a:p>
        </p:txBody>
      </p:sp>
      <p:sp>
        <p:nvSpPr>
          <p:cNvPr id="9" name="AutoShape 9"/>
          <p:cNvSpPr/>
          <p:nvPr/>
        </p:nvSpPr>
        <p:spPr>
          <a:xfrm>
            <a:off x="14147543" y="2180569"/>
            <a:ext cx="3632012" cy="0"/>
          </a:xfrm>
          <a:prstGeom prst="line">
            <a:avLst/>
          </a:prstGeom>
          <a:ln w="57150" cap="flat">
            <a:solidFill>
              <a:srgbClr val="E5C689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904" t="11802" b="44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-5400000">
            <a:off x="2810577" y="-2810577"/>
            <a:ext cx="10287000" cy="15908153"/>
            <a:chOff x="0" y="0"/>
            <a:chExt cx="2354580" cy="3641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53310" cy="3641200"/>
            </a:xfrm>
            <a:custGeom>
              <a:avLst/>
              <a:gdLst/>
              <a:ahLst/>
              <a:cxnLst/>
              <a:rect l="l" t="t" r="r" b="b"/>
              <a:pathLst>
                <a:path w="2353310" h="3641200">
                  <a:moveTo>
                    <a:pt x="784860" y="3573890"/>
                  </a:moveTo>
                  <a:cubicBezTo>
                    <a:pt x="905510" y="3614530"/>
                    <a:pt x="1042670" y="3641200"/>
                    <a:pt x="1177290" y="3641200"/>
                  </a:cubicBezTo>
                  <a:cubicBezTo>
                    <a:pt x="1311910" y="3641200"/>
                    <a:pt x="1441450" y="3618340"/>
                    <a:pt x="1560830" y="3577700"/>
                  </a:cubicBezTo>
                  <a:cubicBezTo>
                    <a:pt x="1563370" y="3576430"/>
                    <a:pt x="1565910" y="3576430"/>
                    <a:pt x="1568450" y="3575160"/>
                  </a:cubicBezTo>
                  <a:cubicBezTo>
                    <a:pt x="2016760" y="3412599"/>
                    <a:pt x="2346960" y="2983340"/>
                    <a:pt x="2353310" y="2479314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477449"/>
                  </a:lnTo>
                  <a:cubicBezTo>
                    <a:pt x="6350" y="2985880"/>
                    <a:pt x="331470" y="3415140"/>
                    <a:pt x="784860" y="3573890"/>
                  </a:cubicBezTo>
                  <a:close/>
                </a:path>
              </a:pathLst>
            </a:custGeom>
            <a:solidFill>
              <a:srgbClr val="3F6F8E"/>
            </a:solidFill>
          </p:spPr>
        </p:sp>
      </p:grpSp>
      <p:sp>
        <p:nvSpPr>
          <p:cNvPr id="5" name="AutoShape 5"/>
          <p:cNvSpPr/>
          <p:nvPr/>
        </p:nvSpPr>
        <p:spPr>
          <a:xfrm>
            <a:off x="2309279" y="3108738"/>
            <a:ext cx="6441120" cy="0"/>
          </a:xfrm>
          <a:prstGeom prst="line">
            <a:avLst/>
          </a:prstGeom>
          <a:ln w="57150" cap="flat">
            <a:solidFill>
              <a:srgbClr val="E5C68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6"/>
          <p:cNvSpPr txBox="1"/>
          <p:nvPr/>
        </p:nvSpPr>
        <p:spPr>
          <a:xfrm>
            <a:off x="2302529" y="1906700"/>
            <a:ext cx="9304222" cy="788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46"/>
              </a:lnSpc>
            </a:pPr>
            <a:r>
              <a:rPr lang="en-US" sz="4818">
                <a:solidFill>
                  <a:srgbClr val="FFFFFF"/>
                </a:solidFill>
                <a:latin typeface="Glacial Indifference Bold"/>
              </a:rPr>
              <a:t>Disclosures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83629" y="3464855"/>
            <a:ext cx="10542657" cy="1749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34"/>
              </a:lnSpc>
            </a:pPr>
            <a:r>
              <a:rPr lang="en-US" sz="2310">
                <a:solidFill>
                  <a:srgbClr val="FFFFFF"/>
                </a:solidFill>
                <a:latin typeface="Glacial Indifference"/>
              </a:rPr>
              <a:t>This project is supported by Texas Targeted Opioid Response, a public health initiative operated by the Texas Health and Human Services Commission through federal funding from the Substance Abuse and Mental Health Services Administration grant award number H79TI083288.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283629" y="5589017"/>
            <a:ext cx="10542657" cy="3519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34"/>
              </a:lnSpc>
            </a:pPr>
            <a:r>
              <a:rPr lang="en-US" sz="2310" spc="85">
                <a:solidFill>
                  <a:srgbClr val="FFFFFF"/>
                </a:solidFill>
                <a:latin typeface="Glacial Indifference"/>
              </a:rPr>
              <a:t>Dr. Claborn’s effort is also supported by grant no. K23DA039037</a:t>
            </a:r>
          </a:p>
          <a:p>
            <a:pPr algn="just">
              <a:lnSpc>
                <a:spcPts val="3234"/>
              </a:lnSpc>
            </a:pPr>
            <a:r>
              <a:rPr lang="en-US" sz="2310" spc="85">
                <a:solidFill>
                  <a:srgbClr val="FFFFFF"/>
                </a:solidFill>
                <a:latin typeface="Glacial Indifference"/>
              </a:rPr>
              <a:t>from the National Institute on Drug Abuse.</a:t>
            </a:r>
          </a:p>
          <a:p>
            <a:pPr algn="just">
              <a:lnSpc>
                <a:spcPts val="3234"/>
              </a:lnSpc>
            </a:pPr>
            <a:endParaRPr lang="en-US" sz="2310" spc="85">
              <a:solidFill>
                <a:srgbClr val="FFFFFF"/>
              </a:solidFill>
              <a:latin typeface="Glacial Indifference"/>
            </a:endParaRPr>
          </a:p>
          <a:p>
            <a:pPr algn="just">
              <a:lnSpc>
                <a:spcPts val="3234"/>
              </a:lnSpc>
            </a:pPr>
            <a:r>
              <a:rPr lang="en-US" sz="2310" spc="85">
                <a:solidFill>
                  <a:srgbClr val="FFFFFF"/>
                </a:solidFill>
                <a:latin typeface="Glacial Indifference"/>
              </a:rPr>
              <a:t>The views expressed do not necessarily reflect the official policies of the Department of Health and Human Services or Texas Health and Human Services; nor does mention of trade names, commercial practices, or organizations imply endorsement by the U.S. or Texas Government.</a:t>
            </a:r>
          </a:p>
          <a:p>
            <a:pPr algn="just">
              <a:lnSpc>
                <a:spcPts val="3234"/>
              </a:lnSpc>
            </a:pPr>
            <a:endParaRPr lang="en-US" sz="2310" spc="85">
              <a:solidFill>
                <a:srgbClr val="FFFFFF"/>
              </a:solidFill>
              <a:latin typeface="Glacial Indifference"/>
            </a:endParaRPr>
          </a:p>
          <a:p>
            <a:pPr algn="just">
              <a:lnSpc>
                <a:spcPts val="3234"/>
              </a:lnSpc>
            </a:pPr>
            <a:r>
              <a:rPr lang="en-US" sz="2310" spc="23">
                <a:solidFill>
                  <a:srgbClr val="FFFFFF"/>
                </a:solidFill>
                <a:latin typeface="Glacial Indifference"/>
              </a:rPr>
              <a:t>No conflicts of interest to disclose.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3F6F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Travis County Full Launch Video">
            <a:hlinkClick r:id="" action="ppaction://media"/>
            <a:extLst>
              <a:ext uri="{FF2B5EF4-FFF2-40B4-BE49-F238E27FC236}">
                <a16:creationId xmlns:a16="http://schemas.microsoft.com/office/drawing/2014/main" id="{4658AEC4-5FB8-44B9-9544-245B8A4218D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45066" y="419100"/>
            <a:ext cx="16797867" cy="94488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6F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5131973"/>
            <a:ext cx="9144000" cy="15976919"/>
            <a:chOff x="0" y="0"/>
            <a:chExt cx="12192000" cy="2130255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t="917" b="917"/>
            <a:stretch>
              <a:fillRect/>
            </a:stretch>
          </p:blipFill>
          <p:spPr>
            <a:xfrm>
              <a:off x="0" y="0"/>
              <a:ext cx="12192000" cy="21302559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10244141" y="5146758"/>
            <a:ext cx="7380288" cy="2905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77" lvl="1" indent="-345439">
              <a:lnSpc>
                <a:spcPts val="4799"/>
              </a:lnSpc>
              <a:buFont typeface="Arial"/>
              <a:buChar char="•"/>
            </a:pPr>
            <a:r>
              <a:rPr lang="en-US" sz="3199">
                <a:solidFill>
                  <a:srgbClr val="EAF2F4"/>
                </a:solidFill>
                <a:latin typeface="Glacial Indifference"/>
              </a:rPr>
              <a:t> Anonymous Overdose Report Form</a:t>
            </a:r>
          </a:p>
          <a:p>
            <a:pPr marL="690877" lvl="1" indent="-345439">
              <a:lnSpc>
                <a:spcPts val="4799"/>
              </a:lnSpc>
              <a:buFont typeface="Arial"/>
              <a:buChar char="•"/>
            </a:pPr>
            <a:r>
              <a:rPr lang="en-US" sz="3199">
                <a:solidFill>
                  <a:srgbClr val="EAF2F4"/>
                </a:solidFill>
                <a:latin typeface="Glacial Indifference"/>
              </a:rPr>
              <a:t> Supply Tracking and Distribution Map</a:t>
            </a:r>
          </a:p>
          <a:p>
            <a:pPr marL="690877" lvl="1" indent="-345439">
              <a:lnSpc>
                <a:spcPts val="4799"/>
              </a:lnSpc>
              <a:buFont typeface="Arial"/>
              <a:buChar char="•"/>
            </a:pPr>
            <a:r>
              <a:rPr lang="en-US" sz="3199">
                <a:solidFill>
                  <a:srgbClr val="EAF2F4"/>
                </a:solidFill>
                <a:latin typeface="Glacial Indifference"/>
              </a:rPr>
              <a:t> Data Dashboards at the organization and community level</a:t>
            </a:r>
          </a:p>
          <a:p>
            <a:pPr algn="l">
              <a:lnSpc>
                <a:spcPts val="4199"/>
              </a:lnSpc>
              <a:spcBef>
                <a:spcPct val="0"/>
              </a:spcBef>
            </a:pPr>
            <a:endParaRPr lang="en-US" sz="3199">
              <a:solidFill>
                <a:srgbClr val="EAF2F4"/>
              </a:solidFill>
              <a:latin typeface="Glacial Indifference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662601" y="2035391"/>
            <a:ext cx="6961828" cy="1790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080"/>
              </a:lnSpc>
              <a:spcBef>
                <a:spcPct val="0"/>
              </a:spcBef>
            </a:pPr>
            <a:r>
              <a:rPr lang="en-US" sz="5900">
                <a:solidFill>
                  <a:srgbClr val="EAF2F4"/>
                </a:solidFill>
                <a:latin typeface="Glacial Indifference"/>
              </a:rPr>
              <a:t>Phase 1: Tool for Harm Reduction Orgs</a:t>
            </a:r>
          </a:p>
        </p:txBody>
      </p:sp>
      <p:sp>
        <p:nvSpPr>
          <p:cNvPr id="6" name="AutoShape 6"/>
          <p:cNvSpPr/>
          <p:nvPr/>
        </p:nvSpPr>
        <p:spPr>
          <a:xfrm>
            <a:off x="10662601" y="4272179"/>
            <a:ext cx="6961828" cy="0"/>
          </a:xfrm>
          <a:prstGeom prst="line">
            <a:avLst/>
          </a:prstGeom>
          <a:ln w="57150" cap="flat">
            <a:solidFill>
              <a:srgbClr val="E5C689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6F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144886" y="4842438"/>
            <a:ext cx="5532090" cy="1550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799">
                <a:solidFill>
                  <a:srgbClr val="3F6F8E"/>
                </a:solidFill>
                <a:latin typeface="Glacial Indifference Italics"/>
              </a:rPr>
              <a:t>Anonymous</a:t>
            </a:r>
          </a:p>
          <a:p>
            <a:pPr>
              <a:lnSpc>
                <a:spcPts val="4199"/>
              </a:lnSpc>
            </a:pPr>
            <a:r>
              <a:rPr lang="en-US" sz="2799">
                <a:solidFill>
                  <a:srgbClr val="3F6F8E"/>
                </a:solidFill>
                <a:latin typeface="Glacial Indifference Italics"/>
              </a:rPr>
              <a:t>Quick</a:t>
            </a:r>
          </a:p>
          <a:p>
            <a:pPr marL="0" lvl="0" indent="0" algn="l">
              <a:lnSpc>
                <a:spcPts val="4199"/>
              </a:lnSpc>
              <a:spcBef>
                <a:spcPct val="0"/>
              </a:spcBef>
            </a:pPr>
            <a:r>
              <a:rPr lang="en-US" sz="2799">
                <a:solidFill>
                  <a:srgbClr val="3F6F8E"/>
                </a:solidFill>
                <a:latin typeface="Glacial Indifference Italics"/>
              </a:rPr>
              <a:t>Easy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-142456"/>
            <a:ext cx="18288000" cy="11606183"/>
            <a:chOff x="0" y="0"/>
            <a:chExt cx="24384000" cy="15474911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200" r="200"/>
            <a:stretch>
              <a:fillRect/>
            </a:stretch>
          </p:blipFill>
          <p:spPr>
            <a:xfrm>
              <a:off x="0" y="0"/>
              <a:ext cx="24384000" cy="1547491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6F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1858866"/>
            <a:ext cx="18288000" cy="842813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79819" y="437203"/>
            <a:ext cx="19727323" cy="972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49"/>
              </a:lnSpc>
            </a:pPr>
            <a:r>
              <a:rPr lang="en-US" sz="6862">
                <a:solidFill>
                  <a:srgbClr val="FFFFFF"/>
                </a:solidFill>
                <a:latin typeface="Glacial Indifference Bold"/>
              </a:rPr>
              <a:t>Supply Management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6F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70025" y="684373"/>
            <a:ext cx="11788539" cy="67734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93596" y="5800085"/>
            <a:ext cx="7277471" cy="396318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93596" y="1587967"/>
            <a:ext cx="19727323" cy="1925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49"/>
              </a:lnSpc>
            </a:pPr>
            <a:r>
              <a:rPr lang="en-US" sz="6862">
                <a:solidFill>
                  <a:srgbClr val="FFFFFF"/>
                </a:solidFill>
                <a:latin typeface="Glacial Indifference Bold"/>
              </a:rPr>
              <a:t>Data </a:t>
            </a:r>
          </a:p>
          <a:p>
            <a:pPr>
              <a:lnSpc>
                <a:spcPts val="7549"/>
              </a:lnSpc>
            </a:pPr>
            <a:r>
              <a:rPr lang="en-US" sz="6862">
                <a:solidFill>
                  <a:srgbClr val="FFFFFF"/>
                </a:solidFill>
                <a:latin typeface="Glacial Indifference Bold"/>
              </a:rPr>
              <a:t>Dashboards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961262" y="7924373"/>
            <a:ext cx="9945812" cy="1559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38"/>
              </a:lnSpc>
            </a:pPr>
            <a:r>
              <a:rPr lang="en-US" sz="4142">
                <a:solidFill>
                  <a:srgbClr val="E5C689"/>
                </a:solidFill>
                <a:latin typeface="Glacial Indifference Bold"/>
              </a:rPr>
              <a:t>County-level Community </a:t>
            </a:r>
          </a:p>
          <a:p>
            <a:pPr>
              <a:lnSpc>
                <a:spcPts val="6338"/>
              </a:lnSpc>
            </a:pPr>
            <a:r>
              <a:rPr lang="en-US" sz="4142">
                <a:solidFill>
                  <a:srgbClr val="E5C689"/>
                </a:solidFill>
                <a:latin typeface="Glacial Indifference Bold"/>
              </a:rPr>
              <a:t>Response View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6F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943739" y="235164"/>
            <a:ext cx="11315561" cy="981667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93596" y="751048"/>
            <a:ext cx="19727323" cy="1925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49"/>
              </a:lnSpc>
            </a:pPr>
            <a:r>
              <a:rPr lang="en-US" sz="6862">
                <a:solidFill>
                  <a:srgbClr val="FFFFFF"/>
                </a:solidFill>
                <a:latin typeface="Glacial Indifference Bold"/>
              </a:rPr>
              <a:t>Data </a:t>
            </a:r>
          </a:p>
          <a:p>
            <a:pPr>
              <a:lnSpc>
                <a:spcPts val="7549"/>
              </a:lnSpc>
            </a:pPr>
            <a:r>
              <a:rPr lang="en-US" sz="6862">
                <a:solidFill>
                  <a:srgbClr val="FFFFFF"/>
                </a:solidFill>
                <a:latin typeface="Glacial Indifference Bold"/>
              </a:rPr>
              <a:t>Dashboards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93596" y="2783472"/>
            <a:ext cx="6984193" cy="1559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38"/>
              </a:lnSpc>
            </a:pPr>
            <a:r>
              <a:rPr lang="en-US" sz="4142">
                <a:solidFill>
                  <a:srgbClr val="E5C689"/>
                </a:solidFill>
                <a:latin typeface="Glacial Indifference Bold"/>
              </a:rPr>
              <a:t>Public Health </a:t>
            </a:r>
          </a:p>
          <a:p>
            <a:pPr>
              <a:lnSpc>
                <a:spcPts val="6338"/>
              </a:lnSpc>
            </a:pPr>
            <a:r>
              <a:rPr lang="en-US" sz="4142">
                <a:solidFill>
                  <a:srgbClr val="E5C689"/>
                </a:solidFill>
                <a:latin typeface="Glacial Indifference Bold"/>
              </a:rPr>
              <a:t>Statewide View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6F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6558" t="23646" r="17415" b="5790"/>
          <a:stretch>
            <a:fillRect/>
          </a:stretch>
        </p:blipFill>
        <p:spPr>
          <a:xfrm>
            <a:off x="9459462" y="4655297"/>
            <a:ext cx="8481837" cy="509887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14511" t="23033" r="15547" b="6910"/>
          <a:stretch>
            <a:fillRect/>
          </a:stretch>
        </p:blipFill>
        <p:spPr>
          <a:xfrm>
            <a:off x="472220" y="434806"/>
            <a:ext cx="9412111" cy="530303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1478165" y="2113337"/>
            <a:ext cx="19727323" cy="972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49"/>
              </a:lnSpc>
            </a:pPr>
            <a:r>
              <a:rPr lang="en-US" sz="6862">
                <a:solidFill>
                  <a:srgbClr val="FFFFFF"/>
                </a:solidFill>
                <a:latin typeface="Glacial Indifference Bold"/>
              </a:rPr>
              <a:t>Resources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72220" y="6367618"/>
            <a:ext cx="8128946" cy="3654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22"/>
              </a:lnSpc>
            </a:pPr>
            <a:r>
              <a:rPr lang="en-US" sz="3740">
                <a:solidFill>
                  <a:srgbClr val="E5C689"/>
                </a:solidFill>
                <a:latin typeface="Glacial Indifference Bold"/>
              </a:rPr>
              <a:t>How to Respond to an Overdose</a:t>
            </a:r>
          </a:p>
          <a:p>
            <a:pPr>
              <a:lnSpc>
                <a:spcPts val="5722"/>
              </a:lnSpc>
            </a:pPr>
            <a:r>
              <a:rPr lang="en-US" sz="3740">
                <a:solidFill>
                  <a:srgbClr val="E5C689"/>
                </a:solidFill>
                <a:latin typeface="Glacial Indifference Bold"/>
              </a:rPr>
              <a:t>Safer Use</a:t>
            </a:r>
          </a:p>
          <a:p>
            <a:pPr>
              <a:lnSpc>
                <a:spcPts val="5722"/>
              </a:lnSpc>
            </a:pPr>
            <a:r>
              <a:rPr lang="en-US" sz="3740">
                <a:solidFill>
                  <a:srgbClr val="E5C689"/>
                </a:solidFill>
                <a:latin typeface="Glacial Indifference Bold"/>
              </a:rPr>
              <a:t>Substance Use Treatment</a:t>
            </a:r>
          </a:p>
          <a:p>
            <a:pPr>
              <a:lnSpc>
                <a:spcPts val="5722"/>
              </a:lnSpc>
            </a:pPr>
            <a:r>
              <a:rPr lang="en-US" sz="3740">
                <a:solidFill>
                  <a:srgbClr val="E5C689"/>
                </a:solidFill>
                <a:latin typeface="Glacial Indifference Bold"/>
              </a:rPr>
              <a:t>Mental Health Treatment</a:t>
            </a:r>
          </a:p>
          <a:p>
            <a:pPr>
              <a:lnSpc>
                <a:spcPts val="6338"/>
              </a:lnSpc>
            </a:pPr>
            <a:endParaRPr lang="en-US" sz="3740">
              <a:solidFill>
                <a:srgbClr val="E5C689"/>
              </a:solidFill>
              <a:latin typeface="Glacial Indifference Bold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904" t="11802" b="44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886555" y="-575396"/>
            <a:ext cx="9339703" cy="12984026"/>
            <a:chOff x="0" y="0"/>
            <a:chExt cx="2354580" cy="327333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53310" cy="3273330"/>
            </a:xfrm>
            <a:custGeom>
              <a:avLst/>
              <a:gdLst/>
              <a:ahLst/>
              <a:cxnLst/>
              <a:rect l="l" t="t" r="r" b="b"/>
              <a:pathLst>
                <a:path w="2353310" h="3273330">
                  <a:moveTo>
                    <a:pt x="784860" y="3206020"/>
                  </a:moveTo>
                  <a:cubicBezTo>
                    <a:pt x="905510" y="3246660"/>
                    <a:pt x="1042670" y="3273330"/>
                    <a:pt x="1177290" y="3273330"/>
                  </a:cubicBezTo>
                  <a:cubicBezTo>
                    <a:pt x="1311910" y="3273330"/>
                    <a:pt x="1441450" y="3250470"/>
                    <a:pt x="1560830" y="3209830"/>
                  </a:cubicBezTo>
                  <a:cubicBezTo>
                    <a:pt x="1563370" y="3208560"/>
                    <a:pt x="1565910" y="3208560"/>
                    <a:pt x="1568450" y="3207290"/>
                  </a:cubicBezTo>
                  <a:cubicBezTo>
                    <a:pt x="2016760" y="3044730"/>
                    <a:pt x="2346960" y="2615470"/>
                    <a:pt x="2353310" y="2112575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110994"/>
                  </a:lnTo>
                  <a:cubicBezTo>
                    <a:pt x="6350" y="2618010"/>
                    <a:pt x="331470" y="3047270"/>
                    <a:pt x="784860" y="3206020"/>
                  </a:cubicBezTo>
                  <a:close/>
                </a:path>
              </a:pathLst>
            </a:custGeom>
            <a:solidFill>
              <a:srgbClr val="487CA8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455867" y="4141835"/>
            <a:ext cx="4023880" cy="2108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3"/>
              </a:lnSpc>
            </a:pPr>
            <a:r>
              <a:rPr lang="en-US" sz="5564" spc="378">
                <a:solidFill>
                  <a:srgbClr val="EAF2F4"/>
                </a:solidFill>
                <a:latin typeface="Glacial Indifference Bold"/>
              </a:rPr>
              <a:t>How YOU can get involved!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271208" y="1409864"/>
            <a:ext cx="2246767" cy="2246767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1771357" y="3656630"/>
            <a:ext cx="3392901" cy="0"/>
          </a:xfrm>
          <a:prstGeom prst="line">
            <a:avLst/>
          </a:prstGeom>
          <a:ln w="57150" cap="flat">
            <a:solidFill>
              <a:srgbClr val="E5C68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328718" y="6249940"/>
            <a:ext cx="3556672" cy="706039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 b="52942"/>
          <a:stretch>
            <a:fillRect/>
          </a:stretch>
        </p:blipFill>
        <p:spPr>
          <a:xfrm>
            <a:off x="13582903" y="7118474"/>
            <a:ext cx="3022759" cy="302903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12689">
            <a:off x="12173226" y="8497297"/>
            <a:ext cx="2310984" cy="2189658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8731604" y="765258"/>
            <a:ext cx="9194228" cy="4378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07467" lvl="1" indent="-403733">
              <a:lnSpc>
                <a:spcPts val="5722"/>
              </a:lnSpc>
              <a:buFont typeface="Arial"/>
              <a:buChar char="•"/>
            </a:pPr>
            <a:r>
              <a:rPr lang="en-US" sz="3740">
                <a:solidFill>
                  <a:srgbClr val="3F6F8E"/>
                </a:solidFill>
                <a:latin typeface="Glacial Indifference Bold"/>
              </a:rPr>
              <a:t>Download the TxCOPE app</a:t>
            </a:r>
          </a:p>
          <a:p>
            <a:pPr marL="807467" lvl="1" indent="-403733">
              <a:lnSpc>
                <a:spcPts val="5722"/>
              </a:lnSpc>
              <a:buFont typeface="Arial"/>
              <a:buChar char="•"/>
            </a:pPr>
            <a:r>
              <a:rPr lang="en-US" sz="3740">
                <a:solidFill>
                  <a:srgbClr val="3F6F8E"/>
                </a:solidFill>
                <a:latin typeface="Glacial Indifference Bold"/>
              </a:rPr>
              <a:t>Report overdoses</a:t>
            </a:r>
          </a:p>
          <a:p>
            <a:pPr marL="807467" lvl="1" indent="-403733">
              <a:lnSpc>
                <a:spcPts val="5722"/>
              </a:lnSpc>
              <a:buFont typeface="Arial"/>
              <a:buChar char="•"/>
            </a:pPr>
            <a:r>
              <a:rPr lang="en-US" sz="3740">
                <a:solidFill>
                  <a:srgbClr val="3F6F8E"/>
                </a:solidFill>
                <a:latin typeface="Glacial Indifference Bold"/>
              </a:rPr>
              <a:t>Harm Reduction Orgs can enroll now</a:t>
            </a:r>
          </a:p>
          <a:p>
            <a:pPr marL="807467" lvl="1" indent="-403733">
              <a:lnSpc>
                <a:spcPts val="5722"/>
              </a:lnSpc>
              <a:buFont typeface="Arial"/>
              <a:buChar char="•"/>
            </a:pPr>
            <a:r>
              <a:rPr lang="en-US" sz="3740">
                <a:solidFill>
                  <a:srgbClr val="3F6F8E"/>
                </a:solidFill>
                <a:latin typeface="Glacial Indifference Bold"/>
              </a:rPr>
              <a:t>Sign up for our monthly newsletter</a:t>
            </a:r>
          </a:p>
          <a:p>
            <a:pPr marL="807467" lvl="1" indent="-403733">
              <a:lnSpc>
                <a:spcPts val="5722"/>
              </a:lnSpc>
              <a:buFont typeface="Arial"/>
              <a:buChar char="•"/>
            </a:pPr>
            <a:r>
              <a:rPr lang="en-US" sz="3740">
                <a:solidFill>
                  <a:srgbClr val="3F6F8E"/>
                </a:solidFill>
                <a:latin typeface="Glacial Indifference Bold"/>
              </a:rPr>
              <a:t>Help spread the word</a:t>
            </a:r>
          </a:p>
          <a:p>
            <a:pPr>
              <a:lnSpc>
                <a:spcPts val="6338"/>
              </a:lnSpc>
            </a:pPr>
            <a:endParaRPr lang="en-US" sz="3740">
              <a:solidFill>
                <a:srgbClr val="3F6F8E"/>
              </a:solidFill>
              <a:latin typeface="Glacial Indifference Bold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904" t="11802" b="44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20185" y="646110"/>
            <a:ext cx="12167544" cy="92473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947842" y="1382669"/>
            <a:ext cx="3596836" cy="225619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3547420" y="579435"/>
            <a:ext cx="4397680" cy="1482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22"/>
              </a:lnSpc>
            </a:pPr>
            <a:r>
              <a:rPr lang="en-US" sz="3740">
                <a:solidFill>
                  <a:srgbClr val="3F6F8E"/>
                </a:solidFill>
                <a:latin typeface="Glacial Indifference Bold Italics"/>
              </a:rPr>
              <a:t>"Trust the Blue Dot"</a:t>
            </a:r>
          </a:p>
          <a:p>
            <a:pPr>
              <a:lnSpc>
                <a:spcPts val="6338"/>
              </a:lnSpc>
            </a:pPr>
            <a:endParaRPr lang="en-US" sz="3740">
              <a:solidFill>
                <a:srgbClr val="3F6F8E"/>
              </a:solidFill>
              <a:latin typeface="Glacial Indifference Bold Italics"/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AC1C9132-BC1F-4631-A948-8DC39FA232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328718" y="6249940"/>
            <a:ext cx="3556672" cy="7060390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52B84D8C-1333-4774-919E-DC8F62C7974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52942"/>
          <a:stretch>
            <a:fillRect/>
          </a:stretch>
        </p:blipFill>
        <p:spPr>
          <a:xfrm>
            <a:off x="13582903" y="7118474"/>
            <a:ext cx="3022759" cy="3029039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AD3DCE57-7EA0-4461-8770-BB375EF6E1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12689">
            <a:off x="12173226" y="8497297"/>
            <a:ext cx="2310984" cy="218965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81" b="78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00401" y="7934618"/>
            <a:ext cx="958899" cy="95889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784703" y="7388548"/>
            <a:ext cx="2477015" cy="247701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137043" y="7909566"/>
            <a:ext cx="973190" cy="97319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952516" y="7898805"/>
            <a:ext cx="994712" cy="99471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4311621" y="7185967"/>
            <a:ext cx="2624032" cy="357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14"/>
              </a:lnSpc>
            </a:pPr>
            <a:r>
              <a:rPr lang="en-US" sz="2153" spc="299">
                <a:solidFill>
                  <a:srgbClr val="EAF2F4"/>
                </a:solidFill>
                <a:latin typeface="Glacial Indifference"/>
              </a:rPr>
              <a:t>FOLLOW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031306" y="9160217"/>
            <a:ext cx="3227994" cy="746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4"/>
              </a:lnSpc>
            </a:pPr>
            <a:r>
              <a:rPr lang="en-US" sz="4353" spc="161">
                <a:solidFill>
                  <a:srgbClr val="E5C689"/>
                </a:solidFill>
                <a:latin typeface="Glacial Indifference"/>
              </a:rPr>
              <a:t>@Tx_COPE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-357041" y="6752762"/>
            <a:ext cx="6760502" cy="4808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47"/>
              </a:lnSpc>
            </a:pPr>
            <a:r>
              <a:rPr lang="en-US" sz="2819" spc="104">
                <a:solidFill>
                  <a:srgbClr val="3F6F8E"/>
                </a:solidFill>
                <a:latin typeface="Glacial Indifference"/>
              </a:rPr>
              <a:t>www.txcope.org/harmreduction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6F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105114" y="0"/>
            <a:ext cx="7201936" cy="8775175"/>
            <a:chOff x="0" y="0"/>
            <a:chExt cx="2354580" cy="28689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E5C689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14350" y="7597657"/>
            <a:ext cx="4367268" cy="229480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926849" y="7597657"/>
            <a:ext cx="2158428" cy="21584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613367" y="1182963"/>
            <a:ext cx="5615283" cy="16029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r="33336"/>
          <a:stretch>
            <a:fillRect/>
          </a:stretch>
        </p:blipFill>
        <p:spPr>
          <a:xfrm>
            <a:off x="11613367" y="3061998"/>
            <a:ext cx="6118925" cy="366578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952714" y="2421751"/>
            <a:ext cx="9070072" cy="4318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94"/>
              </a:lnSpc>
            </a:pPr>
            <a:r>
              <a:rPr lang="en-US" sz="2681" spc="64">
                <a:solidFill>
                  <a:srgbClr val="EAF2F4"/>
                </a:solidFill>
                <a:latin typeface="Glacial Indifference"/>
              </a:rPr>
              <a:t>Community Partners:</a:t>
            </a:r>
          </a:p>
          <a:p>
            <a:pPr marL="578864" lvl="1" indent="-289432">
              <a:lnSpc>
                <a:spcPts val="3994"/>
              </a:lnSpc>
              <a:buFont typeface="Arial"/>
              <a:buChar char="•"/>
            </a:pPr>
            <a:r>
              <a:rPr lang="en-US" sz="2681" spc="64">
                <a:solidFill>
                  <a:srgbClr val="EAF2F4"/>
                </a:solidFill>
                <a:latin typeface="Glacial Indifference"/>
              </a:rPr>
              <a:t>TxCOPE Community Advisory Board</a:t>
            </a:r>
          </a:p>
          <a:p>
            <a:pPr marL="578864" lvl="1" indent="-289432">
              <a:lnSpc>
                <a:spcPts val="3994"/>
              </a:lnSpc>
              <a:buFont typeface="Arial"/>
              <a:buChar char="•"/>
            </a:pPr>
            <a:r>
              <a:rPr lang="en-US" sz="2681" spc="64">
                <a:solidFill>
                  <a:srgbClr val="EAF2F4"/>
                </a:solidFill>
                <a:latin typeface="Glacial Indifference"/>
              </a:rPr>
              <a:t>210 Street Reach</a:t>
            </a:r>
          </a:p>
          <a:p>
            <a:pPr marL="578864" lvl="1" indent="-289432">
              <a:lnSpc>
                <a:spcPts val="3994"/>
              </a:lnSpc>
              <a:buFont typeface="Arial"/>
              <a:buChar char="•"/>
            </a:pPr>
            <a:r>
              <a:rPr lang="en-US" sz="2681" spc="64">
                <a:solidFill>
                  <a:srgbClr val="EAF2F4"/>
                </a:solidFill>
                <a:latin typeface="Glacial Indifference"/>
              </a:rPr>
              <a:t>ASHWell</a:t>
            </a:r>
          </a:p>
          <a:p>
            <a:pPr marL="578864" lvl="1" indent="-289432">
              <a:lnSpc>
                <a:spcPts val="3994"/>
              </a:lnSpc>
              <a:buFont typeface="Arial"/>
              <a:buChar char="•"/>
            </a:pPr>
            <a:r>
              <a:rPr lang="en-US" sz="2681" spc="64">
                <a:solidFill>
                  <a:srgbClr val="EAF2F4"/>
                </a:solidFill>
                <a:latin typeface="Glacial Indifference"/>
              </a:rPr>
              <a:t>BAHRC</a:t>
            </a:r>
          </a:p>
          <a:p>
            <a:pPr marL="578864" lvl="1" indent="-289432">
              <a:lnSpc>
                <a:spcPts val="3994"/>
              </a:lnSpc>
              <a:buFont typeface="Arial"/>
              <a:buChar char="•"/>
            </a:pPr>
            <a:r>
              <a:rPr lang="en-US" sz="2681" spc="64">
                <a:solidFill>
                  <a:srgbClr val="EAF2F4"/>
                </a:solidFill>
                <a:latin typeface="Glacial Indifference"/>
              </a:rPr>
              <a:t>Project Vida</a:t>
            </a:r>
          </a:p>
          <a:p>
            <a:pPr marL="578864" lvl="1" indent="-289432">
              <a:lnSpc>
                <a:spcPts val="3994"/>
              </a:lnSpc>
              <a:buFont typeface="Arial"/>
              <a:buChar char="•"/>
            </a:pPr>
            <a:r>
              <a:rPr lang="en-US" sz="2681" spc="64">
                <a:solidFill>
                  <a:srgbClr val="EAF2F4"/>
                </a:solidFill>
                <a:latin typeface="Glacial Indifference"/>
              </a:rPr>
              <a:t>Punto de Partido</a:t>
            </a:r>
          </a:p>
          <a:p>
            <a:pPr marL="578864" lvl="1" indent="-289432">
              <a:lnSpc>
                <a:spcPts val="3994"/>
              </a:lnSpc>
              <a:buFont typeface="Arial"/>
              <a:buChar char="•"/>
            </a:pPr>
            <a:r>
              <a:rPr lang="en-US" sz="2681" spc="64">
                <a:solidFill>
                  <a:srgbClr val="EAF2F4"/>
                </a:solidFill>
                <a:latin typeface="Glacial Indifference"/>
              </a:rPr>
              <a:t>Texas Harm Reduction Coalition</a:t>
            </a:r>
          </a:p>
          <a:p>
            <a:pPr marL="578864" lvl="1" indent="-289432">
              <a:lnSpc>
                <a:spcPts val="3994"/>
              </a:lnSpc>
              <a:buFont typeface="Arial"/>
              <a:buChar char="•"/>
            </a:pPr>
            <a:r>
              <a:rPr lang="en-US" sz="2681" spc="64">
                <a:solidFill>
                  <a:srgbClr val="EAF2F4"/>
                </a:solidFill>
                <a:latin typeface="Glacial Indifference"/>
              </a:rPr>
              <a:t>Williamson County Mobile Outreach Team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52714" y="1579752"/>
            <a:ext cx="9070072" cy="580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8"/>
              </a:lnSpc>
            </a:pPr>
            <a:r>
              <a:rPr lang="en-US" sz="3506">
                <a:solidFill>
                  <a:srgbClr val="E5C689"/>
                </a:solidFill>
                <a:latin typeface="Glacial Indifference Bold"/>
              </a:rPr>
              <a:t> Community-Academic-Industry Partners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52714" y="399717"/>
            <a:ext cx="10089127" cy="1256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312"/>
              </a:lnSpc>
            </a:pPr>
            <a:r>
              <a:rPr lang="en-US" sz="7365">
                <a:solidFill>
                  <a:srgbClr val="EAF2F4"/>
                </a:solidFill>
                <a:latin typeface="Glacial Indifference Bold"/>
              </a:rPr>
              <a:t>Acknowledgements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52714" y="7069632"/>
            <a:ext cx="9070072" cy="459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94"/>
              </a:lnSpc>
            </a:pPr>
            <a:r>
              <a:rPr lang="en-US" sz="2681" spc="64">
                <a:solidFill>
                  <a:srgbClr val="EAF2F4"/>
                </a:solidFill>
                <a:latin typeface="Glacial Indifference"/>
              </a:rPr>
              <a:t>Technology Partner: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506805" y="7069632"/>
            <a:ext cx="9070072" cy="459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94"/>
              </a:lnSpc>
            </a:pPr>
            <a:r>
              <a:rPr lang="en-US" sz="2681" spc="64">
                <a:solidFill>
                  <a:srgbClr val="EAF2F4"/>
                </a:solidFill>
                <a:latin typeface="Glacial Indifference"/>
              </a:rPr>
              <a:t>Academic Partner: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904" t="11802" b="44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-5400000">
            <a:off x="2187368" y="-2187368"/>
            <a:ext cx="10456668" cy="14831404"/>
            <a:chOff x="0" y="0"/>
            <a:chExt cx="2354580" cy="3641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53310" cy="3641200"/>
            </a:xfrm>
            <a:custGeom>
              <a:avLst/>
              <a:gdLst/>
              <a:ahLst/>
              <a:cxnLst/>
              <a:rect l="l" t="t" r="r" b="b"/>
              <a:pathLst>
                <a:path w="2353310" h="3641200">
                  <a:moveTo>
                    <a:pt x="784860" y="3573890"/>
                  </a:moveTo>
                  <a:cubicBezTo>
                    <a:pt x="905510" y="3614530"/>
                    <a:pt x="1042670" y="3641200"/>
                    <a:pt x="1177290" y="3641200"/>
                  </a:cubicBezTo>
                  <a:cubicBezTo>
                    <a:pt x="1311910" y="3641200"/>
                    <a:pt x="1441450" y="3618340"/>
                    <a:pt x="1560830" y="3577700"/>
                  </a:cubicBezTo>
                  <a:cubicBezTo>
                    <a:pt x="1563370" y="3576430"/>
                    <a:pt x="1565910" y="3576430"/>
                    <a:pt x="1568450" y="3575160"/>
                  </a:cubicBezTo>
                  <a:cubicBezTo>
                    <a:pt x="2016760" y="3412599"/>
                    <a:pt x="2346960" y="2983340"/>
                    <a:pt x="2353310" y="2479314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477449"/>
                  </a:lnTo>
                  <a:cubicBezTo>
                    <a:pt x="6350" y="2985880"/>
                    <a:pt x="331470" y="3415140"/>
                    <a:pt x="784860" y="3573890"/>
                  </a:cubicBezTo>
                  <a:close/>
                </a:path>
              </a:pathLst>
            </a:custGeom>
            <a:solidFill>
              <a:srgbClr val="3F6F8E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934200" y="1030290"/>
            <a:ext cx="10951419" cy="822641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695953" y="1911424"/>
            <a:ext cx="6207765" cy="1783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62"/>
              </a:lnSpc>
            </a:pPr>
            <a:r>
              <a:rPr lang="en-US" sz="5259" dirty="0">
                <a:solidFill>
                  <a:srgbClr val="E5C689"/>
                </a:solidFill>
                <a:latin typeface="Glacial Indifference Bold Italics"/>
              </a:rPr>
              <a:t>Historical Records in Overdose Deaths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26434" y="4652091"/>
            <a:ext cx="6207765" cy="1460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69"/>
              </a:lnSpc>
            </a:pPr>
            <a:r>
              <a:rPr lang="en-US" sz="2907" dirty="0">
                <a:solidFill>
                  <a:srgbClr val="EAF2F4"/>
                </a:solidFill>
                <a:latin typeface="Glacial Indifference"/>
              </a:rPr>
              <a:t>Between January-December 2021, nearly 108,000 Americans died from overdose.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95954" y="6507089"/>
            <a:ext cx="6207765" cy="967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69"/>
              </a:lnSpc>
            </a:pPr>
            <a:r>
              <a:rPr lang="en-US" sz="2907" dirty="0">
                <a:solidFill>
                  <a:srgbClr val="EAF2F4"/>
                </a:solidFill>
                <a:latin typeface="Glacial Indifference"/>
              </a:rPr>
              <a:t>Overdose deaths increased 30% in the United States during 2020.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6F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789584"/>
            <a:ext cx="16230600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>
                <a:solidFill>
                  <a:srgbClr val="EAF2F4"/>
                </a:solidFill>
                <a:latin typeface="Glacial Indifference Bold Italics"/>
              </a:rPr>
              <a:t>Public health infrastructure failed to</a:t>
            </a:r>
          </a:p>
          <a:p>
            <a:pPr marL="0" lvl="0" indent="0" algn="ctr">
              <a:lnSpc>
                <a:spcPts val="6000"/>
              </a:lnSpc>
              <a:spcBef>
                <a:spcPct val="0"/>
              </a:spcBef>
            </a:pPr>
            <a:r>
              <a:rPr lang="en-US" sz="5000">
                <a:solidFill>
                  <a:srgbClr val="EAF2F4"/>
                </a:solidFill>
                <a:latin typeface="Glacial Indifference Bold Italics"/>
              </a:rPr>
              <a:t> support people who use drugs</a:t>
            </a: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869017" y="2923184"/>
            <a:ext cx="3354902" cy="3354888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1349656" y="6687566"/>
            <a:ext cx="4393625" cy="459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39"/>
              </a:lnSpc>
              <a:spcBef>
                <a:spcPct val="0"/>
              </a:spcBef>
            </a:pPr>
            <a:r>
              <a:rPr lang="en-US" sz="2799">
                <a:solidFill>
                  <a:srgbClr val="E5C689"/>
                </a:solidFill>
                <a:latin typeface="Glacial Indifference Bold"/>
              </a:rPr>
              <a:t>Changes in Drug Supply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49656" y="7692390"/>
            <a:ext cx="4393625" cy="2594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EAF2F4"/>
                </a:solidFill>
                <a:latin typeface="Glacial Indifference"/>
              </a:rPr>
              <a:t>Shortage of drugs at the retail level resulted in an increase in drug prices, a decrease in drug purity, and quality. Demand increased, supply decreased with border closures and social distancing.</a:t>
            </a:r>
          </a:p>
          <a:p>
            <a:pPr marL="0" lvl="0" indent="0" algn="ctr">
              <a:lnSpc>
                <a:spcPts val="2940"/>
              </a:lnSpc>
              <a:spcBef>
                <a:spcPct val="0"/>
              </a:spcBef>
            </a:pPr>
            <a:endParaRPr lang="en-US" sz="2100">
              <a:solidFill>
                <a:srgbClr val="EAF2F4"/>
              </a:solidFill>
              <a:latin typeface="Glacial Indifference"/>
            </a:endParaRP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7466549" y="2923184"/>
            <a:ext cx="3354902" cy="3354888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177" r="-177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6598471" y="6687566"/>
            <a:ext cx="5597532" cy="916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799">
                <a:solidFill>
                  <a:srgbClr val="E5C689"/>
                </a:solidFill>
                <a:latin typeface="Glacial Indifference Bold"/>
              </a:rPr>
              <a:t>Limited Harm Reduction</a:t>
            </a:r>
          </a:p>
          <a:p>
            <a:pPr marL="0" lvl="0" indent="0" algn="ctr">
              <a:lnSpc>
                <a:spcPts val="3639"/>
              </a:lnSpc>
              <a:spcBef>
                <a:spcPct val="0"/>
              </a:spcBef>
            </a:pPr>
            <a:r>
              <a:rPr lang="en-US" sz="2799">
                <a:solidFill>
                  <a:srgbClr val="E5C689"/>
                </a:solidFill>
                <a:latin typeface="Glacial Indifference Bold"/>
              </a:rPr>
              <a:t> Services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947188" y="7699756"/>
            <a:ext cx="4393625" cy="2594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EAF2F4"/>
                </a:solidFill>
                <a:latin typeface="Glacial Indifference"/>
              </a:rPr>
              <a:t>Increased demand for services and naloxone, community backlash towards outreach workers for not social distancing and “spreading COVID”, closure or reduced outreach among community organizations.</a:t>
            </a:r>
          </a:p>
          <a:p>
            <a:pPr marL="0" lvl="0" indent="0" algn="ctr">
              <a:lnSpc>
                <a:spcPts val="2940"/>
              </a:lnSpc>
              <a:spcBef>
                <a:spcPct val="0"/>
              </a:spcBef>
            </a:pPr>
            <a:endParaRPr lang="en-US" sz="2100">
              <a:solidFill>
                <a:srgbClr val="EAF2F4"/>
              </a:solidFill>
              <a:latin typeface="Glacial Indifference"/>
            </a:endParaRPr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3064081" y="2923184"/>
            <a:ext cx="3354902" cy="3354888"/>
            <a:chOff x="0" y="0"/>
            <a:chExt cx="6350000" cy="634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177" r="-177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12544720" y="6687566"/>
            <a:ext cx="4393625" cy="916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39"/>
              </a:lnSpc>
              <a:spcBef>
                <a:spcPct val="0"/>
              </a:spcBef>
            </a:pPr>
            <a:r>
              <a:rPr lang="en-US" sz="2799">
                <a:solidFill>
                  <a:srgbClr val="E5C689"/>
                </a:solidFill>
                <a:latin typeface="Glacial Indifference Bold"/>
              </a:rPr>
              <a:t>Treatment Facilities Closed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544720" y="7699756"/>
            <a:ext cx="4393625" cy="1851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EAF2F4"/>
                </a:solidFill>
                <a:latin typeface="Glacial Indifference"/>
              </a:rPr>
              <a:t>Limited or no access to public transportation, mental health and substance use services, closures of publicly funded treatment facilities.</a:t>
            </a:r>
          </a:p>
          <a:p>
            <a:pPr marL="0" lvl="0" indent="0" algn="ctr">
              <a:lnSpc>
                <a:spcPts val="2940"/>
              </a:lnSpc>
              <a:spcBef>
                <a:spcPct val="0"/>
              </a:spcBef>
            </a:pPr>
            <a:endParaRPr lang="en-US" sz="2100">
              <a:solidFill>
                <a:srgbClr val="EAF2F4"/>
              </a:solidFill>
              <a:latin typeface="Glacial Indifferenc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6F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29116" y="2276975"/>
            <a:ext cx="831315" cy="57430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829116" y="3496102"/>
            <a:ext cx="14364250" cy="2924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679"/>
              </a:lnSpc>
              <a:spcBef>
                <a:spcPct val="0"/>
              </a:spcBef>
            </a:pPr>
            <a:r>
              <a:rPr lang="en-US" sz="6399">
                <a:solidFill>
                  <a:srgbClr val="EAF2F4"/>
                </a:solidFill>
                <a:latin typeface="Glacial Indifference Bold"/>
              </a:rPr>
              <a:t>Drug overdose deaths in 2020 were horrifying. Radical change is needed to address the drug crisis.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829116" y="7019107"/>
            <a:ext cx="6973698" cy="986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EAF2F4"/>
                </a:solidFill>
                <a:latin typeface="Glacial Indifference"/>
              </a:rPr>
              <a:t>Nora Volkow, MD</a:t>
            </a:r>
          </a:p>
          <a:p>
            <a:pPr marL="0" lvl="0" indent="0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EAF2F4"/>
                </a:solidFill>
                <a:latin typeface="Glacial Indifference"/>
              </a:rPr>
              <a:t>Director, National Institute on Drub Abuse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904" t="11802" b="44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-5400000">
            <a:off x="2187368" y="-2187368"/>
            <a:ext cx="10456668" cy="14831404"/>
            <a:chOff x="0" y="0"/>
            <a:chExt cx="2354580" cy="3641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53310" cy="3641200"/>
            </a:xfrm>
            <a:custGeom>
              <a:avLst/>
              <a:gdLst/>
              <a:ahLst/>
              <a:cxnLst/>
              <a:rect l="l" t="t" r="r" b="b"/>
              <a:pathLst>
                <a:path w="2353310" h="3641200">
                  <a:moveTo>
                    <a:pt x="784860" y="3573890"/>
                  </a:moveTo>
                  <a:cubicBezTo>
                    <a:pt x="905510" y="3614530"/>
                    <a:pt x="1042670" y="3641200"/>
                    <a:pt x="1177290" y="3641200"/>
                  </a:cubicBezTo>
                  <a:cubicBezTo>
                    <a:pt x="1311910" y="3641200"/>
                    <a:pt x="1441450" y="3618340"/>
                    <a:pt x="1560830" y="3577700"/>
                  </a:cubicBezTo>
                  <a:cubicBezTo>
                    <a:pt x="1563370" y="3576430"/>
                    <a:pt x="1565910" y="3576430"/>
                    <a:pt x="1568450" y="3575160"/>
                  </a:cubicBezTo>
                  <a:cubicBezTo>
                    <a:pt x="2016760" y="3412599"/>
                    <a:pt x="2346960" y="2983340"/>
                    <a:pt x="2353310" y="2479314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477449"/>
                  </a:lnTo>
                  <a:cubicBezTo>
                    <a:pt x="6350" y="2985880"/>
                    <a:pt x="331470" y="3415140"/>
                    <a:pt x="784860" y="3573890"/>
                  </a:cubicBezTo>
                  <a:close/>
                </a:path>
              </a:pathLst>
            </a:custGeom>
            <a:solidFill>
              <a:srgbClr val="3F6F8E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275485" y="3243015"/>
            <a:ext cx="9781879" cy="605948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914400" y="474906"/>
            <a:ext cx="11252025" cy="18293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362"/>
              </a:lnSpc>
            </a:pPr>
            <a:r>
              <a:rPr lang="en-US" sz="5259" dirty="0">
                <a:solidFill>
                  <a:srgbClr val="E5C689"/>
                </a:solidFill>
                <a:latin typeface="Glacial Indifference Bold Italics"/>
              </a:rPr>
              <a:t>Urgently Need to Expand Health Information &amp; Technology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33860" y="2933700"/>
            <a:ext cx="6207765" cy="7184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69"/>
              </a:lnSpc>
            </a:pPr>
            <a:r>
              <a:rPr lang="en-US" sz="2907" dirty="0">
                <a:solidFill>
                  <a:srgbClr val="EAF2F4"/>
                </a:solidFill>
                <a:latin typeface="Glacial Indifference"/>
              </a:rPr>
              <a:t>The Health IT response to the opioid epidemic has been severely insufficient</a:t>
            </a:r>
          </a:p>
          <a:p>
            <a:pPr marL="627650" lvl="1" indent="-313825">
              <a:lnSpc>
                <a:spcPts val="4069"/>
              </a:lnSpc>
              <a:buFont typeface="Arial"/>
              <a:buChar char="•"/>
            </a:pPr>
            <a:r>
              <a:rPr lang="en-US" sz="2907" dirty="0">
                <a:solidFill>
                  <a:srgbClr val="EAF2F4"/>
                </a:solidFill>
                <a:latin typeface="Arimo"/>
              </a:rPr>
              <a:t>Solely focuses on the healthcare system</a:t>
            </a:r>
          </a:p>
          <a:p>
            <a:pPr marL="627650" lvl="1" indent="-313825">
              <a:lnSpc>
                <a:spcPts val="4069"/>
              </a:lnSpc>
              <a:buFont typeface="Arial"/>
              <a:buChar char="•"/>
            </a:pPr>
            <a:r>
              <a:rPr lang="en-US" sz="2907" dirty="0">
                <a:solidFill>
                  <a:srgbClr val="EAF2F4"/>
                </a:solidFill>
                <a:latin typeface="Arimo"/>
              </a:rPr>
              <a:t>Fails to reach high-risk, “hidden” populations</a:t>
            </a:r>
          </a:p>
          <a:p>
            <a:pPr marL="627650" lvl="1" indent="-313825">
              <a:lnSpc>
                <a:spcPts val="4069"/>
              </a:lnSpc>
              <a:buFont typeface="Arial"/>
              <a:buChar char="•"/>
            </a:pPr>
            <a:r>
              <a:rPr lang="en-US" sz="2907" dirty="0">
                <a:solidFill>
                  <a:srgbClr val="EAF2F4"/>
                </a:solidFill>
                <a:latin typeface="Arimo"/>
              </a:rPr>
              <a:t>Exacerbates health inequity </a:t>
            </a:r>
          </a:p>
          <a:p>
            <a:pPr>
              <a:lnSpc>
                <a:spcPts val="4069"/>
              </a:lnSpc>
            </a:pPr>
            <a:endParaRPr lang="en-US" sz="2907" dirty="0">
              <a:solidFill>
                <a:srgbClr val="EAF2F4"/>
              </a:solidFill>
              <a:latin typeface="Arimo"/>
            </a:endParaRPr>
          </a:p>
          <a:p>
            <a:pPr>
              <a:lnSpc>
                <a:spcPts val="4069"/>
              </a:lnSpc>
            </a:pPr>
            <a:r>
              <a:rPr lang="en-US" sz="2907" dirty="0">
                <a:solidFill>
                  <a:srgbClr val="EAF2F4"/>
                </a:solidFill>
                <a:latin typeface="Arimo"/>
              </a:rPr>
              <a:t>Traditional Surveillance Methods</a:t>
            </a:r>
          </a:p>
          <a:p>
            <a:pPr marL="627650" lvl="1" indent="-313825">
              <a:lnSpc>
                <a:spcPts val="4069"/>
              </a:lnSpc>
              <a:buFont typeface="Arial"/>
              <a:buChar char="•"/>
            </a:pPr>
            <a:r>
              <a:rPr lang="en-US" sz="2907" dirty="0">
                <a:solidFill>
                  <a:srgbClr val="EAF2F4"/>
                </a:solidFill>
                <a:latin typeface="Arimo"/>
              </a:rPr>
              <a:t>Fails to capture non-fatal overdoses</a:t>
            </a:r>
          </a:p>
          <a:p>
            <a:pPr marL="627650" lvl="1" indent="-313825">
              <a:lnSpc>
                <a:spcPts val="4069"/>
              </a:lnSpc>
              <a:buFont typeface="Arial"/>
              <a:buChar char="•"/>
            </a:pPr>
            <a:r>
              <a:rPr lang="en-US" sz="2907" dirty="0">
                <a:solidFill>
                  <a:srgbClr val="EAF2F4"/>
                </a:solidFill>
                <a:latin typeface="Arimo"/>
              </a:rPr>
              <a:t>Fails to capture community-level data</a:t>
            </a:r>
          </a:p>
          <a:p>
            <a:pPr>
              <a:lnSpc>
                <a:spcPts val="4069"/>
              </a:lnSpc>
            </a:pPr>
            <a:endParaRPr lang="en-US" sz="2907" dirty="0">
              <a:solidFill>
                <a:srgbClr val="EAF2F4"/>
              </a:solidFill>
              <a:latin typeface="Arim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904" t="11802" b="44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-5400000">
            <a:off x="6085989" y="-7425119"/>
            <a:ext cx="10456668" cy="25306905"/>
            <a:chOff x="0" y="0"/>
            <a:chExt cx="2354580" cy="569848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53310" cy="5698482"/>
            </a:xfrm>
            <a:custGeom>
              <a:avLst/>
              <a:gdLst/>
              <a:ahLst/>
              <a:cxnLst/>
              <a:rect l="l" t="t" r="r" b="b"/>
              <a:pathLst>
                <a:path w="2353310" h="5698482">
                  <a:moveTo>
                    <a:pt x="784860" y="5631172"/>
                  </a:moveTo>
                  <a:cubicBezTo>
                    <a:pt x="905510" y="5671812"/>
                    <a:pt x="1042670" y="5698482"/>
                    <a:pt x="1177290" y="5698482"/>
                  </a:cubicBezTo>
                  <a:cubicBezTo>
                    <a:pt x="1311910" y="5698482"/>
                    <a:pt x="1441450" y="5675622"/>
                    <a:pt x="1560830" y="5634982"/>
                  </a:cubicBezTo>
                  <a:cubicBezTo>
                    <a:pt x="1563370" y="5633712"/>
                    <a:pt x="1565910" y="5633712"/>
                    <a:pt x="1568450" y="5632442"/>
                  </a:cubicBezTo>
                  <a:cubicBezTo>
                    <a:pt x="2016760" y="5469882"/>
                    <a:pt x="2346960" y="5040622"/>
                    <a:pt x="2353310" y="4530266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4526819"/>
                  </a:lnTo>
                  <a:cubicBezTo>
                    <a:pt x="6350" y="5043162"/>
                    <a:pt x="331470" y="5472422"/>
                    <a:pt x="784860" y="5631172"/>
                  </a:cubicBezTo>
                  <a:close/>
                </a:path>
              </a:pathLst>
            </a:custGeom>
            <a:solidFill>
              <a:srgbClr val="3F6F8E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3400246" y="1359779"/>
            <a:ext cx="11368769" cy="8383951"/>
            <a:chOff x="0" y="0"/>
            <a:chExt cx="8607941" cy="63479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607941" cy="6347966"/>
            </a:xfrm>
            <a:custGeom>
              <a:avLst/>
              <a:gdLst/>
              <a:ahLst/>
              <a:cxnLst/>
              <a:rect l="l" t="t" r="r" b="b"/>
              <a:pathLst>
                <a:path w="8607941" h="6347966">
                  <a:moveTo>
                    <a:pt x="8483481" y="6347965"/>
                  </a:moveTo>
                  <a:lnTo>
                    <a:pt x="124460" y="6347965"/>
                  </a:lnTo>
                  <a:cubicBezTo>
                    <a:pt x="55880" y="6347965"/>
                    <a:pt x="0" y="6292085"/>
                    <a:pt x="0" y="622350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483481" y="0"/>
                  </a:lnTo>
                  <a:cubicBezTo>
                    <a:pt x="8552061" y="0"/>
                    <a:pt x="8607941" y="55880"/>
                    <a:pt x="8607941" y="124460"/>
                  </a:cubicBezTo>
                  <a:lnTo>
                    <a:pt x="8607941" y="6223505"/>
                  </a:lnTo>
                  <a:cubicBezTo>
                    <a:pt x="8607941" y="6292086"/>
                    <a:pt x="8552061" y="6347966"/>
                    <a:pt x="8483481" y="6347966"/>
                  </a:cubicBezTo>
                  <a:close/>
                </a:path>
              </a:pathLst>
            </a:custGeom>
            <a:solidFill>
              <a:srgbClr val="144B68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848235" y="1636004"/>
            <a:ext cx="10591531" cy="783155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633070" y="178910"/>
            <a:ext cx="12135945" cy="904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62"/>
              </a:lnSpc>
            </a:pPr>
            <a:r>
              <a:rPr lang="en-US" sz="5259">
                <a:solidFill>
                  <a:srgbClr val="E5C689"/>
                </a:solidFill>
                <a:latin typeface="Glacial Indifference Bold Italics"/>
              </a:rPr>
              <a:t>Health IT Response to COVID-19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26652" y="9715154"/>
            <a:ext cx="7323658" cy="571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55"/>
              </a:lnSpc>
            </a:pPr>
            <a:r>
              <a:rPr lang="en-US" sz="1111">
                <a:solidFill>
                  <a:srgbClr val="EAF2F4"/>
                </a:solidFill>
                <a:latin typeface="Glacial Indifference"/>
              </a:rPr>
              <a:t>Ye J. (2020). The Role of Health Technology and Informatics in a Global Public Health Emergency: Practices and Implications From the COVID-19 Pandemic. JMIR medical informatics, 8(7), e19866. https://doi.org/10.2196/19866</a:t>
            </a:r>
          </a:p>
          <a:p>
            <a:pPr>
              <a:lnSpc>
                <a:spcPts val="1555"/>
              </a:lnSpc>
            </a:pPr>
            <a:endParaRPr lang="en-US" sz="1111">
              <a:solidFill>
                <a:srgbClr val="EAF2F4"/>
              </a:solidFill>
              <a:latin typeface="Glacial Indifferenc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6F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498719" y="1144846"/>
            <a:ext cx="7992006" cy="7765014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63846" y="1028700"/>
            <a:ext cx="7801716" cy="7997307"/>
            <a:chOff x="0" y="0"/>
            <a:chExt cx="5907123" cy="60552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907123" cy="6055216"/>
            </a:xfrm>
            <a:custGeom>
              <a:avLst/>
              <a:gdLst/>
              <a:ahLst/>
              <a:cxnLst/>
              <a:rect l="l" t="t" r="r" b="b"/>
              <a:pathLst>
                <a:path w="5907123" h="6055216">
                  <a:moveTo>
                    <a:pt x="5782663" y="6055216"/>
                  </a:moveTo>
                  <a:lnTo>
                    <a:pt x="124460" y="6055216"/>
                  </a:lnTo>
                  <a:cubicBezTo>
                    <a:pt x="55880" y="6055216"/>
                    <a:pt x="0" y="5999335"/>
                    <a:pt x="0" y="593075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82663" y="0"/>
                  </a:lnTo>
                  <a:cubicBezTo>
                    <a:pt x="5851243" y="0"/>
                    <a:pt x="5907123" y="55880"/>
                    <a:pt x="5907123" y="124460"/>
                  </a:cubicBezTo>
                  <a:lnTo>
                    <a:pt x="5907123" y="5930756"/>
                  </a:lnTo>
                  <a:cubicBezTo>
                    <a:pt x="5907123" y="5999336"/>
                    <a:pt x="5851243" y="6055216"/>
                    <a:pt x="5782663" y="6055216"/>
                  </a:cubicBezTo>
                  <a:close/>
                </a:path>
              </a:pathLst>
            </a:custGeom>
            <a:solidFill>
              <a:srgbClr val="144B68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731435" y="1722294"/>
            <a:ext cx="6466539" cy="6505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62"/>
              </a:lnSpc>
              <a:spcBef>
                <a:spcPct val="0"/>
              </a:spcBef>
            </a:pPr>
            <a:r>
              <a:rPr lang="en-US" sz="5259">
                <a:solidFill>
                  <a:srgbClr val="E5C689"/>
                </a:solidFill>
                <a:latin typeface="Glacial Indifference Bold"/>
              </a:rPr>
              <a:t>Need to Harness the </a:t>
            </a:r>
            <a:r>
              <a:rPr lang="en-US" sz="5259">
                <a:solidFill>
                  <a:srgbClr val="EAF2F4"/>
                </a:solidFill>
                <a:latin typeface="Glacial Indifference Bold"/>
              </a:rPr>
              <a:t>Power of the Community</a:t>
            </a:r>
            <a:r>
              <a:rPr lang="en-US" sz="5259">
                <a:solidFill>
                  <a:srgbClr val="E5C689"/>
                </a:solidFill>
                <a:latin typeface="Glacial Indifference Bold"/>
              </a:rPr>
              <a:t> and Health IT to Improve Data-Driven Overdose Prevention &amp; Response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1515</Words>
  <Application>Microsoft Office PowerPoint</Application>
  <PresentationFormat>Custom</PresentationFormat>
  <Paragraphs>316</Paragraphs>
  <Slides>29</Slides>
  <Notes>28</Notes>
  <HiddenSlides>2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Raleway</vt:lpstr>
      <vt:lpstr>Arial</vt:lpstr>
      <vt:lpstr>Calibri</vt:lpstr>
      <vt:lpstr>Arimo</vt:lpstr>
      <vt:lpstr>Glacial Indifference Bold</vt:lpstr>
      <vt:lpstr>Glacial Indifference Bold Italics</vt:lpstr>
      <vt:lpstr>Glacial Indifference</vt:lpstr>
      <vt:lpstr>Glacial Indifference Italics</vt:lpstr>
      <vt:lpstr>Open Sans Light Bold Italics</vt:lpstr>
      <vt:lpstr>Raleway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TxCOPE Master Deck</dc:title>
  <dc:creator>Claborn, Kasey</dc:creator>
  <cp:lastModifiedBy>Jessica Whitfield</cp:lastModifiedBy>
  <cp:revision>4</cp:revision>
  <dcterms:created xsi:type="dcterms:W3CDTF">2006-08-16T00:00:00Z</dcterms:created>
  <dcterms:modified xsi:type="dcterms:W3CDTF">2022-06-21T20:31:30Z</dcterms:modified>
  <dc:identifier>DAFEGM6bnbM</dc:identifier>
</cp:coreProperties>
</file>