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2"/>
  </p:notesMasterIdLst>
  <p:sldIdLst>
    <p:sldId id="256" r:id="rId2"/>
    <p:sldId id="271" r:id="rId3"/>
    <p:sldId id="272" r:id="rId4"/>
    <p:sldId id="330" r:id="rId5"/>
    <p:sldId id="331" r:id="rId6"/>
    <p:sldId id="295" r:id="rId7"/>
    <p:sldId id="296" r:id="rId8"/>
    <p:sldId id="312" r:id="rId9"/>
    <p:sldId id="313" r:id="rId10"/>
    <p:sldId id="335" r:id="rId11"/>
    <p:sldId id="333" r:id="rId12"/>
    <p:sldId id="344" r:id="rId13"/>
    <p:sldId id="327" r:id="rId14"/>
    <p:sldId id="321" r:id="rId15"/>
    <p:sldId id="347" r:id="rId16"/>
    <p:sldId id="348" r:id="rId17"/>
    <p:sldId id="336" r:id="rId18"/>
    <p:sldId id="341" r:id="rId19"/>
    <p:sldId id="339" r:id="rId20"/>
    <p:sldId id="338" r:id="rId21"/>
    <p:sldId id="340" r:id="rId22"/>
    <p:sldId id="342" r:id="rId23"/>
    <p:sldId id="346" r:id="rId24"/>
    <p:sldId id="349" r:id="rId25"/>
    <p:sldId id="350" r:id="rId26"/>
    <p:sldId id="351" r:id="rId27"/>
    <p:sldId id="343" r:id="rId28"/>
    <p:sldId id="309" r:id="rId29"/>
    <p:sldId id="311" r:id="rId30"/>
    <p:sldId id="310" r:id="rId31"/>
  </p:sldIdLst>
  <p:sldSz cx="9144000" cy="6858000" type="screen4x3"/>
  <p:notesSz cx="7023100" cy="93091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autoAdjust="0"/>
    <p:restoredTop sz="94674"/>
  </p:normalViewPr>
  <p:slideViewPr>
    <p:cSldViewPr>
      <p:cViewPr varScale="1">
        <p:scale>
          <a:sx n="124" d="100"/>
          <a:sy n="124" d="100"/>
        </p:scale>
        <p:origin x="187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0CBA96-E221-40E5-A5C9-997CF7530CA5}"/>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19EF3BE-2EDB-44C2-8499-A0772A2AB39A}"/>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eaLnBrk="1" hangingPunct="1">
              <a:defRPr sz="1200">
                <a:latin typeface="Arial" charset="0"/>
              </a:defRPr>
            </a:lvl1pPr>
          </a:lstStyle>
          <a:p>
            <a:pPr>
              <a:defRPr/>
            </a:pPr>
            <a:fld id="{906B8886-DEF1-E347-9876-C1C64C47D4C4}" type="datetimeFigureOut">
              <a:rPr lang="en-US"/>
              <a:pPr>
                <a:defRPr/>
              </a:pPr>
              <a:t>6/7/22</a:t>
            </a:fld>
            <a:endParaRPr lang="en-US"/>
          </a:p>
        </p:txBody>
      </p:sp>
      <p:sp>
        <p:nvSpPr>
          <p:cNvPr id="4" name="Slide Image Placeholder 3">
            <a:extLst>
              <a:ext uri="{FF2B5EF4-FFF2-40B4-BE49-F238E27FC236}">
                <a16:creationId xmlns:a16="http://schemas.microsoft.com/office/drawing/2014/main" id="{6B2C1F53-ED09-47EF-BF63-FA2BB96907BF}"/>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97133C1E-C63F-4C02-BD44-2A8139544E73}"/>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0EE1A51-A19D-4AE4-AFEA-3ADE153C8E98}"/>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D99AD82-5F30-4C4D-AC59-A2041CD22C18}"/>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fld id="{5A9CF2E6-CA1F-0A4F-9F14-9E6CF467A86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08F92F8-D847-B43D-DDD7-A5A1F2B156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64FEE593-BF53-22E9-D91E-67A8CD8506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a16="http://schemas.microsoft.com/office/drawing/2014/main" id="{813CA94A-A292-733E-BF83-7F8774011A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E50E6E-A305-7749-9CAB-1ED46F20E53A}"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79A5A4C-27DF-4EEB-0079-B32ADECB67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88D133E-1B6D-700C-8596-0D24D489E5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1999- 3,822  and 2018- 14,666 and 2019- </a:t>
            </a:r>
          </a:p>
        </p:txBody>
      </p:sp>
      <p:sp>
        <p:nvSpPr>
          <p:cNvPr id="22532" name="Slide Number Placeholder 3">
            <a:extLst>
              <a:ext uri="{FF2B5EF4-FFF2-40B4-BE49-F238E27FC236}">
                <a16:creationId xmlns:a16="http://schemas.microsoft.com/office/drawing/2014/main" id="{A76A0B47-18F9-D8F0-CEFB-75E43B94A1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238" indent="-290513">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1950" indent="-231775">
              <a:defRPr>
                <a:solidFill>
                  <a:schemeClr val="tx1"/>
                </a:solidFill>
                <a:latin typeface="Arial" panose="020B0604020202020204" pitchFamily="34" charset="0"/>
              </a:defRPr>
            </a:lvl4pPr>
            <a:lvl5pPr marL="2098675" indent="-231775">
              <a:defRPr>
                <a:solidFill>
                  <a:schemeClr val="tx1"/>
                </a:solidFill>
                <a:latin typeface="Arial" panose="020B0604020202020204" pitchFamily="34" charset="0"/>
              </a:defRPr>
            </a:lvl5pPr>
            <a:lvl6pPr marL="2555875" indent="-231775" eaLnBrk="0" fontAlgn="base" hangingPunct="0">
              <a:spcBef>
                <a:spcPct val="0"/>
              </a:spcBef>
              <a:spcAft>
                <a:spcPct val="0"/>
              </a:spcAft>
              <a:defRPr>
                <a:solidFill>
                  <a:schemeClr val="tx1"/>
                </a:solidFill>
                <a:latin typeface="Arial" panose="020B0604020202020204" pitchFamily="34" charset="0"/>
              </a:defRPr>
            </a:lvl6pPr>
            <a:lvl7pPr marL="3013075" indent="-231775" eaLnBrk="0" fontAlgn="base" hangingPunct="0">
              <a:spcBef>
                <a:spcPct val="0"/>
              </a:spcBef>
              <a:spcAft>
                <a:spcPct val="0"/>
              </a:spcAft>
              <a:defRPr>
                <a:solidFill>
                  <a:schemeClr val="tx1"/>
                </a:solidFill>
                <a:latin typeface="Arial" panose="020B0604020202020204" pitchFamily="34" charset="0"/>
              </a:defRPr>
            </a:lvl7pPr>
            <a:lvl8pPr marL="3470275" indent="-231775" eaLnBrk="0" fontAlgn="base" hangingPunct="0">
              <a:spcBef>
                <a:spcPct val="0"/>
              </a:spcBef>
              <a:spcAft>
                <a:spcPct val="0"/>
              </a:spcAft>
              <a:defRPr>
                <a:solidFill>
                  <a:schemeClr val="tx1"/>
                </a:solidFill>
                <a:latin typeface="Arial" panose="020B0604020202020204" pitchFamily="34" charset="0"/>
              </a:defRPr>
            </a:lvl8pPr>
            <a:lvl9pPr marL="3927475" indent="-231775" eaLnBrk="0" fontAlgn="base" hangingPunct="0">
              <a:spcBef>
                <a:spcPct val="0"/>
              </a:spcBef>
              <a:spcAft>
                <a:spcPct val="0"/>
              </a:spcAft>
              <a:defRPr>
                <a:solidFill>
                  <a:schemeClr val="tx1"/>
                </a:solidFill>
                <a:latin typeface="Arial" panose="020B0604020202020204" pitchFamily="34" charset="0"/>
              </a:defRPr>
            </a:lvl9pPr>
          </a:lstStyle>
          <a:p>
            <a:fld id="{581FBFC1-324B-7C4E-8D7A-BABF2A941139}"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A4FAB71-20CE-4D26-BC2E-D46DF34337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E742CC6-F537-2569-B959-39B0A3460B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187E2091-2F4A-DE2C-8889-75423EF552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BCA6CB-D08D-9443-907B-04CDAC97A073}"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F9BFCC0-5466-F2AB-7DC0-506EADFED8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4DC43BB-F776-2CE2-4331-91E45C5D53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31B8640D-4876-B2FB-8007-1CE1D3CB50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FDA340-ABA9-384F-8BA7-8D783CED4BBB}"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B98D2-FFCA-C681-328F-7B1E828C04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8964429-EFFD-8C8F-BA52-73BCDAD274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853C60E1-5922-7C1C-AD7B-5989895779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4BE6F6-C39E-E04A-AFBE-16FD8878C319}"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4BC4581-292A-96FF-0937-F483EF928A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AD0E653-9A16-BB73-CEF9-10AF0A25E4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37C5CC3D-9EC8-E4E7-73C7-955F98C99F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6CC543-7EC4-C247-A203-FD764114B47D}"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5257E97-821C-B349-64AA-49B7B8D7EC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BAB2C2E-F298-3BA1-EF06-7EC1F5C371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Homeostatic adjustment: </a:t>
            </a:r>
            <a:r>
              <a:rPr lang="en-US" altLang="en-US"/>
              <a:t>A person’s physical dependence on drugs or alcohol leads to brain chemistry changes over time; when the body does not have the chemical flowing in, triggering neurotransmitters and endorphins to release, it cannot reach equilibrium on its own. The brain can take a long time to completely reach homeostasis without chemical help, and this can manifest in mood swings, exhaustion, cravings, and other psychological signs during PAWS.</a:t>
            </a:r>
          </a:p>
          <a:p>
            <a:r>
              <a:rPr lang="en-US" altLang="en-US" b="1"/>
              <a:t>Physiological adaptations:</a:t>
            </a:r>
            <a:r>
              <a:rPr lang="en-US" altLang="en-US"/>
              <a:t> Other parts of the body may be used to an influx of drugs to regulate functions like digestion or hormones. Withdrawal symptoms reflect this – for example, nausea, stomach cramps, and diarrhea are common opioid withdrawal symptoms – but sometimes, these can take longer than two weeks to return to normal. For example, heart rate may be more rapid after overcoming an addiction to CNS depressants.</a:t>
            </a:r>
          </a:p>
          <a:p>
            <a:r>
              <a:rPr lang="en-US" altLang="en-US" b="1"/>
              <a:t>Stress:</a:t>
            </a:r>
            <a:r>
              <a:rPr lang="en-US" altLang="en-US"/>
              <a:t> It is psychologically stressful to stop taking a drug, especially for people who try to do it cold turkey or alone. This stress may lead to relapse, or it could lead to a prolonged experience of withdrawal symptoms, as the individual tries to make sense of life without drugs or alcohol.</a:t>
            </a:r>
          </a:p>
          <a:p>
            <a:r>
              <a:rPr lang="en-US" altLang="en-US" b="1"/>
              <a:t>Habit:</a:t>
            </a:r>
            <a:r>
              <a:rPr lang="en-US" altLang="en-US"/>
              <a:t> Part of rehabilitation is to retrain behaviors and responses to drugs or alcohol. Recovering heroin addicts mention the ritual of cooking and injecting the drug, while people who overcame alcohol use disorder note the loss of social situations. Returning to habit leads to relapse, but the loss of the habit or tradition can enhance psychological symptoms like depression, cravings, anxiety, or exhaustion, leading to PAWS.</a:t>
            </a:r>
          </a:p>
          <a:p>
            <a:endParaRPr lang="en-US" altLang="en-US"/>
          </a:p>
        </p:txBody>
      </p:sp>
      <p:sp>
        <p:nvSpPr>
          <p:cNvPr id="34820" name="Slide Number Placeholder 3">
            <a:extLst>
              <a:ext uri="{FF2B5EF4-FFF2-40B4-BE49-F238E27FC236}">
                <a16:creationId xmlns:a16="http://schemas.microsoft.com/office/drawing/2014/main" id="{08E7662C-CB55-81AA-62C0-62BBF2941E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238" indent="-290513">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1950" indent="-231775">
              <a:defRPr>
                <a:solidFill>
                  <a:schemeClr val="tx1"/>
                </a:solidFill>
                <a:latin typeface="Arial" panose="020B0604020202020204" pitchFamily="34" charset="0"/>
              </a:defRPr>
            </a:lvl4pPr>
            <a:lvl5pPr marL="2098675" indent="-231775">
              <a:defRPr>
                <a:solidFill>
                  <a:schemeClr val="tx1"/>
                </a:solidFill>
                <a:latin typeface="Arial" panose="020B0604020202020204" pitchFamily="34" charset="0"/>
              </a:defRPr>
            </a:lvl5pPr>
            <a:lvl6pPr marL="2555875" indent="-231775" eaLnBrk="0" fontAlgn="base" hangingPunct="0">
              <a:spcBef>
                <a:spcPct val="0"/>
              </a:spcBef>
              <a:spcAft>
                <a:spcPct val="0"/>
              </a:spcAft>
              <a:defRPr>
                <a:solidFill>
                  <a:schemeClr val="tx1"/>
                </a:solidFill>
                <a:latin typeface="Arial" panose="020B0604020202020204" pitchFamily="34" charset="0"/>
              </a:defRPr>
            </a:lvl6pPr>
            <a:lvl7pPr marL="3013075" indent="-231775" eaLnBrk="0" fontAlgn="base" hangingPunct="0">
              <a:spcBef>
                <a:spcPct val="0"/>
              </a:spcBef>
              <a:spcAft>
                <a:spcPct val="0"/>
              </a:spcAft>
              <a:defRPr>
                <a:solidFill>
                  <a:schemeClr val="tx1"/>
                </a:solidFill>
                <a:latin typeface="Arial" panose="020B0604020202020204" pitchFamily="34" charset="0"/>
              </a:defRPr>
            </a:lvl7pPr>
            <a:lvl8pPr marL="3470275" indent="-231775" eaLnBrk="0" fontAlgn="base" hangingPunct="0">
              <a:spcBef>
                <a:spcPct val="0"/>
              </a:spcBef>
              <a:spcAft>
                <a:spcPct val="0"/>
              </a:spcAft>
              <a:defRPr>
                <a:solidFill>
                  <a:schemeClr val="tx1"/>
                </a:solidFill>
                <a:latin typeface="Arial" panose="020B0604020202020204" pitchFamily="34" charset="0"/>
              </a:defRPr>
            </a:lvl8pPr>
            <a:lvl9pPr marL="3927475" indent="-231775" eaLnBrk="0" fontAlgn="base" hangingPunct="0">
              <a:spcBef>
                <a:spcPct val="0"/>
              </a:spcBef>
              <a:spcAft>
                <a:spcPct val="0"/>
              </a:spcAft>
              <a:defRPr>
                <a:solidFill>
                  <a:schemeClr val="tx1"/>
                </a:solidFill>
                <a:latin typeface="Arial" panose="020B0604020202020204" pitchFamily="34" charset="0"/>
              </a:defRPr>
            </a:lvl9pPr>
          </a:lstStyle>
          <a:p>
            <a:fld id="{B8E50F40-328B-504C-9408-E2BEEBA4BBF1}" type="slidenum">
              <a:rPr lang="en-US" altLang="en-US"/>
              <a:pPr/>
              <a:t>17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217FFC1-BA69-5ACE-29CF-32C1347DE4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EC538D9-3A60-63FE-B613-70E1C49ADC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2416117D-AE37-F8F0-AD00-3A365BCAF1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4EF639-0258-1546-A43B-34AF39B99FD6}" type="slidenum">
              <a:rPr lang="en-US" altLang="en-US"/>
              <a:pPr/>
              <a:t>18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1812158-3078-F49B-38F4-19F7B96A48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BA0879B2-A5B1-9E81-2BD4-1217E9ED63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D2F64227-6E8F-BA2C-3F4F-5D78503B90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B82065-3832-E546-A5C7-176B51922543}" type="slidenum">
              <a:rPr lang="en-US" altLang="en-US"/>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4ADAEA2-AEB3-E844-59BC-911A2E015D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7AD60E1-9723-065A-4601-1DB78DC298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18EC75A2-9D76-9D7D-5065-291C043296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264BBE-EA14-7447-BD1F-5F0184626F4F}" type="slidenum">
              <a:rPr lang="en-US" altLang="en-US"/>
              <a:pPr/>
              <a:t>20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56DFED5-25BA-E469-694E-D7D4DFDD15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8CEB9F0-2CF4-29BF-EDDF-AEFB196C3E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7524E7B0-6805-6395-41B5-2E21611A66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A7E30A-5170-FD4C-923C-278C1E31E87B}" type="slidenum">
              <a:rPr lang="en-US" altLang="en-US"/>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56F132C-A339-F747-789A-A1B3333ADE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52BE6E-016B-526C-E1C5-BD2D1B1D72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F3AC23F5-DF9A-A277-206E-0CF97CD23F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238" indent="-290513">
              <a:spcBef>
                <a:spcPct val="30000"/>
              </a:spcBef>
              <a:defRPr sz="1200">
                <a:solidFill>
                  <a:schemeClr val="tx1"/>
                </a:solidFill>
                <a:latin typeface="Calibri" panose="020F0502020204030204" pitchFamily="34" charset="0"/>
              </a:defRPr>
            </a:lvl2pPr>
            <a:lvl3pPr marL="1165225" indent="-231775">
              <a:spcBef>
                <a:spcPct val="30000"/>
              </a:spcBef>
              <a:defRPr sz="1200">
                <a:solidFill>
                  <a:schemeClr val="tx1"/>
                </a:solidFill>
                <a:latin typeface="Calibri" panose="020F0502020204030204" pitchFamily="34" charset="0"/>
              </a:defRPr>
            </a:lvl3pPr>
            <a:lvl4pPr marL="1631950"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eaLnBrk="0" fontAlgn="base" hangingPunct="0">
              <a:spcBef>
                <a:spcPct val="30000"/>
              </a:spcBef>
              <a:spcAft>
                <a:spcPct val="0"/>
              </a:spcAft>
              <a:defRPr sz="1200">
                <a:solidFill>
                  <a:schemeClr val="tx1"/>
                </a:solidFill>
                <a:latin typeface="Calibri" panose="020F0502020204030204" pitchFamily="34" charset="0"/>
              </a:defRPr>
            </a:lvl6pPr>
            <a:lvl7pPr marL="3013075" indent="-231775" eaLnBrk="0" fontAlgn="base" hangingPunct="0">
              <a:spcBef>
                <a:spcPct val="30000"/>
              </a:spcBef>
              <a:spcAft>
                <a:spcPct val="0"/>
              </a:spcAft>
              <a:defRPr sz="1200">
                <a:solidFill>
                  <a:schemeClr val="tx1"/>
                </a:solidFill>
                <a:latin typeface="Calibri" panose="020F0502020204030204" pitchFamily="34" charset="0"/>
              </a:defRPr>
            </a:lvl7pPr>
            <a:lvl8pPr marL="3470275" indent="-231775" eaLnBrk="0" fontAlgn="base" hangingPunct="0">
              <a:spcBef>
                <a:spcPct val="30000"/>
              </a:spcBef>
              <a:spcAft>
                <a:spcPct val="0"/>
              </a:spcAft>
              <a:defRPr sz="1200">
                <a:solidFill>
                  <a:schemeClr val="tx1"/>
                </a:solidFill>
                <a:latin typeface="Calibri" panose="020F0502020204030204" pitchFamily="34" charset="0"/>
              </a:defRPr>
            </a:lvl8pPr>
            <a:lvl9pPr marL="392747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3D25CA-FDA0-2D42-91CF-1C7A2453D1B1}"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2984BEB-336B-BB96-1916-D19FA1FB9D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21107D33-3533-6A25-C18C-6019C4BD9D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NEJM: Among adults with methamphetamine use disorder, the response over a period of 12 weeks among participants who received extended-release injectable naltrexone plus oral extended-release bupropion was low but was higher than that among participants who received placebo. (</a:t>
            </a:r>
          </a:p>
        </p:txBody>
      </p:sp>
      <p:sp>
        <p:nvSpPr>
          <p:cNvPr id="45060" name="Slide Number Placeholder 3">
            <a:extLst>
              <a:ext uri="{FF2B5EF4-FFF2-40B4-BE49-F238E27FC236}">
                <a16:creationId xmlns:a16="http://schemas.microsoft.com/office/drawing/2014/main" id="{3793F0D4-9963-C68B-C754-EDB97E0CC8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85E891-E88D-E545-A88E-85AEE1399F9F}" type="slidenum">
              <a:rPr lang="en-US" altLang="en-US"/>
              <a:pPr/>
              <a:t>22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297977C-2285-529A-8906-18A56EBDD4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B606869-BD4F-4C16-87C9-49D75CE48A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F0F0D53A-5EE9-EB60-2434-DDC725C8DE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BF3B3F-48BE-A643-B034-FE29D3779FFD}" type="slidenum">
              <a:rPr lang="en-US" altLang="en-US"/>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9380715-F479-1440-ED09-CBE8752FFC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EDF5975F-BCC7-9204-A6C0-43F931A286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B4900E13-70A1-1A1D-250F-5508132A04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D65671-FB21-EA4E-820D-157A04C2ABE4}" type="slidenum">
              <a:rPr lang="en-US" altLang="en-US"/>
              <a:pPr/>
              <a:t>28</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019241F-C2BC-EF94-6AE9-F423954894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3BA37C0-7895-BB6B-C086-2089B6E2A5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601B3E43-E3E1-0F1E-E372-1EEA2D5B42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4EEE4E-4BC3-DA40-B307-BBEB30FC2D22}" type="slidenum">
              <a:rPr lang="en-US" altLang="en-US"/>
              <a:pPr/>
              <a:t>29</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04A88B1-DADB-BF3F-2997-0A61221331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9131888-D608-9AED-BF09-90C808DE96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2DD0C8EB-70C4-3B69-C3BD-D9865C7C93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58BEE-FA95-A64C-9633-BE9B5D8AB1B2}" type="slidenum">
              <a:rPr lang="en-US" altLang="en-US"/>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1E3EECD-C053-8795-94BB-93B8939951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F9DF56F-CCE8-518D-0F5B-F04AD45551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AC483B3B-EE55-A6DD-AA43-CD337E75C9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238" indent="-290513">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1950" indent="-231775">
              <a:defRPr>
                <a:solidFill>
                  <a:schemeClr val="tx1"/>
                </a:solidFill>
                <a:latin typeface="Arial" panose="020B0604020202020204" pitchFamily="34" charset="0"/>
              </a:defRPr>
            </a:lvl4pPr>
            <a:lvl5pPr marL="2098675" indent="-231775">
              <a:defRPr>
                <a:solidFill>
                  <a:schemeClr val="tx1"/>
                </a:solidFill>
                <a:latin typeface="Arial" panose="020B0604020202020204" pitchFamily="34" charset="0"/>
              </a:defRPr>
            </a:lvl5pPr>
            <a:lvl6pPr marL="2555875" indent="-231775" eaLnBrk="0" fontAlgn="base" hangingPunct="0">
              <a:spcBef>
                <a:spcPct val="0"/>
              </a:spcBef>
              <a:spcAft>
                <a:spcPct val="0"/>
              </a:spcAft>
              <a:defRPr>
                <a:solidFill>
                  <a:schemeClr val="tx1"/>
                </a:solidFill>
                <a:latin typeface="Arial" panose="020B0604020202020204" pitchFamily="34" charset="0"/>
              </a:defRPr>
            </a:lvl6pPr>
            <a:lvl7pPr marL="3013075" indent="-231775" eaLnBrk="0" fontAlgn="base" hangingPunct="0">
              <a:spcBef>
                <a:spcPct val="0"/>
              </a:spcBef>
              <a:spcAft>
                <a:spcPct val="0"/>
              </a:spcAft>
              <a:defRPr>
                <a:solidFill>
                  <a:schemeClr val="tx1"/>
                </a:solidFill>
                <a:latin typeface="Arial" panose="020B0604020202020204" pitchFamily="34" charset="0"/>
              </a:defRPr>
            </a:lvl7pPr>
            <a:lvl8pPr marL="3470275" indent="-231775" eaLnBrk="0" fontAlgn="base" hangingPunct="0">
              <a:spcBef>
                <a:spcPct val="0"/>
              </a:spcBef>
              <a:spcAft>
                <a:spcPct val="0"/>
              </a:spcAft>
              <a:defRPr>
                <a:solidFill>
                  <a:schemeClr val="tx1"/>
                </a:solidFill>
                <a:latin typeface="Arial" panose="020B0604020202020204" pitchFamily="34" charset="0"/>
              </a:defRPr>
            </a:lvl8pPr>
            <a:lvl9pPr marL="3927475" indent="-231775" eaLnBrk="0" fontAlgn="base" hangingPunct="0">
              <a:spcBef>
                <a:spcPct val="0"/>
              </a:spcBef>
              <a:spcAft>
                <a:spcPct val="0"/>
              </a:spcAft>
              <a:defRPr>
                <a:solidFill>
                  <a:schemeClr val="tx1"/>
                </a:solidFill>
                <a:latin typeface="Arial" panose="020B0604020202020204" pitchFamily="34" charset="0"/>
              </a:defRPr>
            </a:lvl9pPr>
          </a:lstStyle>
          <a:p>
            <a:fld id="{BCF707AD-CC92-9044-84ED-000541669BFE}"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90D70EB-F74E-EF2E-8AE1-C08DDC0801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0F27E06-0D65-B76D-798F-753CEE2E92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986A85C4-1C8D-3148-5CDD-EFF84A7293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05FA2C-84DD-1C4D-A820-94EE09050AF5}"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01A0A7E-E454-C3F0-E687-8CC0D6C7F4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165BDF6-6837-C068-00B7-421A6D6A7C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FC8961BD-5986-3B2F-9DA5-B74F922AFA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871B8C-7A51-2741-A9F2-DC8F7C29CE5B}"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745868E-F5C2-6EE2-5EC1-8D4025EB24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C53344D6-6CD9-BB80-1F76-A96E1B5093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E655AE0A-0663-33C9-536A-C745415CD9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712390-CBCB-944A-B70F-A85CB8EF8DF8}"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0EE98B8-468E-7DC2-4CC8-7016A7128D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896F54D-F7D2-290C-31E7-E354EEBAB3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E055DC25-CC19-FA06-32BF-2970EA8E0B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2F7ACB-58D7-D244-9208-F0544873DD18}"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71B67E1-D7CD-B8D2-1380-3526598ED1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8EB37D9-746C-0884-03B1-ECB4327EBF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1999- 547; 2018- 12,676 and 2019- 16,167, increased by 3,491 deaths</a:t>
            </a:r>
          </a:p>
        </p:txBody>
      </p:sp>
      <p:sp>
        <p:nvSpPr>
          <p:cNvPr id="18436" name="Slide Number Placeholder 3">
            <a:extLst>
              <a:ext uri="{FF2B5EF4-FFF2-40B4-BE49-F238E27FC236}">
                <a16:creationId xmlns:a16="http://schemas.microsoft.com/office/drawing/2014/main" id="{A4D7C4C1-3E9A-A5F2-6428-4CF8210563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238" indent="-290513">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1950" indent="-231775">
              <a:defRPr>
                <a:solidFill>
                  <a:schemeClr val="tx1"/>
                </a:solidFill>
                <a:latin typeface="Arial" panose="020B0604020202020204" pitchFamily="34" charset="0"/>
              </a:defRPr>
            </a:lvl4pPr>
            <a:lvl5pPr marL="2098675" indent="-231775">
              <a:defRPr>
                <a:solidFill>
                  <a:schemeClr val="tx1"/>
                </a:solidFill>
                <a:latin typeface="Arial" panose="020B0604020202020204" pitchFamily="34" charset="0"/>
              </a:defRPr>
            </a:lvl5pPr>
            <a:lvl6pPr marL="2555875" indent="-231775" eaLnBrk="0" fontAlgn="base" hangingPunct="0">
              <a:spcBef>
                <a:spcPct val="0"/>
              </a:spcBef>
              <a:spcAft>
                <a:spcPct val="0"/>
              </a:spcAft>
              <a:defRPr>
                <a:solidFill>
                  <a:schemeClr val="tx1"/>
                </a:solidFill>
                <a:latin typeface="Arial" panose="020B0604020202020204" pitchFamily="34" charset="0"/>
              </a:defRPr>
            </a:lvl6pPr>
            <a:lvl7pPr marL="3013075" indent="-231775" eaLnBrk="0" fontAlgn="base" hangingPunct="0">
              <a:spcBef>
                <a:spcPct val="0"/>
              </a:spcBef>
              <a:spcAft>
                <a:spcPct val="0"/>
              </a:spcAft>
              <a:defRPr>
                <a:solidFill>
                  <a:schemeClr val="tx1"/>
                </a:solidFill>
                <a:latin typeface="Arial" panose="020B0604020202020204" pitchFamily="34" charset="0"/>
              </a:defRPr>
            </a:lvl7pPr>
            <a:lvl8pPr marL="3470275" indent="-231775" eaLnBrk="0" fontAlgn="base" hangingPunct="0">
              <a:spcBef>
                <a:spcPct val="0"/>
              </a:spcBef>
              <a:spcAft>
                <a:spcPct val="0"/>
              </a:spcAft>
              <a:defRPr>
                <a:solidFill>
                  <a:schemeClr val="tx1"/>
                </a:solidFill>
                <a:latin typeface="Arial" panose="020B0604020202020204" pitchFamily="34" charset="0"/>
              </a:defRPr>
            </a:lvl8pPr>
            <a:lvl9pPr marL="3927475" indent="-231775" eaLnBrk="0" fontAlgn="base" hangingPunct="0">
              <a:spcBef>
                <a:spcPct val="0"/>
              </a:spcBef>
              <a:spcAft>
                <a:spcPct val="0"/>
              </a:spcAft>
              <a:defRPr>
                <a:solidFill>
                  <a:schemeClr val="tx1"/>
                </a:solidFill>
                <a:latin typeface="Arial" panose="020B0604020202020204" pitchFamily="34" charset="0"/>
              </a:defRPr>
            </a:lvl9pPr>
          </a:lstStyle>
          <a:p>
            <a:fld id="{7FF815DE-63C8-5E48-967E-583908A3A56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05282FB-D3BB-EEAC-F6B9-614FBD4CEB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50BF298-8874-15C8-54D0-78D72D1077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1999- 3,822  and 2018- 14,666 and 2019- </a:t>
            </a:r>
          </a:p>
        </p:txBody>
      </p:sp>
      <p:sp>
        <p:nvSpPr>
          <p:cNvPr id="20484" name="Slide Number Placeholder 3">
            <a:extLst>
              <a:ext uri="{FF2B5EF4-FFF2-40B4-BE49-F238E27FC236}">
                <a16:creationId xmlns:a16="http://schemas.microsoft.com/office/drawing/2014/main" id="{8A80F528-0197-8B0E-EF3C-A88AA2F557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238" indent="-290513">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1950" indent="-231775">
              <a:defRPr>
                <a:solidFill>
                  <a:schemeClr val="tx1"/>
                </a:solidFill>
                <a:latin typeface="Arial" panose="020B0604020202020204" pitchFamily="34" charset="0"/>
              </a:defRPr>
            </a:lvl4pPr>
            <a:lvl5pPr marL="2098675" indent="-231775">
              <a:defRPr>
                <a:solidFill>
                  <a:schemeClr val="tx1"/>
                </a:solidFill>
                <a:latin typeface="Arial" panose="020B0604020202020204" pitchFamily="34" charset="0"/>
              </a:defRPr>
            </a:lvl5pPr>
            <a:lvl6pPr marL="2555875" indent="-231775" eaLnBrk="0" fontAlgn="base" hangingPunct="0">
              <a:spcBef>
                <a:spcPct val="0"/>
              </a:spcBef>
              <a:spcAft>
                <a:spcPct val="0"/>
              </a:spcAft>
              <a:defRPr>
                <a:solidFill>
                  <a:schemeClr val="tx1"/>
                </a:solidFill>
                <a:latin typeface="Arial" panose="020B0604020202020204" pitchFamily="34" charset="0"/>
              </a:defRPr>
            </a:lvl6pPr>
            <a:lvl7pPr marL="3013075" indent="-231775" eaLnBrk="0" fontAlgn="base" hangingPunct="0">
              <a:spcBef>
                <a:spcPct val="0"/>
              </a:spcBef>
              <a:spcAft>
                <a:spcPct val="0"/>
              </a:spcAft>
              <a:defRPr>
                <a:solidFill>
                  <a:schemeClr val="tx1"/>
                </a:solidFill>
                <a:latin typeface="Arial" panose="020B0604020202020204" pitchFamily="34" charset="0"/>
              </a:defRPr>
            </a:lvl7pPr>
            <a:lvl8pPr marL="3470275" indent="-231775" eaLnBrk="0" fontAlgn="base" hangingPunct="0">
              <a:spcBef>
                <a:spcPct val="0"/>
              </a:spcBef>
              <a:spcAft>
                <a:spcPct val="0"/>
              </a:spcAft>
              <a:defRPr>
                <a:solidFill>
                  <a:schemeClr val="tx1"/>
                </a:solidFill>
                <a:latin typeface="Arial" panose="020B0604020202020204" pitchFamily="34" charset="0"/>
              </a:defRPr>
            </a:lvl8pPr>
            <a:lvl9pPr marL="3927475" indent="-231775" eaLnBrk="0" fontAlgn="base" hangingPunct="0">
              <a:spcBef>
                <a:spcPct val="0"/>
              </a:spcBef>
              <a:spcAft>
                <a:spcPct val="0"/>
              </a:spcAft>
              <a:defRPr>
                <a:solidFill>
                  <a:schemeClr val="tx1"/>
                </a:solidFill>
                <a:latin typeface="Arial" panose="020B0604020202020204" pitchFamily="34" charset="0"/>
              </a:defRPr>
            </a:lvl9pPr>
          </a:lstStyle>
          <a:p>
            <a:fld id="{DC13CD17-1ABD-0246-BF1B-BDC308DEFE8D}"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AD24CB2-2D18-AE14-2C12-E77507C1AF9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867AA91-36E0-2D1E-8ED6-175C1C7AAA8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3CEA22F-8D46-A0AF-ADE6-2B33FED00566}"/>
              </a:ext>
            </a:extLst>
          </p:cNvPr>
          <p:cNvSpPr>
            <a:spLocks noGrp="1" noChangeArrowheads="1"/>
          </p:cNvSpPr>
          <p:nvPr>
            <p:ph type="sldNum" sz="quarter" idx="12"/>
          </p:nvPr>
        </p:nvSpPr>
        <p:spPr>
          <a:ln/>
        </p:spPr>
        <p:txBody>
          <a:bodyPr/>
          <a:lstStyle>
            <a:lvl1pPr>
              <a:defRPr/>
            </a:lvl1pPr>
          </a:lstStyle>
          <a:p>
            <a:fld id="{CF8DC10E-B035-6046-BB58-F576BBE66AA6}" type="slidenum">
              <a:rPr lang="es-ES" altLang="en-US"/>
              <a:pPr/>
              <a:t>‹#›</a:t>
            </a:fld>
            <a:endParaRPr lang="es-ES" altLang="en-US"/>
          </a:p>
        </p:txBody>
      </p:sp>
    </p:spTree>
    <p:extLst>
      <p:ext uri="{BB962C8B-B14F-4D97-AF65-F5344CB8AC3E}">
        <p14:creationId xmlns:p14="http://schemas.microsoft.com/office/powerpoint/2010/main" val="212567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BF7E80-FF2A-B577-6D05-1F514FD3E2A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FE8C73E-4EEB-012D-7EA5-47232F2FA32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98CF895-008D-60D0-4F75-0600B96575B0}"/>
              </a:ext>
            </a:extLst>
          </p:cNvPr>
          <p:cNvSpPr>
            <a:spLocks noGrp="1" noChangeArrowheads="1"/>
          </p:cNvSpPr>
          <p:nvPr>
            <p:ph type="sldNum" sz="quarter" idx="12"/>
          </p:nvPr>
        </p:nvSpPr>
        <p:spPr>
          <a:ln/>
        </p:spPr>
        <p:txBody>
          <a:bodyPr/>
          <a:lstStyle>
            <a:lvl1pPr>
              <a:defRPr/>
            </a:lvl1pPr>
          </a:lstStyle>
          <a:p>
            <a:fld id="{9C125274-2DB7-EC49-8031-F2471270D361}" type="slidenum">
              <a:rPr lang="es-ES" altLang="en-US"/>
              <a:pPr/>
              <a:t>‹#›</a:t>
            </a:fld>
            <a:endParaRPr lang="es-ES" altLang="en-US"/>
          </a:p>
        </p:txBody>
      </p:sp>
    </p:spTree>
    <p:extLst>
      <p:ext uri="{BB962C8B-B14F-4D97-AF65-F5344CB8AC3E}">
        <p14:creationId xmlns:p14="http://schemas.microsoft.com/office/powerpoint/2010/main" val="372560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54515E-10B3-BD83-0411-12B85005CBC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1800B5AD-8AFA-1F08-ADD6-4DBDB73AC5A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A7DE707-48CB-E0DC-B681-AEF1F1FB6AF5}"/>
              </a:ext>
            </a:extLst>
          </p:cNvPr>
          <p:cNvSpPr>
            <a:spLocks noGrp="1" noChangeArrowheads="1"/>
          </p:cNvSpPr>
          <p:nvPr>
            <p:ph type="sldNum" sz="quarter" idx="12"/>
          </p:nvPr>
        </p:nvSpPr>
        <p:spPr>
          <a:ln/>
        </p:spPr>
        <p:txBody>
          <a:bodyPr/>
          <a:lstStyle>
            <a:lvl1pPr>
              <a:defRPr/>
            </a:lvl1pPr>
          </a:lstStyle>
          <a:p>
            <a:fld id="{75DC6C17-75F0-924F-B7EA-B40F3084DBD0}" type="slidenum">
              <a:rPr lang="es-ES" altLang="en-US"/>
              <a:pPr/>
              <a:t>‹#›</a:t>
            </a:fld>
            <a:endParaRPr lang="es-ES" altLang="en-US"/>
          </a:p>
        </p:txBody>
      </p:sp>
    </p:spTree>
    <p:extLst>
      <p:ext uri="{BB962C8B-B14F-4D97-AF65-F5344CB8AC3E}">
        <p14:creationId xmlns:p14="http://schemas.microsoft.com/office/powerpoint/2010/main" val="133983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E94844-4E36-F940-F3C2-A762AF1A5C4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6255BA7-DB90-9E64-A3FD-C06BBEF47D3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A648343-9B1F-EA96-FF07-ACC2C7CFDA20}"/>
              </a:ext>
            </a:extLst>
          </p:cNvPr>
          <p:cNvSpPr>
            <a:spLocks noGrp="1" noChangeArrowheads="1"/>
          </p:cNvSpPr>
          <p:nvPr>
            <p:ph type="sldNum" sz="quarter" idx="12"/>
          </p:nvPr>
        </p:nvSpPr>
        <p:spPr>
          <a:ln/>
        </p:spPr>
        <p:txBody>
          <a:bodyPr/>
          <a:lstStyle>
            <a:lvl1pPr>
              <a:defRPr/>
            </a:lvl1pPr>
          </a:lstStyle>
          <a:p>
            <a:fld id="{570973DC-0FD9-894F-8143-9FC45F0BB77F}" type="slidenum">
              <a:rPr lang="es-ES" altLang="en-US"/>
              <a:pPr/>
              <a:t>‹#›</a:t>
            </a:fld>
            <a:endParaRPr lang="es-ES" altLang="en-US"/>
          </a:p>
        </p:txBody>
      </p:sp>
    </p:spTree>
    <p:extLst>
      <p:ext uri="{BB962C8B-B14F-4D97-AF65-F5344CB8AC3E}">
        <p14:creationId xmlns:p14="http://schemas.microsoft.com/office/powerpoint/2010/main" val="171930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793A82F-D92F-37A2-3115-A48ABF9E80E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9B7F2CE-F157-E5FB-D3CB-DFC3DBC3935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E3467CDA-DAD7-53BE-26A4-26ABD5EC56EA}"/>
              </a:ext>
            </a:extLst>
          </p:cNvPr>
          <p:cNvSpPr>
            <a:spLocks noGrp="1" noChangeArrowheads="1"/>
          </p:cNvSpPr>
          <p:nvPr>
            <p:ph type="sldNum" sz="quarter" idx="12"/>
          </p:nvPr>
        </p:nvSpPr>
        <p:spPr>
          <a:ln/>
        </p:spPr>
        <p:txBody>
          <a:bodyPr/>
          <a:lstStyle>
            <a:lvl1pPr>
              <a:defRPr/>
            </a:lvl1pPr>
          </a:lstStyle>
          <a:p>
            <a:fld id="{7389AF3C-21C7-0B48-AC89-8FA0736460D3}" type="slidenum">
              <a:rPr lang="es-ES" altLang="en-US"/>
              <a:pPr/>
              <a:t>‹#›</a:t>
            </a:fld>
            <a:endParaRPr lang="es-ES" altLang="en-US"/>
          </a:p>
        </p:txBody>
      </p:sp>
    </p:spTree>
    <p:extLst>
      <p:ext uri="{BB962C8B-B14F-4D97-AF65-F5344CB8AC3E}">
        <p14:creationId xmlns:p14="http://schemas.microsoft.com/office/powerpoint/2010/main" val="76016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3B8662-D2D9-425C-760D-0A4195062C0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EC33922D-E583-F25A-211A-ABB6FFD9DB4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B29A5D7C-36D2-1B89-A03B-3738A6CC4F18}"/>
              </a:ext>
            </a:extLst>
          </p:cNvPr>
          <p:cNvSpPr>
            <a:spLocks noGrp="1" noChangeArrowheads="1"/>
          </p:cNvSpPr>
          <p:nvPr>
            <p:ph type="sldNum" sz="quarter" idx="12"/>
          </p:nvPr>
        </p:nvSpPr>
        <p:spPr>
          <a:ln/>
        </p:spPr>
        <p:txBody>
          <a:bodyPr/>
          <a:lstStyle>
            <a:lvl1pPr>
              <a:defRPr/>
            </a:lvl1pPr>
          </a:lstStyle>
          <a:p>
            <a:fld id="{6A7D834A-8077-0B4A-8221-0600730C1B84}" type="slidenum">
              <a:rPr lang="es-ES" altLang="en-US"/>
              <a:pPr/>
              <a:t>‹#›</a:t>
            </a:fld>
            <a:endParaRPr lang="es-ES" altLang="en-US"/>
          </a:p>
        </p:txBody>
      </p:sp>
    </p:spTree>
    <p:extLst>
      <p:ext uri="{BB962C8B-B14F-4D97-AF65-F5344CB8AC3E}">
        <p14:creationId xmlns:p14="http://schemas.microsoft.com/office/powerpoint/2010/main" val="196383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954A7A-3B4E-AEA0-26F4-A587BE5D4D73}"/>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9500B38A-C226-4CD8-EE87-01C4B53A5B0A}"/>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709BFAF0-4754-D9D8-E10C-5FE6FBB1B3C1}"/>
              </a:ext>
            </a:extLst>
          </p:cNvPr>
          <p:cNvSpPr>
            <a:spLocks noGrp="1" noChangeArrowheads="1"/>
          </p:cNvSpPr>
          <p:nvPr>
            <p:ph type="sldNum" sz="quarter" idx="12"/>
          </p:nvPr>
        </p:nvSpPr>
        <p:spPr>
          <a:ln/>
        </p:spPr>
        <p:txBody>
          <a:bodyPr/>
          <a:lstStyle>
            <a:lvl1pPr>
              <a:defRPr/>
            </a:lvl1pPr>
          </a:lstStyle>
          <a:p>
            <a:fld id="{8AD4F633-5EBA-1F45-BD6A-68A14745308C}" type="slidenum">
              <a:rPr lang="es-ES" altLang="en-US"/>
              <a:pPr/>
              <a:t>‹#›</a:t>
            </a:fld>
            <a:endParaRPr lang="es-ES" altLang="en-US"/>
          </a:p>
        </p:txBody>
      </p:sp>
    </p:spTree>
    <p:extLst>
      <p:ext uri="{BB962C8B-B14F-4D97-AF65-F5344CB8AC3E}">
        <p14:creationId xmlns:p14="http://schemas.microsoft.com/office/powerpoint/2010/main" val="12295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04390D8-51C9-648C-9967-3065D4B3E6B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E66E33A9-E1D8-21D1-A3F4-98145B99317A}"/>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9B36A4A3-5DD8-FCB4-E812-BE51363F8F58}"/>
              </a:ext>
            </a:extLst>
          </p:cNvPr>
          <p:cNvSpPr>
            <a:spLocks noGrp="1" noChangeArrowheads="1"/>
          </p:cNvSpPr>
          <p:nvPr>
            <p:ph type="sldNum" sz="quarter" idx="12"/>
          </p:nvPr>
        </p:nvSpPr>
        <p:spPr>
          <a:ln/>
        </p:spPr>
        <p:txBody>
          <a:bodyPr/>
          <a:lstStyle>
            <a:lvl1pPr>
              <a:defRPr/>
            </a:lvl1pPr>
          </a:lstStyle>
          <a:p>
            <a:fld id="{76FA2F4A-2C1B-4A4E-8695-D2732C94DEF7}" type="slidenum">
              <a:rPr lang="es-ES" altLang="en-US"/>
              <a:pPr/>
              <a:t>‹#›</a:t>
            </a:fld>
            <a:endParaRPr lang="es-ES" altLang="en-US"/>
          </a:p>
        </p:txBody>
      </p:sp>
    </p:spTree>
    <p:extLst>
      <p:ext uri="{BB962C8B-B14F-4D97-AF65-F5344CB8AC3E}">
        <p14:creationId xmlns:p14="http://schemas.microsoft.com/office/powerpoint/2010/main" val="147382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F9CA9FE-16D7-223E-5A27-DE8F8E13762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5EEFAB9D-90AE-3770-9F55-79952916DE0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89F84D78-8B2F-2CFD-57E6-DF600A914374}"/>
              </a:ext>
            </a:extLst>
          </p:cNvPr>
          <p:cNvSpPr>
            <a:spLocks noGrp="1" noChangeArrowheads="1"/>
          </p:cNvSpPr>
          <p:nvPr>
            <p:ph type="sldNum" sz="quarter" idx="12"/>
          </p:nvPr>
        </p:nvSpPr>
        <p:spPr>
          <a:ln/>
        </p:spPr>
        <p:txBody>
          <a:bodyPr/>
          <a:lstStyle>
            <a:lvl1pPr>
              <a:defRPr/>
            </a:lvl1pPr>
          </a:lstStyle>
          <a:p>
            <a:fld id="{E293BB5B-0BD7-C247-B79D-D49D58ED2AB3}" type="slidenum">
              <a:rPr lang="es-ES" altLang="en-US"/>
              <a:pPr/>
              <a:t>‹#›</a:t>
            </a:fld>
            <a:endParaRPr lang="es-ES" altLang="en-US"/>
          </a:p>
        </p:txBody>
      </p:sp>
    </p:spTree>
    <p:extLst>
      <p:ext uri="{BB962C8B-B14F-4D97-AF65-F5344CB8AC3E}">
        <p14:creationId xmlns:p14="http://schemas.microsoft.com/office/powerpoint/2010/main" val="135399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C2660E-20A7-D8A5-5D22-89E2BBB2BBA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0C11A6C3-17D8-6A65-3617-8DBD607EDD2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37D93E7D-AA74-7D2C-D976-0E2219A1F019}"/>
              </a:ext>
            </a:extLst>
          </p:cNvPr>
          <p:cNvSpPr>
            <a:spLocks noGrp="1" noChangeArrowheads="1"/>
          </p:cNvSpPr>
          <p:nvPr>
            <p:ph type="sldNum" sz="quarter" idx="12"/>
          </p:nvPr>
        </p:nvSpPr>
        <p:spPr>
          <a:ln/>
        </p:spPr>
        <p:txBody>
          <a:bodyPr/>
          <a:lstStyle>
            <a:lvl1pPr>
              <a:defRPr/>
            </a:lvl1pPr>
          </a:lstStyle>
          <a:p>
            <a:fld id="{F49285A5-5276-444C-B42A-31D361FE4287}" type="slidenum">
              <a:rPr lang="es-ES" altLang="en-US"/>
              <a:pPr/>
              <a:t>‹#›</a:t>
            </a:fld>
            <a:endParaRPr lang="es-ES" altLang="en-US"/>
          </a:p>
        </p:txBody>
      </p:sp>
    </p:spTree>
    <p:extLst>
      <p:ext uri="{BB962C8B-B14F-4D97-AF65-F5344CB8AC3E}">
        <p14:creationId xmlns:p14="http://schemas.microsoft.com/office/powerpoint/2010/main" val="220389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3C8A2C-5424-D140-26C1-FFCB23A203E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C34B6588-D5B3-8F37-3017-B6945933928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D059B191-E775-F372-1BA3-7223B3FB80E1}"/>
              </a:ext>
            </a:extLst>
          </p:cNvPr>
          <p:cNvSpPr>
            <a:spLocks noGrp="1" noChangeArrowheads="1"/>
          </p:cNvSpPr>
          <p:nvPr>
            <p:ph type="sldNum" sz="quarter" idx="12"/>
          </p:nvPr>
        </p:nvSpPr>
        <p:spPr>
          <a:ln/>
        </p:spPr>
        <p:txBody>
          <a:bodyPr/>
          <a:lstStyle>
            <a:lvl1pPr>
              <a:defRPr/>
            </a:lvl1pPr>
          </a:lstStyle>
          <a:p>
            <a:fld id="{9CF338FD-6FC4-1444-B111-E4D700186CB2}" type="slidenum">
              <a:rPr lang="es-ES" altLang="en-US"/>
              <a:pPr/>
              <a:t>‹#›</a:t>
            </a:fld>
            <a:endParaRPr lang="es-ES" altLang="en-US"/>
          </a:p>
        </p:txBody>
      </p:sp>
    </p:spTree>
    <p:extLst>
      <p:ext uri="{BB962C8B-B14F-4D97-AF65-F5344CB8AC3E}">
        <p14:creationId xmlns:p14="http://schemas.microsoft.com/office/powerpoint/2010/main" val="350864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374CC3-6160-8CCB-DFEE-DD08A4CD8E1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37B5B64C-5217-42DA-CC23-F7E1DC883AC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55D3059A-AF52-430E-8F80-041DB9EB9B1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ES" altLang="en-US"/>
          </a:p>
        </p:txBody>
      </p:sp>
      <p:sp>
        <p:nvSpPr>
          <p:cNvPr id="1029" name="Rectangle 5">
            <a:extLst>
              <a:ext uri="{FF2B5EF4-FFF2-40B4-BE49-F238E27FC236}">
                <a16:creationId xmlns:a16="http://schemas.microsoft.com/office/drawing/2014/main" id="{FFA8F3F0-D646-40F6-B389-F79A128803E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 altLang="en-US"/>
          </a:p>
        </p:txBody>
      </p:sp>
      <p:sp>
        <p:nvSpPr>
          <p:cNvPr id="1030" name="Rectangle 6">
            <a:extLst>
              <a:ext uri="{FF2B5EF4-FFF2-40B4-BE49-F238E27FC236}">
                <a16:creationId xmlns:a16="http://schemas.microsoft.com/office/drawing/2014/main" id="{A8EDD908-6C38-4604-A964-84E62A3EE02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F476966C-CD98-E241-AA0E-940C4E33CEFE}"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ida.nih.gov/publications/research-reports/common-comorbidities-substance-use-disorders/introduc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drugabuse.gov/node/116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erywell.com/is-paws-real-or-another-relapse-excuse-410990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hs.gov/index.cf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www.drugabuse.gov/related-topics/trends-statistics/overdose-death-rat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drugabuse.gov/related-topics/trends-statistics/overdose-death-rat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drugabuse.gov/related-topics/trends-statistics/overdose-death-rat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www.drugabuse.gov/related-topics/trends-statistics/overdose-death-rat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ww.drugabuse.gov/related-topics/trends-statistics/overdose-death-ra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drugabuse.gov/related-topics/trends-statistics/overdose-death-r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911666C-66FC-023D-9E8E-C5280DE25F97}"/>
              </a:ext>
            </a:extLst>
          </p:cNvPr>
          <p:cNvSpPr>
            <a:spLocks noGrp="1" noChangeArrowheads="1"/>
          </p:cNvSpPr>
          <p:nvPr>
            <p:ph type="ctrTitle"/>
          </p:nvPr>
        </p:nvSpPr>
        <p:spPr>
          <a:xfrm>
            <a:off x="-23813" y="2636838"/>
            <a:ext cx="5113338" cy="1296987"/>
          </a:xfrm>
        </p:spPr>
        <p:txBody>
          <a:bodyPr/>
          <a:lstStyle/>
          <a:p>
            <a:pPr eaLnBrk="1" hangingPunct="1"/>
            <a:r>
              <a:rPr lang="es-ES" altLang="en-US" sz="1800" b="1" i="1">
                <a:solidFill>
                  <a:srgbClr val="00B0F0"/>
                </a:solidFill>
              </a:rPr>
              <a:t>Managing Poly-Substance Use Disorder</a:t>
            </a:r>
            <a:endParaRPr lang="en-US" altLang="en-US" sz="1800" b="1" i="1">
              <a:solidFill>
                <a:srgbClr val="00B0F0"/>
              </a:solidFill>
            </a:endParaRPr>
          </a:p>
        </p:txBody>
      </p:sp>
      <p:sp>
        <p:nvSpPr>
          <p:cNvPr id="3075" name="TextBox 1">
            <a:extLst>
              <a:ext uri="{FF2B5EF4-FFF2-40B4-BE49-F238E27FC236}">
                <a16:creationId xmlns:a16="http://schemas.microsoft.com/office/drawing/2014/main" id="{CA0AB35F-EB09-044F-07C7-069D3CC20B6A}"/>
              </a:ext>
            </a:extLst>
          </p:cNvPr>
          <p:cNvSpPr txBox="1">
            <a:spLocks noChangeArrowheads="1"/>
          </p:cNvSpPr>
          <p:nvPr/>
        </p:nvSpPr>
        <p:spPr bwMode="auto">
          <a:xfrm>
            <a:off x="266700" y="4292600"/>
            <a:ext cx="60753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chemeClr val="bg1"/>
                </a:solidFill>
              </a:rPr>
              <a:t>CAPT Ted L. Hall, PharmD, BCPP, R.Ph.</a:t>
            </a:r>
          </a:p>
          <a:p>
            <a:pPr eaLnBrk="1" hangingPunct="1">
              <a:spcBef>
                <a:spcPct val="0"/>
              </a:spcBef>
              <a:buFontTx/>
              <a:buNone/>
            </a:pPr>
            <a:r>
              <a:rPr lang="en-US" altLang="en-US" sz="1800">
                <a:solidFill>
                  <a:schemeClr val="bg1"/>
                </a:solidFill>
              </a:rPr>
              <a:t>DHHS/USPHS/IHS</a:t>
            </a:r>
          </a:p>
          <a:p>
            <a:pPr eaLnBrk="1" hangingPunct="1">
              <a:spcBef>
                <a:spcPct val="0"/>
              </a:spcBef>
              <a:buFontTx/>
              <a:buNone/>
            </a:pPr>
            <a:r>
              <a:rPr lang="en-US" altLang="en-US" sz="1800">
                <a:solidFill>
                  <a:schemeClr val="bg1"/>
                </a:solidFill>
              </a:rPr>
              <a:t>Ho-Chunk Nation Health Department</a:t>
            </a:r>
          </a:p>
          <a:p>
            <a:pPr eaLnBrk="1" hangingPunct="1">
              <a:spcBef>
                <a:spcPct val="0"/>
              </a:spcBef>
              <a:buFontTx/>
              <a:buNone/>
            </a:pPr>
            <a:r>
              <a:rPr lang="en-US" altLang="en-US" sz="1800">
                <a:solidFill>
                  <a:schemeClr val="bg1"/>
                </a:solidFill>
              </a:rPr>
              <a:t>Advanced Practice Pharmacist II</a:t>
            </a:r>
          </a:p>
          <a:p>
            <a:pPr eaLnBrk="1" hangingPunct="1">
              <a:spcBef>
                <a:spcPct val="0"/>
              </a:spcBef>
              <a:buFontTx/>
              <a:buNone/>
            </a:pPr>
            <a:r>
              <a:rPr lang="en-US" altLang="en-US" sz="1800">
                <a:solidFill>
                  <a:schemeClr val="bg1"/>
                </a:solidFill>
              </a:rPr>
              <a:t>Clinical CPA Psychiatric Pharmacist Provider</a:t>
            </a:r>
          </a:p>
        </p:txBody>
      </p:sp>
      <p:pic>
        <p:nvPicPr>
          <p:cNvPr id="3076" name="Picture 3">
            <a:extLst>
              <a:ext uri="{FF2B5EF4-FFF2-40B4-BE49-F238E27FC236}">
                <a16:creationId xmlns:a16="http://schemas.microsoft.com/office/drawing/2014/main" id="{892BF721-3533-4728-07FF-358C1260A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0"/>
            <a:ext cx="9144001"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9E55A1A-D04A-DD81-0018-52D6A60036E3}"/>
              </a:ext>
            </a:extLst>
          </p:cNvPr>
          <p:cNvSpPr>
            <a:spLocks noGrp="1" noChangeArrowheads="1"/>
          </p:cNvSpPr>
          <p:nvPr>
            <p:ph type="title"/>
          </p:nvPr>
        </p:nvSpPr>
        <p:spPr>
          <a:xfrm>
            <a:off x="457200" y="274638"/>
            <a:ext cx="8229600" cy="706437"/>
          </a:xfrm>
        </p:spPr>
        <p:txBody>
          <a:bodyPr/>
          <a:lstStyle/>
          <a:p>
            <a:r>
              <a:rPr lang="en-US" altLang="en-US">
                <a:solidFill>
                  <a:srgbClr val="00B0F0"/>
                </a:solidFill>
              </a:rPr>
              <a:t>Alcohol Related Death Rate</a:t>
            </a:r>
            <a:endParaRPr lang="en-US" altLang="en-US"/>
          </a:p>
        </p:txBody>
      </p:sp>
      <p:sp>
        <p:nvSpPr>
          <p:cNvPr id="21507" name="TextBox 7">
            <a:extLst>
              <a:ext uri="{FF2B5EF4-FFF2-40B4-BE49-F238E27FC236}">
                <a16:creationId xmlns:a16="http://schemas.microsoft.com/office/drawing/2014/main" id="{029780E0-F234-B066-1858-9419B63A61D7}"/>
              </a:ext>
            </a:extLst>
          </p:cNvPr>
          <p:cNvSpPr txBox="1">
            <a:spLocks noChangeArrowheads="1"/>
          </p:cNvSpPr>
          <p:nvPr/>
        </p:nvSpPr>
        <p:spPr bwMode="auto">
          <a:xfrm>
            <a:off x="1042988" y="5795963"/>
            <a:ext cx="8640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solidFill>
                  <a:srgbClr val="00B0F0"/>
                </a:solidFill>
              </a:rPr>
              <a:t>https://www.niaaa.nih.gov/publications/brochures-and-fact-sheets/alcohol-facts-and-statistics#:~:text=An%20estimated%2095%2C000%20people%20(approximately,death%20in%20the%20United%20States.</a:t>
            </a:r>
          </a:p>
        </p:txBody>
      </p:sp>
      <p:sp>
        <p:nvSpPr>
          <p:cNvPr id="21508" name="AutoShape 2" descr="A graphic indicating that 95,000 people die annually from alcohol-related causes.">
            <a:extLst>
              <a:ext uri="{FF2B5EF4-FFF2-40B4-BE49-F238E27FC236}">
                <a16:creationId xmlns:a16="http://schemas.microsoft.com/office/drawing/2014/main" id="{2C4C89A3-79A4-282F-53D6-BA679C71C73C}"/>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1509" name="Picture 4" descr="A graphic indicating that 95,000 people die annually from alcohol-related causes.">
            <a:extLst>
              <a:ext uri="{FF2B5EF4-FFF2-40B4-BE49-F238E27FC236}">
                <a16:creationId xmlns:a16="http://schemas.microsoft.com/office/drawing/2014/main" id="{6C394A85-C24C-E117-5DC3-8053A6A65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04888"/>
            <a:ext cx="362267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Content Placeholder 2">
            <a:extLst>
              <a:ext uri="{FF2B5EF4-FFF2-40B4-BE49-F238E27FC236}">
                <a16:creationId xmlns:a16="http://schemas.microsoft.com/office/drawing/2014/main" id="{382E2997-C849-0297-428F-7D35DBB82545}"/>
              </a:ext>
            </a:extLst>
          </p:cNvPr>
          <p:cNvSpPr>
            <a:spLocks noGrp="1" noChangeArrowheads="1"/>
          </p:cNvSpPr>
          <p:nvPr>
            <p:ph sz="half" idx="1"/>
          </p:nvPr>
        </p:nvSpPr>
        <p:spPr>
          <a:xfrm>
            <a:off x="4079875" y="1103313"/>
            <a:ext cx="5126038" cy="5062537"/>
          </a:xfrm>
        </p:spPr>
        <p:txBody>
          <a:bodyPr/>
          <a:lstStyle/>
          <a:p>
            <a:r>
              <a:rPr lang="en-US" altLang="en-US" sz="1600">
                <a:solidFill>
                  <a:srgbClr val="FF0000"/>
                </a:solidFill>
              </a:rPr>
              <a:t>An estimated 95,000 people (approximately 68,000 men and 27,000 women) die from alcohol-related causes annually,</a:t>
            </a:r>
            <a:r>
              <a:rPr lang="en-US" altLang="en-US" sz="1600">
                <a:solidFill>
                  <a:schemeClr val="bg1"/>
                </a:solidFill>
              </a:rPr>
              <a:t> making alcohol the third-leading preventable cause of death in the United States. The first is tobacco, and the second is poor diet and physical inactivity.</a:t>
            </a:r>
            <a:endParaRPr lang="en-US" altLang="en-US" sz="1600" baseline="30000">
              <a:solidFill>
                <a:schemeClr val="bg1"/>
              </a:solidFill>
            </a:endParaRPr>
          </a:p>
          <a:p>
            <a:endParaRPr lang="en-US" altLang="en-US" sz="1600">
              <a:solidFill>
                <a:schemeClr val="bg1"/>
              </a:solidFill>
            </a:endParaRPr>
          </a:p>
          <a:p>
            <a:r>
              <a:rPr lang="en-US" altLang="en-US" sz="1600">
                <a:solidFill>
                  <a:schemeClr val="bg1"/>
                </a:solidFill>
              </a:rPr>
              <a:t>Between 2011 and 2015, the leading causes of alcohol-attributable deaths due to chronic conditions in the United States were:</a:t>
            </a:r>
          </a:p>
          <a:p>
            <a:pPr lvl="1"/>
            <a:r>
              <a:rPr lang="en-US" altLang="en-US" sz="1200">
                <a:solidFill>
                  <a:schemeClr val="bg1"/>
                </a:solidFill>
              </a:rPr>
              <a:t>alcohol-associated liver disease</a:t>
            </a:r>
          </a:p>
          <a:p>
            <a:pPr lvl="1"/>
            <a:r>
              <a:rPr lang="en-US" altLang="en-US" sz="1200">
                <a:solidFill>
                  <a:schemeClr val="bg1"/>
                </a:solidFill>
              </a:rPr>
              <a:t>heart disease and stroke</a:t>
            </a:r>
          </a:p>
          <a:p>
            <a:pPr lvl="1"/>
            <a:r>
              <a:rPr lang="en-US" altLang="en-US" sz="1200">
                <a:solidFill>
                  <a:schemeClr val="bg1"/>
                </a:solidFill>
              </a:rPr>
              <a:t>unspecified liver cirrhosis</a:t>
            </a:r>
          </a:p>
          <a:p>
            <a:pPr lvl="1"/>
            <a:r>
              <a:rPr lang="en-US" altLang="en-US" sz="1200">
                <a:solidFill>
                  <a:schemeClr val="bg1"/>
                </a:solidFill>
              </a:rPr>
              <a:t> upper aerodigestive tract cancers</a:t>
            </a:r>
          </a:p>
          <a:p>
            <a:pPr lvl="1"/>
            <a:r>
              <a:rPr lang="en-US" altLang="en-US" sz="1200">
                <a:solidFill>
                  <a:schemeClr val="bg1"/>
                </a:solidFill>
              </a:rPr>
              <a:t> liver cancer</a:t>
            </a:r>
          </a:p>
          <a:p>
            <a:pPr lvl="1"/>
            <a:r>
              <a:rPr lang="en-US" altLang="en-US" sz="1200">
                <a:solidFill>
                  <a:schemeClr val="bg1"/>
                </a:solidFill>
              </a:rPr>
              <a:t>supraventricular cardiac dysrhythmia</a:t>
            </a:r>
          </a:p>
          <a:p>
            <a:pPr lvl="1"/>
            <a:r>
              <a:rPr lang="en-US" altLang="en-US" sz="1200">
                <a:solidFill>
                  <a:schemeClr val="bg1"/>
                </a:solidFill>
              </a:rPr>
              <a:t>AUD</a:t>
            </a:r>
          </a:p>
          <a:p>
            <a:pPr lvl="1"/>
            <a:r>
              <a:rPr lang="en-US" altLang="en-US" sz="1200">
                <a:solidFill>
                  <a:schemeClr val="bg1"/>
                </a:solidFill>
              </a:rPr>
              <a:t>breast cancer</a:t>
            </a:r>
          </a:p>
          <a:p>
            <a:pPr lvl="1"/>
            <a:r>
              <a:rPr lang="en-US" altLang="en-US" sz="1200">
                <a:solidFill>
                  <a:schemeClr val="bg1"/>
                </a:solidFill>
              </a:rPr>
              <a:t>hypertension</a:t>
            </a:r>
          </a:p>
          <a:p>
            <a:endParaRPr lang="en-US" alt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B9B43CA-918E-D62E-4370-D383BE148A68}"/>
              </a:ext>
            </a:extLst>
          </p:cNvPr>
          <p:cNvSpPr>
            <a:spLocks noGrp="1" noChangeArrowheads="1"/>
          </p:cNvSpPr>
          <p:nvPr>
            <p:ph type="title"/>
          </p:nvPr>
        </p:nvSpPr>
        <p:spPr>
          <a:xfrm>
            <a:off x="-144463" y="0"/>
            <a:ext cx="8964613" cy="1006475"/>
          </a:xfrm>
        </p:spPr>
        <p:txBody>
          <a:bodyPr/>
          <a:lstStyle/>
          <a:p>
            <a:r>
              <a:rPr lang="en-US" altLang="en-US">
                <a:solidFill>
                  <a:srgbClr val="00B0F0"/>
                </a:solidFill>
              </a:rPr>
              <a:t>Self-Treatment of MH/Trauma</a:t>
            </a:r>
            <a:endParaRPr lang="en-US" altLang="en-US"/>
          </a:p>
        </p:txBody>
      </p:sp>
      <p:sp>
        <p:nvSpPr>
          <p:cNvPr id="3" name="Content Placeholder 2">
            <a:extLst>
              <a:ext uri="{FF2B5EF4-FFF2-40B4-BE49-F238E27FC236}">
                <a16:creationId xmlns:a16="http://schemas.microsoft.com/office/drawing/2014/main" id="{ED9980B6-EC88-4BE7-AE44-383301E092E3}"/>
              </a:ext>
            </a:extLst>
          </p:cNvPr>
          <p:cNvSpPr>
            <a:spLocks noGrp="1"/>
          </p:cNvSpPr>
          <p:nvPr>
            <p:ph idx="1"/>
          </p:nvPr>
        </p:nvSpPr>
        <p:spPr>
          <a:xfrm>
            <a:off x="323850" y="981075"/>
            <a:ext cx="8723313" cy="2735263"/>
          </a:xfrm>
        </p:spPr>
        <p:txBody>
          <a:bodyPr/>
          <a:lstStyle/>
          <a:p>
            <a:pPr>
              <a:defRPr/>
            </a:pPr>
            <a:r>
              <a:rPr lang="en-US" sz="2400" dirty="0">
                <a:solidFill>
                  <a:schemeClr val="bg1"/>
                </a:solidFill>
              </a:rPr>
              <a:t>National Institute on Drug Abuse: Common Comorbidities with Substance Use Disorders Research Report (April 2020)</a:t>
            </a:r>
          </a:p>
          <a:p>
            <a:pPr lvl="1">
              <a:defRPr/>
            </a:pPr>
            <a:r>
              <a:rPr lang="en-US" sz="1000" dirty="0">
                <a:solidFill>
                  <a:schemeClr val="bg1"/>
                </a:solidFill>
                <a:hlinkClick r:id="rId3"/>
              </a:rPr>
              <a:t>https://nida.nih.gov/publications/research-reports/common-comorbidities-substance-use-disorders/introduction</a:t>
            </a:r>
            <a:r>
              <a:rPr lang="en-US" sz="1000" dirty="0">
                <a:solidFill>
                  <a:schemeClr val="bg1"/>
                </a:solidFill>
              </a:rPr>
              <a:t> </a:t>
            </a:r>
          </a:p>
          <a:p>
            <a:pPr marL="457200" lvl="1" indent="0">
              <a:buFontTx/>
              <a:buNone/>
              <a:defRPr/>
            </a:pPr>
            <a:endParaRPr lang="en-US" sz="1600" dirty="0">
              <a:solidFill>
                <a:schemeClr val="bg1"/>
              </a:solidFill>
            </a:endParaRPr>
          </a:p>
          <a:p>
            <a:pPr marL="0" indent="0">
              <a:buClr>
                <a:srgbClr val="C00000"/>
              </a:buClr>
              <a:buFontTx/>
              <a:buNone/>
              <a:defRPr/>
            </a:pPr>
            <a:r>
              <a:rPr lang="en-US" sz="1400" dirty="0">
                <a:solidFill>
                  <a:schemeClr val="bg1"/>
                </a:solidFill>
              </a:rPr>
              <a:t>“Many individuals who develop substance use disorders (SUD) are also diagnosed with mental disorders, and vice versa. Multiple national population surveys have found that </a:t>
            </a:r>
            <a:r>
              <a:rPr lang="en-US" sz="1400" b="1" i="1" dirty="0">
                <a:solidFill>
                  <a:srgbClr val="FFFF00"/>
                </a:solidFill>
              </a:rPr>
              <a:t>about half of those who experience a mental illness during their lives will also experience a substance use disorder and vice versa</a:t>
            </a:r>
            <a:r>
              <a:rPr lang="en-US" sz="1400" dirty="0">
                <a:solidFill>
                  <a:schemeClr val="bg1"/>
                </a:solidFill>
              </a:rPr>
              <a:t>.</a:t>
            </a:r>
            <a:r>
              <a:rPr lang="en-US" sz="1400" baseline="30000" dirty="0">
                <a:solidFill>
                  <a:schemeClr val="bg1"/>
                </a:solidFill>
                <a:hlinkClick r:id="rId4"/>
              </a:rPr>
              <a:t>2,3</a:t>
            </a:r>
            <a:r>
              <a:rPr lang="en-US" sz="1400" dirty="0">
                <a:solidFill>
                  <a:schemeClr val="bg1"/>
                </a:solidFill>
              </a:rPr>
              <a:t> Although there are fewer studies on comorbidity among youth, research suggests that adolescents with substance use disorders also have high rates of co-occurring mental illness</a:t>
            </a:r>
            <a:r>
              <a:rPr lang="en-US" sz="1400" b="1" i="1" dirty="0">
                <a:solidFill>
                  <a:srgbClr val="FF0000"/>
                </a:solidFill>
              </a:rPr>
              <a:t>; over 60 percent of adolescents in community-based substance use disorder treatment programs also meet diagnostic criteria for another mental illness</a:t>
            </a:r>
            <a:r>
              <a:rPr lang="en-US" sz="1400" dirty="0">
                <a:solidFill>
                  <a:srgbClr val="FF0000"/>
                </a:solidFill>
              </a:rPr>
              <a:t>.</a:t>
            </a:r>
            <a:r>
              <a:rPr lang="en-US" sz="1400" baseline="30000" dirty="0">
                <a:solidFill>
                  <a:srgbClr val="FF0000"/>
                </a:solidFill>
                <a:hlinkClick r:id="rId4"/>
              </a:rPr>
              <a:t>4</a:t>
            </a:r>
            <a:r>
              <a:rPr lang="en-US" sz="1400" dirty="0">
                <a:solidFill>
                  <a:schemeClr val="bg1"/>
                </a:solidFill>
              </a:rPr>
              <a:t>”</a:t>
            </a:r>
            <a:endParaRPr lang="en-US" sz="1400" dirty="0">
              <a:solidFill>
                <a:srgbClr val="FF0000"/>
              </a:solidFill>
            </a:endParaRPr>
          </a:p>
          <a:p>
            <a:pPr marL="1200150" lvl="2" indent="0">
              <a:buFontTx/>
              <a:buNone/>
              <a:defRPr/>
            </a:pPr>
            <a:endParaRPr lang="en-US" sz="1600" dirty="0">
              <a:solidFill>
                <a:srgbClr val="00B050"/>
              </a:solidFill>
            </a:endParaRPr>
          </a:p>
          <a:p>
            <a:pPr marL="1200150" lvl="2" indent="0">
              <a:buFontTx/>
              <a:buNone/>
              <a:defRPr/>
            </a:pPr>
            <a:endParaRPr lang="en-US" sz="1600" dirty="0">
              <a:solidFill>
                <a:srgbClr val="00B050"/>
              </a:solidFill>
            </a:endParaRPr>
          </a:p>
          <a:p>
            <a:pPr marL="1200150" lvl="2" indent="0">
              <a:buFontTx/>
              <a:buNone/>
              <a:defRPr/>
            </a:pPr>
            <a:endParaRPr lang="en-US" sz="1600" dirty="0">
              <a:solidFill>
                <a:srgbClr val="00B050"/>
              </a:solidFill>
            </a:endParaRPr>
          </a:p>
          <a:p>
            <a:pPr marL="1200150" lvl="2" indent="0">
              <a:buFontTx/>
              <a:buNone/>
              <a:defRPr/>
            </a:pPr>
            <a:endParaRPr lang="en-US" sz="1600" dirty="0">
              <a:solidFill>
                <a:srgbClr val="00B050"/>
              </a:solidFill>
            </a:endParaRPr>
          </a:p>
          <a:p>
            <a:pPr marL="1200150" lvl="2" indent="0">
              <a:buFontTx/>
              <a:buNone/>
              <a:defRPr/>
            </a:pPr>
            <a:endParaRPr lang="en-US" sz="1600" dirty="0">
              <a:solidFill>
                <a:srgbClr val="00B050"/>
              </a:solidFill>
            </a:endParaRPr>
          </a:p>
          <a:p>
            <a:pPr marL="1200150" lvl="2" indent="0">
              <a:buFontTx/>
              <a:buNone/>
              <a:defRPr/>
            </a:pPr>
            <a:endParaRPr lang="en-US" sz="1600" dirty="0">
              <a:solidFill>
                <a:srgbClr val="00B050"/>
              </a:solidFill>
            </a:endParaRPr>
          </a:p>
          <a:p>
            <a:pPr marL="1200150" lvl="2" indent="0">
              <a:buFontTx/>
              <a:buNone/>
              <a:defRPr/>
            </a:pPr>
            <a:r>
              <a:rPr lang="en-US" sz="1600" b="1" dirty="0">
                <a:solidFill>
                  <a:srgbClr val="00B050"/>
                </a:solidFill>
              </a:rPr>
              <a:t>“Around 1 in 4 individuals </a:t>
            </a:r>
          </a:p>
          <a:p>
            <a:pPr marL="1200150" lvl="2" indent="0">
              <a:buFontTx/>
              <a:buNone/>
              <a:defRPr/>
            </a:pPr>
            <a:r>
              <a:rPr lang="en-US" sz="1600" b="1" dirty="0">
                <a:solidFill>
                  <a:srgbClr val="00B050"/>
                </a:solidFill>
              </a:rPr>
              <a:t>with SMI also have SUD”</a:t>
            </a:r>
          </a:p>
          <a:p>
            <a:pPr>
              <a:defRPr/>
            </a:pPr>
            <a:endParaRPr lang="en-US" dirty="0">
              <a:solidFill>
                <a:schemeClr val="bg1"/>
              </a:solidFill>
            </a:endParaRPr>
          </a:p>
        </p:txBody>
      </p:sp>
      <p:pic>
        <p:nvPicPr>
          <p:cNvPr id="23556" name="Picture 6" descr="https://www.drugabuse.gov/sites/default/files/2020-04/Figure-1_Cooccuring_SAMHSA.gif">
            <a:extLst>
              <a:ext uri="{FF2B5EF4-FFF2-40B4-BE49-F238E27FC236}">
                <a16:creationId xmlns:a16="http://schemas.microsoft.com/office/drawing/2014/main" id="{14A9C467-88A9-EFA5-E593-4E7111A4E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3573463"/>
            <a:ext cx="4932362"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6B5D539-9B68-2C7C-EC89-B7134C4C5C19}"/>
              </a:ext>
            </a:extLst>
          </p:cNvPr>
          <p:cNvSpPr>
            <a:spLocks noGrp="1" noChangeArrowheads="1"/>
          </p:cNvSpPr>
          <p:nvPr>
            <p:ph type="title"/>
          </p:nvPr>
        </p:nvSpPr>
        <p:spPr>
          <a:xfrm>
            <a:off x="-144463" y="0"/>
            <a:ext cx="8964613" cy="1006475"/>
          </a:xfrm>
        </p:spPr>
        <p:txBody>
          <a:bodyPr/>
          <a:lstStyle/>
          <a:p>
            <a:r>
              <a:rPr lang="en-US" altLang="en-US">
                <a:solidFill>
                  <a:srgbClr val="00B0F0"/>
                </a:solidFill>
              </a:rPr>
              <a:t>Polysubstance Use </a:t>
            </a:r>
            <a:endParaRPr lang="en-US" altLang="en-US"/>
          </a:p>
        </p:txBody>
      </p:sp>
      <p:graphicFrame>
        <p:nvGraphicFramePr>
          <p:cNvPr id="6" name="Content Placeholder 5">
            <a:extLst>
              <a:ext uri="{FF2B5EF4-FFF2-40B4-BE49-F238E27FC236}">
                <a16:creationId xmlns:a16="http://schemas.microsoft.com/office/drawing/2014/main" id="{5482132C-721B-4F8C-9038-33065ADD801F}"/>
              </a:ext>
            </a:extLst>
          </p:cNvPr>
          <p:cNvGraphicFramePr>
            <a:graphicFrameLocks noGrp="1"/>
          </p:cNvGraphicFramePr>
          <p:nvPr>
            <p:ph idx="1"/>
          </p:nvPr>
        </p:nvGraphicFramePr>
        <p:xfrm>
          <a:off x="0" y="1052513"/>
          <a:ext cx="9144000" cy="5805487"/>
        </p:xfrm>
        <a:graphic>
          <a:graphicData uri="http://schemas.openxmlformats.org/drawingml/2006/table">
            <a:tbl>
              <a:tblPr/>
              <a:tblGrid>
                <a:gridCol w="1306286">
                  <a:extLst>
                    <a:ext uri="{9D8B030D-6E8A-4147-A177-3AD203B41FA5}">
                      <a16:colId xmlns:a16="http://schemas.microsoft.com/office/drawing/2014/main" val="126951103"/>
                    </a:ext>
                  </a:extLst>
                </a:gridCol>
                <a:gridCol w="1306286">
                  <a:extLst>
                    <a:ext uri="{9D8B030D-6E8A-4147-A177-3AD203B41FA5}">
                      <a16:colId xmlns:a16="http://schemas.microsoft.com/office/drawing/2014/main" val="1935656400"/>
                    </a:ext>
                  </a:extLst>
                </a:gridCol>
                <a:gridCol w="1306286">
                  <a:extLst>
                    <a:ext uri="{9D8B030D-6E8A-4147-A177-3AD203B41FA5}">
                      <a16:colId xmlns:a16="http://schemas.microsoft.com/office/drawing/2014/main" val="1824400262"/>
                    </a:ext>
                  </a:extLst>
                </a:gridCol>
                <a:gridCol w="1306286">
                  <a:extLst>
                    <a:ext uri="{9D8B030D-6E8A-4147-A177-3AD203B41FA5}">
                      <a16:colId xmlns:a16="http://schemas.microsoft.com/office/drawing/2014/main" val="1038885268"/>
                    </a:ext>
                  </a:extLst>
                </a:gridCol>
                <a:gridCol w="1306286">
                  <a:extLst>
                    <a:ext uri="{9D8B030D-6E8A-4147-A177-3AD203B41FA5}">
                      <a16:colId xmlns:a16="http://schemas.microsoft.com/office/drawing/2014/main" val="537996308"/>
                    </a:ext>
                  </a:extLst>
                </a:gridCol>
                <a:gridCol w="1306286">
                  <a:extLst>
                    <a:ext uri="{9D8B030D-6E8A-4147-A177-3AD203B41FA5}">
                      <a16:colId xmlns:a16="http://schemas.microsoft.com/office/drawing/2014/main" val="2310378528"/>
                    </a:ext>
                  </a:extLst>
                </a:gridCol>
                <a:gridCol w="1306286">
                  <a:extLst>
                    <a:ext uri="{9D8B030D-6E8A-4147-A177-3AD203B41FA5}">
                      <a16:colId xmlns:a16="http://schemas.microsoft.com/office/drawing/2014/main" val="4219991113"/>
                    </a:ext>
                  </a:extLst>
                </a:gridCol>
              </a:tblGrid>
              <a:tr h="187274">
                <a:tc gridSpan="7">
                  <a:txBody>
                    <a:bodyPr/>
                    <a:lstStyle/>
                    <a:p>
                      <a:r>
                        <a:rPr lang="en-US" sz="700"/>
                        <a:t>Table 1: Comorbid Substance Use Disorders</a:t>
                      </a:r>
                    </a:p>
                  </a:txBody>
                  <a:tcPr marL="36500" marR="36500" marT="18251" marB="1825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2109166"/>
                  </a:ext>
                </a:extLst>
              </a:tr>
              <a:tr h="187274">
                <a:tc rowSpan="2">
                  <a:txBody>
                    <a:bodyPr/>
                    <a:lstStyle/>
                    <a:p>
                      <a:pPr algn="ctr"/>
                      <a:r>
                        <a:rPr lang="en-US" sz="700" dirty="0">
                          <a:solidFill>
                            <a:srgbClr val="FFFFFF"/>
                          </a:solidFill>
                          <a:effectLst/>
                        </a:rPr>
                        <a:t>Among individuals with:</a:t>
                      </a:r>
                    </a:p>
                  </a:txBody>
                  <a:tcPr marL="36500" marR="36500" marT="18251" marB="18251" anchor="ctr">
                    <a:lnL w="7620" cap="flat" cmpd="sng" algn="ctr">
                      <a:solidFill>
                        <a:srgbClr val="A5A5A5"/>
                      </a:solidFill>
                      <a:prstDash val="solid"/>
                      <a:round/>
                      <a:headEnd type="none" w="med" len="med"/>
                      <a:tailEnd type="none" w="med" len="med"/>
                    </a:lnL>
                    <a:lnR w="7620" cap="flat" cmpd="sng" algn="ctr">
                      <a:solidFill>
                        <a:srgbClr val="F3F3F3"/>
                      </a:solidFill>
                      <a:prstDash val="solid"/>
                      <a:round/>
                      <a:headEnd type="none" w="med" len="med"/>
                      <a:tailEnd type="none" w="med" len="med"/>
                    </a:lnR>
                    <a:lnB w="7620" cap="flat" cmpd="sng" algn="ctr">
                      <a:solidFill>
                        <a:srgbClr val="F3F3F3"/>
                      </a:solidFill>
                      <a:prstDash val="solid"/>
                      <a:round/>
                      <a:headEnd type="none" w="med" len="med"/>
                      <a:tailEnd type="none" w="med" len="med"/>
                    </a:lnB>
                    <a:solidFill>
                      <a:srgbClr val="20558A"/>
                    </a:solidFill>
                  </a:tcPr>
                </a:tc>
                <a:tc gridSpan="6">
                  <a:txBody>
                    <a:bodyPr/>
                    <a:lstStyle/>
                    <a:p>
                      <a:pPr algn="ctr"/>
                      <a:r>
                        <a:rPr lang="en-US" sz="700">
                          <a:solidFill>
                            <a:srgbClr val="FFFFFF"/>
                          </a:solidFill>
                          <a:effectLst/>
                        </a:rPr>
                        <a:t>Percentage of individuals who also have:</a:t>
                      </a:r>
                    </a:p>
                  </a:txBody>
                  <a:tcPr marL="36500" marR="36500" marT="18251" marB="18251" anchor="ctr">
                    <a:lnL w="7620" cap="flat" cmpd="sng" algn="ctr">
                      <a:solidFill>
                        <a:srgbClr val="F3F3F3"/>
                      </a:solidFill>
                      <a:prstDash val="solid"/>
                      <a:round/>
                      <a:headEnd type="none" w="med" len="med"/>
                      <a:tailEnd type="none" w="med" len="med"/>
                    </a:lnL>
                    <a:lnR w="7620" cap="flat" cmpd="sng" algn="ctr">
                      <a:solidFill>
                        <a:srgbClr val="808080"/>
                      </a:solidFill>
                      <a:prstDash val="solid"/>
                      <a:round/>
                      <a:headEnd type="none" w="med" len="med"/>
                      <a:tailEnd type="none" w="med" len="med"/>
                    </a:lnR>
                    <a:lnT>
                      <a:noFill/>
                    </a:lnT>
                    <a:lnB w="7620" cap="flat" cmpd="sng" algn="ctr">
                      <a:solidFill>
                        <a:srgbClr val="F3F3F3"/>
                      </a:solidFill>
                      <a:prstDash val="solid"/>
                      <a:round/>
                      <a:headEnd type="none" w="med" len="med"/>
                      <a:tailEnd type="none" w="med" len="med"/>
                    </a:lnB>
                    <a:solidFill>
                      <a:srgbClr val="20558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4876775"/>
                  </a:ext>
                </a:extLst>
              </a:tr>
              <a:tr h="889550">
                <a:tc vMerge="1">
                  <a:txBody>
                    <a:bodyPr/>
                    <a:lstStyle/>
                    <a:p>
                      <a:endParaRPr lang="en-US"/>
                    </a:p>
                  </a:txBody>
                  <a:tcPr/>
                </a:tc>
                <a:tc>
                  <a:txBody>
                    <a:bodyPr/>
                    <a:lstStyle/>
                    <a:p>
                      <a:pPr algn="ctr"/>
                      <a:r>
                        <a:rPr lang="en-US" sz="700">
                          <a:solidFill>
                            <a:srgbClr val="FFFFFF"/>
                          </a:solidFill>
                          <a:effectLst/>
                        </a:rPr>
                        <a:t>Alcohol Use Disorder</a:t>
                      </a:r>
                    </a:p>
                  </a:txBody>
                  <a:tcPr marL="36500" marR="36500" marT="18251" marB="18251" anchor="ctr">
                    <a:lnL w="7620" cap="flat" cmpd="sng" algn="ctr">
                      <a:solidFill>
                        <a:srgbClr val="A5A5A5"/>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20558A"/>
                    </a:solidFill>
                  </a:tcPr>
                </a:tc>
                <a:tc>
                  <a:txBody>
                    <a:bodyPr/>
                    <a:lstStyle/>
                    <a:p>
                      <a:pPr algn="ctr"/>
                      <a:r>
                        <a:rPr lang="en-US" sz="700">
                          <a:solidFill>
                            <a:srgbClr val="FFFFFF"/>
                          </a:solidFill>
                          <a:effectLst/>
                        </a:rPr>
                        <a:t>Nicotine Dependence</a:t>
                      </a:r>
                    </a:p>
                  </a:txBody>
                  <a:tcPr marL="36500" marR="36500" marT="18251" marB="18251" anchor="ctr">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20558A"/>
                    </a:solidFill>
                  </a:tcPr>
                </a:tc>
                <a:tc>
                  <a:txBody>
                    <a:bodyPr/>
                    <a:lstStyle/>
                    <a:p>
                      <a:pPr algn="ctr"/>
                      <a:r>
                        <a:rPr lang="en-US" sz="700">
                          <a:solidFill>
                            <a:srgbClr val="FFFFFF"/>
                          </a:solidFill>
                          <a:effectLst/>
                        </a:rPr>
                        <a:t>Marijuana Use Disorder</a:t>
                      </a:r>
                    </a:p>
                  </a:txBody>
                  <a:tcPr marL="36500" marR="36500" marT="18251" marB="18251" anchor="ctr">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20558A"/>
                    </a:solidFill>
                  </a:tcPr>
                </a:tc>
                <a:tc>
                  <a:txBody>
                    <a:bodyPr/>
                    <a:lstStyle/>
                    <a:p>
                      <a:pPr algn="ctr"/>
                      <a:r>
                        <a:rPr lang="en-US" sz="700" dirty="0">
                          <a:solidFill>
                            <a:srgbClr val="FFFFFF"/>
                          </a:solidFill>
                          <a:effectLst/>
                        </a:rPr>
                        <a:t>Cocaine Use Disorder</a:t>
                      </a:r>
                    </a:p>
                  </a:txBody>
                  <a:tcPr marL="36500" marR="36500" marT="18251" marB="18251" anchor="ctr">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20558A"/>
                    </a:solidFill>
                  </a:tcPr>
                </a:tc>
                <a:tc>
                  <a:txBody>
                    <a:bodyPr/>
                    <a:lstStyle/>
                    <a:p>
                      <a:pPr algn="ctr"/>
                      <a:r>
                        <a:rPr lang="en-US" sz="700">
                          <a:solidFill>
                            <a:srgbClr val="FFFFFF"/>
                          </a:solidFill>
                          <a:effectLst/>
                        </a:rPr>
                        <a:t>Prescription Opioid Use Disorder</a:t>
                      </a:r>
                    </a:p>
                  </a:txBody>
                  <a:tcPr marL="36500" marR="36500" marT="18251" marB="18251" anchor="ctr">
                    <a:lnL w="7620" cap="flat" cmpd="sng" algn="ctr">
                      <a:solidFill>
                        <a:srgbClr val="F3F3F3"/>
                      </a:solidFill>
                      <a:prstDash val="solid"/>
                      <a:round/>
                      <a:headEnd type="none" w="med" len="med"/>
                      <a:tailEnd type="none" w="med" len="med"/>
                    </a:lnL>
                    <a:lnR w="7620" cap="flat" cmpd="sng" algn="ctr">
                      <a:solidFill>
                        <a:srgbClr val="F3F3F3"/>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20558A"/>
                    </a:solidFill>
                  </a:tcPr>
                </a:tc>
                <a:tc>
                  <a:txBody>
                    <a:bodyPr/>
                    <a:lstStyle/>
                    <a:p>
                      <a:pPr algn="ctr"/>
                      <a:r>
                        <a:rPr lang="en-US" sz="700">
                          <a:solidFill>
                            <a:srgbClr val="FFFFFF"/>
                          </a:solidFill>
                          <a:effectLst/>
                        </a:rPr>
                        <a:t>Heroin Use Disorder</a:t>
                      </a:r>
                    </a:p>
                  </a:txBody>
                  <a:tcPr marL="36500" marR="36500" marT="18251" marB="18251" anchor="ctr">
                    <a:lnL w="7620" cap="flat" cmpd="sng" algn="ctr">
                      <a:solidFill>
                        <a:srgbClr val="F3F3F3"/>
                      </a:solidFill>
                      <a:prstDash val="solid"/>
                      <a:round/>
                      <a:headEnd type="none" w="med" len="med"/>
                      <a:tailEnd type="none" w="med" len="med"/>
                    </a:lnL>
                    <a:lnR w="7620" cap="flat" cmpd="sng" algn="ctr">
                      <a:solidFill>
                        <a:srgbClr val="808080"/>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F3F3F3"/>
                      </a:solidFill>
                      <a:prstDash val="solid"/>
                      <a:round/>
                      <a:headEnd type="none" w="med" len="med"/>
                      <a:tailEnd type="none" w="med" len="med"/>
                    </a:lnB>
                    <a:solidFill>
                      <a:srgbClr val="20558A"/>
                    </a:solidFill>
                  </a:tcPr>
                </a:tc>
                <a:extLst>
                  <a:ext uri="{0D108BD9-81ED-4DB2-BD59-A6C34878D82A}">
                    <a16:rowId xmlns:a16="http://schemas.microsoft.com/office/drawing/2014/main" val="2101842435"/>
                  </a:ext>
                </a:extLst>
              </a:tr>
              <a:tr h="608639">
                <a:tc>
                  <a:txBody>
                    <a:bodyPr/>
                    <a:lstStyle/>
                    <a:p>
                      <a:pPr fontAlgn="t"/>
                      <a:r>
                        <a:rPr lang="en-US" sz="700">
                          <a:effectLst/>
                        </a:rPr>
                        <a:t>Alcohol Use Disorder</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23.8</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9.5</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3.3</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dirty="0">
                          <a:effectLst/>
                        </a:rPr>
                        <a:t>3.9</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0.9</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F3F3F3"/>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extLst>
                  <a:ext uri="{0D108BD9-81ED-4DB2-BD59-A6C34878D82A}">
                    <a16:rowId xmlns:a16="http://schemas.microsoft.com/office/drawing/2014/main" val="1304402386"/>
                  </a:ext>
                </a:extLst>
              </a:tr>
              <a:tr h="749095">
                <a:tc>
                  <a:txBody>
                    <a:bodyPr/>
                    <a:lstStyle/>
                    <a:p>
                      <a:pPr fontAlgn="t"/>
                      <a:r>
                        <a:rPr lang="en-US" sz="700" dirty="0">
                          <a:effectLst/>
                        </a:rPr>
                        <a:t>Nicotine Dependence</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12.9</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4.3</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1.4</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dirty="0">
                          <a:effectLst/>
                        </a:rPr>
                        <a:t>2.7</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dirty="0">
                          <a:effectLst/>
                        </a:rPr>
                        <a:t>1.3</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extLst>
                  <a:ext uri="{0D108BD9-81ED-4DB2-BD59-A6C34878D82A}">
                    <a16:rowId xmlns:a16="http://schemas.microsoft.com/office/drawing/2014/main" val="1603158127"/>
                  </a:ext>
                </a:extLst>
              </a:tr>
              <a:tr h="749095">
                <a:tc>
                  <a:txBody>
                    <a:bodyPr/>
                    <a:lstStyle/>
                    <a:p>
                      <a:pPr fontAlgn="t"/>
                      <a:r>
                        <a:rPr lang="en-US" sz="700">
                          <a:effectLst/>
                        </a:rPr>
                        <a:t>Marijuana Use Disorder</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38.7</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32.6</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4.8</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7.9</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dirty="0">
                          <a:effectLst/>
                        </a:rPr>
                        <a:t>1.8</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extLst>
                  <a:ext uri="{0D108BD9-81ED-4DB2-BD59-A6C34878D82A}">
                    <a16:rowId xmlns:a16="http://schemas.microsoft.com/office/drawing/2014/main" val="523968399"/>
                  </a:ext>
                </a:extLst>
              </a:tr>
              <a:tr h="749095">
                <a:tc>
                  <a:txBody>
                    <a:bodyPr/>
                    <a:lstStyle/>
                    <a:p>
                      <a:pPr fontAlgn="t"/>
                      <a:r>
                        <a:rPr lang="en-US" sz="700">
                          <a:effectLst/>
                        </a:rPr>
                        <a:t>Cocaine Use Disorder</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59.8</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47.7</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21.3</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16.4</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13.4</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extLst>
                  <a:ext uri="{0D108BD9-81ED-4DB2-BD59-A6C34878D82A}">
                    <a16:rowId xmlns:a16="http://schemas.microsoft.com/office/drawing/2014/main" val="3573717943"/>
                  </a:ext>
                </a:extLst>
              </a:tr>
              <a:tr h="889550">
                <a:tc>
                  <a:txBody>
                    <a:bodyPr/>
                    <a:lstStyle/>
                    <a:p>
                      <a:pPr fontAlgn="t"/>
                      <a:r>
                        <a:rPr lang="en-US" sz="700">
                          <a:effectLst/>
                        </a:rPr>
                        <a:t>Prescription Opioid Use Disorder</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35.2</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45.4</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17.6</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8.2</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a:txBody>
                    <a:bodyPr/>
                    <a:lstStyle/>
                    <a:p>
                      <a:pPr algn="ctr" fontAlgn="t"/>
                      <a:r>
                        <a:rPr lang="en-US" sz="700">
                          <a:effectLst/>
                        </a:rPr>
                        <a:t>11.2</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extLst>
                  <a:ext uri="{0D108BD9-81ED-4DB2-BD59-A6C34878D82A}">
                    <a16:rowId xmlns:a16="http://schemas.microsoft.com/office/drawing/2014/main" val="1522649995"/>
                  </a:ext>
                </a:extLst>
              </a:tr>
              <a:tr h="608639">
                <a:tc>
                  <a:txBody>
                    <a:bodyPr/>
                    <a:lstStyle/>
                    <a:p>
                      <a:pPr fontAlgn="t"/>
                      <a:r>
                        <a:rPr lang="en-US" sz="700">
                          <a:effectLst/>
                        </a:rPr>
                        <a:t>Heroin Use Disorder</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24.5</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66.3</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12.3</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20.9</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34.9</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tc>
                  <a:txBody>
                    <a:bodyPr/>
                    <a:lstStyle/>
                    <a:p>
                      <a:pPr algn="ctr" fontAlgn="t"/>
                      <a:r>
                        <a:rPr lang="en-US" sz="700">
                          <a:effectLst/>
                        </a:rPr>
                        <a:t>-</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3F3F3"/>
                    </a:solidFill>
                  </a:tcPr>
                </a:tc>
                <a:extLst>
                  <a:ext uri="{0D108BD9-81ED-4DB2-BD59-A6C34878D82A}">
                    <a16:rowId xmlns:a16="http://schemas.microsoft.com/office/drawing/2014/main" val="2357513910"/>
                  </a:ext>
                </a:extLst>
              </a:tr>
              <a:tr h="187274">
                <a:tc gridSpan="7">
                  <a:txBody>
                    <a:bodyPr/>
                    <a:lstStyle/>
                    <a:p>
                      <a:pPr fontAlgn="t"/>
                      <a:r>
                        <a:rPr lang="en-US" sz="700" dirty="0">
                          <a:effectLst/>
                        </a:rPr>
                        <a:t>Source: NSDUH 2014.</a:t>
                      </a:r>
                    </a:p>
                  </a:txBody>
                  <a:tcPr marL="36500" marR="36500" marT="18251" marB="18251">
                    <a:lnL w="7620" cap="flat" cmpd="sng" algn="ctr">
                      <a:solidFill>
                        <a:srgbClr val="A5A5A5"/>
                      </a:solidFill>
                      <a:prstDash val="solid"/>
                      <a:round/>
                      <a:headEnd type="none" w="med" len="med"/>
                      <a:tailEnd type="none" w="med" len="med"/>
                    </a:lnL>
                    <a:lnR w="7620" cap="flat" cmpd="sng" algn="ctr">
                      <a:solidFill>
                        <a:srgbClr val="A5A5A5"/>
                      </a:solidFill>
                      <a:prstDash val="solid"/>
                      <a:round/>
                      <a:headEnd type="none" w="med" len="med"/>
                      <a:tailEnd type="none" w="med" len="med"/>
                    </a:lnR>
                    <a:lnT w="7620" cap="flat" cmpd="sng" algn="ctr">
                      <a:solidFill>
                        <a:srgbClr val="A5A5A5"/>
                      </a:solidFill>
                      <a:prstDash val="solid"/>
                      <a:round/>
                      <a:headEnd type="none" w="med" len="med"/>
                      <a:tailEnd type="none" w="med" len="med"/>
                    </a:lnT>
                    <a:lnB w="7620" cap="flat" cmpd="sng" algn="ctr">
                      <a:solidFill>
                        <a:srgbClr val="A5A5A5"/>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1090362"/>
                  </a:ext>
                </a:extLst>
              </a:tr>
            </a:tbl>
          </a:graphicData>
        </a:graphic>
      </p:graphicFrame>
      <p:sp>
        <p:nvSpPr>
          <p:cNvPr id="25684" name="Rectangle 1">
            <a:extLst>
              <a:ext uri="{FF2B5EF4-FFF2-40B4-BE49-F238E27FC236}">
                <a16:creationId xmlns:a16="http://schemas.microsoft.com/office/drawing/2014/main" id="{E5968942-8584-4EE0-D3B5-6A8FA3A7BE72}"/>
              </a:ext>
            </a:extLst>
          </p:cNvPr>
          <p:cNvSpPr>
            <a:spLocks noChangeArrowheads="1"/>
          </p:cNvSpPr>
          <p:nvPr/>
        </p:nvSpPr>
        <p:spPr bwMode="auto">
          <a:xfrm>
            <a:off x="-3298825" y="-1317625"/>
            <a:ext cx="321786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n-US"/>
          </a:p>
          <a:p>
            <a:br>
              <a:rPr lang="es-ES" altLang="en-US"/>
            </a:br>
            <a:endParaRPr lang="es-ES" altLang="en-US"/>
          </a:p>
          <a:p>
            <a:endParaRPr lang="es-E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F53F395-125E-4E0A-DC05-D3A82BBAD308}"/>
              </a:ext>
            </a:extLst>
          </p:cNvPr>
          <p:cNvSpPr>
            <a:spLocks noGrp="1" noChangeArrowheads="1"/>
          </p:cNvSpPr>
          <p:nvPr>
            <p:ph type="title"/>
          </p:nvPr>
        </p:nvSpPr>
        <p:spPr>
          <a:xfrm>
            <a:off x="0" y="-6350"/>
            <a:ext cx="8229600" cy="1143000"/>
          </a:xfrm>
        </p:spPr>
        <p:txBody>
          <a:bodyPr/>
          <a:lstStyle/>
          <a:p>
            <a:r>
              <a:rPr lang="en-US" altLang="en-US">
                <a:solidFill>
                  <a:srgbClr val="00B0F0"/>
                </a:solidFill>
              </a:rPr>
              <a:t>Stigma</a:t>
            </a:r>
            <a:endParaRPr lang="en-US" altLang="en-US"/>
          </a:p>
        </p:txBody>
      </p:sp>
      <p:sp>
        <p:nvSpPr>
          <p:cNvPr id="3" name="Content Placeholder 2">
            <a:extLst>
              <a:ext uri="{FF2B5EF4-FFF2-40B4-BE49-F238E27FC236}">
                <a16:creationId xmlns:a16="http://schemas.microsoft.com/office/drawing/2014/main" id="{ED9980B6-EC88-4BE7-AE44-383301E092E3}"/>
              </a:ext>
            </a:extLst>
          </p:cNvPr>
          <p:cNvSpPr>
            <a:spLocks noGrp="1"/>
          </p:cNvSpPr>
          <p:nvPr>
            <p:ph idx="1"/>
          </p:nvPr>
        </p:nvSpPr>
        <p:spPr>
          <a:xfrm>
            <a:off x="1116013" y="981075"/>
            <a:ext cx="8064500" cy="5876925"/>
          </a:xfrm>
        </p:spPr>
        <p:txBody>
          <a:bodyPr/>
          <a:lstStyle/>
          <a:p>
            <a:pPr>
              <a:defRPr/>
            </a:pPr>
            <a:r>
              <a:rPr lang="en-US" sz="2400" dirty="0">
                <a:solidFill>
                  <a:schemeClr val="bg1"/>
                </a:solidFill>
              </a:rPr>
              <a:t>Language Matters!</a:t>
            </a:r>
          </a:p>
          <a:p>
            <a:pPr>
              <a:buClr>
                <a:srgbClr val="C00000"/>
              </a:buClr>
              <a:defRPr/>
            </a:pPr>
            <a:r>
              <a:rPr lang="en-US" altLang="en-US" sz="1400" i="1" dirty="0">
                <a:solidFill>
                  <a:schemeClr val="bg1"/>
                </a:solidFill>
              </a:rPr>
              <a:t>Changing Federal Terminology Regarding Substance Use and Substance Use Disorders Memo </a:t>
            </a:r>
            <a:r>
              <a:rPr lang="en-US" altLang="en-US" sz="1400" dirty="0">
                <a:solidFill>
                  <a:schemeClr val="bg1"/>
                </a:solidFill>
              </a:rPr>
              <a:t>from Office of the White House/Office of National Drug Control Policy Director Michael Botticelli January 2017</a:t>
            </a:r>
            <a:r>
              <a:rPr lang="en-US" altLang="en-US" sz="1400" baseline="30000" dirty="0">
                <a:solidFill>
                  <a:schemeClr val="bg1"/>
                </a:solidFill>
              </a:rPr>
              <a:t>1</a:t>
            </a:r>
          </a:p>
          <a:p>
            <a:pPr marL="1028700" lvl="1">
              <a:buClr>
                <a:srgbClr val="C00000"/>
              </a:buClr>
              <a:buFont typeface="Arial" panose="020B0604020202020204" pitchFamily="34" charset="0"/>
              <a:buChar char="•"/>
              <a:defRPr/>
            </a:pPr>
            <a:r>
              <a:rPr lang="en-US" altLang="en-US" sz="1400" i="1" dirty="0">
                <a:solidFill>
                  <a:schemeClr val="bg1"/>
                </a:solidFill>
              </a:rPr>
              <a:t>“Changing the Language of Addiction Memo”</a:t>
            </a:r>
            <a:r>
              <a:rPr lang="en-US" altLang="en-US" sz="1400" dirty="0">
                <a:solidFill>
                  <a:schemeClr val="bg1"/>
                </a:solidFill>
              </a:rPr>
              <a:t>- mandate to use non-stigmatizing language for substance use; using Substance Use Disorder (SUD) in place of ‘addiction’.</a:t>
            </a:r>
          </a:p>
          <a:p>
            <a:pPr marL="1028700" lvl="1">
              <a:buClr>
                <a:srgbClr val="C00000"/>
              </a:buClr>
              <a:buFont typeface="Arial" panose="020B0604020202020204" pitchFamily="34" charset="0"/>
              <a:buChar char="•"/>
              <a:defRPr/>
            </a:pPr>
            <a:endParaRPr lang="en-US" altLang="en-US" sz="1400" dirty="0">
              <a:solidFill>
                <a:schemeClr val="bg1"/>
              </a:solidFill>
            </a:endParaRPr>
          </a:p>
          <a:p>
            <a:pPr marL="1028700" lvl="1">
              <a:buFont typeface="Arial" panose="020B0604020202020204" pitchFamily="34" charset="0"/>
              <a:buChar char="•"/>
              <a:defRPr/>
            </a:pPr>
            <a:r>
              <a:rPr lang="en-US" sz="1400" dirty="0">
                <a:solidFill>
                  <a:schemeClr val="bg1"/>
                </a:solidFill>
              </a:rPr>
              <a:t>Research has shown:</a:t>
            </a:r>
          </a:p>
          <a:p>
            <a:pPr marL="1428750" lvl="2">
              <a:buFont typeface="Arial" panose="020B0604020202020204" pitchFamily="34" charset="0"/>
              <a:buChar char="•"/>
              <a:defRPr/>
            </a:pPr>
            <a:r>
              <a:rPr lang="en-US" sz="1400" dirty="0">
                <a:solidFill>
                  <a:schemeClr val="bg1"/>
                </a:solidFill>
              </a:rPr>
              <a:t>People with SUD are viewed </a:t>
            </a:r>
            <a:r>
              <a:rPr lang="en-US" sz="1400" b="1" dirty="0">
                <a:solidFill>
                  <a:srgbClr val="FFFF00"/>
                </a:solidFill>
              </a:rPr>
              <a:t>more negatively </a:t>
            </a:r>
            <a:r>
              <a:rPr lang="en-US" sz="1400" dirty="0">
                <a:solidFill>
                  <a:schemeClr val="bg1"/>
                </a:solidFill>
              </a:rPr>
              <a:t>than people with physical or psychiatric disabilities</a:t>
            </a:r>
          </a:p>
          <a:p>
            <a:pPr marL="1428750" lvl="2">
              <a:buFont typeface="Arial" panose="020B0604020202020204" pitchFamily="34" charset="0"/>
              <a:buChar char="•"/>
              <a:defRPr/>
            </a:pPr>
            <a:r>
              <a:rPr lang="en-US" sz="1400" dirty="0">
                <a:solidFill>
                  <a:schemeClr val="bg1"/>
                </a:solidFill>
              </a:rPr>
              <a:t>Even highly trained substance use disorder and mental health clinicians significantly more likely to assign blame and believe individuals should be subjected to punitive rather than therapeutic measures when case vignette was referred to </a:t>
            </a:r>
            <a:r>
              <a:rPr lang="en-US" sz="1400" b="1" dirty="0">
                <a:solidFill>
                  <a:srgbClr val="FFFF00"/>
                </a:solidFill>
              </a:rPr>
              <a:t>“substance abuser</a:t>
            </a:r>
            <a:r>
              <a:rPr lang="en-US" sz="1400" dirty="0">
                <a:solidFill>
                  <a:srgbClr val="FFFF00"/>
                </a:solidFill>
              </a:rPr>
              <a:t>” </a:t>
            </a:r>
            <a:r>
              <a:rPr lang="en-US" sz="1400" dirty="0">
                <a:solidFill>
                  <a:schemeClr val="bg1"/>
                </a:solidFill>
              </a:rPr>
              <a:t>rather than </a:t>
            </a:r>
            <a:r>
              <a:rPr lang="en-US" sz="1400" dirty="0">
                <a:solidFill>
                  <a:srgbClr val="00B050"/>
                </a:solidFill>
              </a:rPr>
              <a:t>“person with a substance use disorder”.</a:t>
            </a:r>
          </a:p>
          <a:p>
            <a:pPr marL="1428750" lvl="2">
              <a:buFont typeface="Arial" panose="020B0604020202020204" pitchFamily="34" charset="0"/>
              <a:buChar char="•"/>
              <a:defRPr/>
            </a:pPr>
            <a:endParaRPr lang="en-US" sz="1600" dirty="0">
              <a:solidFill>
                <a:srgbClr val="00B050"/>
              </a:solidFill>
            </a:endParaRPr>
          </a:p>
          <a:p>
            <a:pPr marL="628650">
              <a:buFont typeface="Arial" panose="020B0604020202020204" pitchFamily="34" charset="0"/>
              <a:buChar char="•"/>
              <a:defRPr/>
            </a:pPr>
            <a:r>
              <a:rPr lang="en-US" sz="2400" dirty="0">
                <a:solidFill>
                  <a:srgbClr val="FFFF00"/>
                </a:solidFill>
              </a:rPr>
              <a:t>Avoid terms such as</a:t>
            </a:r>
          </a:p>
          <a:p>
            <a:pPr marL="1028700" lvl="1">
              <a:buFont typeface="Arial" panose="020B0604020202020204" pitchFamily="34" charset="0"/>
              <a:buChar char="•"/>
              <a:defRPr/>
            </a:pPr>
            <a:r>
              <a:rPr lang="en-US" sz="1400" dirty="0">
                <a:solidFill>
                  <a:srgbClr val="FFFF00"/>
                </a:solidFill>
              </a:rPr>
              <a:t>Junkie, Tweaker, Addict, Druggie,  Clean/Dirty Urine, etc.</a:t>
            </a:r>
          </a:p>
          <a:p>
            <a:pPr marL="1028700" lvl="1">
              <a:buFont typeface="Arial" panose="020B0604020202020204" pitchFamily="34" charset="0"/>
              <a:buChar char="•"/>
              <a:defRPr/>
            </a:pPr>
            <a:endParaRPr lang="en-US" sz="1400" dirty="0">
              <a:solidFill>
                <a:srgbClr val="FFFF00"/>
              </a:solidFill>
            </a:endParaRPr>
          </a:p>
          <a:p>
            <a:pPr>
              <a:defRPr/>
            </a:pPr>
            <a:r>
              <a:rPr lang="en-US" sz="2400" dirty="0">
                <a:solidFill>
                  <a:srgbClr val="FF0000"/>
                </a:solidFill>
              </a:rPr>
              <a:t>Past SUD ECHO Sessions</a:t>
            </a:r>
          </a:p>
          <a:p>
            <a:pPr lvl="1">
              <a:defRPr/>
            </a:pPr>
            <a:r>
              <a:rPr lang="en-US" sz="1600" dirty="0">
                <a:solidFill>
                  <a:srgbClr val="FF0000"/>
                </a:solidFill>
              </a:rPr>
              <a:t>06/15/2021: “Having Difficult Conversations: Addressing Stigma</a:t>
            </a:r>
            <a:r>
              <a:rPr lang="en-US" sz="1600" dirty="0">
                <a:solidFill>
                  <a:srgbClr val="FFC000"/>
                </a:solidFill>
              </a:rPr>
              <a:t>”</a:t>
            </a:r>
            <a:endParaRPr lang="en-US" sz="2000" dirty="0">
              <a:solidFill>
                <a:srgbClr val="FFFF00"/>
              </a:solidFill>
            </a:endParaRPr>
          </a:p>
          <a:p>
            <a:pPr marL="1428750" lvl="2">
              <a:buFont typeface="Arial" panose="020B0604020202020204" pitchFamily="34" charset="0"/>
              <a:buChar char="•"/>
              <a:defRPr/>
            </a:pPr>
            <a:endParaRPr lang="en-US" sz="1600" dirty="0">
              <a:solidFill>
                <a:srgbClr val="00B050"/>
              </a:solidFill>
            </a:endParaRPr>
          </a:p>
          <a:p>
            <a:pPr marL="1200150" lvl="2" indent="0">
              <a:buFontTx/>
              <a:buNone/>
              <a:defRPr/>
            </a:pPr>
            <a:endParaRPr lang="en-US" sz="1600" dirty="0">
              <a:solidFill>
                <a:srgbClr val="00B050"/>
              </a:solidFill>
            </a:endParaRPr>
          </a:p>
          <a:p>
            <a:pPr>
              <a:defRPr/>
            </a:pP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77AF-3A9D-4B81-976F-E63525CA5DA8}"/>
              </a:ext>
            </a:extLst>
          </p:cNvPr>
          <p:cNvSpPr>
            <a:spLocks noGrp="1"/>
          </p:cNvSpPr>
          <p:nvPr>
            <p:ph type="title"/>
          </p:nvPr>
        </p:nvSpPr>
        <p:spPr>
          <a:xfrm>
            <a:off x="39688" y="225425"/>
            <a:ext cx="8785225" cy="1008063"/>
          </a:xfrm>
        </p:spPr>
        <p:txBody>
          <a:bodyPr/>
          <a:lstStyle/>
          <a:p>
            <a:pPr>
              <a:defRPr/>
            </a:pPr>
            <a:r>
              <a:rPr lang="en-US" altLang="en-US" sz="2800" dirty="0">
                <a:solidFill>
                  <a:srgbClr val="00B0F0"/>
                </a:solidFill>
              </a:rPr>
              <a:t>Stimulant Use Disorder Management </a:t>
            </a:r>
            <a:br>
              <a:rPr lang="en-US" altLang="en-US" sz="2800" dirty="0">
                <a:solidFill>
                  <a:srgbClr val="00B0F0"/>
                </a:solidFill>
              </a:rPr>
            </a:br>
            <a:r>
              <a:rPr lang="en-US" altLang="en-US" sz="1600" dirty="0">
                <a:solidFill>
                  <a:srgbClr val="00B0F0"/>
                </a:solidFill>
              </a:rPr>
              <a:t>https://store.samhsa.gov/product/Treatment-of-Stimulant-Use-Disorder/PEP20-06-01-001</a:t>
            </a:r>
            <a:br>
              <a:rPr lang="en-US" altLang="en-US" sz="2800" dirty="0">
                <a:solidFill>
                  <a:srgbClr val="FFFF00"/>
                </a:solidFill>
              </a:rPr>
            </a:br>
            <a:endParaRPr lang="en-US" sz="2800" dirty="0">
              <a:solidFill>
                <a:schemeClr val="accent1">
                  <a:lumMod val="75000"/>
                </a:schemeClr>
              </a:solidFill>
            </a:endParaRPr>
          </a:p>
        </p:txBody>
      </p:sp>
      <p:sp>
        <p:nvSpPr>
          <p:cNvPr id="51203" name="Content Placeholder 2">
            <a:extLst>
              <a:ext uri="{FF2B5EF4-FFF2-40B4-BE49-F238E27FC236}">
                <a16:creationId xmlns:a16="http://schemas.microsoft.com/office/drawing/2014/main" id="{7EB56336-239E-4D7C-8464-40D3C51EFC09}"/>
              </a:ext>
            </a:extLst>
          </p:cNvPr>
          <p:cNvSpPr>
            <a:spLocks noGrp="1" noChangeArrowheads="1"/>
          </p:cNvSpPr>
          <p:nvPr>
            <p:ph idx="1"/>
          </p:nvPr>
        </p:nvSpPr>
        <p:spPr>
          <a:xfrm>
            <a:off x="3940175" y="1400175"/>
            <a:ext cx="5291138" cy="5256213"/>
          </a:xfrm>
        </p:spPr>
        <p:txBody>
          <a:bodyPr/>
          <a:lstStyle/>
          <a:p>
            <a:pPr>
              <a:defRPr/>
            </a:pPr>
            <a:r>
              <a:rPr lang="en-US" altLang="en-US" sz="2000" dirty="0">
                <a:solidFill>
                  <a:schemeClr val="bg1"/>
                </a:solidFill>
              </a:rPr>
              <a:t>SAMHSA Treatment of Stimulant Use Disorders Evidence-Based Guidebook</a:t>
            </a:r>
            <a:r>
              <a:rPr lang="en-US" altLang="en-US" sz="2400" dirty="0">
                <a:solidFill>
                  <a:schemeClr val="bg1"/>
                </a:solidFill>
              </a:rPr>
              <a:t>. </a:t>
            </a:r>
          </a:p>
          <a:p>
            <a:pPr lvl="1">
              <a:defRPr/>
            </a:pPr>
            <a:r>
              <a:rPr lang="en-US" altLang="en-US" sz="2000" dirty="0">
                <a:solidFill>
                  <a:schemeClr val="bg1"/>
                </a:solidFill>
              </a:rPr>
              <a:t>Non-pharmacological interventions</a:t>
            </a:r>
          </a:p>
          <a:p>
            <a:pPr lvl="2">
              <a:defRPr/>
            </a:pPr>
            <a:r>
              <a:rPr lang="en-US" altLang="en-US" sz="1800" dirty="0">
                <a:solidFill>
                  <a:schemeClr val="bg1"/>
                </a:solidFill>
              </a:rPr>
              <a:t>Cognitive Behavioral Therapy (CBT)</a:t>
            </a:r>
          </a:p>
          <a:p>
            <a:pPr lvl="2">
              <a:defRPr/>
            </a:pPr>
            <a:r>
              <a:rPr lang="en-US" altLang="en-US" sz="1800" dirty="0">
                <a:solidFill>
                  <a:schemeClr val="bg1"/>
                </a:solidFill>
              </a:rPr>
              <a:t>Motivational Interviewing</a:t>
            </a:r>
          </a:p>
          <a:p>
            <a:pPr lvl="2">
              <a:defRPr/>
            </a:pPr>
            <a:r>
              <a:rPr lang="en-US" altLang="en-US" sz="1800" dirty="0">
                <a:solidFill>
                  <a:schemeClr val="bg1"/>
                </a:solidFill>
              </a:rPr>
              <a:t>Contingency Management</a:t>
            </a:r>
          </a:p>
          <a:p>
            <a:pPr lvl="2">
              <a:defRPr/>
            </a:pPr>
            <a:r>
              <a:rPr lang="en-US" altLang="en-US" sz="1800" dirty="0">
                <a:solidFill>
                  <a:schemeClr val="bg1"/>
                </a:solidFill>
              </a:rPr>
              <a:t>Community Reinforcement Approach</a:t>
            </a:r>
          </a:p>
          <a:p>
            <a:pPr marL="914400" lvl="2" indent="0">
              <a:buFontTx/>
              <a:buNone/>
              <a:defRPr/>
            </a:pPr>
            <a:endParaRPr lang="en-US" altLang="en-US" sz="1800" dirty="0">
              <a:solidFill>
                <a:schemeClr val="bg1"/>
              </a:solidFill>
            </a:endParaRPr>
          </a:p>
          <a:p>
            <a:pPr>
              <a:defRPr/>
            </a:pPr>
            <a:r>
              <a:rPr lang="en-US" altLang="en-US" sz="2400" dirty="0">
                <a:solidFill>
                  <a:schemeClr val="bg1"/>
                </a:solidFill>
              </a:rPr>
              <a:t>Not in Guidebook </a:t>
            </a:r>
          </a:p>
          <a:p>
            <a:pPr lvl="2">
              <a:defRPr/>
            </a:pPr>
            <a:r>
              <a:rPr lang="en-US" altLang="en-US" sz="1800" dirty="0">
                <a:solidFill>
                  <a:schemeClr val="bg1"/>
                </a:solidFill>
              </a:rPr>
              <a:t>Dialectical Behavioral Therapy- Borderline Personality Disorder Treatment effective for Substance Use Disorders</a:t>
            </a:r>
          </a:p>
        </p:txBody>
      </p:sp>
      <p:pic>
        <p:nvPicPr>
          <p:cNvPr id="29700" name="Picture 2" descr="Treatment of Stimulant Use Disorders">
            <a:extLst>
              <a:ext uri="{FF2B5EF4-FFF2-40B4-BE49-F238E27FC236}">
                <a16:creationId xmlns:a16="http://schemas.microsoft.com/office/drawing/2014/main" id="{E906D619-43DE-B7CE-2387-3CCBCCDDC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052513"/>
            <a:ext cx="3863975"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10AF075-F94C-2183-F16B-FED31B912F81}"/>
              </a:ext>
            </a:extLst>
          </p:cNvPr>
          <p:cNvSpPr>
            <a:spLocks noGrp="1" noChangeArrowheads="1"/>
          </p:cNvSpPr>
          <p:nvPr>
            <p:ph type="title"/>
          </p:nvPr>
        </p:nvSpPr>
        <p:spPr>
          <a:xfrm>
            <a:off x="457200" y="274638"/>
            <a:ext cx="8229600" cy="706437"/>
          </a:xfrm>
        </p:spPr>
        <p:txBody>
          <a:bodyPr/>
          <a:lstStyle/>
          <a:p>
            <a:r>
              <a:rPr lang="en-US" altLang="en-US" sz="3600">
                <a:solidFill>
                  <a:srgbClr val="00B0F0"/>
                </a:solidFill>
              </a:rPr>
              <a:t>Cognitive Behavioral Therapy (CBT)</a:t>
            </a:r>
            <a:endParaRPr lang="en-US" altLang="en-US" sz="3600"/>
          </a:p>
        </p:txBody>
      </p:sp>
      <p:sp>
        <p:nvSpPr>
          <p:cNvPr id="31747" name="Content Placeholder 2">
            <a:extLst>
              <a:ext uri="{FF2B5EF4-FFF2-40B4-BE49-F238E27FC236}">
                <a16:creationId xmlns:a16="http://schemas.microsoft.com/office/drawing/2014/main" id="{8E62CC15-5052-EAFB-2360-F399D12DA1D4}"/>
              </a:ext>
            </a:extLst>
          </p:cNvPr>
          <p:cNvSpPr>
            <a:spLocks noGrp="1" noChangeArrowheads="1"/>
          </p:cNvSpPr>
          <p:nvPr>
            <p:ph idx="1"/>
          </p:nvPr>
        </p:nvSpPr>
        <p:spPr>
          <a:xfrm>
            <a:off x="900113" y="981075"/>
            <a:ext cx="8229600" cy="5000625"/>
          </a:xfrm>
        </p:spPr>
        <p:txBody>
          <a:bodyPr/>
          <a:lstStyle/>
          <a:p>
            <a:r>
              <a:rPr lang="en-US" altLang="en-US" u="sng">
                <a:solidFill>
                  <a:srgbClr val="FFFF00"/>
                </a:solidFill>
              </a:rPr>
              <a:t>CBT</a:t>
            </a:r>
            <a:r>
              <a:rPr lang="en-US" altLang="en-US">
                <a:solidFill>
                  <a:schemeClr val="bg1"/>
                </a:solidFill>
              </a:rPr>
              <a:t>: type of talk therapy that focuses on problem-solving and meeting specific goals</a:t>
            </a:r>
          </a:p>
          <a:p>
            <a:endParaRPr lang="en-US" altLang="en-US">
              <a:solidFill>
                <a:schemeClr val="bg1"/>
              </a:solidFill>
            </a:endParaRPr>
          </a:p>
          <a:p>
            <a:r>
              <a:rPr lang="en-US" altLang="en-US" u="sng">
                <a:solidFill>
                  <a:srgbClr val="FFFF00"/>
                </a:solidFill>
              </a:rPr>
              <a:t>5 Problem Solving Steps:</a:t>
            </a:r>
          </a:p>
          <a:p>
            <a:pPr lvl="1"/>
            <a:r>
              <a:rPr lang="en-US" altLang="en-US">
                <a:solidFill>
                  <a:schemeClr val="bg1"/>
                </a:solidFill>
              </a:rPr>
              <a:t>1. Recognize the problem</a:t>
            </a:r>
          </a:p>
          <a:p>
            <a:pPr lvl="1"/>
            <a:r>
              <a:rPr lang="en-US" altLang="en-US">
                <a:solidFill>
                  <a:schemeClr val="bg1"/>
                </a:solidFill>
              </a:rPr>
              <a:t>2. Create a list of potential solutions</a:t>
            </a:r>
          </a:p>
          <a:p>
            <a:pPr lvl="1"/>
            <a:r>
              <a:rPr lang="en-US" altLang="en-US">
                <a:solidFill>
                  <a:schemeClr val="bg1"/>
                </a:solidFill>
              </a:rPr>
              <a:t>3. Evaluate each of these solutions to determine the strengths and weaknesses </a:t>
            </a:r>
          </a:p>
          <a:p>
            <a:pPr lvl="1"/>
            <a:r>
              <a:rPr lang="en-US" altLang="en-US">
                <a:solidFill>
                  <a:schemeClr val="bg1"/>
                </a:solidFill>
              </a:rPr>
              <a:t>4. Choose a solution to apply to the problem</a:t>
            </a:r>
          </a:p>
          <a:p>
            <a:pPr lvl="1"/>
            <a:r>
              <a:rPr lang="en-US" altLang="en-US">
                <a:solidFill>
                  <a:schemeClr val="bg1"/>
                </a:solidFill>
              </a:rPr>
              <a:t>5. Implement the decided-upon solution</a:t>
            </a:r>
          </a:p>
          <a:p>
            <a:endParaRPr lang="en-US" alt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B3B0E44-4B58-7B9F-09F2-35D08357A7AC}"/>
              </a:ext>
            </a:extLst>
          </p:cNvPr>
          <p:cNvSpPr>
            <a:spLocks noGrp="1" noChangeArrowheads="1"/>
          </p:cNvSpPr>
          <p:nvPr>
            <p:ph type="title"/>
          </p:nvPr>
        </p:nvSpPr>
        <p:spPr>
          <a:xfrm>
            <a:off x="457200" y="274638"/>
            <a:ext cx="8229600" cy="706437"/>
          </a:xfrm>
        </p:spPr>
        <p:txBody>
          <a:bodyPr/>
          <a:lstStyle/>
          <a:p>
            <a:r>
              <a:rPr lang="en-US" altLang="en-US" sz="3600">
                <a:solidFill>
                  <a:srgbClr val="00B0F0"/>
                </a:solidFill>
              </a:rPr>
              <a:t>Cognitive Behavioral Therapy (CBT)</a:t>
            </a:r>
            <a:endParaRPr lang="en-US" altLang="en-US" sz="3600"/>
          </a:p>
        </p:txBody>
      </p:sp>
      <p:sp>
        <p:nvSpPr>
          <p:cNvPr id="32771" name="Content Placeholder 2">
            <a:extLst>
              <a:ext uri="{FF2B5EF4-FFF2-40B4-BE49-F238E27FC236}">
                <a16:creationId xmlns:a16="http://schemas.microsoft.com/office/drawing/2014/main" id="{11BC04D8-8D01-830A-E19A-F79C35E05929}"/>
              </a:ext>
            </a:extLst>
          </p:cNvPr>
          <p:cNvSpPr>
            <a:spLocks noGrp="1" noChangeArrowheads="1"/>
          </p:cNvSpPr>
          <p:nvPr>
            <p:ph idx="1"/>
          </p:nvPr>
        </p:nvSpPr>
        <p:spPr>
          <a:xfrm>
            <a:off x="900113" y="981075"/>
            <a:ext cx="8229600" cy="5000625"/>
          </a:xfrm>
        </p:spPr>
        <p:txBody>
          <a:bodyPr/>
          <a:lstStyle/>
          <a:p>
            <a:r>
              <a:rPr lang="en-US" altLang="en-US" sz="2400">
                <a:solidFill>
                  <a:srgbClr val="FFC000"/>
                </a:solidFill>
              </a:rPr>
              <a:t>Types of CBT</a:t>
            </a:r>
          </a:p>
          <a:p>
            <a:pPr lvl="1"/>
            <a:r>
              <a:rPr lang="en-US" altLang="en-US" sz="2400">
                <a:solidFill>
                  <a:srgbClr val="FFFF00"/>
                </a:solidFill>
              </a:rPr>
              <a:t>Mindfulness-based cognitive therapy (MBCT)</a:t>
            </a:r>
          </a:p>
          <a:p>
            <a:pPr lvl="2"/>
            <a:r>
              <a:rPr lang="en-US" altLang="en-US">
                <a:solidFill>
                  <a:schemeClr val="bg1"/>
                </a:solidFill>
              </a:rPr>
              <a:t>Anxiety, Depression, Bipolar Disorder</a:t>
            </a:r>
          </a:p>
          <a:p>
            <a:pPr lvl="1"/>
            <a:r>
              <a:rPr lang="en-US" altLang="en-US" sz="2400">
                <a:solidFill>
                  <a:srgbClr val="FFFF00"/>
                </a:solidFill>
              </a:rPr>
              <a:t>Dialectical Behavioral Therapy (DBT)</a:t>
            </a:r>
          </a:p>
          <a:p>
            <a:pPr lvl="2"/>
            <a:r>
              <a:rPr lang="en-US" altLang="en-US">
                <a:solidFill>
                  <a:schemeClr val="bg1"/>
                </a:solidFill>
              </a:rPr>
              <a:t>Borderline Personality Disorder, Bipolar Disorder, Substance Use Disorder, ADHD, Eating Disorders, Post-Traumatic Stress Disorder</a:t>
            </a:r>
          </a:p>
          <a:p>
            <a:pPr lvl="1"/>
            <a:r>
              <a:rPr lang="en-US" altLang="en-US" sz="2400">
                <a:solidFill>
                  <a:srgbClr val="FFFF00"/>
                </a:solidFill>
              </a:rPr>
              <a:t>Acceptance and Commitment Therapy (ACT)</a:t>
            </a:r>
          </a:p>
          <a:p>
            <a:pPr lvl="2"/>
            <a:r>
              <a:rPr lang="en-US" altLang="en-US">
                <a:solidFill>
                  <a:schemeClr val="bg1"/>
                </a:solidFill>
              </a:rPr>
              <a:t>Depression, Social Anxiety Disorder, Stress, Psychosis, Obsessive Compulsive Disorder, Pain, Substance Use Disorder</a:t>
            </a:r>
          </a:p>
          <a:p>
            <a:pPr lvl="1"/>
            <a:r>
              <a:rPr lang="en-US" altLang="en-US" sz="2400">
                <a:solidFill>
                  <a:srgbClr val="FFFF00"/>
                </a:solidFill>
              </a:rPr>
              <a:t>Rational Emotive Behavior Therapy (REBT)</a:t>
            </a:r>
          </a:p>
          <a:p>
            <a:pPr lvl="2"/>
            <a:r>
              <a:rPr lang="en-US" altLang="en-US">
                <a:solidFill>
                  <a:schemeClr val="bg1"/>
                </a:solidFill>
              </a:rPr>
              <a:t>Anxiety, Guilt, Depression, Anger, Unhealthy Eating, Aggression, Procrastination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86ACE50-5D02-8AE7-D202-6BB71DEC1648}"/>
              </a:ext>
            </a:extLst>
          </p:cNvPr>
          <p:cNvSpPr>
            <a:spLocks noGrp="1" noChangeArrowheads="1"/>
          </p:cNvSpPr>
          <p:nvPr>
            <p:ph type="title"/>
          </p:nvPr>
        </p:nvSpPr>
        <p:spPr>
          <a:xfrm>
            <a:off x="323850" y="188913"/>
            <a:ext cx="8229600" cy="903287"/>
          </a:xfrm>
        </p:spPr>
        <p:txBody>
          <a:bodyPr/>
          <a:lstStyle/>
          <a:p>
            <a:r>
              <a:rPr lang="en-US" altLang="en-US" sz="3200">
                <a:solidFill>
                  <a:srgbClr val="00B0F0"/>
                </a:solidFill>
              </a:rPr>
              <a:t>Post-acute Withdrawal Syndrome (PAWS)</a:t>
            </a:r>
            <a:endParaRPr lang="en-US" altLang="en-US" sz="3200"/>
          </a:p>
        </p:txBody>
      </p:sp>
      <p:sp>
        <p:nvSpPr>
          <p:cNvPr id="35843" name="Content Placeholder 2">
            <a:extLst>
              <a:ext uri="{FF2B5EF4-FFF2-40B4-BE49-F238E27FC236}">
                <a16:creationId xmlns:a16="http://schemas.microsoft.com/office/drawing/2014/main" id="{6E4C38F6-2B16-49AC-A482-73B07AF7B794}"/>
              </a:ext>
            </a:extLst>
          </p:cNvPr>
          <p:cNvSpPr>
            <a:spLocks noGrp="1" noChangeArrowheads="1"/>
          </p:cNvSpPr>
          <p:nvPr>
            <p:ph idx="1"/>
          </p:nvPr>
        </p:nvSpPr>
        <p:spPr>
          <a:xfrm>
            <a:off x="3970338" y="1001713"/>
            <a:ext cx="5075237" cy="5538787"/>
          </a:xfrm>
        </p:spPr>
        <p:txBody>
          <a:bodyPr/>
          <a:lstStyle/>
          <a:p>
            <a:pPr>
              <a:defRPr/>
            </a:pPr>
            <a:r>
              <a:rPr lang="en-US" altLang="en-US" sz="1600" dirty="0">
                <a:solidFill>
                  <a:schemeClr val="bg1"/>
                </a:solidFill>
              </a:rPr>
              <a:t>PAWS is a complex syndrome with no one specific cause. There are no clearly defined timelines for post-acute withdrawal symptoms. </a:t>
            </a:r>
          </a:p>
          <a:p>
            <a:pPr>
              <a:defRPr/>
            </a:pPr>
            <a:r>
              <a:rPr lang="en-US" altLang="en-US" sz="1600" dirty="0">
                <a:solidFill>
                  <a:schemeClr val="bg1"/>
                </a:solidFill>
              </a:rPr>
              <a:t>Theories:</a:t>
            </a:r>
          </a:p>
          <a:p>
            <a:pPr lvl="1">
              <a:defRPr/>
            </a:pPr>
            <a:r>
              <a:rPr lang="en-US" altLang="en-US" sz="1400" dirty="0">
                <a:solidFill>
                  <a:schemeClr val="bg1"/>
                </a:solidFill>
              </a:rPr>
              <a:t>Homeostatic adjustment </a:t>
            </a:r>
            <a:r>
              <a:rPr lang="en-US" altLang="en-US" sz="1400" i="1" dirty="0">
                <a:solidFill>
                  <a:srgbClr val="FFFF00"/>
                </a:solidFill>
              </a:rPr>
              <a:t>(medical)</a:t>
            </a:r>
          </a:p>
          <a:p>
            <a:pPr lvl="1">
              <a:defRPr/>
            </a:pPr>
            <a:r>
              <a:rPr lang="en-US" altLang="en-US" sz="1400" dirty="0">
                <a:solidFill>
                  <a:schemeClr val="bg1"/>
                </a:solidFill>
              </a:rPr>
              <a:t>Physiological adaptations </a:t>
            </a:r>
            <a:r>
              <a:rPr lang="en-US" altLang="en-US" sz="1400" i="1" dirty="0">
                <a:solidFill>
                  <a:srgbClr val="FFFF00"/>
                </a:solidFill>
              </a:rPr>
              <a:t>(medical)</a:t>
            </a:r>
          </a:p>
          <a:p>
            <a:pPr lvl="1">
              <a:defRPr/>
            </a:pPr>
            <a:r>
              <a:rPr lang="en-US" altLang="en-US" sz="1400" dirty="0">
                <a:solidFill>
                  <a:schemeClr val="bg1"/>
                </a:solidFill>
              </a:rPr>
              <a:t>Stress </a:t>
            </a:r>
            <a:r>
              <a:rPr lang="en-US" altLang="en-US" sz="1400" i="1" dirty="0">
                <a:solidFill>
                  <a:srgbClr val="FFFF00"/>
                </a:solidFill>
              </a:rPr>
              <a:t>(behavioral health/medical)</a:t>
            </a:r>
          </a:p>
          <a:p>
            <a:pPr lvl="1">
              <a:defRPr/>
            </a:pPr>
            <a:r>
              <a:rPr lang="en-US" altLang="en-US" sz="1400" dirty="0">
                <a:solidFill>
                  <a:schemeClr val="bg1"/>
                </a:solidFill>
              </a:rPr>
              <a:t>Habit </a:t>
            </a:r>
            <a:r>
              <a:rPr lang="en-US" altLang="en-US" sz="1400" i="1" dirty="0">
                <a:solidFill>
                  <a:srgbClr val="FFFF00"/>
                </a:solidFill>
              </a:rPr>
              <a:t>(behavioral health/social services)</a:t>
            </a:r>
          </a:p>
          <a:p>
            <a:pPr marL="457200" lvl="1" indent="0">
              <a:buFontTx/>
              <a:buNone/>
              <a:defRPr/>
            </a:pPr>
            <a:endParaRPr lang="en-US" altLang="en-US" sz="1400" i="1" dirty="0">
              <a:solidFill>
                <a:srgbClr val="FFFF00"/>
              </a:solidFill>
            </a:endParaRPr>
          </a:p>
          <a:p>
            <a:pPr>
              <a:defRPr/>
            </a:pPr>
            <a:r>
              <a:rPr lang="en-US" altLang="en-US" sz="1600" dirty="0">
                <a:solidFill>
                  <a:schemeClr val="bg1"/>
                </a:solidFill>
              </a:rPr>
              <a:t>Diagnosis, Screening, and Controversy</a:t>
            </a:r>
          </a:p>
          <a:p>
            <a:pPr lvl="1">
              <a:defRPr/>
            </a:pPr>
            <a:r>
              <a:rPr lang="en-US" altLang="en-US" sz="1400" dirty="0">
                <a:solidFill>
                  <a:schemeClr val="bg1"/>
                </a:solidFill>
              </a:rPr>
              <a:t>While many people may experience PAWS, it is </a:t>
            </a:r>
            <a:r>
              <a:rPr lang="en-US" altLang="en-US" sz="1400" dirty="0">
                <a:solidFill>
                  <a:schemeClr val="bg1"/>
                </a:solidFill>
                <a:hlinkClick r:id="rId3"/>
              </a:rPr>
              <a:t>not an official medical diagnosis</a:t>
            </a:r>
            <a:r>
              <a:rPr lang="en-US" altLang="en-US" sz="1400" dirty="0">
                <a:solidFill>
                  <a:schemeClr val="bg1"/>
                </a:solidFill>
              </a:rPr>
              <a:t>. There is published research regarding PAWS, but the symptoms are largely self-reported by the people experiencing them. They are hard to measure, more like a mental health condition than an illness such as the flu. Because </a:t>
            </a:r>
            <a:r>
              <a:rPr lang="en-US" altLang="en-US" sz="1400" i="1" dirty="0">
                <a:solidFill>
                  <a:srgbClr val="FFC000"/>
                </a:solidFill>
              </a:rPr>
              <a:t>PAWS does not have a medical definition, whereas acute withdrawal is recognized by the medical community, the syndrome is considered controversial</a:t>
            </a:r>
            <a:r>
              <a:rPr lang="en-US" altLang="en-US" sz="1400" dirty="0">
                <a:solidFill>
                  <a:schemeClr val="bg1"/>
                </a:solidFill>
              </a:rPr>
              <a:t>.</a:t>
            </a:r>
          </a:p>
          <a:p>
            <a:pPr marL="457200" lvl="1" indent="0">
              <a:buFontTx/>
              <a:buNone/>
              <a:defRPr/>
            </a:pPr>
            <a:endParaRPr lang="en-US" altLang="en-US" sz="1400" dirty="0">
              <a:solidFill>
                <a:schemeClr val="bg1"/>
              </a:solidFill>
            </a:endParaRPr>
          </a:p>
          <a:p>
            <a:pPr>
              <a:defRPr/>
            </a:pPr>
            <a:r>
              <a:rPr lang="en-US" altLang="en-US" sz="1600" dirty="0">
                <a:solidFill>
                  <a:srgbClr val="FF0000"/>
                </a:solidFill>
              </a:rPr>
              <a:t>Past SUD ECHO Presentation</a:t>
            </a:r>
          </a:p>
          <a:p>
            <a:pPr lvl="1">
              <a:defRPr/>
            </a:pPr>
            <a:r>
              <a:rPr lang="en-US" altLang="en-US" sz="1200" dirty="0">
                <a:solidFill>
                  <a:srgbClr val="FF0000"/>
                </a:solidFill>
              </a:rPr>
              <a:t>04/05/2022: “An Overview of Patient Assessments” </a:t>
            </a:r>
          </a:p>
          <a:p>
            <a:pPr>
              <a:defRPr/>
            </a:pPr>
            <a:endParaRPr lang="en-US" altLang="en-US" sz="1800" dirty="0">
              <a:solidFill>
                <a:schemeClr val="bg1"/>
              </a:solidFill>
            </a:endParaRPr>
          </a:p>
          <a:p>
            <a:pPr lvl="1">
              <a:defRPr/>
            </a:pPr>
            <a:endParaRPr lang="en-US" altLang="en-US" sz="1200" dirty="0">
              <a:solidFill>
                <a:schemeClr val="bg1"/>
              </a:solidFill>
            </a:endParaRPr>
          </a:p>
        </p:txBody>
      </p:sp>
      <p:sp>
        <p:nvSpPr>
          <p:cNvPr id="33796" name="TextBox 3">
            <a:extLst>
              <a:ext uri="{FF2B5EF4-FFF2-40B4-BE49-F238E27FC236}">
                <a16:creationId xmlns:a16="http://schemas.microsoft.com/office/drawing/2014/main" id="{9B2B8663-4BFA-006F-8CA9-D5E86D49A569}"/>
              </a:ext>
            </a:extLst>
          </p:cNvPr>
          <p:cNvSpPr txBox="1">
            <a:spLocks noChangeArrowheads="1"/>
          </p:cNvSpPr>
          <p:nvPr/>
        </p:nvSpPr>
        <p:spPr bwMode="auto">
          <a:xfrm>
            <a:off x="1908175" y="6554788"/>
            <a:ext cx="712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B0F0"/>
                </a:solidFill>
              </a:rPr>
              <a:t>https://americanaddictioncenters.org/withdrawal-timelines-treatments/post-acute-withdrawal-syndrome</a:t>
            </a:r>
          </a:p>
        </p:txBody>
      </p:sp>
      <p:pic>
        <p:nvPicPr>
          <p:cNvPr id="33797" name="Picture 2" descr="The Symptoms of Post Acute Withdrawal Syndrome - Recovery First Treatment  Center">
            <a:extLst>
              <a:ext uri="{FF2B5EF4-FFF2-40B4-BE49-F238E27FC236}">
                <a16:creationId xmlns:a16="http://schemas.microsoft.com/office/drawing/2014/main" id="{1D7AE240-DB20-EB93-3DFB-859D54B7B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1016000"/>
            <a:ext cx="3925887"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BBF4068-E1D4-1606-88D8-6E8FE865794B}"/>
              </a:ext>
            </a:extLst>
          </p:cNvPr>
          <p:cNvSpPr>
            <a:spLocks noGrp="1" noChangeArrowheads="1"/>
          </p:cNvSpPr>
          <p:nvPr>
            <p:ph type="title"/>
          </p:nvPr>
        </p:nvSpPr>
        <p:spPr>
          <a:xfrm>
            <a:off x="0" y="-6350"/>
            <a:ext cx="8820150" cy="1143000"/>
          </a:xfrm>
        </p:spPr>
        <p:txBody>
          <a:bodyPr/>
          <a:lstStyle/>
          <a:p>
            <a:r>
              <a:rPr lang="en-US" altLang="en-US">
                <a:solidFill>
                  <a:srgbClr val="00B0F0"/>
                </a:solidFill>
              </a:rPr>
              <a:t>Screening and Monitoring</a:t>
            </a:r>
            <a:endParaRPr lang="en-US" altLang="en-US"/>
          </a:p>
        </p:txBody>
      </p:sp>
      <p:sp>
        <p:nvSpPr>
          <p:cNvPr id="30723" name="Content Placeholder 2">
            <a:extLst>
              <a:ext uri="{FF2B5EF4-FFF2-40B4-BE49-F238E27FC236}">
                <a16:creationId xmlns:a16="http://schemas.microsoft.com/office/drawing/2014/main" id="{5D6E2867-F736-4499-9143-2CFD36276873}"/>
              </a:ext>
            </a:extLst>
          </p:cNvPr>
          <p:cNvSpPr>
            <a:spLocks noGrp="1" noChangeArrowheads="1"/>
          </p:cNvSpPr>
          <p:nvPr>
            <p:ph idx="1"/>
          </p:nvPr>
        </p:nvSpPr>
        <p:spPr>
          <a:xfrm>
            <a:off x="1547813" y="933450"/>
            <a:ext cx="7704137" cy="5924550"/>
          </a:xfrm>
        </p:spPr>
        <p:txBody>
          <a:bodyPr/>
          <a:lstStyle/>
          <a:p>
            <a:pPr>
              <a:defRPr/>
            </a:pPr>
            <a:r>
              <a:rPr lang="en-US" altLang="en-US" sz="1400" dirty="0">
                <a:solidFill>
                  <a:srgbClr val="FFFF00"/>
                </a:solidFill>
              </a:rPr>
              <a:t>SUD/AUD</a:t>
            </a:r>
          </a:p>
          <a:p>
            <a:pPr lvl="1">
              <a:defRPr/>
            </a:pPr>
            <a:r>
              <a:rPr lang="en-US" altLang="en-US" sz="1400" dirty="0">
                <a:solidFill>
                  <a:schemeClr val="bg1"/>
                </a:solidFill>
              </a:rPr>
              <a:t>Two-Item Conjoint Screening (TICS)</a:t>
            </a:r>
          </a:p>
          <a:p>
            <a:pPr lvl="1">
              <a:defRPr/>
            </a:pPr>
            <a:r>
              <a:rPr lang="en-US" altLang="en-US" sz="1400" dirty="0">
                <a:solidFill>
                  <a:schemeClr val="bg1"/>
                </a:solidFill>
              </a:rPr>
              <a:t>Drug Abuse Screening Tool (DAST)</a:t>
            </a:r>
          </a:p>
          <a:p>
            <a:pPr lvl="1">
              <a:defRPr/>
            </a:pPr>
            <a:r>
              <a:rPr lang="en-US" altLang="en-US" sz="1400" dirty="0">
                <a:solidFill>
                  <a:schemeClr val="bg1"/>
                </a:solidFill>
              </a:rPr>
              <a:t>Alcohol Use Disorders Identification Test (AUDIT)</a:t>
            </a:r>
          </a:p>
          <a:p>
            <a:pPr>
              <a:defRPr/>
            </a:pPr>
            <a:endParaRPr lang="en-US" altLang="en-US" sz="1400" dirty="0">
              <a:solidFill>
                <a:srgbClr val="FFFF00"/>
              </a:solidFill>
            </a:endParaRPr>
          </a:p>
          <a:p>
            <a:pPr>
              <a:defRPr/>
            </a:pPr>
            <a:r>
              <a:rPr lang="en-US" altLang="en-US" sz="1400" dirty="0">
                <a:solidFill>
                  <a:srgbClr val="FFFF00"/>
                </a:solidFill>
              </a:rPr>
              <a:t>Labs:</a:t>
            </a:r>
          </a:p>
          <a:p>
            <a:pPr lvl="1">
              <a:defRPr/>
            </a:pPr>
            <a:r>
              <a:rPr lang="en-US" altLang="en-US" sz="1400" dirty="0">
                <a:solidFill>
                  <a:schemeClr val="bg1"/>
                </a:solidFill>
              </a:rPr>
              <a:t>Urine Drug Screen at every visit</a:t>
            </a:r>
          </a:p>
          <a:p>
            <a:pPr lvl="1">
              <a:defRPr/>
            </a:pPr>
            <a:r>
              <a:rPr lang="en-US" altLang="en-US" sz="1400" dirty="0">
                <a:solidFill>
                  <a:schemeClr val="bg1"/>
                </a:solidFill>
              </a:rPr>
              <a:t>CMP and CBC baseline</a:t>
            </a:r>
          </a:p>
          <a:p>
            <a:pPr lvl="1">
              <a:defRPr/>
            </a:pPr>
            <a:r>
              <a:rPr lang="en-US" altLang="en-US" sz="1400" dirty="0">
                <a:solidFill>
                  <a:schemeClr val="bg1"/>
                </a:solidFill>
              </a:rPr>
              <a:t>TSH for depression</a:t>
            </a:r>
          </a:p>
          <a:p>
            <a:pPr>
              <a:defRPr/>
            </a:pPr>
            <a:r>
              <a:rPr lang="en-US" altLang="en-US" sz="1400" dirty="0">
                <a:solidFill>
                  <a:srgbClr val="FFFF00"/>
                </a:solidFill>
              </a:rPr>
              <a:t>Physical exam: </a:t>
            </a:r>
          </a:p>
          <a:p>
            <a:pPr lvl="1">
              <a:defRPr/>
            </a:pPr>
            <a:r>
              <a:rPr lang="en-US" altLang="en-US" sz="1400" dirty="0">
                <a:solidFill>
                  <a:schemeClr val="bg1"/>
                </a:solidFill>
              </a:rPr>
              <a:t>injection sites to assess infection or neurological damage (pain)</a:t>
            </a:r>
          </a:p>
          <a:p>
            <a:pPr lvl="1">
              <a:defRPr/>
            </a:pPr>
            <a:r>
              <a:rPr lang="en-US" altLang="en-US" sz="1400" dirty="0">
                <a:solidFill>
                  <a:schemeClr val="bg1"/>
                </a:solidFill>
              </a:rPr>
              <a:t>Sleep patterns (essential)</a:t>
            </a:r>
          </a:p>
          <a:p>
            <a:pPr>
              <a:defRPr/>
            </a:pPr>
            <a:r>
              <a:rPr lang="en-US" altLang="en-US" sz="1400" dirty="0">
                <a:solidFill>
                  <a:srgbClr val="FFFF00"/>
                </a:solidFill>
              </a:rPr>
              <a:t>PHQ-9 for depression and suicidality</a:t>
            </a:r>
            <a:r>
              <a:rPr lang="en-US" altLang="en-US" sz="1400" dirty="0">
                <a:solidFill>
                  <a:schemeClr val="bg1"/>
                </a:solidFill>
              </a:rPr>
              <a:t>	</a:t>
            </a:r>
          </a:p>
          <a:p>
            <a:pPr lvl="1">
              <a:defRPr/>
            </a:pPr>
            <a:r>
              <a:rPr lang="en-US" altLang="en-US" sz="1400" dirty="0">
                <a:solidFill>
                  <a:schemeClr val="bg1"/>
                </a:solidFill>
              </a:rPr>
              <a:t>Every other visit minimum to assess anti-depressant response</a:t>
            </a:r>
          </a:p>
          <a:p>
            <a:pPr lvl="2">
              <a:defRPr/>
            </a:pPr>
            <a:r>
              <a:rPr lang="en-US" altLang="en-US" sz="1400" dirty="0">
                <a:solidFill>
                  <a:schemeClr val="bg1"/>
                </a:solidFill>
              </a:rPr>
              <a:t>Partial response: 6-8 weeks adequate dosage and 25%-50% decrease in PHQ-9 score</a:t>
            </a:r>
          </a:p>
          <a:p>
            <a:pPr lvl="2">
              <a:defRPr/>
            </a:pPr>
            <a:r>
              <a:rPr lang="en-US" altLang="en-US" sz="1400" dirty="0">
                <a:solidFill>
                  <a:schemeClr val="bg1"/>
                </a:solidFill>
              </a:rPr>
              <a:t>Full Response: &gt;50% reduction in PHQ-9 score</a:t>
            </a:r>
          </a:p>
          <a:p>
            <a:pPr lvl="1">
              <a:defRPr/>
            </a:pPr>
            <a:r>
              <a:rPr lang="en-US" altLang="en-US" sz="1400" i="1" dirty="0">
                <a:solidFill>
                  <a:srgbClr val="FF0000"/>
                </a:solidFill>
              </a:rPr>
              <a:t>Q#9 finding other than “not at all”</a:t>
            </a:r>
          </a:p>
          <a:p>
            <a:pPr lvl="2">
              <a:defRPr/>
            </a:pPr>
            <a:r>
              <a:rPr lang="en-US" altLang="en-US" sz="1400" dirty="0">
                <a:solidFill>
                  <a:schemeClr val="bg1"/>
                </a:solidFill>
              </a:rPr>
              <a:t>Columbia-Suicide Severity Rating Scale (C-SSRS) or SRA</a:t>
            </a:r>
          </a:p>
          <a:p>
            <a:pPr lvl="3">
              <a:defRPr/>
            </a:pPr>
            <a:r>
              <a:rPr lang="en-US" altLang="en-US" sz="1400" dirty="0">
                <a:solidFill>
                  <a:schemeClr val="bg1"/>
                </a:solidFill>
              </a:rPr>
              <a:t> immediate referral to BH or ER if “High Risk” or eminent danger</a:t>
            </a:r>
          </a:p>
          <a:p>
            <a:pPr>
              <a:defRPr/>
            </a:pPr>
            <a:r>
              <a:rPr lang="en-US" altLang="en-US" sz="1400" dirty="0">
                <a:solidFill>
                  <a:srgbClr val="FFFF00"/>
                </a:solidFill>
              </a:rPr>
              <a:t>GAD-7 for anxiety </a:t>
            </a:r>
          </a:p>
          <a:p>
            <a:pPr lvl="1">
              <a:defRPr/>
            </a:pPr>
            <a:r>
              <a:rPr lang="en-US" altLang="en-US" sz="1400" dirty="0">
                <a:solidFill>
                  <a:schemeClr val="bg1"/>
                </a:solidFill>
              </a:rPr>
              <a:t>Every other visit minimum to assess anxiolytic medication efficacy</a:t>
            </a:r>
          </a:p>
          <a:p>
            <a:pPr>
              <a:defRPr/>
            </a:pPr>
            <a:r>
              <a:rPr lang="en-US" altLang="en-US" sz="1400" dirty="0">
                <a:solidFill>
                  <a:srgbClr val="FFFF00"/>
                </a:solidFill>
              </a:rPr>
              <a:t>STI screening </a:t>
            </a:r>
            <a:r>
              <a:rPr lang="en-US" altLang="en-US" sz="1400" dirty="0">
                <a:solidFill>
                  <a:schemeClr val="bg1"/>
                </a:solidFill>
              </a:rPr>
              <a:t>including Hep. C and HIV </a:t>
            </a:r>
          </a:p>
          <a:p>
            <a:pPr>
              <a:defRPr/>
            </a:pPr>
            <a:endParaRPr lang="en-US" altLang="en-US" sz="2400" dirty="0">
              <a:solidFill>
                <a:schemeClr val="bg1"/>
              </a:solidFill>
            </a:endParaRPr>
          </a:p>
          <a:p>
            <a:pPr>
              <a:defRPr/>
            </a:pPr>
            <a:endParaRPr lang="en-US" altLang="en-US" sz="2400" dirty="0">
              <a:solidFill>
                <a:schemeClr val="bg1"/>
              </a:solidFill>
            </a:endParaRPr>
          </a:p>
          <a:p>
            <a:pPr>
              <a:defRPr/>
            </a:pPr>
            <a:endParaRPr lang="en-US" altLang="en-US" sz="2000" dirty="0">
              <a:solidFill>
                <a:schemeClr val="bg1"/>
              </a:solidFill>
            </a:endParaRPr>
          </a:p>
          <a:p>
            <a:pPr marL="1200150" lvl="2" indent="0">
              <a:buFontTx/>
              <a:buNone/>
              <a:defRPr/>
            </a:pPr>
            <a:endParaRPr lang="en-US" altLang="en-US" sz="1600" dirty="0">
              <a:solidFill>
                <a:srgbClr val="00B050"/>
              </a:solidFill>
            </a:endParaRPr>
          </a:p>
          <a:p>
            <a:pPr>
              <a:defRPr/>
            </a:pPr>
            <a:endParaRPr lang="en-US" alt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a:extLst>
              <a:ext uri="{FF2B5EF4-FFF2-40B4-BE49-F238E27FC236}">
                <a16:creationId xmlns:a16="http://schemas.microsoft.com/office/drawing/2014/main" id="{CB7093FA-9212-8D99-8291-504F7F800849}"/>
              </a:ext>
            </a:extLst>
          </p:cNvPr>
          <p:cNvSpPr>
            <a:spLocks noGrp="1" noChangeArrowheads="1"/>
          </p:cNvSpPr>
          <p:nvPr>
            <p:ph type="body" idx="1"/>
          </p:nvPr>
        </p:nvSpPr>
        <p:spPr>
          <a:xfrm>
            <a:off x="1187450" y="912813"/>
            <a:ext cx="4040188" cy="477837"/>
          </a:xfrm>
        </p:spPr>
        <p:txBody>
          <a:bodyPr/>
          <a:lstStyle/>
          <a:p>
            <a:r>
              <a:rPr lang="en-US" altLang="en-US">
                <a:solidFill>
                  <a:srgbClr val="00B050"/>
                </a:solidFill>
              </a:rPr>
              <a:t>Core Medications</a:t>
            </a:r>
          </a:p>
        </p:txBody>
      </p:sp>
      <p:sp>
        <p:nvSpPr>
          <p:cNvPr id="27651" name="Content Placeholder 3">
            <a:extLst>
              <a:ext uri="{FF2B5EF4-FFF2-40B4-BE49-F238E27FC236}">
                <a16:creationId xmlns:a16="http://schemas.microsoft.com/office/drawing/2014/main" id="{D65B0681-72A0-420E-AF72-EB544AE4E730}"/>
              </a:ext>
            </a:extLst>
          </p:cNvPr>
          <p:cNvSpPr>
            <a:spLocks noGrp="1" noChangeArrowheads="1"/>
          </p:cNvSpPr>
          <p:nvPr>
            <p:ph sz="half" idx="2"/>
          </p:nvPr>
        </p:nvSpPr>
        <p:spPr>
          <a:xfrm>
            <a:off x="900113" y="1300163"/>
            <a:ext cx="4086225" cy="5503862"/>
          </a:xfrm>
        </p:spPr>
        <p:txBody>
          <a:bodyPr/>
          <a:lstStyle/>
          <a:p>
            <a:pPr>
              <a:defRPr/>
            </a:pPr>
            <a:r>
              <a:rPr lang="en-US" altLang="en-US" u="sng" dirty="0">
                <a:solidFill>
                  <a:schemeClr val="bg1"/>
                </a:solidFill>
              </a:rPr>
              <a:t>Buprenorphine</a:t>
            </a:r>
            <a:r>
              <a:rPr lang="en-US" altLang="en-US" dirty="0">
                <a:solidFill>
                  <a:schemeClr val="bg1"/>
                </a:solidFill>
              </a:rPr>
              <a:t> </a:t>
            </a:r>
            <a:r>
              <a:rPr lang="en-US" altLang="en-US" sz="2000" dirty="0">
                <a:solidFill>
                  <a:schemeClr val="bg1"/>
                </a:solidFill>
              </a:rPr>
              <a:t>(</a:t>
            </a:r>
            <a:r>
              <a:rPr lang="en-US" altLang="en-US" sz="2000" i="1" dirty="0">
                <a:solidFill>
                  <a:schemeClr val="bg1"/>
                </a:solidFill>
              </a:rPr>
              <a:t>lowest dose induction/taper to antagonist recommended</a:t>
            </a:r>
            <a:r>
              <a:rPr lang="en-US" altLang="en-US" sz="2000" dirty="0">
                <a:solidFill>
                  <a:schemeClr val="bg1"/>
                </a:solidFill>
              </a:rPr>
              <a:t>)  </a:t>
            </a:r>
          </a:p>
          <a:p>
            <a:pPr marL="457200" lvl="1" indent="0" algn="ctr">
              <a:buFontTx/>
              <a:buNone/>
              <a:defRPr/>
            </a:pPr>
            <a:r>
              <a:rPr lang="en-US" altLang="en-US" b="1" u="sng" dirty="0">
                <a:solidFill>
                  <a:srgbClr val="FF0000"/>
                </a:solidFill>
              </a:rPr>
              <a:t>OR</a:t>
            </a:r>
          </a:p>
          <a:p>
            <a:pPr>
              <a:defRPr/>
            </a:pPr>
            <a:r>
              <a:rPr lang="en-US" altLang="en-US" u="sng" dirty="0">
                <a:solidFill>
                  <a:schemeClr val="bg1"/>
                </a:solidFill>
              </a:rPr>
              <a:t>Naltrexone</a:t>
            </a:r>
            <a:r>
              <a:rPr lang="en-US" altLang="en-US" dirty="0">
                <a:solidFill>
                  <a:schemeClr val="bg1"/>
                </a:solidFill>
              </a:rPr>
              <a:t> </a:t>
            </a:r>
            <a:r>
              <a:rPr lang="en-US" altLang="en-US" sz="2000" i="1" dirty="0">
                <a:solidFill>
                  <a:schemeClr val="bg1"/>
                </a:solidFill>
              </a:rPr>
              <a:t>(oral or injection)</a:t>
            </a:r>
          </a:p>
          <a:p>
            <a:pPr lvl="1">
              <a:defRPr/>
            </a:pPr>
            <a:r>
              <a:rPr lang="en-US" altLang="en-US" sz="1800" u="sng" dirty="0">
                <a:solidFill>
                  <a:srgbClr val="FFFF00"/>
                </a:solidFill>
              </a:rPr>
              <a:t>Oral naltrexone “bridge therapy” prescription for Vivitrol injection:</a:t>
            </a:r>
          </a:p>
          <a:p>
            <a:pPr lvl="2">
              <a:defRPr/>
            </a:pPr>
            <a:r>
              <a:rPr lang="en-US" altLang="en-US" sz="1400" i="1" dirty="0">
                <a:solidFill>
                  <a:schemeClr val="bg1"/>
                </a:solidFill>
              </a:rPr>
              <a:t>Naltrexone 100mg: Start no earlier than 15 days after Vivitrol and continue until next injection </a:t>
            </a:r>
          </a:p>
          <a:p>
            <a:pPr>
              <a:defRPr/>
            </a:pPr>
            <a:endParaRPr lang="en-US" altLang="en-US" sz="2200" u="sng" dirty="0">
              <a:solidFill>
                <a:schemeClr val="bg1"/>
              </a:solidFill>
            </a:endParaRPr>
          </a:p>
          <a:p>
            <a:pPr>
              <a:defRPr/>
            </a:pPr>
            <a:endParaRPr lang="en-US" altLang="en-US" sz="2200" u="sng" dirty="0">
              <a:solidFill>
                <a:schemeClr val="bg1"/>
              </a:solidFill>
            </a:endParaRPr>
          </a:p>
          <a:p>
            <a:pPr>
              <a:defRPr/>
            </a:pPr>
            <a:r>
              <a:rPr lang="en-US" altLang="en-US" sz="2200" u="sng" dirty="0">
                <a:solidFill>
                  <a:schemeClr val="bg1"/>
                </a:solidFill>
              </a:rPr>
              <a:t>Naloxone </a:t>
            </a:r>
          </a:p>
          <a:p>
            <a:pPr lvl="1">
              <a:defRPr/>
            </a:pPr>
            <a:r>
              <a:rPr lang="en-US" altLang="en-US" sz="1800" dirty="0">
                <a:solidFill>
                  <a:schemeClr val="bg1"/>
                </a:solidFill>
              </a:rPr>
              <a:t>Prescribe at first dose for overdose prevention if return to use.</a:t>
            </a:r>
          </a:p>
        </p:txBody>
      </p:sp>
      <p:sp>
        <p:nvSpPr>
          <p:cNvPr id="37892" name="Text Placeholder 4">
            <a:extLst>
              <a:ext uri="{FF2B5EF4-FFF2-40B4-BE49-F238E27FC236}">
                <a16:creationId xmlns:a16="http://schemas.microsoft.com/office/drawing/2014/main" id="{701632A7-F638-83A8-4678-C4B8CD0E937F}"/>
              </a:ext>
            </a:extLst>
          </p:cNvPr>
          <p:cNvSpPr>
            <a:spLocks noGrp="1" noChangeArrowheads="1"/>
          </p:cNvSpPr>
          <p:nvPr>
            <p:ph type="body" sz="quarter" idx="3"/>
          </p:nvPr>
        </p:nvSpPr>
        <p:spPr>
          <a:xfrm>
            <a:off x="5138738" y="1157288"/>
            <a:ext cx="4041775" cy="466725"/>
          </a:xfrm>
        </p:spPr>
        <p:txBody>
          <a:bodyPr/>
          <a:lstStyle/>
          <a:p>
            <a:r>
              <a:rPr lang="en-US" altLang="en-US" sz="2000">
                <a:solidFill>
                  <a:srgbClr val="FFFF00"/>
                </a:solidFill>
              </a:rPr>
              <a:t>PAWS/Target Symptom Management</a:t>
            </a:r>
          </a:p>
        </p:txBody>
      </p:sp>
      <p:sp>
        <p:nvSpPr>
          <p:cNvPr id="37893" name="Content Placeholder 5">
            <a:extLst>
              <a:ext uri="{FF2B5EF4-FFF2-40B4-BE49-F238E27FC236}">
                <a16:creationId xmlns:a16="http://schemas.microsoft.com/office/drawing/2014/main" id="{7D1CD27F-CD70-81F8-8CB3-8D251BCEB1BD}"/>
              </a:ext>
            </a:extLst>
          </p:cNvPr>
          <p:cNvSpPr>
            <a:spLocks noGrp="1" noChangeArrowheads="1"/>
          </p:cNvSpPr>
          <p:nvPr>
            <p:ph sz="quarter" idx="4"/>
          </p:nvPr>
        </p:nvSpPr>
        <p:spPr>
          <a:xfrm>
            <a:off x="5048250" y="1390650"/>
            <a:ext cx="4041775" cy="5270500"/>
          </a:xfrm>
        </p:spPr>
        <p:txBody>
          <a:bodyPr/>
          <a:lstStyle/>
          <a:p>
            <a:endParaRPr lang="en-US" altLang="en-US" sz="1400">
              <a:solidFill>
                <a:srgbClr val="FFC000"/>
              </a:solidFill>
            </a:endParaRPr>
          </a:p>
          <a:p>
            <a:r>
              <a:rPr lang="en-US" altLang="en-US" sz="1400">
                <a:solidFill>
                  <a:srgbClr val="FFC000"/>
                </a:solidFill>
              </a:rPr>
              <a:t>Anxiety/Agitation/Sleep</a:t>
            </a:r>
          </a:p>
          <a:p>
            <a:pPr lvl="1"/>
            <a:r>
              <a:rPr lang="en-US" altLang="en-US" sz="1400" u="sng">
                <a:solidFill>
                  <a:schemeClr val="bg1"/>
                </a:solidFill>
              </a:rPr>
              <a:t>PRN’s:</a:t>
            </a:r>
            <a:r>
              <a:rPr lang="en-US" altLang="en-US" sz="1400">
                <a:solidFill>
                  <a:schemeClr val="bg1"/>
                </a:solidFill>
              </a:rPr>
              <a:t> Clonidine, Baclofen</a:t>
            </a:r>
            <a:r>
              <a:rPr lang="en-US" altLang="en-US" sz="1400" b="1">
                <a:solidFill>
                  <a:schemeClr val="bg1"/>
                </a:solidFill>
              </a:rPr>
              <a:t>,</a:t>
            </a:r>
            <a:r>
              <a:rPr lang="en-US" altLang="en-US" sz="1400" b="1">
                <a:solidFill>
                  <a:srgbClr val="FF0000"/>
                </a:solidFill>
              </a:rPr>
              <a:t> </a:t>
            </a:r>
            <a:r>
              <a:rPr lang="en-US" altLang="en-US" sz="1400">
                <a:solidFill>
                  <a:schemeClr val="bg1"/>
                </a:solidFill>
              </a:rPr>
              <a:t>Hydroxyzine, amitriptyline (concomitant NP pain)</a:t>
            </a:r>
          </a:p>
          <a:p>
            <a:pPr lvl="2"/>
            <a:r>
              <a:rPr lang="en-US" altLang="en-US" sz="1200" i="1">
                <a:solidFill>
                  <a:srgbClr val="FF0000"/>
                </a:solidFill>
              </a:rPr>
              <a:t>Gabapentin </a:t>
            </a:r>
            <a:r>
              <a:rPr lang="en-US" altLang="en-US" sz="1200">
                <a:solidFill>
                  <a:schemeClr val="bg1"/>
                </a:solidFill>
              </a:rPr>
              <a:t>(acute withdrawal </a:t>
            </a:r>
            <a:r>
              <a:rPr lang="en-US" altLang="en-US" sz="1200">
                <a:solidFill>
                  <a:srgbClr val="FF0000"/>
                </a:solidFill>
              </a:rPr>
              <a:t>then D/C</a:t>
            </a:r>
            <a:r>
              <a:rPr lang="en-US" altLang="en-US" sz="1200">
                <a:solidFill>
                  <a:schemeClr val="bg1"/>
                </a:solidFill>
              </a:rPr>
              <a:t> or continued for concomitant NP pain)</a:t>
            </a:r>
          </a:p>
          <a:p>
            <a:pPr lvl="2"/>
            <a:r>
              <a:rPr lang="en-US" altLang="en-US" sz="1200">
                <a:solidFill>
                  <a:schemeClr val="bg1"/>
                </a:solidFill>
              </a:rPr>
              <a:t>Misuse, </a:t>
            </a:r>
            <a:r>
              <a:rPr lang="en-US" altLang="en-US" sz="1200" i="1">
                <a:solidFill>
                  <a:srgbClr val="FF0000"/>
                </a:solidFill>
              </a:rPr>
              <a:t>Tolerance</a:t>
            </a:r>
            <a:r>
              <a:rPr lang="en-US" altLang="en-US" sz="1200">
                <a:solidFill>
                  <a:schemeClr val="bg1"/>
                </a:solidFill>
              </a:rPr>
              <a:t>, Diversion concerns</a:t>
            </a:r>
          </a:p>
          <a:p>
            <a:pPr lvl="1"/>
            <a:r>
              <a:rPr lang="en-US" altLang="en-US" sz="1600" u="sng">
                <a:solidFill>
                  <a:schemeClr val="bg1"/>
                </a:solidFill>
              </a:rPr>
              <a:t>Chronic meds </a:t>
            </a:r>
            <a:r>
              <a:rPr lang="en-US" altLang="en-US" sz="1600" u="sng">
                <a:solidFill>
                  <a:srgbClr val="00B0F0"/>
                </a:solidFill>
              </a:rPr>
              <a:t>(with or without depression)</a:t>
            </a:r>
            <a:r>
              <a:rPr lang="en-US" altLang="en-US" sz="1600">
                <a:solidFill>
                  <a:srgbClr val="00B0F0"/>
                </a:solidFill>
              </a:rPr>
              <a:t>: </a:t>
            </a:r>
            <a:r>
              <a:rPr lang="en-US" altLang="en-US" sz="1600">
                <a:solidFill>
                  <a:schemeClr val="bg1"/>
                </a:solidFill>
              </a:rPr>
              <a:t>Lexapro or Paxil (panic)</a:t>
            </a:r>
          </a:p>
          <a:p>
            <a:r>
              <a:rPr lang="en-US" altLang="en-US" sz="1400">
                <a:solidFill>
                  <a:srgbClr val="FFC000"/>
                </a:solidFill>
              </a:rPr>
              <a:t>Myalgias</a:t>
            </a:r>
          </a:p>
          <a:p>
            <a:pPr lvl="1"/>
            <a:r>
              <a:rPr lang="en-US" altLang="en-US" sz="1400">
                <a:solidFill>
                  <a:schemeClr val="bg1"/>
                </a:solidFill>
              </a:rPr>
              <a:t>NSAIDS</a:t>
            </a:r>
          </a:p>
          <a:p>
            <a:r>
              <a:rPr lang="en-US" altLang="en-US" sz="1400">
                <a:solidFill>
                  <a:srgbClr val="FFC000"/>
                </a:solidFill>
              </a:rPr>
              <a:t>Nausea/Vomiting/Stomach Cramping</a:t>
            </a:r>
          </a:p>
          <a:p>
            <a:pPr lvl="1"/>
            <a:r>
              <a:rPr lang="en-US" altLang="en-US" sz="1400">
                <a:solidFill>
                  <a:schemeClr val="bg1"/>
                </a:solidFill>
              </a:rPr>
              <a:t>Ondansetron</a:t>
            </a:r>
          </a:p>
          <a:p>
            <a:pPr lvl="1"/>
            <a:r>
              <a:rPr lang="en-US" altLang="en-US" sz="1400">
                <a:solidFill>
                  <a:schemeClr val="bg1"/>
                </a:solidFill>
              </a:rPr>
              <a:t>Dicyclomine  </a:t>
            </a:r>
          </a:p>
          <a:p>
            <a:r>
              <a:rPr lang="en-US" altLang="en-US" sz="1400">
                <a:solidFill>
                  <a:srgbClr val="FFC000"/>
                </a:solidFill>
              </a:rPr>
              <a:t>Diarrhea</a:t>
            </a:r>
          </a:p>
          <a:p>
            <a:pPr lvl="1"/>
            <a:r>
              <a:rPr lang="en-US" altLang="en-US" sz="1400">
                <a:solidFill>
                  <a:schemeClr val="bg1"/>
                </a:solidFill>
              </a:rPr>
              <a:t>Loperamide, Lomotil (severe)</a:t>
            </a:r>
          </a:p>
          <a:p>
            <a:r>
              <a:rPr lang="en-US" altLang="en-US" sz="1400">
                <a:solidFill>
                  <a:srgbClr val="FFC000"/>
                </a:solidFill>
              </a:rPr>
              <a:t>Sleep</a:t>
            </a:r>
          </a:p>
          <a:p>
            <a:pPr lvl="1"/>
            <a:r>
              <a:rPr lang="en-US" altLang="en-US" sz="1400">
                <a:solidFill>
                  <a:schemeClr val="bg1"/>
                </a:solidFill>
              </a:rPr>
              <a:t>Trazodone</a:t>
            </a:r>
          </a:p>
          <a:p>
            <a:endParaRPr lang="en-US" altLang="en-US" sz="1800">
              <a:solidFill>
                <a:schemeClr val="bg1"/>
              </a:solidFill>
            </a:endParaRPr>
          </a:p>
          <a:p>
            <a:endParaRPr lang="en-US" altLang="en-US">
              <a:solidFill>
                <a:schemeClr val="bg1"/>
              </a:solidFill>
            </a:endParaRPr>
          </a:p>
        </p:txBody>
      </p:sp>
      <p:sp>
        <p:nvSpPr>
          <p:cNvPr id="37894" name="Rectangle 2">
            <a:extLst>
              <a:ext uri="{FF2B5EF4-FFF2-40B4-BE49-F238E27FC236}">
                <a16:creationId xmlns:a16="http://schemas.microsoft.com/office/drawing/2014/main" id="{98C6084C-8E0E-4B06-9282-76DC386C6B6C}"/>
              </a:ext>
            </a:extLst>
          </p:cNvPr>
          <p:cNvSpPr>
            <a:spLocks noGrp="1" noChangeArrowheads="1"/>
          </p:cNvSpPr>
          <p:nvPr>
            <p:ph type="title"/>
          </p:nvPr>
        </p:nvSpPr>
        <p:spPr>
          <a:xfrm>
            <a:off x="179388" y="73025"/>
            <a:ext cx="8229600" cy="1143000"/>
          </a:xfrm>
        </p:spPr>
        <p:txBody>
          <a:bodyPr/>
          <a:lstStyle/>
          <a:p>
            <a:pPr eaLnBrk="1" hangingPunct="1"/>
            <a:r>
              <a:rPr lang="en-US" altLang="en-US" sz="4000">
                <a:solidFill>
                  <a:srgbClr val="00B0F0"/>
                </a:solidFill>
              </a:rPr>
              <a:t>Practice Based Evidence: Opioids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E66D218-7CDA-7196-0A2E-782824AD3445}"/>
              </a:ext>
            </a:extLst>
          </p:cNvPr>
          <p:cNvSpPr>
            <a:spLocks noGrp="1" noChangeArrowheads="1"/>
          </p:cNvSpPr>
          <p:nvPr>
            <p:ph type="ctrTitle"/>
          </p:nvPr>
        </p:nvSpPr>
        <p:spPr>
          <a:xfrm>
            <a:off x="684213" y="9525"/>
            <a:ext cx="7772400" cy="1116013"/>
          </a:xfrm>
        </p:spPr>
        <p:txBody>
          <a:bodyPr/>
          <a:lstStyle/>
          <a:p>
            <a:r>
              <a:rPr lang="en-US" altLang="en-US" sz="8000">
                <a:solidFill>
                  <a:srgbClr val="FF0000"/>
                </a:solidFill>
              </a:rPr>
              <a:t>Disclaimer:</a:t>
            </a:r>
          </a:p>
        </p:txBody>
      </p:sp>
      <p:sp>
        <p:nvSpPr>
          <p:cNvPr id="5123" name="Subtitle 2">
            <a:extLst>
              <a:ext uri="{FF2B5EF4-FFF2-40B4-BE49-F238E27FC236}">
                <a16:creationId xmlns:a16="http://schemas.microsoft.com/office/drawing/2014/main" id="{3C08EA7F-C222-A072-CA26-79782D46A20B}"/>
              </a:ext>
            </a:extLst>
          </p:cNvPr>
          <p:cNvSpPr>
            <a:spLocks noGrp="1" noChangeArrowheads="1"/>
          </p:cNvSpPr>
          <p:nvPr>
            <p:ph type="subTitle" idx="1"/>
          </p:nvPr>
        </p:nvSpPr>
        <p:spPr>
          <a:xfrm>
            <a:off x="1547813" y="1412875"/>
            <a:ext cx="7451725" cy="5256213"/>
          </a:xfrm>
        </p:spPr>
        <p:txBody>
          <a:bodyPr/>
          <a:lstStyle/>
          <a:p>
            <a:r>
              <a:rPr lang="en-US" altLang="en-US" sz="2400">
                <a:solidFill>
                  <a:srgbClr val="92D050"/>
                </a:solidFill>
                <a:ea typeface="ＭＳ Ｐゴシック" panose="020B0600070205080204" pitchFamily="34" charset="-128"/>
              </a:rPr>
              <a:t>The opinions and conclusions expressed today are </a:t>
            </a:r>
            <a:r>
              <a:rPr lang="en-US" altLang="en-US" sz="2400">
                <a:solidFill>
                  <a:srgbClr val="92D050"/>
                </a:solidFill>
                <a:cs typeface="Arial" panose="020B0604020202020204" pitchFamily="34" charset="0"/>
              </a:rPr>
              <a:t>those of the author </a:t>
            </a:r>
            <a:r>
              <a:rPr lang="en-US" altLang="en-US" sz="2400">
                <a:solidFill>
                  <a:srgbClr val="92D050"/>
                </a:solidFill>
                <a:ea typeface="ＭＳ Ｐゴシック" panose="020B0600070205080204" pitchFamily="34" charset="-128"/>
              </a:rPr>
              <a:t>and do not necessarily represent the  views of the Department of Health and Human Services, US Public Health Service, the Indian Health Service or the Ho-Chunk Nation. </a:t>
            </a:r>
          </a:p>
          <a:p>
            <a:endParaRPr lang="en-US" altLang="en-US" sz="2400">
              <a:solidFill>
                <a:srgbClr val="92D050"/>
              </a:solidFill>
              <a:ea typeface="ＭＳ Ｐゴシック" panose="020B0600070205080204" pitchFamily="34" charset="-128"/>
            </a:endParaRPr>
          </a:p>
          <a:p>
            <a:r>
              <a:rPr lang="en-US" altLang="en-US" sz="2400">
                <a:solidFill>
                  <a:srgbClr val="92D050"/>
                </a:solidFill>
                <a:ea typeface="ＭＳ Ｐゴシック" panose="020B0600070205080204" pitchFamily="34" charset="-128"/>
              </a:rPr>
              <a:t>The speaker has no relevant financial or nonfinancial relationships within the products or services described, evaluated, or compared in this presentation.</a:t>
            </a:r>
          </a:p>
          <a:p>
            <a:endParaRPr lang="en-US" altLang="en-US" sz="2400">
              <a:solidFill>
                <a:srgbClr val="92D050"/>
              </a:solidFill>
              <a:ea typeface="ＭＳ Ｐゴシック" panose="020B0600070205080204" pitchFamily="34" charset="-128"/>
            </a:endParaRPr>
          </a:p>
          <a:p>
            <a:r>
              <a:rPr lang="en-US" altLang="en-US" sz="2400">
                <a:solidFill>
                  <a:srgbClr val="92D050"/>
                </a:solidFill>
                <a:ea typeface="ＭＳ Ｐゴシック" panose="020B0600070205080204" pitchFamily="34" charset="-128"/>
              </a:rPr>
              <a:t>*Off-label use of FDA approved medications discussed during practice-based evidence</a:t>
            </a:r>
            <a:endParaRPr lang="en-US" altLang="en-US" sz="2400">
              <a:solidFill>
                <a:srgbClr val="FFFF00"/>
              </a:solidFill>
              <a:ea typeface="ＭＳ Ｐゴシック" panose="020B0600070205080204" pitchFamily="34" charset="-128"/>
            </a:endParaRPr>
          </a:p>
          <a:p>
            <a:endParaRPr lang="en-US" altLang="en-US" sz="2800">
              <a:solidFill>
                <a:srgbClr val="FFFF00"/>
              </a:solidFill>
              <a:ea typeface="ＭＳ Ｐゴシック" panose="020B0600070205080204" pitchFamily="34" charset="-128"/>
            </a:endParaRPr>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a:extLst>
              <a:ext uri="{FF2B5EF4-FFF2-40B4-BE49-F238E27FC236}">
                <a16:creationId xmlns:a16="http://schemas.microsoft.com/office/drawing/2014/main" id="{F9C533F9-D53C-A1AC-775F-54FA75D5B2B5}"/>
              </a:ext>
            </a:extLst>
          </p:cNvPr>
          <p:cNvSpPr>
            <a:spLocks noGrp="1" noChangeArrowheads="1"/>
          </p:cNvSpPr>
          <p:nvPr>
            <p:ph type="body" idx="1"/>
          </p:nvPr>
        </p:nvSpPr>
        <p:spPr>
          <a:xfrm>
            <a:off x="423863" y="1160463"/>
            <a:ext cx="4040187" cy="639762"/>
          </a:xfrm>
        </p:spPr>
        <p:txBody>
          <a:bodyPr/>
          <a:lstStyle/>
          <a:p>
            <a:r>
              <a:rPr lang="en-US" altLang="en-US">
                <a:solidFill>
                  <a:srgbClr val="00B050"/>
                </a:solidFill>
              </a:rPr>
              <a:t>Core Medications</a:t>
            </a:r>
          </a:p>
        </p:txBody>
      </p:sp>
      <p:sp>
        <p:nvSpPr>
          <p:cNvPr id="39939" name="Content Placeholder 3">
            <a:extLst>
              <a:ext uri="{FF2B5EF4-FFF2-40B4-BE49-F238E27FC236}">
                <a16:creationId xmlns:a16="http://schemas.microsoft.com/office/drawing/2014/main" id="{92B5DCC4-75E4-645D-5C87-D80858A5764C}"/>
              </a:ext>
            </a:extLst>
          </p:cNvPr>
          <p:cNvSpPr>
            <a:spLocks noGrp="1" noChangeArrowheads="1"/>
          </p:cNvSpPr>
          <p:nvPr>
            <p:ph sz="half" idx="2"/>
          </p:nvPr>
        </p:nvSpPr>
        <p:spPr>
          <a:xfrm>
            <a:off x="423863" y="1855788"/>
            <a:ext cx="4040187" cy="3951287"/>
          </a:xfrm>
        </p:spPr>
        <p:txBody>
          <a:bodyPr/>
          <a:lstStyle/>
          <a:p>
            <a:r>
              <a:rPr lang="en-US" altLang="en-US" u="sng">
                <a:solidFill>
                  <a:schemeClr val="bg1"/>
                </a:solidFill>
              </a:rPr>
              <a:t>Naltrexone</a:t>
            </a:r>
            <a:r>
              <a:rPr lang="en-US" altLang="en-US">
                <a:solidFill>
                  <a:schemeClr val="bg1"/>
                </a:solidFill>
              </a:rPr>
              <a:t> (oral or injection; cravings)  </a:t>
            </a:r>
            <a:r>
              <a:rPr lang="en-US" altLang="en-US" b="1" i="1">
                <a:solidFill>
                  <a:srgbClr val="FF0000"/>
                </a:solidFill>
              </a:rPr>
              <a:t>+</a:t>
            </a:r>
          </a:p>
          <a:p>
            <a:r>
              <a:rPr lang="en-US" altLang="en-US" u="sng">
                <a:solidFill>
                  <a:schemeClr val="bg1"/>
                </a:solidFill>
              </a:rPr>
              <a:t>Acamprosate (abstinence)</a:t>
            </a:r>
          </a:p>
        </p:txBody>
      </p:sp>
      <p:sp>
        <p:nvSpPr>
          <p:cNvPr id="39940" name="Text Placeholder 4">
            <a:extLst>
              <a:ext uri="{FF2B5EF4-FFF2-40B4-BE49-F238E27FC236}">
                <a16:creationId xmlns:a16="http://schemas.microsoft.com/office/drawing/2014/main" id="{B4B30904-C3BD-581A-8F7F-89778C01B663}"/>
              </a:ext>
            </a:extLst>
          </p:cNvPr>
          <p:cNvSpPr>
            <a:spLocks noGrp="1" noChangeArrowheads="1"/>
          </p:cNvSpPr>
          <p:nvPr>
            <p:ph type="body" sz="quarter" idx="3"/>
          </p:nvPr>
        </p:nvSpPr>
        <p:spPr>
          <a:xfrm>
            <a:off x="4273550" y="1182688"/>
            <a:ext cx="4041775" cy="639762"/>
          </a:xfrm>
        </p:spPr>
        <p:txBody>
          <a:bodyPr/>
          <a:lstStyle/>
          <a:p>
            <a:r>
              <a:rPr lang="en-US" altLang="en-US" sz="2000">
                <a:solidFill>
                  <a:srgbClr val="FFFF00"/>
                </a:solidFill>
              </a:rPr>
              <a:t>PAWS/Target Symptom Management</a:t>
            </a:r>
          </a:p>
        </p:txBody>
      </p:sp>
      <p:sp>
        <p:nvSpPr>
          <p:cNvPr id="39941" name="Content Placeholder 5">
            <a:extLst>
              <a:ext uri="{FF2B5EF4-FFF2-40B4-BE49-F238E27FC236}">
                <a16:creationId xmlns:a16="http://schemas.microsoft.com/office/drawing/2014/main" id="{FC4E5A71-3E8A-B69F-E4BD-9E64FB46603E}"/>
              </a:ext>
            </a:extLst>
          </p:cNvPr>
          <p:cNvSpPr>
            <a:spLocks noGrp="1" noChangeArrowheads="1"/>
          </p:cNvSpPr>
          <p:nvPr>
            <p:ph sz="quarter" idx="4"/>
          </p:nvPr>
        </p:nvSpPr>
        <p:spPr>
          <a:xfrm>
            <a:off x="4067175" y="1878013"/>
            <a:ext cx="4591050" cy="3951287"/>
          </a:xfrm>
        </p:spPr>
        <p:txBody>
          <a:bodyPr/>
          <a:lstStyle/>
          <a:p>
            <a:r>
              <a:rPr lang="en-US" altLang="en-US" sz="1400">
                <a:solidFill>
                  <a:srgbClr val="FFC000"/>
                </a:solidFill>
              </a:rPr>
              <a:t>Anxiety/Agitation/Sleep</a:t>
            </a:r>
          </a:p>
          <a:p>
            <a:pPr lvl="1"/>
            <a:r>
              <a:rPr lang="en-US" altLang="en-US" sz="1400" u="sng">
                <a:solidFill>
                  <a:schemeClr val="bg1"/>
                </a:solidFill>
              </a:rPr>
              <a:t>PRN’s:</a:t>
            </a:r>
            <a:r>
              <a:rPr lang="en-US" altLang="en-US" sz="1400">
                <a:solidFill>
                  <a:schemeClr val="bg1"/>
                </a:solidFill>
              </a:rPr>
              <a:t> Clonidine, </a:t>
            </a:r>
            <a:r>
              <a:rPr lang="en-US" altLang="en-US" sz="1400" b="1">
                <a:solidFill>
                  <a:srgbClr val="FF0000"/>
                </a:solidFill>
              </a:rPr>
              <a:t>Baclofen</a:t>
            </a:r>
            <a:r>
              <a:rPr lang="en-US" altLang="en-US" sz="1400" b="1">
                <a:solidFill>
                  <a:schemeClr val="bg1"/>
                </a:solidFill>
              </a:rPr>
              <a:t>,</a:t>
            </a:r>
            <a:r>
              <a:rPr lang="en-US" altLang="en-US" sz="1400" b="1">
                <a:solidFill>
                  <a:srgbClr val="FF0000"/>
                </a:solidFill>
              </a:rPr>
              <a:t> </a:t>
            </a:r>
            <a:r>
              <a:rPr lang="en-US" altLang="en-US" sz="1400">
                <a:solidFill>
                  <a:schemeClr val="bg1"/>
                </a:solidFill>
              </a:rPr>
              <a:t>Hydroxyzine, amitriptyline (concomitant NP pain)</a:t>
            </a:r>
          </a:p>
          <a:p>
            <a:pPr lvl="2"/>
            <a:r>
              <a:rPr lang="en-US" altLang="en-US" sz="1200" i="1">
                <a:solidFill>
                  <a:srgbClr val="FF0000"/>
                </a:solidFill>
              </a:rPr>
              <a:t>Gabapentin </a:t>
            </a:r>
            <a:r>
              <a:rPr lang="en-US" altLang="en-US" sz="1200">
                <a:solidFill>
                  <a:schemeClr val="bg1"/>
                </a:solidFill>
              </a:rPr>
              <a:t>(acute withdrawal </a:t>
            </a:r>
            <a:r>
              <a:rPr lang="en-US" altLang="en-US" sz="1200">
                <a:solidFill>
                  <a:srgbClr val="FF0000"/>
                </a:solidFill>
              </a:rPr>
              <a:t>then D/C</a:t>
            </a:r>
            <a:r>
              <a:rPr lang="en-US" altLang="en-US" sz="1200">
                <a:solidFill>
                  <a:schemeClr val="bg1"/>
                </a:solidFill>
              </a:rPr>
              <a:t> or continued for concomitant NP pain) </a:t>
            </a:r>
          </a:p>
          <a:p>
            <a:pPr lvl="2"/>
            <a:r>
              <a:rPr lang="en-US" altLang="en-US" sz="1200">
                <a:solidFill>
                  <a:schemeClr val="bg1"/>
                </a:solidFill>
              </a:rPr>
              <a:t>Misuse, </a:t>
            </a:r>
            <a:r>
              <a:rPr lang="en-US" altLang="en-US" sz="1200" i="1">
                <a:solidFill>
                  <a:srgbClr val="FF0000"/>
                </a:solidFill>
              </a:rPr>
              <a:t>Tolerance</a:t>
            </a:r>
            <a:r>
              <a:rPr lang="en-US" altLang="en-US" sz="1200">
                <a:solidFill>
                  <a:schemeClr val="bg1"/>
                </a:solidFill>
              </a:rPr>
              <a:t>, Diversion concerns</a:t>
            </a:r>
          </a:p>
          <a:p>
            <a:pPr lvl="1"/>
            <a:r>
              <a:rPr lang="en-US" altLang="en-US" sz="1600" u="sng">
                <a:solidFill>
                  <a:schemeClr val="bg1"/>
                </a:solidFill>
              </a:rPr>
              <a:t>Chronic meds </a:t>
            </a:r>
            <a:r>
              <a:rPr lang="en-US" altLang="en-US" sz="1600" u="sng">
                <a:solidFill>
                  <a:srgbClr val="00B0F0"/>
                </a:solidFill>
              </a:rPr>
              <a:t>(with or without depression)</a:t>
            </a:r>
            <a:r>
              <a:rPr lang="en-US" altLang="en-US" sz="1600">
                <a:solidFill>
                  <a:schemeClr val="bg1"/>
                </a:solidFill>
              </a:rPr>
              <a:t>: Lexapro or Paxil (panic)</a:t>
            </a:r>
          </a:p>
          <a:p>
            <a:r>
              <a:rPr lang="en-US" altLang="en-US" sz="1400">
                <a:solidFill>
                  <a:srgbClr val="FFC000"/>
                </a:solidFill>
              </a:rPr>
              <a:t>GI Symptoms</a:t>
            </a:r>
          </a:p>
          <a:p>
            <a:pPr lvl="1"/>
            <a:r>
              <a:rPr lang="en-US" altLang="en-US" sz="1400">
                <a:solidFill>
                  <a:schemeClr val="bg1"/>
                </a:solidFill>
              </a:rPr>
              <a:t>Nausea/Vomiting</a:t>
            </a:r>
          </a:p>
          <a:p>
            <a:pPr lvl="2"/>
            <a:r>
              <a:rPr lang="en-US" altLang="en-US" sz="1400">
                <a:solidFill>
                  <a:schemeClr val="bg1"/>
                </a:solidFill>
              </a:rPr>
              <a:t>PRN: Ondansetron ODT </a:t>
            </a:r>
          </a:p>
          <a:p>
            <a:pPr lvl="1"/>
            <a:r>
              <a:rPr lang="en-US" altLang="en-US" sz="1400">
                <a:solidFill>
                  <a:schemeClr val="bg1"/>
                </a:solidFill>
              </a:rPr>
              <a:t>Stomach “pain”</a:t>
            </a:r>
          </a:p>
          <a:p>
            <a:pPr lvl="2"/>
            <a:r>
              <a:rPr lang="en-US" altLang="en-US" sz="1400">
                <a:solidFill>
                  <a:schemeClr val="bg1"/>
                </a:solidFill>
              </a:rPr>
              <a:t>Proton Pump Inhibitors for 1-3 months</a:t>
            </a:r>
          </a:p>
          <a:p>
            <a:r>
              <a:rPr lang="en-US" altLang="en-US" sz="1400">
                <a:solidFill>
                  <a:srgbClr val="FFC000"/>
                </a:solidFill>
              </a:rPr>
              <a:t>Wernicke Encephalopathy</a:t>
            </a:r>
          </a:p>
          <a:p>
            <a:pPr lvl="1"/>
            <a:r>
              <a:rPr lang="en-US" altLang="en-US" sz="1400">
                <a:solidFill>
                  <a:schemeClr val="bg1"/>
                </a:solidFill>
              </a:rPr>
              <a:t>Thiamine 100mg once daily </a:t>
            </a:r>
          </a:p>
          <a:p>
            <a:endParaRPr lang="en-US" altLang="en-US">
              <a:solidFill>
                <a:schemeClr val="bg1"/>
              </a:solidFill>
            </a:endParaRPr>
          </a:p>
        </p:txBody>
      </p:sp>
      <p:sp>
        <p:nvSpPr>
          <p:cNvPr id="39942" name="Rectangle 2">
            <a:extLst>
              <a:ext uri="{FF2B5EF4-FFF2-40B4-BE49-F238E27FC236}">
                <a16:creationId xmlns:a16="http://schemas.microsoft.com/office/drawing/2014/main" id="{12BC41FF-A642-B449-8BAE-90D6197A9EEF}"/>
              </a:ext>
            </a:extLst>
          </p:cNvPr>
          <p:cNvSpPr>
            <a:spLocks noGrp="1" noChangeArrowheads="1"/>
          </p:cNvSpPr>
          <p:nvPr>
            <p:ph type="title"/>
          </p:nvPr>
        </p:nvSpPr>
        <p:spPr>
          <a:xfrm>
            <a:off x="179388" y="73025"/>
            <a:ext cx="8229600" cy="1143000"/>
          </a:xfrm>
        </p:spPr>
        <p:txBody>
          <a:bodyPr/>
          <a:lstStyle/>
          <a:p>
            <a:pPr eaLnBrk="1" hangingPunct="1"/>
            <a:r>
              <a:rPr lang="en-US" altLang="en-US" sz="4000">
                <a:solidFill>
                  <a:srgbClr val="00B0F0"/>
                </a:solidFill>
              </a:rPr>
              <a:t>Practice Based Evidence: Alcohol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a:extLst>
              <a:ext uri="{FF2B5EF4-FFF2-40B4-BE49-F238E27FC236}">
                <a16:creationId xmlns:a16="http://schemas.microsoft.com/office/drawing/2014/main" id="{78A301C2-D059-D027-D204-633D3A2CD5A5}"/>
              </a:ext>
            </a:extLst>
          </p:cNvPr>
          <p:cNvSpPr>
            <a:spLocks noGrp="1" noChangeArrowheads="1"/>
          </p:cNvSpPr>
          <p:nvPr>
            <p:ph type="body" idx="1"/>
          </p:nvPr>
        </p:nvSpPr>
        <p:spPr>
          <a:xfrm>
            <a:off x="901700" y="976313"/>
            <a:ext cx="4040188" cy="476250"/>
          </a:xfrm>
        </p:spPr>
        <p:txBody>
          <a:bodyPr/>
          <a:lstStyle/>
          <a:p>
            <a:r>
              <a:rPr lang="en-US" altLang="en-US">
                <a:solidFill>
                  <a:srgbClr val="00B050"/>
                </a:solidFill>
              </a:rPr>
              <a:t>Core Medications</a:t>
            </a:r>
          </a:p>
        </p:txBody>
      </p:sp>
      <p:sp>
        <p:nvSpPr>
          <p:cNvPr id="4" name="Content Placeholder 3">
            <a:extLst>
              <a:ext uri="{FF2B5EF4-FFF2-40B4-BE49-F238E27FC236}">
                <a16:creationId xmlns:a16="http://schemas.microsoft.com/office/drawing/2014/main" id="{8C820427-FDB2-418F-AD3C-A04E2192540A}"/>
              </a:ext>
            </a:extLst>
          </p:cNvPr>
          <p:cNvSpPr>
            <a:spLocks noGrp="1"/>
          </p:cNvSpPr>
          <p:nvPr>
            <p:ph sz="half" idx="2"/>
          </p:nvPr>
        </p:nvSpPr>
        <p:spPr>
          <a:xfrm>
            <a:off x="611188" y="1370013"/>
            <a:ext cx="4432300" cy="3951287"/>
          </a:xfrm>
        </p:spPr>
        <p:txBody>
          <a:bodyPr/>
          <a:lstStyle/>
          <a:p>
            <a:pPr>
              <a:defRPr/>
            </a:pPr>
            <a:r>
              <a:rPr lang="en-US" u="sng" dirty="0">
                <a:solidFill>
                  <a:schemeClr val="bg1"/>
                </a:solidFill>
              </a:rPr>
              <a:t>Naltrexone</a:t>
            </a:r>
            <a:r>
              <a:rPr lang="en-US" dirty="0">
                <a:solidFill>
                  <a:schemeClr val="bg1"/>
                </a:solidFill>
              </a:rPr>
              <a:t> </a:t>
            </a:r>
            <a:r>
              <a:rPr lang="en-US" sz="2000" i="1" dirty="0">
                <a:solidFill>
                  <a:schemeClr val="bg1"/>
                </a:solidFill>
              </a:rPr>
              <a:t>(oral or injection; craving control)          </a:t>
            </a:r>
            <a:r>
              <a:rPr lang="en-US" sz="3600" b="1" i="1" dirty="0">
                <a:solidFill>
                  <a:srgbClr val="FF0000"/>
                </a:solidFill>
              </a:rPr>
              <a:t>+</a:t>
            </a:r>
          </a:p>
          <a:p>
            <a:pPr>
              <a:defRPr/>
            </a:pPr>
            <a:r>
              <a:rPr lang="en-US" u="sng" dirty="0">
                <a:solidFill>
                  <a:schemeClr val="bg1"/>
                </a:solidFill>
              </a:rPr>
              <a:t>Acamprosate</a:t>
            </a:r>
            <a:r>
              <a:rPr lang="en-US" dirty="0">
                <a:solidFill>
                  <a:schemeClr val="bg1"/>
                </a:solidFill>
              </a:rPr>
              <a:t> </a:t>
            </a:r>
            <a:r>
              <a:rPr lang="en-US" sz="2000" i="1" dirty="0">
                <a:solidFill>
                  <a:schemeClr val="bg1"/>
                </a:solidFill>
              </a:rPr>
              <a:t>(impulse control)  </a:t>
            </a:r>
            <a:r>
              <a:rPr lang="en-US" dirty="0">
                <a:solidFill>
                  <a:schemeClr val="bg1"/>
                </a:solidFill>
              </a:rPr>
              <a:t>                     </a:t>
            </a:r>
            <a:r>
              <a:rPr lang="en-US" sz="3600" b="1" i="1" dirty="0">
                <a:solidFill>
                  <a:srgbClr val="FF0000"/>
                </a:solidFill>
              </a:rPr>
              <a:t>+</a:t>
            </a:r>
          </a:p>
          <a:p>
            <a:pPr>
              <a:defRPr/>
            </a:pPr>
            <a:r>
              <a:rPr lang="en-US" u="sng" dirty="0">
                <a:solidFill>
                  <a:schemeClr val="bg1"/>
                </a:solidFill>
              </a:rPr>
              <a:t>Bupropion </a:t>
            </a:r>
            <a:r>
              <a:rPr lang="en-US" sz="2000" i="1" u="sng" dirty="0">
                <a:solidFill>
                  <a:schemeClr val="bg1"/>
                </a:solidFill>
              </a:rPr>
              <a:t>XL</a:t>
            </a:r>
            <a:r>
              <a:rPr lang="en-US" sz="2000" i="1" dirty="0">
                <a:solidFill>
                  <a:schemeClr val="bg1"/>
                </a:solidFill>
              </a:rPr>
              <a:t> (NE/DA reuptake inhibitor)</a:t>
            </a:r>
          </a:p>
          <a:p>
            <a:pPr marL="0" indent="0">
              <a:buFontTx/>
              <a:buNone/>
              <a:defRPr/>
            </a:pPr>
            <a:r>
              <a:rPr lang="en-US" b="1" dirty="0">
                <a:solidFill>
                  <a:srgbClr val="FF0000"/>
                </a:solidFill>
              </a:rPr>
              <a:t> 		</a:t>
            </a:r>
            <a:endParaRPr lang="en-US" b="1" u="sng" dirty="0">
              <a:solidFill>
                <a:srgbClr val="FF0000"/>
              </a:solidFill>
            </a:endParaRPr>
          </a:p>
        </p:txBody>
      </p:sp>
      <p:sp>
        <p:nvSpPr>
          <p:cNvPr id="41988" name="Text Placeholder 4">
            <a:extLst>
              <a:ext uri="{FF2B5EF4-FFF2-40B4-BE49-F238E27FC236}">
                <a16:creationId xmlns:a16="http://schemas.microsoft.com/office/drawing/2014/main" id="{870FD4D2-D840-F228-DB14-7DE075D85702}"/>
              </a:ext>
            </a:extLst>
          </p:cNvPr>
          <p:cNvSpPr>
            <a:spLocks noGrp="1" noChangeArrowheads="1"/>
          </p:cNvSpPr>
          <p:nvPr>
            <p:ph type="body" sz="quarter" idx="3"/>
          </p:nvPr>
        </p:nvSpPr>
        <p:spPr>
          <a:xfrm>
            <a:off x="5072063" y="1066800"/>
            <a:ext cx="4321175" cy="557213"/>
          </a:xfrm>
        </p:spPr>
        <p:txBody>
          <a:bodyPr/>
          <a:lstStyle/>
          <a:p>
            <a:r>
              <a:rPr lang="en-US" altLang="en-US" sz="2000">
                <a:solidFill>
                  <a:srgbClr val="FFFF00"/>
                </a:solidFill>
              </a:rPr>
              <a:t>PAWS/Target Symptom Management</a:t>
            </a:r>
          </a:p>
        </p:txBody>
      </p:sp>
      <p:sp>
        <p:nvSpPr>
          <p:cNvPr id="41989" name="Content Placeholder 5">
            <a:extLst>
              <a:ext uri="{FF2B5EF4-FFF2-40B4-BE49-F238E27FC236}">
                <a16:creationId xmlns:a16="http://schemas.microsoft.com/office/drawing/2014/main" id="{46625BD6-1635-D9DA-E319-E51F4FF37ACF}"/>
              </a:ext>
            </a:extLst>
          </p:cNvPr>
          <p:cNvSpPr>
            <a:spLocks noGrp="1" noChangeArrowheads="1"/>
          </p:cNvSpPr>
          <p:nvPr>
            <p:ph sz="quarter" idx="4"/>
          </p:nvPr>
        </p:nvSpPr>
        <p:spPr>
          <a:xfrm>
            <a:off x="4933950" y="1536700"/>
            <a:ext cx="4140200" cy="4967288"/>
          </a:xfrm>
        </p:spPr>
        <p:txBody>
          <a:bodyPr/>
          <a:lstStyle/>
          <a:p>
            <a:r>
              <a:rPr lang="en-US" altLang="en-US" sz="1400">
                <a:solidFill>
                  <a:srgbClr val="FFC000"/>
                </a:solidFill>
              </a:rPr>
              <a:t>Anxiety/Sleep</a:t>
            </a:r>
          </a:p>
          <a:p>
            <a:pPr lvl="1"/>
            <a:r>
              <a:rPr lang="en-US" altLang="en-US" sz="1400" u="sng">
                <a:solidFill>
                  <a:schemeClr val="bg1"/>
                </a:solidFill>
              </a:rPr>
              <a:t>PRN’s:</a:t>
            </a:r>
            <a:r>
              <a:rPr lang="en-US" altLang="en-US" sz="1400">
                <a:solidFill>
                  <a:schemeClr val="bg1"/>
                </a:solidFill>
              </a:rPr>
              <a:t> Clonidine, Baclofen,</a:t>
            </a:r>
            <a:r>
              <a:rPr lang="en-US" altLang="en-US" sz="1400">
                <a:solidFill>
                  <a:srgbClr val="FF0000"/>
                </a:solidFill>
              </a:rPr>
              <a:t> </a:t>
            </a:r>
            <a:r>
              <a:rPr lang="en-US" altLang="en-US" sz="1400">
                <a:solidFill>
                  <a:schemeClr val="bg1"/>
                </a:solidFill>
              </a:rPr>
              <a:t>Hydroxyzine, amitriptyline (concomitant NP pain)</a:t>
            </a:r>
          </a:p>
          <a:p>
            <a:pPr lvl="2"/>
            <a:r>
              <a:rPr lang="en-US" altLang="en-US" sz="1200" i="1">
                <a:solidFill>
                  <a:srgbClr val="FF0000"/>
                </a:solidFill>
              </a:rPr>
              <a:t>Gabapentin </a:t>
            </a:r>
            <a:r>
              <a:rPr lang="en-US" altLang="en-US" sz="1200">
                <a:solidFill>
                  <a:schemeClr val="bg1"/>
                </a:solidFill>
              </a:rPr>
              <a:t>(acute withdrawal </a:t>
            </a:r>
            <a:r>
              <a:rPr lang="en-US" altLang="en-US" sz="1200">
                <a:solidFill>
                  <a:srgbClr val="FF0000"/>
                </a:solidFill>
              </a:rPr>
              <a:t>then D/C</a:t>
            </a:r>
            <a:r>
              <a:rPr lang="en-US" altLang="en-US" sz="1200">
                <a:solidFill>
                  <a:schemeClr val="bg1"/>
                </a:solidFill>
              </a:rPr>
              <a:t> or continued for concomitant NP pain)</a:t>
            </a:r>
          </a:p>
          <a:p>
            <a:pPr lvl="2"/>
            <a:r>
              <a:rPr lang="en-US" altLang="en-US" sz="1200">
                <a:solidFill>
                  <a:schemeClr val="bg1"/>
                </a:solidFill>
              </a:rPr>
              <a:t> Misuse, </a:t>
            </a:r>
            <a:r>
              <a:rPr lang="en-US" altLang="en-US" sz="1200" i="1">
                <a:solidFill>
                  <a:srgbClr val="FF0000"/>
                </a:solidFill>
              </a:rPr>
              <a:t>Tolerance</a:t>
            </a:r>
            <a:r>
              <a:rPr lang="en-US" altLang="en-US" sz="1200">
                <a:solidFill>
                  <a:schemeClr val="bg1"/>
                </a:solidFill>
              </a:rPr>
              <a:t>, Diversion concerns</a:t>
            </a:r>
          </a:p>
          <a:p>
            <a:pPr lvl="1"/>
            <a:r>
              <a:rPr lang="en-US" altLang="en-US" sz="1600" u="sng">
                <a:solidFill>
                  <a:schemeClr val="bg1"/>
                </a:solidFill>
              </a:rPr>
              <a:t>Chronic meds </a:t>
            </a:r>
            <a:r>
              <a:rPr lang="en-US" altLang="en-US" sz="1600" u="sng">
                <a:solidFill>
                  <a:srgbClr val="00B0F0"/>
                </a:solidFill>
              </a:rPr>
              <a:t>(with or without depression)</a:t>
            </a:r>
            <a:r>
              <a:rPr lang="en-US" altLang="en-US" sz="1600">
                <a:solidFill>
                  <a:schemeClr val="bg1"/>
                </a:solidFill>
              </a:rPr>
              <a:t>:</a:t>
            </a:r>
            <a:r>
              <a:rPr lang="en-US" altLang="en-US" sz="1600">
                <a:solidFill>
                  <a:srgbClr val="00B0F0"/>
                </a:solidFill>
              </a:rPr>
              <a:t> </a:t>
            </a:r>
            <a:r>
              <a:rPr lang="en-US" altLang="en-US" sz="1600">
                <a:solidFill>
                  <a:schemeClr val="bg1"/>
                </a:solidFill>
              </a:rPr>
              <a:t>Lexapro or Paxil (panic)</a:t>
            </a:r>
          </a:p>
          <a:p>
            <a:r>
              <a:rPr lang="en-US" altLang="en-US" sz="1400" b="1" i="1">
                <a:solidFill>
                  <a:srgbClr val="FFC000"/>
                </a:solidFill>
              </a:rPr>
              <a:t>Psychosis (hallucinations, paranoia, delusions): </a:t>
            </a:r>
          </a:p>
          <a:p>
            <a:pPr lvl="1"/>
            <a:r>
              <a:rPr lang="en-US" altLang="en-US" sz="1400">
                <a:solidFill>
                  <a:schemeClr val="bg1"/>
                </a:solidFill>
              </a:rPr>
              <a:t>2</a:t>
            </a:r>
            <a:r>
              <a:rPr lang="en-US" altLang="en-US" sz="1400" baseline="30000">
                <a:solidFill>
                  <a:schemeClr val="bg1"/>
                </a:solidFill>
              </a:rPr>
              <a:t>nd</a:t>
            </a:r>
            <a:r>
              <a:rPr lang="en-US" altLang="en-US" sz="1400">
                <a:solidFill>
                  <a:schemeClr val="bg1"/>
                </a:solidFill>
              </a:rPr>
              <a:t> Gen Anti-psychotics: Quetiapine, Risperidone, Paliperidone (oral or Invega injection)</a:t>
            </a:r>
          </a:p>
          <a:p>
            <a:r>
              <a:rPr lang="en-US" altLang="en-US" sz="1400" b="1" i="1">
                <a:solidFill>
                  <a:srgbClr val="FFC000"/>
                </a:solidFill>
              </a:rPr>
              <a:t>Racing Thoughts/Concentration </a:t>
            </a:r>
          </a:p>
          <a:p>
            <a:pPr lvl="1"/>
            <a:r>
              <a:rPr lang="en-US" altLang="en-US" sz="1400">
                <a:solidFill>
                  <a:schemeClr val="bg1"/>
                </a:solidFill>
              </a:rPr>
              <a:t>Guanfacine ER 2-4mg</a:t>
            </a:r>
          </a:p>
          <a:p>
            <a:pPr lvl="2"/>
            <a:r>
              <a:rPr lang="en-US" altLang="en-US" sz="1200">
                <a:solidFill>
                  <a:schemeClr val="bg1"/>
                </a:solidFill>
              </a:rPr>
              <a:t>Non-stimulant FDA approved for ADHD</a:t>
            </a:r>
          </a:p>
          <a:p>
            <a:pPr lvl="2"/>
            <a:r>
              <a:rPr lang="en-US" altLang="en-US" sz="1200">
                <a:solidFill>
                  <a:schemeClr val="bg1"/>
                </a:solidFill>
              </a:rPr>
              <a:t>Strengthens working memory, reducing distraction, and improving attention and impulse control.</a:t>
            </a:r>
          </a:p>
          <a:p>
            <a:endParaRPr lang="en-US" altLang="en-US">
              <a:solidFill>
                <a:schemeClr val="bg1"/>
              </a:solidFill>
            </a:endParaRPr>
          </a:p>
          <a:p>
            <a:endParaRPr lang="en-US" altLang="en-US">
              <a:solidFill>
                <a:schemeClr val="bg1"/>
              </a:solidFill>
            </a:endParaRPr>
          </a:p>
          <a:p>
            <a:endParaRPr lang="en-US" altLang="en-US">
              <a:solidFill>
                <a:schemeClr val="bg1"/>
              </a:solidFill>
            </a:endParaRPr>
          </a:p>
        </p:txBody>
      </p:sp>
      <p:sp>
        <p:nvSpPr>
          <p:cNvPr id="41990" name="Rectangle 2">
            <a:extLst>
              <a:ext uri="{FF2B5EF4-FFF2-40B4-BE49-F238E27FC236}">
                <a16:creationId xmlns:a16="http://schemas.microsoft.com/office/drawing/2014/main" id="{66657E1B-AF21-4EF2-DB59-004350B9DF28}"/>
              </a:ext>
            </a:extLst>
          </p:cNvPr>
          <p:cNvSpPr>
            <a:spLocks noGrp="1" noChangeArrowheads="1"/>
          </p:cNvSpPr>
          <p:nvPr>
            <p:ph type="title"/>
          </p:nvPr>
        </p:nvSpPr>
        <p:spPr>
          <a:xfrm>
            <a:off x="-180975" y="0"/>
            <a:ext cx="9001125" cy="1143000"/>
          </a:xfrm>
        </p:spPr>
        <p:txBody>
          <a:bodyPr/>
          <a:lstStyle/>
          <a:p>
            <a:pPr eaLnBrk="1" hangingPunct="1"/>
            <a:r>
              <a:rPr lang="en-US" altLang="en-US" sz="2800">
                <a:solidFill>
                  <a:srgbClr val="00B0F0"/>
                </a:solidFill>
              </a:rPr>
              <a:t>Practice Based Evidence: Stimulants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59A246E-4F79-9CF3-7A6A-57E55B3D56BD}"/>
              </a:ext>
            </a:extLst>
          </p:cNvPr>
          <p:cNvSpPr>
            <a:spLocks noGrp="1" noChangeArrowheads="1"/>
          </p:cNvSpPr>
          <p:nvPr>
            <p:ph type="title"/>
          </p:nvPr>
        </p:nvSpPr>
        <p:spPr>
          <a:xfrm>
            <a:off x="107950" y="0"/>
            <a:ext cx="8229600" cy="981075"/>
          </a:xfrm>
        </p:spPr>
        <p:txBody>
          <a:bodyPr/>
          <a:lstStyle/>
          <a:p>
            <a:r>
              <a:rPr lang="en-US" altLang="en-US">
                <a:solidFill>
                  <a:srgbClr val="00B0F0"/>
                </a:solidFill>
              </a:rPr>
              <a:t>Evidence Based Studies</a:t>
            </a:r>
            <a:endParaRPr lang="en-US" altLang="en-US"/>
          </a:p>
        </p:txBody>
      </p:sp>
      <p:sp>
        <p:nvSpPr>
          <p:cNvPr id="3" name="Content Placeholder 2">
            <a:extLst>
              <a:ext uri="{FF2B5EF4-FFF2-40B4-BE49-F238E27FC236}">
                <a16:creationId xmlns:a16="http://schemas.microsoft.com/office/drawing/2014/main" id="{EBB30CF4-3CA6-4751-B7D4-80A951968EB9}"/>
              </a:ext>
            </a:extLst>
          </p:cNvPr>
          <p:cNvSpPr>
            <a:spLocks noGrp="1"/>
          </p:cNvSpPr>
          <p:nvPr>
            <p:ph sz="half" idx="1"/>
          </p:nvPr>
        </p:nvSpPr>
        <p:spPr>
          <a:xfrm>
            <a:off x="4662488" y="981075"/>
            <a:ext cx="4302125" cy="5876925"/>
          </a:xfrm>
        </p:spPr>
        <p:txBody>
          <a:bodyPr/>
          <a:lstStyle/>
          <a:p>
            <a:pPr>
              <a:defRPr/>
            </a:pPr>
            <a:r>
              <a:rPr lang="en-US" sz="1000" dirty="0">
                <a:solidFill>
                  <a:srgbClr val="FFFF00"/>
                </a:solidFill>
              </a:rPr>
              <a:t>New England Journal of Medicine (January 2021)</a:t>
            </a:r>
          </a:p>
          <a:p>
            <a:pPr lvl="1">
              <a:defRPr/>
            </a:pPr>
            <a:r>
              <a:rPr lang="en-US" sz="1000" dirty="0">
                <a:solidFill>
                  <a:schemeClr val="bg1"/>
                </a:solidFill>
              </a:rPr>
              <a:t>“Bupropion and Naltrexone in Methamphetamine Use Disorder”</a:t>
            </a:r>
          </a:p>
          <a:p>
            <a:pPr marL="457200" lvl="1" indent="0">
              <a:buFontTx/>
              <a:buNone/>
              <a:defRPr/>
            </a:pPr>
            <a:endParaRPr lang="en-US" sz="1000" dirty="0">
              <a:solidFill>
                <a:schemeClr val="bg1"/>
              </a:solidFill>
            </a:endParaRPr>
          </a:p>
          <a:p>
            <a:pPr>
              <a:defRPr/>
            </a:pPr>
            <a:r>
              <a:rPr lang="en-US" sz="1000" dirty="0">
                <a:solidFill>
                  <a:srgbClr val="FFFF00"/>
                </a:solidFill>
              </a:rPr>
              <a:t>The American Journal of Drug and Alcohol Abuse (Vol. 46, Issue 5, 2020)</a:t>
            </a:r>
          </a:p>
          <a:p>
            <a:pPr lvl="1">
              <a:defRPr/>
            </a:pPr>
            <a:r>
              <a:rPr lang="en-US" sz="1000" dirty="0">
                <a:solidFill>
                  <a:schemeClr val="bg1"/>
                </a:solidFill>
              </a:rPr>
              <a:t>Executive function moderates naltrexone effects on methamphetamine-induced craving and subjective responses”</a:t>
            </a:r>
          </a:p>
          <a:p>
            <a:pPr marL="457200" lvl="1" indent="0">
              <a:buFontTx/>
              <a:buNone/>
              <a:defRPr/>
            </a:pPr>
            <a:endParaRPr lang="en-US" sz="1000" dirty="0">
              <a:solidFill>
                <a:schemeClr val="bg1"/>
              </a:solidFill>
            </a:endParaRPr>
          </a:p>
          <a:p>
            <a:pPr>
              <a:defRPr/>
            </a:pPr>
            <a:r>
              <a:rPr lang="en-US" sz="1000" dirty="0">
                <a:solidFill>
                  <a:srgbClr val="FFFF00"/>
                </a:solidFill>
              </a:rPr>
              <a:t>European Journal of Pharmacology (Vol. 865, December 2019)</a:t>
            </a:r>
          </a:p>
          <a:p>
            <a:pPr lvl="1">
              <a:defRPr/>
            </a:pPr>
            <a:r>
              <a:rPr lang="en-US" sz="1000" dirty="0">
                <a:solidFill>
                  <a:schemeClr val="bg1"/>
                </a:solidFill>
              </a:rPr>
              <a:t>“Inhibition of naltrexone on relapse in methamphetamine self-administration and conditioned place preference in rats”</a:t>
            </a:r>
          </a:p>
          <a:p>
            <a:pPr marL="457200" lvl="1" indent="0">
              <a:buFontTx/>
              <a:buNone/>
              <a:defRPr/>
            </a:pPr>
            <a:endParaRPr lang="en-US" sz="1000" dirty="0">
              <a:solidFill>
                <a:schemeClr val="bg1"/>
              </a:solidFill>
            </a:endParaRPr>
          </a:p>
          <a:p>
            <a:pPr>
              <a:defRPr/>
            </a:pPr>
            <a:r>
              <a:rPr lang="en-US" sz="1000" dirty="0">
                <a:solidFill>
                  <a:srgbClr val="FFFF00"/>
                </a:solidFill>
              </a:rPr>
              <a:t>Drug and Alcohol Dependence (Vol. 192, November 2018)</a:t>
            </a:r>
          </a:p>
          <a:p>
            <a:pPr lvl="1">
              <a:defRPr/>
            </a:pPr>
            <a:r>
              <a:rPr lang="en-US" sz="1000" dirty="0">
                <a:solidFill>
                  <a:schemeClr val="bg1"/>
                </a:solidFill>
              </a:rPr>
              <a:t>“A preliminary randomized clinical trial of naltrexone reduces striatal resting state functional connectivity in people with methamphetamine use disorder”</a:t>
            </a:r>
          </a:p>
          <a:p>
            <a:pPr marL="457200" lvl="1" indent="0">
              <a:buFontTx/>
              <a:buNone/>
              <a:defRPr/>
            </a:pPr>
            <a:endParaRPr lang="en-US" sz="1000" dirty="0">
              <a:solidFill>
                <a:schemeClr val="bg1"/>
              </a:solidFill>
            </a:endParaRPr>
          </a:p>
          <a:p>
            <a:pPr>
              <a:defRPr/>
            </a:pPr>
            <a:r>
              <a:rPr lang="en-US" sz="1000" dirty="0">
                <a:solidFill>
                  <a:srgbClr val="FFFF00"/>
                </a:solidFill>
              </a:rPr>
              <a:t>American College of Neuropsychopharmacology (2015)</a:t>
            </a:r>
          </a:p>
          <a:p>
            <a:pPr lvl="1">
              <a:defRPr/>
            </a:pPr>
            <a:r>
              <a:rPr lang="en-US" sz="1000" dirty="0">
                <a:solidFill>
                  <a:schemeClr val="bg1"/>
                </a:solidFill>
              </a:rPr>
              <a:t>“The Effects of Naltrexone on Subjective Response to Methamphetamine in a Clinical Sample: A Double-Blind, Placebo-Controlled Laboratory Study”</a:t>
            </a:r>
          </a:p>
          <a:p>
            <a:pPr marL="457200" lvl="1" indent="0">
              <a:buFontTx/>
              <a:buNone/>
              <a:defRPr/>
            </a:pPr>
            <a:endParaRPr lang="en-US" sz="1000" dirty="0">
              <a:solidFill>
                <a:schemeClr val="bg1"/>
              </a:solidFill>
            </a:endParaRPr>
          </a:p>
          <a:p>
            <a:pPr>
              <a:defRPr/>
            </a:pPr>
            <a:r>
              <a:rPr lang="en-US" sz="1000" dirty="0">
                <a:solidFill>
                  <a:srgbClr val="FFFF00"/>
                </a:solidFill>
              </a:rPr>
              <a:t>European Neuropsychopharmacology (Vol. 20, Issue 11, November 2010)</a:t>
            </a:r>
          </a:p>
          <a:p>
            <a:pPr lvl="1">
              <a:defRPr/>
            </a:pPr>
            <a:r>
              <a:rPr lang="en-US" sz="1000" dirty="0">
                <a:solidFill>
                  <a:schemeClr val="bg1"/>
                </a:solidFill>
              </a:rPr>
              <a:t>“A double-blind, placebo-controlled study of N-acetyl cysteine plus naltrexone for methamphetamine dependence”</a:t>
            </a:r>
          </a:p>
          <a:p>
            <a:pPr marL="457200" lvl="1" indent="0">
              <a:buFontTx/>
              <a:buNone/>
              <a:defRPr/>
            </a:pPr>
            <a:endParaRPr lang="en-US" sz="1000" dirty="0">
              <a:solidFill>
                <a:schemeClr val="bg1"/>
              </a:solidFill>
            </a:endParaRPr>
          </a:p>
          <a:p>
            <a:pPr>
              <a:defRPr/>
            </a:pPr>
            <a:r>
              <a:rPr lang="en-US" sz="1000" dirty="0">
                <a:solidFill>
                  <a:srgbClr val="FFFF00"/>
                </a:solidFill>
              </a:rPr>
              <a:t>Brain Research (Vol. 1021, Issue 2, September 2004)</a:t>
            </a:r>
          </a:p>
          <a:p>
            <a:pPr lvl="1">
              <a:defRPr/>
            </a:pPr>
            <a:r>
              <a:rPr lang="en-US" sz="1000" dirty="0">
                <a:solidFill>
                  <a:schemeClr val="bg1"/>
                </a:solidFill>
              </a:rPr>
              <a:t>“Naltrexone attenuates cue- but not drug-induced methamphetamine seeking: a possible mechanism for the dissociation of primary and secondary r</a:t>
            </a:r>
            <a:r>
              <a:rPr lang="en-US" sz="1050" dirty="0">
                <a:solidFill>
                  <a:schemeClr val="bg1"/>
                </a:solidFill>
              </a:rPr>
              <a:t>eward”.</a:t>
            </a:r>
          </a:p>
        </p:txBody>
      </p:sp>
      <p:pic>
        <p:nvPicPr>
          <p:cNvPr id="44036" name="Content Placeholder 4">
            <a:extLst>
              <a:ext uri="{FF2B5EF4-FFF2-40B4-BE49-F238E27FC236}">
                <a16:creationId xmlns:a16="http://schemas.microsoft.com/office/drawing/2014/main" id="{A11570E7-8AA4-5B6D-1FF6-F28506AD009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31990" t="7111" r="32350" b="4013"/>
          <a:stretch>
            <a:fillRect/>
          </a:stretch>
        </p:blipFill>
        <p:spPr>
          <a:xfrm>
            <a:off x="92075" y="981075"/>
            <a:ext cx="4389438" cy="58769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37355D9-2E1C-D929-FE05-B6B6E7999761}"/>
              </a:ext>
            </a:extLst>
          </p:cNvPr>
          <p:cNvSpPr>
            <a:spLocks noGrp="1" noChangeArrowheads="1"/>
          </p:cNvSpPr>
          <p:nvPr>
            <p:ph type="title"/>
          </p:nvPr>
        </p:nvSpPr>
        <p:spPr>
          <a:xfrm>
            <a:off x="107950" y="0"/>
            <a:ext cx="8229600" cy="981075"/>
          </a:xfrm>
        </p:spPr>
        <p:txBody>
          <a:bodyPr/>
          <a:lstStyle/>
          <a:p>
            <a:r>
              <a:rPr lang="en-US" altLang="en-US">
                <a:solidFill>
                  <a:srgbClr val="00B0F0"/>
                </a:solidFill>
              </a:rPr>
              <a:t>Resource Guide </a:t>
            </a:r>
            <a:r>
              <a:rPr lang="en-US" altLang="en-US" sz="1400">
                <a:solidFill>
                  <a:srgbClr val="00B0F0"/>
                </a:solidFill>
              </a:rPr>
              <a:t>https://store.samhsa.gov/sites/default/files/SAMHSA_Digital_Download/PEP21-06-02-002.pdf</a:t>
            </a:r>
            <a:endParaRPr lang="en-US" altLang="en-US" sz="1400"/>
          </a:p>
        </p:txBody>
      </p:sp>
      <p:sp>
        <p:nvSpPr>
          <p:cNvPr id="3" name="Content Placeholder 2">
            <a:extLst>
              <a:ext uri="{FF2B5EF4-FFF2-40B4-BE49-F238E27FC236}">
                <a16:creationId xmlns:a16="http://schemas.microsoft.com/office/drawing/2014/main" id="{EBB30CF4-3CA6-4751-B7D4-80A951968EB9}"/>
              </a:ext>
            </a:extLst>
          </p:cNvPr>
          <p:cNvSpPr>
            <a:spLocks noGrp="1"/>
          </p:cNvSpPr>
          <p:nvPr>
            <p:ph sz="half" idx="1"/>
          </p:nvPr>
        </p:nvSpPr>
        <p:spPr>
          <a:xfrm>
            <a:off x="4241800" y="1241425"/>
            <a:ext cx="4879975" cy="5472113"/>
          </a:xfrm>
        </p:spPr>
        <p:txBody>
          <a:bodyPr/>
          <a:lstStyle/>
          <a:p>
            <a:pPr>
              <a:defRPr/>
            </a:pPr>
            <a:r>
              <a:rPr lang="en-US" sz="1200" dirty="0">
                <a:solidFill>
                  <a:srgbClr val="FFFF00"/>
                </a:solidFill>
              </a:rPr>
              <a:t>FORWARD:</a:t>
            </a:r>
            <a:r>
              <a:rPr lang="en-US" sz="1200" dirty="0">
                <a:solidFill>
                  <a:schemeClr val="bg1"/>
                </a:solidFill>
              </a:rPr>
              <a:t> Evidence-Based Resource Guide Series Overview Introduction to the series. </a:t>
            </a:r>
          </a:p>
          <a:p>
            <a:pPr marL="0" indent="0">
              <a:buFontTx/>
              <a:buNone/>
              <a:defRPr/>
            </a:pPr>
            <a:endParaRPr lang="en-US" sz="1200" dirty="0">
              <a:solidFill>
                <a:schemeClr val="bg1"/>
              </a:solidFill>
            </a:endParaRPr>
          </a:p>
          <a:p>
            <a:pPr>
              <a:defRPr/>
            </a:pPr>
            <a:r>
              <a:rPr lang="en-US" sz="1200" dirty="0">
                <a:solidFill>
                  <a:srgbClr val="FFFF00"/>
                </a:solidFill>
              </a:rPr>
              <a:t>1</a:t>
            </a:r>
            <a:r>
              <a:rPr lang="en-US" sz="1200" dirty="0">
                <a:solidFill>
                  <a:schemeClr val="bg1"/>
                </a:solidFill>
              </a:rPr>
              <a:t> Issue Brief Overview of current approaches and challenges to addressing CSU and concurrent SUD in communities. </a:t>
            </a:r>
          </a:p>
          <a:p>
            <a:pPr marL="0" indent="0">
              <a:buFontTx/>
              <a:buNone/>
              <a:defRPr/>
            </a:pPr>
            <a:endParaRPr lang="en-US" sz="1200" dirty="0">
              <a:solidFill>
                <a:schemeClr val="bg1"/>
              </a:solidFill>
            </a:endParaRPr>
          </a:p>
          <a:p>
            <a:pPr>
              <a:defRPr/>
            </a:pPr>
            <a:r>
              <a:rPr lang="en-US" sz="1200" dirty="0">
                <a:solidFill>
                  <a:srgbClr val="FFFF00"/>
                </a:solidFill>
              </a:rPr>
              <a:t>2</a:t>
            </a:r>
            <a:r>
              <a:rPr lang="en-US" sz="1200" dirty="0">
                <a:solidFill>
                  <a:schemeClr val="bg1"/>
                </a:solidFill>
              </a:rPr>
              <a:t> What Research Tells Us Current evidence on effectiveness of the following practices included in the guide to address CSU and concurrent SUD: FDA-approved pharmacotherapy together with counseling; contingency management together with FDA-approved pharmacotherapy and counseling; and twelve-step facilitation therapy together with FDA-approved pharmacotherapy and counseling.</a:t>
            </a:r>
          </a:p>
          <a:p>
            <a:pPr marL="0" indent="0">
              <a:buFontTx/>
              <a:buNone/>
              <a:defRPr/>
            </a:pPr>
            <a:endParaRPr lang="en-US" sz="1200" dirty="0">
              <a:solidFill>
                <a:schemeClr val="bg1"/>
              </a:solidFill>
            </a:endParaRPr>
          </a:p>
          <a:p>
            <a:pPr>
              <a:defRPr/>
            </a:pPr>
            <a:r>
              <a:rPr lang="en-US" sz="1200" dirty="0">
                <a:solidFill>
                  <a:srgbClr val="FFFF00"/>
                </a:solidFill>
              </a:rPr>
              <a:t>3</a:t>
            </a:r>
            <a:r>
              <a:rPr lang="en-US" sz="1200" dirty="0">
                <a:solidFill>
                  <a:schemeClr val="bg1"/>
                </a:solidFill>
              </a:rPr>
              <a:t> Guidance for Selecting and Implementing Evidence-Based Practices Considerations and practical information for clinicians and organizations to consider when selecting and implementing practices to address CSU and concurrent SUD. </a:t>
            </a:r>
          </a:p>
          <a:p>
            <a:pPr marL="0" indent="0">
              <a:buFontTx/>
              <a:buNone/>
              <a:defRPr/>
            </a:pPr>
            <a:endParaRPr lang="en-US" sz="1200" dirty="0">
              <a:solidFill>
                <a:schemeClr val="bg1"/>
              </a:solidFill>
            </a:endParaRPr>
          </a:p>
          <a:p>
            <a:pPr>
              <a:defRPr/>
            </a:pPr>
            <a:r>
              <a:rPr lang="en-US" sz="1200" dirty="0">
                <a:solidFill>
                  <a:srgbClr val="FFFF00"/>
                </a:solidFill>
              </a:rPr>
              <a:t>4</a:t>
            </a:r>
            <a:r>
              <a:rPr lang="en-US" sz="1200" dirty="0">
                <a:solidFill>
                  <a:schemeClr val="bg1"/>
                </a:solidFill>
              </a:rPr>
              <a:t> Examples of Treatment Programs Descriptions of programs that use practices from Chapter 2 to address CSU and concurrent SUD. </a:t>
            </a:r>
          </a:p>
          <a:p>
            <a:pPr marL="0" indent="0">
              <a:buFontTx/>
              <a:buNone/>
              <a:defRPr/>
            </a:pPr>
            <a:endParaRPr lang="en-US" sz="1200" dirty="0">
              <a:solidFill>
                <a:schemeClr val="bg1"/>
              </a:solidFill>
            </a:endParaRPr>
          </a:p>
          <a:p>
            <a:pPr>
              <a:defRPr/>
            </a:pPr>
            <a:r>
              <a:rPr lang="en-US" sz="1200" dirty="0">
                <a:solidFill>
                  <a:srgbClr val="FFFF00"/>
                </a:solidFill>
              </a:rPr>
              <a:t>5</a:t>
            </a:r>
            <a:r>
              <a:rPr lang="en-US" sz="1200" dirty="0">
                <a:solidFill>
                  <a:schemeClr val="bg1"/>
                </a:solidFill>
              </a:rPr>
              <a:t> Resources for Evaluation and Quality Improvement Guidance and resources for implementing best practices, monitoring outcomes, and improving quality.</a:t>
            </a:r>
          </a:p>
        </p:txBody>
      </p:sp>
      <p:pic>
        <p:nvPicPr>
          <p:cNvPr id="46084" name="Picture 4">
            <a:extLst>
              <a:ext uri="{FF2B5EF4-FFF2-40B4-BE49-F238E27FC236}">
                <a16:creationId xmlns:a16="http://schemas.microsoft.com/office/drawing/2014/main" id="{5BB47699-58F0-2741-9270-7B817444A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279" t="18617" r="37634" b="20284"/>
          <a:stretch>
            <a:fillRect/>
          </a:stretch>
        </p:blipFill>
        <p:spPr bwMode="auto">
          <a:xfrm>
            <a:off x="22225" y="1096963"/>
            <a:ext cx="4200525"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0181EB5-6C8A-EADB-A8B2-1CA8C68806CF}"/>
              </a:ext>
            </a:extLst>
          </p:cNvPr>
          <p:cNvSpPr>
            <a:spLocks noGrp="1" noChangeArrowheads="1"/>
          </p:cNvSpPr>
          <p:nvPr>
            <p:ph type="title"/>
          </p:nvPr>
        </p:nvSpPr>
        <p:spPr>
          <a:xfrm>
            <a:off x="323850" y="44450"/>
            <a:ext cx="8229600" cy="850900"/>
          </a:xfrm>
        </p:spPr>
        <p:txBody>
          <a:bodyPr/>
          <a:lstStyle/>
          <a:p>
            <a:r>
              <a:rPr lang="en-US" altLang="en-US">
                <a:solidFill>
                  <a:srgbClr val="00B0F0"/>
                </a:solidFill>
              </a:rPr>
              <a:t>Case Vignette</a:t>
            </a:r>
            <a:endParaRPr lang="en-US" altLang="en-US"/>
          </a:p>
        </p:txBody>
      </p:sp>
      <p:sp>
        <p:nvSpPr>
          <p:cNvPr id="48131" name="Content Placeholder 2">
            <a:extLst>
              <a:ext uri="{FF2B5EF4-FFF2-40B4-BE49-F238E27FC236}">
                <a16:creationId xmlns:a16="http://schemas.microsoft.com/office/drawing/2014/main" id="{F136A2B3-B519-6AE2-C7B8-BEDDAE538111}"/>
              </a:ext>
            </a:extLst>
          </p:cNvPr>
          <p:cNvSpPr>
            <a:spLocks noGrp="1" noChangeArrowheads="1"/>
          </p:cNvSpPr>
          <p:nvPr>
            <p:ph idx="1"/>
          </p:nvPr>
        </p:nvSpPr>
        <p:spPr>
          <a:xfrm>
            <a:off x="1692275" y="1096963"/>
            <a:ext cx="7559675" cy="5761037"/>
          </a:xfrm>
        </p:spPr>
        <p:txBody>
          <a:bodyPr/>
          <a:lstStyle/>
          <a:p>
            <a:pPr marL="0" indent="0">
              <a:buFontTx/>
              <a:buNone/>
            </a:pPr>
            <a:r>
              <a:rPr lang="en-US" altLang="en-US" sz="1800">
                <a:solidFill>
                  <a:schemeClr val="bg1"/>
                </a:solidFill>
              </a:rPr>
              <a:t>Patient #1 is a 35 y.o. male that presents today with a CC of </a:t>
            </a:r>
            <a:r>
              <a:rPr lang="en-US" altLang="en-US" sz="1800">
                <a:solidFill>
                  <a:srgbClr val="FFFF00"/>
                </a:solidFill>
              </a:rPr>
              <a:t>insomnia</a:t>
            </a:r>
            <a:r>
              <a:rPr lang="en-US" altLang="en-US" sz="1800">
                <a:solidFill>
                  <a:schemeClr val="bg1"/>
                </a:solidFill>
              </a:rPr>
              <a:t>. </a:t>
            </a:r>
          </a:p>
          <a:p>
            <a:pPr marL="0" indent="0">
              <a:buFontTx/>
              <a:buNone/>
            </a:pPr>
            <a:r>
              <a:rPr lang="en-US" altLang="en-US" sz="1800">
                <a:solidFill>
                  <a:srgbClr val="FFFF00"/>
                </a:solidFill>
              </a:rPr>
              <a:t>Medical Hx</a:t>
            </a:r>
            <a:r>
              <a:rPr lang="en-US" altLang="en-US" sz="1800">
                <a:solidFill>
                  <a:schemeClr val="bg1"/>
                </a:solidFill>
              </a:rPr>
              <a:t>: Chronic knee pain and otherwise unremarkable.</a:t>
            </a:r>
          </a:p>
          <a:p>
            <a:pPr marL="0" indent="0">
              <a:buFontTx/>
              <a:buNone/>
            </a:pPr>
            <a:r>
              <a:rPr lang="en-US" altLang="en-US" sz="1800">
                <a:solidFill>
                  <a:srgbClr val="FFFF00"/>
                </a:solidFill>
              </a:rPr>
              <a:t>Psych Hx</a:t>
            </a:r>
            <a:r>
              <a:rPr lang="en-US" altLang="en-US" sz="1800">
                <a:solidFill>
                  <a:schemeClr val="bg1"/>
                </a:solidFill>
              </a:rPr>
              <a:t>: ADHD previously managed with methylphenidate.</a:t>
            </a:r>
          </a:p>
          <a:p>
            <a:pPr marL="0" indent="0">
              <a:buFontTx/>
              <a:buNone/>
            </a:pPr>
            <a:r>
              <a:rPr lang="en-US" altLang="en-US" sz="1800">
                <a:solidFill>
                  <a:srgbClr val="FFFF00"/>
                </a:solidFill>
              </a:rPr>
              <a:t>Social:</a:t>
            </a:r>
            <a:r>
              <a:rPr lang="en-US" altLang="en-US" sz="1800">
                <a:solidFill>
                  <a:schemeClr val="bg1"/>
                </a:solidFill>
              </a:rPr>
              <a:t> Fixes cars for money. Unable to maintain employment as gas station attendant or house keeping. Lives alone in apartment. Recently ended a 3 year relationship and partner moved out.</a:t>
            </a:r>
          </a:p>
          <a:p>
            <a:pPr marL="0" indent="0">
              <a:buFontTx/>
              <a:buNone/>
            </a:pPr>
            <a:r>
              <a:rPr lang="en-US" altLang="en-US" sz="1800">
                <a:solidFill>
                  <a:srgbClr val="FFFF00"/>
                </a:solidFill>
              </a:rPr>
              <a:t>Screening</a:t>
            </a:r>
            <a:r>
              <a:rPr lang="en-US" altLang="en-US" sz="1800">
                <a:solidFill>
                  <a:schemeClr val="bg1"/>
                </a:solidFill>
              </a:rPr>
              <a:t>:</a:t>
            </a:r>
          </a:p>
          <a:p>
            <a:pPr marL="0" indent="0">
              <a:buFontTx/>
              <a:buNone/>
            </a:pPr>
            <a:r>
              <a:rPr lang="en-US" altLang="en-US" sz="1800">
                <a:solidFill>
                  <a:schemeClr val="bg1"/>
                </a:solidFill>
              </a:rPr>
              <a:t>	TICS: 2 positive responses</a:t>
            </a:r>
          </a:p>
          <a:p>
            <a:pPr marL="0" indent="0">
              <a:buFontTx/>
              <a:buNone/>
            </a:pPr>
            <a:r>
              <a:rPr lang="en-US" altLang="en-US" sz="1800">
                <a:solidFill>
                  <a:schemeClr val="bg1"/>
                </a:solidFill>
              </a:rPr>
              <a:t>	DAST: 19 (severe level)</a:t>
            </a:r>
          </a:p>
          <a:p>
            <a:pPr marL="0" indent="0">
              <a:buFontTx/>
              <a:buNone/>
            </a:pPr>
            <a:r>
              <a:rPr lang="en-US" altLang="en-US" sz="1800">
                <a:solidFill>
                  <a:schemeClr val="bg1"/>
                </a:solidFill>
              </a:rPr>
              <a:t>	PHQ-9: 17 (moderately severe depression- no SI)</a:t>
            </a:r>
          </a:p>
          <a:p>
            <a:pPr marL="0" indent="0">
              <a:buFontTx/>
              <a:buNone/>
            </a:pPr>
            <a:r>
              <a:rPr lang="en-US" altLang="en-US" sz="1800">
                <a:solidFill>
                  <a:schemeClr val="bg1"/>
                </a:solidFill>
              </a:rPr>
              <a:t>	GAD-7: 18 (severe anxiety)</a:t>
            </a:r>
          </a:p>
          <a:p>
            <a:pPr marL="0" indent="0">
              <a:buFontTx/>
              <a:buNone/>
            </a:pPr>
            <a:r>
              <a:rPr lang="en-US" altLang="en-US" sz="1800">
                <a:solidFill>
                  <a:srgbClr val="FFFF00"/>
                </a:solidFill>
              </a:rPr>
              <a:t>Labs:</a:t>
            </a:r>
            <a:r>
              <a:rPr lang="en-US" altLang="en-US" sz="1800">
                <a:solidFill>
                  <a:schemeClr val="bg1"/>
                </a:solidFill>
              </a:rPr>
              <a:t> CBC and CMP unremarkable. UDS positive for opioids (oxycontin), methamphetamine, and amphetamines.</a:t>
            </a:r>
          </a:p>
          <a:p>
            <a:pPr marL="0" indent="0">
              <a:buFontTx/>
              <a:buNone/>
            </a:pPr>
            <a:r>
              <a:rPr lang="en-US" altLang="en-US" sz="1800">
                <a:solidFill>
                  <a:srgbClr val="FFFF00"/>
                </a:solidFill>
              </a:rPr>
              <a:t>Active Meds</a:t>
            </a:r>
            <a:r>
              <a:rPr lang="en-US" altLang="en-US" sz="1800">
                <a:solidFill>
                  <a:schemeClr val="bg1"/>
                </a:solidFill>
              </a:rPr>
              <a:t>:  Ibuprofen 800mg TID for knee pain</a:t>
            </a:r>
          </a:p>
          <a:p>
            <a:pPr marL="0" indent="0">
              <a:buFontTx/>
              <a:buNone/>
            </a:pPr>
            <a:r>
              <a:rPr lang="en-US" altLang="en-US" sz="1800">
                <a:solidFill>
                  <a:srgbClr val="FFFF00"/>
                </a:solidFill>
              </a:rPr>
              <a:t>Inactive Meds: </a:t>
            </a:r>
            <a:r>
              <a:rPr lang="en-US" altLang="en-US" sz="1800">
                <a:solidFill>
                  <a:schemeClr val="bg1"/>
                </a:solidFill>
              </a:rPr>
              <a:t>Hydrocodone/APAP 5mg/325mg TID PRN (D/C’d)</a:t>
            </a:r>
          </a:p>
          <a:p>
            <a:pPr marL="0" indent="0">
              <a:buFontTx/>
              <a:buNone/>
            </a:pPr>
            <a:r>
              <a:rPr lang="en-US" altLang="en-US" sz="1800">
                <a:solidFill>
                  <a:schemeClr val="bg1"/>
                </a:solidFill>
              </a:rPr>
              <a:t>	            Methylphenidate 30mg QD (D/C’d)</a:t>
            </a:r>
          </a:p>
          <a:p>
            <a:pPr marL="0" indent="0">
              <a:buFontTx/>
              <a:buNone/>
            </a:pPr>
            <a:r>
              <a:rPr lang="en-US" altLang="en-US" sz="2000">
                <a:solidFill>
                  <a:schemeClr val="bg1"/>
                </a:solidFill>
              </a:rPr>
              <a:t>           </a:t>
            </a:r>
          </a:p>
          <a:p>
            <a:pPr marL="0" indent="0">
              <a:buFontTx/>
              <a:buNone/>
            </a:pPr>
            <a:endParaRPr lang="en-US" altLang="en-US" sz="2000">
              <a:solidFill>
                <a:schemeClr val="bg1"/>
              </a:solidFill>
            </a:endParaRPr>
          </a:p>
          <a:p>
            <a:pPr marL="0" indent="0">
              <a:buFontTx/>
              <a:buNone/>
            </a:pPr>
            <a:r>
              <a:rPr lang="en-US" altLang="en-US" sz="2000">
                <a:solidFill>
                  <a:schemeClr val="bg1"/>
                </a:solidFill>
              </a:rPr>
              <a:t>	</a:t>
            </a:r>
            <a:endParaRPr lang="en-US" altLang="en-US">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795A6E7-95BF-8124-848D-A71EF9EE6A9B}"/>
              </a:ext>
            </a:extLst>
          </p:cNvPr>
          <p:cNvSpPr>
            <a:spLocks noGrp="1" noChangeArrowheads="1"/>
          </p:cNvSpPr>
          <p:nvPr>
            <p:ph type="title"/>
          </p:nvPr>
        </p:nvSpPr>
        <p:spPr>
          <a:xfrm>
            <a:off x="250825" y="111125"/>
            <a:ext cx="8229600" cy="849313"/>
          </a:xfrm>
        </p:spPr>
        <p:txBody>
          <a:bodyPr/>
          <a:lstStyle/>
          <a:p>
            <a:r>
              <a:rPr lang="en-US" altLang="en-US">
                <a:solidFill>
                  <a:srgbClr val="00B0F0"/>
                </a:solidFill>
              </a:rPr>
              <a:t>Case Vignette</a:t>
            </a:r>
            <a:endParaRPr lang="en-US" altLang="en-US"/>
          </a:p>
        </p:txBody>
      </p:sp>
      <p:sp>
        <p:nvSpPr>
          <p:cNvPr id="3" name="Content Placeholder 2">
            <a:extLst>
              <a:ext uri="{FF2B5EF4-FFF2-40B4-BE49-F238E27FC236}">
                <a16:creationId xmlns:a16="http://schemas.microsoft.com/office/drawing/2014/main" id="{7A9B25E9-63B1-4DD0-B2FA-909FCB1069E5}"/>
              </a:ext>
            </a:extLst>
          </p:cNvPr>
          <p:cNvSpPr>
            <a:spLocks noGrp="1"/>
          </p:cNvSpPr>
          <p:nvPr>
            <p:ph idx="1"/>
          </p:nvPr>
        </p:nvSpPr>
        <p:spPr>
          <a:xfrm>
            <a:off x="1403350" y="981075"/>
            <a:ext cx="7632700" cy="5761038"/>
          </a:xfrm>
        </p:spPr>
        <p:txBody>
          <a:bodyPr/>
          <a:lstStyle/>
          <a:p>
            <a:pPr marL="0" indent="0">
              <a:buFontTx/>
              <a:buNone/>
              <a:defRPr/>
            </a:pPr>
            <a:r>
              <a:rPr lang="en-US" sz="2000" dirty="0">
                <a:solidFill>
                  <a:schemeClr val="bg1"/>
                </a:solidFill>
              </a:rPr>
              <a:t>After screening, patient admits to overusing his prescription stimulants in the past and snorting methamphetamine for past few years. Also admits to purchasing non-prescribed opioid pills after his PCP discontinued his hydrocodone/APAP and Methylphenidate 6 months ago for having a UDS positive for methamphetamine and oxycodone at the ER. Denies ever using heroin. Reports that non-prescribed Lyrica 150mg helps with pain and anxiety. </a:t>
            </a:r>
          </a:p>
          <a:p>
            <a:pPr marL="0" indent="0">
              <a:buFontTx/>
              <a:buNone/>
              <a:defRPr/>
            </a:pPr>
            <a:endParaRPr lang="en-US" sz="2000" dirty="0">
              <a:solidFill>
                <a:schemeClr val="bg1"/>
              </a:solidFill>
            </a:endParaRPr>
          </a:p>
          <a:p>
            <a:pPr marL="0" indent="0">
              <a:buFontTx/>
              <a:buNone/>
              <a:defRPr/>
            </a:pPr>
            <a:r>
              <a:rPr lang="en-US" sz="2000" dirty="0">
                <a:solidFill>
                  <a:schemeClr val="bg1"/>
                </a:solidFill>
              </a:rPr>
              <a:t>Recommendations:</a:t>
            </a:r>
          </a:p>
          <a:p>
            <a:pPr marL="457200" indent="-457200">
              <a:buFontTx/>
              <a:buAutoNum type="arabicParenR"/>
              <a:defRPr/>
            </a:pPr>
            <a:r>
              <a:rPr lang="en-US" sz="2000" dirty="0">
                <a:solidFill>
                  <a:schemeClr val="bg1"/>
                </a:solidFill>
              </a:rPr>
              <a:t>Sleep</a:t>
            </a:r>
          </a:p>
          <a:p>
            <a:pPr marL="457200" indent="-457200">
              <a:buFontTx/>
              <a:buAutoNum type="arabicParenR"/>
              <a:defRPr/>
            </a:pPr>
            <a:r>
              <a:rPr lang="en-US" sz="2000" dirty="0">
                <a:solidFill>
                  <a:schemeClr val="bg1"/>
                </a:solidFill>
              </a:rPr>
              <a:t>Pain</a:t>
            </a:r>
          </a:p>
          <a:p>
            <a:pPr marL="457200" indent="-457200">
              <a:buFontTx/>
              <a:buAutoNum type="arabicParenR"/>
              <a:defRPr/>
            </a:pPr>
            <a:r>
              <a:rPr lang="en-US" sz="2000" dirty="0">
                <a:solidFill>
                  <a:schemeClr val="bg1"/>
                </a:solidFill>
              </a:rPr>
              <a:t>Opioid abuse</a:t>
            </a:r>
          </a:p>
          <a:p>
            <a:pPr marL="457200" indent="-457200">
              <a:buFontTx/>
              <a:buAutoNum type="arabicParenR"/>
              <a:defRPr/>
            </a:pPr>
            <a:r>
              <a:rPr lang="en-US" sz="2000" dirty="0">
                <a:solidFill>
                  <a:schemeClr val="bg1"/>
                </a:solidFill>
              </a:rPr>
              <a:t>Stimulant Use Disorder</a:t>
            </a:r>
          </a:p>
          <a:p>
            <a:pPr marL="0" indent="0">
              <a:buFontTx/>
              <a:buNone/>
              <a:defRPr/>
            </a:pPr>
            <a:endParaRPr lang="en-US" sz="2000" dirty="0">
              <a:solidFill>
                <a:schemeClr val="bg1"/>
              </a:solidFill>
            </a:endParaRPr>
          </a:p>
          <a:p>
            <a:pPr marL="0" indent="0">
              <a:buFontTx/>
              <a:buNone/>
              <a:defRPr/>
            </a:pPr>
            <a:endParaRPr lang="en-US" sz="2000" dirty="0">
              <a:solidFill>
                <a:schemeClr val="bg1"/>
              </a:solidFill>
            </a:endParaRPr>
          </a:p>
          <a:p>
            <a:pPr marL="0" indent="0">
              <a:buFontTx/>
              <a:buNone/>
              <a:defRPr/>
            </a:pPr>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5BF19422-2A0C-114D-8A3A-DA6E18F7D634}"/>
              </a:ext>
            </a:extLst>
          </p:cNvPr>
          <p:cNvSpPr>
            <a:spLocks noGrp="1" noChangeArrowheads="1"/>
          </p:cNvSpPr>
          <p:nvPr>
            <p:ph type="title"/>
          </p:nvPr>
        </p:nvSpPr>
        <p:spPr>
          <a:xfrm>
            <a:off x="179388" y="52388"/>
            <a:ext cx="8229600" cy="850900"/>
          </a:xfrm>
        </p:spPr>
        <p:txBody>
          <a:bodyPr/>
          <a:lstStyle/>
          <a:p>
            <a:r>
              <a:rPr lang="en-US" altLang="en-US">
                <a:solidFill>
                  <a:srgbClr val="00B0F0"/>
                </a:solidFill>
              </a:rPr>
              <a:t>Case Vignette</a:t>
            </a:r>
            <a:endParaRPr lang="en-US" altLang="en-US"/>
          </a:p>
        </p:txBody>
      </p:sp>
      <p:sp>
        <p:nvSpPr>
          <p:cNvPr id="3" name="Content Placeholder 2">
            <a:extLst>
              <a:ext uri="{FF2B5EF4-FFF2-40B4-BE49-F238E27FC236}">
                <a16:creationId xmlns:a16="http://schemas.microsoft.com/office/drawing/2014/main" id="{7A9B25E9-63B1-4DD0-B2FA-909FCB1069E5}"/>
              </a:ext>
            </a:extLst>
          </p:cNvPr>
          <p:cNvSpPr>
            <a:spLocks noGrp="1"/>
          </p:cNvSpPr>
          <p:nvPr>
            <p:ph idx="1"/>
          </p:nvPr>
        </p:nvSpPr>
        <p:spPr>
          <a:xfrm>
            <a:off x="1763713" y="908050"/>
            <a:ext cx="7632700" cy="5761038"/>
          </a:xfrm>
        </p:spPr>
        <p:txBody>
          <a:bodyPr/>
          <a:lstStyle/>
          <a:p>
            <a:pPr marL="0" indent="0">
              <a:buFontTx/>
              <a:buNone/>
              <a:defRPr/>
            </a:pPr>
            <a:r>
              <a:rPr lang="en-US" sz="1800" dirty="0">
                <a:solidFill>
                  <a:schemeClr val="bg1"/>
                </a:solidFill>
              </a:rPr>
              <a:t>After discussion of all options for pain, SUD, and insomnia patient verbalized desire to start naltrexone therapy for opioid use disorder.</a:t>
            </a:r>
          </a:p>
          <a:p>
            <a:pPr marL="0" indent="0">
              <a:buFontTx/>
              <a:buNone/>
              <a:defRPr/>
            </a:pPr>
            <a:endParaRPr lang="en-US" sz="1800" dirty="0">
              <a:solidFill>
                <a:schemeClr val="bg1"/>
              </a:solidFill>
            </a:endParaRPr>
          </a:p>
          <a:p>
            <a:pPr marL="0" indent="0">
              <a:buFontTx/>
              <a:buNone/>
              <a:defRPr/>
            </a:pPr>
            <a:r>
              <a:rPr lang="en-US" sz="1800" dirty="0">
                <a:solidFill>
                  <a:srgbClr val="FFFF00"/>
                </a:solidFill>
              </a:rPr>
              <a:t>Opioid Supportive Care Plan for Vivitrol Induction:</a:t>
            </a:r>
          </a:p>
          <a:p>
            <a:pPr marL="457200" indent="-457200">
              <a:buFontTx/>
              <a:buAutoNum type="arabicParenR"/>
              <a:defRPr/>
            </a:pPr>
            <a:r>
              <a:rPr lang="en-US" sz="1800" dirty="0">
                <a:solidFill>
                  <a:schemeClr val="bg1"/>
                </a:solidFill>
              </a:rPr>
              <a:t>Hydroxyzine 25mg up to TID PRN anxiety/sleep (cont’d Tx)</a:t>
            </a:r>
          </a:p>
          <a:p>
            <a:pPr marL="457200" indent="-457200">
              <a:buFontTx/>
              <a:buAutoNum type="arabicParenR"/>
              <a:defRPr/>
            </a:pPr>
            <a:r>
              <a:rPr lang="en-US" sz="1800" dirty="0">
                <a:solidFill>
                  <a:schemeClr val="bg1"/>
                </a:solidFill>
              </a:rPr>
              <a:t>Gabapentin 300mg up to TID PRN anxiety/NE pain/sleep (cont’d Tx)</a:t>
            </a:r>
          </a:p>
          <a:p>
            <a:pPr marL="457200" indent="-457200">
              <a:buFontTx/>
              <a:buAutoNum type="arabicParenR"/>
              <a:defRPr/>
            </a:pPr>
            <a:r>
              <a:rPr lang="en-US" sz="1800" dirty="0">
                <a:solidFill>
                  <a:schemeClr val="bg1"/>
                </a:solidFill>
              </a:rPr>
              <a:t>Clonidine 0.1mg up to TID PRN anxiety/sleep (cont’d Tx)</a:t>
            </a:r>
          </a:p>
          <a:p>
            <a:pPr marL="457200" indent="-457200">
              <a:buFontTx/>
              <a:buAutoNum type="arabicParenR"/>
              <a:defRPr/>
            </a:pPr>
            <a:r>
              <a:rPr lang="en-US" sz="1800" dirty="0">
                <a:solidFill>
                  <a:schemeClr val="bg1"/>
                </a:solidFill>
              </a:rPr>
              <a:t>Naltrexone 50mg: take ¼ tab starting no earlier than 4 days after last opioid and increase by ¼ tab daily as tolerated until 50mg daily. Then, RTC for extended released naltrexone injection induction for opioid and stimulant use disorder</a:t>
            </a:r>
          </a:p>
          <a:p>
            <a:pPr marL="457200" indent="-457200">
              <a:buFontTx/>
              <a:buAutoNum type="arabicParenR"/>
              <a:defRPr/>
            </a:pPr>
            <a:endParaRPr lang="en-US" sz="1800" dirty="0">
              <a:solidFill>
                <a:schemeClr val="bg1"/>
              </a:solidFill>
            </a:endParaRPr>
          </a:p>
          <a:p>
            <a:pPr marL="0" indent="0">
              <a:buFontTx/>
              <a:buNone/>
              <a:defRPr/>
            </a:pPr>
            <a:r>
              <a:rPr lang="en-US" sz="1800" dirty="0">
                <a:solidFill>
                  <a:srgbClr val="FFFF00"/>
                </a:solidFill>
              </a:rPr>
              <a:t>ADHD:</a:t>
            </a:r>
            <a:r>
              <a:rPr lang="en-US" sz="1800" dirty="0">
                <a:solidFill>
                  <a:schemeClr val="bg1"/>
                </a:solidFill>
              </a:rPr>
              <a:t> Guanfacine 2mg QHS x 7 days and if tolerated increase to 4mg QHS</a:t>
            </a:r>
          </a:p>
          <a:p>
            <a:pPr marL="0" indent="0">
              <a:buFontTx/>
              <a:buNone/>
              <a:defRPr/>
            </a:pPr>
            <a:endParaRPr lang="en-US" sz="1800" dirty="0">
              <a:solidFill>
                <a:schemeClr val="bg1"/>
              </a:solidFill>
            </a:endParaRPr>
          </a:p>
          <a:p>
            <a:pPr marL="0" indent="0">
              <a:buFontTx/>
              <a:buNone/>
              <a:defRPr/>
            </a:pPr>
            <a:r>
              <a:rPr lang="en-US" sz="1800" dirty="0">
                <a:solidFill>
                  <a:srgbClr val="FFFF00"/>
                </a:solidFill>
              </a:rPr>
              <a:t>Stimulant Use Disorder: </a:t>
            </a:r>
          </a:p>
          <a:p>
            <a:pPr>
              <a:buFontTx/>
              <a:buAutoNum type="arabicParenR"/>
              <a:defRPr/>
            </a:pPr>
            <a:r>
              <a:rPr lang="en-US" sz="1800" dirty="0" err="1">
                <a:solidFill>
                  <a:schemeClr val="bg1"/>
                </a:solidFill>
              </a:rPr>
              <a:t>Buproprion</a:t>
            </a:r>
            <a:r>
              <a:rPr lang="en-US" sz="1800" dirty="0">
                <a:solidFill>
                  <a:schemeClr val="bg1"/>
                </a:solidFill>
              </a:rPr>
              <a:t> XL 150mg QD (depression and stimulant abstinence)</a:t>
            </a:r>
          </a:p>
          <a:p>
            <a:pPr>
              <a:buFontTx/>
              <a:buAutoNum type="arabicParenR"/>
              <a:defRPr/>
            </a:pPr>
            <a:r>
              <a:rPr lang="en-US" sz="1800" dirty="0">
                <a:solidFill>
                  <a:schemeClr val="bg1"/>
                </a:solidFill>
              </a:rPr>
              <a:t>Acamprosate 666mg TID (stimulant cravings and abstinence)</a:t>
            </a:r>
          </a:p>
          <a:p>
            <a:pPr>
              <a:buFontTx/>
              <a:buAutoNum type="arabicParenR"/>
              <a:defRPr/>
            </a:pPr>
            <a:r>
              <a:rPr lang="en-US" sz="1800" dirty="0">
                <a:solidFill>
                  <a:schemeClr val="bg1"/>
                </a:solidFill>
              </a:rPr>
              <a:t>Continue Vivitrol injections every 3 weeks.</a:t>
            </a:r>
          </a:p>
          <a:p>
            <a:pPr marL="0" indent="0">
              <a:buFontTx/>
              <a:buNone/>
              <a:defRPr/>
            </a:pPr>
            <a:endParaRPr lang="en-US" sz="1800" dirty="0">
              <a:solidFill>
                <a:schemeClr val="bg1"/>
              </a:solidFill>
            </a:endParaRPr>
          </a:p>
          <a:p>
            <a:pPr marL="457200" indent="-457200">
              <a:buFontTx/>
              <a:buAutoNum type="arabicParenR"/>
              <a:defRPr/>
            </a:pPr>
            <a:endParaRPr lang="en-US" sz="2000" dirty="0">
              <a:solidFill>
                <a:schemeClr val="bg1"/>
              </a:solidFill>
            </a:endParaRPr>
          </a:p>
          <a:p>
            <a:pPr marL="0" indent="0">
              <a:buFontTx/>
              <a:buNone/>
              <a:defRPr/>
            </a:pPr>
            <a:endParaRPr lang="en-US" sz="2000" dirty="0">
              <a:solidFill>
                <a:schemeClr val="bg1"/>
              </a:solidFill>
            </a:endParaRPr>
          </a:p>
          <a:p>
            <a:pPr marL="0" indent="0">
              <a:buFontTx/>
              <a:buNone/>
              <a:defRPr/>
            </a:pPr>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7700FE9-0731-9C54-268F-6EACFBE663B0}"/>
              </a:ext>
            </a:extLst>
          </p:cNvPr>
          <p:cNvSpPr>
            <a:spLocks noGrp="1" noChangeArrowheads="1"/>
          </p:cNvSpPr>
          <p:nvPr>
            <p:ph type="title"/>
          </p:nvPr>
        </p:nvSpPr>
        <p:spPr>
          <a:xfrm>
            <a:off x="323850" y="160338"/>
            <a:ext cx="8229600" cy="820737"/>
          </a:xfrm>
        </p:spPr>
        <p:txBody>
          <a:bodyPr/>
          <a:lstStyle/>
          <a:p>
            <a:pPr algn="l"/>
            <a:r>
              <a:rPr lang="en-US" altLang="en-US">
                <a:solidFill>
                  <a:srgbClr val="00B0F0"/>
                </a:solidFill>
              </a:rPr>
              <a:t>“Ted Talk”</a:t>
            </a:r>
            <a:endParaRPr lang="en-US" altLang="en-US">
              <a:solidFill>
                <a:schemeClr val="bg1"/>
              </a:solidFill>
            </a:endParaRPr>
          </a:p>
        </p:txBody>
      </p:sp>
      <p:sp>
        <p:nvSpPr>
          <p:cNvPr id="51203" name="Content Placeholder 2">
            <a:extLst>
              <a:ext uri="{FF2B5EF4-FFF2-40B4-BE49-F238E27FC236}">
                <a16:creationId xmlns:a16="http://schemas.microsoft.com/office/drawing/2014/main" id="{169E6500-D06B-83C4-B360-654AFD4FC95F}"/>
              </a:ext>
            </a:extLst>
          </p:cNvPr>
          <p:cNvSpPr>
            <a:spLocks noGrp="1" noChangeArrowheads="1"/>
          </p:cNvSpPr>
          <p:nvPr>
            <p:ph idx="1"/>
          </p:nvPr>
        </p:nvSpPr>
        <p:spPr>
          <a:xfrm>
            <a:off x="1258888" y="1225550"/>
            <a:ext cx="7921625" cy="5472113"/>
          </a:xfrm>
        </p:spPr>
        <p:txBody>
          <a:bodyPr/>
          <a:lstStyle/>
          <a:p>
            <a:r>
              <a:rPr lang="en-US" altLang="en-US" sz="2000">
                <a:solidFill>
                  <a:srgbClr val="FFFF00"/>
                </a:solidFill>
              </a:rPr>
              <a:t>Clinical Pearls and General Concepts</a:t>
            </a:r>
          </a:p>
          <a:p>
            <a:pPr lvl="1"/>
            <a:r>
              <a:rPr lang="en-US" altLang="en-US" sz="1800" i="1">
                <a:solidFill>
                  <a:srgbClr val="92D050"/>
                </a:solidFill>
              </a:rPr>
              <a:t>Be authentic and sincere- </a:t>
            </a:r>
            <a:r>
              <a:rPr lang="en-US" altLang="en-US" sz="1800">
                <a:solidFill>
                  <a:schemeClr val="bg1"/>
                </a:solidFill>
              </a:rPr>
              <a:t>language (words chosen), tone, body position, eye contact, active listening, genuine empathy and compassion</a:t>
            </a:r>
          </a:p>
          <a:p>
            <a:pPr lvl="2"/>
            <a:r>
              <a:rPr lang="en-US" altLang="en-US" sz="1600">
                <a:solidFill>
                  <a:schemeClr val="bg1"/>
                </a:solidFill>
              </a:rPr>
              <a:t>Speak like you are talking to your grandmother or a young child </a:t>
            </a:r>
          </a:p>
          <a:p>
            <a:pPr lvl="2"/>
            <a:r>
              <a:rPr lang="en-US" altLang="en-US" sz="1600">
                <a:solidFill>
                  <a:schemeClr val="bg1"/>
                </a:solidFill>
              </a:rPr>
              <a:t>Individuals with SUD tend to be hypersensitive to sincerity</a:t>
            </a:r>
          </a:p>
          <a:p>
            <a:pPr lvl="1"/>
            <a:r>
              <a:rPr lang="en-US" altLang="en-US" sz="1800" i="1">
                <a:solidFill>
                  <a:srgbClr val="92D050"/>
                </a:solidFill>
              </a:rPr>
              <a:t>“Meet them where they are at” attitude</a:t>
            </a:r>
          </a:p>
          <a:p>
            <a:pPr lvl="2"/>
            <a:r>
              <a:rPr lang="en-US" altLang="en-US" sz="1600">
                <a:solidFill>
                  <a:schemeClr val="bg1"/>
                </a:solidFill>
              </a:rPr>
              <a:t>Listen to their goals, hopes, and aspirations vs. imposing your treatment goals or judgments</a:t>
            </a:r>
          </a:p>
          <a:p>
            <a:pPr lvl="1"/>
            <a:r>
              <a:rPr lang="en-US" altLang="en-US" sz="1800" b="1" i="1">
                <a:solidFill>
                  <a:srgbClr val="92D050"/>
                </a:solidFill>
              </a:rPr>
              <a:t>Absolute</a:t>
            </a:r>
            <a:r>
              <a:rPr lang="en-US" altLang="en-US" sz="1800" i="1">
                <a:solidFill>
                  <a:srgbClr val="92D050"/>
                </a:solidFill>
              </a:rPr>
              <a:t> non-judgmental mindset</a:t>
            </a:r>
          </a:p>
          <a:p>
            <a:pPr lvl="2"/>
            <a:r>
              <a:rPr lang="en-US" altLang="en-US" sz="1600">
                <a:solidFill>
                  <a:schemeClr val="bg1"/>
                </a:solidFill>
              </a:rPr>
              <a:t>Create a trusting and respectful space</a:t>
            </a:r>
          </a:p>
          <a:p>
            <a:pPr lvl="3"/>
            <a:r>
              <a:rPr lang="en-US" altLang="en-US" sz="1200">
                <a:solidFill>
                  <a:schemeClr val="bg1"/>
                </a:solidFill>
              </a:rPr>
              <a:t>Individuals with SUD often carry immense shame, guilt, self-loathing and EXPECT to get treated poorly and less than a person</a:t>
            </a:r>
          </a:p>
          <a:p>
            <a:pPr lvl="1"/>
            <a:r>
              <a:rPr lang="en-US" altLang="en-US" sz="1800" i="1">
                <a:solidFill>
                  <a:srgbClr val="92D050"/>
                </a:solidFill>
              </a:rPr>
              <a:t>Listen to their stories before jumping into treatment planning and care coordination</a:t>
            </a:r>
          </a:p>
          <a:p>
            <a:pPr lvl="1"/>
            <a:r>
              <a:rPr lang="en-US" altLang="en-US" sz="1800" i="1">
                <a:solidFill>
                  <a:srgbClr val="92D050"/>
                </a:solidFill>
              </a:rPr>
              <a:t>Trauma informed care ALWAYS</a:t>
            </a:r>
          </a:p>
          <a:p>
            <a:pPr lvl="2"/>
            <a:r>
              <a:rPr lang="en-US" altLang="en-US" sz="1600">
                <a:solidFill>
                  <a:schemeClr val="bg1"/>
                </a:solidFill>
              </a:rPr>
              <a:t>“What happened </a:t>
            </a:r>
            <a:r>
              <a:rPr lang="en-US" altLang="en-US" sz="1600" b="1" u="sng">
                <a:solidFill>
                  <a:srgbClr val="C00000"/>
                </a:solidFill>
              </a:rPr>
              <a:t>TO</a:t>
            </a:r>
            <a:r>
              <a:rPr lang="en-US" altLang="en-US" sz="1600">
                <a:solidFill>
                  <a:schemeClr val="bg1"/>
                </a:solidFill>
              </a:rPr>
              <a:t> you” vs. “What is wrong </a:t>
            </a:r>
            <a:r>
              <a:rPr lang="en-US" altLang="en-US" sz="1600" u="sng">
                <a:solidFill>
                  <a:srgbClr val="C00000"/>
                </a:solidFill>
              </a:rPr>
              <a:t>with</a:t>
            </a:r>
            <a:r>
              <a:rPr lang="en-US" altLang="en-US" sz="1600">
                <a:solidFill>
                  <a:schemeClr val="bg1"/>
                </a:solidFill>
              </a:rPr>
              <a:t> you”</a:t>
            </a:r>
          </a:p>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E4042C0-D3F5-EACC-4624-54B897353559}"/>
              </a:ext>
            </a:extLst>
          </p:cNvPr>
          <p:cNvSpPr>
            <a:spLocks noGrp="1" noChangeArrowheads="1"/>
          </p:cNvSpPr>
          <p:nvPr>
            <p:ph type="title"/>
          </p:nvPr>
        </p:nvSpPr>
        <p:spPr>
          <a:xfrm>
            <a:off x="457200" y="60325"/>
            <a:ext cx="8229600" cy="847725"/>
          </a:xfrm>
        </p:spPr>
        <p:txBody>
          <a:bodyPr/>
          <a:lstStyle/>
          <a:p>
            <a:r>
              <a:rPr lang="en-US" altLang="en-US">
                <a:solidFill>
                  <a:srgbClr val="00B0F0"/>
                </a:solidFill>
              </a:rPr>
              <a:t>Always….</a:t>
            </a:r>
            <a:endParaRPr lang="en-US" altLang="en-US"/>
          </a:p>
        </p:txBody>
      </p:sp>
      <p:pic>
        <p:nvPicPr>
          <p:cNvPr id="52227" name="Content Placeholder 3">
            <a:extLst>
              <a:ext uri="{FF2B5EF4-FFF2-40B4-BE49-F238E27FC236}">
                <a16:creationId xmlns:a16="http://schemas.microsoft.com/office/drawing/2014/main" id="{F72229F0-1116-2312-CAAD-B6AF113DEF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203325"/>
            <a:ext cx="9144000" cy="56546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12118609_10201020643873749_6159066145323439737_n">
            <a:extLst>
              <a:ext uri="{FF2B5EF4-FFF2-40B4-BE49-F238E27FC236}">
                <a16:creationId xmlns:a16="http://schemas.microsoft.com/office/drawing/2014/main" id="{8D5C2832-6117-E738-E2D3-49BEAF331934}"/>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79388" y="0"/>
            <a:ext cx="8856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4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312DA7D-9045-27EA-81DE-B998E1DD5ABA}"/>
              </a:ext>
            </a:extLst>
          </p:cNvPr>
          <p:cNvSpPr>
            <a:spLocks noGrp="1" noChangeArrowheads="1"/>
          </p:cNvSpPr>
          <p:nvPr>
            <p:ph type="title"/>
          </p:nvPr>
        </p:nvSpPr>
        <p:spPr>
          <a:xfrm>
            <a:off x="457200" y="115888"/>
            <a:ext cx="8229600" cy="865187"/>
          </a:xfrm>
        </p:spPr>
        <p:txBody>
          <a:bodyPr/>
          <a:lstStyle/>
          <a:p>
            <a:r>
              <a:rPr lang="en-US" altLang="en-US">
                <a:solidFill>
                  <a:srgbClr val="00B0F0"/>
                </a:solidFill>
              </a:rPr>
              <a:t>Objectives</a:t>
            </a:r>
          </a:p>
        </p:txBody>
      </p:sp>
      <p:sp>
        <p:nvSpPr>
          <p:cNvPr id="7171" name="Content Placeholder 2">
            <a:extLst>
              <a:ext uri="{FF2B5EF4-FFF2-40B4-BE49-F238E27FC236}">
                <a16:creationId xmlns:a16="http://schemas.microsoft.com/office/drawing/2014/main" id="{42291845-EA6D-D4D4-C20B-908DCDEB49FE}"/>
              </a:ext>
            </a:extLst>
          </p:cNvPr>
          <p:cNvSpPr>
            <a:spLocks noGrp="1" noChangeArrowheads="1"/>
          </p:cNvSpPr>
          <p:nvPr>
            <p:ph idx="1"/>
          </p:nvPr>
        </p:nvSpPr>
        <p:spPr>
          <a:xfrm>
            <a:off x="1547813" y="1176338"/>
            <a:ext cx="7718425" cy="5683250"/>
          </a:xfrm>
        </p:spPr>
        <p:txBody>
          <a:bodyPr/>
          <a:lstStyle/>
          <a:p>
            <a:r>
              <a:rPr lang="en-US" altLang="en-US" sz="2800">
                <a:solidFill>
                  <a:schemeClr val="bg1"/>
                </a:solidFill>
              </a:rPr>
              <a:t>Discuss prevalence of poly-substance use disorder</a:t>
            </a:r>
          </a:p>
          <a:p>
            <a:endParaRPr lang="en-US" altLang="en-US" sz="2800">
              <a:solidFill>
                <a:schemeClr val="bg1"/>
              </a:solidFill>
            </a:endParaRPr>
          </a:p>
          <a:p>
            <a:r>
              <a:rPr lang="en-US" altLang="en-US" sz="2800">
                <a:solidFill>
                  <a:schemeClr val="bg1"/>
                </a:solidFill>
              </a:rPr>
              <a:t>Discuss stigma and introduction to cognitive behavioral therapy (CBT)</a:t>
            </a:r>
          </a:p>
          <a:p>
            <a:endParaRPr lang="en-US" altLang="en-US" sz="2800">
              <a:solidFill>
                <a:schemeClr val="bg1"/>
              </a:solidFill>
            </a:endParaRPr>
          </a:p>
          <a:p>
            <a:r>
              <a:rPr lang="en-US" altLang="en-US" sz="2800">
                <a:solidFill>
                  <a:schemeClr val="bg1"/>
                </a:solidFill>
              </a:rPr>
              <a:t>Present practice based evidence strategies supported by evidence-based practice</a:t>
            </a:r>
          </a:p>
          <a:p>
            <a:endParaRPr lang="en-US" altLang="en-US" sz="2800">
              <a:solidFill>
                <a:schemeClr val="bg1"/>
              </a:solidFill>
            </a:endParaRPr>
          </a:p>
          <a:p>
            <a:r>
              <a:rPr lang="en-US" altLang="en-US" sz="2800">
                <a:solidFill>
                  <a:schemeClr val="bg1"/>
                </a:solidFill>
              </a:rPr>
              <a:t>Invoke dialogue via mock patient vignette</a:t>
            </a:r>
          </a:p>
          <a:p>
            <a:endParaRPr lang="en-US" altLang="en-US" sz="2800">
              <a:solidFill>
                <a:schemeClr val="bg1"/>
              </a:solidFill>
            </a:endParaRPr>
          </a:p>
          <a:p>
            <a:endParaRPr lang="en-US" altLang="en-US" sz="2800">
              <a:solidFill>
                <a:schemeClr val="bg1"/>
              </a:solidFill>
            </a:endParaRPr>
          </a:p>
          <a:p>
            <a:endParaRPr lang="en-US" altLang="en-US" sz="2800">
              <a:solidFill>
                <a:schemeClr val="bg1"/>
              </a:solidFill>
            </a:endParaRPr>
          </a:p>
          <a:p>
            <a:endParaRPr lang="en-US" altLang="en-US" sz="2800">
              <a:solidFill>
                <a:schemeClr val="bg1"/>
              </a:solidFill>
            </a:endParaRPr>
          </a:p>
          <a:p>
            <a:endParaRPr lang="en-US" altLang="en-US" sz="180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A38B5B7-7156-31C3-787A-18B3C771369C}"/>
              </a:ext>
            </a:extLst>
          </p:cNvPr>
          <p:cNvSpPr>
            <a:spLocks noGrp="1" noChangeArrowheads="1"/>
          </p:cNvSpPr>
          <p:nvPr>
            <p:ph type="title"/>
          </p:nvPr>
        </p:nvSpPr>
        <p:spPr>
          <a:xfrm>
            <a:off x="468313" y="115888"/>
            <a:ext cx="8229600" cy="865187"/>
          </a:xfrm>
        </p:spPr>
        <p:txBody>
          <a:bodyPr/>
          <a:lstStyle/>
          <a:p>
            <a:r>
              <a:rPr lang="en-US" altLang="en-US">
                <a:solidFill>
                  <a:srgbClr val="00B0F0"/>
                </a:solidFill>
              </a:rPr>
              <a:t>Contact Information</a:t>
            </a:r>
            <a:endParaRPr lang="en-US" altLang="en-US"/>
          </a:p>
        </p:txBody>
      </p:sp>
      <p:sp>
        <p:nvSpPr>
          <p:cNvPr id="56323" name="Content Placeholder 2">
            <a:extLst>
              <a:ext uri="{FF2B5EF4-FFF2-40B4-BE49-F238E27FC236}">
                <a16:creationId xmlns:a16="http://schemas.microsoft.com/office/drawing/2014/main" id="{F307C891-CFF3-321A-D76E-CEC9D5854FA3}"/>
              </a:ext>
            </a:extLst>
          </p:cNvPr>
          <p:cNvSpPr>
            <a:spLocks noGrp="1" noChangeArrowheads="1"/>
          </p:cNvSpPr>
          <p:nvPr>
            <p:ph idx="1"/>
          </p:nvPr>
        </p:nvSpPr>
        <p:spPr/>
        <p:txBody>
          <a:bodyPr/>
          <a:lstStyle/>
          <a:p>
            <a:pPr marL="457200" lvl="1" indent="0" algn="ctr">
              <a:buFontTx/>
              <a:buNone/>
            </a:pPr>
            <a:r>
              <a:rPr lang="en-US" altLang="en-US" sz="2400">
                <a:solidFill>
                  <a:srgbClr val="FFFF00"/>
                </a:solidFill>
              </a:rPr>
              <a:t>CAPT Ted L. Hall, PharmD, BCPP</a:t>
            </a:r>
          </a:p>
          <a:p>
            <a:pPr marL="457200" lvl="1" indent="0" algn="ctr">
              <a:buFontTx/>
              <a:buNone/>
            </a:pPr>
            <a:endParaRPr lang="en-US" altLang="en-US" sz="2400">
              <a:solidFill>
                <a:srgbClr val="FFFF00"/>
              </a:solidFill>
            </a:endParaRPr>
          </a:p>
          <a:p>
            <a:pPr marL="457200" lvl="1" indent="0" algn="ctr">
              <a:buFontTx/>
              <a:buNone/>
            </a:pPr>
            <a:r>
              <a:rPr lang="en-US" altLang="en-US" sz="2400">
                <a:solidFill>
                  <a:srgbClr val="FFFF00"/>
                </a:solidFill>
              </a:rPr>
              <a:t>S2845 White Eagle Road</a:t>
            </a:r>
          </a:p>
          <a:p>
            <a:pPr marL="457200" lvl="1" indent="0" algn="ctr">
              <a:buFontTx/>
              <a:buNone/>
            </a:pPr>
            <a:r>
              <a:rPr lang="en-US" altLang="en-US" sz="2400">
                <a:solidFill>
                  <a:srgbClr val="FFFF00"/>
                </a:solidFill>
              </a:rPr>
              <a:t>Baraboo, WI 53913</a:t>
            </a:r>
          </a:p>
          <a:p>
            <a:pPr marL="457200" lvl="1" indent="0" algn="ctr">
              <a:buFontTx/>
              <a:buNone/>
            </a:pPr>
            <a:r>
              <a:rPr lang="en-US" altLang="en-US" sz="2400">
                <a:solidFill>
                  <a:srgbClr val="FFFF00"/>
                </a:solidFill>
              </a:rPr>
              <a:t>(O) 608-355-1240 ext. 35582</a:t>
            </a:r>
          </a:p>
          <a:p>
            <a:pPr marL="457200" lvl="1" indent="0" algn="ctr">
              <a:buFontTx/>
              <a:buNone/>
            </a:pPr>
            <a:r>
              <a:rPr lang="en-US" altLang="en-US" sz="2400">
                <a:solidFill>
                  <a:srgbClr val="FFFF00"/>
                </a:solidFill>
              </a:rPr>
              <a:t>(C) 608-301-5390</a:t>
            </a:r>
          </a:p>
          <a:p>
            <a:pPr marL="457200" lvl="1" indent="0" algn="ctr">
              <a:buFontTx/>
              <a:buNone/>
            </a:pPr>
            <a:r>
              <a:rPr lang="en-US" altLang="en-US" sz="2400">
                <a:hlinkClick r:id="rId3"/>
              </a:rPr>
              <a:t>Ted.Hall@ho-chunk.com</a:t>
            </a:r>
            <a:r>
              <a:rPr lang="en-US" altLang="en-US" sz="2400"/>
              <a:t>-</a:t>
            </a:r>
          </a:p>
          <a:p>
            <a:endParaRPr lang="en-US" altLang="en-US"/>
          </a:p>
        </p:txBody>
      </p:sp>
      <p:pic>
        <p:nvPicPr>
          <p:cNvPr id="56324" name="Picture 3">
            <a:extLst>
              <a:ext uri="{FF2B5EF4-FFF2-40B4-BE49-F238E27FC236}">
                <a16:creationId xmlns:a16="http://schemas.microsoft.com/office/drawing/2014/main" id="{A18BA856-1C31-D8D0-6BF0-EE338869DD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350963"/>
            <a:ext cx="21526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a:extLst>
              <a:ext uri="{FF2B5EF4-FFF2-40B4-BE49-F238E27FC236}">
                <a16:creationId xmlns:a16="http://schemas.microsoft.com/office/drawing/2014/main" id="{F9001659-3ACF-B752-952F-C19DC88CC3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1375" y="1350963"/>
            <a:ext cx="17240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2">
            <a:extLst>
              <a:ext uri="{FF2B5EF4-FFF2-40B4-BE49-F238E27FC236}">
                <a16:creationId xmlns:a16="http://schemas.microsoft.com/office/drawing/2014/main" id="{BEA8A521-BF14-CD84-2D73-F980BC6B9D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313" y="4724400"/>
            <a:ext cx="201612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C4D4437-E919-CA45-F323-3334F24794CE}"/>
              </a:ext>
            </a:extLst>
          </p:cNvPr>
          <p:cNvSpPr>
            <a:spLocks noGrp="1" noChangeArrowheads="1"/>
          </p:cNvSpPr>
          <p:nvPr>
            <p:ph type="title"/>
          </p:nvPr>
        </p:nvSpPr>
        <p:spPr>
          <a:xfrm>
            <a:off x="457200" y="274638"/>
            <a:ext cx="8229600" cy="706437"/>
          </a:xfrm>
        </p:spPr>
        <p:txBody>
          <a:bodyPr/>
          <a:lstStyle/>
          <a:p>
            <a:r>
              <a:rPr lang="en-US" altLang="en-US">
                <a:solidFill>
                  <a:srgbClr val="00B0F0"/>
                </a:solidFill>
              </a:rPr>
              <a:t>Overdose Rate</a:t>
            </a:r>
            <a:endParaRPr lang="en-US" altLang="en-US"/>
          </a:p>
        </p:txBody>
      </p:sp>
      <p:sp>
        <p:nvSpPr>
          <p:cNvPr id="9219" name="TextBox 4">
            <a:extLst>
              <a:ext uri="{FF2B5EF4-FFF2-40B4-BE49-F238E27FC236}">
                <a16:creationId xmlns:a16="http://schemas.microsoft.com/office/drawing/2014/main" id="{F754B4B6-2CE1-EFB4-C6C1-E57C70E294B8}"/>
              </a:ext>
            </a:extLst>
          </p:cNvPr>
          <p:cNvSpPr txBox="1">
            <a:spLocks noChangeArrowheads="1"/>
          </p:cNvSpPr>
          <p:nvPr/>
        </p:nvSpPr>
        <p:spPr bwMode="auto">
          <a:xfrm>
            <a:off x="5513388" y="1198563"/>
            <a:ext cx="3173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Overall overdose death rate nearly doubled since 2010</a:t>
            </a:r>
          </a:p>
        </p:txBody>
      </p:sp>
      <p:sp>
        <p:nvSpPr>
          <p:cNvPr id="9220" name="TextBox 5">
            <a:extLst>
              <a:ext uri="{FF2B5EF4-FFF2-40B4-BE49-F238E27FC236}">
                <a16:creationId xmlns:a16="http://schemas.microsoft.com/office/drawing/2014/main" id="{3C31E0C0-9913-DBB1-FE93-BDF7272705C8}"/>
              </a:ext>
            </a:extLst>
          </p:cNvPr>
          <p:cNvSpPr txBox="1">
            <a:spLocks noChangeArrowheads="1"/>
          </p:cNvSpPr>
          <p:nvPr/>
        </p:nvSpPr>
        <p:spPr bwMode="auto">
          <a:xfrm>
            <a:off x="107950" y="1628775"/>
            <a:ext cx="5297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solidFill>
                  <a:srgbClr val="00B0F0"/>
                </a:solidFill>
                <a:hlinkClick r:id="rId3"/>
              </a:rPr>
              <a:t>https://www.drugabuse.gov/related-topics/trends-statistics/overdose-death-rates</a:t>
            </a:r>
            <a:r>
              <a:rPr lang="en-US" altLang="en-US" sz="1100">
                <a:solidFill>
                  <a:srgbClr val="00B0F0"/>
                </a:solidFill>
              </a:rPr>
              <a:t>; Revised May 2021</a:t>
            </a:r>
          </a:p>
        </p:txBody>
      </p:sp>
      <p:pic>
        <p:nvPicPr>
          <p:cNvPr id="9221" name="Picture 2" descr="The figures above are bar charts showing the number of U.S. overdose deaths involving select prescription and illicit drugs from 1999 through 2019. The bars are overlaid by lines representing gender or concurrent opioid involvement. There were 70,630 drug-involved  overdose deaths reported in the U.S. in 2019 (Figure 1); 68% of cases occurred among males (line). ">
            <a:extLst>
              <a:ext uri="{FF2B5EF4-FFF2-40B4-BE49-F238E27FC236}">
                <a16:creationId xmlns:a16="http://schemas.microsoft.com/office/drawing/2014/main" id="{4E882ECF-D9E0-DB75-07EB-33454BA91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0575"/>
            <a:ext cx="91440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72FC009-D859-6C5E-6EAE-7A5CA8386139}"/>
              </a:ext>
            </a:extLst>
          </p:cNvPr>
          <p:cNvSpPr>
            <a:spLocks noGrp="1" noChangeArrowheads="1"/>
          </p:cNvSpPr>
          <p:nvPr>
            <p:ph type="title"/>
          </p:nvPr>
        </p:nvSpPr>
        <p:spPr>
          <a:xfrm>
            <a:off x="457200" y="274638"/>
            <a:ext cx="8229600" cy="706437"/>
          </a:xfrm>
        </p:spPr>
        <p:txBody>
          <a:bodyPr/>
          <a:lstStyle/>
          <a:p>
            <a:r>
              <a:rPr lang="en-US" altLang="en-US">
                <a:solidFill>
                  <a:srgbClr val="00B0F0"/>
                </a:solidFill>
              </a:rPr>
              <a:t>Overdose Rate</a:t>
            </a:r>
            <a:endParaRPr lang="en-US" altLang="en-US"/>
          </a:p>
        </p:txBody>
      </p:sp>
      <p:sp>
        <p:nvSpPr>
          <p:cNvPr id="11267" name="TextBox 6">
            <a:extLst>
              <a:ext uri="{FF2B5EF4-FFF2-40B4-BE49-F238E27FC236}">
                <a16:creationId xmlns:a16="http://schemas.microsoft.com/office/drawing/2014/main" id="{D8FA21A8-D544-EDE4-DFB6-74A1A58D991C}"/>
              </a:ext>
            </a:extLst>
          </p:cNvPr>
          <p:cNvSpPr txBox="1">
            <a:spLocks noChangeArrowheads="1"/>
          </p:cNvSpPr>
          <p:nvPr/>
        </p:nvSpPr>
        <p:spPr bwMode="auto">
          <a:xfrm>
            <a:off x="5292725" y="1069975"/>
            <a:ext cx="38512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1"/>
                </a:solidFill>
              </a:rPr>
              <a:t>Fentanyl and psychostimulants (amphetamines) steady inclining since 2015</a:t>
            </a:r>
          </a:p>
        </p:txBody>
      </p:sp>
      <p:sp>
        <p:nvSpPr>
          <p:cNvPr id="11268" name="TextBox 7">
            <a:extLst>
              <a:ext uri="{FF2B5EF4-FFF2-40B4-BE49-F238E27FC236}">
                <a16:creationId xmlns:a16="http://schemas.microsoft.com/office/drawing/2014/main" id="{A42D6D07-4E83-4567-431A-88979AB7A7FA}"/>
              </a:ext>
            </a:extLst>
          </p:cNvPr>
          <p:cNvSpPr txBox="1">
            <a:spLocks noChangeArrowheads="1"/>
          </p:cNvSpPr>
          <p:nvPr/>
        </p:nvSpPr>
        <p:spPr bwMode="auto">
          <a:xfrm>
            <a:off x="179388" y="1477963"/>
            <a:ext cx="5318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solidFill>
                  <a:srgbClr val="00B0F0"/>
                </a:solidFill>
                <a:hlinkClick r:id="rId3"/>
              </a:rPr>
              <a:t>https://www.drugabuse.gov/related-topics/trends-statistics/overdose-death-rates</a:t>
            </a:r>
            <a:r>
              <a:rPr lang="en-US" altLang="en-US" sz="1100">
                <a:solidFill>
                  <a:srgbClr val="00B0F0"/>
                </a:solidFill>
              </a:rPr>
              <a:t>; Revised May 2021</a:t>
            </a:r>
          </a:p>
        </p:txBody>
      </p:sp>
      <p:pic>
        <p:nvPicPr>
          <p:cNvPr id="11269" name="Picture 2" descr="https://www.drugabuse.gov/sites/default/files/images/ODR2020Slide2.jpeg">
            <a:extLst>
              <a:ext uri="{FF2B5EF4-FFF2-40B4-BE49-F238E27FC236}">
                <a16:creationId xmlns:a16="http://schemas.microsoft.com/office/drawing/2014/main" id="{D7B5C5F5-5D74-9F7D-551D-2662E634C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47900"/>
            <a:ext cx="91440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055085D-6649-2DA0-9624-B5A70A6F2023}"/>
              </a:ext>
            </a:extLst>
          </p:cNvPr>
          <p:cNvSpPr>
            <a:spLocks noGrp="1" noChangeArrowheads="1"/>
          </p:cNvSpPr>
          <p:nvPr>
            <p:ph type="title"/>
          </p:nvPr>
        </p:nvSpPr>
        <p:spPr>
          <a:xfrm>
            <a:off x="457200" y="274638"/>
            <a:ext cx="8229600" cy="706437"/>
          </a:xfrm>
        </p:spPr>
        <p:txBody>
          <a:bodyPr/>
          <a:lstStyle/>
          <a:p>
            <a:r>
              <a:rPr lang="en-US" altLang="en-US">
                <a:solidFill>
                  <a:srgbClr val="00B0F0"/>
                </a:solidFill>
              </a:rPr>
              <a:t>Overdose Rate</a:t>
            </a:r>
            <a:endParaRPr lang="en-US" altLang="en-US"/>
          </a:p>
        </p:txBody>
      </p:sp>
      <p:sp>
        <p:nvSpPr>
          <p:cNvPr id="13315" name="TextBox 5">
            <a:extLst>
              <a:ext uri="{FF2B5EF4-FFF2-40B4-BE49-F238E27FC236}">
                <a16:creationId xmlns:a16="http://schemas.microsoft.com/office/drawing/2014/main" id="{ECF1D035-9D9A-8DAA-FFD0-9BD8CD13DE3B}"/>
              </a:ext>
            </a:extLst>
          </p:cNvPr>
          <p:cNvSpPr txBox="1">
            <a:spLocks noChangeArrowheads="1"/>
          </p:cNvSpPr>
          <p:nvPr/>
        </p:nvSpPr>
        <p:spPr bwMode="auto">
          <a:xfrm>
            <a:off x="107950" y="1628775"/>
            <a:ext cx="5297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solidFill>
                  <a:srgbClr val="00B0F0"/>
                </a:solidFill>
                <a:hlinkClick r:id="rId3"/>
              </a:rPr>
              <a:t>https://www.drugabuse.gov/related-topics/trends-statistics/overdose-death-rates</a:t>
            </a:r>
            <a:r>
              <a:rPr lang="en-US" altLang="en-US" sz="1100">
                <a:solidFill>
                  <a:srgbClr val="00B0F0"/>
                </a:solidFill>
              </a:rPr>
              <a:t>; Revised May 2021</a:t>
            </a:r>
          </a:p>
        </p:txBody>
      </p:sp>
      <p:pic>
        <p:nvPicPr>
          <p:cNvPr id="13316" name="Picture 7" descr="https://www.drugabuse.gov/sites/default/files/images/ODR2020Slide3.jpeg">
            <a:extLst>
              <a:ext uri="{FF2B5EF4-FFF2-40B4-BE49-F238E27FC236}">
                <a16:creationId xmlns:a16="http://schemas.microsoft.com/office/drawing/2014/main" id="{1B4FDA97-400C-3E43-8712-D2ABC942C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0575"/>
            <a:ext cx="91440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41B2120-61E1-45A1-5BF0-C05F93A585C9}"/>
              </a:ext>
            </a:extLst>
          </p:cNvPr>
          <p:cNvSpPr>
            <a:spLocks noGrp="1" noChangeArrowheads="1"/>
          </p:cNvSpPr>
          <p:nvPr>
            <p:ph type="title"/>
          </p:nvPr>
        </p:nvSpPr>
        <p:spPr>
          <a:xfrm>
            <a:off x="457200" y="274638"/>
            <a:ext cx="8229600" cy="706437"/>
          </a:xfrm>
        </p:spPr>
        <p:txBody>
          <a:bodyPr/>
          <a:lstStyle/>
          <a:p>
            <a:r>
              <a:rPr lang="en-US" altLang="en-US">
                <a:solidFill>
                  <a:srgbClr val="00B0F0"/>
                </a:solidFill>
              </a:rPr>
              <a:t>Overdose Rate</a:t>
            </a:r>
            <a:endParaRPr lang="en-US" altLang="en-US"/>
          </a:p>
        </p:txBody>
      </p:sp>
      <p:sp>
        <p:nvSpPr>
          <p:cNvPr id="15363" name="TextBox 7">
            <a:extLst>
              <a:ext uri="{FF2B5EF4-FFF2-40B4-BE49-F238E27FC236}">
                <a16:creationId xmlns:a16="http://schemas.microsoft.com/office/drawing/2014/main" id="{B1D86977-0698-42CC-7602-32306E0AD327}"/>
              </a:ext>
            </a:extLst>
          </p:cNvPr>
          <p:cNvSpPr txBox="1">
            <a:spLocks noChangeArrowheads="1"/>
          </p:cNvSpPr>
          <p:nvPr/>
        </p:nvSpPr>
        <p:spPr bwMode="auto">
          <a:xfrm>
            <a:off x="179388" y="1477963"/>
            <a:ext cx="5318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solidFill>
                  <a:srgbClr val="00B0F0"/>
                </a:solidFill>
                <a:hlinkClick r:id="rId3"/>
              </a:rPr>
              <a:t>https://www.drugabuse.gov/related-topics/trends-statistics/overdose-death-rates</a:t>
            </a:r>
            <a:r>
              <a:rPr lang="en-US" altLang="en-US" sz="1100">
                <a:solidFill>
                  <a:srgbClr val="00B0F0"/>
                </a:solidFill>
              </a:rPr>
              <a:t>; Revised May 2021</a:t>
            </a:r>
          </a:p>
        </p:txBody>
      </p:sp>
      <p:pic>
        <p:nvPicPr>
          <p:cNvPr id="15364" name="Picture 9" descr="https://www.drugabuse.gov/sites/default/files/images/ODR2020Slide5.jpeg">
            <a:extLst>
              <a:ext uri="{FF2B5EF4-FFF2-40B4-BE49-F238E27FC236}">
                <a16:creationId xmlns:a16="http://schemas.microsoft.com/office/drawing/2014/main" id="{6C59119B-6F7E-60DF-F13A-685029DF5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0575"/>
            <a:ext cx="9144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1157DF1-3894-EC5F-811C-AD7639F8DB2E}"/>
              </a:ext>
            </a:extLst>
          </p:cNvPr>
          <p:cNvSpPr>
            <a:spLocks noGrp="1" noChangeArrowheads="1"/>
          </p:cNvSpPr>
          <p:nvPr>
            <p:ph type="title"/>
          </p:nvPr>
        </p:nvSpPr>
        <p:spPr>
          <a:xfrm>
            <a:off x="457200" y="274638"/>
            <a:ext cx="8229600" cy="706437"/>
          </a:xfrm>
        </p:spPr>
        <p:txBody>
          <a:bodyPr/>
          <a:lstStyle/>
          <a:p>
            <a:r>
              <a:rPr lang="en-US" altLang="en-US">
                <a:solidFill>
                  <a:srgbClr val="00B0F0"/>
                </a:solidFill>
              </a:rPr>
              <a:t>Overdose Rate</a:t>
            </a:r>
            <a:endParaRPr lang="en-US" altLang="en-US"/>
          </a:p>
        </p:txBody>
      </p:sp>
      <p:sp>
        <p:nvSpPr>
          <p:cNvPr id="17411" name="TextBox 7">
            <a:extLst>
              <a:ext uri="{FF2B5EF4-FFF2-40B4-BE49-F238E27FC236}">
                <a16:creationId xmlns:a16="http://schemas.microsoft.com/office/drawing/2014/main" id="{255645C3-7C15-B21D-9AA9-ED48650936E9}"/>
              </a:ext>
            </a:extLst>
          </p:cNvPr>
          <p:cNvSpPr txBox="1">
            <a:spLocks noChangeArrowheads="1"/>
          </p:cNvSpPr>
          <p:nvPr/>
        </p:nvSpPr>
        <p:spPr bwMode="auto">
          <a:xfrm>
            <a:off x="188913" y="1554163"/>
            <a:ext cx="5318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solidFill>
                  <a:srgbClr val="00B0F0"/>
                </a:solidFill>
                <a:hlinkClick r:id="rId3"/>
              </a:rPr>
              <a:t>https://www.drugabuse.gov/related-topics/trends-statistics/overdose-death-rates</a:t>
            </a:r>
            <a:r>
              <a:rPr lang="en-US" altLang="en-US" sz="1100">
                <a:solidFill>
                  <a:srgbClr val="00B0F0"/>
                </a:solidFill>
              </a:rPr>
              <a:t>; Revised May 2021</a:t>
            </a:r>
          </a:p>
        </p:txBody>
      </p:sp>
      <p:pic>
        <p:nvPicPr>
          <p:cNvPr id="17412" name="Picture 7" descr="Since 2012, the number of deaths involving psychostimulants (primarily methamphetamine, have risen significantly each year, with 16,167 deaths in 2019.">
            <a:extLst>
              <a:ext uri="{FF2B5EF4-FFF2-40B4-BE49-F238E27FC236}">
                <a16:creationId xmlns:a16="http://schemas.microsoft.com/office/drawing/2014/main" id="{A3C0DB29-A394-7496-3B9E-DA11C159B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95D44E4-4FAC-A755-7A47-CF3BE0EF8DBC}"/>
              </a:ext>
            </a:extLst>
          </p:cNvPr>
          <p:cNvSpPr>
            <a:spLocks noGrp="1" noChangeArrowheads="1"/>
          </p:cNvSpPr>
          <p:nvPr>
            <p:ph type="title"/>
          </p:nvPr>
        </p:nvSpPr>
        <p:spPr>
          <a:xfrm>
            <a:off x="457200" y="274638"/>
            <a:ext cx="8229600" cy="706437"/>
          </a:xfrm>
        </p:spPr>
        <p:txBody>
          <a:bodyPr/>
          <a:lstStyle/>
          <a:p>
            <a:r>
              <a:rPr lang="en-US" altLang="en-US">
                <a:solidFill>
                  <a:srgbClr val="00B0F0"/>
                </a:solidFill>
              </a:rPr>
              <a:t>Overdose Rate</a:t>
            </a:r>
            <a:endParaRPr lang="en-US" altLang="en-US"/>
          </a:p>
        </p:txBody>
      </p:sp>
      <p:sp>
        <p:nvSpPr>
          <p:cNvPr id="19459" name="TextBox 7">
            <a:extLst>
              <a:ext uri="{FF2B5EF4-FFF2-40B4-BE49-F238E27FC236}">
                <a16:creationId xmlns:a16="http://schemas.microsoft.com/office/drawing/2014/main" id="{82745EF1-E2B9-78B9-1AE9-4B10BEBCEB0D}"/>
              </a:ext>
            </a:extLst>
          </p:cNvPr>
          <p:cNvSpPr txBox="1">
            <a:spLocks noChangeArrowheads="1"/>
          </p:cNvSpPr>
          <p:nvPr/>
        </p:nvSpPr>
        <p:spPr bwMode="auto">
          <a:xfrm>
            <a:off x="449263" y="1454150"/>
            <a:ext cx="5318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solidFill>
                  <a:srgbClr val="00B0F0"/>
                </a:solidFill>
                <a:hlinkClick r:id="rId3"/>
              </a:rPr>
              <a:t>https://www.drugabuse.gov/related-topics/trends-statistics/overdose-death-rates</a:t>
            </a:r>
            <a:r>
              <a:rPr lang="en-US" altLang="en-US" sz="1100">
                <a:solidFill>
                  <a:srgbClr val="00B0F0"/>
                </a:solidFill>
              </a:rPr>
              <a:t>; Revised May 2021</a:t>
            </a:r>
          </a:p>
        </p:txBody>
      </p:sp>
      <p:pic>
        <p:nvPicPr>
          <p:cNvPr id="19460" name="Picture 7" descr="https://www.drugabuse.gov/sites/default/files/images/ODR2020Slide7.jpeg">
            <a:extLst>
              <a:ext uri="{FF2B5EF4-FFF2-40B4-BE49-F238E27FC236}">
                <a16:creationId xmlns:a16="http://schemas.microsoft.com/office/drawing/2014/main" id="{28C07FCA-F595-0FFE-1650-9A7421805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5950"/>
            <a:ext cx="9144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4579</TotalTime>
  <Words>3108</Words>
  <Application>Microsoft Macintosh PowerPoint</Application>
  <PresentationFormat>On-screen Show (4:3)</PresentationFormat>
  <Paragraphs>396</Paragraphs>
  <Slides>30</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ＭＳ Ｐゴシック</vt:lpstr>
      <vt:lpstr>Diseño predeterminado</vt:lpstr>
      <vt:lpstr>Managing Poly-Substance Use Disorder</vt:lpstr>
      <vt:lpstr>Disclaimer:</vt:lpstr>
      <vt:lpstr>Objectives</vt:lpstr>
      <vt:lpstr>Overdose Rate</vt:lpstr>
      <vt:lpstr>Overdose Rate</vt:lpstr>
      <vt:lpstr>Overdose Rate</vt:lpstr>
      <vt:lpstr>Overdose Rate</vt:lpstr>
      <vt:lpstr>Overdose Rate</vt:lpstr>
      <vt:lpstr>Overdose Rate</vt:lpstr>
      <vt:lpstr>Alcohol Related Death Rate</vt:lpstr>
      <vt:lpstr>Self-Treatment of MH/Trauma</vt:lpstr>
      <vt:lpstr>Polysubstance Use </vt:lpstr>
      <vt:lpstr>Stigma</vt:lpstr>
      <vt:lpstr>Stimulant Use Disorder Management  https://store.samhsa.gov/product/Treatment-of-Stimulant-Use-Disorder/PEP20-06-01-001 </vt:lpstr>
      <vt:lpstr>Cognitive Behavioral Therapy (CBT)</vt:lpstr>
      <vt:lpstr>Cognitive Behavioral Therapy (CBT)</vt:lpstr>
      <vt:lpstr>Post-acute Withdrawal Syndrome (PAWS)</vt:lpstr>
      <vt:lpstr>Screening and Monitoring</vt:lpstr>
      <vt:lpstr>Practice Based Evidence: Opioids</vt:lpstr>
      <vt:lpstr>Practice Based Evidence: Alcohol</vt:lpstr>
      <vt:lpstr>Practice Based Evidence: Stimulants</vt:lpstr>
      <vt:lpstr>Evidence Based Studies</vt:lpstr>
      <vt:lpstr>Resource Guide https://store.samhsa.gov/sites/default/files/SAMHSA_Digital_Download/PEP21-06-02-002.pdf</vt:lpstr>
      <vt:lpstr>Case Vignette</vt:lpstr>
      <vt:lpstr>Case Vignette</vt:lpstr>
      <vt:lpstr>Case Vignette</vt:lpstr>
      <vt:lpstr>“Ted Talk”</vt:lpstr>
      <vt:lpstr>Always….</vt:lpstr>
      <vt:lpstr>PowerPoint Presentation</vt:lpstr>
      <vt:lpstr>Contact Information</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Nicholas Cushman</cp:lastModifiedBy>
  <cp:revision>387</cp:revision>
  <cp:lastPrinted>2022-03-10T16:49:50Z</cp:lastPrinted>
  <dcterms:created xsi:type="dcterms:W3CDTF">2009-01-21T03:22:11Z</dcterms:created>
  <dcterms:modified xsi:type="dcterms:W3CDTF">2022-06-07T18:23:41Z</dcterms:modified>
</cp:coreProperties>
</file>