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545" r:id="rId5"/>
    <p:sldId id="551" r:id="rId6"/>
    <p:sldId id="549" r:id="rId7"/>
    <p:sldId id="522" r:id="rId8"/>
    <p:sldId id="550" r:id="rId9"/>
    <p:sldId id="351" r:id="rId10"/>
    <p:sldId id="348" r:id="rId11"/>
    <p:sldId id="352" r:id="rId12"/>
    <p:sldId id="353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97"/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30"/>
    <p:restoredTop sz="93609" autoAdjust="0"/>
  </p:normalViewPr>
  <p:slideViewPr>
    <p:cSldViewPr>
      <p:cViewPr varScale="1">
        <p:scale>
          <a:sx n="41" d="100"/>
          <a:sy n="41" d="100"/>
        </p:scale>
        <p:origin x="108" y="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4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3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700" r:id="rId2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surveymonkey.com/r/EndingtheEpidemicsinIndianCountry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rienstra@npaihb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cc.ucsf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5A94C-2205-6349-86AF-364DC0EF7F62}"/>
              </a:ext>
            </a:extLst>
          </p:cNvPr>
          <p:cNvSpPr/>
          <p:nvPr/>
        </p:nvSpPr>
        <p:spPr>
          <a:xfrm>
            <a:off x="16376207" y="10049653"/>
            <a:ext cx="3727188" cy="12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40A25-F76E-C34B-AAF1-3340D0B279BC}"/>
              </a:ext>
            </a:extLst>
          </p:cNvPr>
          <p:cNvSpPr/>
          <p:nvPr/>
        </p:nvSpPr>
        <p:spPr>
          <a:xfrm>
            <a:off x="6547096" y="398"/>
            <a:ext cx="13556299" cy="161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B567F-030B-4358-BCFF-11437798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/>
          <a:stretch/>
        </p:blipFill>
        <p:spPr>
          <a:xfrm>
            <a:off x="707" y="6317361"/>
            <a:ext cx="7032326" cy="3732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BCE0E-A92F-4B71-9BA3-3BBFAFF43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0" t="31842" r="2174" b="4731"/>
          <a:stretch/>
        </p:blipFill>
        <p:spPr>
          <a:xfrm rot="10800000">
            <a:off x="707" y="795"/>
            <a:ext cx="6773733" cy="6773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6858-38AD-4BAD-BDE4-70450191D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" t="28977" r="29673" b="56905"/>
          <a:stretch/>
        </p:blipFill>
        <p:spPr>
          <a:xfrm>
            <a:off x="707" y="9271011"/>
            <a:ext cx="7802711" cy="900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1C065-2A4A-4D69-B191-A55C8C787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3" t="38458" r="23379" b="47425"/>
          <a:stretch/>
        </p:blipFill>
        <p:spPr>
          <a:xfrm>
            <a:off x="707" y="10169761"/>
            <a:ext cx="7640495" cy="900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16863-E29E-5D45-AD69-C56B31715C4C}"/>
              </a:ext>
            </a:extLst>
          </p:cNvPr>
          <p:cNvSpPr txBox="1">
            <a:spLocks/>
          </p:cNvSpPr>
          <p:nvPr/>
        </p:nvSpPr>
        <p:spPr>
          <a:xfrm>
            <a:off x="7803418" y="9721167"/>
            <a:ext cx="11621232" cy="1707895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3888" indent="-753888"/>
            <a:endParaRPr lang="en-US" sz="32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C4F4E-D619-F74B-9477-5F235F964135}"/>
              </a:ext>
            </a:extLst>
          </p:cNvPr>
          <p:cNvSpPr/>
          <p:nvPr/>
        </p:nvSpPr>
        <p:spPr>
          <a:xfrm>
            <a:off x="7033033" y="334958"/>
            <a:ext cx="12802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89C9C"/>
                </a:solidFill>
                <a:latin typeface="Segoe UI"/>
                <a:cs typeface="Segoe UI"/>
              </a:rPr>
              <a:t>Indian Country ECHO: Ending the Epidemics</a:t>
            </a:r>
            <a:endParaRPr lang="en-US" sz="8000" dirty="0">
              <a:solidFill>
                <a:srgbClr val="189C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1A41-7C07-3944-81D8-77DD39CDCBF6}"/>
              </a:ext>
            </a:extLst>
          </p:cNvPr>
          <p:cNvSpPr/>
          <p:nvPr/>
        </p:nvSpPr>
        <p:spPr>
          <a:xfrm>
            <a:off x="9018673" y="2951943"/>
            <a:ext cx="861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189C9C"/>
                </a:solidFill>
                <a:latin typeface="Segoe UI"/>
                <a:cs typeface="Segoe UI"/>
              </a:rPr>
              <a:t>May </a:t>
            </a:r>
            <a:r>
              <a:rPr lang="en-US" sz="5400" b="1" dirty="0" smtClean="0">
                <a:solidFill>
                  <a:srgbClr val="189C9C"/>
                </a:solidFill>
                <a:latin typeface="Segoe UI"/>
                <a:cs typeface="Segoe UI"/>
              </a:rPr>
              <a:t>10, </a:t>
            </a:r>
            <a:r>
              <a:rPr lang="en-US" sz="5400" b="1" dirty="0">
                <a:solidFill>
                  <a:srgbClr val="189C9C"/>
                </a:solidFill>
                <a:latin typeface="Segoe UI"/>
                <a:cs typeface="Segoe UI"/>
              </a:rPr>
              <a:t>2022</a:t>
            </a:r>
            <a:endParaRPr lang="en-US" sz="2800" dirty="0">
              <a:solidFill>
                <a:srgbClr val="189C9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AEDC9-591C-D94A-BEA5-3BF9A36A9D7E}"/>
              </a:ext>
            </a:extLst>
          </p:cNvPr>
          <p:cNvSpPr txBox="1">
            <a:spLocks/>
          </p:cNvSpPr>
          <p:nvPr/>
        </p:nvSpPr>
        <p:spPr>
          <a:xfrm>
            <a:off x="7385050" y="4567774"/>
            <a:ext cx="12039600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800" i="1" dirty="0" smtClean="0">
                <a:solidFill>
                  <a:srgbClr val="189C9C"/>
                </a:solidFill>
                <a:ea typeface="+mn-lt"/>
                <a:cs typeface="Calibri"/>
              </a:rPr>
              <a:t>Ending the Epidemics: HCV</a:t>
            </a:r>
            <a:endParaRPr lang="en-US" sz="5400" i="1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9A1397-CE05-1C5D-3864-39E6264ED40A}"/>
              </a:ext>
            </a:extLst>
          </p:cNvPr>
          <p:cNvSpPr txBox="1">
            <a:spLocks/>
          </p:cNvSpPr>
          <p:nvPr/>
        </p:nvSpPr>
        <p:spPr>
          <a:xfrm>
            <a:off x="7803418" y="5659757"/>
            <a:ext cx="11621232" cy="1707895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mtClean="0">
                <a:solidFill>
                  <a:srgbClr val="189C9C"/>
                </a:solidFill>
                <a:ea typeface="+mn-lt"/>
                <a:cs typeface="Calibri"/>
              </a:rPr>
              <a:t>Dr. Jorge </a:t>
            </a:r>
            <a:r>
              <a:rPr lang="en-US" dirty="0" err="1">
                <a:solidFill>
                  <a:srgbClr val="189C9C"/>
                </a:solidFill>
                <a:ea typeface="+mn-lt"/>
                <a:cs typeface="Calibri"/>
              </a:rPr>
              <a:t>Mera</a:t>
            </a:r>
            <a:r>
              <a:rPr lang="en-US" dirty="0">
                <a:solidFill>
                  <a:srgbClr val="189C9C"/>
                </a:solidFill>
                <a:ea typeface="+mn-lt"/>
                <a:cs typeface="Calibri"/>
              </a:rPr>
              <a:t>, MD, FACP</a:t>
            </a:r>
            <a:endParaRPr lang="en-US" sz="32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AD6607-3353-5195-2B04-BB6499482267}"/>
              </a:ext>
            </a:extLst>
          </p:cNvPr>
          <p:cNvSpPr txBox="1">
            <a:spLocks/>
          </p:cNvSpPr>
          <p:nvPr/>
        </p:nvSpPr>
        <p:spPr>
          <a:xfrm>
            <a:off x="7032326" y="7444216"/>
            <a:ext cx="13071067" cy="2002437"/>
          </a:xfrm>
          <a:prstGeom prst="rect">
            <a:avLst/>
          </a:prstGeom>
        </p:spPr>
        <p:txBody>
          <a:bodyPr vert="horz" lIns="150771" tIns="75385" rIns="150771" bIns="75385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400" i="1" dirty="0" smtClean="0">
                <a:solidFill>
                  <a:srgbClr val="189C9C"/>
                </a:solidFill>
                <a:ea typeface="+mn-lt"/>
                <a:cs typeface="Calibri"/>
              </a:rPr>
              <a:t>An Integrative Approach to HCV Care</a:t>
            </a:r>
          </a:p>
          <a:p>
            <a:pPr marL="0" lvl="1" indent="0" algn="ctr" fontAlgn="ctr" hangingPunc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 smtClean="0">
                <a:solidFill>
                  <a:srgbClr val="008797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LT </a:t>
            </a:r>
            <a:r>
              <a:rPr lang="en-US" sz="2800" dirty="0">
                <a:solidFill>
                  <a:srgbClr val="008797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Kelsey Kroon, </a:t>
            </a:r>
            <a:r>
              <a:rPr lang="en-US" sz="2800" dirty="0" err="1">
                <a:solidFill>
                  <a:srgbClr val="008797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PharmD</a:t>
            </a: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</a:p>
          <a:p>
            <a:pPr marL="0" indent="0" algn="ctr" fontAlgn="ctr" hangingPunct="0">
              <a:lnSpc>
                <a:spcPct val="100000"/>
              </a:lnSpc>
              <a:buNone/>
            </a:pPr>
            <a:endParaRPr lang="en-US" sz="4400" i="1" dirty="0" smtClean="0">
              <a:solidFill>
                <a:srgbClr val="189C9C"/>
              </a:solidFill>
              <a:ea typeface="+mn-lt"/>
              <a:cs typeface="Calibri"/>
            </a:endParaRPr>
          </a:p>
          <a:p>
            <a:pPr marL="0" indent="0" algn="ctr" fontAlgn="ctr" hangingPunct="0">
              <a:lnSpc>
                <a:spcPct val="100000"/>
              </a:lnSpc>
              <a:buNone/>
            </a:pPr>
            <a:endParaRPr lang="en-US" sz="4400" i="1" dirty="0">
              <a:solidFill>
                <a:srgbClr val="189C9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6"/>
    </mc:Choice>
    <mc:Fallback xmlns="">
      <p:transition spd="slow" advTm="61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758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Today’s Agenda</a:t>
            </a:r>
            <a:endParaRPr lang="en-US" sz="7585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EC344-8C09-EA6A-4F25-75640D2F7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750628"/>
            <a:ext cx="3886200" cy="1383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50" y="3444875"/>
            <a:ext cx="15656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0"/>
    </mc:Choice>
    <mc:Fallback xmlns="">
      <p:transition spd="slow" advTm="65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758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*Program Schedule </a:t>
            </a:r>
            <a:endParaRPr lang="en-US" sz="4800" b="1" dirty="0">
              <a:solidFill>
                <a:schemeClr val="bg1"/>
              </a:solidFill>
              <a:latin typeface="Segoe UI"/>
              <a:ea typeface="+mj-ea"/>
              <a:cs typeface="Segoe UI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CME, CNE and CPE offered</a:t>
            </a:r>
            <a:endParaRPr lang="en-US" sz="7585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6CB94-082A-A1DF-D921-6A953B165BB8}"/>
              </a:ext>
            </a:extLst>
          </p:cNvPr>
          <p:cNvSpPr txBox="1">
            <a:spLocks/>
          </p:cNvSpPr>
          <p:nvPr/>
        </p:nvSpPr>
        <p:spPr>
          <a:xfrm>
            <a:off x="4247969" y="2717418"/>
            <a:ext cx="15843250" cy="7580141"/>
          </a:xfrm>
          <a:prstGeom prst="rect">
            <a:avLst/>
          </a:prstGeom>
        </p:spPr>
        <p:txBody>
          <a:bodyPr vert="horz" lIns="150781" tIns="75390" rIns="150781" bIns="7539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3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rd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</a:t>
            </a:r>
            <a:r>
              <a:rPr lang="en-US" sz="4800" b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1pm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HIV and STIs: Plans and strategies for screening, prevention, and treatment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Jonathan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Iralu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 and Dr. Melanie Taylor, MD</a:t>
            </a:r>
          </a:p>
          <a:p>
            <a:pPr marL="457200" lvl="1" indent="0">
              <a:buNone/>
            </a:pPr>
            <a:endParaRPr lang="en-US" sz="3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10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</a:t>
            </a:r>
            <a:r>
              <a:rPr lang="en-US" sz="4800" b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1pm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HCV: Treatments, screening, prevention, and resources </a:t>
            </a:r>
          </a:p>
          <a:p>
            <a:pPr marL="457200" lvl="1" indent="0">
              <a:buNone/>
            </a:pP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Jorge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Mera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 and Dr. Kelsey Kroon, PharmD</a:t>
            </a: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 </a:t>
            </a:r>
          </a:p>
          <a:p>
            <a:pPr marL="457200" lvl="1" indent="0">
              <a:buNone/>
            </a:pPr>
            <a:endParaRPr lang="en-US" sz="3200" i="1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17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</a:t>
            </a:r>
            <a:r>
              <a:rPr lang="en-US" sz="4800" b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1pm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PT:</a:t>
            </a:r>
            <a:endParaRPr lang="en-US" sz="3600" i="1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SUD and Harm reduction: Plans and strategies for screening, treatment of SUD and behavioral health in primary care settings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Jessica Gregg, MD and LCDR Samantha Gustafson, Pharm D </a:t>
            </a:r>
          </a:p>
          <a:p>
            <a:pPr marL="457200" lvl="1" indent="0">
              <a:buNone/>
            </a:pPr>
            <a:endParaRPr lang="en-US" sz="32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Tuesday, May 24</a:t>
            </a:r>
            <a:r>
              <a:rPr lang="en-US" sz="4800" b="1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th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11:30am - </a:t>
            </a:r>
            <a:r>
              <a:rPr lang="en-US" sz="4800" b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1pm </a:t>
            </a:r>
            <a:r>
              <a:rPr lang="en-US" sz="48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PT:</a:t>
            </a:r>
          </a:p>
          <a:p>
            <a:pPr marL="457200" lvl="1" indent="0">
              <a:buNone/>
            </a:pPr>
            <a:r>
              <a:rPr lang="en-US" sz="36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Ending the epidemics in a real and clinical way: Sharing your clinics’ goals and plans </a:t>
            </a:r>
          </a:p>
          <a:p>
            <a:pPr marL="457200" lvl="1" indent="0">
              <a:buNone/>
            </a:pPr>
            <a:r>
              <a:rPr lang="en-US" sz="3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Dr. Jorge </a:t>
            </a:r>
            <a:r>
              <a:rPr lang="en-US" sz="32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Mera</a:t>
            </a:r>
            <a:r>
              <a:rPr lang="en-US" sz="32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, MD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EC344-8C09-EA6A-4F25-75640D2F7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750628"/>
            <a:ext cx="3886200" cy="1383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4FF94-692F-F11C-0A09-26D5D1A73ADE}"/>
              </a:ext>
            </a:extLst>
          </p:cNvPr>
          <p:cNvSpPr txBox="1"/>
          <p:nvPr/>
        </p:nvSpPr>
        <p:spPr>
          <a:xfrm>
            <a:off x="2387207" y="10297559"/>
            <a:ext cx="1735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*Connect information will be sent to registered participants only. Invite your colleagues and staff to join the program: </a:t>
            </a:r>
            <a:r>
              <a:rPr lang="en-US" sz="3200" i="1" dirty="0">
                <a:hlinkClick r:id="rId5"/>
              </a:rPr>
              <a:t>https://www.surveymonkey.com/r/EndingtheEpidemicsinIndianCountry</a:t>
            </a:r>
            <a:r>
              <a:rPr lang="en-US" sz="3200" i="1" dirty="0"/>
              <a:t>  </a:t>
            </a:r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317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2"/>
    </mc:Choice>
    <mc:Fallback xmlns="">
      <p:transition spd="slow" advTm="69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E488AD-3F52-42F7-8886-CF1E6AB69A90}"/>
              </a:ext>
            </a:extLst>
          </p:cNvPr>
          <p:cNvSpPr txBox="1">
            <a:spLocks/>
          </p:cNvSpPr>
          <p:nvPr/>
        </p:nvSpPr>
        <p:spPr>
          <a:xfrm>
            <a:off x="4690957" y="2723740"/>
            <a:ext cx="14807964" cy="7634090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  <a:cs typeface="+mn-lt"/>
              </a:rPr>
              <a:t>Please email the following contact with any questions or concerns: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800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</a:rPr>
              <a:t>Jessica </a:t>
            </a:r>
            <a:r>
              <a:rPr lang="en-US" sz="4800" dirty="0" err="1">
                <a:ea typeface="Segoe UI Symbol" panose="020B0502040204020203" pitchFamily="34" charset="0"/>
              </a:rPr>
              <a:t>Rienstra</a:t>
            </a:r>
            <a:r>
              <a:rPr lang="en-US" sz="4800" dirty="0">
                <a:ea typeface="Segoe UI Symbol" panose="020B0502040204020203" pitchFamily="34" charset="0"/>
              </a:rPr>
              <a:t>, BSN, RN</a:t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</a:rPr>
              <a:t>she/her/hers</a:t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</a:rPr>
              <a:t>ECHO Case Manager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ea typeface="Segoe UI Symbol" panose="020B0502040204020203" pitchFamily="34" charset="0"/>
                <a:cs typeface="+mn-lt"/>
              </a:rPr>
              <a:t>Northwest Portland Area Indian Health Board </a:t>
            </a:r>
            <a:r>
              <a:rPr lang="en-US" sz="4800" dirty="0">
                <a:ea typeface="Segoe UI Symbol" panose="020B0502040204020203" pitchFamily="34" charset="0"/>
              </a:rPr>
              <a:t/>
            </a:r>
            <a:br>
              <a:rPr lang="en-US" sz="4800" dirty="0">
                <a:ea typeface="Segoe UI Symbol" panose="020B0502040204020203" pitchFamily="34" charset="0"/>
              </a:rPr>
            </a:br>
            <a:r>
              <a:rPr lang="en-US" sz="4800" dirty="0">
                <a:ea typeface="Segoe UI Symbol" panose="020B0502040204020203" pitchFamily="34" charset="0"/>
                <a:hlinkClick r:id="rId3"/>
              </a:rPr>
              <a:t>jrienstra@npaihb.org</a:t>
            </a:r>
            <a:r>
              <a:rPr lang="en-US" sz="4800" dirty="0">
                <a:ea typeface="Segoe UI Symbol" panose="020B0502040204020203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617" dirty="0">
              <a:ea typeface="Segoe UI Symbol" panose="020B0502040204020203" pitchFamily="34" charset="0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8905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Contact Information</a:t>
            </a:r>
            <a:endParaRPr lang="en-US" sz="2968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0382-1B16-4B59-768B-215448994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823282"/>
            <a:ext cx="3886200" cy="13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8"/>
    </mc:Choice>
    <mc:Fallback xmlns="">
      <p:transition spd="slow" advTm="40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94AD-EBDB-4B6F-9856-FB3D98338AE8}"/>
              </a:ext>
            </a:extLst>
          </p:cNvPr>
          <p:cNvSpPr/>
          <p:nvPr/>
        </p:nvSpPr>
        <p:spPr>
          <a:xfrm>
            <a:off x="0" y="397"/>
            <a:ext cx="20104100" cy="2520192"/>
          </a:xfrm>
          <a:prstGeom prst="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E488AD-3F52-42F7-8886-CF1E6AB69A90}"/>
              </a:ext>
            </a:extLst>
          </p:cNvPr>
          <p:cNvSpPr txBox="1">
            <a:spLocks/>
          </p:cNvSpPr>
          <p:nvPr/>
        </p:nvSpPr>
        <p:spPr>
          <a:xfrm>
            <a:off x="-2" y="2520589"/>
            <a:ext cx="20104102" cy="3134086"/>
          </a:xfrm>
          <a:prstGeom prst="rect">
            <a:avLst/>
          </a:prstGeom>
        </p:spPr>
        <p:txBody>
          <a:bodyPr vert="horz" lIns="150781" tIns="75390" rIns="150781" bIns="753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a typeface="Segoe UI Symbol" panose="020B0502040204020203" pitchFamily="34" charset="0"/>
                <a:cs typeface="+mn-lt"/>
              </a:rPr>
              <a:t>The National Clinician Consultation Center </a:t>
            </a:r>
            <a:r>
              <a:rPr lang="en-US" sz="3200" dirty="0">
                <a:ea typeface="Segoe UI Symbol" panose="020B0502040204020203" pitchFamily="34" charset="0"/>
                <a:cs typeface="+mn-lt"/>
              </a:rPr>
              <a:t>is a free clinical decision support/educational resource for clinicians.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ea typeface="Segoe UI Symbol" panose="020B0502040204020203" pitchFamily="34" charset="0"/>
                <a:cs typeface="+mn-lt"/>
              </a:rPr>
              <a:t>Consultants are all highly experienced clinicians and educators.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a typeface="Segoe UI Symbol" panose="020B0502040204020203" pitchFamily="34" charset="0"/>
              <a:cs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ea typeface="Segoe UI Symbol" panose="020B0502040204020203" pitchFamily="34" charset="0"/>
                <a:cs typeface="+mn-lt"/>
              </a:rPr>
              <a:t>See </a:t>
            </a:r>
            <a:r>
              <a:rPr lang="en-US" sz="3200" dirty="0">
                <a:ea typeface="Segoe UI Symbol" panose="020B0502040204020203" pitchFamily="34" charset="0"/>
                <a:cs typeface="+mn-lt"/>
                <a:hlinkClick r:id="rId3"/>
              </a:rPr>
              <a:t>https://nccc.ucsf.edu/</a:t>
            </a:r>
            <a:r>
              <a:rPr lang="en-US" sz="3200" dirty="0">
                <a:ea typeface="Segoe UI Symbol" panose="020B0502040204020203" pitchFamily="34" charset="0"/>
                <a:cs typeface="+mn-lt"/>
              </a:rPr>
              <a:t> for more information (online case submission also available!)</a:t>
            </a:r>
            <a:endParaRPr lang="en-US" sz="3200" dirty="0">
              <a:ea typeface="Segoe UI Symbol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a typeface="Segoe UI Symbol" panose="020B0502040204020203" pitchFamily="34" charset="0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24067-9767-4C28-975B-00C61C616232}"/>
              </a:ext>
            </a:extLst>
          </p:cNvPr>
          <p:cNvSpPr/>
          <p:nvPr/>
        </p:nvSpPr>
        <p:spPr>
          <a:xfrm>
            <a:off x="0" y="398"/>
            <a:ext cx="20104100" cy="2484194"/>
          </a:xfrm>
          <a:prstGeom prst="roundRect">
            <a:avLst/>
          </a:prstGeom>
          <a:solidFill>
            <a:srgbClr val="06525E"/>
          </a:solidFill>
          <a:ln>
            <a:solidFill>
              <a:srgbClr val="065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Segoe UI"/>
                <a:ea typeface="+mj-ea"/>
                <a:cs typeface="Segoe UI"/>
              </a:rPr>
              <a:t>National Clinician Consultation Center</a:t>
            </a:r>
            <a:endParaRPr lang="en-US" sz="2400" dirty="0">
              <a:ea typeface="+mj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27AD-A551-448F-9500-AD130FE30980}"/>
              </a:ext>
            </a:extLst>
          </p:cNvPr>
          <p:cNvSpPr/>
          <p:nvPr/>
        </p:nvSpPr>
        <p:spPr>
          <a:xfrm>
            <a:off x="-1" y="2441732"/>
            <a:ext cx="20104102" cy="78858"/>
          </a:xfrm>
          <a:prstGeom prst="rect">
            <a:avLst/>
          </a:prstGeom>
          <a:solidFill>
            <a:srgbClr val="008797"/>
          </a:solidFill>
          <a:ln>
            <a:solidFill>
              <a:srgbClr val="008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C929D-4394-4D16-89F1-CAED0FC9A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16778" r="64354"/>
          <a:stretch/>
        </p:blipFill>
        <p:spPr>
          <a:xfrm>
            <a:off x="-1" y="2771572"/>
            <a:ext cx="4690958" cy="843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0382-1B16-4B59-768B-215448994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63777"/>
          <a:stretch/>
        </p:blipFill>
        <p:spPr>
          <a:xfrm>
            <a:off x="15843250" y="9823282"/>
            <a:ext cx="3886200" cy="138346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DD738FA-F0F9-0E1F-BBE2-20A39C1C3351}"/>
              </a:ext>
            </a:extLst>
          </p:cNvPr>
          <p:cNvSpPr/>
          <p:nvPr/>
        </p:nvSpPr>
        <p:spPr>
          <a:xfrm>
            <a:off x="130821" y="5908750"/>
            <a:ext cx="6265199" cy="190304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Substance Use  	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300-3595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evaluation and management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323615E-504D-79DE-F46B-809ECBF4F354}"/>
              </a:ext>
            </a:extLst>
          </p:cNvPr>
          <p:cNvSpPr/>
          <p:nvPr/>
        </p:nvSpPr>
        <p:spPr>
          <a:xfrm>
            <a:off x="281651" y="8270177"/>
            <a:ext cx="6114369" cy="19030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HIV/AIDS         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(800) 933-3413</a:t>
            </a:r>
            <a:endParaRPr lang="en-US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HIV, from initiating treatment to managing advanced disease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26A498E-CF1D-74CC-4E08-8FD3F7B16782}"/>
              </a:ext>
            </a:extLst>
          </p:cNvPr>
          <p:cNvSpPr/>
          <p:nvPr/>
        </p:nvSpPr>
        <p:spPr>
          <a:xfrm>
            <a:off x="13347072" y="5908750"/>
            <a:ext cx="6626207" cy="1903046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</a:t>
            </a:r>
            <a:r>
              <a:rPr lang="en-US" sz="28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448-7737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Pre-Exposure Prophylaxis for persons at risk of contracting HIV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F6A456D6-5E12-03DB-476D-E0B134B14C00}"/>
              </a:ext>
            </a:extLst>
          </p:cNvPr>
          <p:cNvSpPr/>
          <p:nvPr/>
        </p:nvSpPr>
        <p:spPr>
          <a:xfrm>
            <a:off x="6584950" y="8235513"/>
            <a:ext cx="6607156" cy="193771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Hepatitis C        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(844) 437-4636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 screening, monitoring, and treatment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6B36F79-16DD-B3BB-8C51-9EDE06BEE401}"/>
              </a:ext>
            </a:extLst>
          </p:cNvPr>
          <p:cNvSpPr/>
          <p:nvPr/>
        </p:nvSpPr>
        <p:spPr>
          <a:xfrm>
            <a:off x="6565900" y="5899300"/>
            <a:ext cx="6626206" cy="19124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Perinatal HIV/AIDS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448-8765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HIV-infected pregnant women &amp; their infants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84CED70A-2CB7-FB66-4C9F-36CD852C74FE}"/>
              </a:ext>
            </a:extLst>
          </p:cNvPr>
          <p:cNvSpPr/>
          <p:nvPr/>
        </p:nvSpPr>
        <p:spPr>
          <a:xfrm>
            <a:off x="13325501" y="8235513"/>
            <a:ext cx="6669347" cy="192615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PEP           </a:t>
            </a:r>
            <a:r>
              <a:rPr lang="en-US" sz="28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</a:t>
            </a:r>
            <a:r>
              <a:rPr lang="en-US" sz="24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448-4911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occupational and non-occupational Post-Exposure Prophylaxis to HIV, HBV, and HCV</a:t>
            </a:r>
          </a:p>
        </p:txBody>
      </p:sp>
      <p:pic>
        <p:nvPicPr>
          <p:cNvPr id="19" name="Picture 13" descr="National Clinician Consultation Center">
            <a:extLst>
              <a:ext uri="{FF2B5EF4-FFF2-40B4-BE49-F238E27FC236}">
                <a16:creationId xmlns:a16="http://schemas.microsoft.com/office/drawing/2014/main" id="{D2E14C76-E697-74B7-990C-776F44EF5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0"/>
          <a:stretch/>
        </p:blipFill>
        <p:spPr bwMode="auto">
          <a:xfrm>
            <a:off x="17119141" y="10246727"/>
            <a:ext cx="2743008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62484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 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Northwest Portland Area Indian Health Board 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 designates this live web-based training for a maximum of  </a:t>
            </a:r>
            <a:r>
              <a:rPr lang="en-US" sz="3200" b="1" dirty="0">
                <a:latin typeface="Arial"/>
                <a:cs typeface="Arial"/>
              </a:rPr>
              <a:t>1.5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i="1" dirty="0">
                <a:latin typeface="Arial"/>
                <a:cs typeface="Arial"/>
              </a:rPr>
              <a:t>AMA PRA Category 1 Credit(s)TM</a:t>
            </a:r>
            <a:r>
              <a:rPr lang="en-US" sz="3200" dirty="0">
                <a:latin typeface="Arial"/>
                <a:cs typeface="Arial"/>
              </a:rPr>
              <a:t>. Physicians should claim credit commensurate with the extent of their participation in the activity. </a:t>
            </a:r>
            <a:r>
              <a:rPr lang="en-US" sz="3600" dirty="0">
                <a:latin typeface="Arial"/>
                <a:cs typeface="Arial"/>
              </a:rPr>
              <a:t>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1" y="9254116"/>
            <a:ext cx="6464210" cy="2115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168C-B7C6-4148-AFE0-6E41DBA0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0" y="9898060"/>
            <a:ext cx="4889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0"/>
    </mc:Choice>
    <mc:Fallback xmlns="">
      <p:transition spd="slow" advTm="73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rtl="0" fontAlgn="base"/>
            <a:r>
              <a:rPr lang="en-US" sz="3600" dirty="0"/>
              <a:t>  </a:t>
            </a:r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          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600" dirty="0"/>
              <a:t>​</a:t>
            </a:r>
          </a:p>
          <a:p>
            <a:pPr rtl="0" fontAlgn="base"/>
            <a:r>
              <a:rPr lang="en-US" sz="3600" b="1" dirty="0">
                <a:latin typeface="Arial"/>
                <a:cs typeface="Arial"/>
              </a:rPr>
              <a:t>May 3, 2022</a:t>
            </a:r>
            <a:r>
              <a:rPr lang="en-US" sz="3600" dirty="0">
                <a:latin typeface="Arial"/>
                <a:cs typeface="Arial"/>
              </a:rPr>
              <a:t>, ACPE UAN# | 0130-9999-22-234-L08-P,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 Activity Type: Knowledge</a:t>
            </a:r>
          </a:p>
          <a:p>
            <a:r>
              <a:rPr lang="en-US" sz="3600" b="1" dirty="0">
                <a:latin typeface="Arial"/>
                <a:cs typeface="Arial"/>
              </a:rPr>
              <a:t>May 10, 2022</a:t>
            </a:r>
            <a:r>
              <a:rPr lang="en-US" sz="3600" dirty="0">
                <a:latin typeface="Arial"/>
                <a:cs typeface="Arial"/>
              </a:rPr>
              <a:t>, ACPE UAN# | 0130-9999-22-235-L08-P,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r>
              <a:rPr lang="en-US" sz="3600" b="1" dirty="0">
                <a:latin typeface="Arial"/>
                <a:cs typeface="Arial"/>
              </a:rPr>
              <a:t>May 17, 2022</a:t>
            </a:r>
            <a:r>
              <a:rPr lang="en-US" sz="3600" dirty="0">
                <a:latin typeface="Arial"/>
                <a:cs typeface="Arial"/>
              </a:rPr>
              <a:t>, ACPE UAN# | 0130-9999-22-236-L08-P,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r>
              <a:rPr lang="en-US" sz="3600" b="1" dirty="0">
                <a:latin typeface="Arial"/>
                <a:cs typeface="Arial"/>
              </a:rPr>
              <a:t>May 24, 2022</a:t>
            </a:r>
            <a:r>
              <a:rPr lang="en-US" sz="3600" dirty="0">
                <a:latin typeface="Arial"/>
                <a:cs typeface="Arial"/>
              </a:rPr>
              <a:t>, ACPE UAN# | 0130-9999-22-237-L08-P, </a:t>
            </a:r>
            <a:r>
              <a:rPr lang="en-US" sz="3600" b="1" dirty="0">
                <a:latin typeface="Arial"/>
                <a:cs typeface="Arial"/>
              </a:rPr>
              <a:t>1.5</a:t>
            </a:r>
            <a:r>
              <a:rPr lang="en-US" sz="3600" dirty="0">
                <a:latin typeface="Arial"/>
                <a:cs typeface="Arial"/>
              </a:rPr>
              <a:t> ACPE CPE hrs. | Activity Type: Knowledge</a:t>
            </a:r>
            <a:endParaRPr lang="en-US" dirty="0"/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AD560-D56F-46B4-A2F2-8CC9EC02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61" y="3251918"/>
            <a:ext cx="1363142" cy="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6"/>
    </mc:Choice>
    <mc:Fallback xmlns="">
      <p:transition spd="slow" advTm="85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"/>
    </mc:Choice>
    <mc:Fallback xmlns="">
      <p:transition spd="slow" advTm="42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Upon successful completion of this activity 1.5 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 contact Kat McLaughlin at kmclaughlin@cardeaservices.org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1483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4"/>
    </mc:Choice>
    <mc:Fallback xmlns="">
      <p:transition spd="slow" advTm="7774"/>
    </mc:Fallback>
  </mc:AlternateContent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EBF67-29E6-43CE-A3BC-7D294ADCC6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038788-414a-4a1a-89df-8b94fd1268d8"/>
    <ds:schemaRef ds:uri="8957598b-99e0-4075-93e6-351f01cf27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308</Words>
  <Application>Microsoft Office PowerPoint</Application>
  <PresentationFormat>Custom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Franklin Gothic Demi Cond</vt:lpstr>
      <vt:lpstr>Segoe UI</vt:lpstr>
      <vt:lpstr>Segoe UI Historic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Jessica Rienstra</cp:lastModifiedBy>
  <cp:revision>60</cp:revision>
  <dcterms:created xsi:type="dcterms:W3CDTF">2021-09-08T19:51:15Z</dcterms:created>
  <dcterms:modified xsi:type="dcterms:W3CDTF">2022-05-10T17:17:25Z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