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1" r:id="rId1"/>
  </p:sldMasterIdLst>
  <p:notesMasterIdLst>
    <p:notesMasterId r:id="rId26"/>
  </p:notesMasterIdLst>
  <p:sldIdLst>
    <p:sldId id="256" r:id="rId2"/>
    <p:sldId id="276" r:id="rId3"/>
    <p:sldId id="257" r:id="rId4"/>
    <p:sldId id="278" r:id="rId5"/>
    <p:sldId id="259" r:id="rId6"/>
    <p:sldId id="260" r:id="rId7"/>
    <p:sldId id="261" r:id="rId8"/>
    <p:sldId id="262" r:id="rId9"/>
    <p:sldId id="263" r:id="rId10"/>
    <p:sldId id="264" r:id="rId11"/>
    <p:sldId id="265" r:id="rId12"/>
    <p:sldId id="266" r:id="rId13"/>
    <p:sldId id="271" r:id="rId14"/>
    <p:sldId id="267" r:id="rId15"/>
    <p:sldId id="268" r:id="rId16"/>
    <p:sldId id="269" r:id="rId17"/>
    <p:sldId id="270" r:id="rId18"/>
    <p:sldId id="280" r:id="rId19"/>
    <p:sldId id="272" r:id="rId20"/>
    <p:sldId id="273" r:id="rId21"/>
    <p:sldId id="275" r:id="rId22"/>
    <p:sldId id="274" r:id="rId23"/>
    <p:sldId id="279" r:id="rId24"/>
    <p:sldId id="277"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27" autoAdjust="0"/>
    <p:restoredTop sz="94660"/>
  </p:normalViewPr>
  <p:slideViewPr>
    <p:cSldViewPr snapToGrid="0">
      <p:cViewPr varScale="1">
        <p:scale>
          <a:sx n="55" d="100"/>
          <a:sy n="55" d="100"/>
        </p:scale>
        <p:origin x="84" y="2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AEB79E-2981-4573-A6F4-B9575E1B517E}" type="datetimeFigureOut">
              <a:rPr lang="en-US" smtClean="0"/>
              <a:t>5/10/2022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0481DE-006B-414E-BACB-F9C9FB158D79}" type="slidenum">
              <a:rPr lang="en-US" smtClean="0"/>
              <a:t>‹#›</a:t>
            </a:fld>
            <a:endParaRPr lang="en-US"/>
          </a:p>
        </p:txBody>
      </p:sp>
    </p:spTree>
    <p:extLst>
      <p:ext uri="{BB962C8B-B14F-4D97-AF65-F5344CB8AC3E}">
        <p14:creationId xmlns:p14="http://schemas.microsoft.com/office/powerpoint/2010/main" val="3633758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nia.nih.gov/health/urinary-incontinence-older-adults"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memory.ucsf.edu/frontotemporal-dementia" TargetMode="External"/><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hyperlink" Target="https://memory.ucsf.edu/lewy-body-dementias"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8" Type="http://schemas.openxmlformats.org/officeDocument/2006/relationships/hyperlink" Target="https://www.rxlist.com/hyperkalemia/definition.htm" TargetMode="External"/><Relationship Id="rId13" Type="http://schemas.openxmlformats.org/officeDocument/2006/relationships/hyperlink" Target="https://en.wikipedia.org/wiki/NMDA" TargetMode="External"/><Relationship Id="rId3" Type="http://schemas.openxmlformats.org/officeDocument/2006/relationships/hyperlink" Target="https://www.rxlist.com/absorption/definition.htm" TargetMode="External"/><Relationship Id="rId7" Type="http://schemas.openxmlformats.org/officeDocument/2006/relationships/hyperlink" Target="https://www.rxlist.com/breathing/definition.htm" TargetMode="External"/><Relationship Id="rId12" Type="http://schemas.openxmlformats.org/officeDocument/2006/relationships/hyperlink" Target="https://en.wikipedia.org/wiki/Receptor_antagonist" TargetMode="External"/><Relationship Id="rId17" Type="http://schemas.openxmlformats.org/officeDocument/2006/relationships/hyperlink" Target="https://en.wikipedia.org/wiki/Dissociative" TargetMode="External"/><Relationship Id="rId2" Type="http://schemas.openxmlformats.org/officeDocument/2006/relationships/slide" Target="../slides/slide22.xml"/><Relationship Id="rId16" Type="http://schemas.openxmlformats.org/officeDocument/2006/relationships/hyperlink" Target="https://en.wikipedia.org/wiki/Anesthesia" TargetMode="External"/><Relationship Id="rId1" Type="http://schemas.openxmlformats.org/officeDocument/2006/relationships/notesMaster" Target="../notesMasters/notesMaster1.xml"/><Relationship Id="rId6" Type="http://schemas.openxmlformats.org/officeDocument/2006/relationships/hyperlink" Target="https://www.rxlist.com/heart/definition.htm" TargetMode="External"/><Relationship Id="rId11" Type="http://schemas.openxmlformats.org/officeDocument/2006/relationships/hyperlink" Target="https://en.wikipedia.org/wiki/Drugs" TargetMode="External"/><Relationship Id="rId5" Type="http://schemas.openxmlformats.org/officeDocument/2006/relationships/hyperlink" Target="https://www.rxlist.com/cardiac/definition.htm" TargetMode="External"/><Relationship Id="rId15" Type="http://schemas.openxmlformats.org/officeDocument/2006/relationships/hyperlink" Target="https://en.wikipedia.org/wiki/Anesthetics" TargetMode="External"/><Relationship Id="rId10" Type="http://schemas.openxmlformats.org/officeDocument/2006/relationships/hyperlink" Target="https://www.rxlist.com/poisoning/definition.htm" TargetMode="External"/><Relationship Id="rId4" Type="http://schemas.openxmlformats.org/officeDocument/2006/relationships/hyperlink" Target="https://www.rxlist.com/bicarbonate/definition.htm" TargetMode="External"/><Relationship Id="rId9" Type="http://schemas.openxmlformats.org/officeDocument/2006/relationships/hyperlink" Target="https://www.rxlist.com/potassium/definition.htm" TargetMode="External"/><Relationship Id="rId14" Type="http://schemas.openxmlformats.org/officeDocument/2006/relationships/hyperlink" Target="https://en.wikipedia.org/wiki/NMDA_receptor"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UCSF Memory and Aging</a:t>
            </a:r>
            <a:r>
              <a:rPr lang="en-US" baseline="0" dirty="0" smtClean="0"/>
              <a:t> Center. Medications &amp; Dementia. </a:t>
            </a:r>
            <a:r>
              <a:rPr lang="en-US" dirty="0" smtClean="0"/>
              <a:t>https://memory.ucsf.edu/treatments-stays/medications-dementia. Accessed 4/26/2022</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E70481DE-006B-414E-BACB-F9C9FB158D79}" type="slidenum">
              <a:rPr lang="en-US" smtClean="0"/>
              <a:t>3</a:t>
            </a:fld>
            <a:endParaRPr lang="en-US"/>
          </a:p>
        </p:txBody>
      </p:sp>
    </p:spTree>
    <p:extLst>
      <p:ext uri="{BB962C8B-B14F-4D97-AF65-F5344CB8AC3E}">
        <p14:creationId xmlns:p14="http://schemas.microsoft.com/office/powerpoint/2010/main" val="1598552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these medications often cause more confusion, excessive sedation or drowsiness, and increase the risk of falls.</a:t>
            </a:r>
            <a:endParaRPr lang="en-US" dirty="0"/>
          </a:p>
        </p:txBody>
      </p:sp>
      <p:sp>
        <p:nvSpPr>
          <p:cNvPr id="4" name="Slide Number Placeholder 3"/>
          <p:cNvSpPr>
            <a:spLocks noGrp="1"/>
          </p:cNvSpPr>
          <p:nvPr>
            <p:ph type="sldNum" sz="quarter" idx="10"/>
          </p:nvPr>
        </p:nvSpPr>
        <p:spPr/>
        <p:txBody>
          <a:bodyPr/>
          <a:lstStyle/>
          <a:p>
            <a:fld id="{E70481DE-006B-414E-BACB-F9C9FB158D79}" type="slidenum">
              <a:rPr lang="en-US" smtClean="0"/>
              <a:t>5</a:t>
            </a:fld>
            <a:endParaRPr lang="en-US"/>
          </a:p>
        </p:txBody>
      </p:sp>
    </p:spTree>
    <p:extLst>
      <p:ext uri="{BB962C8B-B14F-4D97-AF65-F5344CB8AC3E}">
        <p14:creationId xmlns:p14="http://schemas.microsoft.com/office/powerpoint/2010/main" val="3868749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Some of the common </a:t>
            </a:r>
            <a:r>
              <a:rPr lang="en-US" sz="1200" b="0" i="0" kern="1200" dirty="0" smtClean="0">
                <a:solidFill>
                  <a:schemeClr val="tx1"/>
                </a:solidFill>
                <a:effectLst/>
                <a:latin typeface="+mn-lt"/>
                <a:ea typeface="+mn-ea"/>
                <a:cs typeface="+mn-cs"/>
              </a:rPr>
              <a:t>medications </a:t>
            </a:r>
            <a:r>
              <a:rPr lang="en-US" sz="1200" b="0" i="0" kern="1200" dirty="0" smtClean="0">
                <a:solidFill>
                  <a:schemeClr val="tx1"/>
                </a:solidFill>
                <a:effectLst/>
                <a:latin typeface="+mn-lt"/>
                <a:ea typeface="+mn-ea"/>
                <a:cs typeface="+mn-cs"/>
              </a:rPr>
              <a:t>used for </a:t>
            </a:r>
            <a:r>
              <a:rPr lang="en-US" sz="1200" b="0" i="0" u="none" strike="noStrike" kern="1200" dirty="0" smtClean="0">
                <a:solidFill>
                  <a:schemeClr val="tx1"/>
                </a:solidFill>
                <a:effectLst/>
                <a:latin typeface="+mn-lt"/>
                <a:ea typeface="+mn-ea"/>
                <a:cs typeface="+mn-cs"/>
                <a:hlinkClick r:id="rId3"/>
              </a:rPr>
              <a:t>incontinence</a:t>
            </a:r>
            <a:r>
              <a:rPr lang="en-US" sz="1200" b="0" i="0" kern="1200" dirty="0" smtClean="0">
                <a:solidFill>
                  <a:schemeClr val="tx1"/>
                </a:solidFill>
                <a:effectLst/>
                <a:latin typeface="+mn-lt"/>
                <a:ea typeface="+mn-ea"/>
                <a:cs typeface="+mn-cs"/>
              </a:rPr>
              <a:t> can worsen the chemical imbalance that is associated with memory problems and counteract the effects of most memory medications. Being sure of the cause of the incontinence is important. For example, it could be due to a urinary tract infection, high blood sugar causing frequent urination, diuretic medications or, in men, an enlarged prostate. Identifying and treating underlying causes of incontinence is important to preventing and managing incontinence.</a:t>
            </a:r>
            <a:endParaRPr lang="en-US" dirty="0"/>
          </a:p>
        </p:txBody>
      </p:sp>
      <p:sp>
        <p:nvSpPr>
          <p:cNvPr id="4" name="Slide Number Placeholder 3"/>
          <p:cNvSpPr>
            <a:spLocks noGrp="1"/>
          </p:cNvSpPr>
          <p:nvPr>
            <p:ph type="sldNum" sz="quarter" idx="10"/>
          </p:nvPr>
        </p:nvSpPr>
        <p:spPr/>
        <p:txBody>
          <a:bodyPr/>
          <a:lstStyle/>
          <a:p>
            <a:fld id="{E70481DE-006B-414E-BACB-F9C9FB158D79}" type="slidenum">
              <a:rPr lang="en-US" smtClean="0"/>
              <a:t>7</a:t>
            </a:fld>
            <a:endParaRPr lang="en-US"/>
          </a:p>
        </p:txBody>
      </p:sp>
    </p:spTree>
    <p:extLst>
      <p:ext uri="{BB962C8B-B14F-4D97-AF65-F5344CB8AC3E}">
        <p14:creationId xmlns:p14="http://schemas.microsoft.com/office/powerpoint/2010/main" val="1568979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Many prescription and non-prescription or over-the-counter medications (e.g., diphenhydramine [Tylenol PM</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Advil PM</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Benadryl</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can worsen the chemical imbalance common in memory problems and cause significant confusion and a risk of falls. Some of these medications can also counteract the effects of memory medications. In addition, identifying and treating underlying causes of insomnia or disturbed sleep such as depression, anxiety, high blood sugar leading to frequent urination or use of medications that affect sleep is important to managing insomnia.</a:t>
            </a:r>
            <a:endParaRPr lang="en-US" dirty="0"/>
          </a:p>
        </p:txBody>
      </p:sp>
      <p:sp>
        <p:nvSpPr>
          <p:cNvPr id="4" name="Slide Number Placeholder 3"/>
          <p:cNvSpPr>
            <a:spLocks noGrp="1"/>
          </p:cNvSpPr>
          <p:nvPr>
            <p:ph type="sldNum" sz="quarter" idx="10"/>
          </p:nvPr>
        </p:nvSpPr>
        <p:spPr/>
        <p:txBody>
          <a:bodyPr/>
          <a:lstStyle/>
          <a:p>
            <a:fld id="{E70481DE-006B-414E-BACB-F9C9FB158D79}" type="slidenum">
              <a:rPr lang="en-US" smtClean="0"/>
              <a:t>9</a:t>
            </a:fld>
            <a:endParaRPr lang="en-US"/>
          </a:p>
        </p:txBody>
      </p:sp>
    </p:spTree>
    <p:extLst>
      <p:ext uri="{BB962C8B-B14F-4D97-AF65-F5344CB8AC3E}">
        <p14:creationId xmlns:p14="http://schemas.microsoft.com/office/powerpoint/2010/main" val="2211049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Currently, SSRIs (selective serotonin reuptake inhibitors) are the most commonly prescribed medications for mood symptoms in persons with dementia. SSRIs may be useful in reducing the aggressive impulses, poor impulse control, apathy and improving mood in people with dementia. However, some antidepressants such as paroxetine (Paxil</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amitriptyline (Elavil</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and nortriptyline (</a:t>
            </a:r>
            <a:r>
              <a:rPr lang="en-US" sz="1200" b="0" i="0" kern="1200" dirty="0" err="1" smtClean="0">
                <a:solidFill>
                  <a:schemeClr val="tx1"/>
                </a:solidFill>
                <a:effectLst/>
                <a:latin typeface="+mn-lt"/>
                <a:ea typeface="+mn-ea"/>
                <a:cs typeface="+mn-cs"/>
              </a:rPr>
              <a:t>Pamelor</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are other common antidepressants which may worsen the cholinergic imbalance in the brain and worsen memory, thinking or the effectiveness of memory medications.</a:t>
            </a:r>
            <a:endParaRPr lang="en-US" dirty="0"/>
          </a:p>
        </p:txBody>
      </p:sp>
      <p:sp>
        <p:nvSpPr>
          <p:cNvPr id="4" name="Slide Number Placeholder 3"/>
          <p:cNvSpPr>
            <a:spLocks noGrp="1"/>
          </p:cNvSpPr>
          <p:nvPr>
            <p:ph type="sldNum" sz="quarter" idx="10"/>
          </p:nvPr>
        </p:nvSpPr>
        <p:spPr/>
        <p:txBody>
          <a:bodyPr/>
          <a:lstStyle/>
          <a:p>
            <a:fld id="{E70481DE-006B-414E-BACB-F9C9FB158D79}" type="slidenum">
              <a:rPr lang="en-US" smtClean="0"/>
              <a:t>11</a:t>
            </a:fld>
            <a:endParaRPr lang="en-US"/>
          </a:p>
        </p:txBody>
      </p:sp>
    </p:spTree>
    <p:extLst>
      <p:ext uri="{BB962C8B-B14F-4D97-AF65-F5344CB8AC3E}">
        <p14:creationId xmlns:p14="http://schemas.microsoft.com/office/powerpoint/2010/main" val="4635831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Narcotics and opiates such as codeine, hydrocodone (Vicodin</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Norco</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oxycodone (OxyContin</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morphine (MS </a:t>
            </a:r>
            <a:r>
              <a:rPr lang="en-US" sz="1200" b="0" i="0" kern="1200" dirty="0" err="1" smtClean="0">
                <a:solidFill>
                  <a:schemeClr val="tx1"/>
                </a:solidFill>
                <a:effectLst/>
                <a:latin typeface="+mn-lt"/>
                <a:ea typeface="+mn-ea"/>
                <a:cs typeface="+mn-cs"/>
              </a:rPr>
              <a:t>Contin</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Roxanol</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fentanyl (</a:t>
            </a:r>
            <a:r>
              <a:rPr lang="en-US" sz="1200" b="0" i="0" kern="1200" dirty="0" err="1" smtClean="0">
                <a:solidFill>
                  <a:schemeClr val="tx1"/>
                </a:solidFill>
                <a:effectLst/>
                <a:latin typeface="+mn-lt"/>
                <a:ea typeface="+mn-ea"/>
                <a:cs typeface="+mn-cs"/>
              </a:rPr>
              <a:t>Duragesic</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and hydromorphone (</a:t>
            </a:r>
            <a:r>
              <a:rPr lang="en-US" sz="1200" b="0" i="0" kern="1200" dirty="0" err="1" smtClean="0">
                <a:solidFill>
                  <a:schemeClr val="tx1"/>
                </a:solidFill>
                <a:effectLst/>
                <a:latin typeface="+mn-lt"/>
                <a:ea typeface="+mn-ea"/>
                <a:cs typeface="+mn-cs"/>
              </a:rPr>
              <a:t>Dilaudid</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are often used for pain relief. Unfortunately, they often can cause confusion and falls in older adults. Muscle relaxants such as cyclobenzaprine (</a:t>
            </a:r>
            <a:r>
              <a:rPr lang="en-US" sz="1200" b="0" i="0" kern="1200" dirty="0" err="1" smtClean="0">
                <a:solidFill>
                  <a:schemeClr val="tx1"/>
                </a:solidFill>
                <a:effectLst/>
                <a:latin typeface="+mn-lt"/>
                <a:ea typeface="+mn-ea"/>
                <a:cs typeface="+mn-cs"/>
              </a:rPr>
              <a:t>Flexeril</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carisoprodol</a:t>
            </a:r>
            <a:r>
              <a:rPr lang="en-US" sz="1200" b="0" i="0" kern="1200" dirty="0" smtClean="0">
                <a:solidFill>
                  <a:schemeClr val="tx1"/>
                </a:solidFill>
                <a:effectLst/>
                <a:latin typeface="+mn-lt"/>
                <a:ea typeface="+mn-ea"/>
                <a:cs typeface="+mn-cs"/>
              </a:rPr>
              <a:t> (Soma</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methocarbamol</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Robaxin</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metaxalone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Skelaxin</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can leave you feeling groggy and confused, increase </a:t>
            </a:r>
            <a:r>
              <a:rPr lang="en-US" sz="1200" b="0" i="0" kern="1200" dirty="0" smtClean="0">
                <a:solidFill>
                  <a:schemeClr val="tx1"/>
                </a:solidFill>
                <a:effectLst/>
                <a:latin typeface="+mn-lt"/>
                <a:ea typeface="+mn-ea"/>
                <a:cs typeface="+mn-cs"/>
              </a:rPr>
              <a:t>the </a:t>
            </a:r>
            <a:r>
              <a:rPr lang="en-US" sz="1200" b="0" i="0" kern="1200" dirty="0" smtClean="0">
                <a:solidFill>
                  <a:schemeClr val="tx1"/>
                </a:solidFill>
                <a:effectLst/>
                <a:latin typeface="+mn-lt"/>
                <a:ea typeface="+mn-ea"/>
                <a:cs typeface="+mn-cs"/>
              </a:rPr>
              <a:t>risk of falls, cause constipation, dry mouth, and problems urinating and counteract the effectiveness of memory medications. Non-steroidal anti-inflammatory </a:t>
            </a:r>
            <a:r>
              <a:rPr lang="en-US" sz="1200" b="0" i="0" kern="1200" dirty="0" smtClean="0">
                <a:solidFill>
                  <a:schemeClr val="tx1"/>
                </a:solidFill>
                <a:effectLst/>
                <a:latin typeface="+mn-lt"/>
                <a:ea typeface="+mn-ea"/>
                <a:cs typeface="+mn-cs"/>
              </a:rPr>
              <a:t>medications </a:t>
            </a:r>
            <a:r>
              <a:rPr lang="en-US" sz="1200" b="0" i="0" kern="1200" dirty="0" smtClean="0">
                <a:solidFill>
                  <a:schemeClr val="tx1"/>
                </a:solidFill>
                <a:effectLst/>
                <a:latin typeface="+mn-lt"/>
                <a:ea typeface="+mn-ea"/>
                <a:cs typeface="+mn-cs"/>
              </a:rPr>
              <a:t>(NSAIDs) such as ibuprofen (Advil</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Motrin</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naproxen (Aleve</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indomethacin (Indocin</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ketorolac (</a:t>
            </a:r>
            <a:r>
              <a:rPr lang="en-US" sz="1200" b="0" i="0" kern="1200" dirty="0" err="1" smtClean="0">
                <a:solidFill>
                  <a:schemeClr val="tx1"/>
                </a:solidFill>
                <a:effectLst/>
                <a:latin typeface="+mn-lt"/>
                <a:ea typeface="+mn-ea"/>
                <a:cs typeface="+mn-cs"/>
              </a:rPr>
              <a:t>Toradol</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sulindac</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Clinoril</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etodolac</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Lodine</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diclofenac (</a:t>
            </a:r>
            <a:r>
              <a:rPr lang="en-US" sz="1200" b="0" i="0" kern="1200" dirty="0" err="1" smtClean="0">
                <a:solidFill>
                  <a:schemeClr val="tx1"/>
                </a:solidFill>
                <a:effectLst/>
                <a:latin typeface="+mn-lt"/>
                <a:ea typeface="+mn-ea"/>
                <a:cs typeface="+mn-cs"/>
              </a:rPr>
              <a:t>Voltaren</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can increase the risk of bleeding stomach ulcers, raise </a:t>
            </a:r>
            <a:r>
              <a:rPr lang="en-US" sz="1200" b="0" i="0" kern="1200" dirty="0" smtClean="0">
                <a:solidFill>
                  <a:schemeClr val="tx1"/>
                </a:solidFill>
                <a:effectLst/>
                <a:latin typeface="+mn-lt"/>
                <a:ea typeface="+mn-ea"/>
                <a:cs typeface="+mn-cs"/>
              </a:rPr>
              <a:t>the </a:t>
            </a:r>
            <a:r>
              <a:rPr lang="en-US" sz="1200" b="0" i="0" kern="1200" dirty="0" smtClean="0">
                <a:solidFill>
                  <a:schemeClr val="tx1"/>
                </a:solidFill>
                <a:effectLst/>
                <a:latin typeface="+mn-lt"/>
                <a:ea typeface="+mn-ea"/>
                <a:cs typeface="+mn-cs"/>
              </a:rPr>
              <a:t>blood pressure, affect </a:t>
            </a:r>
            <a:r>
              <a:rPr lang="en-US" sz="1200" b="0" i="0" kern="1200" dirty="0" smtClean="0">
                <a:solidFill>
                  <a:schemeClr val="tx1"/>
                </a:solidFill>
                <a:effectLst/>
                <a:latin typeface="+mn-lt"/>
                <a:ea typeface="+mn-ea"/>
                <a:cs typeface="+mn-cs"/>
              </a:rPr>
              <a:t>the </a:t>
            </a:r>
            <a:r>
              <a:rPr lang="en-US" sz="1200" b="0" i="0" kern="1200" dirty="0" smtClean="0">
                <a:solidFill>
                  <a:schemeClr val="tx1"/>
                </a:solidFill>
                <a:effectLst/>
                <a:latin typeface="+mn-lt"/>
                <a:ea typeface="+mn-ea"/>
                <a:cs typeface="+mn-cs"/>
              </a:rPr>
              <a:t>kidneys and worsen heart failure when used long term. If these medications must be used, they should be used at the lowest effective dose for the shortest duration.</a:t>
            </a:r>
            <a:endParaRPr lang="en-US" dirty="0"/>
          </a:p>
        </p:txBody>
      </p:sp>
      <p:sp>
        <p:nvSpPr>
          <p:cNvPr id="4" name="Slide Number Placeholder 3"/>
          <p:cNvSpPr>
            <a:spLocks noGrp="1"/>
          </p:cNvSpPr>
          <p:nvPr>
            <p:ph type="sldNum" sz="quarter" idx="10"/>
          </p:nvPr>
        </p:nvSpPr>
        <p:spPr/>
        <p:txBody>
          <a:bodyPr/>
          <a:lstStyle/>
          <a:p>
            <a:fld id="{E70481DE-006B-414E-BACB-F9C9FB158D79}" type="slidenum">
              <a:rPr lang="en-US" smtClean="0"/>
              <a:t>14</a:t>
            </a:fld>
            <a:endParaRPr lang="en-US"/>
          </a:p>
        </p:txBody>
      </p:sp>
    </p:spTree>
    <p:extLst>
      <p:ext uri="{BB962C8B-B14F-4D97-AF65-F5344CB8AC3E}">
        <p14:creationId xmlns:p14="http://schemas.microsoft.com/office/powerpoint/2010/main" val="19314442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Antipsychotic medications block the effects of </a:t>
            </a:r>
            <a:r>
              <a:rPr lang="en-US" sz="1200" b="0" i="1" kern="1200" dirty="0" smtClean="0">
                <a:solidFill>
                  <a:schemeClr val="tx1"/>
                </a:solidFill>
                <a:effectLst/>
                <a:latin typeface="+mn-lt"/>
                <a:ea typeface="+mn-ea"/>
                <a:cs typeface="+mn-cs"/>
              </a:rPr>
              <a:t>dopamine,</a:t>
            </a:r>
            <a:r>
              <a:rPr lang="en-US" sz="1200" b="0" i="0" kern="1200" dirty="0" smtClean="0">
                <a:solidFill>
                  <a:schemeClr val="tx1"/>
                </a:solidFill>
                <a:effectLst/>
                <a:latin typeface="+mn-lt"/>
                <a:ea typeface="+mn-ea"/>
                <a:cs typeface="+mn-cs"/>
              </a:rPr>
              <a:t> a chemical messenger in </a:t>
            </a:r>
            <a:r>
              <a:rPr lang="en-US" sz="1200" b="0" i="0" kern="1200" dirty="0" smtClean="0">
                <a:solidFill>
                  <a:schemeClr val="tx1"/>
                </a:solidFill>
                <a:effectLst/>
                <a:latin typeface="+mn-lt"/>
                <a:ea typeface="+mn-ea"/>
                <a:cs typeface="+mn-cs"/>
              </a:rPr>
              <a:t>the </a:t>
            </a:r>
            <a:r>
              <a:rPr lang="en-US" sz="1200" b="0" i="0" kern="1200" dirty="0" smtClean="0">
                <a:solidFill>
                  <a:schemeClr val="tx1"/>
                </a:solidFill>
                <a:effectLst/>
                <a:latin typeface="+mn-lt"/>
                <a:ea typeface="+mn-ea"/>
                <a:cs typeface="+mn-cs"/>
              </a:rPr>
              <a:t>brain that can increase hallucinations and delusions (false beliefs) and can alter rational thought. Low doses of these medications can help manage aggressive, irrational and compulsive behaviors that may develop in persons with dementia, more commonly with </a:t>
            </a:r>
            <a:r>
              <a:rPr lang="en-US" sz="1200" b="0" i="0" u="none" strike="noStrike" kern="1200" dirty="0" smtClean="0">
                <a:solidFill>
                  <a:schemeClr val="tx1"/>
                </a:solidFill>
                <a:effectLst/>
                <a:latin typeface="+mn-lt"/>
                <a:ea typeface="+mn-ea"/>
                <a:cs typeface="+mn-cs"/>
                <a:hlinkClick r:id="rId3"/>
              </a:rPr>
              <a:t>frontotemporal dementia</a:t>
            </a:r>
            <a:r>
              <a:rPr lang="en-US" sz="1200" b="0" i="0" kern="1200" dirty="0" smtClean="0">
                <a:solidFill>
                  <a:schemeClr val="tx1"/>
                </a:solidFill>
                <a:effectLst/>
                <a:latin typeface="+mn-lt"/>
                <a:ea typeface="+mn-ea"/>
                <a:cs typeface="+mn-cs"/>
              </a:rPr>
              <a:t> or </a:t>
            </a:r>
            <a:r>
              <a:rPr lang="en-US" sz="1200" b="0" i="0" u="none" strike="noStrike" kern="1200" dirty="0" smtClean="0">
                <a:solidFill>
                  <a:schemeClr val="tx1"/>
                </a:solidFill>
                <a:effectLst/>
                <a:latin typeface="+mn-lt"/>
                <a:ea typeface="+mn-ea"/>
                <a:cs typeface="+mn-cs"/>
                <a:hlinkClick r:id="rId4"/>
              </a:rPr>
              <a:t>dementia with </a:t>
            </a:r>
            <a:r>
              <a:rPr lang="en-US" sz="1200" b="0" i="0" u="none" strike="noStrike" kern="1200" dirty="0" err="1" smtClean="0">
                <a:solidFill>
                  <a:schemeClr val="tx1"/>
                </a:solidFill>
                <a:effectLst/>
                <a:latin typeface="+mn-lt"/>
                <a:ea typeface="+mn-ea"/>
                <a:cs typeface="+mn-cs"/>
                <a:hlinkClick r:id="rId4"/>
              </a:rPr>
              <a:t>Lewy</a:t>
            </a:r>
            <a:r>
              <a:rPr lang="en-US" sz="1200" b="0" i="0" u="none" strike="noStrike" kern="1200" dirty="0" smtClean="0">
                <a:solidFill>
                  <a:schemeClr val="tx1"/>
                </a:solidFill>
                <a:effectLst/>
                <a:latin typeface="+mn-lt"/>
                <a:ea typeface="+mn-ea"/>
                <a:cs typeface="+mn-cs"/>
                <a:hlinkClick r:id="rId4"/>
              </a:rPr>
              <a:t> bodies</a:t>
            </a:r>
            <a:r>
              <a:rPr lang="en-US" sz="1200" b="0" i="0" kern="1200" dirty="0" smtClean="0">
                <a:solidFill>
                  <a:schemeClr val="tx1"/>
                </a:solidFill>
                <a:effectLst/>
                <a:latin typeface="+mn-lt"/>
                <a:ea typeface="+mn-ea"/>
                <a:cs typeface="+mn-cs"/>
              </a:rPr>
              <a:t>. The potential benefit of antipsychotics must be weighed against potential risks including weight gain, slowing of movement and thinking, accelerating heart disease and, in rare instances, death. Typical or first-generation antipsychotics such as haloperidol (Haldol</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are associated with muscle problems and should be avoided in people who already experience muscle stiffness or trembling.</a:t>
            </a:r>
            <a:endParaRPr lang="en-US" dirty="0"/>
          </a:p>
        </p:txBody>
      </p:sp>
      <p:sp>
        <p:nvSpPr>
          <p:cNvPr id="4" name="Slide Number Placeholder 3"/>
          <p:cNvSpPr>
            <a:spLocks noGrp="1"/>
          </p:cNvSpPr>
          <p:nvPr>
            <p:ph type="sldNum" sz="quarter" idx="10"/>
          </p:nvPr>
        </p:nvSpPr>
        <p:spPr/>
        <p:txBody>
          <a:bodyPr/>
          <a:lstStyle/>
          <a:p>
            <a:fld id="{E70481DE-006B-414E-BACB-F9C9FB158D79}" type="slidenum">
              <a:rPr lang="en-US" smtClean="0"/>
              <a:t>16</a:t>
            </a:fld>
            <a:endParaRPr lang="en-US"/>
          </a:p>
        </p:txBody>
      </p:sp>
    </p:spTree>
    <p:extLst>
      <p:ext uri="{BB962C8B-B14F-4D97-AF65-F5344CB8AC3E}">
        <p14:creationId xmlns:p14="http://schemas.microsoft.com/office/powerpoint/2010/main" val="7224609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Cholinesterase inhibitors tend to cause side effects such as vasodilation, constriction of the pupils in the eyes, increased secretion of sweat, saliva and tears, slow heart rate, mucus secretion in the respiratory tract and constriction of the airways.</a:t>
            </a:r>
          </a:p>
          <a:p>
            <a:endParaRPr lang="en-US" dirty="0"/>
          </a:p>
        </p:txBody>
      </p:sp>
      <p:sp>
        <p:nvSpPr>
          <p:cNvPr id="4" name="Slide Number Placeholder 3"/>
          <p:cNvSpPr>
            <a:spLocks noGrp="1"/>
          </p:cNvSpPr>
          <p:nvPr>
            <p:ph type="sldNum" sz="quarter" idx="10"/>
          </p:nvPr>
        </p:nvSpPr>
        <p:spPr/>
        <p:txBody>
          <a:bodyPr/>
          <a:lstStyle/>
          <a:p>
            <a:fld id="{E70481DE-006B-414E-BACB-F9C9FB158D79}" type="slidenum">
              <a:rPr lang="en-US" smtClean="0"/>
              <a:t>20</a:t>
            </a:fld>
            <a:endParaRPr lang="en-US"/>
          </a:p>
        </p:txBody>
      </p:sp>
    </p:spTree>
    <p:extLst>
      <p:ext uri="{BB962C8B-B14F-4D97-AF65-F5344CB8AC3E}">
        <p14:creationId xmlns:p14="http://schemas.microsoft.com/office/powerpoint/2010/main" val="23969614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Alkalinizing agents after </a:t>
            </a:r>
            <a:r>
              <a:rPr lang="en-US" sz="1200" b="0" i="0" u="none" strike="noStrike" kern="1200" dirty="0" smtClean="0">
                <a:solidFill>
                  <a:schemeClr val="tx1"/>
                </a:solidFill>
                <a:effectLst/>
                <a:latin typeface="+mn-lt"/>
                <a:ea typeface="+mn-ea"/>
                <a:cs typeface="+mn-cs"/>
                <a:hlinkClick r:id="rId3"/>
              </a:rPr>
              <a:t>absorption</a:t>
            </a:r>
            <a:r>
              <a:rPr lang="en-US" sz="1200" b="0" i="0" kern="1200" dirty="0" smtClean="0">
                <a:solidFill>
                  <a:schemeClr val="tx1"/>
                </a:solidFill>
                <a:effectLst/>
                <a:latin typeface="+mn-lt"/>
                <a:ea typeface="+mn-ea"/>
                <a:cs typeface="+mn-cs"/>
              </a:rPr>
              <a:t> into the blood break down to produce </a:t>
            </a:r>
            <a:r>
              <a:rPr lang="en-US" sz="1200" b="0" i="0" u="none" strike="noStrike" kern="1200" dirty="0" smtClean="0">
                <a:solidFill>
                  <a:schemeClr val="tx1"/>
                </a:solidFill>
                <a:effectLst/>
                <a:latin typeface="+mn-lt"/>
                <a:ea typeface="+mn-ea"/>
                <a:cs typeface="+mn-cs"/>
                <a:hlinkClick r:id="rId4"/>
              </a:rPr>
              <a:t>bicarbonate</a:t>
            </a:r>
            <a:r>
              <a:rPr lang="en-US" sz="1200" b="0" i="0" kern="1200" dirty="0" smtClean="0">
                <a:solidFill>
                  <a:schemeClr val="tx1"/>
                </a:solidFill>
                <a:effectLst/>
                <a:latin typeface="+mn-lt"/>
                <a:ea typeface="+mn-ea"/>
                <a:cs typeface="+mn-cs"/>
              </a:rPr>
              <a:t>, which is used to alkalinize or buffer excess acid in the blood by raising its </a:t>
            </a:r>
            <a:r>
              <a:rPr lang="en-US" sz="1200" b="0" i="0" kern="1200" dirty="0" err="1" smtClean="0">
                <a:solidFill>
                  <a:schemeClr val="tx1"/>
                </a:solidFill>
                <a:effectLst/>
                <a:latin typeface="+mn-lt"/>
                <a:ea typeface="+mn-ea"/>
                <a:cs typeface="+mn-cs"/>
              </a:rPr>
              <a:t>pH.</a:t>
            </a:r>
            <a:r>
              <a:rPr lang="en-US" sz="1200" b="0" i="0" kern="1200" dirty="0" smtClean="0">
                <a:solidFill>
                  <a:schemeClr val="tx1"/>
                </a:solidFill>
                <a:effectLst/>
                <a:latin typeface="+mn-lt"/>
                <a:ea typeface="+mn-ea"/>
                <a:cs typeface="+mn-cs"/>
              </a:rPr>
              <a:t> The higher the pH, the more alkaline is the blood. Some alkalinizing agents may also alkalinize urine by promoting excretion of free base and acid from the urine.</a:t>
            </a:r>
          </a:p>
          <a:p>
            <a:r>
              <a:rPr lang="en-US" sz="1200" b="1" i="0" u="sng" kern="1200" cap="all" dirty="0" smtClean="0">
                <a:solidFill>
                  <a:schemeClr val="tx1"/>
                </a:solidFill>
                <a:effectLst/>
                <a:latin typeface="+mn-lt"/>
                <a:ea typeface="+mn-ea"/>
                <a:cs typeface="+mn-cs"/>
              </a:rPr>
              <a:t>HOW ARE ALKALINIZING AGENTS USED?</a:t>
            </a:r>
          </a:p>
          <a:p>
            <a:r>
              <a:rPr lang="en-US" sz="1200" b="0" i="0" kern="1200" dirty="0" smtClean="0">
                <a:solidFill>
                  <a:schemeClr val="tx1"/>
                </a:solidFill>
                <a:effectLst/>
                <a:latin typeface="+mn-lt"/>
                <a:ea typeface="+mn-ea"/>
                <a:cs typeface="+mn-cs"/>
              </a:rPr>
              <a:t>Alkalinizing agents are either administered intravenously or taken orally. They are mainly used to treat metabolic acidosis. Other uses include:</a:t>
            </a:r>
          </a:p>
          <a:p>
            <a:r>
              <a:rPr lang="en-US" sz="1200" b="0" i="0" u="none" strike="noStrike" kern="1200" dirty="0" smtClean="0">
                <a:solidFill>
                  <a:schemeClr val="tx1"/>
                </a:solidFill>
                <a:effectLst/>
                <a:latin typeface="+mn-lt"/>
                <a:ea typeface="+mn-ea"/>
                <a:cs typeface="+mn-cs"/>
                <a:hlinkClick r:id="rId5"/>
              </a:rPr>
              <a:t>Cardiac</a:t>
            </a:r>
            <a:r>
              <a:rPr lang="en-US" sz="1200" b="0" i="0" kern="1200" dirty="0" smtClean="0">
                <a:solidFill>
                  <a:schemeClr val="tx1"/>
                </a:solidFill>
                <a:effectLst/>
                <a:latin typeface="+mn-lt"/>
                <a:ea typeface="+mn-ea"/>
                <a:cs typeface="+mn-cs"/>
              </a:rPr>
              <a:t> arrest (sudden unexpected loss of </a:t>
            </a:r>
            <a:r>
              <a:rPr lang="en-US" sz="1200" b="0" i="0" u="none" strike="noStrike" kern="1200" dirty="0" smtClean="0">
                <a:solidFill>
                  <a:schemeClr val="tx1"/>
                </a:solidFill>
                <a:effectLst/>
                <a:latin typeface="+mn-lt"/>
                <a:ea typeface="+mn-ea"/>
                <a:cs typeface="+mn-cs"/>
                <a:hlinkClick r:id="rId6"/>
              </a:rPr>
              <a:t>heart</a:t>
            </a:r>
            <a:r>
              <a:rPr lang="en-US" sz="1200" b="0" i="0" kern="1200" dirty="0" smtClean="0">
                <a:solidFill>
                  <a:schemeClr val="tx1"/>
                </a:solidFill>
                <a:effectLst/>
                <a:latin typeface="+mn-lt"/>
                <a:ea typeface="+mn-ea"/>
                <a:cs typeface="+mn-cs"/>
              </a:rPr>
              <a:t> function, </a:t>
            </a:r>
            <a:r>
              <a:rPr lang="en-US" sz="1200" b="0" i="0" u="none" strike="noStrike" kern="1200" dirty="0" smtClean="0">
                <a:solidFill>
                  <a:schemeClr val="tx1"/>
                </a:solidFill>
                <a:effectLst/>
                <a:latin typeface="+mn-lt"/>
                <a:ea typeface="+mn-ea"/>
                <a:cs typeface="+mn-cs"/>
                <a:hlinkClick r:id="rId7"/>
              </a:rPr>
              <a:t>breathing</a:t>
            </a:r>
            <a:r>
              <a:rPr lang="en-US" sz="1200" b="0" i="0" kern="1200" dirty="0" smtClean="0">
                <a:solidFill>
                  <a:schemeClr val="tx1"/>
                </a:solidFill>
                <a:effectLst/>
                <a:latin typeface="+mn-lt"/>
                <a:ea typeface="+mn-ea"/>
                <a:cs typeface="+mn-cs"/>
              </a:rPr>
              <a:t>, and consciousness)</a:t>
            </a:r>
          </a:p>
          <a:p>
            <a:r>
              <a:rPr lang="en-US" sz="1200" b="0" i="0" u="none" strike="noStrike" kern="1200" dirty="0" smtClean="0">
                <a:solidFill>
                  <a:schemeClr val="tx1"/>
                </a:solidFill>
                <a:effectLst/>
                <a:latin typeface="+mn-lt"/>
                <a:ea typeface="+mn-ea"/>
                <a:cs typeface="+mn-cs"/>
                <a:hlinkClick r:id="rId8"/>
              </a:rPr>
              <a:t>Hyperkalemia</a:t>
            </a:r>
            <a:r>
              <a:rPr lang="en-US" sz="1200" b="0" i="0" kern="1200" dirty="0" smtClean="0">
                <a:solidFill>
                  <a:schemeClr val="tx1"/>
                </a:solidFill>
                <a:effectLst/>
                <a:latin typeface="+mn-lt"/>
                <a:ea typeface="+mn-ea"/>
                <a:cs typeface="+mn-cs"/>
              </a:rPr>
              <a:t> (increased </a:t>
            </a:r>
            <a:r>
              <a:rPr lang="en-US" sz="1200" b="0" i="0" u="none" strike="noStrike" kern="1200" dirty="0" smtClean="0">
                <a:solidFill>
                  <a:schemeClr val="tx1"/>
                </a:solidFill>
                <a:effectLst/>
                <a:latin typeface="+mn-lt"/>
                <a:ea typeface="+mn-ea"/>
                <a:cs typeface="+mn-cs"/>
                <a:hlinkClick r:id="rId9"/>
              </a:rPr>
              <a:t>potassium</a:t>
            </a:r>
            <a:r>
              <a:rPr lang="en-US" sz="1200" b="0" i="0" kern="1200" dirty="0" smtClean="0">
                <a:solidFill>
                  <a:schemeClr val="tx1"/>
                </a:solidFill>
                <a:effectLst/>
                <a:latin typeface="+mn-lt"/>
                <a:ea typeface="+mn-ea"/>
                <a:cs typeface="+mn-cs"/>
              </a:rPr>
              <a:t> level in the blood)</a:t>
            </a:r>
          </a:p>
          <a:p>
            <a:r>
              <a:rPr lang="en-US" sz="1200" b="0" i="0" kern="1200" dirty="0" smtClean="0">
                <a:solidFill>
                  <a:schemeClr val="tx1"/>
                </a:solidFill>
                <a:effectLst/>
                <a:latin typeface="+mn-lt"/>
                <a:ea typeface="+mn-ea"/>
                <a:cs typeface="+mn-cs"/>
              </a:rPr>
              <a:t>Kidney stones</a:t>
            </a:r>
          </a:p>
          <a:p>
            <a:r>
              <a:rPr lang="en-US" sz="1200" b="0" i="0" kern="1200" dirty="0" smtClean="0">
                <a:solidFill>
                  <a:schemeClr val="tx1"/>
                </a:solidFill>
                <a:effectLst/>
                <a:latin typeface="+mn-lt"/>
                <a:ea typeface="+mn-ea"/>
                <a:cs typeface="+mn-cs"/>
              </a:rPr>
              <a:t>Certain </a:t>
            </a:r>
            <a:r>
              <a:rPr lang="en-US" sz="1200" b="0" i="0" kern="1200" dirty="0" smtClean="0">
                <a:solidFill>
                  <a:schemeClr val="tx1"/>
                </a:solidFill>
                <a:effectLst/>
                <a:latin typeface="+mn-lt"/>
                <a:ea typeface="+mn-ea"/>
                <a:cs typeface="+mn-cs"/>
              </a:rPr>
              <a:t>medication</a:t>
            </a:r>
            <a:r>
              <a:rPr lang="en-US" sz="1200" b="0" i="0" kern="1200" dirty="0" smtClean="0">
                <a:solidFill>
                  <a:schemeClr val="tx1"/>
                </a:solidFill>
                <a:effectLst/>
                <a:latin typeface="+mn-lt"/>
                <a:ea typeface="+mn-ea"/>
                <a:cs typeface="+mn-cs"/>
              </a:rPr>
              <a:t> </a:t>
            </a:r>
            <a:r>
              <a:rPr lang="en-US" sz="1200" b="0" i="0" u="none" strike="noStrike" kern="1200" dirty="0" smtClean="0">
                <a:solidFill>
                  <a:schemeClr val="tx1"/>
                </a:solidFill>
                <a:effectLst/>
                <a:latin typeface="+mn-lt"/>
                <a:ea typeface="+mn-ea"/>
                <a:cs typeface="+mn-cs"/>
                <a:hlinkClick r:id="rId10"/>
              </a:rPr>
              <a:t>poisoning</a:t>
            </a:r>
            <a:endParaRPr lang="en-US" sz="1200" b="0" i="0" kern="1200" dirty="0" smtClean="0">
              <a:solidFill>
                <a:schemeClr val="tx1"/>
              </a:solidFill>
              <a:effectLst/>
              <a:latin typeface="+mn-lt"/>
              <a:ea typeface="+mn-ea"/>
              <a:cs typeface="+mn-cs"/>
            </a:endParaRPr>
          </a:p>
          <a:p>
            <a:endParaRPr lang="en-US" dirty="0" smtClean="0"/>
          </a:p>
          <a:p>
            <a:r>
              <a:rPr lang="en-US" sz="1200" b="0" i="0" kern="1200" dirty="0" smtClean="0">
                <a:solidFill>
                  <a:schemeClr val="tx1"/>
                </a:solidFill>
                <a:effectLst/>
                <a:latin typeface="+mn-lt"/>
                <a:ea typeface="+mn-ea"/>
                <a:cs typeface="+mn-cs"/>
              </a:rPr>
              <a:t>Carbonic anhydrase inhibitors are a medication used in the management and treatment of glaucoma, idiopathic intracranial hypertension, altitude sickness, congestive heart failure, and epilepsy, among other diseases. Carbonic anhydrase inhibitors are considered part of the diuretic class of medications.</a:t>
            </a:r>
          </a:p>
          <a:p>
            <a:endParaRPr lang="en-US" sz="1200" b="0" i="0" kern="1200" dirty="0" smtClean="0">
              <a:solidFill>
                <a:schemeClr val="tx1"/>
              </a:solidFill>
              <a:effectLst/>
              <a:latin typeface="+mn-lt"/>
              <a:ea typeface="+mn-ea"/>
              <a:cs typeface="+mn-cs"/>
            </a:endParaRPr>
          </a:p>
          <a:p>
            <a:r>
              <a:rPr lang="en-US" sz="1200" b="1" i="0" kern="1200" dirty="0" smtClean="0">
                <a:solidFill>
                  <a:schemeClr val="tx1"/>
                </a:solidFill>
                <a:effectLst/>
                <a:latin typeface="+mn-lt"/>
                <a:ea typeface="+mn-ea"/>
                <a:cs typeface="+mn-cs"/>
              </a:rPr>
              <a:t>NMDA receptor antagonists</a:t>
            </a:r>
            <a:r>
              <a:rPr lang="en-US" sz="1200" b="0" i="0" kern="1200" dirty="0" smtClean="0">
                <a:solidFill>
                  <a:schemeClr val="tx1"/>
                </a:solidFill>
                <a:effectLst/>
                <a:latin typeface="+mn-lt"/>
                <a:ea typeface="+mn-ea"/>
                <a:cs typeface="+mn-cs"/>
              </a:rPr>
              <a:t> are a class of </a:t>
            </a:r>
            <a:r>
              <a:rPr lang="en-US" sz="1200" b="0" i="0" u="none" strike="noStrike" kern="1200" dirty="0" smtClean="0">
                <a:solidFill>
                  <a:schemeClr val="tx1"/>
                </a:solidFill>
                <a:effectLst/>
                <a:latin typeface="+mn-lt"/>
                <a:ea typeface="+mn-ea"/>
                <a:cs typeface="+mn-cs"/>
                <a:hlinkClick r:id="rId11" tooltip="Drugs"/>
              </a:rPr>
              <a:t>medications</a:t>
            </a:r>
            <a:r>
              <a:rPr lang="en-US" sz="1200" b="0" i="0" kern="1200" dirty="0" smtClean="0">
                <a:solidFill>
                  <a:schemeClr val="tx1"/>
                </a:solidFill>
                <a:effectLst/>
                <a:latin typeface="+mn-lt"/>
                <a:ea typeface="+mn-ea"/>
                <a:cs typeface="+mn-cs"/>
              </a:rPr>
              <a:t> that work to </a:t>
            </a:r>
            <a:r>
              <a:rPr lang="en-US" sz="1200" b="0" i="0" u="none" strike="noStrike" kern="1200" dirty="0" smtClean="0">
                <a:solidFill>
                  <a:schemeClr val="tx1"/>
                </a:solidFill>
                <a:effectLst/>
                <a:latin typeface="+mn-lt"/>
                <a:ea typeface="+mn-ea"/>
                <a:cs typeface="+mn-cs"/>
                <a:hlinkClick r:id="rId12" tooltip="Receptor antagonist"/>
              </a:rPr>
              <a:t>antagonize</a:t>
            </a:r>
            <a:r>
              <a:rPr lang="en-US" sz="1200" b="0" i="0" kern="1200" dirty="0" smtClean="0">
                <a:solidFill>
                  <a:schemeClr val="tx1"/>
                </a:solidFill>
                <a:effectLst/>
                <a:latin typeface="+mn-lt"/>
                <a:ea typeface="+mn-ea"/>
                <a:cs typeface="+mn-cs"/>
              </a:rPr>
              <a:t>, or inhibit the action of, the </a:t>
            </a:r>
            <a:r>
              <a:rPr lang="en-US" sz="1200" b="0" i="1" u="none" strike="noStrike" kern="1200" dirty="0" smtClean="0">
                <a:solidFill>
                  <a:schemeClr val="tx1"/>
                </a:solidFill>
                <a:effectLst/>
                <a:latin typeface="+mn-lt"/>
                <a:ea typeface="+mn-ea"/>
                <a:cs typeface="+mn-cs"/>
                <a:hlinkClick r:id="rId13" tooltip="NMDA"/>
              </a:rPr>
              <a:t>N</a:t>
            </a:r>
            <a:r>
              <a:rPr lang="en-US" sz="1200" b="0" i="0" u="none" strike="noStrike" kern="1200" dirty="0" smtClean="0">
                <a:solidFill>
                  <a:schemeClr val="tx1"/>
                </a:solidFill>
                <a:effectLst/>
                <a:latin typeface="+mn-lt"/>
                <a:ea typeface="+mn-ea"/>
                <a:cs typeface="+mn-cs"/>
                <a:hlinkClick r:id="rId13" tooltip="NMDA"/>
              </a:rPr>
              <a:t>-Methyl-D-aspartate</a:t>
            </a:r>
            <a:r>
              <a:rPr lang="en-US" sz="1200" b="0" i="0" kern="1200" dirty="0" smtClean="0">
                <a:solidFill>
                  <a:schemeClr val="tx1"/>
                </a:solidFill>
                <a:effectLst/>
                <a:latin typeface="+mn-lt"/>
                <a:ea typeface="+mn-ea"/>
                <a:cs typeface="+mn-cs"/>
              </a:rPr>
              <a:t> receptor (</a:t>
            </a:r>
            <a:r>
              <a:rPr lang="en-US" sz="1200" b="0" i="0" u="none" strike="noStrike" kern="1200" dirty="0" smtClean="0">
                <a:solidFill>
                  <a:schemeClr val="tx1"/>
                </a:solidFill>
                <a:effectLst/>
                <a:latin typeface="+mn-lt"/>
                <a:ea typeface="+mn-ea"/>
                <a:cs typeface="+mn-cs"/>
                <a:hlinkClick r:id="rId14" tooltip="NMDA receptor"/>
              </a:rPr>
              <a:t>NMDAR</a:t>
            </a:r>
            <a:r>
              <a:rPr lang="en-US" sz="1200" b="0" i="0" kern="1200" dirty="0" smtClean="0">
                <a:solidFill>
                  <a:schemeClr val="tx1"/>
                </a:solidFill>
                <a:effectLst/>
                <a:latin typeface="+mn-lt"/>
                <a:ea typeface="+mn-ea"/>
                <a:cs typeface="+mn-cs"/>
              </a:rPr>
              <a:t>). They are commonly used as </a:t>
            </a:r>
            <a:r>
              <a:rPr lang="en-US" sz="1200" b="0" i="0" u="none" strike="noStrike" kern="1200" dirty="0" smtClean="0">
                <a:solidFill>
                  <a:schemeClr val="tx1"/>
                </a:solidFill>
                <a:effectLst/>
                <a:latin typeface="+mn-lt"/>
                <a:ea typeface="+mn-ea"/>
                <a:cs typeface="+mn-cs"/>
                <a:hlinkClick r:id="rId15" tooltip="Anesthetics"/>
              </a:rPr>
              <a:t>anesthetics</a:t>
            </a:r>
            <a:r>
              <a:rPr lang="en-US" sz="1200" b="0" i="0" kern="1200" dirty="0" smtClean="0">
                <a:solidFill>
                  <a:schemeClr val="tx1"/>
                </a:solidFill>
                <a:effectLst/>
                <a:latin typeface="+mn-lt"/>
                <a:ea typeface="+mn-ea"/>
                <a:cs typeface="+mn-cs"/>
              </a:rPr>
              <a:t> for animals and humans; the state of </a:t>
            </a:r>
            <a:r>
              <a:rPr lang="en-US" sz="1200" b="0" i="0" u="none" strike="noStrike" kern="1200" dirty="0" smtClean="0">
                <a:solidFill>
                  <a:schemeClr val="tx1"/>
                </a:solidFill>
                <a:effectLst/>
                <a:latin typeface="+mn-lt"/>
                <a:ea typeface="+mn-ea"/>
                <a:cs typeface="+mn-cs"/>
                <a:hlinkClick r:id="rId16" tooltip="Anesthesia"/>
              </a:rPr>
              <a:t>anesthesia</a:t>
            </a:r>
            <a:r>
              <a:rPr lang="en-US" sz="1200" b="0" i="0" kern="1200" dirty="0" smtClean="0">
                <a:solidFill>
                  <a:schemeClr val="tx1"/>
                </a:solidFill>
                <a:effectLst/>
                <a:latin typeface="+mn-lt"/>
                <a:ea typeface="+mn-ea"/>
                <a:cs typeface="+mn-cs"/>
              </a:rPr>
              <a:t> they induce is referred to as </a:t>
            </a:r>
            <a:r>
              <a:rPr lang="en-US" sz="1200" b="0" i="0" u="none" strike="noStrike" kern="1200" dirty="0" smtClean="0">
                <a:solidFill>
                  <a:schemeClr val="tx1"/>
                </a:solidFill>
                <a:effectLst/>
                <a:latin typeface="+mn-lt"/>
                <a:ea typeface="+mn-ea"/>
                <a:cs typeface="+mn-cs"/>
                <a:hlinkClick r:id="rId17" tooltip="Dissociative"/>
              </a:rPr>
              <a:t>dissociative</a:t>
            </a:r>
            <a:r>
              <a:rPr lang="en-US" sz="1200" b="0" i="0" kern="1200" dirty="0" smtClean="0">
                <a:solidFill>
                  <a:schemeClr val="tx1"/>
                </a:solidFill>
                <a:effectLst/>
                <a:latin typeface="+mn-lt"/>
                <a:ea typeface="+mn-ea"/>
                <a:cs typeface="+mn-cs"/>
              </a:rPr>
              <a:t> anesthesia.</a:t>
            </a:r>
            <a:endParaRPr lang="en-US" dirty="0"/>
          </a:p>
        </p:txBody>
      </p:sp>
      <p:sp>
        <p:nvSpPr>
          <p:cNvPr id="4" name="Slide Number Placeholder 3"/>
          <p:cNvSpPr>
            <a:spLocks noGrp="1"/>
          </p:cNvSpPr>
          <p:nvPr>
            <p:ph type="sldNum" sz="quarter" idx="10"/>
          </p:nvPr>
        </p:nvSpPr>
        <p:spPr/>
        <p:txBody>
          <a:bodyPr/>
          <a:lstStyle/>
          <a:p>
            <a:fld id="{E70481DE-006B-414E-BACB-F9C9FB158D79}" type="slidenum">
              <a:rPr lang="en-US" smtClean="0"/>
              <a:t>22</a:t>
            </a:fld>
            <a:endParaRPr lang="en-US"/>
          </a:p>
        </p:txBody>
      </p:sp>
    </p:spTree>
    <p:extLst>
      <p:ext uri="{BB962C8B-B14F-4D97-AF65-F5344CB8AC3E}">
        <p14:creationId xmlns:p14="http://schemas.microsoft.com/office/powerpoint/2010/main" val="343684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2473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00781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34937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33167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5/10/2022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6464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5/10/2022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29381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5/10/2022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68184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5/10/2022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3756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8A87A34-81AB-432B-8DAE-1953F412C126}" type="datetimeFigureOut">
              <a:rPr lang="en-US" smtClean="0"/>
              <a:t>5/10/2022</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75685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8A87A34-81AB-432B-8DAE-1953F412C126}" type="datetimeFigureOut">
              <a:rPr lang="en-US" smtClean="0"/>
              <a:t>5/10/2022</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772758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58389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8A87A34-81AB-432B-8DAE-1953F412C126}" type="datetimeFigureOut">
              <a:rPr lang="en-US" smtClean="0"/>
              <a:pPr/>
              <a:t>5/10/2022</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D22F896-40B5-4ADD-8801-0D06FADFA09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1621700"/>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Medications To Avoid </a:t>
            </a:r>
            <a:r>
              <a:rPr lang="en-US" dirty="0"/>
              <a:t>I</a:t>
            </a:r>
            <a:r>
              <a:rPr lang="en-US" dirty="0" smtClean="0"/>
              <a:t>n Dementia Patients</a:t>
            </a:r>
            <a:endParaRPr lang="en-US" dirty="0"/>
          </a:p>
        </p:txBody>
      </p:sp>
      <p:sp>
        <p:nvSpPr>
          <p:cNvPr id="3" name="Subtitle 2"/>
          <p:cNvSpPr>
            <a:spLocks noGrp="1"/>
          </p:cNvSpPr>
          <p:nvPr>
            <p:ph type="subTitle" idx="1"/>
          </p:nvPr>
        </p:nvSpPr>
        <p:spPr/>
        <p:txBody>
          <a:bodyPr/>
          <a:lstStyle/>
          <a:p>
            <a:r>
              <a:rPr lang="en-US" dirty="0" smtClean="0"/>
              <a:t>Jennifer Reagan</a:t>
            </a:r>
          </a:p>
          <a:p>
            <a:endParaRPr lang="en-US" dirty="0"/>
          </a:p>
        </p:txBody>
      </p:sp>
    </p:spTree>
    <p:extLst>
      <p:ext uri="{BB962C8B-B14F-4D97-AF65-F5344CB8AC3E}">
        <p14:creationId xmlns:p14="http://schemas.microsoft.com/office/powerpoint/2010/main" val="2991353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Insomnia</a:t>
            </a:r>
            <a:endParaRPr lang="en-US" dirty="0"/>
          </a:p>
        </p:txBody>
      </p:sp>
      <p:sp>
        <p:nvSpPr>
          <p:cNvPr id="4" name="Content Placeholder 3"/>
          <p:cNvSpPr>
            <a:spLocks noGrp="1"/>
          </p:cNvSpPr>
          <p:nvPr>
            <p:ph sz="half" idx="1"/>
          </p:nvPr>
        </p:nvSpPr>
        <p:spPr/>
        <p:txBody>
          <a:bodyPr/>
          <a:lstStyle/>
          <a:p>
            <a:r>
              <a:rPr lang="en-US" dirty="0" smtClean="0"/>
              <a:t>medications </a:t>
            </a:r>
            <a:r>
              <a:rPr lang="en-US" dirty="0" smtClean="0"/>
              <a:t>To Avoid</a:t>
            </a:r>
          </a:p>
          <a:p>
            <a:r>
              <a:rPr lang="en-US" dirty="0"/>
              <a:t>Diphenhydramine containing products (e.g., Benadryl</a:t>
            </a:r>
            <a:r>
              <a:rPr lang="en-US" baseline="30000" dirty="0"/>
              <a:t>®</a:t>
            </a:r>
            <a:r>
              <a:rPr lang="en-US" dirty="0"/>
              <a:t>, Tylenol PM</a:t>
            </a:r>
            <a:r>
              <a:rPr lang="en-US" baseline="30000" dirty="0"/>
              <a:t>®</a:t>
            </a:r>
            <a:r>
              <a:rPr lang="en-US" dirty="0"/>
              <a:t>, Advil PM</a:t>
            </a:r>
            <a:r>
              <a:rPr lang="en-US" baseline="30000" dirty="0"/>
              <a:t>®</a:t>
            </a:r>
            <a:r>
              <a:rPr lang="en-US" dirty="0"/>
              <a:t>), sleep medications such as zolpidem (Ambien</a:t>
            </a:r>
            <a:r>
              <a:rPr lang="en-US" baseline="30000" dirty="0"/>
              <a:t>®</a:t>
            </a:r>
            <a:r>
              <a:rPr lang="en-US" dirty="0"/>
              <a:t>), </a:t>
            </a:r>
            <a:r>
              <a:rPr lang="en-US" dirty="0" err="1"/>
              <a:t>eszopiclone</a:t>
            </a:r>
            <a:r>
              <a:rPr lang="en-US" dirty="0"/>
              <a:t> (</a:t>
            </a:r>
            <a:r>
              <a:rPr lang="en-US" dirty="0" err="1"/>
              <a:t>Lunesta</a:t>
            </a:r>
            <a:r>
              <a:rPr lang="en-US" baseline="30000" dirty="0"/>
              <a:t>®</a:t>
            </a:r>
            <a:r>
              <a:rPr lang="en-US" dirty="0"/>
              <a:t>), </a:t>
            </a:r>
            <a:r>
              <a:rPr lang="en-US" dirty="0" err="1"/>
              <a:t>zaleplon</a:t>
            </a:r>
            <a:r>
              <a:rPr lang="en-US" dirty="0"/>
              <a:t> (Sonata</a:t>
            </a:r>
            <a:r>
              <a:rPr lang="en-US" baseline="30000" dirty="0"/>
              <a:t>®</a:t>
            </a:r>
            <a:r>
              <a:rPr lang="en-US" dirty="0"/>
              <a:t>), hydroxyzine (</a:t>
            </a:r>
            <a:r>
              <a:rPr lang="en-US" dirty="0" err="1"/>
              <a:t>Atarax</a:t>
            </a:r>
            <a:r>
              <a:rPr lang="en-US" baseline="30000" dirty="0"/>
              <a:t>®</a:t>
            </a:r>
            <a:r>
              <a:rPr lang="en-US" dirty="0"/>
              <a:t>), </a:t>
            </a:r>
            <a:r>
              <a:rPr lang="en-US" dirty="0" err="1"/>
              <a:t>doxylamine</a:t>
            </a:r>
            <a:r>
              <a:rPr lang="en-US" dirty="0"/>
              <a:t> (Unisom</a:t>
            </a:r>
            <a:r>
              <a:rPr lang="en-US" baseline="30000" dirty="0"/>
              <a:t>®</a:t>
            </a:r>
            <a:r>
              <a:rPr lang="en-US" dirty="0"/>
              <a:t>) and benzodiazepine </a:t>
            </a:r>
            <a:r>
              <a:rPr lang="en-US" dirty="0" smtClean="0"/>
              <a:t>medications </a:t>
            </a:r>
            <a:r>
              <a:rPr lang="en-US" dirty="0"/>
              <a:t>such as </a:t>
            </a:r>
            <a:r>
              <a:rPr lang="en-US" dirty="0" err="1"/>
              <a:t>temazepam</a:t>
            </a:r>
            <a:r>
              <a:rPr lang="en-US" dirty="0"/>
              <a:t> (</a:t>
            </a:r>
            <a:r>
              <a:rPr lang="en-US" dirty="0" err="1"/>
              <a:t>Restoril</a:t>
            </a:r>
            <a:r>
              <a:rPr lang="en-US" baseline="30000" dirty="0"/>
              <a:t>®</a:t>
            </a:r>
            <a:r>
              <a:rPr lang="en-US" dirty="0"/>
              <a:t>), lorazepam (Ativan</a:t>
            </a:r>
            <a:r>
              <a:rPr lang="en-US" baseline="30000" dirty="0"/>
              <a:t>®</a:t>
            </a:r>
            <a:r>
              <a:rPr lang="en-US" dirty="0"/>
              <a:t>); alprazolam (Xanax</a:t>
            </a:r>
            <a:r>
              <a:rPr lang="en-US" baseline="30000" dirty="0"/>
              <a:t>®</a:t>
            </a:r>
            <a:r>
              <a:rPr lang="en-US" dirty="0"/>
              <a:t>); </a:t>
            </a:r>
            <a:r>
              <a:rPr lang="en-US" dirty="0" err="1"/>
              <a:t>chlordiazepoxide</a:t>
            </a:r>
            <a:r>
              <a:rPr lang="en-US" dirty="0"/>
              <a:t> (Librium</a:t>
            </a:r>
            <a:r>
              <a:rPr lang="en-US" baseline="30000" dirty="0"/>
              <a:t>®</a:t>
            </a:r>
            <a:r>
              <a:rPr lang="en-US" dirty="0"/>
              <a:t>); clonazepam (</a:t>
            </a:r>
            <a:r>
              <a:rPr lang="en-US" dirty="0" err="1"/>
              <a:t>Klonopin</a:t>
            </a:r>
            <a:r>
              <a:rPr lang="en-US" baseline="30000" dirty="0"/>
              <a:t>®</a:t>
            </a:r>
            <a:r>
              <a:rPr lang="en-US" dirty="0"/>
              <a:t>) and diazepam (Valium</a:t>
            </a:r>
            <a:r>
              <a:rPr lang="en-US" baseline="30000" dirty="0"/>
              <a:t>®</a:t>
            </a:r>
            <a:r>
              <a:rPr lang="en-US" dirty="0"/>
              <a:t>)</a:t>
            </a:r>
            <a:endParaRPr lang="en-US" dirty="0" smtClean="0"/>
          </a:p>
          <a:p>
            <a:endParaRPr lang="en-US" dirty="0"/>
          </a:p>
        </p:txBody>
      </p:sp>
      <p:sp>
        <p:nvSpPr>
          <p:cNvPr id="5" name="Content Placeholder 4"/>
          <p:cNvSpPr>
            <a:spLocks noGrp="1"/>
          </p:cNvSpPr>
          <p:nvPr>
            <p:ph sz="half" idx="2"/>
          </p:nvPr>
        </p:nvSpPr>
        <p:spPr/>
        <p:txBody>
          <a:bodyPr/>
          <a:lstStyle/>
          <a:p>
            <a:r>
              <a:rPr lang="en-US" dirty="0" smtClean="0"/>
              <a:t>What to Use Instead</a:t>
            </a:r>
          </a:p>
          <a:p>
            <a:pPr fontAlgn="base"/>
            <a:r>
              <a:rPr lang="en-US" dirty="0"/>
              <a:t>Melatonin is a dietary supplement that can help with </a:t>
            </a:r>
            <a:r>
              <a:rPr lang="en-US" dirty="0" smtClean="0"/>
              <a:t>the </a:t>
            </a:r>
            <a:r>
              <a:rPr lang="en-US" dirty="0"/>
              <a:t>sleep/wake cycle when taken at bedtime.</a:t>
            </a:r>
          </a:p>
          <a:p>
            <a:pPr fontAlgn="base"/>
            <a:r>
              <a:rPr lang="en-US" dirty="0"/>
              <a:t>Alternative prescription medications include </a:t>
            </a:r>
            <a:r>
              <a:rPr lang="en-US" dirty="0" err="1"/>
              <a:t>ramelteon</a:t>
            </a:r>
            <a:r>
              <a:rPr lang="en-US" dirty="0"/>
              <a:t> (</a:t>
            </a:r>
            <a:r>
              <a:rPr lang="en-US" dirty="0" err="1"/>
              <a:t>Rozerem</a:t>
            </a:r>
            <a:r>
              <a:rPr lang="en-US" baseline="30000" dirty="0"/>
              <a:t>®</a:t>
            </a:r>
            <a:r>
              <a:rPr lang="en-US" dirty="0"/>
              <a:t>), low dose trazodone (</a:t>
            </a:r>
            <a:r>
              <a:rPr lang="en-US" dirty="0" err="1"/>
              <a:t>Oleptro</a:t>
            </a:r>
            <a:r>
              <a:rPr lang="en-US" baseline="30000" dirty="0"/>
              <a:t>®</a:t>
            </a:r>
            <a:r>
              <a:rPr lang="en-US" dirty="0"/>
              <a:t>, </a:t>
            </a:r>
            <a:r>
              <a:rPr lang="en-US" dirty="0" err="1"/>
              <a:t>Desyrel</a:t>
            </a:r>
            <a:r>
              <a:rPr lang="en-US" baseline="30000" dirty="0"/>
              <a:t>®</a:t>
            </a:r>
            <a:r>
              <a:rPr lang="en-US" dirty="0"/>
              <a:t>) or low dose mirtazapine (</a:t>
            </a:r>
            <a:r>
              <a:rPr lang="en-US" dirty="0" err="1"/>
              <a:t>Remeron</a:t>
            </a:r>
            <a:r>
              <a:rPr lang="en-US" baseline="30000" dirty="0"/>
              <a:t>®</a:t>
            </a:r>
            <a:r>
              <a:rPr lang="en-US" dirty="0"/>
              <a:t>).</a:t>
            </a:r>
          </a:p>
          <a:p>
            <a:endParaRPr lang="en-US" dirty="0" smtClean="0"/>
          </a:p>
        </p:txBody>
      </p:sp>
    </p:spTree>
    <p:extLst>
      <p:ext uri="{BB962C8B-B14F-4D97-AF65-F5344CB8AC3E}">
        <p14:creationId xmlns:p14="http://schemas.microsoft.com/office/powerpoint/2010/main" val="3884435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Depression</a:t>
            </a:r>
            <a:endParaRPr lang="en-US" dirty="0"/>
          </a:p>
        </p:txBody>
      </p:sp>
      <p:sp>
        <p:nvSpPr>
          <p:cNvPr id="4" name="Content Placeholder 3"/>
          <p:cNvSpPr>
            <a:spLocks noGrp="1"/>
          </p:cNvSpPr>
          <p:nvPr>
            <p:ph sz="half" idx="1"/>
          </p:nvPr>
        </p:nvSpPr>
        <p:spPr/>
        <p:txBody>
          <a:bodyPr/>
          <a:lstStyle/>
          <a:p>
            <a:r>
              <a:rPr lang="en-US" dirty="0" smtClean="0"/>
              <a:t>medications </a:t>
            </a:r>
            <a:r>
              <a:rPr lang="en-US" dirty="0" smtClean="0"/>
              <a:t>To Avoid</a:t>
            </a:r>
          </a:p>
          <a:p>
            <a:r>
              <a:rPr lang="en-US" dirty="0"/>
              <a:t>Paroxetine (Paxil</a:t>
            </a:r>
            <a:r>
              <a:rPr lang="en-US" baseline="30000" dirty="0"/>
              <a:t>®</a:t>
            </a:r>
            <a:r>
              <a:rPr lang="en-US" dirty="0"/>
              <a:t>), amitriptyline (Elavil</a:t>
            </a:r>
            <a:r>
              <a:rPr lang="en-US" baseline="30000" dirty="0"/>
              <a:t>®</a:t>
            </a:r>
            <a:r>
              <a:rPr lang="en-US" dirty="0"/>
              <a:t>), nortriptyline (</a:t>
            </a:r>
            <a:r>
              <a:rPr lang="en-US" dirty="0" err="1"/>
              <a:t>Pamelor</a:t>
            </a:r>
            <a:r>
              <a:rPr lang="en-US" baseline="30000" dirty="0"/>
              <a:t>®</a:t>
            </a:r>
            <a:r>
              <a:rPr lang="en-US" dirty="0"/>
              <a:t>, </a:t>
            </a:r>
            <a:r>
              <a:rPr lang="en-US" dirty="0" err="1"/>
              <a:t>Aventyl</a:t>
            </a:r>
            <a:r>
              <a:rPr lang="en-US" baseline="30000" dirty="0"/>
              <a:t>®</a:t>
            </a:r>
            <a:r>
              <a:rPr lang="en-US" dirty="0"/>
              <a:t>), </a:t>
            </a:r>
            <a:r>
              <a:rPr lang="en-US" dirty="0" err="1"/>
              <a:t>desipramine</a:t>
            </a:r>
            <a:r>
              <a:rPr lang="en-US" dirty="0"/>
              <a:t> (</a:t>
            </a:r>
            <a:r>
              <a:rPr lang="en-US" dirty="0" err="1"/>
              <a:t>Norpramin</a:t>
            </a:r>
            <a:r>
              <a:rPr lang="en-US" baseline="30000" dirty="0"/>
              <a:t>®</a:t>
            </a:r>
            <a:r>
              <a:rPr lang="en-US" dirty="0"/>
              <a:t>), imipramine (</a:t>
            </a:r>
            <a:r>
              <a:rPr lang="en-US" dirty="0" err="1"/>
              <a:t>Tofranil</a:t>
            </a:r>
            <a:r>
              <a:rPr lang="en-US" baseline="30000" dirty="0"/>
              <a:t>®</a:t>
            </a:r>
            <a:r>
              <a:rPr lang="en-US" dirty="0"/>
              <a:t>).</a:t>
            </a:r>
            <a:endParaRPr lang="en-US" dirty="0" smtClean="0"/>
          </a:p>
          <a:p>
            <a:endParaRPr lang="en-US" dirty="0"/>
          </a:p>
        </p:txBody>
      </p:sp>
      <p:sp>
        <p:nvSpPr>
          <p:cNvPr id="5" name="Content Placeholder 4"/>
          <p:cNvSpPr>
            <a:spLocks noGrp="1"/>
          </p:cNvSpPr>
          <p:nvPr>
            <p:ph sz="half" idx="2"/>
          </p:nvPr>
        </p:nvSpPr>
        <p:spPr/>
        <p:txBody>
          <a:bodyPr/>
          <a:lstStyle/>
          <a:p>
            <a:r>
              <a:rPr lang="en-US" dirty="0" smtClean="0"/>
              <a:t>Why</a:t>
            </a:r>
          </a:p>
          <a:p>
            <a:r>
              <a:rPr lang="en-US" dirty="0"/>
              <a:t>These antidepressants have anticholinergic properties which can worsen memory, thinking or counteract the effectiveness of memory medications. In addition, they can cause confusion, constipation, dry mouth, blurred vision, dizziness and increase </a:t>
            </a:r>
            <a:r>
              <a:rPr lang="en-US" dirty="0" smtClean="0"/>
              <a:t>the </a:t>
            </a:r>
            <a:r>
              <a:rPr lang="en-US" dirty="0"/>
              <a:t>risk of falls.</a:t>
            </a:r>
            <a:endParaRPr lang="en-US" dirty="0" smtClean="0"/>
          </a:p>
        </p:txBody>
      </p:sp>
    </p:spTree>
    <p:extLst>
      <p:ext uri="{BB962C8B-B14F-4D97-AF65-F5344CB8AC3E}">
        <p14:creationId xmlns:p14="http://schemas.microsoft.com/office/powerpoint/2010/main" val="3360967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Depression</a:t>
            </a:r>
            <a:endParaRPr lang="en-US" dirty="0"/>
          </a:p>
        </p:txBody>
      </p:sp>
      <p:sp>
        <p:nvSpPr>
          <p:cNvPr id="4" name="Content Placeholder 3"/>
          <p:cNvSpPr>
            <a:spLocks noGrp="1"/>
          </p:cNvSpPr>
          <p:nvPr>
            <p:ph sz="half" idx="1"/>
          </p:nvPr>
        </p:nvSpPr>
        <p:spPr/>
        <p:txBody>
          <a:bodyPr>
            <a:normAutofit fontScale="92500" lnSpcReduction="20000"/>
          </a:bodyPr>
          <a:lstStyle/>
          <a:p>
            <a:r>
              <a:rPr lang="en-US" dirty="0" smtClean="0"/>
              <a:t>medications </a:t>
            </a:r>
            <a:r>
              <a:rPr lang="en-US" dirty="0" smtClean="0"/>
              <a:t>To Avoid</a:t>
            </a:r>
          </a:p>
          <a:p>
            <a:r>
              <a:rPr lang="en-US" dirty="0"/>
              <a:t>Paroxetine (Paxil</a:t>
            </a:r>
            <a:r>
              <a:rPr lang="en-US" baseline="30000" dirty="0"/>
              <a:t>®</a:t>
            </a:r>
            <a:r>
              <a:rPr lang="en-US" dirty="0"/>
              <a:t>), amitriptyline (Elavil</a:t>
            </a:r>
            <a:r>
              <a:rPr lang="en-US" baseline="30000" dirty="0"/>
              <a:t>®</a:t>
            </a:r>
            <a:r>
              <a:rPr lang="en-US" dirty="0"/>
              <a:t>), nortriptyline (</a:t>
            </a:r>
            <a:r>
              <a:rPr lang="en-US" dirty="0" err="1"/>
              <a:t>Pamelor</a:t>
            </a:r>
            <a:r>
              <a:rPr lang="en-US" baseline="30000" dirty="0"/>
              <a:t>®</a:t>
            </a:r>
            <a:r>
              <a:rPr lang="en-US" dirty="0"/>
              <a:t>, </a:t>
            </a:r>
            <a:r>
              <a:rPr lang="en-US" dirty="0" err="1"/>
              <a:t>Aventyl</a:t>
            </a:r>
            <a:r>
              <a:rPr lang="en-US" baseline="30000" dirty="0"/>
              <a:t>®</a:t>
            </a:r>
            <a:r>
              <a:rPr lang="en-US" dirty="0"/>
              <a:t>), </a:t>
            </a:r>
            <a:r>
              <a:rPr lang="en-US" dirty="0" err="1"/>
              <a:t>desipramine</a:t>
            </a:r>
            <a:r>
              <a:rPr lang="en-US" dirty="0"/>
              <a:t> (</a:t>
            </a:r>
            <a:r>
              <a:rPr lang="en-US" dirty="0" err="1"/>
              <a:t>Norpramin</a:t>
            </a:r>
            <a:r>
              <a:rPr lang="en-US" baseline="30000" dirty="0"/>
              <a:t>®</a:t>
            </a:r>
            <a:r>
              <a:rPr lang="en-US" dirty="0"/>
              <a:t>), imipramine (</a:t>
            </a:r>
            <a:r>
              <a:rPr lang="en-US" dirty="0" err="1"/>
              <a:t>Tofranil</a:t>
            </a:r>
            <a:r>
              <a:rPr lang="en-US" baseline="30000" dirty="0"/>
              <a:t>®</a:t>
            </a:r>
            <a:r>
              <a:rPr lang="en-US" dirty="0"/>
              <a:t>).</a:t>
            </a:r>
          </a:p>
          <a:p>
            <a:endParaRPr lang="en-US" dirty="0" smtClean="0"/>
          </a:p>
          <a:p>
            <a:endParaRPr lang="en-US" dirty="0"/>
          </a:p>
        </p:txBody>
      </p:sp>
      <p:sp>
        <p:nvSpPr>
          <p:cNvPr id="5" name="Content Placeholder 4"/>
          <p:cNvSpPr>
            <a:spLocks noGrp="1"/>
          </p:cNvSpPr>
          <p:nvPr>
            <p:ph sz="half" idx="2"/>
          </p:nvPr>
        </p:nvSpPr>
        <p:spPr/>
        <p:txBody>
          <a:bodyPr>
            <a:normAutofit fontScale="92500" lnSpcReduction="20000"/>
          </a:bodyPr>
          <a:lstStyle/>
          <a:p>
            <a:r>
              <a:rPr lang="en-US" dirty="0" smtClean="0"/>
              <a:t>What to </a:t>
            </a:r>
            <a:r>
              <a:rPr lang="en-US" dirty="0"/>
              <a:t>Use Instead</a:t>
            </a:r>
          </a:p>
          <a:p>
            <a:r>
              <a:rPr lang="en-US" dirty="0" smtClean="0"/>
              <a:t>SSRIs </a:t>
            </a:r>
            <a:r>
              <a:rPr lang="en-US" dirty="0"/>
              <a:t>(selective serotonin reuptake inhibitors) are the most commonly prescribed medications for mood symptoms in persons with dementia. SSRIs may be useful in reducing the aggressive impulses, poor impulse control, apathy and improving mood in people with dementia</a:t>
            </a:r>
            <a:r>
              <a:rPr lang="en-US" dirty="0" smtClean="0"/>
              <a:t>. </a:t>
            </a:r>
          </a:p>
          <a:p>
            <a:pPr fontAlgn="base"/>
            <a:r>
              <a:rPr lang="en-US" dirty="0"/>
              <a:t>citalopram (</a:t>
            </a:r>
            <a:r>
              <a:rPr lang="en-US" dirty="0" err="1"/>
              <a:t>Celexa</a:t>
            </a:r>
            <a:r>
              <a:rPr lang="en-US" baseline="30000" dirty="0"/>
              <a:t>®</a:t>
            </a:r>
            <a:r>
              <a:rPr lang="en-US" dirty="0"/>
              <a:t>)</a:t>
            </a:r>
          </a:p>
          <a:p>
            <a:pPr fontAlgn="base"/>
            <a:r>
              <a:rPr lang="en-US" dirty="0" err="1"/>
              <a:t>escitalopram</a:t>
            </a:r>
            <a:r>
              <a:rPr lang="en-US" dirty="0"/>
              <a:t> (Lexapro</a:t>
            </a:r>
            <a:r>
              <a:rPr lang="en-US" baseline="30000" dirty="0"/>
              <a:t>®</a:t>
            </a:r>
            <a:r>
              <a:rPr lang="en-US" dirty="0"/>
              <a:t>)</a:t>
            </a:r>
          </a:p>
          <a:p>
            <a:pPr fontAlgn="base"/>
            <a:r>
              <a:rPr lang="en-US" dirty="0"/>
              <a:t>fluoxetine (Prozac</a:t>
            </a:r>
            <a:r>
              <a:rPr lang="en-US" baseline="30000" dirty="0" smtClean="0"/>
              <a:t>®</a:t>
            </a:r>
            <a:r>
              <a:rPr lang="en-US" dirty="0" smtClean="0"/>
              <a:t>) – not preferred due to long half life and many </a:t>
            </a:r>
            <a:r>
              <a:rPr lang="en-US" dirty="0" smtClean="0"/>
              <a:t>medication </a:t>
            </a:r>
            <a:r>
              <a:rPr lang="en-US" dirty="0" smtClean="0"/>
              <a:t>interactions</a:t>
            </a:r>
            <a:endParaRPr lang="en-US" dirty="0"/>
          </a:p>
          <a:p>
            <a:pPr fontAlgn="base"/>
            <a:r>
              <a:rPr lang="en-US" dirty="0"/>
              <a:t>sertraline (Zoloft</a:t>
            </a:r>
            <a:r>
              <a:rPr lang="en-US" baseline="30000" dirty="0"/>
              <a:t>®</a:t>
            </a:r>
            <a:r>
              <a:rPr lang="en-US" dirty="0"/>
              <a:t>)</a:t>
            </a:r>
          </a:p>
          <a:p>
            <a:pPr fontAlgn="base"/>
            <a:r>
              <a:rPr lang="en-US" dirty="0" err="1"/>
              <a:t>vortioxetine</a:t>
            </a:r>
            <a:r>
              <a:rPr lang="en-US" dirty="0"/>
              <a:t> (</a:t>
            </a:r>
            <a:r>
              <a:rPr lang="en-US" dirty="0" err="1"/>
              <a:t>Trintellix</a:t>
            </a:r>
            <a:r>
              <a:rPr lang="en-US" baseline="30000" dirty="0"/>
              <a:t>®</a:t>
            </a:r>
            <a:r>
              <a:rPr lang="en-US" dirty="0"/>
              <a:t>)</a:t>
            </a:r>
          </a:p>
          <a:p>
            <a:endParaRPr lang="en-US" dirty="0" smtClean="0"/>
          </a:p>
        </p:txBody>
      </p:sp>
    </p:spTree>
    <p:extLst>
      <p:ext uri="{BB962C8B-B14F-4D97-AF65-F5344CB8AC3E}">
        <p14:creationId xmlns:p14="http://schemas.microsoft.com/office/powerpoint/2010/main" val="2673822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Depression</a:t>
            </a:r>
            <a:endParaRPr lang="en-US" dirty="0"/>
          </a:p>
        </p:txBody>
      </p:sp>
      <p:sp>
        <p:nvSpPr>
          <p:cNvPr id="4" name="Content Placeholder 3"/>
          <p:cNvSpPr>
            <a:spLocks noGrp="1"/>
          </p:cNvSpPr>
          <p:nvPr>
            <p:ph sz="half" idx="1"/>
          </p:nvPr>
        </p:nvSpPr>
        <p:spPr/>
        <p:txBody>
          <a:bodyPr>
            <a:normAutofit/>
          </a:bodyPr>
          <a:lstStyle/>
          <a:p>
            <a:endParaRPr lang="en-US" dirty="0" smtClean="0"/>
          </a:p>
          <a:p>
            <a:r>
              <a:rPr lang="en-US" dirty="0" smtClean="0"/>
              <a:t>Other antidepressants that may help</a:t>
            </a:r>
            <a:endParaRPr lang="en-US" dirty="0"/>
          </a:p>
        </p:txBody>
      </p:sp>
      <p:sp>
        <p:nvSpPr>
          <p:cNvPr id="5" name="Content Placeholder 4"/>
          <p:cNvSpPr>
            <a:spLocks noGrp="1"/>
          </p:cNvSpPr>
          <p:nvPr>
            <p:ph sz="half" idx="2"/>
          </p:nvPr>
        </p:nvSpPr>
        <p:spPr/>
        <p:txBody>
          <a:bodyPr>
            <a:normAutofit/>
          </a:bodyPr>
          <a:lstStyle/>
          <a:p>
            <a:pPr fontAlgn="base"/>
            <a:r>
              <a:rPr lang="en-US" dirty="0"/>
              <a:t>bupropion (Wellbutrin</a:t>
            </a:r>
            <a:r>
              <a:rPr lang="en-US" baseline="30000" dirty="0"/>
              <a:t>®</a:t>
            </a:r>
            <a:r>
              <a:rPr lang="en-US" dirty="0"/>
              <a:t>)</a:t>
            </a:r>
          </a:p>
          <a:p>
            <a:pPr fontAlgn="base"/>
            <a:r>
              <a:rPr lang="en-US" dirty="0"/>
              <a:t>duloxetine (Cymbalta</a:t>
            </a:r>
            <a:r>
              <a:rPr lang="en-US" baseline="30000" dirty="0"/>
              <a:t>®</a:t>
            </a:r>
            <a:r>
              <a:rPr lang="en-US" dirty="0"/>
              <a:t>)</a:t>
            </a:r>
          </a:p>
          <a:p>
            <a:pPr fontAlgn="base"/>
            <a:r>
              <a:rPr lang="en-US" dirty="0"/>
              <a:t>mirtazapine (</a:t>
            </a:r>
            <a:r>
              <a:rPr lang="en-US" dirty="0" err="1"/>
              <a:t>Remeron</a:t>
            </a:r>
            <a:r>
              <a:rPr lang="en-US" baseline="30000" dirty="0"/>
              <a:t>®</a:t>
            </a:r>
            <a:r>
              <a:rPr lang="en-US" dirty="0"/>
              <a:t>)</a:t>
            </a:r>
          </a:p>
          <a:p>
            <a:pPr fontAlgn="base"/>
            <a:r>
              <a:rPr lang="en-US" dirty="0"/>
              <a:t>trazodone (</a:t>
            </a:r>
            <a:r>
              <a:rPr lang="en-US" dirty="0" err="1"/>
              <a:t>Desyrel</a:t>
            </a:r>
            <a:r>
              <a:rPr lang="en-US" baseline="30000" dirty="0"/>
              <a:t>®</a:t>
            </a:r>
            <a:r>
              <a:rPr lang="en-US" dirty="0"/>
              <a:t>)</a:t>
            </a:r>
          </a:p>
          <a:p>
            <a:pPr fontAlgn="base"/>
            <a:r>
              <a:rPr lang="en-US" dirty="0"/>
              <a:t>venlafaxine (Effexor</a:t>
            </a:r>
            <a:r>
              <a:rPr lang="en-US" baseline="30000" dirty="0"/>
              <a:t>®</a:t>
            </a:r>
            <a:r>
              <a:rPr lang="en-US" dirty="0"/>
              <a:t>)</a:t>
            </a:r>
          </a:p>
          <a:p>
            <a:endParaRPr lang="en-US" dirty="0"/>
          </a:p>
          <a:p>
            <a:endParaRPr lang="en-US" dirty="0" smtClean="0"/>
          </a:p>
        </p:txBody>
      </p:sp>
    </p:spTree>
    <p:extLst>
      <p:ext uri="{BB962C8B-B14F-4D97-AF65-F5344CB8AC3E}">
        <p14:creationId xmlns:p14="http://schemas.microsoft.com/office/powerpoint/2010/main" val="506754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Pain</a:t>
            </a:r>
            <a:endParaRPr lang="en-US" dirty="0"/>
          </a:p>
        </p:txBody>
      </p:sp>
      <p:sp>
        <p:nvSpPr>
          <p:cNvPr id="4" name="Content Placeholder 3"/>
          <p:cNvSpPr>
            <a:spLocks noGrp="1"/>
          </p:cNvSpPr>
          <p:nvPr>
            <p:ph sz="half" idx="1"/>
          </p:nvPr>
        </p:nvSpPr>
        <p:spPr/>
        <p:txBody>
          <a:bodyPr/>
          <a:lstStyle/>
          <a:p>
            <a:r>
              <a:rPr lang="en-US" dirty="0" smtClean="0"/>
              <a:t>Medications </a:t>
            </a:r>
            <a:r>
              <a:rPr lang="en-US" dirty="0" smtClean="0"/>
              <a:t>To Avoid</a:t>
            </a:r>
          </a:p>
          <a:p>
            <a:r>
              <a:rPr lang="en-US" dirty="0"/>
              <a:t>Narcotics such as hydrocodone, oxycodone and morphine; muscle relaxants such as cyclobenzaprine, </a:t>
            </a:r>
            <a:r>
              <a:rPr lang="en-US" dirty="0" err="1"/>
              <a:t>carisoprodol</a:t>
            </a:r>
            <a:r>
              <a:rPr lang="en-US" dirty="0"/>
              <a:t>; NSAIDs such as ibuprofen, naproxen should be avoided if possible. If these medications must be used, they should be used at the lowest effective dose for the shortest duration to minimize adverse effects.</a:t>
            </a:r>
          </a:p>
        </p:txBody>
      </p:sp>
      <p:sp>
        <p:nvSpPr>
          <p:cNvPr id="5" name="Content Placeholder 4"/>
          <p:cNvSpPr>
            <a:spLocks noGrp="1"/>
          </p:cNvSpPr>
          <p:nvPr>
            <p:ph sz="half" idx="2"/>
          </p:nvPr>
        </p:nvSpPr>
        <p:spPr/>
        <p:txBody>
          <a:bodyPr/>
          <a:lstStyle/>
          <a:p>
            <a:r>
              <a:rPr lang="en-US" dirty="0" smtClean="0"/>
              <a:t>Why</a:t>
            </a:r>
          </a:p>
          <a:p>
            <a:r>
              <a:rPr lang="en-US" dirty="0"/>
              <a:t>Narcotics and muscle relaxants can worsen memory and thinking, increase the risk of falls and cause constipation, dry mouth, sedation, dizziness and drowsiness. NSAIDs can increase the risk of bleeding, affect blood pressure, kidneys and worsen heart failure.</a:t>
            </a:r>
            <a:endParaRPr lang="en-US" dirty="0" smtClean="0"/>
          </a:p>
        </p:txBody>
      </p:sp>
    </p:spTree>
    <p:extLst>
      <p:ext uri="{BB962C8B-B14F-4D97-AF65-F5344CB8AC3E}">
        <p14:creationId xmlns:p14="http://schemas.microsoft.com/office/powerpoint/2010/main" val="700924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Pain</a:t>
            </a:r>
            <a:endParaRPr lang="en-US" dirty="0"/>
          </a:p>
        </p:txBody>
      </p:sp>
      <p:sp>
        <p:nvSpPr>
          <p:cNvPr id="4" name="Content Placeholder 3"/>
          <p:cNvSpPr>
            <a:spLocks noGrp="1"/>
          </p:cNvSpPr>
          <p:nvPr>
            <p:ph sz="half" idx="1"/>
          </p:nvPr>
        </p:nvSpPr>
        <p:spPr/>
        <p:txBody>
          <a:bodyPr/>
          <a:lstStyle/>
          <a:p>
            <a:r>
              <a:rPr lang="en-US" dirty="0" smtClean="0"/>
              <a:t>medications </a:t>
            </a:r>
            <a:r>
              <a:rPr lang="en-US" dirty="0" smtClean="0"/>
              <a:t>To Avoid</a:t>
            </a:r>
          </a:p>
          <a:p>
            <a:r>
              <a:rPr lang="en-US" dirty="0"/>
              <a:t>Narcotics such as hydrocodone, oxycodone and morphine; muscle relaxants such as cyclobenzaprine, </a:t>
            </a:r>
            <a:r>
              <a:rPr lang="en-US" dirty="0" err="1"/>
              <a:t>carisoprodol</a:t>
            </a:r>
            <a:r>
              <a:rPr lang="en-US" dirty="0"/>
              <a:t>; NSAIDs such as ibuprofen, naproxen should be avoided if possible. If these medications must be used, they should be used at the lowest effective dose for the shortest duration to minimize adverse effects.</a:t>
            </a:r>
            <a:endParaRPr lang="en-US" dirty="0" smtClean="0"/>
          </a:p>
          <a:p>
            <a:endParaRPr lang="en-US" dirty="0"/>
          </a:p>
        </p:txBody>
      </p:sp>
      <p:sp>
        <p:nvSpPr>
          <p:cNvPr id="5" name="Content Placeholder 4"/>
          <p:cNvSpPr>
            <a:spLocks noGrp="1"/>
          </p:cNvSpPr>
          <p:nvPr>
            <p:ph sz="half" idx="2"/>
          </p:nvPr>
        </p:nvSpPr>
        <p:spPr/>
        <p:txBody>
          <a:bodyPr/>
          <a:lstStyle/>
          <a:p>
            <a:r>
              <a:rPr lang="en-US" dirty="0" smtClean="0"/>
              <a:t>What to Use Instead</a:t>
            </a:r>
          </a:p>
          <a:p>
            <a:pPr fontAlgn="base"/>
            <a:r>
              <a:rPr lang="en-US" dirty="0"/>
              <a:t>Regularly scheduled acetaminophen (Tylenol</a:t>
            </a:r>
            <a:r>
              <a:rPr lang="en-US" baseline="30000" dirty="0"/>
              <a:t>®</a:t>
            </a:r>
            <a:r>
              <a:rPr lang="en-US" dirty="0"/>
              <a:t>) can be helpful. Significant alcohol history or any decrease in liver function must be considered in determining dosage and length of therapy.</a:t>
            </a:r>
          </a:p>
          <a:p>
            <a:pPr fontAlgn="base"/>
            <a:r>
              <a:rPr lang="en-US" dirty="0"/>
              <a:t>Certain antidepressants such as duloxetine (Cymbalta</a:t>
            </a:r>
            <a:r>
              <a:rPr lang="en-US" baseline="30000" dirty="0"/>
              <a:t>®</a:t>
            </a:r>
            <a:r>
              <a:rPr lang="en-US" dirty="0"/>
              <a:t>), mirtazapine (</a:t>
            </a:r>
            <a:r>
              <a:rPr lang="en-US" dirty="0" err="1"/>
              <a:t>Remeron</a:t>
            </a:r>
            <a:r>
              <a:rPr lang="en-US" baseline="30000" dirty="0"/>
              <a:t>®</a:t>
            </a:r>
            <a:r>
              <a:rPr lang="en-US" dirty="0"/>
              <a:t>), venlafaxine (Effexor</a:t>
            </a:r>
            <a:r>
              <a:rPr lang="en-US" baseline="30000" dirty="0"/>
              <a:t>®</a:t>
            </a:r>
            <a:r>
              <a:rPr lang="en-US" dirty="0"/>
              <a:t>) may also be helpful for both pain and mood.</a:t>
            </a:r>
          </a:p>
          <a:p>
            <a:endParaRPr lang="en-US" dirty="0" smtClean="0"/>
          </a:p>
        </p:txBody>
      </p:sp>
    </p:spTree>
    <p:extLst>
      <p:ext uri="{BB962C8B-B14F-4D97-AF65-F5344CB8AC3E}">
        <p14:creationId xmlns:p14="http://schemas.microsoft.com/office/powerpoint/2010/main" val="3526220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base"/>
            <a:r>
              <a:rPr lang="en-US" dirty="0"/>
              <a:t>Hallucinations, delusions, severe agitation or </a:t>
            </a:r>
            <a:r>
              <a:rPr lang="en-US" dirty="0" smtClean="0"/>
              <a:t>aggression</a:t>
            </a:r>
            <a:endParaRPr lang="en-US" dirty="0"/>
          </a:p>
        </p:txBody>
      </p:sp>
      <p:sp>
        <p:nvSpPr>
          <p:cNvPr id="4" name="Content Placeholder 3"/>
          <p:cNvSpPr>
            <a:spLocks noGrp="1"/>
          </p:cNvSpPr>
          <p:nvPr>
            <p:ph sz="half" idx="1"/>
          </p:nvPr>
        </p:nvSpPr>
        <p:spPr/>
        <p:txBody>
          <a:bodyPr/>
          <a:lstStyle/>
          <a:p>
            <a:r>
              <a:rPr lang="en-US" dirty="0" smtClean="0"/>
              <a:t>medications </a:t>
            </a:r>
            <a:r>
              <a:rPr lang="en-US" dirty="0" smtClean="0"/>
              <a:t>To Avoid</a:t>
            </a:r>
          </a:p>
          <a:p>
            <a:r>
              <a:rPr lang="en-US" dirty="0"/>
              <a:t>Typical or first-generation antipsychotics such as haloperidol (Haldol</a:t>
            </a:r>
            <a:r>
              <a:rPr lang="en-US" baseline="30000" dirty="0"/>
              <a:t>®</a:t>
            </a:r>
            <a:r>
              <a:rPr lang="en-US" dirty="0"/>
              <a:t>), chlorpromazine (</a:t>
            </a:r>
            <a:r>
              <a:rPr lang="en-US" dirty="0" err="1"/>
              <a:t>Thorazine</a:t>
            </a:r>
            <a:r>
              <a:rPr lang="en-US" baseline="30000" dirty="0"/>
              <a:t>®</a:t>
            </a:r>
            <a:r>
              <a:rPr lang="en-US" dirty="0"/>
              <a:t>), </a:t>
            </a:r>
            <a:r>
              <a:rPr lang="en-US" dirty="0" err="1"/>
              <a:t>thioridazine</a:t>
            </a:r>
            <a:r>
              <a:rPr lang="en-US" dirty="0"/>
              <a:t> (</a:t>
            </a:r>
            <a:r>
              <a:rPr lang="en-US" dirty="0" err="1"/>
              <a:t>Mellaril</a:t>
            </a:r>
            <a:r>
              <a:rPr lang="en-US" baseline="30000" dirty="0"/>
              <a:t>®</a:t>
            </a:r>
            <a:r>
              <a:rPr lang="en-US" dirty="0"/>
              <a:t>), </a:t>
            </a:r>
            <a:r>
              <a:rPr lang="en-US" dirty="0" err="1"/>
              <a:t>perphenazine</a:t>
            </a:r>
            <a:r>
              <a:rPr lang="en-US" dirty="0"/>
              <a:t> (</a:t>
            </a:r>
            <a:r>
              <a:rPr lang="en-US" dirty="0" err="1"/>
              <a:t>Trilafon</a:t>
            </a:r>
            <a:r>
              <a:rPr lang="en-US" baseline="30000" dirty="0"/>
              <a:t>®</a:t>
            </a:r>
            <a:r>
              <a:rPr lang="en-US" dirty="0"/>
              <a:t>) and others.</a:t>
            </a:r>
          </a:p>
        </p:txBody>
      </p:sp>
      <p:sp>
        <p:nvSpPr>
          <p:cNvPr id="5" name="Content Placeholder 4"/>
          <p:cNvSpPr>
            <a:spLocks noGrp="1"/>
          </p:cNvSpPr>
          <p:nvPr>
            <p:ph sz="half" idx="2"/>
          </p:nvPr>
        </p:nvSpPr>
        <p:spPr/>
        <p:txBody>
          <a:bodyPr/>
          <a:lstStyle/>
          <a:p>
            <a:r>
              <a:rPr lang="en-US" dirty="0" smtClean="0"/>
              <a:t>Why</a:t>
            </a:r>
          </a:p>
          <a:p>
            <a:r>
              <a:rPr lang="en-US" dirty="0"/>
              <a:t>These medications can worsen memory and thinking, worsen movement and increase the risk of falls, increase the risk of stroke and death.</a:t>
            </a:r>
            <a:endParaRPr lang="en-US" dirty="0" smtClean="0"/>
          </a:p>
        </p:txBody>
      </p:sp>
    </p:spTree>
    <p:extLst>
      <p:ext uri="{BB962C8B-B14F-4D97-AF65-F5344CB8AC3E}">
        <p14:creationId xmlns:p14="http://schemas.microsoft.com/office/powerpoint/2010/main" val="213308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base"/>
            <a:r>
              <a:rPr lang="en-US" dirty="0"/>
              <a:t>Hallucinations, delusions, severe agitation or </a:t>
            </a:r>
            <a:r>
              <a:rPr lang="en-US" dirty="0" smtClean="0"/>
              <a:t>aggression</a:t>
            </a:r>
            <a:endParaRPr lang="en-US" dirty="0"/>
          </a:p>
        </p:txBody>
      </p:sp>
      <p:sp>
        <p:nvSpPr>
          <p:cNvPr id="4" name="Content Placeholder 3"/>
          <p:cNvSpPr>
            <a:spLocks noGrp="1"/>
          </p:cNvSpPr>
          <p:nvPr>
            <p:ph sz="half" idx="1"/>
          </p:nvPr>
        </p:nvSpPr>
        <p:spPr/>
        <p:txBody>
          <a:bodyPr>
            <a:normAutofit fontScale="92500" lnSpcReduction="20000"/>
          </a:bodyPr>
          <a:lstStyle/>
          <a:p>
            <a:r>
              <a:rPr lang="en-US" dirty="0" smtClean="0"/>
              <a:t>medications </a:t>
            </a:r>
            <a:r>
              <a:rPr lang="en-US" dirty="0" smtClean="0"/>
              <a:t>To Avoid</a:t>
            </a:r>
          </a:p>
          <a:p>
            <a:r>
              <a:rPr lang="en-US" dirty="0"/>
              <a:t>Typical or first-generation antipsychotics such as haloperidol (Haldol</a:t>
            </a:r>
            <a:r>
              <a:rPr lang="en-US" baseline="30000" dirty="0"/>
              <a:t>®</a:t>
            </a:r>
            <a:r>
              <a:rPr lang="en-US" dirty="0"/>
              <a:t>), chlorpromazine (</a:t>
            </a:r>
            <a:r>
              <a:rPr lang="en-US" dirty="0" err="1"/>
              <a:t>Thorazine</a:t>
            </a:r>
            <a:r>
              <a:rPr lang="en-US" baseline="30000" dirty="0"/>
              <a:t>®</a:t>
            </a:r>
            <a:r>
              <a:rPr lang="en-US" dirty="0"/>
              <a:t>), </a:t>
            </a:r>
            <a:r>
              <a:rPr lang="en-US" dirty="0" err="1"/>
              <a:t>thioridazine</a:t>
            </a:r>
            <a:r>
              <a:rPr lang="en-US" dirty="0"/>
              <a:t> (</a:t>
            </a:r>
            <a:r>
              <a:rPr lang="en-US" dirty="0" err="1"/>
              <a:t>Mellaril</a:t>
            </a:r>
            <a:r>
              <a:rPr lang="en-US" baseline="30000" dirty="0"/>
              <a:t>®</a:t>
            </a:r>
            <a:r>
              <a:rPr lang="en-US" dirty="0"/>
              <a:t>), </a:t>
            </a:r>
            <a:r>
              <a:rPr lang="en-US" dirty="0" err="1"/>
              <a:t>perphenazine</a:t>
            </a:r>
            <a:r>
              <a:rPr lang="en-US" dirty="0"/>
              <a:t> (</a:t>
            </a:r>
            <a:r>
              <a:rPr lang="en-US" dirty="0" err="1"/>
              <a:t>Trilafon</a:t>
            </a:r>
            <a:r>
              <a:rPr lang="en-US" baseline="30000" dirty="0"/>
              <a:t>®</a:t>
            </a:r>
            <a:r>
              <a:rPr lang="en-US" dirty="0"/>
              <a:t>) and others.</a:t>
            </a:r>
          </a:p>
          <a:p>
            <a:endParaRPr lang="en-US" dirty="0" smtClean="0"/>
          </a:p>
          <a:p>
            <a:endParaRPr lang="en-US" dirty="0"/>
          </a:p>
        </p:txBody>
      </p:sp>
      <p:sp>
        <p:nvSpPr>
          <p:cNvPr id="5" name="Content Placeholder 4"/>
          <p:cNvSpPr>
            <a:spLocks noGrp="1"/>
          </p:cNvSpPr>
          <p:nvPr>
            <p:ph sz="half" idx="2"/>
          </p:nvPr>
        </p:nvSpPr>
        <p:spPr/>
        <p:txBody>
          <a:bodyPr>
            <a:normAutofit fontScale="92500" lnSpcReduction="20000"/>
          </a:bodyPr>
          <a:lstStyle/>
          <a:p>
            <a:r>
              <a:rPr lang="en-US" dirty="0" smtClean="0"/>
              <a:t>What to Use Instead</a:t>
            </a:r>
          </a:p>
          <a:p>
            <a:pPr fontAlgn="base"/>
            <a:r>
              <a:rPr lang="en-US" dirty="0"/>
              <a:t>Memory </a:t>
            </a:r>
            <a:r>
              <a:rPr lang="en-US" dirty="0" smtClean="0"/>
              <a:t>medications </a:t>
            </a:r>
            <a:r>
              <a:rPr lang="en-US" dirty="0"/>
              <a:t>and antidepressants are first-line treatments and can be very helpful with few adverse effects.</a:t>
            </a:r>
          </a:p>
          <a:p>
            <a:pPr fontAlgn="base"/>
            <a:r>
              <a:rPr lang="en-US" dirty="0"/>
              <a:t>Atypical or second-generation antipsychotics listed </a:t>
            </a:r>
            <a:r>
              <a:rPr lang="en-US" dirty="0" smtClean="0"/>
              <a:t>below </a:t>
            </a:r>
            <a:r>
              <a:rPr lang="en-US" dirty="0"/>
              <a:t>are second line and should be used at the lowest effective dose for the shortest duration to minimize adverse effects</a:t>
            </a:r>
            <a:r>
              <a:rPr lang="en-US" dirty="0" smtClean="0"/>
              <a:t>.</a:t>
            </a:r>
          </a:p>
          <a:p>
            <a:pPr fontAlgn="base"/>
            <a:r>
              <a:rPr lang="en-US" dirty="0"/>
              <a:t>quetiapine (Seroquel</a:t>
            </a:r>
            <a:r>
              <a:rPr lang="en-US" baseline="30000" dirty="0"/>
              <a:t>®</a:t>
            </a:r>
            <a:r>
              <a:rPr lang="en-US" dirty="0"/>
              <a:t>)</a:t>
            </a:r>
          </a:p>
          <a:p>
            <a:pPr fontAlgn="base"/>
            <a:r>
              <a:rPr lang="en-US" dirty="0"/>
              <a:t>risperidone (Risperdal</a:t>
            </a:r>
            <a:r>
              <a:rPr lang="en-US" baseline="30000" dirty="0"/>
              <a:t>®</a:t>
            </a:r>
            <a:r>
              <a:rPr lang="en-US" dirty="0"/>
              <a:t>)</a:t>
            </a:r>
          </a:p>
          <a:p>
            <a:pPr fontAlgn="base"/>
            <a:r>
              <a:rPr lang="en-US" dirty="0"/>
              <a:t>aripiprazole (</a:t>
            </a:r>
            <a:r>
              <a:rPr lang="en-US" dirty="0" err="1"/>
              <a:t>Abilify</a:t>
            </a:r>
            <a:r>
              <a:rPr lang="en-US" baseline="30000" dirty="0"/>
              <a:t>®</a:t>
            </a:r>
            <a:r>
              <a:rPr lang="en-US" dirty="0"/>
              <a:t>)</a:t>
            </a:r>
          </a:p>
          <a:p>
            <a:pPr fontAlgn="base"/>
            <a:r>
              <a:rPr lang="en-US" dirty="0"/>
              <a:t>olanzapine (Zyprexa</a:t>
            </a:r>
            <a:r>
              <a:rPr lang="en-US" baseline="30000" dirty="0"/>
              <a:t>®</a:t>
            </a:r>
            <a:r>
              <a:rPr lang="en-US" dirty="0"/>
              <a:t>)</a:t>
            </a:r>
          </a:p>
          <a:p>
            <a:pPr fontAlgn="base"/>
            <a:r>
              <a:rPr lang="en-US" dirty="0"/>
              <a:t>clozapine (</a:t>
            </a:r>
            <a:r>
              <a:rPr lang="en-US" dirty="0" err="1"/>
              <a:t>Clozaril</a:t>
            </a:r>
            <a:r>
              <a:rPr lang="en-US" baseline="30000" dirty="0"/>
              <a:t>®</a:t>
            </a:r>
            <a:r>
              <a:rPr lang="en-US" dirty="0"/>
              <a:t>)</a:t>
            </a:r>
          </a:p>
          <a:p>
            <a:pPr fontAlgn="base"/>
            <a:endParaRPr lang="en-US" dirty="0"/>
          </a:p>
          <a:p>
            <a:endParaRPr lang="en-US" dirty="0" smtClean="0"/>
          </a:p>
        </p:txBody>
      </p:sp>
    </p:spTree>
    <p:extLst>
      <p:ext uri="{BB962C8B-B14F-4D97-AF65-F5344CB8AC3E}">
        <p14:creationId xmlns:p14="http://schemas.microsoft.com/office/powerpoint/2010/main" val="7289938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about Proton Pump Inhibitors?</a:t>
            </a:r>
            <a:endParaRPr lang="en-US" dirty="0"/>
          </a:p>
        </p:txBody>
      </p:sp>
      <p:sp>
        <p:nvSpPr>
          <p:cNvPr id="3" name="Content Placeholder 2"/>
          <p:cNvSpPr>
            <a:spLocks noGrp="1"/>
          </p:cNvSpPr>
          <p:nvPr>
            <p:ph sz="half" idx="1"/>
          </p:nvPr>
        </p:nvSpPr>
        <p:spPr/>
        <p:txBody>
          <a:bodyPr>
            <a:normAutofit fontScale="85000" lnSpcReduction="10000"/>
          </a:bodyPr>
          <a:lstStyle/>
          <a:p>
            <a:r>
              <a:rPr lang="en-US" dirty="0" smtClean="0"/>
              <a:t>Researchers identified </a:t>
            </a:r>
            <a:r>
              <a:rPr lang="en-US" dirty="0"/>
              <a:t>and included 11 observational studies comprising 642,949 subjects; 64% were women. </a:t>
            </a:r>
            <a:endParaRPr lang="en-US" dirty="0" smtClean="0"/>
          </a:p>
          <a:p>
            <a:r>
              <a:rPr lang="en-US" dirty="0" smtClean="0"/>
              <a:t>Most </a:t>
            </a:r>
            <a:r>
              <a:rPr lang="en-US" dirty="0"/>
              <a:t>studies were short-term ranging from 5 to 10 years. </a:t>
            </a:r>
            <a:endParaRPr lang="en-US" dirty="0" smtClean="0"/>
          </a:p>
          <a:p>
            <a:r>
              <a:rPr lang="en-US" dirty="0" smtClean="0"/>
              <a:t>There </a:t>
            </a:r>
            <a:r>
              <a:rPr lang="en-US" dirty="0"/>
              <a:t>were 158,954 PPI users and 483,995 nonusers. </a:t>
            </a:r>
            <a:endParaRPr lang="en-US" dirty="0" smtClean="0"/>
          </a:p>
          <a:p>
            <a:r>
              <a:rPr lang="en-US" dirty="0" smtClean="0"/>
              <a:t>Pooled </a:t>
            </a:r>
            <a:r>
              <a:rPr lang="en-US" dirty="0"/>
              <a:t>HR for </a:t>
            </a:r>
            <a:endParaRPr lang="en-US" dirty="0" smtClean="0"/>
          </a:p>
          <a:p>
            <a:pPr lvl="1">
              <a:buFont typeface="Arial" panose="020B0604020202020204" pitchFamily="34" charset="0"/>
              <a:buChar char="•"/>
            </a:pPr>
            <a:r>
              <a:rPr lang="en-US" dirty="0" smtClean="0"/>
              <a:t>all </a:t>
            </a:r>
            <a:r>
              <a:rPr lang="en-US" dirty="0"/>
              <a:t>causes of dementia </a:t>
            </a:r>
            <a:r>
              <a:rPr lang="en-US" dirty="0" smtClean="0"/>
              <a:t>1.10 </a:t>
            </a:r>
            <a:r>
              <a:rPr lang="en-US" dirty="0"/>
              <a:t>(</a:t>
            </a:r>
            <a:r>
              <a:rPr lang="en-US" dirty="0" smtClean="0"/>
              <a:t>0.88–1.37)</a:t>
            </a:r>
          </a:p>
          <a:p>
            <a:pPr lvl="1">
              <a:buFont typeface="Arial" panose="020B0604020202020204" pitchFamily="34" charset="0"/>
              <a:buChar char="•"/>
            </a:pPr>
            <a:r>
              <a:rPr lang="en-US" dirty="0" smtClean="0"/>
              <a:t>Alzheimer </a:t>
            </a:r>
            <a:r>
              <a:rPr lang="en-US" dirty="0"/>
              <a:t>dementia </a:t>
            </a:r>
            <a:r>
              <a:rPr lang="en-US" dirty="0" smtClean="0"/>
              <a:t>only 1.06 </a:t>
            </a:r>
            <a:r>
              <a:rPr lang="en-US" dirty="0"/>
              <a:t>(0.72–1.55). </a:t>
            </a:r>
            <a:endParaRPr lang="en-US" dirty="0" smtClean="0"/>
          </a:p>
          <a:p>
            <a:pPr>
              <a:buFont typeface="Arial" panose="020B0604020202020204" pitchFamily="34" charset="0"/>
              <a:buChar char="•"/>
            </a:pPr>
            <a:r>
              <a:rPr lang="en-US" dirty="0" smtClean="0"/>
              <a:t>Pooled OR for</a:t>
            </a:r>
          </a:p>
          <a:p>
            <a:pPr lvl="1">
              <a:buFont typeface="Arial" panose="020B0604020202020204" pitchFamily="34" charset="0"/>
              <a:buChar char="•"/>
            </a:pPr>
            <a:r>
              <a:rPr lang="en-US" dirty="0" smtClean="0"/>
              <a:t>all </a:t>
            </a:r>
            <a:r>
              <a:rPr lang="en-US" dirty="0"/>
              <a:t>causes of dementia </a:t>
            </a:r>
            <a:r>
              <a:rPr lang="en-US" dirty="0" smtClean="0"/>
              <a:t>1.03 </a:t>
            </a:r>
            <a:r>
              <a:rPr lang="en-US" dirty="0"/>
              <a:t>(</a:t>
            </a:r>
            <a:r>
              <a:rPr lang="en-US" dirty="0" smtClean="0"/>
              <a:t>0.84–1.25)</a:t>
            </a:r>
          </a:p>
          <a:p>
            <a:pPr lvl="1">
              <a:buFont typeface="Arial" panose="020B0604020202020204" pitchFamily="34" charset="0"/>
              <a:buChar char="•"/>
            </a:pPr>
            <a:r>
              <a:rPr lang="en-US" dirty="0" smtClean="0"/>
              <a:t>Alzheimer </a:t>
            </a:r>
            <a:r>
              <a:rPr lang="en-US" dirty="0"/>
              <a:t>dementia only 0.96 (0.82–1.11).</a:t>
            </a:r>
            <a:endParaRPr lang="en-US" dirty="0"/>
          </a:p>
        </p:txBody>
      </p:sp>
      <p:sp>
        <p:nvSpPr>
          <p:cNvPr id="4" name="Content Placeholder 3"/>
          <p:cNvSpPr>
            <a:spLocks noGrp="1"/>
          </p:cNvSpPr>
          <p:nvPr>
            <p:ph sz="half" idx="2"/>
          </p:nvPr>
        </p:nvSpPr>
        <p:spPr/>
        <p:txBody>
          <a:bodyPr>
            <a:normAutofit fontScale="85000" lnSpcReduction="10000"/>
          </a:bodyPr>
          <a:lstStyle/>
          <a:p>
            <a:r>
              <a:rPr lang="en-US" sz="2600" b="1" dirty="0"/>
              <a:t>We found no evidence to support the proposed association between PPI use and an increased risk of dementia. PPI use among patients who have a valid indication for it, should not be curtailed because of concerns about dementia risk</a:t>
            </a:r>
            <a:r>
              <a:rPr lang="en-US" sz="2600" b="1" dirty="0" smtClean="0"/>
              <a:t>.</a:t>
            </a:r>
          </a:p>
          <a:p>
            <a:endParaRPr lang="en-US" dirty="0"/>
          </a:p>
          <a:p>
            <a:r>
              <a:rPr lang="en-US" sz="2200" dirty="0"/>
              <a:t>Khan, Muhammad Ali MD</a:t>
            </a:r>
            <a:r>
              <a:rPr lang="en-US" sz="2200" baseline="30000" dirty="0"/>
              <a:t>1,2</a:t>
            </a:r>
            <a:r>
              <a:rPr lang="en-US" sz="2200" dirty="0"/>
              <a:t>; </a:t>
            </a:r>
            <a:r>
              <a:rPr lang="en-US" sz="2200" dirty="0" smtClean="0"/>
              <a:t>et al. </a:t>
            </a:r>
            <a:r>
              <a:rPr lang="en-US" sz="2200" dirty="0"/>
              <a:t> </a:t>
            </a:r>
            <a:endParaRPr lang="en-US" sz="2200" dirty="0" smtClean="0"/>
          </a:p>
          <a:p>
            <a:r>
              <a:rPr lang="en-US" sz="2200" b="1" dirty="0" smtClean="0"/>
              <a:t>No </a:t>
            </a:r>
            <a:r>
              <a:rPr lang="en-US" sz="2200" b="1" dirty="0"/>
              <a:t>Association Linking Short-Term Proton Pump Inhibitor Use to Dementia: Systematic Review and Meta-analysis of Observational </a:t>
            </a:r>
            <a:r>
              <a:rPr lang="en-US" sz="2200" b="1" dirty="0" smtClean="0"/>
              <a:t>Studies</a:t>
            </a:r>
            <a:r>
              <a:rPr lang="en-US" sz="2200" dirty="0" smtClean="0"/>
              <a:t> </a:t>
            </a:r>
          </a:p>
          <a:p>
            <a:r>
              <a:rPr lang="en-US" sz="2200" dirty="0" smtClean="0"/>
              <a:t>The </a:t>
            </a:r>
            <a:r>
              <a:rPr lang="en-US" sz="2200" dirty="0"/>
              <a:t>American Journal of Gastroenterology: May 2020 </a:t>
            </a:r>
            <a:endParaRPr lang="en-US" sz="2200" dirty="0"/>
          </a:p>
        </p:txBody>
      </p:sp>
    </p:spTree>
    <p:extLst>
      <p:ext uri="{BB962C8B-B14F-4D97-AF65-F5344CB8AC3E}">
        <p14:creationId xmlns:p14="http://schemas.microsoft.com/office/powerpoint/2010/main" val="35922738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6000" dirty="0" smtClean="0"/>
              <a:t>Specific </a:t>
            </a:r>
            <a:r>
              <a:rPr lang="en-US" sz="6000" dirty="0" smtClean="0"/>
              <a:t>Drug Interactions</a:t>
            </a:r>
            <a:endParaRPr lang="en-US" sz="6000" dirty="0"/>
          </a:p>
        </p:txBody>
      </p:sp>
      <p:sp>
        <p:nvSpPr>
          <p:cNvPr id="6" name="Text Placeholder 5"/>
          <p:cNvSpPr>
            <a:spLocks noGrp="1"/>
          </p:cNvSpPr>
          <p:nvPr>
            <p:ph type="body" idx="1"/>
          </p:nvPr>
        </p:nvSpPr>
        <p:spPr/>
        <p:txBody>
          <a:bodyPr/>
          <a:lstStyle/>
          <a:p>
            <a:r>
              <a:rPr lang="en-US" dirty="0" smtClean="0"/>
              <a:t>Known interactions with common medications used in patients with cognitive decline</a:t>
            </a:r>
            <a:endParaRPr lang="en-US" dirty="0"/>
          </a:p>
        </p:txBody>
      </p:sp>
    </p:spTree>
    <p:extLst>
      <p:ext uri="{BB962C8B-B14F-4D97-AF65-F5344CB8AC3E}">
        <p14:creationId xmlns:p14="http://schemas.microsoft.com/office/powerpoint/2010/main" val="3968087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At the completion of this activity, the participant will be able to:</a:t>
            </a:r>
          </a:p>
          <a:p>
            <a:r>
              <a:rPr lang="en-US" dirty="0" smtClean="0"/>
              <a:t>-Identify medications that may cause harm in patient with dementia</a:t>
            </a:r>
          </a:p>
          <a:p>
            <a:r>
              <a:rPr lang="en-US" dirty="0" smtClean="0"/>
              <a:t>-Recommend medication for treatment of various disease states in patients with dementia</a:t>
            </a:r>
          </a:p>
          <a:p>
            <a:r>
              <a:rPr lang="en-US" dirty="0" smtClean="0"/>
              <a:t>-Recognize medication interactions for medications commonly used in treatment of dementia</a:t>
            </a:r>
            <a:endParaRPr lang="en-US" dirty="0"/>
          </a:p>
        </p:txBody>
      </p:sp>
    </p:spTree>
    <p:extLst>
      <p:ext uri="{BB962C8B-B14F-4D97-AF65-F5344CB8AC3E}">
        <p14:creationId xmlns:p14="http://schemas.microsoft.com/office/powerpoint/2010/main" val="3037826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Cholinesterase </a:t>
            </a:r>
            <a:r>
              <a:rPr lang="en-US" dirty="0" smtClean="0"/>
              <a:t>Inhibitors  </a:t>
            </a:r>
            <a:br>
              <a:rPr lang="en-US" dirty="0" smtClean="0"/>
            </a:br>
            <a:r>
              <a:rPr lang="en-US" dirty="0" smtClean="0"/>
              <a:t>Common Drug Class Interactions</a:t>
            </a:r>
            <a:endParaRPr lang="en-US" dirty="0"/>
          </a:p>
        </p:txBody>
      </p:sp>
      <p:sp>
        <p:nvSpPr>
          <p:cNvPr id="5" name="Content Placeholder 4"/>
          <p:cNvSpPr>
            <a:spLocks noGrp="1"/>
          </p:cNvSpPr>
          <p:nvPr>
            <p:ph idx="1"/>
          </p:nvPr>
        </p:nvSpPr>
        <p:spPr/>
        <p:txBody>
          <a:bodyPr>
            <a:normAutofit/>
          </a:bodyPr>
          <a:lstStyle/>
          <a:p>
            <a:pPr>
              <a:buFont typeface="Courier New" panose="02070309020205020404" pitchFamily="49" charset="0"/>
              <a:buChar char="o"/>
            </a:pPr>
            <a:r>
              <a:rPr lang="en-US" dirty="0" smtClean="0"/>
              <a:t>Antipsychotics – increased neurotoxic symptoms and EPS</a:t>
            </a:r>
          </a:p>
          <a:p>
            <a:pPr>
              <a:buFont typeface="Courier New" panose="02070309020205020404" pitchFamily="49" charset="0"/>
              <a:buChar char="o"/>
            </a:pPr>
            <a:r>
              <a:rPr lang="en-US" dirty="0" smtClean="0"/>
              <a:t>Beta-blockers or any bradycardia causing agents</a:t>
            </a:r>
          </a:p>
          <a:p>
            <a:pPr>
              <a:buFont typeface="Courier New" panose="02070309020205020404" pitchFamily="49" charset="0"/>
              <a:buChar char="o"/>
            </a:pPr>
            <a:r>
              <a:rPr lang="en-US" dirty="0" smtClean="0"/>
              <a:t>Corticosteroids (systemic) – Increases adverse effects of the Cholinesterase Inhibitors – especially muscular weakness</a:t>
            </a:r>
          </a:p>
          <a:p>
            <a:pPr>
              <a:buFont typeface="Courier New" panose="02070309020205020404" pitchFamily="49" charset="0"/>
              <a:buChar char="o"/>
            </a:pPr>
            <a:r>
              <a:rPr lang="en-US" dirty="0" smtClean="0"/>
              <a:t>Neuromuscular Blocking Agents (non depolarizing) – Decreased effects of NBA</a:t>
            </a:r>
          </a:p>
          <a:p>
            <a:pPr lvl="1">
              <a:buFont typeface="Courier New" panose="02070309020205020404" pitchFamily="49" charset="0"/>
              <a:buChar char="o"/>
            </a:pPr>
            <a:r>
              <a:rPr lang="en-US" dirty="0" err="1"/>
              <a:t>rocuronium</a:t>
            </a:r>
            <a:r>
              <a:rPr lang="en-US" dirty="0"/>
              <a:t>, </a:t>
            </a:r>
            <a:r>
              <a:rPr lang="en-US" dirty="0" err="1"/>
              <a:t>vecuronium</a:t>
            </a:r>
            <a:r>
              <a:rPr lang="en-US" dirty="0"/>
              <a:t>, </a:t>
            </a:r>
            <a:r>
              <a:rPr lang="en-US" dirty="0" err="1" smtClean="0"/>
              <a:t>pancuronium</a:t>
            </a:r>
            <a:r>
              <a:rPr lang="en-US" smtClean="0"/>
              <a:t>, mivacurium</a:t>
            </a:r>
            <a:r>
              <a:rPr lang="en-US" dirty="0"/>
              <a:t>, </a:t>
            </a:r>
            <a:r>
              <a:rPr lang="en-US" dirty="0" err="1"/>
              <a:t>atracurium</a:t>
            </a:r>
            <a:r>
              <a:rPr lang="en-US" dirty="0"/>
              <a:t>, </a:t>
            </a:r>
            <a:r>
              <a:rPr lang="en-US" dirty="0" err="1"/>
              <a:t>cisatracurium</a:t>
            </a:r>
            <a:endParaRPr lang="en-US" dirty="0" smtClean="0"/>
          </a:p>
          <a:p>
            <a:pPr lvl="1">
              <a:buFont typeface="Courier New" panose="02070309020205020404" pitchFamily="49" charset="0"/>
              <a:buChar char="o"/>
            </a:pPr>
            <a:r>
              <a:rPr lang="en-US" dirty="0" err="1"/>
              <a:t>Nondepolarizing</a:t>
            </a:r>
            <a:r>
              <a:rPr lang="en-US" dirty="0"/>
              <a:t> neuromuscular blockers are competitive acetylcholine (</a:t>
            </a:r>
            <a:r>
              <a:rPr lang="en-US" dirty="0" err="1"/>
              <a:t>ACh</a:t>
            </a:r>
            <a:r>
              <a:rPr lang="en-US" dirty="0"/>
              <a:t>) antagonists that bind directly to nicotinic receptors on the postsynaptic membrane, thus blocking the binding of </a:t>
            </a:r>
            <a:r>
              <a:rPr lang="en-US" dirty="0" err="1"/>
              <a:t>ACh</a:t>
            </a:r>
            <a:r>
              <a:rPr lang="en-US" dirty="0"/>
              <a:t> so the motor endplate cannot depolarize. [4] This leads to muscle paralysis.</a:t>
            </a:r>
            <a:endParaRPr lang="en-US" dirty="0" smtClean="0"/>
          </a:p>
          <a:p>
            <a:pPr>
              <a:buFont typeface="Courier New" panose="02070309020205020404" pitchFamily="49" charset="0"/>
              <a:buChar char="o"/>
            </a:pPr>
            <a:r>
              <a:rPr lang="en-US" dirty="0" smtClean="0"/>
              <a:t>Succinylcholine – increases serum concentration of succinylcholine AVOID USE due to prolonged muscular blockade. </a:t>
            </a:r>
            <a:endParaRPr lang="en-US" dirty="0"/>
          </a:p>
        </p:txBody>
      </p:sp>
    </p:spTree>
    <p:extLst>
      <p:ext uri="{BB962C8B-B14F-4D97-AF65-F5344CB8AC3E}">
        <p14:creationId xmlns:p14="http://schemas.microsoft.com/office/powerpoint/2010/main" val="20232916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Rivastigmine</a:t>
            </a:r>
            <a:endParaRPr lang="en-US" dirty="0"/>
          </a:p>
        </p:txBody>
      </p:sp>
      <p:sp>
        <p:nvSpPr>
          <p:cNvPr id="3" name="Content Placeholder 2"/>
          <p:cNvSpPr>
            <a:spLocks noGrp="1"/>
          </p:cNvSpPr>
          <p:nvPr>
            <p:ph idx="1"/>
          </p:nvPr>
        </p:nvSpPr>
        <p:spPr/>
        <p:txBody>
          <a:bodyPr/>
          <a:lstStyle/>
          <a:p>
            <a:r>
              <a:rPr lang="en-US" dirty="0" smtClean="0"/>
              <a:t>Smoked Tobacco can decrease the concentration  of </a:t>
            </a:r>
            <a:r>
              <a:rPr lang="en-US" dirty="0" err="1" smtClean="0"/>
              <a:t>rivastigmine</a:t>
            </a:r>
            <a:r>
              <a:rPr lang="en-US" dirty="0" smtClean="0"/>
              <a:t>. </a:t>
            </a:r>
            <a:endParaRPr lang="en-US" dirty="0"/>
          </a:p>
        </p:txBody>
      </p:sp>
    </p:spTree>
    <p:extLst>
      <p:ext uri="{BB962C8B-B14F-4D97-AF65-F5344CB8AC3E}">
        <p14:creationId xmlns:p14="http://schemas.microsoft.com/office/powerpoint/2010/main" val="3377389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Memantine</a:t>
            </a:r>
            <a:endParaRPr lang="en-US" dirty="0"/>
          </a:p>
        </p:txBody>
      </p:sp>
      <p:sp>
        <p:nvSpPr>
          <p:cNvPr id="3" name="Content Placeholder 2"/>
          <p:cNvSpPr>
            <a:spLocks noGrp="1"/>
          </p:cNvSpPr>
          <p:nvPr>
            <p:ph idx="1"/>
          </p:nvPr>
        </p:nvSpPr>
        <p:spPr/>
        <p:txBody>
          <a:bodyPr>
            <a:normAutofit lnSpcReduction="10000"/>
          </a:bodyPr>
          <a:lstStyle/>
          <a:p>
            <a:pPr>
              <a:buFont typeface="Courier New" panose="02070309020205020404" pitchFamily="49" charset="0"/>
              <a:buChar char="o"/>
            </a:pPr>
            <a:r>
              <a:rPr lang="en-US" dirty="0" smtClean="0"/>
              <a:t>Alkalinizing Agents</a:t>
            </a:r>
          </a:p>
          <a:p>
            <a:pPr lvl="1">
              <a:buFont typeface="Courier New" panose="02070309020205020404" pitchFamily="49" charset="0"/>
              <a:buChar char="o"/>
            </a:pPr>
            <a:r>
              <a:rPr lang="en-US" dirty="0" smtClean="0"/>
              <a:t>Sodium bicarbonate, sodium citrate/citric acid – (</a:t>
            </a:r>
            <a:r>
              <a:rPr lang="en-US" dirty="0"/>
              <a:t>Albright's Solution, </a:t>
            </a:r>
            <a:r>
              <a:rPr lang="en-US" dirty="0" err="1"/>
              <a:t>Bicitra</a:t>
            </a:r>
            <a:r>
              <a:rPr lang="en-US" dirty="0"/>
              <a:t>, </a:t>
            </a:r>
            <a:r>
              <a:rPr lang="en-US" dirty="0" err="1"/>
              <a:t>Cytra</a:t>
            </a:r>
            <a:r>
              <a:rPr lang="en-US" dirty="0"/>
              <a:t> 2, </a:t>
            </a:r>
            <a:r>
              <a:rPr lang="en-US" dirty="0" err="1"/>
              <a:t>Oracit</a:t>
            </a:r>
            <a:r>
              <a:rPr lang="en-US" dirty="0"/>
              <a:t>, </a:t>
            </a:r>
            <a:r>
              <a:rPr lang="en-US" dirty="0" err="1"/>
              <a:t>Shohl's</a:t>
            </a:r>
            <a:r>
              <a:rPr lang="en-US" dirty="0"/>
              <a:t> </a:t>
            </a:r>
            <a:r>
              <a:rPr lang="en-US" dirty="0" smtClean="0"/>
              <a:t>Solution), sodium lactate</a:t>
            </a:r>
          </a:p>
          <a:p>
            <a:pPr>
              <a:buFont typeface="Courier New" panose="02070309020205020404" pitchFamily="49" charset="0"/>
              <a:buChar char="o"/>
            </a:pPr>
            <a:r>
              <a:rPr lang="en-US" dirty="0" smtClean="0"/>
              <a:t>Carbonic anhydrase inhibitors</a:t>
            </a:r>
          </a:p>
          <a:p>
            <a:pPr lvl="1">
              <a:buFont typeface="Courier New" panose="02070309020205020404" pitchFamily="49" charset="0"/>
              <a:buChar char="o"/>
            </a:pPr>
            <a:r>
              <a:rPr lang="en-US" dirty="0" smtClean="0"/>
              <a:t>Acetazolamide, </a:t>
            </a:r>
            <a:r>
              <a:rPr lang="en-US" dirty="0" err="1" smtClean="0"/>
              <a:t>methazolamide</a:t>
            </a:r>
            <a:r>
              <a:rPr lang="en-US" dirty="0" smtClean="0"/>
              <a:t>, </a:t>
            </a:r>
            <a:r>
              <a:rPr lang="en-US" dirty="0" err="1" smtClean="0"/>
              <a:t>dorzolamide</a:t>
            </a:r>
            <a:r>
              <a:rPr lang="en-US" dirty="0" smtClean="0"/>
              <a:t>, </a:t>
            </a:r>
            <a:r>
              <a:rPr lang="en-US" dirty="0" err="1" smtClean="0"/>
              <a:t>brinzolamide</a:t>
            </a:r>
            <a:endParaRPr lang="en-US" dirty="0" smtClean="0"/>
          </a:p>
          <a:p>
            <a:pPr>
              <a:buFont typeface="Courier New" panose="02070309020205020404" pitchFamily="49" charset="0"/>
              <a:buChar char="o"/>
            </a:pPr>
            <a:r>
              <a:rPr lang="en-US" dirty="0" smtClean="0"/>
              <a:t>NMDA receptor antagonists</a:t>
            </a:r>
          </a:p>
          <a:p>
            <a:pPr lvl="1">
              <a:buFont typeface="Courier New" panose="02070309020205020404" pitchFamily="49" charset="0"/>
              <a:buChar char="o"/>
            </a:pPr>
            <a:r>
              <a:rPr lang="en-US" dirty="0"/>
              <a:t>ketamine, dextromethorphan (DXM), phencyclidine (PCP), </a:t>
            </a:r>
            <a:r>
              <a:rPr lang="en-US" dirty="0" err="1"/>
              <a:t>methoxetamine</a:t>
            </a:r>
            <a:r>
              <a:rPr lang="en-US" dirty="0"/>
              <a:t> (MXE), and nitrous oxide (N2O</a:t>
            </a:r>
            <a:r>
              <a:rPr lang="en-US" dirty="0" smtClean="0"/>
              <a:t>)</a:t>
            </a:r>
          </a:p>
          <a:p>
            <a:pPr lvl="1">
              <a:buFont typeface="Courier New" panose="02070309020205020404" pitchFamily="49" charset="0"/>
              <a:buChar char="o"/>
            </a:pPr>
            <a:r>
              <a:rPr lang="en-US" dirty="0" smtClean="0"/>
              <a:t>Synthetic opioids can act as NMDARs </a:t>
            </a:r>
            <a:r>
              <a:rPr lang="en-US" dirty="0"/>
              <a:t>- pethidine, </a:t>
            </a:r>
            <a:r>
              <a:rPr lang="en-US" dirty="0" err="1"/>
              <a:t>levorphanol</a:t>
            </a:r>
            <a:r>
              <a:rPr lang="en-US" dirty="0"/>
              <a:t>, methadone, </a:t>
            </a:r>
            <a:r>
              <a:rPr lang="en-US" dirty="0" err="1"/>
              <a:t>dextropropoxyphene</a:t>
            </a:r>
            <a:r>
              <a:rPr lang="en-US" dirty="0"/>
              <a:t>, tramadol and </a:t>
            </a:r>
            <a:r>
              <a:rPr lang="en-US" dirty="0" err="1"/>
              <a:t>ketobemidone</a:t>
            </a:r>
            <a:r>
              <a:rPr lang="en-US" dirty="0" smtClean="0"/>
              <a:t>.</a:t>
            </a:r>
          </a:p>
          <a:p>
            <a:pPr>
              <a:buFont typeface="Courier New" panose="02070309020205020404" pitchFamily="49" charset="0"/>
              <a:buChar char="o"/>
            </a:pPr>
            <a:r>
              <a:rPr lang="en-US" dirty="0" smtClean="0"/>
              <a:t>Trimethoprim</a:t>
            </a:r>
          </a:p>
          <a:p>
            <a:pPr lvl="1">
              <a:buFont typeface="Courier New" panose="02070309020205020404" pitchFamily="49" charset="0"/>
              <a:buChar char="o"/>
            </a:pPr>
            <a:r>
              <a:rPr lang="en-US" dirty="0" smtClean="0"/>
              <a:t>Can cause myoclonus and/or delirium – increase concentration of each other leading to increased adverse effects. </a:t>
            </a:r>
          </a:p>
          <a:p>
            <a:pPr lvl="1">
              <a:buFont typeface="Courier New" panose="02070309020205020404" pitchFamily="49" charset="0"/>
              <a:buChar char="o"/>
            </a:pPr>
            <a:endParaRPr lang="en-US" dirty="0" smtClean="0"/>
          </a:p>
          <a:p>
            <a:pPr lvl="1">
              <a:buFont typeface="Courier New" panose="02070309020205020404" pitchFamily="49" charset="0"/>
              <a:buChar char="o"/>
            </a:pPr>
            <a:endParaRPr lang="en-US" dirty="0"/>
          </a:p>
        </p:txBody>
      </p:sp>
    </p:spTree>
    <p:extLst>
      <p:ext uri="{BB962C8B-B14F-4D97-AF65-F5344CB8AC3E}">
        <p14:creationId xmlns:p14="http://schemas.microsoft.com/office/powerpoint/2010/main" val="21979816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Aduhelm</a:t>
            </a:r>
            <a:r>
              <a:rPr lang="en-US" dirty="0" smtClean="0"/>
              <a:t>® </a:t>
            </a:r>
            <a:r>
              <a:rPr lang="en-US" dirty="0" err="1" smtClean="0"/>
              <a:t>Aducanumab</a:t>
            </a:r>
            <a:r>
              <a:rPr lang="en-US" dirty="0" smtClean="0"/>
              <a:t>	</a:t>
            </a:r>
            <a:endParaRPr lang="en-US" dirty="0"/>
          </a:p>
        </p:txBody>
      </p:sp>
      <p:sp>
        <p:nvSpPr>
          <p:cNvPr id="3" name="Content Placeholder 2"/>
          <p:cNvSpPr>
            <a:spLocks noGrp="1"/>
          </p:cNvSpPr>
          <p:nvPr>
            <p:ph idx="1"/>
          </p:nvPr>
        </p:nvSpPr>
        <p:spPr/>
        <p:txBody>
          <a:bodyPr/>
          <a:lstStyle/>
          <a:p>
            <a:r>
              <a:rPr lang="en-US" dirty="0" smtClean="0"/>
              <a:t>There are no significant drug interactions. </a:t>
            </a:r>
          </a:p>
          <a:p>
            <a:r>
              <a:rPr lang="en-US" dirty="0" smtClean="0"/>
              <a:t>Could also include earlier in the slides as a drug to avoid in dementia patients. </a:t>
            </a:r>
            <a:endParaRPr lang="en-US" dirty="0"/>
          </a:p>
        </p:txBody>
      </p:sp>
    </p:spTree>
    <p:extLst>
      <p:ext uri="{BB962C8B-B14F-4D97-AF65-F5344CB8AC3E}">
        <p14:creationId xmlns:p14="http://schemas.microsoft.com/office/powerpoint/2010/main" val="23274766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55000" lnSpcReduction="20000"/>
          </a:bodyPr>
          <a:lstStyle/>
          <a:p>
            <a:pPr>
              <a:buFont typeface="Wingdings" panose="05000000000000000000" pitchFamily="2" charset="2"/>
              <a:buChar char="§"/>
            </a:pPr>
            <a:r>
              <a:rPr lang="en-US" dirty="0"/>
              <a:t>The Regents of the University of California. (</a:t>
            </a:r>
            <a:r>
              <a:rPr lang="en-US" dirty="0" err="1"/>
              <a:t>n.d.</a:t>
            </a:r>
            <a:r>
              <a:rPr lang="en-US" dirty="0"/>
              <a:t>). </a:t>
            </a:r>
            <a:r>
              <a:rPr lang="en-US" i="1" dirty="0"/>
              <a:t>Medications &amp; dementia</a:t>
            </a:r>
            <a:r>
              <a:rPr lang="en-US" dirty="0"/>
              <a:t>. Memory and Aging Center. Retrieved </a:t>
            </a:r>
            <a:r>
              <a:rPr lang="en-US" dirty="0" smtClean="0"/>
              <a:t>April 22, </a:t>
            </a:r>
            <a:r>
              <a:rPr lang="en-US" dirty="0"/>
              <a:t>2022, from https://memory.ucsf.edu/treatments-stays/medications-dementia </a:t>
            </a:r>
            <a:endParaRPr lang="en-US" dirty="0" smtClean="0"/>
          </a:p>
          <a:p>
            <a:pPr>
              <a:buFont typeface="Wingdings" panose="05000000000000000000" pitchFamily="2" charset="2"/>
              <a:buChar char="§"/>
            </a:pPr>
            <a:r>
              <a:rPr lang="en-US" dirty="0" err="1" smtClean="0"/>
              <a:t>Memantine</a:t>
            </a:r>
            <a:r>
              <a:rPr lang="en-US" dirty="0" smtClean="0"/>
              <a:t>. </a:t>
            </a:r>
            <a:r>
              <a:rPr lang="en-US" dirty="0"/>
              <a:t>In: Lexi-drugs online [database on the Internet]. Hudson (OH): </a:t>
            </a:r>
            <a:r>
              <a:rPr lang="en-US" dirty="0" err="1"/>
              <a:t>Lexicomp</a:t>
            </a:r>
            <a:r>
              <a:rPr lang="en-US" dirty="0"/>
              <a:t>, Inc.; </a:t>
            </a:r>
            <a:r>
              <a:rPr lang="en-US" dirty="0" smtClean="0"/>
              <a:t>2022  </a:t>
            </a:r>
            <a:r>
              <a:rPr lang="en-US" dirty="0"/>
              <a:t>[updated </a:t>
            </a:r>
            <a:r>
              <a:rPr lang="en-US" dirty="0" smtClean="0"/>
              <a:t>23 Apr 2022; </a:t>
            </a:r>
            <a:r>
              <a:rPr lang="en-US" dirty="0"/>
              <a:t>cited </a:t>
            </a:r>
            <a:r>
              <a:rPr lang="en-US" dirty="0" smtClean="0"/>
              <a:t>23 Apr 2022]. </a:t>
            </a:r>
            <a:r>
              <a:rPr lang="en-US" dirty="0"/>
              <a:t>Available from: http://online.lexi.com. Subscription required to view</a:t>
            </a:r>
            <a:r>
              <a:rPr lang="en-US" dirty="0" smtClean="0"/>
              <a:t>.</a:t>
            </a:r>
          </a:p>
          <a:p>
            <a:pPr>
              <a:buFont typeface="Wingdings" panose="05000000000000000000" pitchFamily="2" charset="2"/>
              <a:buChar char="§"/>
            </a:pPr>
            <a:r>
              <a:rPr lang="en-US" dirty="0" err="1" smtClean="0"/>
              <a:t>Rivastigmine</a:t>
            </a:r>
            <a:r>
              <a:rPr lang="en-US" dirty="0" smtClean="0"/>
              <a:t>. </a:t>
            </a:r>
            <a:r>
              <a:rPr lang="en-US" dirty="0"/>
              <a:t>In: Lexi-drugs online [database on the Internet]. Hudson (OH): </a:t>
            </a:r>
            <a:r>
              <a:rPr lang="en-US" dirty="0" err="1"/>
              <a:t>Lexicomp</a:t>
            </a:r>
            <a:r>
              <a:rPr lang="en-US" dirty="0"/>
              <a:t>, Inc.; 2022  [updated </a:t>
            </a:r>
            <a:r>
              <a:rPr lang="en-US" dirty="0" smtClean="0"/>
              <a:t>3 May </a:t>
            </a:r>
            <a:r>
              <a:rPr lang="en-US" dirty="0"/>
              <a:t>2022; cited </a:t>
            </a:r>
            <a:r>
              <a:rPr lang="en-US" dirty="0" smtClean="0"/>
              <a:t>09 May </a:t>
            </a:r>
            <a:r>
              <a:rPr lang="en-US" dirty="0"/>
              <a:t>2022]. Available from: http://online.lexi.com. Subscription required to view</a:t>
            </a:r>
            <a:r>
              <a:rPr lang="en-US" dirty="0" smtClean="0"/>
              <a:t>.</a:t>
            </a:r>
          </a:p>
          <a:p>
            <a:pPr>
              <a:buFont typeface="Wingdings" panose="05000000000000000000" pitchFamily="2" charset="2"/>
              <a:buChar char="§"/>
            </a:pPr>
            <a:r>
              <a:rPr lang="en-US" dirty="0" smtClean="0"/>
              <a:t>Donepezil. </a:t>
            </a:r>
            <a:r>
              <a:rPr lang="en-US" dirty="0"/>
              <a:t>In: Lexi-drugs online [database on the Internet]. Hudson (OH): </a:t>
            </a:r>
            <a:r>
              <a:rPr lang="en-US" dirty="0" err="1"/>
              <a:t>Lexicomp</a:t>
            </a:r>
            <a:r>
              <a:rPr lang="en-US" dirty="0"/>
              <a:t>, Inc.; 2022  [updated </a:t>
            </a:r>
            <a:r>
              <a:rPr lang="en-US" dirty="0" smtClean="0"/>
              <a:t>5 May </a:t>
            </a:r>
            <a:r>
              <a:rPr lang="en-US" dirty="0"/>
              <a:t>2022; cited </a:t>
            </a:r>
            <a:r>
              <a:rPr lang="en-US" dirty="0" smtClean="0"/>
              <a:t>09 May </a:t>
            </a:r>
            <a:r>
              <a:rPr lang="en-US" dirty="0"/>
              <a:t>2022]. Available from: http://online.lexi.com. Subscription required to view</a:t>
            </a:r>
            <a:r>
              <a:rPr lang="en-US" dirty="0" smtClean="0"/>
              <a:t>.</a:t>
            </a:r>
          </a:p>
          <a:p>
            <a:pPr>
              <a:buFont typeface="Wingdings" panose="05000000000000000000" pitchFamily="2" charset="2"/>
              <a:buChar char="§"/>
            </a:pPr>
            <a:r>
              <a:rPr lang="en-US" dirty="0" err="1"/>
              <a:t>Memantine</a:t>
            </a:r>
            <a:r>
              <a:rPr lang="en-US" dirty="0"/>
              <a:t>. In: Lexi-drugs online [database on the Internet]. Hudson (OH): </a:t>
            </a:r>
            <a:r>
              <a:rPr lang="en-US" dirty="0" err="1"/>
              <a:t>Lexicomp</a:t>
            </a:r>
            <a:r>
              <a:rPr lang="en-US" dirty="0"/>
              <a:t>, Inc.; 2022  [updated 23 Apr 2022; cited </a:t>
            </a:r>
            <a:r>
              <a:rPr lang="en-US" dirty="0" smtClean="0"/>
              <a:t>09 May </a:t>
            </a:r>
            <a:r>
              <a:rPr lang="en-US" dirty="0"/>
              <a:t>2022]. Available from: http://online.lexi.com. Subscription required to view.</a:t>
            </a:r>
          </a:p>
          <a:p>
            <a:pPr>
              <a:buFont typeface="Wingdings" panose="05000000000000000000" pitchFamily="2" charset="2"/>
              <a:buChar char="§"/>
            </a:pPr>
            <a:r>
              <a:rPr lang="en-US" dirty="0" err="1" smtClean="0"/>
              <a:t>Galantamine</a:t>
            </a:r>
            <a:r>
              <a:rPr lang="en-US" dirty="0" smtClean="0"/>
              <a:t>. </a:t>
            </a:r>
            <a:r>
              <a:rPr lang="en-US" dirty="0"/>
              <a:t>In: Lexi-drugs online [database on the Internet]. Hudson (OH): </a:t>
            </a:r>
            <a:r>
              <a:rPr lang="en-US" dirty="0" err="1"/>
              <a:t>Lexicomp</a:t>
            </a:r>
            <a:r>
              <a:rPr lang="en-US" dirty="0"/>
              <a:t>, Inc.; 2022  [updated </a:t>
            </a:r>
            <a:r>
              <a:rPr lang="en-US" dirty="0" smtClean="0"/>
              <a:t>24 </a:t>
            </a:r>
            <a:r>
              <a:rPr lang="en-US" dirty="0"/>
              <a:t>Apr 2022; cited </a:t>
            </a:r>
            <a:r>
              <a:rPr lang="en-US" dirty="0" smtClean="0"/>
              <a:t>09 May </a:t>
            </a:r>
            <a:r>
              <a:rPr lang="en-US" dirty="0"/>
              <a:t>2022]. Available from: http://online.lexi.com. Subscription required to view</a:t>
            </a:r>
            <a:r>
              <a:rPr lang="en-US" dirty="0" smtClean="0"/>
              <a:t>.</a:t>
            </a:r>
          </a:p>
          <a:p>
            <a:pPr>
              <a:buFont typeface="Wingdings" panose="05000000000000000000" pitchFamily="2" charset="2"/>
              <a:buChar char="§"/>
            </a:pPr>
            <a:r>
              <a:rPr lang="en-US" dirty="0" err="1" smtClean="0"/>
              <a:t>Aducanumab</a:t>
            </a:r>
            <a:r>
              <a:rPr lang="en-US" dirty="0" smtClean="0"/>
              <a:t>. </a:t>
            </a:r>
            <a:r>
              <a:rPr lang="en-US" dirty="0"/>
              <a:t>. In: Lexi-drugs online [database on the Internet]. Hudson (OH): </a:t>
            </a:r>
            <a:r>
              <a:rPr lang="en-US" dirty="0" err="1"/>
              <a:t>Lexicomp</a:t>
            </a:r>
            <a:r>
              <a:rPr lang="en-US" dirty="0"/>
              <a:t>, Inc.; 2022  [updated </a:t>
            </a:r>
            <a:r>
              <a:rPr lang="en-US" dirty="0" smtClean="0"/>
              <a:t>19 </a:t>
            </a:r>
            <a:r>
              <a:rPr lang="en-US" dirty="0"/>
              <a:t>Apr 2022; cited 09 May 2022]. Available from: http://online.lexi.com. Subscription required to view.</a:t>
            </a:r>
          </a:p>
          <a:p>
            <a:pPr>
              <a:buFont typeface="Wingdings" panose="05000000000000000000" pitchFamily="2" charset="2"/>
              <a:buChar char="§"/>
            </a:pPr>
            <a:r>
              <a:rPr lang="en-US" dirty="0" err="1"/>
              <a:t>DiPiro</a:t>
            </a:r>
            <a:r>
              <a:rPr lang="en-US" dirty="0"/>
              <a:t>, C. V., </a:t>
            </a:r>
            <a:r>
              <a:rPr lang="en-US" dirty="0" err="1"/>
              <a:t>DiPiro</a:t>
            </a:r>
            <a:r>
              <a:rPr lang="en-US" dirty="0"/>
              <a:t>, J. T., </a:t>
            </a:r>
            <a:r>
              <a:rPr lang="en-US" dirty="0" err="1"/>
              <a:t>Ellingrod</a:t>
            </a:r>
            <a:r>
              <a:rPr lang="en-US" dirty="0"/>
              <a:t>, V. L., &amp; </a:t>
            </a:r>
            <a:r>
              <a:rPr lang="en-US" dirty="0" err="1"/>
              <a:t>Schwinghammer</a:t>
            </a:r>
            <a:r>
              <a:rPr lang="en-US" dirty="0"/>
              <a:t>, T. L. (2021). Alzheimer Disease. In </a:t>
            </a:r>
            <a:r>
              <a:rPr lang="en-US" i="1" dirty="0"/>
              <a:t>Pharmacotherapy handbook</a:t>
            </a:r>
            <a:r>
              <a:rPr lang="en-US" dirty="0"/>
              <a:t> (11th ed., pp. 575–582). essay, McGraw-Hill. </a:t>
            </a:r>
          </a:p>
          <a:p>
            <a:pPr>
              <a:buFont typeface="Wingdings" panose="05000000000000000000" pitchFamily="2" charset="2"/>
              <a:buChar char="§"/>
            </a:pPr>
            <a:r>
              <a:rPr lang="en-US" dirty="0"/>
              <a:t>Khan, Muhammad Ali MD1,2; Yuan, </a:t>
            </a:r>
            <a:r>
              <a:rPr lang="en-US" dirty="0" err="1"/>
              <a:t>Yuhong</a:t>
            </a:r>
            <a:r>
              <a:rPr lang="en-US" dirty="0"/>
              <a:t> MD, PhD3; Iqbal, </a:t>
            </a:r>
            <a:r>
              <a:rPr lang="en-US" dirty="0" err="1"/>
              <a:t>Umair</a:t>
            </a:r>
            <a:r>
              <a:rPr lang="en-US" dirty="0"/>
              <a:t> MD4; Kamal, </a:t>
            </a:r>
            <a:r>
              <a:rPr lang="en-US" dirty="0" err="1"/>
              <a:t>Sehrish</a:t>
            </a:r>
            <a:r>
              <a:rPr lang="en-US" dirty="0"/>
              <a:t> MD1; Khan, </a:t>
            </a:r>
            <a:r>
              <a:rPr lang="en-US" dirty="0" err="1"/>
              <a:t>Mubeen</a:t>
            </a:r>
            <a:r>
              <a:rPr lang="en-US" dirty="0"/>
              <a:t> MD2; Khan, </a:t>
            </a:r>
            <a:r>
              <a:rPr lang="en-US" dirty="0" err="1"/>
              <a:t>Zubair</a:t>
            </a:r>
            <a:r>
              <a:rPr lang="en-US" dirty="0"/>
              <a:t> MD5; Lee, Wade M. MLIS5; </a:t>
            </a:r>
            <a:r>
              <a:rPr lang="en-US" dirty="0" err="1"/>
              <a:t>Howden</a:t>
            </a:r>
            <a:r>
              <a:rPr lang="en-US" dirty="0"/>
              <a:t>, Colin W. MD, FACG2 No Association Linking Short-Term Proton Pump Inhibitor Use to Dementia: Systematic Review and Meta-analysis of Observational Studies, The American Journal of Gastroenterology: May 2020 - Volume 115 - Issue 5 - p </a:t>
            </a:r>
            <a:r>
              <a:rPr lang="en-US" dirty="0" smtClean="0"/>
              <a:t>671-678 </a:t>
            </a:r>
            <a:r>
              <a:rPr lang="en-US" dirty="0" err="1" smtClean="0"/>
              <a:t>doi</a:t>
            </a:r>
            <a:r>
              <a:rPr lang="en-US" dirty="0"/>
              <a:t>: 10.14309/ajg.0000000000000500</a:t>
            </a:r>
            <a:endParaRPr lang="en-US" dirty="0" smtClean="0"/>
          </a:p>
          <a:p>
            <a:pPr>
              <a:buFont typeface="Wingdings" panose="05000000000000000000" pitchFamily="2" charset="2"/>
              <a:buChar char="§"/>
            </a:pPr>
            <a:endParaRPr lang="en-US" dirty="0"/>
          </a:p>
          <a:p>
            <a:pPr>
              <a:buFont typeface="Wingdings" panose="05000000000000000000" pitchFamily="2" charset="2"/>
              <a:buChar char="§"/>
            </a:pPr>
            <a:endParaRPr lang="en-US" dirty="0"/>
          </a:p>
          <a:p>
            <a:endParaRPr lang="en-US" dirty="0"/>
          </a:p>
        </p:txBody>
      </p:sp>
    </p:spTree>
    <p:extLst>
      <p:ext uri="{BB962C8B-B14F-4D97-AF65-F5344CB8AC3E}">
        <p14:creationId xmlns:p14="http://schemas.microsoft.com/office/powerpoint/2010/main" val="3187209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Reasons to Avoid </a:t>
            </a:r>
            <a:r>
              <a:rPr lang="en-US" dirty="0" smtClean="0"/>
              <a:t>Medications</a:t>
            </a:r>
            <a:endParaRPr lang="en-US" dirty="0"/>
          </a:p>
        </p:txBody>
      </p:sp>
      <p:sp>
        <p:nvSpPr>
          <p:cNvPr id="3" name="Content Placeholder 2"/>
          <p:cNvSpPr>
            <a:spLocks noGrp="1"/>
          </p:cNvSpPr>
          <p:nvPr>
            <p:ph idx="1"/>
          </p:nvPr>
        </p:nvSpPr>
        <p:spPr/>
        <p:txBody>
          <a:bodyPr/>
          <a:lstStyle/>
          <a:p>
            <a:pPr fontAlgn="base">
              <a:lnSpc>
                <a:spcPct val="150000"/>
              </a:lnSpc>
            </a:pPr>
            <a:r>
              <a:rPr lang="en-US" b="1" dirty="0" smtClean="0"/>
              <a:t>If the medication could worsen memory and thinking or increase confusion</a:t>
            </a:r>
            <a:r>
              <a:rPr lang="en-US" dirty="0" smtClean="0"/>
              <a:t>.</a:t>
            </a:r>
          </a:p>
          <a:p>
            <a:pPr marL="201168" lvl="1" indent="0" fontAlgn="base">
              <a:lnSpc>
                <a:spcPct val="150000"/>
              </a:lnSpc>
              <a:buNone/>
            </a:pPr>
            <a:r>
              <a:rPr lang="en-US" dirty="0" smtClean="0"/>
              <a:t>Patients with cognitive decline may be extra sensitive to the effects of certain medications.</a:t>
            </a:r>
          </a:p>
          <a:p>
            <a:pPr fontAlgn="base">
              <a:lnSpc>
                <a:spcPct val="150000"/>
              </a:lnSpc>
            </a:pPr>
            <a:r>
              <a:rPr lang="en-US" b="1" dirty="0" smtClean="0"/>
              <a:t>To avoid </a:t>
            </a:r>
            <a:r>
              <a:rPr lang="en-US" b="1" dirty="0" err="1" smtClean="0"/>
              <a:t>medicaton</a:t>
            </a:r>
            <a:r>
              <a:rPr lang="en-US" b="1" dirty="0" smtClean="0"/>
              <a:t> interactions</a:t>
            </a:r>
          </a:p>
        </p:txBody>
      </p:sp>
    </p:spTree>
    <p:extLst>
      <p:ext uri="{BB962C8B-B14F-4D97-AF65-F5344CB8AC3E}">
        <p14:creationId xmlns:p14="http://schemas.microsoft.com/office/powerpoint/2010/main" val="2027426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Treatment by Disease State</a:t>
            </a:r>
            <a:endParaRPr lang="en-US" sz="7200"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34416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Anxiety</a:t>
            </a:r>
            <a:endParaRPr lang="en-US" dirty="0"/>
          </a:p>
        </p:txBody>
      </p:sp>
      <p:sp>
        <p:nvSpPr>
          <p:cNvPr id="4" name="Content Placeholder 3"/>
          <p:cNvSpPr>
            <a:spLocks noGrp="1"/>
          </p:cNvSpPr>
          <p:nvPr>
            <p:ph sz="half" idx="1"/>
          </p:nvPr>
        </p:nvSpPr>
        <p:spPr/>
        <p:txBody>
          <a:bodyPr/>
          <a:lstStyle/>
          <a:p>
            <a:r>
              <a:rPr lang="en-US" dirty="0" smtClean="0"/>
              <a:t>medications </a:t>
            </a:r>
            <a:r>
              <a:rPr lang="en-US" dirty="0" smtClean="0"/>
              <a:t>To Avoid</a:t>
            </a:r>
          </a:p>
          <a:p>
            <a:pPr fontAlgn="base"/>
            <a:r>
              <a:rPr lang="en-US" dirty="0"/>
              <a:t>Benzodiazepine antianxiety </a:t>
            </a:r>
            <a:r>
              <a:rPr lang="en-US" dirty="0" smtClean="0"/>
              <a:t>medications </a:t>
            </a:r>
            <a:r>
              <a:rPr lang="en-US" dirty="0"/>
              <a:t>such as </a:t>
            </a:r>
            <a:r>
              <a:rPr lang="en-US" b="1" dirty="0"/>
              <a:t>diazepam (Valium</a:t>
            </a:r>
            <a:r>
              <a:rPr lang="en-US" b="1" baseline="30000" dirty="0"/>
              <a:t>®</a:t>
            </a:r>
            <a:r>
              <a:rPr lang="en-US" b="1" dirty="0"/>
              <a:t>); lorazepam (Ativan</a:t>
            </a:r>
            <a:r>
              <a:rPr lang="en-US" b="1" baseline="30000" dirty="0"/>
              <a:t>®</a:t>
            </a:r>
            <a:r>
              <a:rPr lang="en-US" b="1" dirty="0"/>
              <a:t>); alprazolam (Xanax</a:t>
            </a:r>
            <a:r>
              <a:rPr lang="en-US" b="1" baseline="30000" dirty="0"/>
              <a:t>®</a:t>
            </a:r>
            <a:r>
              <a:rPr lang="en-US" b="1" dirty="0"/>
              <a:t>); clonazepam (</a:t>
            </a:r>
            <a:r>
              <a:rPr lang="en-US" b="1" dirty="0" err="1"/>
              <a:t>Klonopin</a:t>
            </a:r>
            <a:r>
              <a:rPr lang="en-US" b="1" baseline="30000" dirty="0"/>
              <a:t>®</a:t>
            </a:r>
            <a:r>
              <a:rPr lang="en-US" b="1" dirty="0"/>
              <a:t>); </a:t>
            </a:r>
            <a:r>
              <a:rPr lang="en-US" b="1" dirty="0" err="1"/>
              <a:t>temazepam</a:t>
            </a:r>
            <a:r>
              <a:rPr lang="en-US" b="1" dirty="0"/>
              <a:t> (</a:t>
            </a:r>
            <a:r>
              <a:rPr lang="en-US" b="1" dirty="0" err="1"/>
              <a:t>Restoril</a:t>
            </a:r>
            <a:r>
              <a:rPr lang="en-US" b="1" baseline="30000" dirty="0"/>
              <a:t>®</a:t>
            </a:r>
            <a:r>
              <a:rPr lang="en-US" b="1" dirty="0"/>
              <a:t>); </a:t>
            </a:r>
            <a:r>
              <a:rPr lang="en-US" b="1" dirty="0" err="1"/>
              <a:t>chlordiazepoxide</a:t>
            </a:r>
            <a:r>
              <a:rPr lang="en-US" b="1" dirty="0"/>
              <a:t> (Librium</a:t>
            </a:r>
            <a:r>
              <a:rPr lang="en-US" b="1" baseline="30000" dirty="0"/>
              <a:t>®</a:t>
            </a:r>
            <a:r>
              <a:rPr lang="en-US" b="1" dirty="0"/>
              <a:t>)</a:t>
            </a:r>
            <a:r>
              <a:rPr lang="en-US" dirty="0"/>
              <a:t> and anticholinergic medications such as </a:t>
            </a:r>
            <a:r>
              <a:rPr lang="en-US" b="1" dirty="0"/>
              <a:t>hydroxyzine (</a:t>
            </a:r>
            <a:r>
              <a:rPr lang="en-US" b="1" dirty="0" err="1"/>
              <a:t>Atarax</a:t>
            </a:r>
            <a:r>
              <a:rPr lang="en-US" b="1" baseline="30000" dirty="0"/>
              <a:t>®</a:t>
            </a:r>
            <a:r>
              <a:rPr lang="en-US" b="1" dirty="0"/>
              <a:t>).</a:t>
            </a:r>
          </a:p>
          <a:p>
            <a:pPr fontAlgn="base"/>
            <a:r>
              <a:rPr lang="en-US" dirty="0"/>
              <a:t>If these medications must be used, they should be used at the lowest effective dose for the shortest duration to minimize adverse effects.</a:t>
            </a:r>
          </a:p>
          <a:p>
            <a:endParaRPr lang="en-US" dirty="0"/>
          </a:p>
        </p:txBody>
      </p:sp>
      <p:sp>
        <p:nvSpPr>
          <p:cNvPr id="5" name="Content Placeholder 4"/>
          <p:cNvSpPr>
            <a:spLocks noGrp="1"/>
          </p:cNvSpPr>
          <p:nvPr>
            <p:ph sz="half" idx="2"/>
          </p:nvPr>
        </p:nvSpPr>
        <p:spPr/>
        <p:txBody>
          <a:bodyPr/>
          <a:lstStyle/>
          <a:p>
            <a:r>
              <a:rPr lang="en-US" dirty="0" smtClean="0"/>
              <a:t>Why</a:t>
            </a:r>
          </a:p>
          <a:p>
            <a:r>
              <a:rPr lang="en-US" dirty="0"/>
              <a:t>These medications can cause confusion and increase </a:t>
            </a:r>
            <a:r>
              <a:rPr lang="en-US" dirty="0" smtClean="0"/>
              <a:t>the </a:t>
            </a:r>
            <a:r>
              <a:rPr lang="en-US" dirty="0"/>
              <a:t>risk of </a:t>
            </a:r>
            <a:r>
              <a:rPr lang="en-US" dirty="0" smtClean="0"/>
              <a:t>falls.</a:t>
            </a:r>
          </a:p>
          <a:p>
            <a:r>
              <a:rPr lang="en-US" dirty="0" smtClean="0"/>
              <a:t>They are metabolized slowly and often have lingering effects.</a:t>
            </a:r>
          </a:p>
          <a:p>
            <a:r>
              <a:rPr lang="en-US" dirty="0" smtClean="0"/>
              <a:t> </a:t>
            </a:r>
            <a:r>
              <a:rPr lang="en-US" dirty="0"/>
              <a:t>When used in combination with alcohol and other sedating </a:t>
            </a:r>
            <a:r>
              <a:rPr lang="en-US" dirty="0" smtClean="0"/>
              <a:t>medications</a:t>
            </a:r>
            <a:r>
              <a:rPr lang="en-US" dirty="0"/>
              <a:t>, the effects can be very powerful and lead to excessive sedation, drowsiness and dizziness.</a:t>
            </a:r>
          </a:p>
        </p:txBody>
      </p:sp>
    </p:spTree>
    <p:extLst>
      <p:ext uri="{BB962C8B-B14F-4D97-AF65-F5344CB8AC3E}">
        <p14:creationId xmlns:p14="http://schemas.microsoft.com/office/powerpoint/2010/main" val="4135110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Anxiety</a:t>
            </a:r>
            <a:endParaRPr lang="en-US" dirty="0"/>
          </a:p>
        </p:txBody>
      </p:sp>
      <p:sp>
        <p:nvSpPr>
          <p:cNvPr id="6" name="Content Placeholder 3"/>
          <p:cNvSpPr txBox="1">
            <a:spLocks/>
          </p:cNvSpPr>
          <p:nvPr/>
        </p:nvSpPr>
        <p:spPr>
          <a:xfrm>
            <a:off x="1280160" y="1845735"/>
            <a:ext cx="4937760"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dirty="0" smtClean="0"/>
              <a:t>medications To Avoid</a:t>
            </a:r>
          </a:p>
          <a:p>
            <a:pPr fontAlgn="base"/>
            <a:r>
              <a:rPr lang="en-US" dirty="0" smtClean="0"/>
              <a:t>Benzodiazepine antianxiety medications such as </a:t>
            </a:r>
            <a:r>
              <a:rPr lang="en-US" b="1" dirty="0" smtClean="0"/>
              <a:t>diazepam (Valium</a:t>
            </a:r>
            <a:r>
              <a:rPr lang="en-US" b="1" baseline="30000" dirty="0" smtClean="0"/>
              <a:t>®</a:t>
            </a:r>
            <a:r>
              <a:rPr lang="en-US" b="1" dirty="0" smtClean="0"/>
              <a:t>); lorazepam (Ativan</a:t>
            </a:r>
            <a:r>
              <a:rPr lang="en-US" b="1" baseline="30000" dirty="0" smtClean="0"/>
              <a:t>®</a:t>
            </a:r>
            <a:r>
              <a:rPr lang="en-US" b="1" dirty="0" smtClean="0"/>
              <a:t>); alprazolam (Xanax</a:t>
            </a:r>
            <a:r>
              <a:rPr lang="en-US" b="1" baseline="30000" dirty="0" smtClean="0"/>
              <a:t>®</a:t>
            </a:r>
            <a:r>
              <a:rPr lang="en-US" b="1" dirty="0" smtClean="0"/>
              <a:t>); clonazepam (</a:t>
            </a:r>
            <a:r>
              <a:rPr lang="en-US" b="1" dirty="0" err="1" smtClean="0"/>
              <a:t>Klonopin</a:t>
            </a:r>
            <a:r>
              <a:rPr lang="en-US" b="1" baseline="30000" dirty="0" smtClean="0"/>
              <a:t>®</a:t>
            </a:r>
            <a:r>
              <a:rPr lang="en-US" b="1" dirty="0" smtClean="0"/>
              <a:t>); </a:t>
            </a:r>
            <a:r>
              <a:rPr lang="en-US" b="1" dirty="0" err="1" smtClean="0"/>
              <a:t>temazepam</a:t>
            </a:r>
            <a:r>
              <a:rPr lang="en-US" b="1" dirty="0" smtClean="0"/>
              <a:t> (</a:t>
            </a:r>
            <a:r>
              <a:rPr lang="en-US" b="1" dirty="0" err="1" smtClean="0"/>
              <a:t>Restoril</a:t>
            </a:r>
            <a:r>
              <a:rPr lang="en-US" b="1" baseline="30000" dirty="0" smtClean="0"/>
              <a:t>®</a:t>
            </a:r>
            <a:r>
              <a:rPr lang="en-US" b="1" dirty="0" smtClean="0"/>
              <a:t>); </a:t>
            </a:r>
            <a:r>
              <a:rPr lang="en-US" b="1" dirty="0" err="1" smtClean="0"/>
              <a:t>chlordiazepoxide</a:t>
            </a:r>
            <a:r>
              <a:rPr lang="en-US" b="1" dirty="0" smtClean="0"/>
              <a:t> (Librium</a:t>
            </a:r>
            <a:r>
              <a:rPr lang="en-US" b="1" baseline="30000" dirty="0" smtClean="0"/>
              <a:t>®</a:t>
            </a:r>
            <a:r>
              <a:rPr lang="en-US" b="1" dirty="0" smtClean="0"/>
              <a:t>)</a:t>
            </a:r>
            <a:r>
              <a:rPr lang="en-US" dirty="0" smtClean="0"/>
              <a:t> and anticholinergic medications such as </a:t>
            </a:r>
            <a:r>
              <a:rPr lang="en-US" b="1" dirty="0" smtClean="0"/>
              <a:t>hydroxyzine (</a:t>
            </a:r>
            <a:r>
              <a:rPr lang="en-US" b="1" dirty="0" err="1" smtClean="0"/>
              <a:t>Atarax</a:t>
            </a:r>
            <a:r>
              <a:rPr lang="en-US" b="1" baseline="30000" dirty="0" smtClean="0"/>
              <a:t>®</a:t>
            </a:r>
            <a:r>
              <a:rPr lang="en-US" b="1" dirty="0" smtClean="0"/>
              <a:t>).</a:t>
            </a:r>
          </a:p>
          <a:p>
            <a:pPr fontAlgn="base"/>
            <a:r>
              <a:rPr lang="en-US" dirty="0" smtClean="0"/>
              <a:t>If these medications must be used, they should be used at the lowest effective dose for the shortest duration to minimize adverse effects.</a:t>
            </a:r>
          </a:p>
          <a:p>
            <a:endParaRPr lang="en-US" dirty="0"/>
          </a:p>
        </p:txBody>
      </p:sp>
      <p:sp>
        <p:nvSpPr>
          <p:cNvPr id="5" name="Content Placeholder 4"/>
          <p:cNvSpPr>
            <a:spLocks noGrp="1"/>
          </p:cNvSpPr>
          <p:nvPr>
            <p:ph sz="half" idx="2"/>
          </p:nvPr>
        </p:nvSpPr>
        <p:spPr>
          <a:xfrm>
            <a:off x="6288260" y="1845735"/>
            <a:ext cx="4937760" cy="4023360"/>
          </a:xfrm>
        </p:spPr>
        <p:txBody>
          <a:bodyPr>
            <a:normAutofit/>
          </a:bodyPr>
          <a:lstStyle/>
          <a:p>
            <a:r>
              <a:rPr lang="en-US" sz="2800" dirty="0" smtClean="0"/>
              <a:t>What to Use Instead</a:t>
            </a:r>
          </a:p>
          <a:p>
            <a:r>
              <a:rPr lang="en-US" sz="2800" dirty="0" smtClean="0"/>
              <a:t>Antidepressants may </a:t>
            </a:r>
            <a:r>
              <a:rPr lang="en-US" sz="2800" dirty="0"/>
              <a:t>help with anxiety such as </a:t>
            </a:r>
            <a:endParaRPr lang="en-US" sz="2800" dirty="0" smtClean="0"/>
          </a:p>
          <a:p>
            <a:r>
              <a:rPr lang="en-US" sz="2800" b="1" dirty="0" smtClean="0"/>
              <a:t>citalopram </a:t>
            </a:r>
            <a:r>
              <a:rPr lang="en-US" sz="2800" b="1" dirty="0"/>
              <a:t>(</a:t>
            </a:r>
            <a:r>
              <a:rPr lang="en-US" sz="2800" b="1" dirty="0" err="1"/>
              <a:t>Celexa</a:t>
            </a:r>
            <a:r>
              <a:rPr lang="en-US" sz="2800" b="1" baseline="30000" dirty="0"/>
              <a:t>®</a:t>
            </a:r>
            <a:r>
              <a:rPr lang="en-US" sz="2800" b="1" dirty="0"/>
              <a:t>), </a:t>
            </a:r>
            <a:r>
              <a:rPr lang="en-US" sz="2800" b="1" dirty="0" err="1"/>
              <a:t>escitalopram</a:t>
            </a:r>
            <a:r>
              <a:rPr lang="en-US" sz="2800" b="1" dirty="0"/>
              <a:t> (Lexapro</a:t>
            </a:r>
            <a:r>
              <a:rPr lang="en-US" sz="2800" b="1" baseline="30000" dirty="0"/>
              <a:t>®</a:t>
            </a:r>
            <a:r>
              <a:rPr lang="en-US" sz="2800" b="1" dirty="0"/>
              <a:t>), venlafaxine (Effexor</a:t>
            </a:r>
            <a:r>
              <a:rPr lang="en-US" sz="2800" b="1" baseline="30000" dirty="0"/>
              <a:t>®</a:t>
            </a:r>
            <a:r>
              <a:rPr lang="en-US" sz="2800" b="1" dirty="0"/>
              <a:t>), mirtazapine (</a:t>
            </a:r>
            <a:r>
              <a:rPr lang="en-US" sz="2800" b="1" dirty="0" err="1"/>
              <a:t>Remeron</a:t>
            </a:r>
            <a:r>
              <a:rPr lang="en-US" sz="2800" b="1" baseline="30000" dirty="0"/>
              <a:t>®</a:t>
            </a:r>
            <a:r>
              <a:rPr lang="en-US" sz="2800" b="1" dirty="0"/>
              <a:t>), </a:t>
            </a:r>
            <a:r>
              <a:rPr lang="en-US" sz="2800" dirty="0"/>
              <a:t>or</a:t>
            </a:r>
            <a:r>
              <a:rPr lang="en-US" sz="2800" b="1" dirty="0"/>
              <a:t> </a:t>
            </a:r>
            <a:r>
              <a:rPr lang="en-US" sz="2800" b="1" dirty="0" err="1"/>
              <a:t>buspirone</a:t>
            </a:r>
            <a:r>
              <a:rPr lang="en-US" sz="2800" b="1" dirty="0"/>
              <a:t> (</a:t>
            </a:r>
            <a:r>
              <a:rPr lang="en-US" sz="2800" b="1" dirty="0" err="1"/>
              <a:t>Buspar</a:t>
            </a:r>
            <a:r>
              <a:rPr lang="en-US" sz="2800" b="1" baseline="30000" dirty="0"/>
              <a:t>®</a:t>
            </a:r>
            <a:r>
              <a:rPr lang="en-US" sz="2800" b="1" dirty="0"/>
              <a:t>).</a:t>
            </a:r>
          </a:p>
        </p:txBody>
      </p:sp>
    </p:spTree>
    <p:extLst>
      <p:ext uri="{BB962C8B-B14F-4D97-AF65-F5344CB8AC3E}">
        <p14:creationId xmlns:p14="http://schemas.microsoft.com/office/powerpoint/2010/main" val="2709498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Incontinence</a:t>
            </a:r>
            <a:endParaRPr lang="en-US" dirty="0"/>
          </a:p>
        </p:txBody>
      </p:sp>
      <p:sp>
        <p:nvSpPr>
          <p:cNvPr id="4" name="Content Placeholder 3"/>
          <p:cNvSpPr>
            <a:spLocks noGrp="1"/>
          </p:cNvSpPr>
          <p:nvPr>
            <p:ph sz="half" idx="1"/>
          </p:nvPr>
        </p:nvSpPr>
        <p:spPr/>
        <p:txBody>
          <a:bodyPr/>
          <a:lstStyle/>
          <a:p>
            <a:r>
              <a:rPr lang="en-US" dirty="0" smtClean="0"/>
              <a:t>medications </a:t>
            </a:r>
            <a:r>
              <a:rPr lang="en-US" dirty="0" smtClean="0"/>
              <a:t>To Avoid</a:t>
            </a:r>
          </a:p>
          <a:p>
            <a:r>
              <a:rPr lang="en-US" dirty="0"/>
              <a:t>Bladder agents that have strong anticholinergic properties such as </a:t>
            </a:r>
            <a:r>
              <a:rPr lang="en-US" b="1" dirty="0"/>
              <a:t>oxybutynin (Ditropan</a:t>
            </a:r>
            <a:r>
              <a:rPr lang="en-US" b="1" baseline="30000" dirty="0"/>
              <a:t>®</a:t>
            </a:r>
            <a:r>
              <a:rPr lang="en-US" b="1" dirty="0"/>
              <a:t>, </a:t>
            </a:r>
            <a:r>
              <a:rPr lang="en-US" b="1" dirty="0" err="1"/>
              <a:t>Oxytrol</a:t>
            </a:r>
            <a:r>
              <a:rPr lang="en-US" b="1" baseline="30000" dirty="0"/>
              <a:t>®</a:t>
            </a:r>
            <a:r>
              <a:rPr lang="en-US" b="1" dirty="0"/>
              <a:t>); </a:t>
            </a:r>
            <a:r>
              <a:rPr lang="en-US" b="1" dirty="0" err="1"/>
              <a:t>tolterodine</a:t>
            </a:r>
            <a:r>
              <a:rPr lang="en-US" b="1" dirty="0"/>
              <a:t> (Detrol</a:t>
            </a:r>
            <a:r>
              <a:rPr lang="en-US" b="1" baseline="30000" dirty="0"/>
              <a:t>®</a:t>
            </a:r>
            <a:r>
              <a:rPr lang="en-US" b="1" dirty="0"/>
              <a:t>); </a:t>
            </a:r>
            <a:r>
              <a:rPr lang="en-US" b="1" dirty="0" err="1"/>
              <a:t>fesoterodine</a:t>
            </a:r>
            <a:r>
              <a:rPr lang="en-US" b="1" dirty="0"/>
              <a:t> (</a:t>
            </a:r>
            <a:r>
              <a:rPr lang="en-US" b="1" dirty="0" err="1"/>
              <a:t>Toviaz</a:t>
            </a:r>
            <a:r>
              <a:rPr lang="en-US" b="1" baseline="30000" dirty="0"/>
              <a:t>®</a:t>
            </a:r>
            <a:r>
              <a:rPr lang="en-US" b="1" dirty="0"/>
              <a:t>), </a:t>
            </a:r>
            <a:r>
              <a:rPr lang="en-US" b="1" dirty="0" err="1"/>
              <a:t>darifenacin</a:t>
            </a:r>
            <a:r>
              <a:rPr lang="en-US" b="1" dirty="0"/>
              <a:t> (</a:t>
            </a:r>
            <a:r>
              <a:rPr lang="en-US" b="1" dirty="0" err="1"/>
              <a:t>Enablex</a:t>
            </a:r>
            <a:r>
              <a:rPr lang="en-US" b="1" baseline="30000" dirty="0"/>
              <a:t>®</a:t>
            </a:r>
            <a:r>
              <a:rPr lang="en-US" b="1" dirty="0"/>
              <a:t>)</a:t>
            </a:r>
            <a:endParaRPr lang="en-US" b="1" dirty="0" smtClean="0"/>
          </a:p>
          <a:p>
            <a:endParaRPr lang="en-US" b="1" dirty="0"/>
          </a:p>
        </p:txBody>
      </p:sp>
      <p:sp>
        <p:nvSpPr>
          <p:cNvPr id="5" name="Content Placeholder 4"/>
          <p:cNvSpPr>
            <a:spLocks noGrp="1"/>
          </p:cNvSpPr>
          <p:nvPr>
            <p:ph sz="half" idx="2"/>
          </p:nvPr>
        </p:nvSpPr>
        <p:spPr/>
        <p:txBody>
          <a:bodyPr/>
          <a:lstStyle/>
          <a:p>
            <a:r>
              <a:rPr lang="en-US" dirty="0" smtClean="0"/>
              <a:t>Why</a:t>
            </a:r>
          </a:p>
          <a:p>
            <a:r>
              <a:rPr lang="en-US" dirty="0" smtClean="0"/>
              <a:t>Known risks of anticholinergic medications in patients showing cognitive decline</a:t>
            </a:r>
            <a:endParaRPr lang="en-US" dirty="0" smtClean="0"/>
          </a:p>
          <a:p>
            <a:r>
              <a:rPr lang="en-US" dirty="0" smtClean="0"/>
              <a:t>These </a:t>
            </a:r>
            <a:r>
              <a:rPr lang="en-US" dirty="0"/>
              <a:t>medications can cause confusion, constipation, dry mouth, blurred vision, dizziness and increase </a:t>
            </a:r>
            <a:r>
              <a:rPr lang="en-US" dirty="0" smtClean="0"/>
              <a:t>the </a:t>
            </a:r>
            <a:r>
              <a:rPr lang="en-US" dirty="0"/>
              <a:t>risk of falls. </a:t>
            </a:r>
            <a:endParaRPr lang="en-US" dirty="0" smtClean="0"/>
          </a:p>
          <a:p>
            <a:r>
              <a:rPr lang="en-US" dirty="0" smtClean="0"/>
              <a:t>They </a:t>
            </a:r>
            <a:r>
              <a:rPr lang="en-US" dirty="0"/>
              <a:t>counteract the effects of most memory medications.</a:t>
            </a:r>
            <a:endParaRPr lang="en-US" dirty="0" smtClean="0"/>
          </a:p>
        </p:txBody>
      </p:sp>
    </p:spTree>
    <p:extLst>
      <p:ext uri="{BB962C8B-B14F-4D97-AF65-F5344CB8AC3E}">
        <p14:creationId xmlns:p14="http://schemas.microsoft.com/office/powerpoint/2010/main" val="1251446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Incontinence</a:t>
            </a:r>
            <a:endParaRPr lang="en-US" dirty="0"/>
          </a:p>
        </p:txBody>
      </p:sp>
      <p:sp>
        <p:nvSpPr>
          <p:cNvPr id="4" name="Content Placeholder 3"/>
          <p:cNvSpPr>
            <a:spLocks noGrp="1"/>
          </p:cNvSpPr>
          <p:nvPr>
            <p:ph sz="half" idx="1"/>
          </p:nvPr>
        </p:nvSpPr>
        <p:spPr/>
        <p:txBody>
          <a:bodyPr>
            <a:normAutofit lnSpcReduction="10000"/>
          </a:bodyPr>
          <a:lstStyle/>
          <a:p>
            <a:r>
              <a:rPr lang="en-US" dirty="0" smtClean="0"/>
              <a:t>medications </a:t>
            </a:r>
            <a:r>
              <a:rPr lang="en-US" dirty="0"/>
              <a:t>To Avoid</a:t>
            </a:r>
          </a:p>
          <a:p>
            <a:r>
              <a:rPr lang="en-US" dirty="0"/>
              <a:t>Bladder agents that have strong anticholinergic properties such as </a:t>
            </a:r>
            <a:r>
              <a:rPr lang="en-US" b="1" dirty="0"/>
              <a:t>oxybutynin (Ditropan</a:t>
            </a:r>
            <a:r>
              <a:rPr lang="en-US" b="1" baseline="30000" dirty="0"/>
              <a:t>®</a:t>
            </a:r>
            <a:r>
              <a:rPr lang="en-US" b="1" dirty="0"/>
              <a:t>, </a:t>
            </a:r>
            <a:r>
              <a:rPr lang="en-US" b="1" dirty="0" err="1"/>
              <a:t>Oxytrol</a:t>
            </a:r>
            <a:r>
              <a:rPr lang="en-US" b="1" baseline="30000" dirty="0"/>
              <a:t>®</a:t>
            </a:r>
            <a:r>
              <a:rPr lang="en-US" b="1" dirty="0"/>
              <a:t>); </a:t>
            </a:r>
            <a:r>
              <a:rPr lang="en-US" b="1" dirty="0" err="1"/>
              <a:t>tolterodine</a:t>
            </a:r>
            <a:r>
              <a:rPr lang="en-US" b="1" dirty="0"/>
              <a:t> (Detrol</a:t>
            </a:r>
            <a:r>
              <a:rPr lang="en-US" b="1" baseline="30000" dirty="0"/>
              <a:t>®</a:t>
            </a:r>
            <a:r>
              <a:rPr lang="en-US" b="1" dirty="0"/>
              <a:t>); </a:t>
            </a:r>
            <a:r>
              <a:rPr lang="en-US" b="1" dirty="0" err="1"/>
              <a:t>fesoterodine</a:t>
            </a:r>
            <a:r>
              <a:rPr lang="en-US" b="1" dirty="0"/>
              <a:t> (</a:t>
            </a:r>
            <a:r>
              <a:rPr lang="en-US" b="1" dirty="0" err="1"/>
              <a:t>Toviaz</a:t>
            </a:r>
            <a:r>
              <a:rPr lang="en-US" b="1" baseline="30000" dirty="0"/>
              <a:t>®</a:t>
            </a:r>
            <a:r>
              <a:rPr lang="en-US" b="1" dirty="0"/>
              <a:t>), </a:t>
            </a:r>
            <a:r>
              <a:rPr lang="en-US" b="1" dirty="0" err="1"/>
              <a:t>darifenacin</a:t>
            </a:r>
            <a:r>
              <a:rPr lang="en-US" b="1" dirty="0"/>
              <a:t> (</a:t>
            </a:r>
            <a:r>
              <a:rPr lang="en-US" b="1" dirty="0" err="1"/>
              <a:t>Enablex</a:t>
            </a:r>
            <a:r>
              <a:rPr lang="en-US" b="1" baseline="30000" dirty="0"/>
              <a:t>®</a:t>
            </a:r>
            <a:r>
              <a:rPr lang="en-US" b="1" dirty="0"/>
              <a:t>)</a:t>
            </a:r>
          </a:p>
          <a:p>
            <a:endParaRPr lang="en-US" dirty="0"/>
          </a:p>
        </p:txBody>
      </p:sp>
      <p:sp>
        <p:nvSpPr>
          <p:cNvPr id="5" name="Content Placeholder 4"/>
          <p:cNvSpPr>
            <a:spLocks noGrp="1"/>
          </p:cNvSpPr>
          <p:nvPr>
            <p:ph sz="half" idx="2"/>
          </p:nvPr>
        </p:nvSpPr>
        <p:spPr/>
        <p:txBody>
          <a:bodyPr>
            <a:normAutofit lnSpcReduction="10000"/>
          </a:bodyPr>
          <a:lstStyle/>
          <a:p>
            <a:r>
              <a:rPr lang="en-US" sz="2800" dirty="0" smtClean="0"/>
              <a:t>What to Use Instead</a:t>
            </a:r>
          </a:p>
          <a:p>
            <a:r>
              <a:rPr lang="en-US" sz="2800" dirty="0"/>
              <a:t>The incontinence medications </a:t>
            </a:r>
            <a:r>
              <a:rPr lang="en-US" sz="2800" b="1" dirty="0" err="1"/>
              <a:t>trospium</a:t>
            </a:r>
            <a:r>
              <a:rPr lang="en-US" sz="2800" b="1" dirty="0"/>
              <a:t> (</a:t>
            </a:r>
            <a:r>
              <a:rPr lang="en-US" sz="2800" b="1" dirty="0" err="1"/>
              <a:t>Sanctura</a:t>
            </a:r>
            <a:r>
              <a:rPr lang="en-US" sz="2800" b="1" baseline="30000" dirty="0"/>
              <a:t>®</a:t>
            </a:r>
            <a:r>
              <a:rPr lang="en-US" sz="2800" b="1" dirty="0"/>
              <a:t>), </a:t>
            </a:r>
            <a:endParaRPr lang="en-US" sz="2800" b="1" dirty="0" smtClean="0"/>
          </a:p>
          <a:p>
            <a:r>
              <a:rPr lang="en-US" sz="2800" b="1" dirty="0" err="1" smtClean="0"/>
              <a:t>solifenacin</a:t>
            </a:r>
            <a:r>
              <a:rPr lang="en-US" sz="2800" b="1" dirty="0" smtClean="0"/>
              <a:t> </a:t>
            </a:r>
            <a:r>
              <a:rPr lang="en-US" sz="2800" b="1" dirty="0"/>
              <a:t>(</a:t>
            </a:r>
            <a:r>
              <a:rPr lang="en-US" sz="2800" b="1" dirty="0" err="1"/>
              <a:t>Vesicare</a:t>
            </a:r>
            <a:r>
              <a:rPr lang="en-US" sz="2800" b="1" baseline="30000" dirty="0"/>
              <a:t>®</a:t>
            </a:r>
            <a:r>
              <a:rPr lang="en-US" sz="2800" b="1" dirty="0"/>
              <a:t>)</a:t>
            </a:r>
            <a:r>
              <a:rPr lang="en-US" sz="2800" dirty="0"/>
              <a:t> </a:t>
            </a:r>
            <a:r>
              <a:rPr lang="en-US" sz="2800" dirty="0" smtClean="0"/>
              <a:t>and </a:t>
            </a:r>
          </a:p>
          <a:p>
            <a:r>
              <a:rPr lang="en-US" sz="2800" b="1" dirty="0" err="1" smtClean="0"/>
              <a:t>mirabegron</a:t>
            </a:r>
            <a:r>
              <a:rPr lang="en-US" sz="2800" b="1" dirty="0" smtClean="0"/>
              <a:t> </a:t>
            </a:r>
            <a:r>
              <a:rPr lang="en-US" sz="2800" b="1" dirty="0"/>
              <a:t>(</a:t>
            </a:r>
            <a:r>
              <a:rPr lang="en-US" sz="2800" b="1" dirty="0" err="1"/>
              <a:t>Myrbetriq</a:t>
            </a:r>
            <a:r>
              <a:rPr lang="en-US" sz="2800" b="1" baseline="30000" dirty="0"/>
              <a:t>®</a:t>
            </a:r>
            <a:r>
              <a:rPr lang="en-US" sz="2800" b="1" dirty="0"/>
              <a:t>)</a:t>
            </a:r>
            <a:r>
              <a:rPr lang="en-US" sz="2800" dirty="0"/>
              <a:t> </a:t>
            </a:r>
            <a:endParaRPr lang="en-US" sz="2800" dirty="0" smtClean="0"/>
          </a:p>
          <a:p>
            <a:r>
              <a:rPr lang="en-US" sz="2800" dirty="0" smtClean="0"/>
              <a:t>are </a:t>
            </a:r>
            <a:r>
              <a:rPr lang="en-US" sz="2800" dirty="0"/>
              <a:t>less likely to affect memory and thinking and also less likely to interfere with memory medications</a:t>
            </a:r>
            <a:r>
              <a:rPr lang="en-US" dirty="0"/>
              <a:t>.</a:t>
            </a:r>
            <a:endParaRPr lang="en-US" dirty="0" smtClean="0"/>
          </a:p>
        </p:txBody>
      </p:sp>
    </p:spTree>
    <p:extLst>
      <p:ext uri="{BB962C8B-B14F-4D97-AF65-F5344CB8AC3E}">
        <p14:creationId xmlns:p14="http://schemas.microsoft.com/office/powerpoint/2010/main" val="2339865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Insomnia</a:t>
            </a:r>
            <a:endParaRPr lang="en-US" dirty="0"/>
          </a:p>
        </p:txBody>
      </p:sp>
      <p:sp>
        <p:nvSpPr>
          <p:cNvPr id="4" name="Content Placeholder 3"/>
          <p:cNvSpPr>
            <a:spLocks noGrp="1"/>
          </p:cNvSpPr>
          <p:nvPr>
            <p:ph sz="half" idx="1"/>
          </p:nvPr>
        </p:nvSpPr>
        <p:spPr/>
        <p:txBody>
          <a:bodyPr/>
          <a:lstStyle/>
          <a:p>
            <a:r>
              <a:rPr lang="en-US" dirty="0" smtClean="0"/>
              <a:t>medications </a:t>
            </a:r>
            <a:r>
              <a:rPr lang="en-US" dirty="0" smtClean="0"/>
              <a:t>To Avoid</a:t>
            </a:r>
          </a:p>
          <a:p>
            <a:r>
              <a:rPr lang="en-US" dirty="0"/>
              <a:t>Diphenhydramine containing products (e.g., Benadryl</a:t>
            </a:r>
            <a:r>
              <a:rPr lang="en-US" baseline="30000" dirty="0"/>
              <a:t>®</a:t>
            </a:r>
            <a:r>
              <a:rPr lang="en-US" dirty="0"/>
              <a:t>, Tylenol PM</a:t>
            </a:r>
            <a:r>
              <a:rPr lang="en-US" baseline="30000" dirty="0"/>
              <a:t>®</a:t>
            </a:r>
            <a:r>
              <a:rPr lang="en-US" dirty="0"/>
              <a:t>, Advil PM</a:t>
            </a:r>
            <a:r>
              <a:rPr lang="en-US" baseline="30000" dirty="0"/>
              <a:t>®</a:t>
            </a:r>
            <a:r>
              <a:rPr lang="en-US" dirty="0"/>
              <a:t>), sleep medications such as zolpidem (Ambien</a:t>
            </a:r>
            <a:r>
              <a:rPr lang="en-US" baseline="30000" dirty="0"/>
              <a:t>®</a:t>
            </a:r>
            <a:r>
              <a:rPr lang="en-US" dirty="0"/>
              <a:t>), </a:t>
            </a:r>
            <a:r>
              <a:rPr lang="en-US" dirty="0" err="1"/>
              <a:t>eszopiclone</a:t>
            </a:r>
            <a:r>
              <a:rPr lang="en-US" dirty="0"/>
              <a:t> (</a:t>
            </a:r>
            <a:r>
              <a:rPr lang="en-US" dirty="0" err="1"/>
              <a:t>Lunesta</a:t>
            </a:r>
            <a:r>
              <a:rPr lang="en-US" baseline="30000" dirty="0"/>
              <a:t>®</a:t>
            </a:r>
            <a:r>
              <a:rPr lang="en-US" dirty="0"/>
              <a:t>), </a:t>
            </a:r>
            <a:r>
              <a:rPr lang="en-US" dirty="0" err="1"/>
              <a:t>zaleplon</a:t>
            </a:r>
            <a:r>
              <a:rPr lang="en-US" dirty="0"/>
              <a:t> (Sonata</a:t>
            </a:r>
            <a:r>
              <a:rPr lang="en-US" baseline="30000" dirty="0"/>
              <a:t>®</a:t>
            </a:r>
            <a:r>
              <a:rPr lang="en-US" dirty="0"/>
              <a:t>), hydroxyzine (</a:t>
            </a:r>
            <a:r>
              <a:rPr lang="en-US" dirty="0" err="1"/>
              <a:t>Atarax</a:t>
            </a:r>
            <a:r>
              <a:rPr lang="en-US" baseline="30000" dirty="0"/>
              <a:t>®</a:t>
            </a:r>
            <a:r>
              <a:rPr lang="en-US" dirty="0"/>
              <a:t>), </a:t>
            </a:r>
            <a:r>
              <a:rPr lang="en-US" dirty="0" err="1"/>
              <a:t>doxylamine</a:t>
            </a:r>
            <a:r>
              <a:rPr lang="en-US" dirty="0"/>
              <a:t> (Unisom</a:t>
            </a:r>
            <a:r>
              <a:rPr lang="en-US" baseline="30000" dirty="0"/>
              <a:t>®</a:t>
            </a:r>
            <a:r>
              <a:rPr lang="en-US" dirty="0"/>
              <a:t>) and benzodiazepine </a:t>
            </a:r>
            <a:r>
              <a:rPr lang="en-US" dirty="0" smtClean="0"/>
              <a:t>medications </a:t>
            </a:r>
            <a:r>
              <a:rPr lang="en-US" dirty="0"/>
              <a:t>such as </a:t>
            </a:r>
            <a:r>
              <a:rPr lang="en-US" dirty="0" err="1"/>
              <a:t>temazepam</a:t>
            </a:r>
            <a:r>
              <a:rPr lang="en-US" dirty="0"/>
              <a:t> (</a:t>
            </a:r>
            <a:r>
              <a:rPr lang="en-US" dirty="0" err="1"/>
              <a:t>Restoril</a:t>
            </a:r>
            <a:r>
              <a:rPr lang="en-US" baseline="30000" dirty="0"/>
              <a:t>®</a:t>
            </a:r>
            <a:r>
              <a:rPr lang="en-US" dirty="0"/>
              <a:t>), lorazepam (Ativan</a:t>
            </a:r>
            <a:r>
              <a:rPr lang="en-US" baseline="30000" dirty="0"/>
              <a:t>®</a:t>
            </a:r>
            <a:r>
              <a:rPr lang="en-US" dirty="0"/>
              <a:t>); alprazolam (Xanax</a:t>
            </a:r>
            <a:r>
              <a:rPr lang="en-US" baseline="30000" dirty="0"/>
              <a:t>®</a:t>
            </a:r>
            <a:r>
              <a:rPr lang="en-US" dirty="0"/>
              <a:t>); </a:t>
            </a:r>
            <a:r>
              <a:rPr lang="en-US" dirty="0" err="1"/>
              <a:t>chlordiazepoxide</a:t>
            </a:r>
            <a:r>
              <a:rPr lang="en-US" dirty="0"/>
              <a:t> (Librium</a:t>
            </a:r>
            <a:r>
              <a:rPr lang="en-US" baseline="30000" dirty="0"/>
              <a:t>®</a:t>
            </a:r>
            <a:r>
              <a:rPr lang="en-US" dirty="0"/>
              <a:t>); clonazepam (</a:t>
            </a:r>
            <a:r>
              <a:rPr lang="en-US" dirty="0" err="1"/>
              <a:t>Klonopin</a:t>
            </a:r>
            <a:r>
              <a:rPr lang="en-US" baseline="30000" dirty="0"/>
              <a:t>®</a:t>
            </a:r>
            <a:r>
              <a:rPr lang="en-US" dirty="0"/>
              <a:t>) and diazepam (Valium</a:t>
            </a:r>
            <a:r>
              <a:rPr lang="en-US" baseline="30000" dirty="0"/>
              <a:t>®</a:t>
            </a:r>
            <a:r>
              <a:rPr lang="en-US" dirty="0"/>
              <a:t>)</a:t>
            </a:r>
            <a:endParaRPr lang="en-US" dirty="0" smtClean="0"/>
          </a:p>
          <a:p>
            <a:endParaRPr lang="en-US" dirty="0"/>
          </a:p>
        </p:txBody>
      </p:sp>
      <p:sp>
        <p:nvSpPr>
          <p:cNvPr id="5" name="Content Placeholder 4"/>
          <p:cNvSpPr>
            <a:spLocks noGrp="1"/>
          </p:cNvSpPr>
          <p:nvPr>
            <p:ph sz="half" idx="2"/>
          </p:nvPr>
        </p:nvSpPr>
        <p:spPr/>
        <p:txBody>
          <a:bodyPr/>
          <a:lstStyle/>
          <a:p>
            <a:r>
              <a:rPr lang="en-US" dirty="0" smtClean="0"/>
              <a:t>Why</a:t>
            </a:r>
          </a:p>
          <a:p>
            <a:r>
              <a:rPr lang="en-US" dirty="0"/>
              <a:t>Diphenhydramine, hydroxyzine and doxepin can cause confusion, constipation, dry mouth, blurred vision, dizziness and increase </a:t>
            </a:r>
            <a:r>
              <a:rPr lang="en-US" dirty="0" smtClean="0"/>
              <a:t>the </a:t>
            </a:r>
            <a:r>
              <a:rPr lang="en-US" dirty="0"/>
              <a:t>risk of falls. It counteracts the effects of most memory medications. </a:t>
            </a:r>
            <a:endParaRPr lang="en-US" dirty="0" smtClean="0"/>
          </a:p>
          <a:p>
            <a:r>
              <a:rPr lang="en-US" dirty="0" smtClean="0"/>
              <a:t>The </a:t>
            </a:r>
            <a:r>
              <a:rPr lang="en-US" dirty="0"/>
              <a:t>other </a:t>
            </a:r>
            <a:r>
              <a:rPr lang="en-US" dirty="0" smtClean="0"/>
              <a:t>medications </a:t>
            </a:r>
            <a:r>
              <a:rPr lang="en-US" dirty="0"/>
              <a:t>can worsen memory, thinking, cause excessive sedation, drowsiness and dizziness and increase </a:t>
            </a:r>
            <a:r>
              <a:rPr lang="en-US" dirty="0" smtClean="0"/>
              <a:t>the </a:t>
            </a:r>
            <a:r>
              <a:rPr lang="en-US" dirty="0"/>
              <a:t>risk of falls. When used in combination with alcohol and other sedating </a:t>
            </a:r>
            <a:r>
              <a:rPr lang="en-US" dirty="0" smtClean="0"/>
              <a:t>medications</a:t>
            </a:r>
            <a:r>
              <a:rPr lang="en-US" dirty="0"/>
              <a:t>, the effects can be very powerful and lead to excessive sedation, drowsiness and dizziness.</a:t>
            </a:r>
            <a:endParaRPr lang="en-US" dirty="0" smtClean="0"/>
          </a:p>
        </p:txBody>
      </p:sp>
    </p:spTree>
    <p:extLst>
      <p:ext uri="{BB962C8B-B14F-4D97-AF65-F5344CB8AC3E}">
        <p14:creationId xmlns:p14="http://schemas.microsoft.com/office/powerpoint/2010/main" val="1750419570"/>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381</TotalTime>
  <Words>3088</Words>
  <Application>Microsoft Office PowerPoint</Application>
  <PresentationFormat>Widescreen</PresentationFormat>
  <Paragraphs>183</Paragraphs>
  <Slides>24</Slides>
  <Notes>9</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Courier New</vt:lpstr>
      <vt:lpstr>Wingdings</vt:lpstr>
      <vt:lpstr>Retrospect</vt:lpstr>
      <vt:lpstr>Medications To Avoid In Dementia Patients</vt:lpstr>
      <vt:lpstr>Objectives</vt:lpstr>
      <vt:lpstr>2 Reasons to Avoid Medications</vt:lpstr>
      <vt:lpstr>Treatment by Disease State</vt:lpstr>
      <vt:lpstr>Anxiety</vt:lpstr>
      <vt:lpstr>Anxiety</vt:lpstr>
      <vt:lpstr>Incontinence</vt:lpstr>
      <vt:lpstr>Incontinence</vt:lpstr>
      <vt:lpstr>Insomnia</vt:lpstr>
      <vt:lpstr>Insomnia</vt:lpstr>
      <vt:lpstr>Depression</vt:lpstr>
      <vt:lpstr>Depression</vt:lpstr>
      <vt:lpstr>Depression</vt:lpstr>
      <vt:lpstr>Pain</vt:lpstr>
      <vt:lpstr>Pain</vt:lpstr>
      <vt:lpstr>Hallucinations, delusions, severe agitation or aggression</vt:lpstr>
      <vt:lpstr>Hallucinations, delusions, severe agitation or aggression</vt:lpstr>
      <vt:lpstr>What about Proton Pump Inhibitors?</vt:lpstr>
      <vt:lpstr>Specific Drug Interactions</vt:lpstr>
      <vt:lpstr>Cholinesterase Inhibitors   Common Drug Class Interactions</vt:lpstr>
      <vt:lpstr>Rivastigmine</vt:lpstr>
      <vt:lpstr>Memantine</vt:lpstr>
      <vt:lpstr>Aduhelm® Aducanumab </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Medications To Avoid In Dementia Patients</dc:title>
  <dc:creator>Reagan, Jennifer (CIHA/IHS)</dc:creator>
  <cp:lastModifiedBy>Reagan, Jennifer (CIHA/IHS)</cp:lastModifiedBy>
  <cp:revision>24</cp:revision>
  <dcterms:created xsi:type="dcterms:W3CDTF">2022-04-26T12:56:53Z</dcterms:created>
  <dcterms:modified xsi:type="dcterms:W3CDTF">2022-05-10T16:13:26Z</dcterms:modified>
</cp:coreProperties>
</file>