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0"/>
  </p:notesMasterIdLst>
  <p:sldIdLst>
    <p:sldId id="256" r:id="rId3"/>
    <p:sldId id="302" r:id="rId4"/>
    <p:sldId id="312" r:id="rId5"/>
    <p:sldId id="311" r:id="rId6"/>
    <p:sldId id="284" r:id="rId7"/>
    <p:sldId id="305" r:id="rId8"/>
    <p:sldId id="306" r:id="rId9"/>
    <p:sldId id="307" r:id="rId10"/>
    <p:sldId id="309" r:id="rId11"/>
    <p:sldId id="310" r:id="rId12"/>
    <p:sldId id="313" r:id="rId13"/>
    <p:sldId id="314" r:id="rId14"/>
    <p:sldId id="315" r:id="rId15"/>
    <p:sldId id="325" r:id="rId16"/>
    <p:sldId id="317" r:id="rId17"/>
    <p:sldId id="318" r:id="rId18"/>
    <p:sldId id="261" r:id="rId19"/>
    <p:sldId id="265" r:id="rId20"/>
    <p:sldId id="266" r:id="rId21"/>
    <p:sldId id="295" r:id="rId22"/>
    <p:sldId id="267" r:id="rId23"/>
    <p:sldId id="279" r:id="rId24"/>
    <p:sldId id="301" r:id="rId25"/>
    <p:sldId id="304" r:id="rId26"/>
    <p:sldId id="323" r:id="rId27"/>
    <p:sldId id="322" r:id="rId28"/>
    <p:sldId id="324" r:id="rId29"/>
    <p:sldId id="326" r:id="rId30"/>
    <p:sldId id="320" r:id="rId31"/>
    <p:sldId id="287" r:id="rId32"/>
    <p:sldId id="288" r:id="rId33"/>
    <p:sldId id="263" r:id="rId34"/>
    <p:sldId id="289" r:id="rId35"/>
    <p:sldId id="290" r:id="rId36"/>
    <p:sldId id="291" r:id="rId37"/>
    <p:sldId id="282" r:id="rId38"/>
    <p:sldId id="281"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48" autoAdjust="0"/>
  </p:normalViewPr>
  <p:slideViewPr>
    <p:cSldViewPr>
      <p:cViewPr varScale="1">
        <p:scale>
          <a:sx n="70" d="100"/>
          <a:sy n="70" d="100"/>
        </p:scale>
        <p:origin x="37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American Indian/Alaska Native</c:v>
                </c:pt>
              </c:strCache>
            </c:strRef>
          </c:tx>
          <c:spPr>
            <a:ln>
              <a:solidFill>
                <a:srgbClr val="FF0000"/>
              </a:solidFill>
            </a:ln>
          </c:spPr>
          <c:marker>
            <c:symbol val="circle"/>
            <c:size val="10"/>
            <c:spPr>
              <a:solidFill>
                <a:schemeClr val="tx1"/>
              </a:solidFill>
              <a:ln>
                <a:solidFill>
                  <a:schemeClr val="bg2"/>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0.67000000000000248</c:v>
                </c:pt>
                <c:pt idx="1">
                  <c:v>0.70000000000000062</c:v>
                </c:pt>
                <c:pt idx="2">
                  <c:v>0.42000000000000032</c:v>
                </c:pt>
                <c:pt idx="3">
                  <c:v>0.68000000000000194</c:v>
                </c:pt>
                <c:pt idx="4">
                  <c:v>0.31000000000000094</c:v>
                </c:pt>
                <c:pt idx="5">
                  <c:v>0.71000000000000063</c:v>
                </c:pt>
                <c:pt idx="6">
                  <c:v>0.61000000000000065</c:v>
                </c:pt>
                <c:pt idx="7">
                  <c:v>0.81</c:v>
                </c:pt>
                <c:pt idx="8">
                  <c:v>0.64000000000000212</c:v>
                </c:pt>
                <c:pt idx="9">
                  <c:v>1.01</c:v>
                </c:pt>
                <c:pt idx="10">
                  <c:v>1.0900000000000001</c:v>
                </c:pt>
                <c:pt idx="11">
                  <c:v>2.0299999999999998</c:v>
                </c:pt>
                <c:pt idx="12">
                  <c:v>1.7400000000000027</c:v>
                </c:pt>
                <c:pt idx="13">
                  <c:v>1.32</c:v>
                </c:pt>
                <c:pt idx="14">
                  <c:v>1.7600000000000027</c:v>
                </c:pt>
                <c:pt idx="15">
                  <c:v>3.12</c:v>
                </c:pt>
              </c:numCache>
            </c:numRef>
          </c:val>
          <c:smooth val="0"/>
          <c:extLst>
            <c:ext xmlns:c16="http://schemas.microsoft.com/office/drawing/2014/chart" uri="{C3380CC4-5D6E-409C-BE32-E72D297353CC}">
              <c16:uniqueId val="{00000000-B71A-4B0C-ADAA-8A439D05357D}"/>
            </c:ext>
          </c:extLst>
        </c:ser>
        <c:ser>
          <c:idx val="1"/>
          <c:order val="1"/>
          <c:tx>
            <c:strRef>
              <c:f>Sheet1!$C$1</c:f>
              <c:strCache>
                <c:ptCount val="1"/>
                <c:pt idx="0">
                  <c:v>Asian/Pacific Islander</c:v>
                </c:pt>
              </c:strCache>
            </c:strRef>
          </c:tx>
          <c:spPr>
            <a:ln>
              <a:solidFill>
                <a:srgbClr val="FF9933"/>
              </a:solidFill>
            </a:ln>
          </c:spPr>
          <c:marker>
            <c:symbol val="diamond"/>
            <c:size val="9"/>
            <c:spPr>
              <a:solidFill>
                <a:schemeClr val="accent6">
                  <a:lumMod val="75000"/>
                </a:schemeClr>
              </a:solidFill>
              <a:ln>
                <a:solidFill>
                  <a:srgbClr val="FF9933"/>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Sheet1!$C$2:$C$17</c:f>
              <c:numCache>
                <c:formatCode>General</c:formatCode>
                <c:ptCount val="16"/>
                <c:pt idx="0">
                  <c:v>8.0000000000000224E-2</c:v>
                </c:pt>
                <c:pt idx="1">
                  <c:v>8.0000000000000224E-2</c:v>
                </c:pt>
                <c:pt idx="2">
                  <c:v>8.0000000000000224E-2</c:v>
                </c:pt>
                <c:pt idx="3">
                  <c:v>6.0000000000000143E-2</c:v>
                </c:pt>
                <c:pt idx="4">
                  <c:v>2.0000000000000052E-2</c:v>
                </c:pt>
                <c:pt idx="5">
                  <c:v>8.0000000000000224E-2</c:v>
                </c:pt>
                <c:pt idx="6">
                  <c:v>2.0000000000000052E-2</c:v>
                </c:pt>
                <c:pt idx="7">
                  <c:v>4.0000000000000105E-2</c:v>
                </c:pt>
                <c:pt idx="8">
                  <c:v>4.0000000000000105E-2</c:v>
                </c:pt>
                <c:pt idx="9">
                  <c:v>7.0000000000000034E-2</c:v>
                </c:pt>
                <c:pt idx="10">
                  <c:v>5.0000000000000114E-2</c:v>
                </c:pt>
                <c:pt idx="11">
                  <c:v>0.1</c:v>
                </c:pt>
                <c:pt idx="12">
                  <c:v>8.0000000000000224E-2</c:v>
                </c:pt>
                <c:pt idx="13">
                  <c:v>7.0000000000000034E-2</c:v>
                </c:pt>
                <c:pt idx="14">
                  <c:v>9.0000000000000066E-2</c:v>
                </c:pt>
                <c:pt idx="15">
                  <c:v>0.14000000000000001</c:v>
                </c:pt>
              </c:numCache>
            </c:numRef>
          </c:val>
          <c:smooth val="0"/>
          <c:extLst>
            <c:ext xmlns:c16="http://schemas.microsoft.com/office/drawing/2014/chart" uri="{C3380CC4-5D6E-409C-BE32-E72D297353CC}">
              <c16:uniqueId val="{00000001-B71A-4B0C-ADAA-8A439D05357D}"/>
            </c:ext>
          </c:extLst>
        </c:ser>
        <c:ser>
          <c:idx val="2"/>
          <c:order val="2"/>
          <c:tx>
            <c:strRef>
              <c:f>Sheet1!$D$1</c:f>
              <c:strCache>
                <c:ptCount val="1"/>
                <c:pt idx="0">
                  <c:v>Black, Non-Hispanic</c:v>
                </c:pt>
              </c:strCache>
            </c:strRef>
          </c:tx>
          <c:spPr>
            <a:ln>
              <a:solidFill>
                <a:srgbClr val="00B0F0"/>
              </a:solidFill>
            </a:ln>
          </c:spPr>
          <c:marker>
            <c:symbol val="star"/>
            <c:size val="9"/>
            <c:spPr>
              <a:noFill/>
              <a:ln>
                <a:solidFill>
                  <a:srgbClr val="0070C0"/>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Sheet1!$D$2:$D$17</c:f>
              <c:numCache>
                <c:formatCode>General</c:formatCode>
                <c:ptCount val="16"/>
                <c:pt idx="0">
                  <c:v>0.66000000000000236</c:v>
                </c:pt>
                <c:pt idx="1">
                  <c:v>0.37000000000000038</c:v>
                </c:pt>
                <c:pt idx="2">
                  <c:v>0.27</c:v>
                </c:pt>
                <c:pt idx="3">
                  <c:v>0.17</c:v>
                </c:pt>
                <c:pt idx="4">
                  <c:v>0.11000000000000015</c:v>
                </c:pt>
                <c:pt idx="5">
                  <c:v>0.16000000000000034</c:v>
                </c:pt>
                <c:pt idx="6">
                  <c:v>0.18000000000000024</c:v>
                </c:pt>
                <c:pt idx="7">
                  <c:v>0.16000000000000034</c:v>
                </c:pt>
                <c:pt idx="8">
                  <c:v>0.12000000000000002</c:v>
                </c:pt>
                <c:pt idx="9">
                  <c:v>0.11000000000000015</c:v>
                </c:pt>
                <c:pt idx="10">
                  <c:v>0.14000000000000001</c:v>
                </c:pt>
                <c:pt idx="11">
                  <c:v>0.15000000000000024</c:v>
                </c:pt>
                <c:pt idx="12">
                  <c:v>0.2</c:v>
                </c:pt>
                <c:pt idx="13">
                  <c:v>0.19000000000000034</c:v>
                </c:pt>
                <c:pt idx="14">
                  <c:v>0.28000000000000008</c:v>
                </c:pt>
                <c:pt idx="15">
                  <c:v>0.32000000000000106</c:v>
                </c:pt>
              </c:numCache>
            </c:numRef>
          </c:val>
          <c:smooth val="0"/>
          <c:extLst>
            <c:ext xmlns:c16="http://schemas.microsoft.com/office/drawing/2014/chart" uri="{C3380CC4-5D6E-409C-BE32-E72D297353CC}">
              <c16:uniqueId val="{00000002-B71A-4B0C-ADAA-8A439D05357D}"/>
            </c:ext>
          </c:extLst>
        </c:ser>
        <c:ser>
          <c:idx val="3"/>
          <c:order val="3"/>
          <c:tx>
            <c:strRef>
              <c:f>Sheet1!$E$1</c:f>
              <c:strCache>
                <c:ptCount val="1"/>
                <c:pt idx="0">
                  <c:v>White, Non-Hispanic</c:v>
                </c:pt>
              </c:strCache>
            </c:strRef>
          </c:tx>
          <c:spPr>
            <a:ln>
              <a:solidFill>
                <a:srgbClr val="00B050"/>
              </a:solidFill>
            </a:ln>
          </c:spPr>
          <c:marker>
            <c:symbol val="triangle"/>
            <c:size val="9"/>
            <c:spPr>
              <a:solidFill>
                <a:srgbClr val="00B050"/>
              </a:solidFill>
              <a:ln>
                <a:solidFill>
                  <a:srgbClr val="00B050"/>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Sheet1!$E$2:$E$17</c:f>
              <c:numCache>
                <c:formatCode>General</c:formatCode>
                <c:ptCount val="16"/>
                <c:pt idx="0">
                  <c:v>0.42000000000000032</c:v>
                </c:pt>
                <c:pt idx="1">
                  <c:v>0.35000000000000031</c:v>
                </c:pt>
                <c:pt idx="2">
                  <c:v>0.27</c:v>
                </c:pt>
                <c:pt idx="3">
                  <c:v>0.21000000000000021</c:v>
                </c:pt>
                <c:pt idx="4">
                  <c:v>0.21000000000000021</c:v>
                </c:pt>
                <c:pt idx="5">
                  <c:v>0.24000000000000021</c:v>
                </c:pt>
                <c:pt idx="6">
                  <c:v>0.25</c:v>
                </c:pt>
                <c:pt idx="7">
                  <c:v>0.29000000000000031</c:v>
                </c:pt>
                <c:pt idx="8">
                  <c:v>0.27</c:v>
                </c:pt>
                <c:pt idx="9">
                  <c:v>0.31000000000000094</c:v>
                </c:pt>
                <c:pt idx="10">
                  <c:v>0.47000000000000008</c:v>
                </c:pt>
                <c:pt idx="11">
                  <c:v>0.64000000000000212</c:v>
                </c:pt>
                <c:pt idx="12">
                  <c:v>0.82000000000000062</c:v>
                </c:pt>
                <c:pt idx="13">
                  <c:v>0.84000000000000064</c:v>
                </c:pt>
                <c:pt idx="14">
                  <c:v>0.92</c:v>
                </c:pt>
                <c:pt idx="15">
                  <c:v>1.1100000000000001</c:v>
                </c:pt>
              </c:numCache>
            </c:numRef>
          </c:val>
          <c:smooth val="0"/>
          <c:extLst>
            <c:ext xmlns:c16="http://schemas.microsoft.com/office/drawing/2014/chart" uri="{C3380CC4-5D6E-409C-BE32-E72D297353CC}">
              <c16:uniqueId val="{00000003-B71A-4B0C-ADAA-8A439D05357D}"/>
            </c:ext>
          </c:extLst>
        </c:ser>
        <c:ser>
          <c:idx val="4"/>
          <c:order val="4"/>
          <c:tx>
            <c:strRef>
              <c:f>Sheet1!$F$1</c:f>
              <c:strCache>
                <c:ptCount val="1"/>
                <c:pt idx="0">
                  <c:v>Hispanic</c:v>
                </c:pt>
              </c:strCache>
            </c:strRef>
          </c:tx>
          <c:spPr>
            <a:ln>
              <a:solidFill>
                <a:srgbClr val="9933FF"/>
              </a:solidFill>
            </a:ln>
          </c:spPr>
          <c:marker>
            <c:symbol val="square"/>
            <c:size val="8"/>
            <c:spPr>
              <a:solidFill>
                <a:srgbClr val="9933FF"/>
              </a:solidFill>
              <a:ln>
                <a:solidFill>
                  <a:srgbClr val="9933FF"/>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Sheet1!$F$2:$F$17</c:f>
              <c:numCache>
                <c:formatCode>General</c:formatCode>
                <c:ptCount val="16"/>
                <c:pt idx="0">
                  <c:v>0.36000000000000032</c:v>
                </c:pt>
                <c:pt idx="1">
                  <c:v>0.28000000000000008</c:v>
                </c:pt>
                <c:pt idx="2">
                  <c:v>0.17</c:v>
                </c:pt>
                <c:pt idx="3">
                  <c:v>0.11000000000000015</c:v>
                </c:pt>
                <c:pt idx="4">
                  <c:v>0.15000000000000024</c:v>
                </c:pt>
                <c:pt idx="5">
                  <c:v>0.11000000000000015</c:v>
                </c:pt>
                <c:pt idx="6">
                  <c:v>0.15000000000000024</c:v>
                </c:pt>
                <c:pt idx="7">
                  <c:v>0.13</c:v>
                </c:pt>
                <c:pt idx="8">
                  <c:v>0.13</c:v>
                </c:pt>
                <c:pt idx="9">
                  <c:v>0.14000000000000001</c:v>
                </c:pt>
                <c:pt idx="10">
                  <c:v>0.17</c:v>
                </c:pt>
                <c:pt idx="11">
                  <c:v>0.21000000000000021</c:v>
                </c:pt>
                <c:pt idx="12">
                  <c:v>0.22000000000000033</c:v>
                </c:pt>
                <c:pt idx="13">
                  <c:v>0.25</c:v>
                </c:pt>
                <c:pt idx="14">
                  <c:v>0.28000000000000008</c:v>
                </c:pt>
                <c:pt idx="15">
                  <c:v>0.35000000000000031</c:v>
                </c:pt>
              </c:numCache>
            </c:numRef>
          </c:val>
          <c:smooth val="0"/>
          <c:extLst>
            <c:ext xmlns:c16="http://schemas.microsoft.com/office/drawing/2014/chart" uri="{C3380CC4-5D6E-409C-BE32-E72D297353CC}">
              <c16:uniqueId val="{00000004-B71A-4B0C-ADAA-8A439D05357D}"/>
            </c:ext>
          </c:extLst>
        </c:ser>
        <c:dLbls>
          <c:showLegendKey val="0"/>
          <c:showVal val="0"/>
          <c:showCatName val="0"/>
          <c:showSerName val="0"/>
          <c:showPercent val="0"/>
          <c:showBubbleSize val="0"/>
        </c:dLbls>
        <c:marker val="1"/>
        <c:smooth val="0"/>
        <c:axId val="116324992"/>
        <c:axId val="117269632"/>
      </c:lineChart>
      <c:catAx>
        <c:axId val="116324992"/>
        <c:scaling>
          <c:orientation val="minMax"/>
        </c:scaling>
        <c:delete val="0"/>
        <c:axPos val="b"/>
        <c:title>
          <c:tx>
            <c:rich>
              <a:bodyPr/>
              <a:lstStyle/>
              <a:p>
                <a:pPr>
                  <a:defRPr sz="1600" b="0">
                    <a:solidFill>
                      <a:schemeClr val="bg2"/>
                    </a:solidFill>
                  </a:defRPr>
                </a:pPr>
                <a:r>
                  <a:rPr lang="en-US" sz="1600" b="0" dirty="0">
                    <a:solidFill>
                      <a:schemeClr val="bg2"/>
                    </a:solidFill>
                  </a:rPr>
                  <a:t>Year</a:t>
                </a:r>
              </a:p>
            </c:rich>
          </c:tx>
          <c:layout>
            <c:manualLayout>
              <c:xMode val="edge"/>
              <c:yMode val="edge"/>
              <c:x val="0.4499074140961738"/>
              <c:y val="0.93"/>
            </c:manualLayout>
          </c:layout>
          <c:overlay val="0"/>
        </c:title>
        <c:numFmt formatCode="General" sourceLinked="1"/>
        <c:majorTickMark val="out"/>
        <c:minorTickMark val="none"/>
        <c:tickLblPos val="nextTo"/>
        <c:spPr>
          <a:solidFill>
            <a:schemeClr val="bg1"/>
          </a:solidFill>
          <a:ln>
            <a:solidFill>
              <a:schemeClr val="tx1"/>
            </a:solidFill>
          </a:ln>
        </c:spPr>
        <c:txPr>
          <a:bodyPr rot="-1860000"/>
          <a:lstStyle/>
          <a:p>
            <a:pPr>
              <a:defRPr sz="1400">
                <a:solidFill>
                  <a:schemeClr val="tx1"/>
                </a:solidFill>
                <a:latin typeface="+mj-lt"/>
              </a:defRPr>
            </a:pPr>
            <a:endParaRPr lang="en-US"/>
          </a:p>
        </c:txPr>
        <c:crossAx val="117269632"/>
        <c:crosses val="autoZero"/>
        <c:auto val="1"/>
        <c:lblAlgn val="ctr"/>
        <c:lblOffset val="100"/>
        <c:tickLblSkip val="3"/>
        <c:noMultiLvlLbl val="0"/>
      </c:catAx>
      <c:valAx>
        <c:axId val="117269632"/>
        <c:scaling>
          <c:orientation val="minMax"/>
        </c:scaling>
        <c:delete val="0"/>
        <c:axPos val="l"/>
        <c:title>
          <c:tx>
            <c:rich>
              <a:bodyPr rot="-5400000" vert="horz"/>
              <a:lstStyle/>
              <a:p>
                <a:pPr>
                  <a:defRPr sz="1400">
                    <a:solidFill>
                      <a:schemeClr val="tx1"/>
                    </a:solidFill>
                  </a:defRPr>
                </a:pPr>
                <a:r>
                  <a:rPr lang="en-US" sz="1400" b="0" i="0" baseline="0" dirty="0">
                    <a:solidFill>
                      <a:schemeClr val="tx1"/>
                    </a:solidFill>
                    <a:effectLst/>
                  </a:rPr>
                  <a:t>Reported cases/100,000 population                     </a:t>
                </a:r>
                <a:endParaRPr lang="en-US" sz="1400" dirty="0">
                  <a:solidFill>
                    <a:schemeClr val="tx1"/>
                  </a:solidFill>
                  <a:effectLst/>
                </a:endParaRPr>
              </a:p>
            </c:rich>
          </c:tx>
          <c:layout>
            <c:manualLayout>
              <c:xMode val="edge"/>
              <c:yMode val="edge"/>
              <c:x val="3.0454622071323886E-3"/>
              <c:y val="0.23775084364454388"/>
            </c:manualLayout>
          </c:layout>
          <c:overlay val="0"/>
        </c:title>
        <c:numFmt formatCode="General" sourceLinked="1"/>
        <c:majorTickMark val="out"/>
        <c:minorTickMark val="out"/>
        <c:tickLblPos val="nextTo"/>
        <c:txPr>
          <a:bodyPr/>
          <a:lstStyle/>
          <a:p>
            <a:pPr>
              <a:defRPr sz="1400">
                <a:solidFill>
                  <a:schemeClr val="tx1"/>
                </a:solidFill>
              </a:defRPr>
            </a:pPr>
            <a:endParaRPr lang="en-US"/>
          </a:p>
        </c:txPr>
        <c:crossAx val="116324992"/>
        <c:crosses val="autoZero"/>
        <c:crossBetween val="midCat"/>
      </c:valAx>
    </c:plotArea>
    <c:legend>
      <c:legendPos val="t"/>
      <c:layout>
        <c:manualLayout>
          <c:xMode val="edge"/>
          <c:yMode val="edge"/>
          <c:x val="0.19793396962759952"/>
          <c:y val="0.25772290963629502"/>
          <c:w val="0.39276853365027642"/>
          <c:h val="0.3492098005515808"/>
        </c:manualLayout>
      </c:layout>
      <c:overlay val="0"/>
      <c:txPr>
        <a:bodyPr/>
        <a:lstStyle/>
        <a:p>
          <a:pPr>
            <a:defRPr sz="1600" b="0" u="none">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846937C-028E-473F-8360-8377286EAE5B}" type="datetimeFigureOut">
              <a:rPr lang="en-US" smtClean="0"/>
              <a:pPr/>
              <a:t>5/4/2022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C1EAC1F-C40C-4622-B352-F6A6CB8F7EDD}" type="slidenum">
              <a:rPr lang="en-US" smtClean="0"/>
              <a:pPr/>
              <a:t>‹#›</a:t>
            </a:fld>
            <a:endParaRPr lang="en-US"/>
          </a:p>
        </p:txBody>
      </p:sp>
    </p:spTree>
    <p:extLst>
      <p:ext uri="{BB962C8B-B14F-4D97-AF65-F5344CB8AC3E}">
        <p14:creationId xmlns:p14="http://schemas.microsoft.com/office/powerpoint/2010/main" val="191213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diabetes/data/statistics-report/deaths-cost.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duce previous job, current job, intersection of roles. Thoughts shared are my experience and not reflective of LTHC or NPAIHB</a:t>
            </a:r>
          </a:p>
          <a:p>
            <a:r>
              <a:rPr lang="en-US" sz="1100" baseline="0" dirty="0" smtClean="0"/>
              <a:t>AGENDA</a:t>
            </a:r>
          </a:p>
          <a:p>
            <a:endParaRPr lang="en-US" sz="1100" baseline="0" dirty="0" smtClean="0"/>
          </a:p>
          <a:p>
            <a:r>
              <a:rPr lang="en-US" sz="1100" baseline="0" dirty="0" smtClean="0"/>
              <a:t>SHARE EXPERIENCE OF WORKING IN A TRIBAL HEALTH FACILITIY AND HOW WE GREW OUR SSP </a:t>
            </a:r>
            <a:endParaRPr lang="en-US" sz="1050" baseline="0" dirty="0" smtClean="0"/>
          </a:p>
          <a:p>
            <a:endParaRPr lang="en-US" sz="1100" baseline="0" dirty="0" smtClean="0"/>
          </a:p>
          <a:p>
            <a:r>
              <a:rPr lang="en-US" sz="1100" baseline="0" dirty="0" smtClean="0"/>
              <a:t>DISCUSS HOW ECHO IS A KEY PART IN ADVOCATING FOR HEALTH OF PATIENTS AND OFFERING LOW BARRIER ACCESS TO CARE FOR THOSE WHO UTILIZE SSPs</a:t>
            </a:r>
          </a:p>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1</a:t>
            </a:fld>
            <a:endParaRPr lang="en-US"/>
          </a:p>
        </p:txBody>
      </p:sp>
    </p:spTree>
    <p:extLst>
      <p:ext uri="{BB962C8B-B14F-4D97-AF65-F5344CB8AC3E}">
        <p14:creationId xmlns:p14="http://schemas.microsoft.com/office/powerpoint/2010/main" val="122965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 fights addiction.</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12</a:t>
            </a:fld>
            <a:endParaRPr lang="en-US"/>
          </a:p>
        </p:txBody>
      </p:sp>
    </p:spTree>
    <p:extLst>
      <p:ext uri="{BB962C8B-B14F-4D97-AF65-F5344CB8AC3E}">
        <p14:creationId xmlns:p14="http://schemas.microsoft.com/office/powerpoint/2010/main" val="272322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just a few questions</a:t>
            </a:r>
            <a:r>
              <a:rPr lang="en-US" baseline="0" dirty="0" smtClean="0"/>
              <a:t> that we you don’t have to answer out loud but I would encourage everyone to think about. </a:t>
            </a:r>
          </a:p>
          <a:p>
            <a:endParaRPr lang="en-US" baseline="0" dirty="0" smtClean="0"/>
          </a:p>
          <a:p>
            <a:r>
              <a:rPr lang="en-US" baseline="0" dirty="0" smtClean="0"/>
              <a:t>There is an excellent video here as well on stigma and I think I will skip it for now but would highly recommend that you watch it if you have time. </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13</a:t>
            </a:fld>
            <a:endParaRPr lang="en-US"/>
          </a:p>
        </p:txBody>
      </p:sp>
    </p:spTree>
    <p:extLst>
      <p:ext uri="{BB962C8B-B14F-4D97-AF65-F5344CB8AC3E}">
        <p14:creationId xmlns:p14="http://schemas.microsoft.com/office/powerpoint/2010/main" val="93494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Why is it Important to</a:t>
            </a:r>
          </a:p>
          <a:p>
            <a:r>
              <a:rPr lang="en-US" dirty="0" smtClean="0"/>
              <a:t>Use Healing Words?</a:t>
            </a:r>
          </a:p>
          <a:p>
            <a:r>
              <a:rPr lang="en-US" dirty="0" smtClean="0"/>
              <a:t>Research studies show that language matters</a:t>
            </a:r>
          </a:p>
          <a:p>
            <a:r>
              <a:rPr lang="en-US" dirty="0" smtClean="0"/>
              <a:t>when we talk about opioids. When doctors use</a:t>
            </a:r>
          </a:p>
          <a:p>
            <a:r>
              <a:rPr lang="en-US" dirty="0" smtClean="0"/>
              <a:t>stigmatizing language, they are less likely to give</a:t>
            </a:r>
          </a:p>
          <a:p>
            <a:r>
              <a:rPr lang="en-US" dirty="0" smtClean="0"/>
              <a:t>good care to people addicted to opioids. Plus, their</a:t>
            </a:r>
          </a:p>
          <a:p>
            <a:r>
              <a:rPr lang="en-US" dirty="0" smtClean="0"/>
              <a:t>patients do not recover as well.</a:t>
            </a:r>
          </a:p>
          <a:p>
            <a:r>
              <a:rPr lang="en-US" dirty="0" smtClean="0"/>
              <a:t>People with opioid addiction benefit from</a:t>
            </a:r>
          </a:p>
          <a:p>
            <a:r>
              <a:rPr lang="en-US" dirty="0" smtClean="0"/>
              <a:t>community support, </a:t>
            </a:r>
            <a:r>
              <a:rPr lang="en-US" dirty="0" err="1" smtClean="0"/>
              <a:t>non-judgemental</a:t>
            </a:r>
            <a:r>
              <a:rPr lang="en-US" dirty="0" smtClean="0"/>
              <a:t> healthcare</a:t>
            </a:r>
          </a:p>
          <a:p>
            <a:r>
              <a:rPr lang="en-US" dirty="0" smtClean="0"/>
              <a:t>providers, and a strong circle of relatives and</a:t>
            </a:r>
          </a:p>
          <a:p>
            <a:r>
              <a:rPr lang="en-US" dirty="0" smtClean="0"/>
              <a:t>relations who can walk the path to recovery with</a:t>
            </a:r>
          </a:p>
          <a:p>
            <a:r>
              <a:rPr lang="en-US" dirty="0" smtClean="0"/>
              <a:t>them. In order to be a good support for people with</a:t>
            </a:r>
          </a:p>
          <a:p>
            <a:r>
              <a:rPr lang="en-US" dirty="0" smtClean="0"/>
              <a:t>opioid addiction, it is important to use kind and</a:t>
            </a:r>
          </a:p>
          <a:p>
            <a:r>
              <a:rPr lang="en-US" dirty="0" smtClean="0"/>
              <a:t>respectful language.</a:t>
            </a:r>
          </a:p>
          <a:p>
            <a:endParaRPr lang="en-US" dirty="0" smtClean="0"/>
          </a:p>
          <a:p>
            <a:r>
              <a:rPr lang="en-US" sz="1200" b="1" i="0" u="none" strike="noStrike" kern="1200" baseline="0" dirty="0" smtClean="0">
                <a:solidFill>
                  <a:schemeClr val="tx1"/>
                </a:solidFill>
                <a:latin typeface="+mn-lt"/>
                <a:ea typeface="+mn-ea"/>
                <a:cs typeface="+mn-cs"/>
              </a:rPr>
              <a:t>Stigmatizing Language:</a:t>
            </a:r>
          </a:p>
          <a:p>
            <a:r>
              <a:rPr lang="en-US" sz="1200" b="1" i="0" u="none" strike="noStrike" kern="1200" baseline="0" dirty="0" smtClean="0">
                <a:solidFill>
                  <a:schemeClr val="tx1"/>
                </a:solidFill>
                <a:latin typeface="+mn-lt"/>
                <a:ea typeface="+mn-ea"/>
                <a:cs typeface="+mn-cs"/>
              </a:rPr>
              <a:t>Clean, dirty</a:t>
            </a:r>
          </a:p>
          <a:p>
            <a:r>
              <a:rPr lang="en-US" sz="1200" b="0" i="0" u="none" strike="noStrike" kern="1200" baseline="0" dirty="0" smtClean="0">
                <a:solidFill>
                  <a:schemeClr val="tx1"/>
                </a:solidFill>
                <a:latin typeface="+mn-lt"/>
                <a:ea typeface="+mn-ea"/>
                <a:cs typeface="+mn-cs"/>
              </a:rPr>
              <a:t>(when </a:t>
            </a:r>
            <a:r>
              <a:rPr lang="en-US" sz="1200" b="0" i="0" u="none" strike="noStrike" kern="1200" baseline="0" dirty="0" err="1" smtClean="0">
                <a:solidFill>
                  <a:schemeClr val="tx1"/>
                </a:solidFill>
                <a:latin typeface="+mn-lt"/>
                <a:ea typeface="+mn-ea"/>
                <a:cs typeface="+mn-cs"/>
              </a:rPr>
              <a:t>refering</a:t>
            </a:r>
            <a:r>
              <a:rPr lang="en-US" sz="1200" b="0" i="0" u="none" strike="noStrike" kern="1200" baseline="0" dirty="0" smtClean="0">
                <a:solidFill>
                  <a:schemeClr val="tx1"/>
                </a:solidFill>
                <a:latin typeface="+mn-lt"/>
                <a:ea typeface="+mn-ea"/>
                <a:cs typeface="+mn-cs"/>
              </a:rPr>
              <a:t> to drug test results)</a:t>
            </a:r>
          </a:p>
          <a:p>
            <a:r>
              <a:rPr lang="en-US" sz="1200" b="0" i="0" u="none" strike="noStrike" kern="1200" baseline="0" dirty="0" smtClean="0">
                <a:solidFill>
                  <a:schemeClr val="tx1"/>
                </a:solidFill>
                <a:latin typeface="+mn-lt"/>
                <a:ea typeface="+mn-ea"/>
                <a:cs typeface="+mn-cs"/>
              </a:rPr>
              <a:t>These words associate a positive drug test with</a:t>
            </a:r>
          </a:p>
          <a:p>
            <a:r>
              <a:rPr lang="en-US" sz="1200" b="0" i="0" u="none" strike="noStrike" kern="1200" baseline="0" dirty="0" smtClean="0">
                <a:solidFill>
                  <a:schemeClr val="tx1"/>
                </a:solidFill>
                <a:latin typeface="+mn-lt"/>
                <a:ea typeface="+mn-ea"/>
                <a:cs typeface="+mn-cs"/>
              </a:rPr>
              <a:t>filth. Anyone can become addicted to opioids, and</a:t>
            </a:r>
          </a:p>
          <a:p>
            <a:r>
              <a:rPr lang="en-US" sz="1200" b="0" i="0" u="none" strike="noStrike" kern="1200" baseline="0" dirty="0" smtClean="0">
                <a:solidFill>
                  <a:schemeClr val="tx1"/>
                </a:solidFill>
                <a:latin typeface="+mn-lt"/>
                <a:ea typeface="+mn-ea"/>
                <a:cs typeface="+mn-cs"/>
              </a:rPr>
              <a:t>having a problem with opioids does not make a</a:t>
            </a:r>
          </a:p>
          <a:p>
            <a:r>
              <a:rPr lang="en-US" sz="1200" b="0" i="0" u="none" strike="noStrike" kern="1200" baseline="0" dirty="0" smtClean="0">
                <a:solidFill>
                  <a:schemeClr val="tx1"/>
                </a:solidFill>
                <a:latin typeface="+mn-lt"/>
                <a:ea typeface="+mn-ea"/>
                <a:cs typeface="+mn-cs"/>
              </a:rPr>
              <a:t>person (or their test results) dirty.</a:t>
            </a:r>
          </a:p>
          <a:p>
            <a:r>
              <a:rPr lang="en-US" sz="1200" b="1" i="0" u="none" strike="noStrike" kern="1200" baseline="0" dirty="0" smtClean="0">
                <a:solidFill>
                  <a:schemeClr val="tx1"/>
                </a:solidFill>
                <a:latin typeface="+mn-lt"/>
                <a:ea typeface="+mn-ea"/>
                <a:cs typeface="+mn-cs"/>
              </a:rPr>
              <a:t>Recommended Language:</a:t>
            </a:r>
          </a:p>
          <a:p>
            <a:r>
              <a:rPr lang="en-US" sz="1200" b="1" i="0" u="none" strike="noStrike" kern="1200" baseline="0" dirty="0" smtClean="0">
                <a:solidFill>
                  <a:schemeClr val="tx1"/>
                </a:solidFill>
                <a:latin typeface="+mn-lt"/>
                <a:ea typeface="+mn-ea"/>
                <a:cs typeface="+mn-cs"/>
              </a:rPr>
              <a:t>Negative, positive, or substance free</a:t>
            </a:r>
          </a:p>
          <a:p>
            <a:r>
              <a:rPr lang="en-US" sz="1200" b="1" i="0" u="none" strike="noStrike" kern="1200" baseline="0" dirty="0" smtClean="0">
                <a:solidFill>
                  <a:schemeClr val="tx1"/>
                </a:solidFill>
                <a:latin typeface="+mn-lt"/>
                <a:ea typeface="+mn-ea"/>
                <a:cs typeface="+mn-cs"/>
              </a:rPr>
              <a:t>test result.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Stigmatizing Language:</a:t>
            </a:r>
          </a:p>
          <a:p>
            <a:r>
              <a:rPr lang="en-US" sz="1200" b="1" i="0" u="none" strike="noStrike" kern="1200" baseline="0" dirty="0" smtClean="0">
                <a:solidFill>
                  <a:schemeClr val="tx1"/>
                </a:solidFill>
                <a:latin typeface="+mn-lt"/>
                <a:ea typeface="+mn-ea"/>
                <a:cs typeface="+mn-cs"/>
              </a:rPr>
              <a:t>Drug Habit</a:t>
            </a:r>
          </a:p>
          <a:p>
            <a:r>
              <a:rPr lang="en-US" sz="1200" b="0" i="0" u="none" strike="noStrike" kern="1200" baseline="0" dirty="0" smtClean="0">
                <a:solidFill>
                  <a:schemeClr val="tx1"/>
                </a:solidFill>
                <a:latin typeface="+mn-lt"/>
                <a:ea typeface="+mn-ea"/>
                <a:cs typeface="+mn-cs"/>
              </a:rPr>
              <a:t>This term suggests that a person with opioid</a:t>
            </a:r>
          </a:p>
          <a:p>
            <a:r>
              <a:rPr lang="en-US" sz="1200" b="0" i="0" u="none" strike="noStrike" kern="1200" baseline="0" dirty="0" smtClean="0">
                <a:solidFill>
                  <a:schemeClr val="tx1"/>
                </a:solidFill>
                <a:latin typeface="+mn-lt"/>
                <a:ea typeface="+mn-ea"/>
                <a:cs typeface="+mn-cs"/>
              </a:rPr>
              <a:t>addiction simply needs more willpower to stop</a:t>
            </a:r>
          </a:p>
          <a:p>
            <a:r>
              <a:rPr lang="en-US" sz="1200" b="0" i="0" u="none" strike="noStrike" kern="1200" baseline="0" dirty="0" smtClean="0">
                <a:solidFill>
                  <a:schemeClr val="tx1"/>
                </a:solidFill>
                <a:latin typeface="+mn-lt"/>
                <a:ea typeface="+mn-ea"/>
                <a:cs typeface="+mn-cs"/>
              </a:rPr>
              <a:t>using opioids. The problem: opioid use disorder is a</a:t>
            </a:r>
          </a:p>
          <a:p>
            <a:r>
              <a:rPr lang="en-US" sz="1200" b="0" i="0" u="none" strike="noStrike" kern="1200" baseline="0" dirty="0" smtClean="0">
                <a:solidFill>
                  <a:schemeClr val="tx1"/>
                </a:solidFill>
                <a:latin typeface="+mn-lt"/>
                <a:ea typeface="+mn-ea"/>
                <a:cs typeface="+mn-cs"/>
              </a:rPr>
              <a:t>medical condition that impacts the brain. Recovery</a:t>
            </a:r>
          </a:p>
          <a:p>
            <a:r>
              <a:rPr lang="en-US" sz="1200" b="0" i="0" u="none" strike="noStrike" kern="1200" baseline="0" dirty="0" smtClean="0">
                <a:solidFill>
                  <a:schemeClr val="tx1"/>
                </a:solidFill>
                <a:latin typeface="+mn-lt"/>
                <a:ea typeface="+mn-ea"/>
                <a:cs typeface="+mn-cs"/>
              </a:rPr>
              <a:t>often requires medical treatment to help with</a:t>
            </a:r>
          </a:p>
          <a:p>
            <a:r>
              <a:rPr lang="en-US" sz="1200" b="0" i="0" u="none" strike="noStrike" kern="1200" baseline="0" dirty="0" smtClean="0">
                <a:solidFill>
                  <a:schemeClr val="tx1"/>
                </a:solidFill>
                <a:latin typeface="+mn-lt"/>
                <a:ea typeface="+mn-ea"/>
                <a:cs typeface="+mn-cs"/>
              </a:rPr>
              <a:t>cravings and behavior change.</a:t>
            </a:r>
          </a:p>
          <a:p>
            <a:r>
              <a:rPr lang="en-US" sz="1200" b="1" i="0" u="none" strike="noStrike" kern="1200" baseline="0" dirty="0" smtClean="0">
                <a:solidFill>
                  <a:schemeClr val="tx1"/>
                </a:solidFill>
                <a:latin typeface="+mn-lt"/>
                <a:ea typeface="+mn-ea"/>
                <a:cs typeface="+mn-cs"/>
              </a:rPr>
              <a:t>Recommended Language:</a:t>
            </a:r>
          </a:p>
          <a:p>
            <a:r>
              <a:rPr lang="en-US" sz="1200" b="1" i="0" u="none" strike="noStrike" kern="1200" baseline="0" dirty="0" smtClean="0">
                <a:solidFill>
                  <a:schemeClr val="tx1"/>
                </a:solidFill>
                <a:latin typeface="+mn-lt"/>
                <a:ea typeface="+mn-ea"/>
                <a:cs typeface="+mn-cs"/>
              </a:rPr>
              <a:t>Substance use disorder,</a:t>
            </a:r>
          </a:p>
          <a:p>
            <a:r>
              <a:rPr lang="en-US" sz="1200" b="1" i="0" u="none" strike="noStrike" kern="1200" baseline="0" dirty="0" smtClean="0">
                <a:solidFill>
                  <a:schemeClr val="tx1"/>
                </a:solidFill>
                <a:latin typeface="+mn-lt"/>
                <a:ea typeface="+mn-ea"/>
                <a:cs typeface="+mn-cs"/>
              </a:rPr>
              <a:t>opioid use disorder.</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There is Hope</a:t>
            </a:r>
          </a:p>
          <a:p>
            <a:r>
              <a:rPr lang="en-US" sz="1200" b="0" i="0" u="none" strike="noStrike" kern="1200" baseline="0" dirty="0" smtClean="0">
                <a:solidFill>
                  <a:schemeClr val="tx1"/>
                </a:solidFill>
                <a:latin typeface="+mn-lt"/>
                <a:ea typeface="+mn-ea"/>
                <a:cs typeface="+mn-cs"/>
              </a:rPr>
              <a:t>We can heal our communities through educating</a:t>
            </a:r>
          </a:p>
          <a:p>
            <a:r>
              <a:rPr lang="en-US" sz="1200" b="0" i="0" u="none" strike="noStrike" kern="1200" baseline="0" dirty="0" smtClean="0">
                <a:solidFill>
                  <a:schemeClr val="tx1"/>
                </a:solidFill>
                <a:latin typeface="+mn-lt"/>
                <a:ea typeface="+mn-ea"/>
                <a:cs typeface="+mn-cs"/>
              </a:rPr>
              <a:t>ourselves and others, supporting each other, and</a:t>
            </a:r>
          </a:p>
          <a:p>
            <a:r>
              <a:rPr lang="en-US" sz="1200" b="0" i="0" u="none" strike="noStrike" kern="1200" baseline="0" dirty="0" smtClean="0">
                <a:solidFill>
                  <a:schemeClr val="tx1"/>
                </a:solidFill>
                <a:latin typeface="+mn-lt"/>
                <a:ea typeface="+mn-ea"/>
                <a:cs typeface="+mn-cs"/>
              </a:rPr>
              <a:t>seeking help when we need it.</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15</a:t>
            </a:fld>
            <a:endParaRPr lang="en-US"/>
          </a:p>
        </p:txBody>
      </p:sp>
    </p:spTree>
    <p:extLst>
      <p:ext uri="{BB962C8B-B14F-4D97-AF65-F5344CB8AC3E}">
        <p14:creationId xmlns:p14="http://schemas.microsoft.com/office/powerpoint/2010/main" val="368015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in the last session as well, safety is important. Don’t ever put yourself in a situation that you feel</a:t>
            </a:r>
            <a:r>
              <a:rPr lang="en-US" baseline="0" dirty="0" smtClean="0"/>
              <a:t> may be unsafe. Work with coworkers or brainstorm ideas with the client on where might be a good meeting place. </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16</a:t>
            </a:fld>
            <a:endParaRPr lang="en-US"/>
          </a:p>
        </p:txBody>
      </p:sp>
    </p:spTree>
    <p:extLst>
      <p:ext uri="{BB962C8B-B14F-4D97-AF65-F5344CB8AC3E}">
        <p14:creationId xmlns:p14="http://schemas.microsoft.com/office/powerpoint/2010/main" val="90188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Transmission</a:t>
            </a:r>
            <a:r>
              <a:rPr lang="en-US" baseline="0" dirty="0"/>
              <a:t> route should not limit patient’s access to appropriate </a:t>
            </a:r>
            <a:r>
              <a:rPr lang="en-US" baseline="0" dirty="0" smtClean="0"/>
              <a:t>healthcare. Thankfully, many laws have progressed and changed in WA state supporting this, however connection to specialty care is still a difficult barrier for many. Access to ECHO clinics allow for reducing the patient burden to treatment</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17</a:t>
            </a:fld>
            <a:endParaRPr lang="en-US"/>
          </a:p>
        </p:txBody>
      </p:sp>
    </p:spTree>
    <p:extLst>
      <p:ext uri="{BB962C8B-B14F-4D97-AF65-F5344CB8AC3E}">
        <p14:creationId xmlns:p14="http://schemas.microsoft.com/office/powerpoint/2010/main" val="424229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a:t>
            </a:r>
            <a:r>
              <a:rPr lang="en-US" baseline="0" dirty="0" smtClean="0"/>
              <a:t> the spectrum of harm, assist patients via motivational interviewing on their readiness for change, partner with your patient and help them achieve THEIR harm reduction goals. </a:t>
            </a:r>
            <a:br>
              <a:rPr lang="en-US" baseline="0" dirty="0" smtClean="0"/>
            </a:br>
            <a:r>
              <a:rPr lang="en-US" baseline="0" dirty="0" smtClean="0"/>
              <a:t/>
            </a:r>
            <a:br>
              <a:rPr lang="en-US" baseline="0" dirty="0" smtClean="0"/>
            </a:br>
            <a:r>
              <a:rPr lang="en-US" dirty="0" smtClean="0"/>
              <a:t>Often there is a question of “how do we</a:t>
            </a:r>
            <a:r>
              <a:rPr lang="en-US" baseline="0" dirty="0" smtClean="0"/>
              <a:t> get this started?” The first person to ask, is your patient. </a:t>
            </a:r>
            <a:r>
              <a:rPr lang="en-US" dirty="0" smtClean="0"/>
              <a:t>Harm reduction incorporates a spectrum of strategies from safer use, to managed use to abstinence to meet people who inject “where they’re at,” addressing conditions of use along with the use itself. Because harm reduction demands that interventions and policies designed to serve users reflect specific individual and community needs, there is no universal definition of or formula for implementing harm reduction.</a:t>
            </a:r>
          </a:p>
          <a:p>
            <a:endParaRPr lang="en-US" dirty="0" smtClean="0"/>
          </a:p>
          <a:p>
            <a:r>
              <a:rPr lang="en-US" dirty="0" smtClean="0"/>
              <a:t>Each community will</a:t>
            </a:r>
            <a:r>
              <a:rPr lang="en-US" baseline="0" dirty="0" smtClean="0"/>
              <a:t> have it’s own specific harm reduction needs and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big part of the syringe program</a:t>
            </a:r>
            <a:r>
              <a:rPr lang="en-US" baseline="0" dirty="0"/>
              <a:t> is education of our patients. </a:t>
            </a:r>
            <a:r>
              <a:rPr lang="en-US" dirty="0"/>
              <a:t>Decreasing</a:t>
            </a:r>
            <a:r>
              <a:rPr lang="en-US" baseline="0" dirty="0"/>
              <a:t> abscesses for patients who reuse their own needles. Preventing transmission in patients who previously shared needles. </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19</a:t>
            </a:fld>
            <a:endParaRPr lang="en-US"/>
          </a:p>
        </p:txBody>
      </p:sp>
    </p:spTree>
    <p:extLst>
      <p:ext uri="{BB962C8B-B14F-4D97-AF65-F5344CB8AC3E}">
        <p14:creationId xmlns:p14="http://schemas.microsoft.com/office/powerpoint/2010/main" val="4282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r>
              <a:rPr lang="en-US" dirty="0"/>
              <a:t>Address change to Vanish</a:t>
            </a:r>
            <a:r>
              <a:rPr lang="en-US" baseline="0" dirty="0"/>
              <a:t> point syringes. Clients can express what works for them. Except in a case that would increase risk of OD (</a:t>
            </a:r>
            <a:r>
              <a:rPr lang="en-US" baseline="0" dirty="0" err="1"/>
              <a:t>ie</a:t>
            </a:r>
            <a:r>
              <a:rPr lang="en-US" baseline="0" dirty="0"/>
              <a:t> large syringe size) or abscess (longer needle length) we try to provide what the client requests to increase access to clean USABLE supplies. </a:t>
            </a:r>
            <a:endParaRPr lang="en-US" baseline="0" dirty="0" smtClean="0"/>
          </a:p>
          <a:p>
            <a:endParaRPr lang="en-US" baseline="0" dirty="0" smtClean="0"/>
          </a:p>
          <a:p>
            <a:r>
              <a:rPr lang="en-US" baseline="0" dirty="0" smtClean="0"/>
              <a:t>In kind from DOH</a:t>
            </a:r>
          </a:p>
          <a:p>
            <a:endParaRPr lang="en-US" baseline="0" dirty="0" smtClean="0"/>
          </a:p>
          <a:p>
            <a:r>
              <a:rPr lang="en-US" baseline="0" dirty="0" smtClean="0"/>
              <a:t>NASEN orders through medical budget</a:t>
            </a:r>
          </a:p>
          <a:p>
            <a:endParaRPr lang="en-US" baseline="0" dirty="0" smtClean="0"/>
          </a:p>
          <a:p>
            <a:r>
              <a:rPr lang="en-US" baseline="0" dirty="0" smtClean="0"/>
              <a:t>Donations</a:t>
            </a:r>
          </a:p>
          <a:p>
            <a:endParaRPr lang="en-US" baseline="0" dirty="0" smtClean="0"/>
          </a:p>
          <a:p>
            <a:r>
              <a:rPr lang="en-US" sz="1200" kern="1200" dirty="0" smtClean="0">
                <a:solidFill>
                  <a:schemeClr val="tx1"/>
                </a:solidFill>
                <a:latin typeface="+mn-lt"/>
                <a:ea typeface="+mn-ea"/>
                <a:cs typeface="+mn-cs"/>
              </a:rPr>
              <a:t>Harm Reduction: $2,007.60/pt/annually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Annual medical expenditures for people diagnosed with diabetes: $13,700 /pt/year</a:t>
            </a:r>
          </a:p>
          <a:p>
            <a:r>
              <a:rPr lang="en-US" sz="1200" u="sng" kern="1200" dirty="0" smtClean="0">
                <a:solidFill>
                  <a:schemeClr val="tx1"/>
                </a:solidFill>
                <a:latin typeface="+mn-lt"/>
                <a:ea typeface="+mn-ea"/>
                <a:cs typeface="+mn-cs"/>
                <a:hlinkClick r:id="rId3"/>
              </a:rPr>
              <a:t>https://www.cdc.gov/diabetes/data/statistics-report/deaths-cost.html</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dirty="0"/>
          </a:p>
        </p:txBody>
      </p:sp>
      <p:sp>
        <p:nvSpPr>
          <p:cNvPr id="113" name="Shape 11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67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big focus is Narcan Distribution</a:t>
            </a:r>
          </a:p>
          <a:p>
            <a:r>
              <a:rPr lang="en-US" dirty="0"/>
              <a:t>Presently we</a:t>
            </a:r>
            <a:r>
              <a:rPr lang="en-US" baseline="0" dirty="0"/>
              <a:t> only give our Narcan through MD prescription. However looking at the health departments methods and with WA states liberal rules surrounding Narcan distribution we are working on easier access to </a:t>
            </a:r>
            <a:r>
              <a:rPr lang="en-US" baseline="0" dirty="0" err="1"/>
              <a:t>narcan</a:t>
            </a:r>
            <a:r>
              <a:rPr lang="en-US" baseline="0" dirty="0"/>
              <a:t> through any trained clinic employee. </a:t>
            </a:r>
          </a:p>
          <a:p>
            <a:endParaRPr lang="en-US" baseline="0" dirty="0"/>
          </a:p>
          <a:p>
            <a:r>
              <a:rPr lang="en-US" baseline="0" dirty="0"/>
              <a:t>This must include Overdose prevention and Narcan training for each new patient.</a:t>
            </a:r>
          </a:p>
          <a:p>
            <a:r>
              <a:rPr lang="en-US" dirty="0"/>
              <a:t>Discuss Training</a:t>
            </a:r>
            <a:r>
              <a:rPr lang="en-US" baseline="0" dirty="0"/>
              <a:t> Highlights. (reviewing s/</a:t>
            </a:r>
            <a:r>
              <a:rPr lang="en-US" baseline="0" dirty="0" err="1"/>
              <a:t>sxs</a:t>
            </a:r>
            <a:r>
              <a:rPr lang="en-US" baseline="0" dirty="0"/>
              <a:t> of overdose, both from stimulants and depressants. Identify risk factors. </a:t>
            </a:r>
            <a:r>
              <a:rPr lang="en-US" baseline="0" dirty="0" err="1"/>
              <a:t>Disspell</a:t>
            </a:r>
            <a:r>
              <a:rPr lang="en-US" baseline="0" dirty="0"/>
              <a:t> common myths. </a:t>
            </a:r>
            <a:endParaRPr lang="en-US" dirty="0"/>
          </a:p>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21</a:t>
            </a:fld>
            <a:endParaRPr lang="en-US"/>
          </a:p>
        </p:txBody>
      </p:sp>
    </p:spTree>
    <p:extLst>
      <p:ext uri="{BB962C8B-B14F-4D97-AF65-F5344CB8AC3E}">
        <p14:creationId xmlns:p14="http://schemas.microsoft.com/office/powerpoint/2010/main" val="113929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 offered through Harm Reduction</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DE2E8ED3-FD39-44C7-8AAE-CBA39371FCAE}" type="slidenum">
              <a:rPr lang="en-US" smtClean="0"/>
              <a:pPr/>
              <a:t>22</a:t>
            </a:fld>
            <a:endParaRPr lang="en-US"/>
          </a:p>
        </p:txBody>
      </p:sp>
    </p:spTree>
    <p:extLst>
      <p:ext uri="{BB962C8B-B14F-4D97-AF65-F5344CB8AC3E}">
        <p14:creationId xmlns:p14="http://schemas.microsoft.com/office/powerpoint/2010/main" val="173277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a:t>
            </a:r>
            <a:r>
              <a:rPr lang="en-US" dirty="0" smtClean="0"/>
              <a:t>https://harmreductionjournal.biomedcentral.com/articles/10.1186/s12954-017-0196-4</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involvement</a:t>
            </a:r>
          </a:p>
          <a:p>
            <a:endParaRPr lang="en-US" dirty="0" smtClean="0"/>
          </a:p>
          <a:p>
            <a:r>
              <a:rPr lang="en-US" dirty="0" smtClean="0"/>
              <a:t>Recently Lummi</a:t>
            </a:r>
            <a:r>
              <a:rPr lang="en-US" baseline="0" dirty="0" smtClean="0"/>
              <a:t> hosted Canoe Journey. increased harm reduction services, booths, kiosks and </a:t>
            </a:r>
            <a:r>
              <a:rPr lang="en-US" baseline="0" dirty="0" err="1" smtClean="0"/>
              <a:t>narcan</a:t>
            </a:r>
            <a:r>
              <a:rPr lang="en-US" baseline="0" dirty="0" smtClean="0"/>
              <a:t> distribution for overdose prevention. </a:t>
            </a:r>
          </a:p>
          <a:p>
            <a:endParaRPr lang="en-US" baseline="0" dirty="0" smtClean="0"/>
          </a:p>
          <a:p>
            <a:r>
              <a:rPr lang="en-US" baseline="0" dirty="0" smtClean="0"/>
              <a:t>24/7 Crisis outreach for overdose events</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important to continue conversation with healthcare team and community members to address substance use with a unified vision and unified language around that vision. </a:t>
            </a:r>
          </a:p>
          <a:p>
            <a:endParaRPr lang="en-US" dirty="0" smtClean="0"/>
          </a:p>
          <a:p>
            <a:r>
              <a:rPr lang="en-US" dirty="0" smtClean="0"/>
              <a:t>When developing your program, what are you goals? Why? How will you as a team (together with your patients) accomplish this?</a:t>
            </a:r>
          </a:p>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24</a:t>
            </a:fld>
            <a:endParaRPr lang="en-US"/>
          </a:p>
        </p:txBody>
      </p:sp>
    </p:spTree>
    <p:extLst>
      <p:ext uri="{BB962C8B-B14F-4D97-AF65-F5344CB8AC3E}">
        <p14:creationId xmlns:p14="http://schemas.microsoft.com/office/powerpoint/2010/main" val="391217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Slides are from Dr.</a:t>
            </a:r>
            <a:r>
              <a:rPr lang="en-US" baseline="0" dirty="0" smtClean="0"/>
              <a:t> Melanie Taylor from the CDC </a:t>
            </a:r>
            <a:br>
              <a:rPr lang="en-US" baseline="0" dirty="0" smtClean="0"/>
            </a:br>
            <a:r>
              <a:rPr lang="en-US" baseline="0" dirty="0" smtClean="0"/>
              <a:t/>
            </a:r>
            <a:br>
              <a:rPr lang="en-US" baseline="0" dirty="0" smtClean="0"/>
            </a:br>
            <a:r>
              <a:rPr lang="en-US" dirty="0" smtClean="0"/>
              <a:t>STIs</a:t>
            </a:r>
            <a:r>
              <a:rPr lang="en-US" baseline="0" dirty="0" smtClean="0"/>
              <a:t> are on the rise. </a:t>
            </a:r>
            <a:br>
              <a:rPr lang="en-US" baseline="0" dirty="0" smtClean="0"/>
            </a:br>
            <a:r>
              <a:rPr lang="en-US" baseline="0" dirty="0" smtClean="0"/>
              <a:t/>
            </a:r>
            <a:br>
              <a:rPr lang="en-US" baseline="0" dirty="0" smtClean="0"/>
            </a:br>
            <a:r>
              <a:rPr lang="en-US" baseline="0" dirty="0" smtClean="0"/>
              <a:t>Safe sex supplies are a vital part of HR programs</a:t>
            </a:r>
            <a:br>
              <a:rPr lang="en-US" baseline="0" dirty="0" smtClean="0"/>
            </a:br>
            <a:r>
              <a:rPr lang="en-US" baseline="0" dirty="0" smtClean="0"/>
              <a:t/>
            </a:r>
            <a:br>
              <a:rPr lang="en-US" baseline="0" dirty="0" smtClean="0"/>
            </a:br>
            <a:r>
              <a:rPr lang="en-US" baseline="0" dirty="0" smtClean="0"/>
              <a:t>Routine screening is a key part of HR programs (this includes pregnancy testing)</a:t>
            </a:r>
            <a:br>
              <a:rPr lang="en-US" baseline="0" dirty="0" smtClean="0"/>
            </a:br>
            <a:r>
              <a:rPr lang="en-US" baseline="0" dirty="0" smtClean="0"/>
              <a:t/>
            </a:r>
            <a:br>
              <a:rPr lang="en-US" baseline="0" dirty="0" smtClean="0"/>
            </a:br>
            <a:r>
              <a:rPr lang="en-US" baseline="0" dirty="0" smtClean="0"/>
              <a:t>Low barrier access to STI treatment and </a:t>
            </a:r>
            <a:r>
              <a:rPr lang="en-US" baseline="0" dirty="0" err="1" smtClean="0"/>
              <a:t>PrEP</a:t>
            </a:r>
            <a:r>
              <a:rPr lang="en-US" baseline="0" dirty="0" smtClean="0"/>
              <a:t> is a key part of HR programs</a:t>
            </a:r>
            <a:br>
              <a:rPr lang="en-US" baseline="0" dirty="0" smtClean="0"/>
            </a:br>
            <a:r>
              <a:rPr lang="en-US" baseline="0" dirty="0" smtClean="0"/>
              <a:t/>
            </a:r>
            <a:br>
              <a:rPr lang="en-US" baseline="0" dirty="0" smtClean="0"/>
            </a:br>
            <a:r>
              <a:rPr lang="en-US" baseline="0" dirty="0" smtClean="0"/>
              <a:t>Expanded screening</a:t>
            </a:r>
            <a:br>
              <a:rPr lang="en-US" baseline="0" dirty="0" smtClean="0"/>
            </a:br>
            <a:r>
              <a:rPr lang="en-US" baseline="0" dirty="0" smtClean="0"/>
              <a:t/>
            </a:r>
            <a:br>
              <a:rPr lang="en-US" baseline="0" dirty="0" smtClean="0"/>
            </a:br>
            <a:r>
              <a:rPr lang="en-US" baseline="0" dirty="0" smtClean="0"/>
              <a:t/>
            </a:r>
            <a:br>
              <a:rPr lang="en-US" baseline="0" dirty="0" smtClean="0"/>
            </a:br>
            <a:r>
              <a:rPr lang="en-US" dirty="0" smtClean="0"/>
              <a:t>What is the most common symptom of an</a:t>
            </a:r>
            <a:r>
              <a:rPr lang="en-US" baseline="0" dirty="0" smtClean="0"/>
              <a:t> STI?</a:t>
            </a:r>
            <a:endParaRPr lang="en-US" dirty="0" smtClean="0"/>
          </a:p>
          <a:p>
            <a:pPr marL="0" lvl="0" indent="0">
              <a:buNone/>
            </a:pP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25</a:t>
            </a:fld>
            <a:endParaRPr lang="en-US" noProof="0" dirty="0"/>
          </a:p>
        </p:txBody>
      </p:sp>
    </p:spTree>
    <p:extLst>
      <p:ext uri="{BB962C8B-B14F-4D97-AF65-F5344CB8AC3E}">
        <p14:creationId xmlns:p14="http://schemas.microsoft.com/office/powerpoint/2010/main" val="2936209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2011, six states, the District of Columbia (DC), and one US territory (14.3% of available areas) had a rate of reported primary and secondary syphilis greater than or equal to 6.5 cases per 100,000 population. This increased to 38 states, DC, and one US territory (71.4% of available areas) in 2020.</a:t>
            </a:r>
          </a:p>
          <a:p>
            <a:pPr marL="0" lvl="0" indent="0">
              <a:buNone/>
            </a:pPr>
            <a:endParaRPr/>
          </a:p>
          <a:p>
            <a:pPr marL="0" lvl="0" indent="0">
              <a:buNone/>
            </a:pPr>
            <a:r>
              <a:t>American Samoa and the Commonwealth of the Northern Mariana Islands began reporting data on primary and secondary syphilis cases to CDC in 2018; data are not available for those areas prior to that year.</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syphilis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58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2020, 99% of all counties and county equivalents in the United States reported at least one case of chlamydia. Out of 3,143 counties and county equivalents, 102 (3%) reported over half of all cases of chlamydia.</a:t>
            </a:r>
          </a:p>
          <a:p>
            <a:pPr marL="0" lvl="0" indent="0">
              <a:buNone/>
            </a:pPr>
            <a:endParaRPr dirty="0"/>
          </a:p>
          <a:p>
            <a:pPr marL="0" lvl="0" indent="0">
              <a:buNone/>
            </a:pPr>
            <a:r>
              <a:rPr dirty="0"/>
              <a:t>The COVID-19 pandemic has introduced uncertainty and difficulty in interpreting 2020 case data. See Impact of COVID-19 on STDs (https://www.cdc.gov/std/statistics/2020/impact.htm) for more information.</a:t>
            </a:r>
          </a:p>
          <a:p>
            <a:pPr marL="0" lvl="0" indent="0">
              <a:buNone/>
            </a:pPr>
            <a:endParaRPr dirty="0"/>
          </a:p>
          <a:p>
            <a:pPr marL="0" lvl="0" indent="0">
              <a:buNone/>
            </a:pPr>
            <a:r>
              <a:rPr dirty="0"/>
              <a:t>See Technical Notes (https://www.cdc.gov/std/statistics/2020/technical-notes.htm) for information on chlamydia case reporting.</a:t>
            </a:r>
          </a:p>
          <a:p>
            <a:pPr marL="0" lvl="0" indent="0">
              <a:buNone/>
            </a:pPr>
            <a:endParaRPr dirty="0"/>
          </a:p>
          <a:p>
            <a:pPr marL="0" lvl="0" indent="0">
              <a:buNone/>
            </a:pPr>
            <a:r>
              <a:rPr dirty="0"/>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extLst>
      <p:ext uri="{BB962C8B-B14F-4D97-AF65-F5344CB8AC3E}">
        <p14:creationId xmlns:p14="http://schemas.microsoft.com/office/powerpoint/2010/main" val="426083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29</a:t>
            </a:fld>
            <a:endParaRPr lang="en-US" noProof="0" dirty="0"/>
          </a:p>
        </p:txBody>
      </p:sp>
    </p:spTree>
    <p:extLst>
      <p:ext uri="{BB962C8B-B14F-4D97-AF65-F5344CB8AC3E}">
        <p14:creationId xmlns:p14="http://schemas.microsoft.com/office/powerpoint/2010/main" val="336244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318794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some of these slides are pretty tired and we have seen them</a:t>
            </a:r>
            <a:r>
              <a:rPr lang="en-US" baseline="0" dirty="0" smtClean="0"/>
              <a:t> all before but until we start to see changes I am going to keep sharing them. So…only you can prevent forest fires at home or whatever. </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32</a:t>
            </a:fld>
            <a:endParaRPr lang="en-US"/>
          </a:p>
        </p:txBody>
      </p:sp>
    </p:spTree>
    <p:extLst>
      <p:ext uri="{BB962C8B-B14F-4D97-AF65-F5344CB8AC3E}">
        <p14:creationId xmlns:p14="http://schemas.microsoft.com/office/powerpoint/2010/main" val="475602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r>
              <a:rPr lang="en-US" dirty="0" smtClean="0"/>
              <a:t>	Offering HCV treatment to all patients, including those actively or intermittently injecting, requires an optimization of  a syringe program to minimize any future exposures. </a:t>
            </a:r>
          </a:p>
          <a:p>
            <a:r>
              <a:rPr lang="en-US" dirty="0" smtClean="0"/>
              <a:t>	Lummi Tribal Health Center (LTHC) offers a Primary Integrated Care Syringe Service Program that allows patients to access harm reduction materials while maintaining anonymity. </a:t>
            </a:r>
          </a:p>
          <a:p>
            <a:r>
              <a:rPr lang="en-US" dirty="0" smtClean="0"/>
              <a:t>	LTHC offers screening and treatment for Hepatitis C through Primary Care Providers participating in ECHO sessions. </a:t>
            </a:r>
          </a:p>
          <a:p>
            <a:endParaRPr dirty="0"/>
          </a:p>
        </p:txBody>
      </p:sp>
      <p:sp>
        <p:nvSpPr>
          <p:cNvPr id="101" name="Shape 1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663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r>
              <a:rPr lang="en-US" dirty="0"/>
              <a:t>In</a:t>
            </a:r>
            <a:r>
              <a:rPr lang="en-US" baseline="0" dirty="0"/>
              <a:t> the past the program was run on a one to one ratio, however a need based program is much more pragmatic and effective for reduction of risk factors. </a:t>
            </a:r>
            <a:endParaRPr dirty="0"/>
          </a:p>
        </p:txBody>
      </p:sp>
      <p:sp>
        <p:nvSpPr>
          <p:cNvPr id="107" name="Shape 10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09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just a review….(read slide) </a:t>
            </a:r>
          </a:p>
          <a:p>
            <a:endParaRPr lang="en-US" dirty="0" smtClean="0"/>
          </a:p>
          <a:p>
            <a:r>
              <a:rPr lang="en-US" dirty="0" smtClean="0"/>
              <a:t>Harm</a:t>
            </a:r>
            <a:r>
              <a:rPr lang="en-US" baseline="0" dirty="0" smtClean="0"/>
              <a:t> reduction and syringe service programs also a</a:t>
            </a:r>
            <a:r>
              <a:rPr lang="en-US" dirty="0" smtClean="0"/>
              <a:t>llow</a:t>
            </a:r>
            <a:r>
              <a:rPr lang="en-US" baseline="0" dirty="0" smtClean="0"/>
              <a:t> </a:t>
            </a:r>
            <a:r>
              <a:rPr lang="en-US" baseline="0" dirty="0"/>
              <a:t>us to </a:t>
            </a:r>
            <a:r>
              <a:rPr lang="en-US" baseline="0" dirty="0" smtClean="0"/>
              <a:t>create space to connect </a:t>
            </a:r>
            <a:r>
              <a:rPr lang="en-US" baseline="0" dirty="0"/>
              <a:t>with patients that would not normally access health care</a:t>
            </a:r>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3</a:t>
            </a:fld>
            <a:endParaRPr lang="en-US"/>
          </a:p>
        </p:txBody>
      </p:sp>
    </p:spTree>
    <p:extLst>
      <p:ext uri="{BB962C8B-B14F-4D97-AF65-F5344CB8AC3E}">
        <p14:creationId xmlns:p14="http://schemas.microsoft.com/office/powerpoint/2010/main" val="323945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2311" y="4421823"/>
            <a:ext cx="5618479" cy="4189095"/>
          </a:xfrm>
          <a:prstGeom prst="rect">
            <a:avLst/>
          </a:prstGeom>
          <a:noFill/>
          <a:ln>
            <a:noFill/>
          </a:ln>
        </p:spPr>
        <p:txBody>
          <a:bodyPr lIns="93308" tIns="93308" rIns="93308" bIns="93308" anchor="ctr" anchorCtr="0">
            <a:noAutofit/>
          </a:bodyPr>
          <a:lstStyle/>
          <a:p>
            <a:r>
              <a:rPr lang="en-US" dirty="0"/>
              <a:t>Encourage</a:t>
            </a:r>
            <a:r>
              <a:rPr lang="en-US" baseline="0" dirty="0"/>
              <a:t> sympathy, avoid burnout. Humanize the patient. Encourage others to pursue harm reduction programs in an integrated healthcare setting.</a:t>
            </a:r>
          </a:p>
          <a:p>
            <a:endParaRPr lang="en-US" baseline="0" dirty="0"/>
          </a:p>
          <a:p>
            <a:r>
              <a:rPr lang="en-US" baseline="0" dirty="0" smtClean="0"/>
              <a:t>While </a:t>
            </a:r>
            <a:r>
              <a:rPr lang="en-US" baseline="0" dirty="0"/>
              <a:t>it’s important to start with strong framework and structure, it’s equally important to listen to community and add support in the direction it’s growing. Each community is going to have varied needs of it’s own, constant adaptation is critical for a successful and relevant program. </a:t>
            </a:r>
          </a:p>
        </p:txBody>
      </p:sp>
      <p:sp>
        <p:nvSpPr>
          <p:cNvPr id="156" name="Shape 15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714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36</a:t>
            </a:fld>
            <a:endParaRPr lang="en-US"/>
          </a:p>
        </p:txBody>
      </p:sp>
    </p:spTree>
    <p:extLst>
      <p:ext uri="{BB962C8B-B14F-4D97-AF65-F5344CB8AC3E}">
        <p14:creationId xmlns:p14="http://schemas.microsoft.com/office/powerpoint/2010/main" val="1035271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Questions? Review resources.</a:t>
            </a:r>
            <a:r>
              <a:rPr lang="en-US" baseline="0" dirty="0"/>
              <a:t> </a:t>
            </a:r>
            <a:endParaRPr lang="en-US" dirty="0"/>
          </a:p>
        </p:txBody>
      </p:sp>
      <p:sp>
        <p:nvSpPr>
          <p:cNvPr id="4" name="Slide Number Placeholder 3"/>
          <p:cNvSpPr>
            <a:spLocks noGrp="1"/>
          </p:cNvSpPr>
          <p:nvPr>
            <p:ph type="sldNum" sz="quarter" idx="10"/>
          </p:nvPr>
        </p:nvSpPr>
        <p:spPr/>
        <p:txBody>
          <a:bodyPr/>
          <a:lstStyle/>
          <a:p>
            <a:fld id="{DE2E8ED3-FD39-44C7-8AAE-CBA39371FCAE}" type="slidenum">
              <a:rPr lang="en-US" smtClean="0"/>
              <a:pPr/>
              <a:t>37</a:t>
            </a:fld>
            <a:endParaRPr lang="en-US"/>
          </a:p>
        </p:txBody>
      </p:sp>
    </p:spTree>
    <p:extLst>
      <p:ext uri="{BB962C8B-B14F-4D97-AF65-F5344CB8AC3E}">
        <p14:creationId xmlns:p14="http://schemas.microsoft.com/office/powerpoint/2010/main" val="26600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SSPs reduce health care costs by preventing HIV, viral hepatitis, and other infections, including endocarditis, a life-threatening heart valve infection. The estimated lifetime cost of treating one person living with HIV is more than $450,000.</a:t>
            </a:r>
            <a:r>
              <a:rPr lang="en-US" sz="1200" b="0" i="0" u="none" strike="noStrike" kern="1200" baseline="30000" dirty="0" smtClean="0">
                <a:solidFill>
                  <a:schemeClr val="tx1"/>
                </a:solidFill>
                <a:effectLst/>
                <a:latin typeface="+mn-lt"/>
                <a:ea typeface="+mn-ea"/>
                <a:cs typeface="+mn-cs"/>
              </a:rPr>
              <a:t>16</a:t>
            </a:r>
            <a:r>
              <a:rPr lang="en-US" sz="1200" b="0" i="0" kern="1200" dirty="0" smtClean="0">
                <a:solidFill>
                  <a:schemeClr val="tx1"/>
                </a:solidFill>
                <a:effectLst/>
                <a:latin typeface="+mn-lt"/>
                <a:ea typeface="+mn-ea"/>
                <a:cs typeface="+mn-cs"/>
              </a:rPr>
              <a:t> Hospitalizations in the U.S. for substance-use-related infections cost over $700 million each year.</a:t>
            </a:r>
            <a:r>
              <a:rPr lang="en-US" sz="1200" b="0" i="0" u="none" strike="noStrike" kern="1200" baseline="30000" dirty="0" smtClean="0">
                <a:solidFill>
                  <a:schemeClr val="tx1"/>
                </a:solidFill>
                <a:effectLst/>
                <a:latin typeface="+mn-lt"/>
                <a:ea typeface="+mn-ea"/>
                <a:cs typeface="+mn-cs"/>
              </a:rPr>
              <a:t>17</a:t>
            </a:r>
            <a:r>
              <a:rPr lang="en-US" sz="1200" b="0" i="0" kern="1200" dirty="0" smtClean="0">
                <a:solidFill>
                  <a:schemeClr val="tx1"/>
                </a:solidFill>
                <a:effectLst/>
                <a:latin typeface="+mn-lt"/>
                <a:ea typeface="+mn-ea"/>
                <a:cs typeface="+mn-cs"/>
              </a:rPr>
              <a:t> SSPs reduce these costs and help link people to treatment to stop using drugs.</a:t>
            </a:r>
            <a:endParaRPr lang="en-US" dirty="0"/>
          </a:p>
        </p:txBody>
      </p:sp>
      <p:sp>
        <p:nvSpPr>
          <p:cNvPr id="4" name="Slide Number Placeholder 3"/>
          <p:cNvSpPr>
            <a:spLocks noGrp="1"/>
          </p:cNvSpPr>
          <p:nvPr>
            <p:ph type="sldNum" sz="quarter" idx="10"/>
          </p:nvPr>
        </p:nvSpPr>
        <p:spPr/>
        <p:txBody>
          <a:bodyPr/>
          <a:lstStyle/>
          <a:p>
            <a:fld id="{DE2E8ED3-FD39-44C7-8AAE-CBA39371FCAE}" type="slidenum">
              <a:rPr lang="en-US" smtClean="0"/>
              <a:pPr/>
              <a:t>4</a:t>
            </a:fld>
            <a:endParaRPr lang="en-US"/>
          </a:p>
        </p:txBody>
      </p:sp>
    </p:spTree>
    <p:extLst>
      <p:ext uri="{BB962C8B-B14F-4D97-AF65-F5344CB8AC3E}">
        <p14:creationId xmlns:p14="http://schemas.microsoft.com/office/powerpoint/2010/main" val="320349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EAC1F-C40C-4622-B352-F6A6CB8F7EDD}" type="slidenum">
              <a:rPr lang="en-US" smtClean="0"/>
              <a:pPr/>
              <a:t>5</a:t>
            </a:fld>
            <a:endParaRPr lang="en-US"/>
          </a:p>
        </p:txBody>
      </p:sp>
    </p:spTree>
    <p:extLst>
      <p:ext uri="{BB962C8B-B14F-4D97-AF65-F5344CB8AC3E}">
        <p14:creationId xmlns:p14="http://schemas.microsoft.com/office/powerpoint/2010/main" val="30477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established</a:t>
            </a:r>
            <a:r>
              <a:rPr lang="en-US" baseline="0" dirty="0" smtClean="0"/>
              <a:t> a baseline on what qualifies as a substance use disorder. We know it’s a chronic disease, that can have varying severity and can affect people differently. So now what? How to connect people with substance use disorder to care? How can we offer them help and promote their health and wellness journeys?</a:t>
            </a:r>
          </a:p>
          <a:p>
            <a:endParaRPr lang="en-US" dirty="0" smtClean="0"/>
          </a:p>
          <a:p>
            <a:r>
              <a:rPr lang="en-US" dirty="0" smtClean="0"/>
              <a:t>I’m so glad</a:t>
            </a:r>
            <a:r>
              <a:rPr lang="en-US" baseline="0" dirty="0" smtClean="0"/>
              <a:t> you’ve asked!...</a:t>
            </a:r>
          </a:p>
          <a:p>
            <a:endParaRPr lang="en-US" baseline="0" dirty="0" smtClean="0"/>
          </a:p>
          <a:p>
            <a:r>
              <a:rPr lang="en-US" baseline="0" dirty="0" smtClean="0"/>
              <a:t>CHRONIC DISEASES DO NOT STAY AT A STATIC STATE</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6</a:t>
            </a:fld>
            <a:endParaRPr lang="en-US"/>
          </a:p>
        </p:txBody>
      </p:sp>
    </p:spTree>
    <p:extLst>
      <p:ext uri="{BB962C8B-B14F-4D97-AF65-F5344CB8AC3E}">
        <p14:creationId xmlns:p14="http://schemas.microsoft.com/office/powerpoint/2010/main" val="203400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9</a:t>
            </a:fld>
            <a:endParaRPr lang="en-US"/>
          </a:p>
        </p:txBody>
      </p:sp>
    </p:spTree>
    <p:extLst>
      <p:ext uri="{BB962C8B-B14F-4D97-AF65-F5344CB8AC3E}">
        <p14:creationId xmlns:p14="http://schemas.microsoft.com/office/powerpoint/2010/main" val="355520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pictures of </a:t>
            </a:r>
            <a:r>
              <a:rPr lang="en-US" baseline="0" dirty="0" smtClean="0"/>
              <a:t>an outdoor sharps container that was placed by a syringe service program that I worked for in the past, and some destigmatizing language that is on each container. Many people may feel ashamed to bring in used syringes and we want to make sure that disposing of them safely is a easy as possible with as few barriers as possible. Many of the peer workers that work with this harm reduction program also gave ideas of other locations that would be useful to have these outdoor containers and now there are many of them in this community!</a:t>
            </a:r>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10</a:t>
            </a:fld>
            <a:endParaRPr lang="en-US"/>
          </a:p>
        </p:txBody>
      </p:sp>
    </p:spTree>
    <p:extLst>
      <p:ext uri="{BB962C8B-B14F-4D97-AF65-F5344CB8AC3E}">
        <p14:creationId xmlns:p14="http://schemas.microsoft.com/office/powerpoint/2010/main" val="21363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5FBEA-659B-47AC-92C3-C63AB3CAA376}" type="slidenum">
              <a:rPr lang="en-US" smtClean="0"/>
              <a:t>11</a:t>
            </a:fld>
            <a:endParaRPr lang="en-US"/>
          </a:p>
        </p:txBody>
      </p:sp>
    </p:spTree>
    <p:extLst>
      <p:ext uri="{BB962C8B-B14F-4D97-AF65-F5344CB8AC3E}">
        <p14:creationId xmlns:p14="http://schemas.microsoft.com/office/powerpoint/2010/main" val="87362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CC59ED-ADB3-46DB-A744-9C9FF2DC5BD1}"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C59ED-ADB3-46DB-A744-9C9FF2DC5BD1}"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C59ED-ADB3-46DB-A744-9C9FF2DC5BD1}"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2867545" y="1343907"/>
            <a:ext cx="28026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5670145" y="1344804"/>
            <a:ext cx="2803145" cy="3933645"/>
          </a:xfrm>
          <a:solidFill>
            <a:schemeClr val="tx1">
              <a:lumMod val="75000"/>
              <a:lumOff val="25000"/>
            </a:schemeClr>
          </a:solidFill>
        </p:spPr>
        <p:txBody>
          <a:bodyPr anchor="ctr"/>
          <a:lstStyle>
            <a:lvl1pPr marL="0" indent="0" algn="ctr">
              <a:buNone/>
              <a:defRPr sz="9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324000" y="432000"/>
            <a:ext cx="6848325" cy="432000"/>
          </a:xfrm>
        </p:spPr>
        <p:txBody>
          <a:bodyPr/>
          <a:lstStyle/>
          <a:p>
            <a:r>
              <a:rPr lang="en-US" noProof="0" smtClean="0"/>
              <a:t>Click to edit Master title style</a:t>
            </a:r>
            <a:endParaRPr lang="en-US"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323850" y="1008000"/>
            <a:ext cx="5171925" cy="360000"/>
          </a:xfrm>
        </p:spPr>
        <p:txBody>
          <a:bodyPr/>
          <a:lstStyle>
            <a:lvl1pPr marL="0" indent="0">
              <a:buNone/>
              <a:defRPr i="1">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Tree>
    <p:extLst>
      <p:ext uri="{BB962C8B-B14F-4D97-AF65-F5344CB8AC3E}">
        <p14:creationId xmlns:p14="http://schemas.microsoft.com/office/powerpoint/2010/main" val="105826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7485357" y="0"/>
            <a:ext cx="1658643" cy="6192000"/>
          </a:xfrm>
          <a:solidFill>
            <a:schemeClr val="bg1">
              <a:lumMod val="9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333815" y="1807950"/>
            <a:ext cx="3888685"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333665" y="2383950"/>
            <a:ext cx="3888685" cy="360000"/>
          </a:xfrm>
        </p:spPr>
        <p:txBody>
          <a:bodyPr/>
          <a:lstStyle>
            <a:lvl1pPr marL="0" indent="0" algn="r">
              <a:buNone/>
              <a:defRPr i="1">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333750" y="2908300"/>
            <a:ext cx="38886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35395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89888"/>
            <a:ext cx="8412480" cy="1182624"/>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865120"/>
            <a:ext cx="6400800" cy="463296"/>
          </a:xfrm>
        </p:spPr>
        <p:txBody>
          <a:bodyPr>
            <a:normAutofit/>
          </a:bodyPr>
          <a:lstStyle>
            <a:lvl1pPr marL="0" indent="0" algn="l">
              <a:buNone/>
              <a:defRPr sz="2000" b="1">
                <a:solidFill>
                  <a:srgbClr val="00788A"/>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6356352"/>
            <a:ext cx="2057400" cy="365125"/>
          </a:xfrm>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2"/>
            <a:ext cx="3086100" cy="365125"/>
          </a:xfrm>
        </p:spPr>
        <p:txBody>
          <a:bodyPr/>
          <a:lstStyle/>
          <a:p>
            <a:pPr defTabSz="457189"/>
            <a:endParaRPr lang="en-US">
              <a:solidFill>
                <a:prstClr val="black">
                  <a:tint val="75000"/>
                </a:prstClr>
              </a:solidFill>
            </a:endParaRPr>
          </a:p>
        </p:txBody>
      </p:sp>
      <p:sp>
        <p:nvSpPr>
          <p:cNvPr id="6" name="Slide Number Placeholder 5"/>
          <p:cNvSpPr>
            <a:spLocks noGrp="1"/>
          </p:cNvSpPr>
          <p:nvPr>
            <p:ph type="sldNum" sz="quarter" idx="12"/>
          </p:nvPr>
        </p:nvSpPr>
        <p:spPr>
          <a:xfrm>
            <a:off x="6812280" y="6356352"/>
            <a:ext cx="2057400" cy="365125"/>
          </a:xfrm>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120204"/>
            <a:ext cx="6903076" cy="646331"/>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Calibri" panose="020F0502020204030204" pitchFamily="34" charset="0"/>
                <a:ea typeface="+mn-ea"/>
                <a:cs typeface="+mn-cs"/>
              </a:rPr>
              <a:t>National Center for HIV, Viral Hepatitis, STD, and TB Prevention</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Calibri" panose="020F0502020204030204" pitchFamily="34" charset="0"/>
                <a:ea typeface="+mn-ea"/>
                <a:cs typeface="+mn-cs"/>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3950208"/>
            <a:ext cx="6400800" cy="1292352"/>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48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6023492"/>
            <a:ext cx="890337" cy="689872"/>
          </a:xfrm>
          <a:prstGeom prst="rect">
            <a:avLst/>
          </a:prstGeom>
        </p:spPr>
      </p:pic>
      <p:sp>
        <p:nvSpPr>
          <p:cNvPr id="2" name="Title 1"/>
          <p:cNvSpPr>
            <a:spLocks noGrp="1"/>
          </p:cNvSpPr>
          <p:nvPr>
            <p:ph type="title"/>
          </p:nvPr>
        </p:nvSpPr>
        <p:spPr>
          <a:xfrm>
            <a:off x="457200" y="280416"/>
            <a:ext cx="8229600" cy="1146048"/>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548384"/>
            <a:ext cx="8229600" cy="4462272"/>
          </a:xfrm>
        </p:spPr>
        <p:txBody>
          <a:bodyPr/>
          <a:lstStyle>
            <a:lvl1pPr marL="0" indent="0">
              <a:buFont typeface="Wingdings" panose="05000000000000000000" pitchFamily="2" charset="2"/>
              <a:buNone/>
              <a:defRPr sz="2400" b="0">
                <a:solidFill>
                  <a:schemeClr val="tx1"/>
                </a:solidFill>
              </a:defRPr>
            </a:lvl1pPr>
            <a:lvl2pPr marL="514337" indent="-171446">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7" y="6356352"/>
            <a:ext cx="1593373" cy="336413"/>
          </a:xfrm>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189"/>
            <a:endParaRPr lang="en-US">
              <a:solidFill>
                <a:prstClr val="black">
                  <a:tint val="75000"/>
                </a:prstClr>
              </a:solidFill>
            </a:endParaRPr>
          </a:p>
        </p:txBody>
      </p:sp>
      <p:sp>
        <p:nvSpPr>
          <p:cNvPr id="6" name="Slide Number Placeholder 5"/>
          <p:cNvSpPr>
            <a:spLocks noGrp="1"/>
          </p:cNvSpPr>
          <p:nvPr>
            <p:ph type="sldNum" sz="quarter" idx="12"/>
          </p:nvPr>
        </p:nvSpPr>
        <p:spPr>
          <a:xfrm>
            <a:off x="6629400" y="6356352"/>
            <a:ext cx="2057400" cy="365125"/>
          </a:xfrm>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237465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272"/>
            <a:ext cx="8293608" cy="115824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5900928"/>
            <a:ext cx="7772400" cy="573024"/>
          </a:xfrm>
        </p:spPr>
        <p:txBody>
          <a:bodyPr/>
          <a:lstStyle>
            <a:lvl1pPr marL="0" indent="0">
              <a:buNone/>
              <a:defRPr sz="2000">
                <a:solidFill>
                  <a:schemeClr val="bg2"/>
                </a:solidFill>
                <a:latin typeface="+mn-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057400" cy="365125"/>
          </a:xfrm>
        </p:spPr>
        <p:txBody>
          <a:bodyPr/>
          <a:lstStyle>
            <a:lvl1pPr>
              <a:defRPr>
                <a:solidFill>
                  <a:schemeClr val="bg2"/>
                </a:solidFill>
              </a:defRPr>
            </a:lvl1pPr>
          </a:lstStyle>
          <a:p>
            <a:pPr defTabSz="457189"/>
            <a:fld id="{48BDFDD9-E08D-4C81-B20C-0A09A4E04F81}" type="datetimeFigureOut">
              <a:rPr lang="en-US" smtClean="0">
                <a:solidFill>
                  <a:srgbClr val="E7E6E6"/>
                </a:solidFill>
              </a:rPr>
              <a:pPr defTabSz="457189"/>
              <a:t>5/4/2022</a:t>
            </a:fld>
            <a:endParaRPr lang="en-US">
              <a:solidFill>
                <a:srgbClr val="E7E6E6"/>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pPr defTabSz="457189"/>
            <a:endParaRPr lang="en-US">
              <a:solidFill>
                <a:srgbClr val="E7E6E6"/>
              </a:solidFill>
            </a:endParaRPr>
          </a:p>
        </p:txBody>
      </p:sp>
      <p:sp>
        <p:nvSpPr>
          <p:cNvPr id="6" name="Slide Number Placeholder 5"/>
          <p:cNvSpPr>
            <a:spLocks noGrp="1"/>
          </p:cNvSpPr>
          <p:nvPr>
            <p:ph type="sldNum" sz="quarter" idx="12"/>
          </p:nvPr>
        </p:nvSpPr>
        <p:spPr>
          <a:xfrm>
            <a:off x="6693408" y="6356352"/>
            <a:ext cx="2057400" cy="365125"/>
          </a:xfrm>
        </p:spPr>
        <p:txBody>
          <a:bodyPr/>
          <a:lstStyle>
            <a:lvl1pPr>
              <a:defRPr>
                <a:solidFill>
                  <a:schemeClr val="bg2"/>
                </a:solidFill>
              </a:defRPr>
            </a:lvl1pPr>
          </a:lstStyle>
          <a:p>
            <a:pPr defTabSz="457189"/>
            <a:fld id="{35A20E59-B269-4201-9312-514125AC37CC}" type="slidenum">
              <a:rPr lang="en-US" smtClean="0">
                <a:solidFill>
                  <a:srgbClr val="E7E6E6"/>
                </a:solidFill>
              </a:rPr>
              <a:pPr defTabSz="457189"/>
              <a:t>‹#›</a:t>
            </a:fld>
            <a:endParaRPr lang="en-US">
              <a:solidFill>
                <a:srgbClr val="E7E6E6"/>
              </a:solidFill>
            </a:endParaRPr>
          </a:p>
        </p:txBody>
      </p:sp>
    </p:spTree>
    <p:extLst>
      <p:ext uri="{BB962C8B-B14F-4D97-AF65-F5344CB8AC3E}">
        <p14:creationId xmlns:p14="http://schemas.microsoft.com/office/powerpoint/2010/main" val="105639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34"/>
            <a:ext cx="8229600" cy="1005635"/>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357796"/>
            <a:ext cx="8229600" cy="4291197"/>
          </a:xfrm>
        </p:spPr>
        <p:txBody>
          <a:bodyPr/>
          <a:lstStyle>
            <a:lvl1pPr marL="0" indent="0">
              <a:buFont typeface="Wingdings" panose="05000000000000000000" pitchFamily="2" charset="2"/>
              <a:buNone/>
              <a:defRPr b="0">
                <a:solidFill>
                  <a:schemeClr val="tx1"/>
                </a:solidFill>
              </a:defRPr>
            </a:lvl1pPr>
            <a:lvl2pPr marL="514337" indent="-171446">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5803962"/>
            <a:ext cx="6400800" cy="858099"/>
          </a:xfrm>
        </p:spPr>
        <p:txBody>
          <a:bodyPr anchor="t">
            <a:normAutofit/>
          </a:bodyPr>
          <a:lstStyle>
            <a:lvl1pPr marL="0" indent="0" algn="l">
              <a:buFont typeface="Wingdings" panose="05000000000000000000" pitchFamily="2" charset="2"/>
              <a:buNone/>
              <a:defRPr sz="1000" b="0">
                <a:solidFill>
                  <a:schemeClr val="tx1"/>
                </a:solidFill>
              </a:defRPr>
            </a:lvl1pPr>
            <a:lvl2pPr marL="514337" indent="-171446"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6023492"/>
            <a:ext cx="890337"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6336269"/>
            <a:ext cx="367408"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fld id="{69FE1C53-EC00-467A-90D0-1E634E004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06213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18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85404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8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345346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C59ED-ADB3-46DB-A744-9C9FF2DC5BD1}"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18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1539328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18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spTree>
    <p:extLst>
      <p:ext uri="{BB962C8B-B14F-4D97-AF65-F5344CB8AC3E}">
        <p14:creationId xmlns:p14="http://schemas.microsoft.com/office/powerpoint/2010/main" val="3405586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18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val="4128672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18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val="349706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18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val="3959949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84" indent="-342884">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35007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2"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600201"/>
            <a:ext cx="3879669" cy="4191000"/>
          </a:xfrm>
          <a:prstGeom prst="rect">
            <a:avLst/>
          </a:prstGeom>
        </p:spPr>
        <p:txBody>
          <a:bodyPr/>
          <a:lstStyle>
            <a:lvl1pPr marL="342884" indent="-342884">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13" indent="-285736">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2"/>
            <a:ext cx="9143196" cy="162732"/>
          </a:xfrm>
          <a:prstGeom prst="rect">
            <a:avLst/>
          </a:prstGeom>
        </p:spPr>
      </p:pic>
    </p:spTree>
    <p:extLst>
      <p:ext uri="{BB962C8B-B14F-4D97-AF65-F5344CB8AC3E}">
        <p14:creationId xmlns:p14="http://schemas.microsoft.com/office/powerpoint/2010/main" val="16499537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C59ED-ADB3-46DB-A744-9C9FF2DC5BD1}"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C59ED-ADB3-46DB-A744-9C9FF2DC5BD1}"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CC59ED-ADB3-46DB-A744-9C9FF2DC5BD1}"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C59ED-ADB3-46DB-A744-9C9FF2DC5BD1}"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C59ED-ADB3-46DB-A744-9C9FF2DC5BD1}"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C59ED-ADB3-46DB-A744-9C9FF2DC5BD1}"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C59ED-ADB3-46DB-A744-9C9FF2DC5BD1}"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CCB9B-86BA-403C-A251-F2A7088A71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C59ED-ADB3-46DB-A744-9C9FF2DC5BD1}" type="datetimeFigureOut">
              <a:rPr lang="en-US" smtClean="0"/>
              <a:pPr/>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CCB9B-86BA-403C-A251-F2A7088A71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189"/>
            <a:fld id="{48BDFDD9-E08D-4C81-B20C-0A09A4E04F81}" type="datetimeFigureOut">
              <a:rPr lang="en-US" smtClean="0">
                <a:solidFill>
                  <a:prstClr val="black">
                    <a:tint val="75000"/>
                  </a:prstClr>
                </a:solidFill>
              </a:rPr>
              <a:pPr defTabSz="457189"/>
              <a:t>5/4/2022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189"/>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189"/>
            <a:fld id="{35A20E59-B269-4201-9312-514125AC37CC}"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val="2514175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cdc.gov/ssp/syringe-services-programs-faq.htm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LFMXPHrtE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8LFMXPHrtE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lummi-nsn.org/apps/SquolQuol/Bootstrap33/PDFjs/web/viewer.php?DocumentID=235"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tiff"/><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Jrienstra@npaihb.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hyperlink" Target="https://www.bchumanservices.net/2016/11/the-language-of-addiction-updated-guide/" TargetMode="External"/><Relationship Id="rId3" Type="http://schemas.openxmlformats.org/officeDocument/2006/relationships/hyperlink" Target="http://www.harmreduction.org/" TargetMode="External"/><Relationship Id="rId7" Type="http://schemas.openxmlformats.org/officeDocument/2006/relationships/hyperlink" Target="https://www.npr.org/sections/parallels/2017/04/18/524380027/in-portugal-drug-use-is-treated-as-a-medical-issue-not-a-crim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mygooddays.org/for-patients/patient-assistance/" TargetMode="External"/><Relationship Id="rId5" Type="http://schemas.openxmlformats.org/officeDocument/2006/relationships/hyperlink" Target="https://nasen.org/" TargetMode="External"/><Relationship Id="rId4" Type="http://schemas.openxmlformats.org/officeDocument/2006/relationships/hyperlink" Target="http://stopoverdose.org/" TargetMode="External"/><Relationship Id="rId9" Type="http://schemas.openxmlformats.org/officeDocument/2006/relationships/hyperlink" Target="https://trash-cans.com/products/outdoor-sharps-disposal-kiosk-square-38-gallons-ce138-ch-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ssp/syringe-services-programs-faq.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ssp/syringe-services-programs-faq.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sp/syringe-services-programs-faq.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Harm </a:t>
            </a:r>
            <a:r>
              <a:rPr lang="en-US" dirty="0" smtClean="0"/>
              <a:t>Reduction, SSPs, and Me</a:t>
            </a:r>
            <a:endParaRPr lang="en-US" dirty="0"/>
          </a:p>
        </p:txBody>
      </p:sp>
      <p:sp>
        <p:nvSpPr>
          <p:cNvPr id="3" name="Subtitle 2"/>
          <p:cNvSpPr>
            <a:spLocks noGrp="1"/>
          </p:cNvSpPr>
          <p:nvPr>
            <p:ph type="subTitle" idx="1"/>
          </p:nvPr>
        </p:nvSpPr>
        <p:spPr>
          <a:xfrm>
            <a:off x="1447800" y="5105400"/>
            <a:ext cx="6400800" cy="1752600"/>
          </a:xfrm>
        </p:spPr>
        <p:txBody>
          <a:bodyPr>
            <a:normAutofit/>
          </a:bodyPr>
          <a:lstStyle/>
          <a:p>
            <a:pPr algn="r"/>
            <a:r>
              <a:rPr lang="en-US" sz="1800" dirty="0"/>
              <a:t>Jessica Rienstra </a:t>
            </a:r>
            <a:r>
              <a:rPr lang="en-US" sz="1800" dirty="0" smtClean="0"/>
              <a:t>BSN, RN</a:t>
            </a:r>
          </a:p>
          <a:p>
            <a:pPr algn="r"/>
            <a:r>
              <a:rPr lang="en-US" sz="1800" dirty="0" smtClean="0"/>
              <a:t>ECHO Case Manager</a:t>
            </a:r>
          </a:p>
          <a:p>
            <a:pPr algn="r"/>
            <a:r>
              <a:rPr lang="en-US" sz="1800" dirty="0" smtClean="0"/>
              <a:t> NPAIHB</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05" y="1582185"/>
            <a:ext cx="3049172" cy="2862322"/>
          </a:xfrm>
          <a:prstGeom prst="rect">
            <a:avLst/>
          </a:prstGeom>
        </p:spPr>
        <p:txBody>
          <a:bodyPr wrap="square">
            <a:spAutoFit/>
          </a:bodyPr>
          <a:lstStyle/>
          <a:p>
            <a:r>
              <a:rPr lang="en-US" sz="2400" dirty="0">
                <a:latin typeface="+mj-lt"/>
              </a:rPr>
              <a:t>Do SSPs cause more needles in public places?</a:t>
            </a:r>
          </a:p>
          <a:p>
            <a:r>
              <a:rPr lang="en-US" dirty="0">
                <a:latin typeface="+mj-lt"/>
              </a:rPr>
              <a:t>No! Studies show that SSPs protect the public and first responders by providing safe needle disposal and reducing the presence of needles in the community.</a:t>
            </a:r>
          </a:p>
        </p:txBody>
      </p:sp>
      <p:pic>
        <p:nvPicPr>
          <p:cNvPr id="3" name="Picture 2"/>
          <p:cNvPicPr>
            <a:picLocks noChangeAspect="1"/>
          </p:cNvPicPr>
          <p:nvPr/>
        </p:nvPicPr>
        <p:blipFill>
          <a:blip r:embed="rId3"/>
          <a:stretch>
            <a:fillRect/>
          </a:stretch>
        </p:blipFill>
        <p:spPr>
          <a:xfrm>
            <a:off x="3102208" y="857250"/>
            <a:ext cx="2953934" cy="4747393"/>
          </a:xfrm>
          <a:prstGeom prst="rect">
            <a:avLst/>
          </a:prstGeom>
        </p:spPr>
      </p:pic>
      <p:pic>
        <p:nvPicPr>
          <p:cNvPr id="4" name="Picture 3"/>
          <p:cNvPicPr>
            <a:picLocks noChangeAspect="1"/>
          </p:cNvPicPr>
          <p:nvPr/>
        </p:nvPicPr>
        <p:blipFill>
          <a:blip r:embed="rId4"/>
          <a:stretch>
            <a:fillRect/>
          </a:stretch>
        </p:blipFill>
        <p:spPr>
          <a:xfrm>
            <a:off x="6056142" y="1778844"/>
            <a:ext cx="3163616" cy="4221907"/>
          </a:xfrm>
          <a:prstGeom prst="rect">
            <a:avLst/>
          </a:prstGeom>
        </p:spPr>
      </p:pic>
      <p:sp>
        <p:nvSpPr>
          <p:cNvPr id="5" name="Rectangle 4"/>
          <p:cNvSpPr/>
          <p:nvPr/>
        </p:nvSpPr>
        <p:spPr>
          <a:xfrm>
            <a:off x="179505" y="5146359"/>
            <a:ext cx="2841815" cy="323165"/>
          </a:xfrm>
          <a:prstGeom prst="rect">
            <a:avLst/>
          </a:prstGeom>
        </p:spPr>
        <p:txBody>
          <a:bodyPr wrap="square">
            <a:spAutoFit/>
          </a:bodyPr>
          <a:lstStyle/>
          <a:p>
            <a:r>
              <a:rPr lang="en-US" sz="750" dirty="0"/>
              <a:t>Syringe Services Programs (SSPs) FAQs | CDC. (2020, December 7). </a:t>
            </a:r>
            <a:r>
              <a:rPr lang="en-US" sz="750" dirty="0">
                <a:hlinkClick r:id="rId5"/>
              </a:rPr>
              <a:t>https://www.cdc.gov/ssp/syringe-services-programs-faq.html</a:t>
            </a:r>
            <a:r>
              <a:rPr lang="en-US" sz="750" dirty="0"/>
              <a:t>  </a:t>
            </a:r>
          </a:p>
        </p:txBody>
      </p:sp>
    </p:spTree>
    <p:extLst>
      <p:ext uri="{BB962C8B-B14F-4D97-AF65-F5344CB8AC3E}">
        <p14:creationId xmlns:p14="http://schemas.microsoft.com/office/powerpoint/2010/main" val="385379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3201"/>
          <a:stretch/>
        </p:blipFill>
        <p:spPr>
          <a:xfrm>
            <a:off x="200465" y="1316064"/>
            <a:ext cx="8361967" cy="4502871"/>
          </a:xfrm>
          <a:prstGeom prst="rect">
            <a:avLst/>
          </a:prstGeom>
        </p:spPr>
      </p:pic>
      <p:sp>
        <p:nvSpPr>
          <p:cNvPr id="3" name="Rectangle 2"/>
          <p:cNvSpPr/>
          <p:nvPr/>
        </p:nvSpPr>
        <p:spPr>
          <a:xfrm>
            <a:off x="200465" y="5453408"/>
            <a:ext cx="2369559" cy="300082"/>
          </a:xfrm>
          <a:prstGeom prst="rect">
            <a:avLst/>
          </a:prstGeom>
        </p:spPr>
        <p:txBody>
          <a:bodyPr wrap="none">
            <a:spAutoFit/>
          </a:bodyPr>
          <a:lstStyle/>
          <a:p>
            <a:r>
              <a:rPr lang="en-US" sz="900" dirty="0"/>
              <a:t>Richards, J. (</a:t>
            </a:r>
            <a:r>
              <a:rPr lang="en-US" sz="900" dirty="0" err="1"/>
              <a:t>n.d.</a:t>
            </a:r>
            <a:r>
              <a:rPr lang="en-US" sz="900" dirty="0"/>
              <a:t>). Harm  reduction </a:t>
            </a:r>
            <a:r>
              <a:rPr lang="en-US" sz="900" dirty="0" err="1"/>
              <a:t>ToolKit</a:t>
            </a:r>
            <a:r>
              <a:rPr lang="en-US" sz="900" dirty="0"/>
              <a:t>. 18</a:t>
            </a:r>
            <a:r>
              <a:rPr lang="en-US" sz="1350" dirty="0"/>
              <a:t>.</a:t>
            </a:r>
          </a:p>
        </p:txBody>
      </p:sp>
    </p:spTree>
    <p:extLst>
      <p:ext uri="{BB962C8B-B14F-4D97-AF65-F5344CB8AC3E}">
        <p14:creationId xmlns:p14="http://schemas.microsoft.com/office/powerpoint/2010/main" val="403815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812" y="889743"/>
            <a:ext cx="8662181" cy="5111008"/>
          </a:xfrm>
          <a:prstGeom prst="rect">
            <a:avLst/>
          </a:prstGeom>
        </p:spPr>
      </p:pic>
      <p:sp>
        <p:nvSpPr>
          <p:cNvPr id="3" name="Rectangle 2"/>
          <p:cNvSpPr/>
          <p:nvPr/>
        </p:nvSpPr>
        <p:spPr>
          <a:xfrm>
            <a:off x="5412544" y="5723751"/>
            <a:ext cx="3320072" cy="300082"/>
          </a:xfrm>
          <a:prstGeom prst="rect">
            <a:avLst/>
          </a:prstGeom>
        </p:spPr>
        <p:txBody>
          <a:bodyPr wrap="square">
            <a:spAutoFit/>
          </a:bodyPr>
          <a:lstStyle/>
          <a:p>
            <a:r>
              <a:rPr lang="en-US" sz="750" dirty="0"/>
              <a:t>Richards, J. (</a:t>
            </a:r>
            <a:r>
              <a:rPr lang="en-US" sz="750" dirty="0" err="1"/>
              <a:t>n.d.</a:t>
            </a:r>
            <a:r>
              <a:rPr lang="en-US" sz="750" dirty="0"/>
              <a:t>). Harm  reduction </a:t>
            </a:r>
            <a:r>
              <a:rPr lang="en-US" sz="750" dirty="0" err="1"/>
              <a:t>ToolKit</a:t>
            </a:r>
            <a:r>
              <a:rPr lang="en-US" sz="750" dirty="0"/>
              <a:t>. 18</a:t>
            </a:r>
            <a:r>
              <a:rPr lang="en-US" sz="1350" dirty="0"/>
              <a:t>.</a:t>
            </a:r>
          </a:p>
        </p:txBody>
      </p:sp>
    </p:spTree>
    <p:extLst>
      <p:ext uri="{BB962C8B-B14F-4D97-AF65-F5344CB8AC3E}">
        <p14:creationId xmlns:p14="http://schemas.microsoft.com/office/powerpoint/2010/main" val="4133795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SHATTER STIGMA</a:t>
            </a:r>
            <a:endParaRPr lang="en-US" dirty="0"/>
          </a:p>
        </p:txBody>
      </p:sp>
      <p:sp>
        <p:nvSpPr>
          <p:cNvPr id="3" name="Content Placeholder 2"/>
          <p:cNvSpPr>
            <a:spLocks noGrp="1"/>
          </p:cNvSpPr>
          <p:nvPr>
            <p:ph idx="1"/>
          </p:nvPr>
        </p:nvSpPr>
        <p:spPr>
          <a:xfrm>
            <a:off x="628650" y="2226469"/>
            <a:ext cx="7886700" cy="3178163"/>
          </a:xfrm>
        </p:spPr>
        <p:txBody>
          <a:bodyPr>
            <a:normAutofit fontScale="85000" lnSpcReduction="10000"/>
          </a:bodyPr>
          <a:lstStyle/>
          <a:p>
            <a:r>
              <a:rPr lang="en-US" dirty="0" smtClean="0"/>
              <a:t>What are some thoughts and feelings that you have towards people who use illicit substances?</a:t>
            </a:r>
          </a:p>
          <a:p>
            <a:pPr marL="0" indent="0">
              <a:buNone/>
            </a:pPr>
            <a:endParaRPr lang="en-US" dirty="0" smtClean="0"/>
          </a:p>
          <a:p>
            <a:r>
              <a:rPr lang="en-US" dirty="0" smtClean="0"/>
              <a:t>How do you think substance use should be addressed in your community?</a:t>
            </a:r>
          </a:p>
          <a:p>
            <a:pPr marL="0" indent="0">
              <a:buNone/>
            </a:pPr>
            <a:endParaRPr lang="en-US" dirty="0" smtClean="0"/>
          </a:p>
          <a:p>
            <a:r>
              <a:rPr lang="en-US" dirty="0" smtClean="0">
                <a:hlinkClick r:id="rId3"/>
              </a:rPr>
              <a:t>https://www.youtube.com/watch?v=8LFMXPHrtE8</a:t>
            </a:r>
            <a:endParaRPr lang="en-US" dirty="0" smtClean="0"/>
          </a:p>
          <a:p>
            <a:endParaRPr lang="en-US" dirty="0"/>
          </a:p>
        </p:txBody>
      </p:sp>
      <p:sp>
        <p:nvSpPr>
          <p:cNvPr id="4" name="Rectangle 3"/>
          <p:cNvSpPr/>
          <p:nvPr/>
        </p:nvSpPr>
        <p:spPr>
          <a:xfrm>
            <a:off x="188156" y="5505835"/>
            <a:ext cx="8767689" cy="219291"/>
          </a:xfrm>
          <a:prstGeom prst="rect">
            <a:avLst/>
          </a:prstGeom>
        </p:spPr>
        <p:txBody>
          <a:bodyPr wrap="square">
            <a:spAutoFit/>
          </a:bodyPr>
          <a:lstStyle/>
          <a:p>
            <a:r>
              <a:rPr lang="en-US" sz="825" dirty="0" err="1"/>
              <a:t>fnhealthcouncil</a:t>
            </a:r>
            <a:r>
              <a:rPr lang="en-US" sz="825" dirty="0"/>
              <a:t>. (2018, June 27). </a:t>
            </a:r>
            <a:r>
              <a:rPr lang="en-US" sz="825" i="1" dirty="0"/>
              <a:t>Taking Care of Each Other: Reducing Stigma</a:t>
            </a:r>
            <a:r>
              <a:rPr lang="en-US" sz="825" dirty="0"/>
              <a:t>. </a:t>
            </a:r>
            <a:r>
              <a:rPr lang="en-US" sz="825" dirty="0">
                <a:hlinkClick r:id="rId3"/>
              </a:rPr>
              <a:t>https://www.youtube.com/watch?v=8LFMXPHrtE8</a:t>
            </a:r>
            <a:endParaRPr lang="en-US" sz="825" dirty="0"/>
          </a:p>
        </p:txBody>
      </p:sp>
    </p:spTree>
    <p:extLst>
      <p:ext uri="{BB962C8B-B14F-4D97-AF65-F5344CB8AC3E}">
        <p14:creationId xmlns:p14="http://schemas.microsoft.com/office/powerpoint/2010/main" val="12613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LFMXPHrtE8"/>
          <p:cNvPicPr>
            <a:picLocks noRot="1" noChangeAspect="1"/>
          </p:cNvPicPr>
          <p:nvPr>
            <a:videoFile r:link="rId1"/>
          </p:nvPr>
        </p:nvPicPr>
        <p:blipFill>
          <a:blip r:embed="rId3"/>
          <a:stretch>
            <a:fillRect/>
          </a:stretch>
        </p:blipFill>
        <p:spPr>
          <a:xfrm>
            <a:off x="372533" y="1066800"/>
            <a:ext cx="8398934" cy="4724400"/>
          </a:xfrm>
          <a:prstGeom prst="rect">
            <a:avLst/>
          </a:prstGeom>
        </p:spPr>
      </p:pic>
    </p:spTree>
    <p:extLst>
      <p:ext uri="{BB962C8B-B14F-4D97-AF65-F5344CB8AC3E}">
        <p14:creationId xmlns:p14="http://schemas.microsoft.com/office/powerpoint/2010/main" val="375091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3286" y="857250"/>
            <a:ext cx="3991672" cy="5143500"/>
          </a:xfrm>
          <a:prstGeom prst="rect">
            <a:avLst/>
          </a:prstGeom>
        </p:spPr>
      </p:pic>
    </p:spTree>
    <p:extLst>
      <p:ext uri="{BB962C8B-B14F-4D97-AF65-F5344CB8AC3E}">
        <p14:creationId xmlns:p14="http://schemas.microsoft.com/office/powerpoint/2010/main" val="298535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21334" y="843036"/>
            <a:ext cx="3994016" cy="5157714"/>
          </a:xfrm>
          <a:prstGeom prst="rect">
            <a:avLst/>
          </a:prstGeom>
        </p:spPr>
      </p:pic>
      <p:pic>
        <p:nvPicPr>
          <p:cNvPr id="4" name="Picture 3"/>
          <p:cNvPicPr>
            <a:picLocks noChangeAspect="1"/>
          </p:cNvPicPr>
          <p:nvPr/>
        </p:nvPicPr>
        <p:blipFill>
          <a:blip r:embed="rId4"/>
          <a:stretch>
            <a:fillRect/>
          </a:stretch>
        </p:blipFill>
        <p:spPr>
          <a:xfrm>
            <a:off x="417635" y="843037"/>
            <a:ext cx="3989871" cy="5147048"/>
          </a:xfrm>
          <a:prstGeom prst="rect">
            <a:avLst/>
          </a:prstGeom>
        </p:spPr>
      </p:pic>
    </p:spTree>
    <p:extLst>
      <p:ext uri="{BB962C8B-B14F-4D97-AF65-F5344CB8AC3E}">
        <p14:creationId xmlns:p14="http://schemas.microsoft.com/office/powerpoint/2010/main" val="3363336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algn="ctr">
              <a:buNone/>
            </a:pPr>
            <a:r>
              <a:rPr lang="en-US" sz="8000" dirty="0"/>
              <a:t>	</a:t>
            </a:r>
            <a:r>
              <a:rPr lang="en-US" sz="6600" dirty="0"/>
              <a:t>ALL PATIENTS DESERVE ACCESS TO TREATMENT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normAutofit/>
          </a:bodyPr>
          <a:lstStyle/>
          <a:p>
            <a:endParaRPr lang="en-US" sz="2400" dirty="0"/>
          </a:p>
        </p:txBody>
      </p:sp>
      <p:pic>
        <p:nvPicPr>
          <p:cNvPr id="4" name="Picture 3" descr="harm reduction 2.jpg"/>
          <p:cNvPicPr>
            <a:picLocks noChangeAspect="1"/>
          </p:cNvPicPr>
          <p:nvPr/>
        </p:nvPicPr>
        <p:blipFill>
          <a:blip r:embed="rId3" cstate="print"/>
          <a:stretch>
            <a:fillRect/>
          </a:stretch>
        </p:blipFill>
        <p:spPr>
          <a:xfrm>
            <a:off x="228600" y="1828799"/>
            <a:ext cx="8763000" cy="3345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28527271_5e2fd3f25e2432.jpg"/>
          <p:cNvPicPr>
            <a:picLocks noGrp="1" noChangeAspect="1"/>
          </p:cNvPicPr>
          <p:nvPr>
            <p:ph idx="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Harm Reduction?</a:t>
            </a:r>
            <a:endParaRPr lang="en-US" dirty="0"/>
          </a:p>
        </p:txBody>
      </p:sp>
      <p:sp>
        <p:nvSpPr>
          <p:cNvPr id="3" name="Content Placeholder 2"/>
          <p:cNvSpPr>
            <a:spLocks noGrp="1"/>
          </p:cNvSpPr>
          <p:nvPr>
            <p:ph idx="1"/>
          </p:nvPr>
        </p:nvSpPr>
        <p:spPr>
          <a:xfrm>
            <a:off x="457200" y="1676400"/>
            <a:ext cx="8229600" cy="3840163"/>
          </a:xfrm>
        </p:spPr>
        <p:txBody>
          <a:bodyPr/>
          <a:lstStyle/>
          <a:p>
            <a:pPr>
              <a:buNone/>
            </a:pPr>
            <a:r>
              <a:rPr lang="en-US" dirty="0" smtClean="0"/>
              <a:t>	Harm reduction refers to interventions aimed at reducing the negative effects of health behaviors without necessarily extinguishing the problematic health </a:t>
            </a:r>
            <a:r>
              <a:rPr lang="en-US" smtClean="0"/>
              <a:t>behaviors completely.</a:t>
            </a:r>
            <a:r>
              <a:rPr lang="en-US" baseline="30000" smtClean="0"/>
              <a:t>1</a:t>
            </a:r>
          </a:p>
          <a:p>
            <a:pPr>
              <a:buNone/>
            </a:pPr>
            <a:endParaRPr lang="en-US" dirty="0" smtClean="0"/>
          </a:p>
          <a:p>
            <a:pPr>
              <a:buNone/>
            </a:pPr>
            <a:r>
              <a:rPr lang="en-US" dirty="0" smtClean="0"/>
              <a:t> 	This practice is seen and modeled throughout all of health care.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9600" y="533400"/>
            <a:ext cx="8229600" cy="804887"/>
          </a:xfrm>
          <a:prstGeom prst="rect">
            <a:avLst/>
          </a:prstGeom>
          <a:noFill/>
          <a:ln>
            <a:noFill/>
          </a:ln>
        </p:spPr>
        <p:txBody>
          <a:bodyPr lIns="91425" tIns="45700" rIns="91425" bIns="45700" anchor="ctr" anchorCtr="0">
            <a:noAutofit/>
          </a:bodyPr>
          <a:lstStyle/>
          <a:p>
            <a:pPr marL="0" marR="0" lvl="0" indent="0" algn="l" rtl="0">
              <a:spcBef>
                <a:spcPts val="0"/>
              </a:spcBef>
              <a:buClr>
                <a:srgbClr val="EAD594"/>
              </a:buClr>
              <a:buSzPct val="25000"/>
              <a:buFont typeface="Allerta"/>
              <a:buNone/>
            </a:pPr>
            <a:r>
              <a:rPr lang="en-US" sz="4400" dirty="0"/>
              <a:t>     Supplies:</a:t>
            </a:r>
          </a:p>
        </p:txBody>
      </p:sp>
      <p:sp>
        <p:nvSpPr>
          <p:cNvPr id="116" name="Shape 116"/>
          <p:cNvSpPr txBox="1">
            <a:spLocks noGrp="1"/>
          </p:cNvSpPr>
          <p:nvPr>
            <p:ph idx="1"/>
          </p:nvPr>
        </p:nvSpPr>
        <p:spPr>
          <a:xfrm>
            <a:off x="358200" y="1262100"/>
            <a:ext cx="8229600" cy="47091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2000" dirty="0"/>
              <a:t>These may include but are not limited to the following prevention items:</a:t>
            </a:r>
          </a:p>
          <a:p>
            <a:pPr marL="0" marR="0" lvl="0" indent="0" algn="l" rtl="0">
              <a:spcBef>
                <a:spcPts val="0"/>
              </a:spcBef>
              <a:buNone/>
            </a:pPr>
            <a:endParaRPr lang="en-US" sz="1800" dirty="0"/>
          </a:p>
          <a:p>
            <a:pPr marL="0" marR="0" lvl="0" indent="0" algn="l" rtl="0">
              <a:spcBef>
                <a:spcPts val="0"/>
              </a:spcBef>
              <a:buNone/>
            </a:pPr>
            <a:endParaRPr lang="en-US" sz="1800" dirty="0"/>
          </a:p>
          <a:p>
            <a:pPr marL="0" marR="0" lvl="0" indent="0" algn="l" rtl="0">
              <a:spcBef>
                <a:spcPts val="0"/>
              </a:spcBef>
              <a:buNone/>
            </a:pPr>
            <a:endParaRPr lang="en-US" sz="2000" dirty="0"/>
          </a:p>
          <a:p>
            <a:pPr marL="0" marR="0" lvl="0" indent="0" algn="l" rtl="0">
              <a:spcBef>
                <a:spcPts val="0"/>
              </a:spcBef>
              <a:buNone/>
            </a:pPr>
            <a:r>
              <a:rPr lang="en-US" sz="2000" dirty="0"/>
              <a:t>-Sterile syringes 1 </a:t>
            </a:r>
            <a:r>
              <a:rPr lang="en-US" sz="2000" dirty="0" err="1"/>
              <a:t>mL</a:t>
            </a:r>
            <a:endParaRPr lang="en-US" sz="2000" dirty="0"/>
          </a:p>
          <a:p>
            <a:pPr marL="0" marR="0" lvl="0" indent="0" algn="l" rtl="0">
              <a:spcBef>
                <a:spcPts val="0"/>
              </a:spcBef>
              <a:buNone/>
            </a:pPr>
            <a:r>
              <a:rPr lang="en-US" sz="2000" dirty="0"/>
              <a:t>(generally with 27 g 1/2in</a:t>
            </a:r>
          </a:p>
          <a:p>
            <a:pPr marL="0" marR="0" lvl="0" indent="0" algn="l" rtl="0">
              <a:spcBef>
                <a:spcPts val="0"/>
              </a:spcBef>
              <a:buNone/>
            </a:pPr>
            <a:r>
              <a:rPr lang="en-US" sz="2000" dirty="0"/>
              <a:t>needles) </a:t>
            </a:r>
          </a:p>
          <a:p>
            <a:pPr marL="0" marR="0" lvl="0" indent="0" algn="l" rtl="0">
              <a:spcBef>
                <a:spcPts val="0"/>
              </a:spcBef>
              <a:buNone/>
            </a:pPr>
            <a:r>
              <a:rPr lang="en-US" sz="2000" dirty="0"/>
              <a:t>-Alcohol prep pads</a:t>
            </a:r>
          </a:p>
          <a:p>
            <a:pPr marL="0" marR="0" lvl="0" indent="0" algn="l" rtl="0">
              <a:spcBef>
                <a:spcPts val="0"/>
              </a:spcBef>
              <a:buNone/>
            </a:pPr>
            <a:r>
              <a:rPr lang="en-US" sz="2000" dirty="0"/>
              <a:t>-Cookers</a:t>
            </a:r>
          </a:p>
          <a:p>
            <a:pPr marL="0" marR="0" lvl="0" indent="0" algn="l" rtl="0">
              <a:spcBef>
                <a:spcPts val="0"/>
              </a:spcBef>
              <a:buNone/>
            </a:pPr>
            <a:r>
              <a:rPr lang="en-US" sz="2000" dirty="0"/>
              <a:t>-Cotton filters</a:t>
            </a:r>
          </a:p>
          <a:p>
            <a:pPr marL="0" marR="0" lvl="0" indent="0" algn="l" rtl="0">
              <a:spcBef>
                <a:spcPts val="0"/>
              </a:spcBef>
              <a:buNone/>
            </a:pPr>
            <a:r>
              <a:rPr lang="en-US" sz="2000" dirty="0"/>
              <a:t>-Sterile water</a:t>
            </a:r>
          </a:p>
          <a:p>
            <a:pPr marL="0" marR="0" lvl="0" indent="0" algn="l" rtl="0">
              <a:spcBef>
                <a:spcPts val="0"/>
              </a:spcBef>
              <a:buNone/>
            </a:pPr>
            <a:r>
              <a:rPr lang="en-US" sz="2000" dirty="0"/>
              <a:t>-Bandages</a:t>
            </a:r>
          </a:p>
          <a:p>
            <a:pPr marL="0" marR="0" lvl="0" indent="0" algn="l" rtl="0">
              <a:spcBef>
                <a:spcPts val="0"/>
              </a:spcBef>
              <a:buNone/>
            </a:pPr>
            <a:r>
              <a:rPr lang="en-US" sz="2000" dirty="0"/>
              <a:t>-Condoms</a:t>
            </a:r>
          </a:p>
          <a:p>
            <a:pPr marL="0" marR="0" lvl="0" indent="0" algn="l" rtl="0">
              <a:spcBef>
                <a:spcPts val="0"/>
              </a:spcBef>
              <a:buNone/>
            </a:pPr>
            <a:r>
              <a:rPr lang="en-US" sz="2000" dirty="0"/>
              <a:t>-Tourniquet</a:t>
            </a:r>
          </a:p>
          <a:p>
            <a:pPr marL="0" marR="0" lvl="0" indent="0" algn="l" rtl="0">
              <a:spcBef>
                <a:spcPts val="0"/>
              </a:spcBef>
              <a:buNone/>
            </a:pPr>
            <a:endParaRPr sz="1800" dirty="0"/>
          </a:p>
        </p:txBody>
      </p:sp>
      <p:pic>
        <p:nvPicPr>
          <p:cNvPr id="117" name="Shape 117" descr="injection supplies"/>
          <p:cNvPicPr preferRelativeResize="0"/>
          <p:nvPr/>
        </p:nvPicPr>
        <p:blipFill>
          <a:blip r:embed="rId3" cstate="print">
            <a:alphaModFix/>
          </a:blip>
          <a:stretch>
            <a:fillRect/>
          </a:stretch>
        </p:blipFill>
        <p:spPr>
          <a:xfrm>
            <a:off x="3352800" y="1981200"/>
            <a:ext cx="5257800" cy="4267200"/>
          </a:xfrm>
          <a:prstGeom prst="rect">
            <a:avLst/>
          </a:prstGeom>
          <a:noFill/>
          <a:ln>
            <a:noFill/>
          </a:ln>
        </p:spPr>
      </p:pic>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and SAFE access to Narcan</a:t>
            </a:r>
          </a:p>
        </p:txBody>
      </p:sp>
      <p:pic>
        <p:nvPicPr>
          <p:cNvPr id="4" name="Content Placeholder 3" descr="narcan spray.jpg"/>
          <p:cNvPicPr>
            <a:picLocks noGrp="1" noChangeAspect="1"/>
          </p:cNvPicPr>
          <p:nvPr>
            <p:ph idx="1"/>
          </p:nvPr>
        </p:nvPicPr>
        <p:blipFill>
          <a:blip r:embed="rId3" cstate="print"/>
          <a:stretch>
            <a:fillRect/>
          </a:stretch>
        </p:blipFill>
        <p:spPr>
          <a:xfrm>
            <a:off x="3109383" y="2332037"/>
            <a:ext cx="6034617" cy="4525963"/>
          </a:xfrm>
          <a:prstGeom prst="rect">
            <a:avLst/>
          </a:prstGeom>
        </p:spPr>
      </p:pic>
      <p:pic>
        <p:nvPicPr>
          <p:cNvPr id="5" name="Picture 4" descr="narcan assemble spray.jpg"/>
          <p:cNvPicPr>
            <a:picLocks noChangeAspect="1"/>
          </p:cNvPicPr>
          <p:nvPr/>
        </p:nvPicPr>
        <p:blipFill>
          <a:blip r:embed="rId4" cstate="print"/>
          <a:stretch>
            <a:fillRect/>
          </a:stretch>
        </p:blipFill>
        <p:spPr>
          <a:xfrm>
            <a:off x="0" y="4572000"/>
            <a:ext cx="4064000" cy="2286000"/>
          </a:xfrm>
          <a:prstGeom prst="rect">
            <a:avLst/>
          </a:prstGeom>
        </p:spPr>
      </p:pic>
      <p:pic>
        <p:nvPicPr>
          <p:cNvPr id="6" name="Picture 5" descr="narcan injection.jpg"/>
          <p:cNvPicPr>
            <a:picLocks noChangeAspect="1"/>
          </p:cNvPicPr>
          <p:nvPr/>
        </p:nvPicPr>
        <p:blipFill>
          <a:blip r:embed="rId5" cstate="print"/>
          <a:stretch>
            <a:fillRect/>
          </a:stretch>
        </p:blipFill>
        <p:spPr>
          <a:xfrm>
            <a:off x="0" y="1981200"/>
            <a:ext cx="4063999" cy="2590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315200" cy="5262979"/>
          </a:xfrm>
          <a:prstGeom prst="rect">
            <a:avLst/>
          </a:prstGeom>
        </p:spPr>
        <p:txBody>
          <a:bodyPr wrap="square">
            <a:spAutoFit/>
          </a:bodyPr>
          <a:lstStyle/>
          <a:p>
            <a:pPr marL="274320" indent="-274320">
              <a:buClr>
                <a:schemeClr val="accent3"/>
              </a:buClr>
              <a:buFont typeface="Wingdings 2"/>
              <a:buChar char=""/>
              <a:defRPr/>
            </a:pPr>
            <a:r>
              <a:rPr lang="en-US" sz="2400" dirty="0"/>
              <a:t>Prevention of injection-related wounds</a:t>
            </a:r>
          </a:p>
          <a:p>
            <a:pPr marL="274320" indent="-274320">
              <a:buClr>
                <a:schemeClr val="accent3"/>
              </a:buClr>
              <a:buFont typeface="Wingdings 2"/>
              <a:buChar char=""/>
              <a:defRPr/>
            </a:pPr>
            <a:r>
              <a:rPr lang="en-US" sz="2400" dirty="0"/>
              <a:t>Prevention of secondary infections (endocarditis, cotton fever)</a:t>
            </a:r>
          </a:p>
          <a:p>
            <a:pPr marL="274320" indent="-274320">
              <a:buClr>
                <a:schemeClr val="accent3"/>
              </a:buClr>
              <a:buFont typeface="Wingdings 2"/>
              <a:buChar char=""/>
              <a:defRPr/>
            </a:pPr>
            <a:r>
              <a:rPr lang="en-US" sz="2400" dirty="0"/>
              <a:t>Safer injection technique</a:t>
            </a:r>
          </a:p>
          <a:p>
            <a:pPr marL="274320" indent="-274320">
              <a:buClr>
                <a:schemeClr val="accent3"/>
              </a:buClr>
              <a:buFont typeface="Wingdings 2"/>
              <a:buChar char=""/>
              <a:defRPr/>
            </a:pPr>
            <a:r>
              <a:rPr lang="en-US" sz="2400" dirty="0"/>
              <a:t>Alternatives to injecting</a:t>
            </a:r>
          </a:p>
          <a:p>
            <a:pPr marL="274320" indent="-274320">
              <a:buClr>
                <a:schemeClr val="accent3"/>
              </a:buClr>
              <a:buFont typeface="Wingdings 2"/>
              <a:buChar char=""/>
              <a:defRPr/>
            </a:pPr>
            <a:r>
              <a:rPr lang="en-US" sz="2400" dirty="0"/>
              <a:t>Overdose prevention and response</a:t>
            </a:r>
          </a:p>
          <a:p>
            <a:pPr marL="274320" indent="-274320">
              <a:buClr>
                <a:schemeClr val="accent3"/>
              </a:buClr>
              <a:buFont typeface="Wingdings 2"/>
              <a:buChar char=""/>
              <a:defRPr/>
            </a:pPr>
            <a:r>
              <a:rPr lang="en-US" sz="2400" dirty="0"/>
              <a:t>Immunization</a:t>
            </a:r>
          </a:p>
          <a:p>
            <a:pPr marL="274320" indent="-274320">
              <a:buClr>
                <a:schemeClr val="accent3"/>
              </a:buClr>
              <a:buFont typeface="Wingdings 2"/>
              <a:buChar char=""/>
              <a:defRPr/>
            </a:pPr>
            <a:r>
              <a:rPr lang="en-US" sz="2400" dirty="0"/>
              <a:t>STI testing</a:t>
            </a:r>
          </a:p>
          <a:p>
            <a:pPr marL="274320" indent="-274320">
              <a:buClr>
                <a:schemeClr val="accent3"/>
              </a:buClr>
              <a:buFont typeface="Wingdings 2"/>
              <a:buChar char=""/>
              <a:defRPr/>
            </a:pPr>
            <a:r>
              <a:rPr lang="en-US" sz="2400" dirty="0"/>
              <a:t>Safer sex supplies</a:t>
            </a:r>
          </a:p>
          <a:p>
            <a:pPr marL="274320" indent="-274320">
              <a:buClr>
                <a:schemeClr val="accent3"/>
              </a:buClr>
              <a:buFont typeface="Wingdings 2"/>
              <a:buChar char=""/>
              <a:defRPr/>
            </a:pPr>
            <a:r>
              <a:rPr lang="en-US" sz="2400" dirty="0"/>
              <a:t>Case management</a:t>
            </a:r>
          </a:p>
          <a:p>
            <a:pPr marL="274320" indent="-274320">
              <a:buClr>
                <a:schemeClr val="accent3"/>
              </a:buClr>
              <a:buFont typeface="Wingdings 2"/>
              <a:buChar char=""/>
              <a:defRPr/>
            </a:pPr>
            <a:r>
              <a:rPr lang="en-US" sz="2400" dirty="0"/>
              <a:t>Addiction treatment</a:t>
            </a:r>
          </a:p>
          <a:p>
            <a:pPr marL="274320" indent="-274320">
              <a:buClr>
                <a:schemeClr val="accent3"/>
              </a:buClr>
              <a:buFont typeface="Wingdings 2"/>
              <a:buChar char=""/>
              <a:defRPr/>
            </a:pPr>
            <a:r>
              <a:rPr lang="en-US" sz="2400" dirty="0"/>
              <a:t>Allows patients access to Primary Care that they previously did not seek out</a:t>
            </a:r>
          </a:p>
          <a:p>
            <a:pPr marL="274320" indent="-274320">
              <a:buClr>
                <a:schemeClr val="accent3"/>
              </a:buClr>
              <a:buFont typeface="Wingdings 2"/>
              <a:buChar char=""/>
              <a:defRPr/>
            </a:pPr>
            <a:r>
              <a:rPr lang="en-US" sz="2400" dirty="0"/>
              <a:t>Connects patients to Recovery and Treatment options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ck for PDF">
            <a:hlinkClick r:id="rId3"/>
          </p:cNvPr>
          <p:cNvPicPr>
            <a:picLocks noChangeAspect="1" noChangeArrowheads="1"/>
          </p:cNvPicPr>
          <p:nvPr/>
        </p:nvPicPr>
        <p:blipFill>
          <a:blip r:embed="rId4" cstate="print"/>
          <a:srcRect/>
          <a:stretch>
            <a:fillRect/>
          </a:stretch>
        </p:blipFill>
        <p:spPr bwMode="auto">
          <a:xfrm>
            <a:off x="0" y="0"/>
            <a:ext cx="5296406" cy="6858000"/>
          </a:xfrm>
          <a:prstGeom prst="rect">
            <a:avLst/>
          </a:prstGeom>
          <a:noFill/>
        </p:spPr>
      </p:pic>
      <p:pic>
        <p:nvPicPr>
          <p:cNvPr id="4" name="Picture 3" descr="IMG_1595.JPG"/>
          <p:cNvPicPr>
            <a:picLocks noChangeAspect="1"/>
          </p:cNvPicPr>
          <p:nvPr/>
        </p:nvPicPr>
        <p:blipFill>
          <a:blip r:embed="rId5" cstate="print"/>
          <a:srcRect l="14812" t="28889" r="17053" b="24445"/>
          <a:stretch>
            <a:fillRect/>
          </a:stretch>
        </p:blipFill>
        <p:spPr>
          <a:xfrm>
            <a:off x="5221515" y="0"/>
            <a:ext cx="3922485" cy="3581400"/>
          </a:xfrm>
          <a:prstGeom prst="rect">
            <a:avLst/>
          </a:prstGeom>
        </p:spPr>
      </p:pic>
      <p:pic>
        <p:nvPicPr>
          <p:cNvPr id="5" name="Picture 4" descr="After Narcan v.0.tiff"/>
          <p:cNvPicPr>
            <a:picLocks noChangeAspect="1"/>
          </p:cNvPicPr>
          <p:nvPr/>
        </p:nvPicPr>
        <p:blipFill>
          <a:blip r:embed="rId6" cstate="print"/>
          <a:stretch>
            <a:fillRect/>
          </a:stretch>
        </p:blipFill>
        <p:spPr>
          <a:xfrm>
            <a:off x="5867400" y="4267200"/>
            <a:ext cx="2926652" cy="1392399"/>
          </a:xfrm>
          <a:prstGeom prst="rect">
            <a:avLst/>
          </a:prstGeom>
        </p:spPr>
      </p:pic>
      <p:sp>
        <p:nvSpPr>
          <p:cNvPr id="6" name="Rectangle 5"/>
          <p:cNvSpPr/>
          <p:nvPr/>
        </p:nvSpPr>
        <p:spPr>
          <a:xfrm>
            <a:off x="6705600" y="48768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28"/>
            <a:ext cx="8205231" cy="6878428"/>
          </a:xfrm>
          <a:prstGeom prst="rect">
            <a:avLst/>
          </a:prstGeom>
        </p:spPr>
      </p:pic>
    </p:spTree>
    <p:extLst>
      <p:ext uri="{BB962C8B-B14F-4D97-AF65-F5344CB8AC3E}">
        <p14:creationId xmlns:p14="http://schemas.microsoft.com/office/powerpoint/2010/main" val="3096881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id="{40103AEC-DE5B-544B-A074-043639D164F6}"/>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a:lstStyle/>
          <a:p>
            <a:fld id="{19B51A1E-902D-48AF-9020-955120F399B6}" type="slidenum">
              <a:rPr lang="en-US" smtClean="0"/>
              <a:pPr/>
              <a:t>25</a:t>
            </a:fld>
            <a:endParaRPr lang="en-US" dirty="0"/>
          </a:p>
        </p:txBody>
      </p:sp>
      <p:pic>
        <p:nvPicPr>
          <p:cNvPr id="5" name="Picture 4"/>
          <p:cNvPicPr>
            <a:picLocks noChangeAspect="1"/>
          </p:cNvPicPr>
          <p:nvPr/>
        </p:nvPicPr>
        <p:blipFill>
          <a:blip r:embed="rId4"/>
          <a:stretch>
            <a:fillRect/>
          </a:stretch>
        </p:blipFill>
        <p:spPr>
          <a:xfrm>
            <a:off x="7489348" y="5501250"/>
            <a:ext cx="1005923" cy="429068"/>
          </a:xfrm>
          <a:prstGeom prst="rect">
            <a:avLst/>
          </a:prstGeom>
        </p:spPr>
      </p:pic>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5"/>
          <a:stretch>
            <a:fillRect/>
          </a:stretch>
        </p:blipFill>
        <p:spPr>
          <a:xfrm>
            <a:off x="83323" y="1336483"/>
            <a:ext cx="8924207" cy="5019867"/>
          </a:xfrm>
          <a:prstGeom prst="rect">
            <a:avLst/>
          </a:prstGeom>
        </p:spPr>
      </p:pic>
    </p:spTree>
    <p:extLst>
      <p:ext uri="{BB962C8B-B14F-4D97-AF65-F5344CB8AC3E}">
        <p14:creationId xmlns:p14="http://schemas.microsoft.com/office/powerpoint/2010/main" val="120021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0140"/>
            <a:ext cx="8229600" cy="754226"/>
          </a:xfrm>
        </p:spPr>
        <p:txBody>
          <a:bodyPr>
            <a:normAutofit fontScale="90000"/>
          </a:bodyPr>
          <a:lstStyle/>
          <a:p>
            <a:r>
              <a:rPr dirty="0"/>
              <a:t>Primary and Secondary Syphilis — Rates of Reported Cases by State, United States and Territories, 2011 and 2020</a:t>
            </a:r>
          </a:p>
        </p:txBody>
      </p:sp>
      <p:pic>
        <p:nvPicPr>
          <p:cNvPr id="3" name="Picture 1" descr="United States map showing rates of reported primary and secondary syphilis by state and territory of residence from 2011 to 2020."/>
          <p:cNvPicPr>
            <a:picLocks noGrp="1" noChangeAspect="1"/>
          </p:cNvPicPr>
          <p:nvPr/>
        </p:nvPicPr>
        <p:blipFill>
          <a:blip r:embed="rId3"/>
          <a:stretch>
            <a:fillRect/>
          </a:stretch>
        </p:blipFill>
        <p:spPr bwMode="auto">
          <a:xfrm>
            <a:off x="717550" y="2667000"/>
            <a:ext cx="7708900" cy="3213100"/>
          </a:xfrm>
          <a:prstGeom prst="rect">
            <a:avLst/>
          </a:prstGeom>
          <a:noFill/>
          <a:ln w="9525">
            <a:noFill/>
            <a:headEnd/>
            <a:tailEnd/>
          </a:ln>
        </p:spPr>
      </p:pic>
      <p:sp>
        <p:nvSpPr>
          <p:cNvPr id="4" name="Content Placeholder 3"/>
          <p:cNvSpPr>
            <a:spLocks noGrp="1"/>
          </p:cNvSpPr>
          <p:nvPr>
            <p:ph sz="half" idx="2"/>
          </p:nvPr>
        </p:nvSpPr>
        <p:spPr>
          <a:xfrm>
            <a:off x="4648200" y="2363319"/>
            <a:ext cx="4038600" cy="4525963"/>
          </a:xfrm>
        </p:spPr>
        <p:txBody>
          <a:bodyPr/>
          <a:lstStyle/>
          <a:p>
            <a:pPr marL="0" indent="0">
              <a:buNone/>
            </a:pPr>
            <a:r>
              <a:rPr lang="en-US" dirty="0" smtClean="0"/>
              <a:t>         </a:t>
            </a:r>
            <a:r>
              <a:rPr dirty="0" smtClean="0"/>
              <a:t>* </a:t>
            </a:r>
            <a:r>
              <a:rPr dirty="0"/>
              <a:t>Per 100,000 </a:t>
            </a:r>
          </a:p>
        </p:txBody>
      </p:sp>
    </p:spTree>
    <p:extLst>
      <p:ext uri="{BB962C8B-B14F-4D97-AF65-F5344CB8AC3E}">
        <p14:creationId xmlns:p14="http://schemas.microsoft.com/office/powerpoint/2010/main" val="183150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40" y="954619"/>
            <a:ext cx="7192572" cy="767675"/>
          </a:xfrm>
        </p:spPr>
        <p:txBody>
          <a:bodyPr>
            <a:normAutofit fontScale="90000"/>
          </a:bodyPr>
          <a:lstStyle/>
          <a:p>
            <a:r>
              <a:rPr dirty="0"/>
              <a:t>Chlamydia — Rates of Reported Cases by County, United States, 2020</a:t>
            </a:r>
          </a:p>
        </p:txBody>
      </p:sp>
      <p:pic>
        <p:nvPicPr>
          <p:cNvPr id="3" name="Picture 1" descr="United States map showing rates of reported chlamydia cases by county in 2020."/>
          <p:cNvPicPr>
            <a:picLocks noGrp="1" noChangeAspect="1"/>
          </p:cNvPicPr>
          <p:nvPr/>
        </p:nvPicPr>
        <p:blipFill>
          <a:blip r:embed="rId3"/>
          <a:stretch>
            <a:fillRect/>
          </a:stretch>
        </p:blipFill>
        <p:spPr bwMode="auto">
          <a:xfrm>
            <a:off x="181484" y="1811812"/>
            <a:ext cx="6588510" cy="3185327"/>
          </a:xfrm>
          <a:prstGeom prst="rect">
            <a:avLst/>
          </a:prstGeom>
          <a:noFill/>
          <a:ln w="9525">
            <a:noFill/>
            <a:headEnd/>
            <a:tailEnd/>
          </a:ln>
        </p:spPr>
      </p:pic>
      <p:sp>
        <p:nvSpPr>
          <p:cNvPr id="4" name="Content Placeholder 3"/>
          <p:cNvSpPr>
            <a:spLocks noGrp="1"/>
          </p:cNvSpPr>
          <p:nvPr>
            <p:ph sz="half" idx="2"/>
          </p:nvPr>
        </p:nvSpPr>
        <p:spPr>
          <a:xfrm>
            <a:off x="7311711" y="5419626"/>
            <a:ext cx="1117915" cy="274870"/>
          </a:xfrm>
        </p:spPr>
        <p:txBody>
          <a:bodyPr>
            <a:normAutofit fontScale="47500" lnSpcReduction="20000"/>
          </a:bodyPr>
          <a:lstStyle/>
          <a:p>
            <a:pPr marL="0" indent="0">
              <a:buNone/>
            </a:pPr>
            <a:r>
              <a:rPr dirty="0"/>
              <a:t>* Per 100,000</a:t>
            </a:r>
          </a:p>
        </p:txBody>
      </p:sp>
      <p:pic>
        <p:nvPicPr>
          <p:cNvPr id="5" name="Picture Placeholder 17" descr="decorative element">
            <a:extLst>
              <a:ext uri="{FF2B5EF4-FFF2-40B4-BE49-F238E27FC236}">
                <a16:creationId xmlns:a16="http://schemas.microsoft.com/office/drawing/2014/main" id="{40103AEC-DE5B-544B-A074-043639D164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485357" y="857250"/>
            <a:ext cx="1658643" cy="5143500"/>
          </a:xfrm>
          <a:prstGeom prst="rect">
            <a:avLst/>
          </a:prstGeom>
        </p:spPr>
      </p:pic>
    </p:spTree>
    <p:extLst>
      <p:ext uri="{BB962C8B-B14F-4D97-AF65-F5344CB8AC3E}">
        <p14:creationId xmlns:p14="http://schemas.microsoft.com/office/powerpoint/2010/main" val="274767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636F-FC35-4320-A205-830112414D01}"/>
              </a:ext>
            </a:extLst>
          </p:cNvPr>
          <p:cNvSpPr>
            <a:spLocks noGrp="1"/>
          </p:cNvSpPr>
          <p:nvPr>
            <p:ph type="title"/>
          </p:nvPr>
        </p:nvSpPr>
        <p:spPr/>
        <p:txBody>
          <a:bodyPr/>
          <a:lstStyle/>
          <a:p>
            <a:r>
              <a:rPr lang="en-US" dirty="0"/>
              <a:t>Expanded Screening Based on Local Prevalence</a:t>
            </a:r>
          </a:p>
        </p:txBody>
      </p:sp>
      <p:sp>
        <p:nvSpPr>
          <p:cNvPr id="3" name="Content Placeholder 2">
            <a:extLst>
              <a:ext uri="{FF2B5EF4-FFF2-40B4-BE49-F238E27FC236}">
                <a16:creationId xmlns:a16="http://schemas.microsoft.com/office/drawing/2014/main" id="{8E9A9DC3-E99D-4723-940A-66BECE027143}"/>
              </a:ext>
            </a:extLst>
          </p:cNvPr>
          <p:cNvSpPr>
            <a:spLocks noGrp="1"/>
          </p:cNvSpPr>
          <p:nvPr>
            <p:ph idx="1"/>
          </p:nvPr>
        </p:nvSpPr>
        <p:spPr/>
        <p:txBody>
          <a:bodyPr/>
          <a:lstStyle/>
          <a:p>
            <a:r>
              <a:rPr lang="en-US" dirty="0"/>
              <a:t>“Clinicians should consider the communities they serve and consult local public health authorities for guidance regarding identifying groups more vulnerable to STDs on the basis of disease prevalence”</a:t>
            </a:r>
          </a:p>
          <a:p>
            <a:endParaRPr lang="en-US" dirty="0"/>
          </a:p>
          <a:p>
            <a:r>
              <a:rPr lang="en-US" dirty="0">
                <a:solidFill>
                  <a:srgbClr val="0563C1"/>
                </a:solidFill>
                <a:hlinkClick r:id="rId2">
                  <a:extLst>
                    <a:ext uri="{A12FA001-AC4F-418D-AE19-62706E023703}">
                      <ahyp:hlinkClr xmlns:ahyp="http://schemas.microsoft.com/office/drawing/2018/hyperlinkcolor" xmlns="" val="tx"/>
                    </a:ext>
                  </a:extLst>
                </a:hlinkClick>
              </a:rPr>
              <a:t>STI Treatment Guidelines (cdc.gov)</a:t>
            </a:r>
            <a:endParaRPr lang="en-US" dirty="0"/>
          </a:p>
          <a:p>
            <a:endParaRPr lang="en-US" dirty="0"/>
          </a:p>
        </p:txBody>
      </p:sp>
    </p:spTree>
    <p:extLst>
      <p:ext uri="{BB962C8B-B14F-4D97-AF65-F5344CB8AC3E}">
        <p14:creationId xmlns:p14="http://schemas.microsoft.com/office/powerpoint/2010/main" val="16248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normAutofit fontScale="90000"/>
          </a:bodyPr>
          <a:lstStyle/>
          <a:p>
            <a:r>
              <a:rPr lang="en-US" dirty="0" smtClean="0"/>
              <a:t>TALK, TEST, TREAT</a:t>
            </a:r>
            <a:endParaRPr lang="en-US"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429658" y="1790930"/>
            <a:ext cx="5240487" cy="3024484"/>
          </a:xfrm>
        </p:spPr>
        <p:txBody>
          <a:bodyPr/>
          <a:lstStyle/>
          <a:p>
            <a:pPr marL="0" indent="0">
              <a:buNone/>
            </a:pPr>
            <a:r>
              <a:rPr lang="en-US" sz="2400" dirty="0"/>
              <a:t>STI screening is an important part of overall health</a:t>
            </a:r>
          </a:p>
          <a:p>
            <a:pPr marL="0" indent="0">
              <a:buNone/>
            </a:pPr>
            <a:r>
              <a:rPr lang="en-US" sz="2400" dirty="0"/>
              <a:t>It can and should be part of harm reduction work</a:t>
            </a:r>
            <a:endParaRPr lang="en-US" dirty="0"/>
          </a:p>
          <a:p>
            <a:pPr marL="0" indent="0">
              <a:buNone/>
            </a:pPr>
            <a:r>
              <a:rPr lang="en-US" sz="2400" dirty="0"/>
              <a:t>Advocating for getting screened for STIs improves healthy outcomes and helps protect us and our loved ones</a:t>
            </a:r>
          </a:p>
        </p:txBody>
      </p:sp>
      <p:pic>
        <p:nvPicPr>
          <p:cNvPr id="19" name="Picture Placeholder 18" descr="decorative element">
            <a:extLst>
              <a:ext uri="{FF2B5EF4-FFF2-40B4-BE49-F238E27FC236}">
                <a16:creationId xmlns:a16="http://schemas.microsoft.com/office/drawing/2014/main" id="{78E3D4B9-3B79-3A44-BAC1-8FEE23274B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a:lstStyle/>
          <a:p>
            <a:fld id="{19B51A1E-902D-48AF-9020-955120F399B6}" type="slidenum">
              <a:rPr lang="en-US" smtClean="0"/>
              <a:pPr/>
              <a:t>29</a:t>
            </a:fld>
            <a:endParaRPr lang="en-US" dirty="0"/>
          </a:p>
        </p:txBody>
      </p:sp>
      <p:pic>
        <p:nvPicPr>
          <p:cNvPr id="3" name="Picture 2"/>
          <p:cNvPicPr>
            <a:picLocks noChangeAspect="1"/>
          </p:cNvPicPr>
          <p:nvPr/>
        </p:nvPicPr>
        <p:blipFill>
          <a:blip r:embed="rId4"/>
          <a:stretch>
            <a:fillRect/>
          </a:stretch>
        </p:blipFill>
        <p:spPr>
          <a:xfrm>
            <a:off x="7508515" y="5555676"/>
            <a:ext cx="964775" cy="411516"/>
          </a:xfrm>
          <a:prstGeom prst="rect">
            <a:avLst/>
          </a:prstGeom>
        </p:spPr>
      </p:pic>
    </p:spTree>
    <p:extLst>
      <p:ext uri="{BB962C8B-B14F-4D97-AF65-F5344CB8AC3E}">
        <p14:creationId xmlns:p14="http://schemas.microsoft.com/office/powerpoint/2010/main" val="128732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600201"/>
            <a:ext cx="5829300" cy="3970318"/>
          </a:xfrm>
          <a:prstGeom prst="rect">
            <a:avLst/>
          </a:prstGeom>
        </p:spPr>
        <p:txBody>
          <a:bodyPr wrap="square">
            <a:spAutoFit/>
          </a:bodyPr>
          <a:lstStyle/>
          <a:p>
            <a:pPr marL="205740" indent="-205740">
              <a:buClr>
                <a:schemeClr val="accent3"/>
              </a:buClr>
              <a:buFont typeface="Wingdings" pitchFamily="2" charset="2"/>
              <a:buChar char="ü"/>
              <a:defRPr/>
            </a:pPr>
            <a:r>
              <a:rPr lang="en-US" sz="2100" dirty="0"/>
              <a:t>Is a practical strategy that attempts to reduce negative consequences of drug use and other activities.</a:t>
            </a:r>
          </a:p>
          <a:p>
            <a:pPr marL="205740" indent="-205740">
              <a:buClr>
                <a:schemeClr val="accent3"/>
              </a:buClr>
              <a:buFont typeface="Wingdings" pitchFamily="2" charset="2"/>
              <a:buChar char="ü"/>
              <a:defRPr/>
            </a:pPr>
            <a:r>
              <a:rPr lang="en-US" sz="2100" dirty="0"/>
              <a:t>Accepts that some will engage in dangerous activities, but does not attempt to minimize the harm or dangers involved.</a:t>
            </a:r>
          </a:p>
          <a:p>
            <a:pPr marL="205740" indent="-205740">
              <a:buClr>
                <a:schemeClr val="accent3"/>
              </a:buClr>
              <a:buFont typeface="Wingdings" pitchFamily="2" charset="2"/>
              <a:buChar char="ü"/>
              <a:defRPr/>
            </a:pPr>
            <a:r>
              <a:rPr lang="en-US" sz="2100" dirty="0"/>
              <a:t>Focuses on the individual and their health and wellness needs.</a:t>
            </a:r>
          </a:p>
          <a:p>
            <a:pPr marL="205740" indent="-205740">
              <a:buClr>
                <a:schemeClr val="accent3"/>
              </a:buClr>
              <a:buFont typeface="Wingdings" pitchFamily="2" charset="2"/>
              <a:buChar char="ü"/>
              <a:defRPr/>
            </a:pPr>
            <a:r>
              <a:rPr lang="en-US" sz="2100" dirty="0"/>
              <a:t>Places individuals in the greater social context.</a:t>
            </a:r>
          </a:p>
          <a:p>
            <a:pPr marL="205740" indent="-205740">
              <a:buClr>
                <a:schemeClr val="accent3"/>
              </a:buClr>
              <a:buFont typeface="Wingdings" pitchFamily="2" charset="2"/>
              <a:buChar char="ü"/>
              <a:defRPr/>
            </a:pPr>
            <a:r>
              <a:rPr lang="en-US" sz="2100" dirty="0"/>
              <a:t>Places a value on drug users having a voice in the creation of programs and policies designed to serve them.</a:t>
            </a:r>
          </a:p>
        </p:txBody>
      </p:sp>
      <p:sp>
        <p:nvSpPr>
          <p:cNvPr id="3" name="TextBox 2"/>
          <p:cNvSpPr txBox="1"/>
          <p:nvPr/>
        </p:nvSpPr>
        <p:spPr>
          <a:xfrm>
            <a:off x="2628900" y="1085850"/>
            <a:ext cx="3429000" cy="553998"/>
          </a:xfrm>
          <a:prstGeom prst="rect">
            <a:avLst/>
          </a:prstGeom>
          <a:noFill/>
        </p:spPr>
        <p:txBody>
          <a:bodyPr wrap="square" rtlCol="0">
            <a:spAutoFit/>
          </a:bodyPr>
          <a:lstStyle/>
          <a:p>
            <a:pPr algn="ctr"/>
            <a:r>
              <a:rPr lang="en-US" sz="3000" b="1" dirty="0"/>
              <a:t>HARM REDUCTION</a:t>
            </a:r>
          </a:p>
        </p:txBody>
      </p:sp>
    </p:spTree>
    <p:extLst>
      <p:ext uri="{BB962C8B-B14F-4D97-AF65-F5344CB8AC3E}">
        <p14:creationId xmlns:p14="http://schemas.microsoft.com/office/powerpoint/2010/main" val="2753578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idx="1"/>
          </p:nvPr>
        </p:nvSpPr>
        <p:spPr/>
        <p:txBody>
          <a:bodyPr>
            <a:normAutofit lnSpcReduction="10000"/>
          </a:bodyPr>
          <a:lstStyle/>
          <a:p>
            <a:r>
              <a:rPr lang="en-US" sz="2800" dirty="0"/>
              <a:t>Lummi Tribal Health Center started a Needle Exchange Program in 2013, which successfully exchanged 3430 needles, however the program came to a halt during it’s first year. </a:t>
            </a:r>
          </a:p>
          <a:p>
            <a:endParaRPr lang="en-US" sz="2800" dirty="0"/>
          </a:p>
          <a:p>
            <a:r>
              <a:rPr lang="en-US" sz="2800" dirty="0"/>
              <a:t>Restarting in late 2015, the needle exchange program (now Primary Integrated Care Syringe Service Program ) has reformatted to an integrated primary care visit that offers increased privacy as well as access to primary care</a:t>
            </a:r>
          </a:p>
          <a:p>
            <a:endParaRPr lang="en-US" sz="2800" dirty="0"/>
          </a:p>
          <a:p>
            <a:endParaRPr lang="en-US" sz="2800"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t>Why did LTHC PICSSP begin?</a:t>
            </a:r>
          </a:p>
        </p:txBody>
      </p:sp>
      <p:sp>
        <p:nvSpPr>
          <p:cNvPr id="98" name="Shape 98"/>
          <p:cNvSpPr txBox="1">
            <a:spLocks noGrp="1"/>
          </p:cNvSpPr>
          <p:nvPr>
            <p:ph idx="1"/>
          </p:nvPr>
        </p:nvSpPr>
        <p:spPr>
          <a:prstGeom prst="rect">
            <a:avLst/>
          </a:prstGeom>
        </p:spPr>
        <p:txBody>
          <a:bodyPr lIns="91425" tIns="91425" rIns="91425" bIns="91425" anchor="t" anchorCtr="0">
            <a:noAutofit/>
          </a:bodyPr>
          <a:lstStyle/>
          <a:p>
            <a:pPr lvl="0" rtl="0">
              <a:spcBef>
                <a:spcPts val="0"/>
              </a:spcBef>
              <a:buNone/>
            </a:pPr>
            <a:r>
              <a:rPr lang="en-US" sz="2400" dirty="0"/>
              <a:t>American Indian and Alaska Native alone account for 3.2% of Whatcom County’s population. </a:t>
            </a:r>
          </a:p>
          <a:p>
            <a:pPr lvl="0" rtl="0">
              <a:spcBef>
                <a:spcPts val="0"/>
              </a:spcBef>
              <a:buNone/>
            </a:pPr>
            <a:endParaRPr lang="en-US" sz="2400" dirty="0"/>
          </a:p>
          <a:p>
            <a:pPr lvl="0" rtl="0">
              <a:spcBef>
                <a:spcPts val="0"/>
              </a:spcBef>
              <a:buNone/>
            </a:pPr>
            <a:r>
              <a:rPr lang="en-US" sz="2400" dirty="0"/>
              <a:t>In 2012 40% of new HCV cases in Whatcom county were Native American. This identified a significant health disparity. </a:t>
            </a:r>
          </a:p>
          <a:p>
            <a:pPr lvl="0" rtl="0">
              <a:spcBef>
                <a:spcPts val="0"/>
              </a:spcBef>
              <a:buNone/>
            </a:pPr>
            <a:endParaRPr lang="en-US" sz="2400" dirty="0"/>
          </a:p>
          <a:p>
            <a:pPr lvl="0" rtl="0">
              <a:spcBef>
                <a:spcPts val="0"/>
              </a:spcBef>
              <a:buNone/>
            </a:pPr>
            <a:r>
              <a:rPr lang="en-US" sz="2400" dirty="0"/>
              <a:t>In an effort to prevent and decrease transmission and acquisition of blood borne infection, a needle exchange program was started at LTHC in 2013. A policy was developed by clinic staff. </a:t>
            </a:r>
          </a:p>
          <a:p>
            <a:pPr lvl="0">
              <a:spcBef>
                <a:spcPts val="0"/>
              </a:spcBef>
              <a:buNone/>
            </a:pPr>
            <a:endParaRPr sz="2400" dirty="0"/>
          </a:p>
        </p:txBody>
      </p:sp>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7846579"/>
              </p:ext>
            </p:extLst>
          </p:nvPr>
        </p:nvGraphicFramePr>
        <p:xfrm>
          <a:off x="876298" y="1046166"/>
          <a:ext cx="6762752"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76298" y="699247"/>
            <a:ext cx="6800852" cy="1200329"/>
          </a:xfrm>
          <a:prstGeom prst="rect">
            <a:avLst/>
          </a:prstGeom>
        </p:spPr>
        <p:txBody>
          <a:bodyPr wrap="square">
            <a:spAutoFit/>
          </a:bodyPr>
          <a:lstStyle/>
          <a:p>
            <a:r>
              <a:rPr lang="en-US" sz="3600" dirty="0">
                <a:latin typeface="Raleway" charset="0"/>
                <a:ea typeface="Raleway" charset="0"/>
                <a:cs typeface="Raleway" charset="0"/>
              </a:rPr>
              <a:t>Incidence of Acute Hepatitis C by Race/Ethnicity (USA)</a:t>
            </a:r>
          </a:p>
        </p:txBody>
      </p:sp>
      <p:sp>
        <p:nvSpPr>
          <p:cNvPr id="4" name="TextBox 3">
            <a:extLst>
              <a:ext uri="{FF2B5EF4-FFF2-40B4-BE49-F238E27FC236}">
                <a16:creationId xmlns:a16="http://schemas.microsoft.com/office/drawing/2014/main" id="{AD2A5E30-46ED-481A-8806-C2CE7722951C}"/>
              </a:ext>
            </a:extLst>
          </p:cNvPr>
          <p:cNvSpPr txBox="1"/>
          <p:nvPr/>
        </p:nvSpPr>
        <p:spPr>
          <a:xfrm>
            <a:off x="457200" y="6380166"/>
            <a:ext cx="8458200" cy="369332"/>
          </a:xfrm>
          <a:prstGeom prst="rect">
            <a:avLst/>
          </a:prstGeom>
          <a:noFill/>
        </p:spPr>
        <p:txBody>
          <a:bodyPr wrap="square" rtlCol="0">
            <a:spAutoFit/>
          </a:bodyPr>
          <a:lstStyle/>
          <a:p>
            <a:r>
              <a:rPr lang="en-US" dirty="0"/>
              <a:t>https://www.cdc.gov/hepatitis/statistics/2016surveillance/index.htm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AD594"/>
              </a:buClr>
              <a:buSzPct val="25000"/>
              <a:buFont typeface="Allerta"/>
              <a:buNone/>
            </a:pPr>
            <a:r>
              <a:rPr lang="en-US" sz="4100" i="0" u="none" strike="noStrike" cap="none" dirty="0">
                <a:latin typeface="Allerta"/>
                <a:ea typeface="Allerta"/>
                <a:cs typeface="Allerta"/>
                <a:sym typeface="Allerta"/>
              </a:rPr>
              <a:t>Purpose</a:t>
            </a:r>
            <a:endParaRPr lang="en-US" dirty="0"/>
          </a:p>
        </p:txBody>
      </p:sp>
      <p:sp>
        <p:nvSpPr>
          <p:cNvPr id="104" name="Shape 104"/>
          <p:cNvSpPr txBox="1">
            <a:spLocks noGrp="1"/>
          </p:cNvSpPr>
          <p:nvPr>
            <p:ph idx="1"/>
          </p:nvPr>
        </p:nvSpPr>
        <p:spPr>
          <a:xfrm>
            <a:off x="367650" y="1357450"/>
            <a:ext cx="8625600" cy="4524899"/>
          </a:xfrm>
          <a:prstGeom prst="rect">
            <a:avLst/>
          </a:prstGeom>
          <a:noFill/>
          <a:ln>
            <a:noFill/>
          </a:ln>
        </p:spPr>
        <p:txBody>
          <a:bodyPr lIns="91425" tIns="45700" rIns="91425" bIns="45700" anchor="t" anchorCtr="0">
            <a:noAutofit/>
          </a:bodyPr>
          <a:lstStyle/>
          <a:p>
            <a:pPr marL="548640" marR="0" lvl="0" indent="-421640" algn="l" rtl="0">
              <a:spcBef>
                <a:spcPts val="0"/>
              </a:spcBef>
              <a:buClr>
                <a:srgbClr val="F9F9F9"/>
              </a:buClr>
              <a:buSzPct val="101111"/>
              <a:buFont typeface="Noto Sans Symbols"/>
              <a:buNone/>
            </a:pPr>
            <a:r>
              <a:rPr lang="en-US" sz="2000" dirty="0"/>
              <a:t>The purpose of the Syringe Services Program (SSP) is to:</a:t>
            </a:r>
          </a:p>
          <a:p>
            <a:pPr marL="548640" marR="0" lvl="0" indent="-421640" algn="l" rtl="0">
              <a:spcBef>
                <a:spcPts val="0"/>
              </a:spcBef>
              <a:buClr>
                <a:srgbClr val="F9F9F9"/>
              </a:buClr>
              <a:buSzPct val="101111"/>
              <a:buFont typeface="Noto Sans Symbols"/>
              <a:buNone/>
            </a:pPr>
            <a:endParaRPr sz="2000" dirty="0"/>
          </a:p>
          <a:p>
            <a:pPr marL="457200" marR="0" lvl="0" indent="-342900" algn="l" rtl="0">
              <a:spcBef>
                <a:spcPts val="0"/>
              </a:spcBef>
              <a:buSzPct val="100000"/>
            </a:pPr>
            <a:r>
              <a:rPr lang="en-US" sz="2000" dirty="0"/>
              <a:t>Decrease transmission and acquisition of blood borne infections.</a:t>
            </a:r>
          </a:p>
          <a:p>
            <a:pPr marL="0" marR="0" lvl="0" indent="0" algn="l" rtl="0">
              <a:spcBef>
                <a:spcPts val="0"/>
              </a:spcBef>
              <a:buNone/>
            </a:pPr>
            <a:endParaRPr sz="2000" dirty="0"/>
          </a:p>
          <a:p>
            <a:pPr marL="457200" marR="0" lvl="0" indent="-342900" algn="l" rtl="0">
              <a:spcBef>
                <a:spcPts val="0"/>
              </a:spcBef>
              <a:buSzPct val="100000"/>
            </a:pPr>
            <a:r>
              <a:rPr lang="en-US" sz="2000" dirty="0"/>
              <a:t>Reduce the amount of contaminated syringes and needles in public places.</a:t>
            </a:r>
          </a:p>
          <a:p>
            <a:pPr marL="0" marR="0" lvl="0" indent="0" algn="l" rtl="0">
              <a:spcBef>
                <a:spcPts val="0"/>
              </a:spcBef>
              <a:buNone/>
            </a:pPr>
            <a:endParaRPr sz="2000" dirty="0"/>
          </a:p>
          <a:p>
            <a:pPr marL="457200" marR="0" lvl="0" indent="-342900" algn="l" rtl="0">
              <a:spcBef>
                <a:spcPts val="0"/>
              </a:spcBef>
              <a:buSzPct val="100000"/>
            </a:pPr>
            <a:r>
              <a:rPr lang="en-US" sz="2000" dirty="0"/>
              <a:t>Reduce the sharing behavior of all parts of the drug preparation and injection process</a:t>
            </a:r>
          </a:p>
          <a:p>
            <a:pPr marL="0" marR="0" lvl="0" indent="0" algn="l" rtl="0">
              <a:spcBef>
                <a:spcPts val="0"/>
              </a:spcBef>
              <a:buNone/>
            </a:pPr>
            <a:endParaRPr sz="2000" dirty="0"/>
          </a:p>
          <a:p>
            <a:pPr marL="457200" marR="0" lvl="0" indent="-342900" algn="l" rtl="0">
              <a:spcBef>
                <a:spcPts val="0"/>
              </a:spcBef>
              <a:buSzPct val="100000"/>
            </a:pPr>
            <a:r>
              <a:rPr lang="en-US" sz="2000" dirty="0"/>
              <a:t>Promote wellness through individualized education, referrals, medical care, specific testing and treatment</a:t>
            </a:r>
          </a:p>
          <a:p>
            <a:pPr marL="0" marR="0" lvl="0" indent="0" algn="l" rtl="0">
              <a:spcBef>
                <a:spcPts val="0"/>
              </a:spcBef>
              <a:buNone/>
            </a:pPr>
            <a:endParaRPr sz="2000" dirty="0"/>
          </a:p>
          <a:p>
            <a:pPr marL="0" marR="0" lvl="0" indent="0" algn="ctr" rtl="0">
              <a:spcBef>
                <a:spcPts val="0"/>
              </a:spcBef>
              <a:buNone/>
            </a:pPr>
            <a:r>
              <a:rPr lang="en-US" sz="2000" b="1" dirty="0"/>
              <a:t>Harm Reduction</a:t>
            </a:r>
            <a:r>
              <a:rPr lang="en-US" sz="2000" dirty="0"/>
              <a:t>: Materials, services and strategies that reduce the likelihood of blood borne diseases and negative consequences of substance use</a:t>
            </a:r>
          </a:p>
          <a:p>
            <a:pPr marL="548640" marR="0" lvl="0" indent="-421640" algn="l" rtl="0">
              <a:spcBef>
                <a:spcPts val="0"/>
              </a:spcBef>
              <a:buClr>
                <a:srgbClr val="F9F9F9"/>
              </a:buClr>
              <a:buSzPct val="101111"/>
              <a:buFont typeface="Noto Sans Symbols"/>
              <a:buNone/>
            </a:pPr>
            <a:endParaRPr sz="1800" dirty="0"/>
          </a:p>
        </p:txBody>
      </p:sp>
    </p:spTree>
  </p:cSld>
  <p:clrMapOvr>
    <a:masterClrMapping/>
  </p:clrMapOvr>
  <p:transition spd="slow">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AD594"/>
              </a:buClr>
              <a:buSzPct val="25000"/>
              <a:buFont typeface="Allerta"/>
              <a:buNone/>
            </a:pPr>
            <a:r>
              <a:rPr lang="en-US" dirty="0"/>
              <a:t>Procedure</a:t>
            </a:r>
          </a:p>
        </p:txBody>
      </p:sp>
      <p:sp>
        <p:nvSpPr>
          <p:cNvPr id="109" name="Shape 109"/>
          <p:cNvSpPr txBox="1">
            <a:spLocks noGrp="1"/>
          </p:cNvSpPr>
          <p:nvPr>
            <p:ph idx="1"/>
          </p:nvPr>
        </p:nvSpPr>
        <p:spPr>
          <a:xfrm>
            <a:off x="457200" y="1403525"/>
            <a:ext cx="8229600" cy="4709100"/>
          </a:xfrm>
          <a:prstGeom prst="rect">
            <a:avLst/>
          </a:prstGeom>
          <a:noFill/>
          <a:ln>
            <a:noFill/>
          </a:ln>
        </p:spPr>
        <p:txBody>
          <a:bodyPr lIns="91425" tIns="45700" rIns="91425" bIns="45700" anchor="t" anchorCtr="0">
            <a:noAutofit/>
          </a:bodyPr>
          <a:lstStyle/>
          <a:p>
            <a:pPr lvl="0" rtl="0">
              <a:spcBef>
                <a:spcPts val="0"/>
              </a:spcBef>
              <a:buClr>
                <a:srgbClr val="F9F9F9"/>
              </a:buClr>
              <a:buSzPct val="91000"/>
              <a:buFont typeface="Noto Sans Symbols"/>
              <a:buNone/>
            </a:pPr>
            <a:r>
              <a:rPr lang="en-US" sz="2400" dirty="0"/>
              <a:t>1. The syringe services program is open to anyone desiring to exchange syringes on the Lummi reservation</a:t>
            </a:r>
          </a:p>
          <a:p>
            <a:pPr lvl="0" rtl="0">
              <a:spcBef>
                <a:spcPts val="0"/>
              </a:spcBef>
              <a:buClr>
                <a:srgbClr val="F9F9F9"/>
              </a:buClr>
              <a:buSzPct val="91000"/>
              <a:buFont typeface="Noto Sans Symbols"/>
              <a:buNone/>
            </a:pPr>
            <a:r>
              <a:rPr lang="en-US" sz="2400" dirty="0"/>
              <a:t>2. The nurses and public health nurses at Lummi Tribal Health Center (LTHC) conduct the PICSSP. Trained volunteers may provide program support. </a:t>
            </a:r>
          </a:p>
          <a:p>
            <a:pPr lvl="0" rtl="0">
              <a:spcBef>
                <a:spcPts val="0"/>
              </a:spcBef>
              <a:buClr>
                <a:srgbClr val="F9F9F9"/>
              </a:buClr>
              <a:buSzPct val="91000"/>
              <a:buFont typeface="Noto Sans Symbols"/>
              <a:buNone/>
            </a:pPr>
            <a:r>
              <a:rPr lang="en-US" sz="2400" dirty="0"/>
              <a:t>3. The nurses or trained volunteers provide Harm Reduction materials and education during each point of contact.  </a:t>
            </a:r>
          </a:p>
          <a:p>
            <a:pPr lvl="0" rtl="0">
              <a:spcBef>
                <a:spcPts val="0"/>
              </a:spcBef>
              <a:buClr>
                <a:srgbClr val="F9F9F9"/>
              </a:buClr>
              <a:buSzPct val="91000"/>
              <a:buFont typeface="Noto Sans Symbols"/>
              <a:buNone/>
            </a:pPr>
            <a:r>
              <a:rPr lang="en-US" sz="2400" dirty="0"/>
              <a:t>4. The PHN or other nurses or trained volunteers will assess and determine the type and quantity of supplies necessary.</a:t>
            </a:r>
          </a:p>
          <a:p>
            <a:pPr lvl="0" rtl="0">
              <a:spcBef>
                <a:spcPts val="0"/>
              </a:spcBef>
              <a:buClr>
                <a:srgbClr val="F9F9F9"/>
              </a:buClr>
              <a:buSzPct val="91000"/>
              <a:buFont typeface="Noto Sans Symbols"/>
              <a:buNone/>
            </a:pPr>
            <a:endParaRPr sz="2400" dirty="0"/>
          </a:p>
          <a:p>
            <a:pPr lvl="0" rtl="0">
              <a:spcBef>
                <a:spcPts val="0"/>
              </a:spcBef>
              <a:buClr>
                <a:srgbClr val="F9F9F9"/>
              </a:buClr>
              <a:buSzPct val="91000"/>
              <a:buFont typeface="Noto Sans Symbols"/>
              <a:buNone/>
            </a:pPr>
            <a:r>
              <a:rPr lang="en-US" sz="2400" dirty="0"/>
              <a:t>LTHC posts signs stating “LTHC Does Not Tolerate Illegal Drug Activity On The Premises”.</a:t>
            </a:r>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 name="Shape 146"/>
          <p:cNvSpPr txBox="1">
            <a:spLocks/>
          </p:cNvSpPr>
          <p:nvPr/>
        </p:nvSpPr>
        <p:spPr>
          <a:xfrm>
            <a:off x="457200" y="567975"/>
            <a:ext cx="8229600" cy="5158799"/>
          </a:xfrm>
          <a:prstGeom prst="rect">
            <a:avLst/>
          </a:prstGeom>
          <a:noFill/>
          <a:ln>
            <a:noFill/>
          </a:ln>
        </p:spPr>
        <p:txBody>
          <a:bodyPr lIns="91425" tIns="45700" rIns="91425" bIns="45700" anchor="t" anchorCtr="0">
            <a:noAutofit/>
          </a:bodyPr>
          <a:lstStyle/>
          <a:p>
            <a:pPr marL="0" marR="0" lvl="0" indent="-115570" algn="l" defTabSz="914400" rtl="0" eaLnBrk="1" fontAlgn="auto" latinLnBrk="0" hangingPunct="1">
              <a:lnSpc>
                <a:spcPct val="100000"/>
              </a:lnSpc>
              <a:spcBef>
                <a:spcPts val="0"/>
              </a:spcBef>
              <a:spcAft>
                <a:spcPts val="0"/>
              </a:spcAft>
              <a:buClr>
                <a:srgbClr val="F9F9F9"/>
              </a:buClr>
              <a:buSzPct val="75833"/>
              <a:buFont typeface="Noto Sans Symbols"/>
              <a:buNone/>
              <a:tabLst/>
              <a:defRPr/>
            </a:pPr>
            <a:r>
              <a:rPr lang="en-US" sz="2800" dirty="0">
                <a:solidFill>
                  <a:schemeClr val="lt1"/>
                </a:solidFill>
                <a:latin typeface="Quattrocento"/>
                <a:ea typeface="Quattrocento"/>
                <a:cs typeface="Quattrocento"/>
                <a:sym typeface="Quattrocento"/>
              </a:rPr>
              <a:t>			In Summary</a:t>
            </a:r>
            <a:endParaRPr kumimoji="0" lang="en-US" sz="2800" b="0" i="0" u="none" strike="noStrike" kern="0" cap="none" spc="0" normalizeH="0" baseline="0" noProof="0" dirty="0">
              <a:ln>
                <a:noFill/>
              </a:ln>
              <a:solidFill>
                <a:schemeClr val="lt1"/>
              </a:solidFill>
              <a:effectLst/>
              <a:uLnTx/>
              <a:uFillTx/>
              <a:latin typeface="Quattrocento"/>
              <a:ea typeface="Quattrocento"/>
              <a:cs typeface="Quattrocento"/>
              <a:sym typeface="Quattrocento"/>
            </a:endParaRPr>
          </a:p>
        </p:txBody>
      </p:sp>
      <p:sp>
        <p:nvSpPr>
          <p:cNvPr id="5" name="Text Placeholder 4"/>
          <p:cNvSpPr>
            <a:spLocks noGrp="1"/>
          </p:cNvSpPr>
          <p:nvPr>
            <p:ph idx="1"/>
          </p:nvPr>
        </p:nvSpPr>
        <p:spPr>
          <a:xfrm>
            <a:off x="304800" y="381000"/>
            <a:ext cx="8229600" cy="3962400"/>
          </a:xfrm>
        </p:spPr>
        <p:txBody>
          <a:bodyPr>
            <a:normAutofit/>
          </a:bodyPr>
          <a:lstStyle/>
          <a:p>
            <a:r>
              <a:rPr lang="en-US" dirty="0"/>
              <a:t>Integrated primary care SSP offers patients a higher level of </a:t>
            </a:r>
            <a:r>
              <a:rPr lang="en-US" dirty="0" smtClean="0"/>
              <a:t>anonymity and autonomy</a:t>
            </a:r>
            <a:endParaRPr lang="en-US" dirty="0"/>
          </a:p>
          <a:p>
            <a:pPr>
              <a:buNone/>
            </a:pPr>
            <a:endParaRPr lang="en-US" dirty="0"/>
          </a:p>
          <a:p>
            <a:r>
              <a:rPr lang="en-US" dirty="0"/>
              <a:t>Fostering an individual connection </a:t>
            </a:r>
            <a:r>
              <a:rPr lang="en-US" dirty="0" smtClean="0"/>
              <a:t>rebuilt </a:t>
            </a:r>
            <a:r>
              <a:rPr lang="en-US" dirty="0"/>
              <a:t>trust and relationship with </a:t>
            </a:r>
            <a:r>
              <a:rPr lang="en-US" dirty="0" smtClean="0"/>
              <a:t>patients with SUD and strengthened the </a:t>
            </a:r>
            <a:r>
              <a:rPr lang="en-US" dirty="0"/>
              <a:t>program and allowed for innovative changes.</a:t>
            </a:r>
          </a:p>
          <a:p>
            <a:pPr>
              <a:buNone/>
            </a:pPr>
            <a:endParaRPr lang="en-US" dirty="0"/>
          </a:p>
          <a:p>
            <a:pPr lvl="2"/>
            <a:endParaRPr lang="en-US" dirty="0"/>
          </a:p>
        </p:txBody>
      </p:sp>
      <p:sp>
        <p:nvSpPr>
          <p:cNvPr id="6" name="Shape 110" hidden="1"/>
          <p:cNvSpPr txBox="1">
            <a:spLocks noGrp="1"/>
          </p:cNvSpPr>
          <p:nvPr>
            <p:ph type="title"/>
          </p:nvPr>
        </p:nvSpPr>
        <p:spPr>
          <a:xfrm>
            <a:off x="457200" y="533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AD594"/>
              </a:buClr>
              <a:buSzPct val="25000"/>
              <a:buFont typeface="Allerta"/>
              <a:buNone/>
            </a:pPr>
            <a:r>
              <a:rPr lang="en-US" dirty="0"/>
              <a:t>Summary</a:t>
            </a:r>
          </a:p>
        </p:txBody>
      </p:sp>
      <p:pic>
        <p:nvPicPr>
          <p:cNvPr id="7" name="Content Placeholder 4" descr="Value-Based Care Plan Image"/>
          <p:cNvPicPr>
            <a:picLocks noChangeAspect="1" noChangeArrowheads="1"/>
          </p:cNvPicPr>
          <p:nvPr/>
        </p:nvPicPr>
        <p:blipFill>
          <a:blip r:embed="rId3" cstate="print"/>
          <a:srcRect/>
          <a:stretch>
            <a:fillRect/>
          </a:stretch>
        </p:blipFill>
        <p:spPr bwMode="auto">
          <a:xfrm>
            <a:off x="2438400" y="4343400"/>
            <a:ext cx="4531518" cy="25146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3962400" cy="1524000"/>
          </a:xfrm>
        </p:spPr>
        <p:txBody>
          <a:bodyPr>
            <a:normAutofit/>
          </a:bodyPr>
          <a:lstStyle/>
          <a:p>
            <a:pPr algn="ctr">
              <a:buNone/>
            </a:pPr>
            <a:r>
              <a:rPr lang="en-US" sz="2000" dirty="0"/>
              <a:t>THANK YOU</a:t>
            </a:r>
            <a:r>
              <a:rPr lang="en-US" sz="2000" dirty="0" smtClean="0"/>
              <a:t>!</a:t>
            </a:r>
          </a:p>
          <a:p>
            <a:pPr algn="ctr">
              <a:buNone/>
            </a:pPr>
            <a:endParaRPr lang="en-US" sz="2000" dirty="0"/>
          </a:p>
          <a:p>
            <a:pPr algn="ctr">
              <a:buNone/>
            </a:pPr>
            <a:r>
              <a:rPr lang="en-US" sz="2000" dirty="0" smtClean="0"/>
              <a:t>Please reach out with any questions</a:t>
            </a:r>
            <a:endParaRPr lang="en-US" sz="2000" dirty="0"/>
          </a:p>
          <a:p>
            <a:pPr algn="ctr">
              <a:buNone/>
            </a:pPr>
            <a:r>
              <a:rPr lang="en-US" sz="2000" dirty="0" smtClean="0">
                <a:hlinkClick r:id="rId3"/>
              </a:rPr>
              <a:t>Jrienstra@npaihb.org</a:t>
            </a:r>
            <a:endParaRPr lang="en-US" sz="2000" dirty="0" smtClean="0"/>
          </a:p>
          <a:p>
            <a:pPr algn="ctr">
              <a:buNone/>
            </a:pPr>
            <a:endParaRPr lang="en-US" sz="2000" dirty="0"/>
          </a:p>
        </p:txBody>
      </p:sp>
      <p:pic>
        <p:nvPicPr>
          <p:cNvPr id="2" name="Picture 1"/>
          <p:cNvPicPr>
            <a:picLocks noChangeAspect="1"/>
          </p:cNvPicPr>
          <p:nvPr/>
        </p:nvPicPr>
        <p:blipFill>
          <a:blip r:embed="rId4"/>
          <a:stretch>
            <a:fillRect/>
          </a:stretch>
        </p:blipFill>
        <p:spPr>
          <a:xfrm>
            <a:off x="4221480" y="1600200"/>
            <a:ext cx="4611688" cy="3072690"/>
          </a:xfrm>
          <a:prstGeom prst="rect">
            <a:avLst/>
          </a:prstGeom>
        </p:spPr>
      </p:pic>
      <p:pic>
        <p:nvPicPr>
          <p:cNvPr id="4" name="Picture 3"/>
          <p:cNvPicPr>
            <a:picLocks noChangeAspect="1"/>
          </p:cNvPicPr>
          <p:nvPr/>
        </p:nvPicPr>
        <p:blipFill>
          <a:blip r:embed="rId5"/>
          <a:stretch>
            <a:fillRect/>
          </a:stretch>
        </p:blipFill>
        <p:spPr>
          <a:xfrm>
            <a:off x="4756282" y="2971800"/>
            <a:ext cx="3542083" cy="49381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7772400" cy="914400"/>
          </a:xfrm>
        </p:spPr>
        <p:txBody>
          <a:bodyPr/>
          <a:lstStyle/>
          <a:p>
            <a:r>
              <a:rPr lang="en-US" dirty="0">
                <a:solidFill>
                  <a:schemeClr val="accent1"/>
                </a:solidFill>
              </a:rPr>
              <a:t>Resources</a:t>
            </a:r>
          </a:p>
        </p:txBody>
      </p:sp>
      <p:sp>
        <p:nvSpPr>
          <p:cNvPr id="3" name="Text Placeholder 2"/>
          <p:cNvSpPr>
            <a:spLocks noGrp="1"/>
          </p:cNvSpPr>
          <p:nvPr>
            <p:ph type="body" idx="1"/>
          </p:nvPr>
        </p:nvSpPr>
        <p:spPr>
          <a:xfrm>
            <a:off x="381000" y="2362200"/>
            <a:ext cx="8022336" cy="3733800"/>
          </a:xfrm>
        </p:spPr>
        <p:txBody>
          <a:bodyPr>
            <a:normAutofit fontScale="55000" lnSpcReduction="20000"/>
          </a:bodyPr>
          <a:lstStyle/>
          <a:p>
            <a:r>
              <a:rPr lang="en-US" baseline="30000" dirty="0" smtClean="0"/>
              <a:t>1</a:t>
            </a:r>
            <a:r>
              <a:rPr lang="en-US" dirty="0" smtClean="0"/>
              <a:t>https://harmreductionjournal.biomedcentral.com/articles/10.1186/s12954-017-0196-4</a:t>
            </a:r>
          </a:p>
          <a:p>
            <a:endParaRPr lang="en-US" dirty="0" smtClean="0"/>
          </a:p>
          <a:p>
            <a:r>
              <a:rPr lang="en-US" b="1" dirty="0" smtClean="0">
                <a:solidFill>
                  <a:schemeClr val="tx1"/>
                </a:solidFill>
                <a:hlinkClick r:id="rId3"/>
              </a:rPr>
              <a:t>www.Harmreduction.org</a:t>
            </a:r>
            <a:endParaRPr lang="en-US" b="1" dirty="0" smtClean="0">
              <a:solidFill>
                <a:schemeClr val="tx1"/>
              </a:solidFill>
            </a:endParaRPr>
          </a:p>
          <a:p>
            <a:endParaRPr lang="en-US" b="1" dirty="0" smtClean="0">
              <a:solidFill>
                <a:schemeClr val="tx1"/>
              </a:solidFill>
            </a:endParaRPr>
          </a:p>
          <a:p>
            <a:r>
              <a:rPr lang="en-US" b="1" dirty="0" smtClean="0">
                <a:solidFill>
                  <a:schemeClr val="tx1"/>
                </a:solidFill>
                <a:hlinkClick r:id="rId4"/>
              </a:rPr>
              <a:t>http://stopoverdose.org/</a:t>
            </a:r>
            <a:endParaRPr lang="en-US" b="1" dirty="0" smtClean="0">
              <a:solidFill>
                <a:schemeClr val="tx1"/>
              </a:solidFill>
            </a:endParaRPr>
          </a:p>
          <a:p>
            <a:endParaRPr lang="en-US" b="1" dirty="0" smtClean="0">
              <a:solidFill>
                <a:schemeClr val="tx1"/>
              </a:solidFill>
            </a:endParaRPr>
          </a:p>
          <a:p>
            <a:r>
              <a:rPr lang="en-US" b="1" dirty="0" smtClean="0">
                <a:solidFill>
                  <a:schemeClr val="tx1"/>
                </a:solidFill>
                <a:hlinkClick r:id="rId5"/>
              </a:rPr>
              <a:t>https://nasen.org/</a:t>
            </a:r>
            <a:endParaRPr lang="en-US" b="1" dirty="0" smtClean="0">
              <a:solidFill>
                <a:schemeClr val="tx1"/>
              </a:solidFill>
            </a:endParaRPr>
          </a:p>
          <a:p>
            <a:endParaRPr lang="en-US" b="1" dirty="0" smtClean="0"/>
          </a:p>
          <a:p>
            <a:r>
              <a:rPr lang="en-US" b="1" dirty="0" smtClean="0"/>
              <a:t>Local County Health Departments</a:t>
            </a:r>
          </a:p>
          <a:p>
            <a:endParaRPr lang="en-US" b="1" dirty="0" smtClean="0"/>
          </a:p>
          <a:p>
            <a:r>
              <a:rPr lang="en-US" b="1" dirty="0" smtClean="0"/>
              <a:t>Good Days Foundation : </a:t>
            </a:r>
            <a:r>
              <a:rPr lang="en-US" b="1" dirty="0" smtClean="0">
                <a:hlinkClick r:id="rId6"/>
              </a:rPr>
              <a:t>https://www.mygooddays.org/for-patients/patient-assistance/</a:t>
            </a:r>
            <a:endParaRPr lang="en-US" b="1" dirty="0" smtClean="0"/>
          </a:p>
          <a:p>
            <a:endParaRPr lang="en-US" b="1" dirty="0" smtClean="0"/>
          </a:p>
          <a:p>
            <a:r>
              <a:rPr lang="en-US" b="1" dirty="0" smtClean="0"/>
              <a:t>Mary Beth Levin “Why Should Anyone Care” Harm Reduction</a:t>
            </a:r>
          </a:p>
          <a:p>
            <a:endParaRPr lang="en-US" b="1" dirty="0" smtClean="0"/>
          </a:p>
          <a:p>
            <a:r>
              <a:rPr lang="en-US" b="1" dirty="0" smtClean="0">
                <a:hlinkClick r:id="rId7"/>
              </a:rPr>
              <a:t>https://www.npr.org/sections/parallels/2017/04/18/524380027/in-portugal-drug-use-is-treated-as-a-medical-issue-not-a-crime</a:t>
            </a:r>
            <a:endParaRPr lang="en-US" b="1" dirty="0" smtClean="0"/>
          </a:p>
          <a:p>
            <a:endParaRPr lang="en-US" b="1" dirty="0" smtClean="0"/>
          </a:p>
          <a:p>
            <a:r>
              <a:rPr lang="en-US" b="1" dirty="0" smtClean="0">
                <a:hlinkClick r:id="rId8"/>
              </a:rPr>
              <a:t>https://www.bchumanservices.net/2016/11/the-language-of-addiction-updated-guide/</a:t>
            </a:r>
            <a:endParaRPr lang="en-US" b="1" dirty="0" smtClean="0"/>
          </a:p>
          <a:p>
            <a:endParaRPr lang="en-US" b="1" dirty="0" smtClean="0"/>
          </a:p>
          <a:p>
            <a:r>
              <a:rPr lang="en-US" dirty="0" smtClean="0">
                <a:hlinkClick r:id="rId9"/>
              </a:rPr>
              <a:t>https://trash-cans.com/products/outdoor-sharps-disposal-kiosk-square-38-gallons-ce138-ch-s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Harm Reduction is Cost Effective</a:t>
            </a:r>
          </a:p>
        </p:txBody>
      </p:sp>
      <p:pic>
        <p:nvPicPr>
          <p:cNvPr id="3" name="Picture Placeholder 4" descr="act-up-philly.jpg"/>
          <p:cNvPicPr>
            <a:picLocks noChangeAspect="1"/>
          </p:cNvPicPr>
          <p:nvPr/>
        </p:nvPicPr>
        <p:blipFill>
          <a:blip r:embed="rId3" cstate="print">
            <a:extLst>
              <a:ext uri="{28A0092B-C50C-407E-A947-70E740481C1C}">
                <a14:useLocalDpi xmlns:a14="http://schemas.microsoft.com/office/drawing/2010/main" val="0"/>
              </a:ext>
            </a:extLst>
          </a:blip>
          <a:srcRect l="10837" r="10837"/>
          <a:stretch>
            <a:fillRect/>
          </a:stretch>
        </p:blipFill>
        <p:spPr bwMode="auto">
          <a:xfrm>
            <a:off x="4286251" y="2381250"/>
            <a:ext cx="3232547" cy="27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10418" y="2658794"/>
            <a:ext cx="3143250" cy="1915909"/>
          </a:xfrm>
          <a:prstGeom prst="rect">
            <a:avLst/>
          </a:prstGeom>
        </p:spPr>
        <p:txBody>
          <a:bodyPr wrap="square">
            <a:spAutoFit/>
          </a:bodyPr>
          <a:lstStyle/>
          <a:p>
            <a:pPr algn="ctr">
              <a:defRPr/>
            </a:pPr>
            <a:endParaRPr lang="en-US" altLang="en-US" sz="1350" dirty="0">
              <a:ea typeface="Calibri" panose="020F0502020204030204" pitchFamily="34" charset="0"/>
              <a:cs typeface="Calibri" panose="020F0502020204030204" pitchFamily="34" charset="0"/>
            </a:endParaRPr>
          </a:p>
          <a:p>
            <a:pPr algn="ctr">
              <a:defRPr/>
            </a:pPr>
            <a:r>
              <a:rPr lang="en-US" altLang="en-US" sz="2100" dirty="0">
                <a:ea typeface="Calibri" panose="020F0502020204030204" pitchFamily="34" charset="0"/>
                <a:cs typeface="Calibri" panose="020F0502020204030204" pitchFamily="34" charset="0"/>
              </a:rPr>
              <a:t>Every dollar invested in SSPs results in </a:t>
            </a:r>
          </a:p>
          <a:p>
            <a:pPr algn="ctr">
              <a:defRPr/>
            </a:pPr>
            <a:r>
              <a:rPr lang="en-US" altLang="en-US" sz="2100" b="1" dirty="0">
                <a:solidFill>
                  <a:schemeClr val="tx2"/>
                </a:solidFill>
                <a:ea typeface="Calibri" panose="020F0502020204030204" pitchFamily="34" charset="0"/>
                <a:cs typeface="Calibri" panose="020F0502020204030204" pitchFamily="34" charset="0"/>
              </a:rPr>
              <a:t>$7 in savings</a:t>
            </a:r>
            <a:r>
              <a:rPr lang="en-US" altLang="en-US" sz="2100" dirty="0">
                <a:solidFill>
                  <a:schemeClr val="tx2"/>
                </a:solidFill>
                <a:ea typeface="Calibri" panose="020F0502020204030204" pitchFamily="34" charset="0"/>
                <a:cs typeface="Calibri" panose="020F0502020204030204" pitchFamily="34" charset="0"/>
              </a:rPr>
              <a:t> </a:t>
            </a:r>
          </a:p>
          <a:p>
            <a:pPr algn="ctr">
              <a:defRPr/>
            </a:pPr>
            <a:r>
              <a:rPr lang="en-US" altLang="en-US" sz="2100" dirty="0">
                <a:ea typeface="Calibri" panose="020F0502020204030204" pitchFamily="34" charset="0"/>
                <a:cs typeface="Calibri" panose="020F0502020204030204" pitchFamily="34" charset="0"/>
              </a:rPr>
              <a:t>just by preventing new HIV infections.</a:t>
            </a:r>
            <a:endParaRPr lang="en-US" altLang="en-US" sz="2100" baseline="30000" dirty="0">
              <a:ea typeface="Calibri" panose="020F0502020204030204" pitchFamily="34" charset="0"/>
              <a:cs typeface="Calibri" panose="020F0502020204030204" pitchFamily="34" charset="0"/>
            </a:endParaRPr>
          </a:p>
        </p:txBody>
      </p:sp>
      <p:sp>
        <p:nvSpPr>
          <p:cNvPr id="5" name="Rectangle 4"/>
          <p:cNvSpPr/>
          <p:nvPr/>
        </p:nvSpPr>
        <p:spPr>
          <a:xfrm>
            <a:off x="186397" y="5497117"/>
            <a:ext cx="8465234" cy="334835"/>
          </a:xfrm>
          <a:prstGeom prst="rect">
            <a:avLst/>
          </a:prstGeom>
        </p:spPr>
        <p:txBody>
          <a:bodyPr wrap="square">
            <a:spAutoFit/>
          </a:bodyPr>
          <a:lstStyle/>
          <a:p>
            <a:r>
              <a:rPr lang="en-US" sz="788" dirty="0"/>
              <a:t>Nguyen, T. Q., Weir, B. W., Pinkerton, S. D., Des </a:t>
            </a:r>
            <a:r>
              <a:rPr lang="en-US" sz="788" dirty="0" err="1"/>
              <a:t>Jarlais</a:t>
            </a:r>
            <a:r>
              <a:rPr lang="en-US" sz="788" dirty="0"/>
              <a:t>, D.C., &amp; </a:t>
            </a:r>
            <a:r>
              <a:rPr lang="en-US" sz="788" dirty="0" err="1"/>
              <a:t>Holtgrave</a:t>
            </a:r>
            <a:r>
              <a:rPr lang="en-US" sz="788" dirty="0"/>
              <a:t>, D. (2014). Syringe Exchange in the United States: A National Level Economic Evaluation of Hypothetical Increases in Investment, AIDS and Behavior November 2014, Volume 18, Issue 11, pp 2144-2155; abstract: http://link.springer.com/article/10.1007/s10461-014-0789-9</a:t>
            </a:r>
          </a:p>
        </p:txBody>
      </p:sp>
    </p:spTree>
    <p:extLst>
      <p:ext uri="{BB962C8B-B14F-4D97-AF65-F5344CB8AC3E}">
        <p14:creationId xmlns:p14="http://schemas.microsoft.com/office/powerpoint/2010/main" val="56699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ioidaddictiondefinition.001.jpe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163" y="1574703"/>
            <a:ext cx="7343336" cy="3554819"/>
          </a:xfrm>
          <a:prstGeom prst="rect">
            <a:avLst/>
          </a:prstGeom>
          <a:noFill/>
        </p:spPr>
        <p:txBody>
          <a:bodyPr wrap="square" rtlCol="0">
            <a:spAutoFit/>
          </a:bodyPr>
          <a:lstStyle/>
          <a:p>
            <a:r>
              <a:rPr lang="en-US" sz="6600" dirty="0">
                <a:latin typeface="+mj-lt"/>
              </a:rPr>
              <a:t>Substance Use Disorder is a Chronic Disease</a:t>
            </a:r>
          </a:p>
          <a:p>
            <a:endParaRPr lang="en-US" sz="1350" dirty="0"/>
          </a:p>
          <a:p>
            <a:endParaRPr lang="en-US" sz="1350" dirty="0"/>
          </a:p>
        </p:txBody>
      </p:sp>
    </p:spTree>
    <p:extLst>
      <p:ext uri="{BB962C8B-B14F-4D97-AF65-F5344CB8AC3E}">
        <p14:creationId xmlns:p14="http://schemas.microsoft.com/office/powerpoint/2010/main" val="143522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SSP?</a:t>
            </a:r>
            <a:endParaRPr lang="en-US" dirty="0"/>
          </a:p>
        </p:txBody>
      </p:sp>
      <p:sp>
        <p:nvSpPr>
          <p:cNvPr id="3" name="Content Placeholder 2"/>
          <p:cNvSpPr>
            <a:spLocks noGrp="1"/>
          </p:cNvSpPr>
          <p:nvPr>
            <p:ph idx="1"/>
          </p:nvPr>
        </p:nvSpPr>
        <p:spPr/>
        <p:txBody>
          <a:bodyPr>
            <a:normAutofit fontScale="62500" lnSpcReduction="20000"/>
          </a:bodyPr>
          <a:lstStyle/>
          <a:p>
            <a:r>
              <a:rPr lang="en-US" dirty="0"/>
              <a:t>Syringe services programs (SSPs) are also referred to as syringe exchange programs (SEPs) and needle exchange programs (NEPs). Although the services they provide may vary, SSPs are community-based programs that provide access to sterile needles and syringes, facilitate safe disposal of used syringes, and provide and link to other important services and programs such as</a:t>
            </a:r>
          </a:p>
          <a:p>
            <a:pPr lvl="1"/>
            <a:r>
              <a:rPr lang="en-US" dirty="0"/>
              <a:t>Referral to substance use disorder treatment programs.</a:t>
            </a:r>
          </a:p>
          <a:p>
            <a:pPr lvl="1"/>
            <a:r>
              <a:rPr lang="en-US" dirty="0"/>
              <a:t>Screening, care, and treatment for viral hepatitis and HIV.</a:t>
            </a:r>
          </a:p>
          <a:p>
            <a:pPr lvl="1"/>
            <a:r>
              <a:rPr lang="en-US" dirty="0"/>
              <a:t>Education about overdose prevention and safer injection practices.</a:t>
            </a:r>
          </a:p>
          <a:p>
            <a:pPr lvl="1"/>
            <a:r>
              <a:rPr lang="en-US" dirty="0"/>
              <a:t>Vaccinations, including those for hepatitis A and hepatitis B.</a:t>
            </a:r>
          </a:p>
          <a:p>
            <a:pPr lvl="1"/>
            <a:r>
              <a:rPr lang="en-US" dirty="0"/>
              <a:t>Screening for sexually transmitted diseases.</a:t>
            </a:r>
          </a:p>
          <a:p>
            <a:pPr lvl="1"/>
            <a:r>
              <a:rPr lang="en-US" dirty="0"/>
              <a:t>Abscess and wound care.</a:t>
            </a:r>
          </a:p>
          <a:p>
            <a:pPr lvl="1"/>
            <a:r>
              <a:rPr lang="en-US" dirty="0"/>
              <a:t>Naloxone distribution and education.</a:t>
            </a:r>
          </a:p>
          <a:p>
            <a:pPr lvl="1"/>
            <a:r>
              <a:rPr lang="en-US" dirty="0"/>
              <a:t>Referral to social, mental health, and other medical </a:t>
            </a:r>
            <a:r>
              <a:rPr lang="en-US" dirty="0" smtClean="0"/>
              <a:t>services.</a:t>
            </a:r>
          </a:p>
          <a:p>
            <a:pPr marL="342900" lvl="1" indent="0">
              <a:buNone/>
            </a:pPr>
            <a:endParaRPr lang="en-US" dirty="0" smtClean="0"/>
          </a:p>
          <a:p>
            <a:pPr lvl="1"/>
            <a:endParaRPr lang="en-US" i="1" dirty="0">
              <a:effectLst/>
            </a:endParaRPr>
          </a:p>
          <a:p>
            <a:pPr marL="342900" lvl="1" indent="0">
              <a:buNone/>
            </a:pPr>
            <a:r>
              <a:rPr lang="en-US" sz="1125" i="1" dirty="0"/>
              <a:t>Syringe Services Programs (SSPs) FAQs | CDC</a:t>
            </a:r>
            <a:r>
              <a:rPr lang="en-US" sz="1125" dirty="0"/>
              <a:t>. (2020, December 7). </a:t>
            </a:r>
            <a:r>
              <a:rPr lang="en-US" sz="1125" dirty="0">
                <a:hlinkClick r:id="rId2"/>
              </a:rPr>
              <a:t>https://www.cdc.gov/ssp/syringe-services-programs-faq.html</a:t>
            </a:r>
            <a:endParaRPr lang="en-US" sz="1125" dirty="0"/>
          </a:p>
          <a:p>
            <a:pPr lvl="1"/>
            <a:endParaRPr lang="en-US" dirty="0"/>
          </a:p>
        </p:txBody>
      </p:sp>
    </p:spTree>
    <p:extLst>
      <p:ext uri="{BB962C8B-B14F-4D97-AF65-F5344CB8AC3E}">
        <p14:creationId xmlns:p14="http://schemas.microsoft.com/office/powerpoint/2010/main" val="169153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SSPs help people to stop using drugs?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Yes! </a:t>
            </a:r>
          </a:p>
          <a:p>
            <a:pPr marL="0" indent="0">
              <a:buNone/>
            </a:pPr>
            <a:endParaRPr lang="en-US" dirty="0"/>
          </a:p>
          <a:p>
            <a:pPr marL="0" indent="0">
              <a:buNone/>
            </a:pPr>
            <a:r>
              <a:rPr lang="en-US" dirty="0" smtClean="0"/>
              <a:t>When </a:t>
            </a:r>
            <a:r>
              <a:rPr lang="en-US" dirty="0"/>
              <a:t>people who inject drugs use an SSP, they are more likely to enter treatment for substance use disorder and stop injecting than those who don’t use an </a:t>
            </a:r>
            <a:r>
              <a:rPr lang="en-US" dirty="0" smtClean="0"/>
              <a:t>SSP.</a:t>
            </a:r>
            <a:r>
              <a:rPr lang="en-US" dirty="0"/>
              <a:t> </a:t>
            </a:r>
            <a:endParaRPr lang="en-US" dirty="0" smtClean="0"/>
          </a:p>
          <a:p>
            <a:pPr marL="0" indent="0">
              <a:buNone/>
            </a:pPr>
            <a:endParaRPr lang="en-US" dirty="0" smtClean="0"/>
          </a:p>
          <a:p>
            <a:pPr marL="0" indent="0">
              <a:buNone/>
            </a:pPr>
            <a:r>
              <a:rPr lang="en-US" dirty="0" smtClean="0"/>
              <a:t>New </a:t>
            </a:r>
            <a:r>
              <a:rPr lang="en-US" dirty="0"/>
              <a:t>users of SSPs are five times as likely to enter drug treatment as those who don’t use the programs. </a:t>
            </a:r>
            <a:endParaRPr lang="en-US" dirty="0" smtClean="0"/>
          </a:p>
          <a:p>
            <a:pPr marL="0" indent="0">
              <a:buNone/>
            </a:pPr>
            <a:endParaRPr lang="en-US" dirty="0"/>
          </a:p>
          <a:p>
            <a:pPr marL="0" indent="0">
              <a:buNone/>
            </a:pPr>
            <a:r>
              <a:rPr lang="en-US" dirty="0" smtClean="0"/>
              <a:t>People </a:t>
            </a:r>
            <a:r>
              <a:rPr lang="en-US" dirty="0"/>
              <a:t>who inject drugs and who have used an SSP regularly are nearly three times as likely to report a reduction in injection frequency as those who have never used an SSP</a:t>
            </a:r>
            <a:r>
              <a:rPr lang="en-US" dirty="0" smtClean="0"/>
              <a:t>.</a:t>
            </a:r>
          </a:p>
          <a:p>
            <a:pPr marL="0" indent="0">
              <a:buNone/>
            </a:pPr>
            <a:endParaRPr lang="en-US" dirty="0" smtClean="0"/>
          </a:p>
          <a:p>
            <a:pPr marL="0" lvl="1" indent="0">
              <a:spcBef>
                <a:spcPts val="750"/>
              </a:spcBef>
              <a:buNone/>
            </a:pPr>
            <a:r>
              <a:rPr lang="en-US" sz="1125" i="1" dirty="0"/>
              <a:t>Syringe Services Programs (SSPs) FAQs | CDC</a:t>
            </a:r>
            <a:r>
              <a:rPr lang="en-US" sz="1125" dirty="0"/>
              <a:t>. (2020, December 7). </a:t>
            </a:r>
            <a:r>
              <a:rPr lang="en-US" sz="1125" dirty="0">
                <a:hlinkClick r:id="rId2"/>
              </a:rPr>
              <a:t>https://www.cdc.gov/ssp/syringe-services-programs-faq.html</a:t>
            </a:r>
            <a:endParaRPr lang="en-US" sz="1125" dirty="0"/>
          </a:p>
          <a:p>
            <a:pPr marL="0" indent="0">
              <a:buNone/>
            </a:pPr>
            <a:endParaRPr lang="en-US" dirty="0"/>
          </a:p>
        </p:txBody>
      </p:sp>
    </p:spTree>
    <p:extLst>
      <p:ext uri="{BB962C8B-B14F-4D97-AF65-F5344CB8AC3E}">
        <p14:creationId xmlns:p14="http://schemas.microsoft.com/office/powerpoint/2010/main" val="415892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929" y="1353137"/>
            <a:ext cx="8630530" cy="4645567"/>
          </a:xfrm>
          <a:prstGeom prst="rect">
            <a:avLst/>
          </a:prstGeom>
        </p:spPr>
        <p:txBody>
          <a:bodyPr wrap="square">
            <a:spAutoFit/>
          </a:bodyPr>
          <a:lstStyle/>
          <a:p>
            <a:r>
              <a:rPr lang="en-US" sz="2700" dirty="0">
                <a:latin typeface="+mj-lt"/>
              </a:rPr>
              <a:t>SSPs reduce infections</a:t>
            </a:r>
          </a:p>
          <a:p>
            <a:endParaRPr lang="en-US" sz="2700" dirty="0">
              <a:latin typeface="+mj-lt"/>
            </a:endParaRPr>
          </a:p>
          <a:p>
            <a:r>
              <a:rPr lang="en-US" dirty="0">
                <a:latin typeface="+mj-lt"/>
              </a:rPr>
              <a:t>Nonsterile injections can lead to transmission of HIV, viral hepatitis, bacterial, and fungal infections and other complications. By providing access to sterile syringes and other injection equipment, SSPs help people prevent transmitting blood borne and other infections when they inject drugs. In addition to being at risk for HIV, viral hepatitis, and other blood-borne and sexually transmitted diseases, people who inject drugs can get other serious, life-threatening, and costly health problems, such as infections of the heart valves (endocarditis), serious skin infections, and deep tissue abscesses. Access to sterile injection equipment can help prevent these infections, and health care provided at SSPs can catch these problems early and provide easy-to-access treatment to a population that may be reluctant to go to a hospital or seek other medical care.</a:t>
            </a:r>
          </a:p>
          <a:p>
            <a:endParaRPr lang="en-US" sz="1350" dirty="0"/>
          </a:p>
          <a:p>
            <a:endParaRPr lang="en-US" sz="1350" dirty="0"/>
          </a:p>
          <a:p>
            <a:r>
              <a:rPr lang="en-US" sz="788" dirty="0"/>
              <a:t>Syringe Services Programs (SSPs) FAQs | CDC. (2020, December 7). </a:t>
            </a:r>
            <a:r>
              <a:rPr lang="en-US" sz="788" dirty="0">
                <a:hlinkClick r:id="rId3"/>
              </a:rPr>
              <a:t>https://www.cdc.gov/ssp/syringe-services-programs-faq.html</a:t>
            </a:r>
            <a:r>
              <a:rPr lang="en-US" sz="788" dirty="0"/>
              <a:t> </a:t>
            </a:r>
          </a:p>
          <a:p>
            <a:endParaRPr lang="en-US" sz="1350" dirty="0"/>
          </a:p>
          <a:p>
            <a:endParaRPr lang="en-US" sz="1350" dirty="0"/>
          </a:p>
        </p:txBody>
      </p:sp>
    </p:spTree>
    <p:extLst>
      <p:ext uri="{BB962C8B-B14F-4D97-AF65-F5344CB8AC3E}">
        <p14:creationId xmlns:p14="http://schemas.microsoft.com/office/powerpoint/2010/main" val="2455609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34089</TotalTime>
  <Words>2870</Words>
  <Application>Microsoft Office PowerPoint</Application>
  <PresentationFormat>On-screen Show (4:3)</PresentationFormat>
  <Paragraphs>319</Paragraphs>
  <Slides>37</Slides>
  <Notes>32</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Allerta</vt:lpstr>
      <vt:lpstr>Arial</vt:lpstr>
      <vt:lpstr>Calibri</vt:lpstr>
      <vt:lpstr>Calibri Light</vt:lpstr>
      <vt:lpstr>Courier New</vt:lpstr>
      <vt:lpstr>Noto Sans Symbols</vt:lpstr>
      <vt:lpstr>Quattrocento</vt:lpstr>
      <vt:lpstr>Raleway</vt:lpstr>
      <vt:lpstr>Times New Roman</vt:lpstr>
      <vt:lpstr>Wingdings</vt:lpstr>
      <vt:lpstr>Wingdings 2</vt:lpstr>
      <vt:lpstr>Office Theme</vt:lpstr>
      <vt:lpstr>5_Office Theme</vt:lpstr>
      <vt:lpstr>Harm Reduction, SSPs, and Me</vt:lpstr>
      <vt:lpstr>What is Harm Reduction?</vt:lpstr>
      <vt:lpstr>PowerPoint Presentation</vt:lpstr>
      <vt:lpstr>Harm Reduction is Cost Effective</vt:lpstr>
      <vt:lpstr>PowerPoint Presentation</vt:lpstr>
      <vt:lpstr>PowerPoint Presentation</vt:lpstr>
      <vt:lpstr>What is an SSP?</vt:lpstr>
      <vt:lpstr>Do SSPs help people to stop using drugs?</vt:lpstr>
      <vt:lpstr>PowerPoint Presentation</vt:lpstr>
      <vt:lpstr>PowerPoint Presentation</vt:lpstr>
      <vt:lpstr>PowerPoint Presentation</vt:lpstr>
      <vt:lpstr>PowerPoint Presentation</vt:lpstr>
      <vt:lpstr>SHATTER STIGMA</vt:lpstr>
      <vt:lpstr>PowerPoint Presentation</vt:lpstr>
      <vt:lpstr>PowerPoint Presentation</vt:lpstr>
      <vt:lpstr>PowerPoint Presentation</vt:lpstr>
      <vt:lpstr>PowerPoint Presentation</vt:lpstr>
      <vt:lpstr>PowerPoint Presentation</vt:lpstr>
      <vt:lpstr>PowerPoint Presentation</vt:lpstr>
      <vt:lpstr>     Supplies:</vt:lpstr>
      <vt:lpstr>Easy and SAFE access to Narcan</vt:lpstr>
      <vt:lpstr>PowerPoint Presentation</vt:lpstr>
      <vt:lpstr>PowerPoint Presentation</vt:lpstr>
      <vt:lpstr>PowerPoint Presentation</vt:lpstr>
      <vt:lpstr>PowerPoint Presentation</vt:lpstr>
      <vt:lpstr>Primary and Secondary Syphilis — Rates of Reported Cases by State, United States and Territories, 2011 and 2020</vt:lpstr>
      <vt:lpstr>Chlamydia — Rates of Reported Cases by County, United States, 2020</vt:lpstr>
      <vt:lpstr>Expanded Screening Based on Local Prevalence</vt:lpstr>
      <vt:lpstr>TALK, TEST, TREAT</vt:lpstr>
      <vt:lpstr>Overview</vt:lpstr>
      <vt:lpstr>Why did LTHC PICSSP begin?</vt:lpstr>
      <vt:lpstr>PowerPoint Presentation</vt:lpstr>
      <vt:lpstr>Purpose</vt:lpstr>
      <vt:lpstr>Procedure</vt:lpstr>
      <vt:lpstr>Summary</vt:lpstr>
      <vt:lpstr>PowerPoint Presentation</vt:lpstr>
      <vt:lpstr>Resources</vt:lpstr>
    </vt:vector>
  </TitlesOfParts>
  <Company>Lummi Nation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Project at Lummi Tribal Health Center</dc:title>
  <dc:creator>JessicaR</dc:creator>
  <cp:lastModifiedBy>Jessica Rienstra</cp:lastModifiedBy>
  <cp:revision>131</cp:revision>
  <dcterms:created xsi:type="dcterms:W3CDTF">2018-06-13T15:44:45Z</dcterms:created>
  <dcterms:modified xsi:type="dcterms:W3CDTF">2022-05-05T19:26:58Z</dcterms:modified>
</cp:coreProperties>
</file>