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sldIdLst>
    <p:sldId id="256" r:id="rId2"/>
    <p:sldId id="272" r:id="rId3"/>
    <p:sldId id="271" r:id="rId4"/>
    <p:sldId id="273" r:id="rId5"/>
    <p:sldId id="260" r:id="rId6"/>
    <p:sldId id="257" r:id="rId7"/>
    <p:sldId id="259" r:id="rId8"/>
    <p:sldId id="261" r:id="rId9"/>
    <p:sldId id="269" r:id="rId10"/>
    <p:sldId id="263" r:id="rId11"/>
    <p:sldId id="270" r:id="rId12"/>
    <p:sldId id="264" r:id="rId13"/>
    <p:sldId id="266" r:id="rId14"/>
    <p:sldId id="267" r:id="rId15"/>
    <p:sldId id="268" r:id="rId16"/>
    <p:sldId id="25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4" d="100"/>
          <a:sy n="64" d="100"/>
        </p:scale>
        <p:origin x="42"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253CFA9-A7A8-436E-9730-913B39573AA0}" type="datetimeFigureOut">
              <a:rPr lang="en-US" smtClean="0"/>
              <a:t>8/2/2022</a:t>
            </a:fld>
            <a:endParaRPr lang="en-US"/>
          </a:p>
        </p:txBody>
      </p:sp>
      <p:sp>
        <p:nvSpPr>
          <p:cNvPr id="5" name="Footer Placeholder 4"/>
          <p:cNvSpPr>
            <a:spLocks noGrp="1"/>
          </p:cNvSpPr>
          <p:nvPr>
            <p:ph type="ftr" sz="quarter" idx="11"/>
          </p:nvPr>
        </p:nvSpPr>
        <p:spPr>
          <a:xfrm>
            <a:off x="1451579" y="329307"/>
            <a:ext cx="5626774" cy="309201"/>
          </a:xfrm>
        </p:spPr>
        <p:txBody>
          <a:bodyPr/>
          <a:lstStyle/>
          <a:p>
            <a:endParaRPr lang="en-US"/>
          </a:p>
        </p:txBody>
      </p:sp>
      <p:sp>
        <p:nvSpPr>
          <p:cNvPr id="6" name="Slide Number Placeholder 5"/>
          <p:cNvSpPr>
            <a:spLocks noGrp="1"/>
          </p:cNvSpPr>
          <p:nvPr>
            <p:ph type="sldNum" sz="quarter" idx="12"/>
          </p:nvPr>
        </p:nvSpPr>
        <p:spPr>
          <a:xfrm>
            <a:off x="476834" y="798973"/>
            <a:ext cx="811019" cy="503578"/>
          </a:xfrm>
        </p:spPr>
        <p:txBody>
          <a:bodyPr/>
          <a:lstStyle/>
          <a:p>
            <a:fld id="{4751441D-DE2B-4C8D-B57E-AA6EACF58207}" type="slidenum">
              <a:rPr lang="en-US" smtClean="0"/>
              <a:t>‹#›</a:t>
            </a:fld>
            <a:endParaRPr lang="en-US"/>
          </a:p>
        </p:txBody>
      </p:sp>
    </p:spTree>
    <p:extLst>
      <p:ext uri="{BB962C8B-B14F-4D97-AF65-F5344CB8AC3E}">
        <p14:creationId xmlns:p14="http://schemas.microsoft.com/office/powerpoint/2010/main" val="2245137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53CFA9-A7A8-436E-9730-913B39573AA0}"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1441D-DE2B-4C8D-B57E-AA6EACF58207}" type="slidenum">
              <a:rPr lang="en-US" smtClean="0"/>
              <a:t>‹#›</a:t>
            </a:fld>
            <a:endParaRPr lang="en-US"/>
          </a:p>
        </p:txBody>
      </p:sp>
    </p:spTree>
    <p:extLst>
      <p:ext uri="{BB962C8B-B14F-4D97-AF65-F5344CB8AC3E}">
        <p14:creationId xmlns:p14="http://schemas.microsoft.com/office/powerpoint/2010/main" val="2432046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53CFA9-A7A8-436E-9730-913B39573AA0}"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1441D-DE2B-4C8D-B57E-AA6EACF58207}" type="slidenum">
              <a:rPr lang="en-US" smtClean="0"/>
              <a:t>‹#›</a:t>
            </a:fld>
            <a:endParaRPr lang="en-US"/>
          </a:p>
        </p:txBody>
      </p:sp>
    </p:spTree>
    <p:extLst>
      <p:ext uri="{BB962C8B-B14F-4D97-AF65-F5344CB8AC3E}">
        <p14:creationId xmlns:p14="http://schemas.microsoft.com/office/powerpoint/2010/main" val="1666288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53CFA9-A7A8-436E-9730-913B39573AA0}"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1441D-DE2B-4C8D-B57E-AA6EACF58207}" type="slidenum">
              <a:rPr lang="en-US" smtClean="0"/>
              <a:t>‹#›</a:t>
            </a:fld>
            <a:endParaRPr lang="en-US"/>
          </a:p>
        </p:txBody>
      </p:sp>
    </p:spTree>
    <p:extLst>
      <p:ext uri="{BB962C8B-B14F-4D97-AF65-F5344CB8AC3E}">
        <p14:creationId xmlns:p14="http://schemas.microsoft.com/office/powerpoint/2010/main" val="717352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253CFA9-A7A8-436E-9730-913B39573AA0}"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1441D-DE2B-4C8D-B57E-AA6EACF58207}" type="slidenum">
              <a:rPr lang="en-US" smtClean="0"/>
              <a:t>‹#›</a:t>
            </a:fld>
            <a:endParaRPr lang="en-US"/>
          </a:p>
        </p:txBody>
      </p:sp>
    </p:spTree>
    <p:extLst>
      <p:ext uri="{BB962C8B-B14F-4D97-AF65-F5344CB8AC3E}">
        <p14:creationId xmlns:p14="http://schemas.microsoft.com/office/powerpoint/2010/main" val="1937219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253CFA9-A7A8-436E-9730-913B39573AA0}" type="datetimeFigureOut">
              <a:rPr lang="en-US" smtClean="0"/>
              <a:t>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51441D-DE2B-4C8D-B57E-AA6EACF58207}" type="slidenum">
              <a:rPr lang="en-US" smtClean="0"/>
              <a:t>‹#›</a:t>
            </a:fld>
            <a:endParaRPr lang="en-US"/>
          </a:p>
        </p:txBody>
      </p:sp>
    </p:spTree>
    <p:extLst>
      <p:ext uri="{BB962C8B-B14F-4D97-AF65-F5344CB8AC3E}">
        <p14:creationId xmlns:p14="http://schemas.microsoft.com/office/powerpoint/2010/main" val="175901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53CFA9-A7A8-436E-9730-913B39573AA0}" type="datetimeFigureOut">
              <a:rPr lang="en-US" smtClean="0"/>
              <a:t>8/2/2022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51441D-DE2B-4C8D-B57E-AA6EACF58207}" type="slidenum">
              <a:rPr lang="en-US" smtClean="0"/>
              <a:t>‹#›</a:t>
            </a:fld>
            <a:endParaRPr lang="en-US"/>
          </a:p>
        </p:txBody>
      </p:sp>
    </p:spTree>
    <p:extLst>
      <p:ext uri="{BB962C8B-B14F-4D97-AF65-F5344CB8AC3E}">
        <p14:creationId xmlns:p14="http://schemas.microsoft.com/office/powerpoint/2010/main" val="3939163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53CFA9-A7A8-436E-9730-913B39573AA0}" type="datetimeFigureOut">
              <a:rPr lang="en-US" smtClean="0"/>
              <a:t>8/2/2022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51441D-DE2B-4C8D-B57E-AA6EACF58207}" type="slidenum">
              <a:rPr lang="en-US" smtClean="0"/>
              <a:t>‹#›</a:t>
            </a:fld>
            <a:endParaRPr lang="en-US"/>
          </a:p>
        </p:txBody>
      </p:sp>
    </p:spTree>
    <p:extLst>
      <p:ext uri="{BB962C8B-B14F-4D97-AF65-F5344CB8AC3E}">
        <p14:creationId xmlns:p14="http://schemas.microsoft.com/office/powerpoint/2010/main" val="209360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53CFA9-A7A8-436E-9730-913B39573AA0}" type="datetimeFigureOut">
              <a:rPr lang="en-US" smtClean="0"/>
              <a:t>8/2/2022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51441D-DE2B-4C8D-B57E-AA6EACF58207}" type="slidenum">
              <a:rPr lang="en-US" smtClean="0"/>
              <a:t>‹#›</a:t>
            </a:fld>
            <a:endParaRPr lang="en-US"/>
          </a:p>
        </p:txBody>
      </p:sp>
    </p:spTree>
    <p:extLst>
      <p:ext uri="{BB962C8B-B14F-4D97-AF65-F5344CB8AC3E}">
        <p14:creationId xmlns:p14="http://schemas.microsoft.com/office/powerpoint/2010/main" val="1544312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253CFA9-A7A8-436E-9730-913B39573AA0}" type="datetimeFigureOut">
              <a:rPr lang="en-US" smtClean="0"/>
              <a:t>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51441D-DE2B-4C8D-B57E-AA6EACF58207}" type="slidenum">
              <a:rPr lang="en-US" smtClean="0"/>
              <a:t>‹#›</a:t>
            </a:fld>
            <a:endParaRPr lang="en-US"/>
          </a:p>
        </p:txBody>
      </p:sp>
    </p:spTree>
    <p:extLst>
      <p:ext uri="{BB962C8B-B14F-4D97-AF65-F5344CB8AC3E}">
        <p14:creationId xmlns:p14="http://schemas.microsoft.com/office/powerpoint/2010/main" val="4033640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smtClean="0"/>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8253CFA9-A7A8-436E-9730-913B39573AA0}" type="datetimeFigureOut">
              <a:rPr lang="en-US" smtClean="0"/>
              <a:t>8/2/2022</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4751441D-DE2B-4C8D-B57E-AA6EACF58207}" type="slidenum">
              <a:rPr lang="en-US" smtClean="0"/>
              <a:t>‹#›</a:t>
            </a:fld>
            <a:endParaRPr lang="en-US"/>
          </a:p>
        </p:txBody>
      </p:sp>
    </p:spTree>
    <p:extLst>
      <p:ext uri="{BB962C8B-B14F-4D97-AF65-F5344CB8AC3E}">
        <p14:creationId xmlns:p14="http://schemas.microsoft.com/office/powerpoint/2010/main" val="2650779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253CFA9-A7A8-436E-9730-913B39573AA0}" type="datetimeFigureOut">
              <a:rPr lang="en-US" smtClean="0"/>
              <a:t>8/2/2022</a:t>
            </a:fld>
            <a:endParaRPr lang="en-US"/>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751441D-DE2B-4C8D-B57E-AA6EACF58207}" type="slidenum">
              <a:rPr lang="en-US" smtClean="0"/>
              <a:t>‹#›</a:t>
            </a:fld>
            <a:endParaRPr lang="en-US"/>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2456003"/>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heatlantic.com/health/archive/2017/05/fentanyl-first-responders/526389/"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ancesafe.org/wp-content/uploads/2019/02/2019-fent-strips.pdf"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s://www.foodandwine.com/news/sesame-street-cookie-monster-cooking-show"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cdph.ca.gov/Programs/CID/DOA/CDPH%20Document%20Library/Fact_Sheet_Fentanyl_Testing_Approved_ADA.pdf" TargetMode="External"/><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hyperlink" Target="https://www.facebook.com/joltharmreductionpeoria/" TargetMode="External"/><Relationship Id="rId4" Type="http://schemas.openxmlformats.org/officeDocument/2006/relationships/hyperlink" Target="https://www.aacc.org/-/media/Files/Divisions/TDM-TOX/AACC-TDM-CT-Newsletter_Summer_2020_final.pdf?la=en&amp;hash=9AA897EBC6DE9E132FEEB5F070BB8AE45250843F#:~:text=At%203%20h%2C%206%20h,of%20high%20levels%20of%20diphenhydramin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List_of_fentanyl_analogues" TargetMode="External"/><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hyperlink" Target="https://www.latimes.com/health/la-me-ln-fentanyl-test-strips-20180531-story.html" TargetMode="External"/><Relationship Id="rId4" Type="http://schemas.openxmlformats.org/officeDocument/2006/relationships/hyperlink" Target="https://www.ice.gov/news/releases/lake-oswego-man-sentenced-federal-prison-distributing-fentanyl-china-leading-overdos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ncbi.nlm.nih.gov/pmc/articles/PMC8312149/#:~:text=Fentanyl%2Dinduced%20chest%20wall%20rigidity%2C%20otherwise%20known%20as%20wooden%20chest,with%20sedatives%20for%20intubated%20patients" TargetMode="External"/><Relationship Id="rId2" Type="http://schemas.openxmlformats.org/officeDocument/2006/relationships/hyperlink" Target="https://pubmed.ncbi.nlm.nih.gov/34492557/"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hikma.com/newsroom/article-i5120-hikma-announces-us-fda-approval-of-kloxxado-tm-naloxone-hydrochloride-nasal-spray-8mg/"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facebook.com/TheEverywhereProject"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aacc.org/-/media/Files/Divisions/TDM-TOX/AACC-TDM-CT-Newsletter_Summer_2020_final.pdf?la=en&amp;hash=9AA897EBC6DE9E132FEEB5F070BB8AE45250843F#:~:text=At%203%20h%2C%206%20h,of%20high%20levels%20of%20diphenhydramine" TargetMode="External"/><Relationship Id="rId3" Type="http://schemas.openxmlformats.org/officeDocument/2006/relationships/hyperlink" Target="https://www.wcnc.com/article/news/verify/fentanyl-drug-deadly-verify-viral-social-media/275-bbb5fa3b-30d0-44ec-86ec-a334184ab524" TargetMode="External"/><Relationship Id="rId7" Type="http://schemas.openxmlformats.org/officeDocument/2006/relationships/hyperlink" Target="https://www.ice.gov/news/releases/lake-oswego-man-sentenced-federal-prison-distributing-fentanyl-china-leading-overdose" TargetMode="External"/><Relationship Id="rId12" Type="http://schemas.openxmlformats.org/officeDocument/2006/relationships/hyperlink" Target="https://www.hikma.com/newsroom/article-i5120-hikma-announces-us-fda-approval-of-kloxxado-tm-naloxone-hydrochloride-nasal-spray-8mg/" TargetMode="External"/><Relationship Id="rId2" Type="http://schemas.openxmlformats.org/officeDocument/2006/relationships/hyperlink" Target="https://www.statnews.com/2017/08/09/fentanyl-falling-ill/" TargetMode="External"/><Relationship Id="rId1" Type="http://schemas.openxmlformats.org/officeDocument/2006/relationships/slideLayout" Target="../slideLayouts/slideLayout2.xml"/><Relationship Id="rId6" Type="http://schemas.openxmlformats.org/officeDocument/2006/relationships/hyperlink" Target="https://en.wikipedia.org/wiki/List_of_fentanyl_analogues" TargetMode="External"/><Relationship Id="rId11" Type="http://schemas.openxmlformats.org/officeDocument/2006/relationships/hyperlink" Target="https://www.ncbi.nlm.nih.gov/pmc/articles/PMC8312149/#:~:text=Fentanyl%2Dinduced%20chest%20wall%20rigidity%2C%20otherwise%20known%20as%20wooden%20chest,with%20sedatives%20for%20intubated%20patients" TargetMode="External"/><Relationship Id="rId5" Type="http://schemas.openxmlformats.org/officeDocument/2006/relationships/hyperlink" Target="https://www.ncbi.nlm.nih.gov/pmc/articles/PMC5711758/" TargetMode="External"/><Relationship Id="rId10" Type="http://schemas.openxmlformats.org/officeDocument/2006/relationships/hyperlink" Target="https://pubmed.ncbi.nlm.nih.gov/34492557/" TargetMode="External"/><Relationship Id="rId4" Type="http://schemas.openxmlformats.org/officeDocument/2006/relationships/hyperlink" Target="https://filtermag.org/fentanyl-marijuana-myth/amp/" TargetMode="External"/><Relationship Id="rId9" Type="http://schemas.openxmlformats.org/officeDocument/2006/relationships/hyperlink" Target="https://dancesafe.org/wp-content/uploads/2019/02/2019-fent-strips.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thv11.com/article/news/local/verify/verify-are-people-hiding-needles-in-gas-pumps/91-581853980"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unsplash.com/s/photos/bucke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newschannel5.com/news/police-warn-of-marijuana-laced-with-fentanyl" TargetMode="External"/><Relationship Id="rId2" Type="http://schemas.openxmlformats.org/officeDocument/2006/relationships/hyperlink" Target="https://filtermag.org/fentanyl-marijuana-myth/amp/"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hyperlink" Target="https://www.wcnc.com/article/news/verify/fentanyl-drug-deadly-verify-viral-social-media/275-bbb5fa3b-30d0-44ec-86ec-a334184ab524" TargetMode="Externa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s://www.pennlive.com/nation-world/2022/06/dont-pick-up-any-folded-money-the-bill-could-be-deadly-tennessee-sheriff-warns.html" TargetMode="External"/><Relationship Id="rId4" Type="http://schemas.openxmlformats.org/officeDocument/2006/relationships/hyperlink" Target="https://www.statnews.com/2017/08/09/fentanyl-falling-il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statnews.com/2017/08/09/fentanyl-falling-ill/"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cbi.nlm.nih.gov/pmc/articles/PMC5711758/"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www.columbusmonthly.com/story/entertainment/human-interest/2022/02/03/dispatches-overdose-crisis-fentanyl-exposure-overdose-myth/6648270001/"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syfy.com/movies/et-the-extra-terrestrial"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9684" y="1122363"/>
            <a:ext cx="9958316" cy="856562"/>
          </a:xfrm>
        </p:spPr>
        <p:txBody>
          <a:bodyPr>
            <a:normAutofit fontScale="90000"/>
          </a:bodyPr>
          <a:lstStyle/>
          <a:p>
            <a:r>
              <a:rPr lang="en-US" dirty="0" smtClean="0"/>
              <a:t>Fentanyl: Facts, Myths, and half truths</a:t>
            </a:r>
            <a:endParaRPr lang="en-US" dirty="0"/>
          </a:p>
        </p:txBody>
      </p:sp>
      <p:pic>
        <p:nvPicPr>
          <p:cNvPr id="1026" name="Picture 2" descr="Bags of heroin, some laced with fentanyl, are displaye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873" y="2224584"/>
            <a:ext cx="4619625" cy="32385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82687" y="2391984"/>
            <a:ext cx="5227092" cy="1384995"/>
          </a:xfrm>
          <a:prstGeom prst="rect">
            <a:avLst/>
          </a:prstGeom>
          <a:noFill/>
        </p:spPr>
        <p:txBody>
          <a:bodyPr wrap="square" rtlCol="0">
            <a:spAutoFit/>
          </a:bodyPr>
          <a:lstStyle/>
          <a:p>
            <a:r>
              <a:rPr lang="en-US" sz="2800" dirty="0" smtClean="0"/>
              <a:t>Is what you think you know helping or harming the community?</a:t>
            </a:r>
            <a:endParaRPr lang="en-US" sz="2800" dirty="0"/>
          </a:p>
        </p:txBody>
      </p:sp>
      <p:sp>
        <p:nvSpPr>
          <p:cNvPr id="3" name="TextBox 2"/>
          <p:cNvSpPr txBox="1"/>
          <p:nvPr/>
        </p:nvSpPr>
        <p:spPr>
          <a:xfrm>
            <a:off x="6482687" y="4715507"/>
            <a:ext cx="4434840" cy="461665"/>
          </a:xfrm>
          <a:prstGeom prst="rect">
            <a:avLst/>
          </a:prstGeom>
          <a:noFill/>
        </p:spPr>
        <p:txBody>
          <a:bodyPr wrap="square" rtlCol="0">
            <a:spAutoFit/>
          </a:bodyPr>
          <a:lstStyle/>
          <a:p>
            <a:r>
              <a:rPr lang="en-US" sz="2400" dirty="0" smtClean="0"/>
              <a:t>Harm Reduction ECHO 8/2/22</a:t>
            </a:r>
            <a:endParaRPr lang="en-US" sz="2400" dirty="0"/>
          </a:p>
        </p:txBody>
      </p:sp>
      <p:sp>
        <p:nvSpPr>
          <p:cNvPr id="5" name="TextBox 4"/>
          <p:cNvSpPr txBox="1"/>
          <p:nvPr/>
        </p:nvSpPr>
        <p:spPr>
          <a:xfrm>
            <a:off x="4705228" y="5793849"/>
            <a:ext cx="7989758" cy="276999"/>
          </a:xfrm>
          <a:prstGeom prst="rect">
            <a:avLst/>
          </a:prstGeom>
          <a:noFill/>
        </p:spPr>
        <p:txBody>
          <a:bodyPr wrap="square" rtlCol="0">
            <a:spAutoFit/>
          </a:bodyPr>
          <a:lstStyle/>
          <a:p>
            <a:r>
              <a:rPr lang="en-US" sz="1200" dirty="0"/>
              <a:t>Image from </a:t>
            </a:r>
            <a:r>
              <a:rPr lang="en-US" sz="1200" dirty="0">
                <a:hlinkClick r:id="rId3"/>
              </a:rPr>
              <a:t>https://www.theatlantic.com/health/archive/2017/05/fentanyl-first-responders/526389</a:t>
            </a:r>
            <a:r>
              <a:rPr lang="en-US" sz="1200" dirty="0" smtClean="0">
                <a:hlinkClick r:id="rId3"/>
              </a:rPr>
              <a:t>/</a:t>
            </a:r>
            <a:r>
              <a:rPr lang="en-US" sz="1200" dirty="0" smtClean="0"/>
              <a:t> </a:t>
            </a:r>
            <a:endParaRPr lang="en-US" sz="1200" dirty="0"/>
          </a:p>
        </p:txBody>
      </p:sp>
    </p:spTree>
    <p:extLst>
      <p:ext uri="{BB962C8B-B14F-4D97-AF65-F5344CB8AC3E}">
        <p14:creationId xmlns:p14="http://schemas.microsoft.com/office/powerpoint/2010/main" val="3737075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Half truth: Fentanyl Test Strips Tell you if a Substance has Fentanyl in it.</a:t>
            </a:r>
            <a:endParaRPr lang="en-US" dirty="0"/>
          </a:p>
        </p:txBody>
      </p:sp>
      <p:sp>
        <p:nvSpPr>
          <p:cNvPr id="3" name="Content Placeholder 2"/>
          <p:cNvSpPr>
            <a:spLocks noGrp="1"/>
          </p:cNvSpPr>
          <p:nvPr>
            <p:ph idx="1"/>
          </p:nvPr>
        </p:nvSpPr>
        <p:spPr>
          <a:xfrm>
            <a:off x="669569" y="2006871"/>
            <a:ext cx="6167034" cy="4351338"/>
          </a:xfrm>
        </p:spPr>
        <p:txBody>
          <a:bodyPr>
            <a:normAutofit/>
          </a:bodyPr>
          <a:lstStyle/>
          <a:p>
            <a:r>
              <a:rPr lang="en-US" dirty="0" smtClean="0"/>
              <a:t>Fentanyl test strips are one tool to have in a harm reduction toolbox, and using them is one way to get a person thinking about safer drug use. It is also a great opportunity to put naloxone in their hands.</a:t>
            </a:r>
          </a:p>
          <a:p>
            <a:r>
              <a:rPr lang="en-US" dirty="0" smtClean="0"/>
              <a:t>User error can occur with the test strips.</a:t>
            </a:r>
          </a:p>
          <a:p>
            <a:r>
              <a:rPr lang="en-US" dirty="0" smtClean="0"/>
              <a:t>People must test all of the drugs they are using, since fentanyl can hide in drugs like chocolate chips in cookies.</a:t>
            </a:r>
          </a:p>
        </p:txBody>
      </p:sp>
      <p:pic>
        <p:nvPicPr>
          <p:cNvPr id="2050" name="Picture 2" descr="Cookie Monster Is Getting His Own Cooking Show | Food &amp; W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2316" y="2118917"/>
            <a:ext cx="4140287" cy="31052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27226" y="5609217"/>
            <a:ext cx="10897850" cy="523220"/>
          </a:xfrm>
          <a:prstGeom prst="rect">
            <a:avLst/>
          </a:prstGeom>
          <a:noFill/>
        </p:spPr>
        <p:txBody>
          <a:bodyPr wrap="square" rtlCol="0">
            <a:spAutoFit/>
          </a:bodyPr>
          <a:lstStyle/>
          <a:p>
            <a:r>
              <a:rPr lang="en-US" sz="1400" dirty="0"/>
              <a:t>Information from </a:t>
            </a:r>
            <a:r>
              <a:rPr lang="en-US" sz="1400" dirty="0">
                <a:hlinkClick r:id="rId3"/>
              </a:rPr>
              <a:t>https://</a:t>
            </a:r>
            <a:r>
              <a:rPr lang="en-US" sz="1400" dirty="0" smtClean="0">
                <a:hlinkClick r:id="rId3"/>
              </a:rPr>
              <a:t>dancesafe.org/wp-content/uploads/2019/02/2019-fent-strips.pdf</a:t>
            </a:r>
            <a:r>
              <a:rPr lang="en-US" sz="1400" dirty="0" smtClean="0"/>
              <a:t> </a:t>
            </a:r>
          </a:p>
          <a:p>
            <a:r>
              <a:rPr lang="en-US" sz="1400" dirty="0" smtClean="0"/>
              <a:t>Image </a:t>
            </a:r>
            <a:r>
              <a:rPr lang="en-US" sz="1400" dirty="0"/>
              <a:t>from </a:t>
            </a:r>
            <a:r>
              <a:rPr lang="en-US" sz="1400" dirty="0">
                <a:hlinkClick r:id="rId4"/>
              </a:rPr>
              <a:t>https://</a:t>
            </a:r>
            <a:r>
              <a:rPr lang="en-US" sz="1400" dirty="0" smtClean="0">
                <a:hlinkClick r:id="rId4"/>
              </a:rPr>
              <a:t>www.foodandwine.com/news/sesame-street-cookie-monster-cooking-show</a:t>
            </a:r>
            <a:r>
              <a:rPr lang="en-US" sz="1400" dirty="0" smtClean="0"/>
              <a:t> </a:t>
            </a:r>
            <a:endParaRPr lang="en-US" sz="1400" dirty="0"/>
          </a:p>
        </p:txBody>
      </p:sp>
    </p:spTree>
    <p:extLst>
      <p:ext uri="{BB962C8B-B14F-4D97-AF65-F5344CB8AC3E}">
        <p14:creationId xmlns:p14="http://schemas.microsoft.com/office/powerpoint/2010/main" val="669272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6361" y="434370"/>
            <a:ext cx="9291215" cy="1049235"/>
          </a:xfrm>
        </p:spPr>
        <p:txBody>
          <a:bodyPr/>
          <a:lstStyle/>
          <a:p>
            <a:r>
              <a:rPr lang="en-US" dirty="0" smtClean="0"/>
              <a:t>Half truth: Fentanyl Test Strips Tell you if a Substance has Fentanyl in it.</a:t>
            </a:r>
            <a:endParaRPr lang="en-US" dirty="0"/>
          </a:p>
        </p:txBody>
      </p:sp>
      <p:sp>
        <p:nvSpPr>
          <p:cNvPr id="3" name="Content Placeholder 2"/>
          <p:cNvSpPr>
            <a:spLocks noGrp="1"/>
          </p:cNvSpPr>
          <p:nvPr>
            <p:ph idx="1"/>
          </p:nvPr>
        </p:nvSpPr>
        <p:spPr>
          <a:xfrm>
            <a:off x="639588" y="1554787"/>
            <a:ext cx="6210917" cy="4351338"/>
          </a:xfrm>
        </p:spPr>
        <p:txBody>
          <a:bodyPr>
            <a:normAutofit/>
          </a:bodyPr>
          <a:lstStyle/>
          <a:p>
            <a:r>
              <a:rPr lang="en-US" dirty="0" smtClean="0"/>
              <a:t>Fentanyl test strips will show a false positive result if diphenhydramine (Benadryl) is in the substance tested.</a:t>
            </a:r>
          </a:p>
          <a:p>
            <a:r>
              <a:rPr lang="en-US" dirty="0" smtClean="0"/>
              <a:t>Fentanyl test strips will show a false positive result if methamphetamine residue is not diluted with 4 ounces (1/2 cup) of water. </a:t>
            </a:r>
            <a:endParaRPr lang="en-US" dirty="0" smtClean="0"/>
          </a:p>
          <a:p>
            <a:r>
              <a:rPr lang="en-US" dirty="0" smtClean="0"/>
              <a:t>You can</a:t>
            </a:r>
            <a:r>
              <a:rPr lang="en-US" dirty="0" smtClean="0"/>
              <a:t> </a:t>
            </a:r>
            <a:r>
              <a:rPr lang="en-US" dirty="0" smtClean="0"/>
              <a:t>distribute 4 ounce paper cups for clients to properly dilute meth residue.</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7572" t="7063" r="12319" b="4949"/>
          <a:stretch/>
        </p:blipFill>
        <p:spPr>
          <a:xfrm>
            <a:off x="7015029" y="1933731"/>
            <a:ext cx="4724283" cy="2964674"/>
          </a:xfrm>
          <a:prstGeom prst="rect">
            <a:avLst/>
          </a:prstGeom>
        </p:spPr>
      </p:pic>
      <p:sp>
        <p:nvSpPr>
          <p:cNvPr id="5" name="TextBox 4"/>
          <p:cNvSpPr txBox="1"/>
          <p:nvPr/>
        </p:nvSpPr>
        <p:spPr>
          <a:xfrm>
            <a:off x="195844" y="5348531"/>
            <a:ext cx="11812248" cy="830997"/>
          </a:xfrm>
          <a:prstGeom prst="rect">
            <a:avLst/>
          </a:prstGeom>
          <a:noFill/>
        </p:spPr>
        <p:txBody>
          <a:bodyPr wrap="square" rtlCol="0">
            <a:spAutoFit/>
          </a:bodyPr>
          <a:lstStyle/>
          <a:p>
            <a:r>
              <a:rPr lang="en-US" sz="1200" dirty="0"/>
              <a:t>Information </a:t>
            </a:r>
            <a:r>
              <a:rPr lang="en-US" sz="1200" dirty="0" smtClean="0"/>
              <a:t>from </a:t>
            </a:r>
            <a:r>
              <a:rPr lang="en-US" sz="1200" dirty="0" smtClean="0">
                <a:hlinkClick r:id="rId3"/>
              </a:rPr>
              <a:t>https</a:t>
            </a:r>
            <a:r>
              <a:rPr lang="en-US" sz="1200" dirty="0">
                <a:hlinkClick r:id="rId3"/>
              </a:rPr>
              <a:t>://</a:t>
            </a:r>
            <a:r>
              <a:rPr lang="en-US" sz="1200" dirty="0" smtClean="0">
                <a:hlinkClick r:id="rId3"/>
              </a:rPr>
              <a:t>www.cdph.ca.gov/Programs/CID/DOA/CDPH%20Document%20Library/Fact_Sheet_Fentanyl_Testing_Approved_ADA.pdf</a:t>
            </a:r>
            <a:endParaRPr lang="en-US" sz="1200" dirty="0" smtClean="0"/>
          </a:p>
          <a:p>
            <a:r>
              <a:rPr lang="en-US" sz="1200" dirty="0">
                <a:hlinkClick r:id="rId4"/>
              </a:rPr>
              <a:t>https://www.aacc.org/-/media/Files/Divisions/TDM-TOX/AACC-TDM-CT-Newsletter_Summer_2020_final.pdf?la=en&amp;hash=9AA897EBC6DE9E132FEEB5F070BB8AE45250843F#:~:text=At%203%20h%2C%206%20h,of%20high%20levels%20of%20diphenhydramine</a:t>
            </a:r>
            <a:r>
              <a:rPr lang="en-US" sz="1200" dirty="0" smtClean="0"/>
              <a:t>.  </a:t>
            </a:r>
            <a:r>
              <a:rPr lang="en-US" sz="1200" dirty="0"/>
              <a:t>Image from </a:t>
            </a:r>
            <a:r>
              <a:rPr lang="en-US" sz="1200" dirty="0">
                <a:hlinkClick r:id="rId5"/>
              </a:rPr>
              <a:t>https://www.facebook.com/joltharmreductionpeoria</a:t>
            </a:r>
            <a:r>
              <a:rPr lang="en-US" sz="1200" dirty="0" smtClean="0">
                <a:hlinkClick r:id="rId5"/>
              </a:rPr>
              <a:t>/</a:t>
            </a:r>
            <a:r>
              <a:rPr lang="en-US" sz="1200" dirty="0" smtClean="0"/>
              <a:t> </a:t>
            </a:r>
            <a:endParaRPr lang="en-US" sz="1200" dirty="0"/>
          </a:p>
        </p:txBody>
      </p:sp>
    </p:spTree>
    <p:extLst>
      <p:ext uri="{BB962C8B-B14F-4D97-AF65-F5344CB8AC3E}">
        <p14:creationId xmlns:p14="http://schemas.microsoft.com/office/powerpoint/2010/main" val="3501148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619" y="514959"/>
            <a:ext cx="9291215" cy="1049235"/>
          </a:xfrm>
        </p:spPr>
        <p:txBody>
          <a:bodyPr/>
          <a:lstStyle/>
          <a:p>
            <a:r>
              <a:rPr lang="en-US" dirty="0" smtClean="0"/>
              <a:t>HALF TRUTH: Fentanyl Test Strips Tell you if a Substance has Fentanyl in it.</a:t>
            </a:r>
            <a:endParaRPr lang="en-US" dirty="0"/>
          </a:p>
        </p:txBody>
      </p:sp>
      <p:sp>
        <p:nvSpPr>
          <p:cNvPr id="3" name="Content Placeholder 2"/>
          <p:cNvSpPr>
            <a:spLocks noGrp="1"/>
          </p:cNvSpPr>
          <p:nvPr>
            <p:ph idx="1"/>
          </p:nvPr>
        </p:nvSpPr>
        <p:spPr>
          <a:xfrm>
            <a:off x="502920" y="1822392"/>
            <a:ext cx="6099616" cy="4351338"/>
          </a:xfrm>
        </p:spPr>
        <p:txBody>
          <a:bodyPr>
            <a:normAutofit/>
          </a:bodyPr>
          <a:lstStyle/>
          <a:p>
            <a:r>
              <a:rPr lang="en-US" dirty="0" smtClean="0"/>
              <a:t>BTNX Fentanyl test strips are able </a:t>
            </a:r>
            <a:r>
              <a:rPr lang="en-US" dirty="0"/>
              <a:t>to detect F</a:t>
            </a:r>
            <a:r>
              <a:rPr lang="en-US" dirty="0" smtClean="0"/>
              <a:t>entanyl </a:t>
            </a:r>
            <a:r>
              <a:rPr lang="en-US" dirty="0"/>
              <a:t>and many other Fentanyl analogues such as </a:t>
            </a:r>
            <a:r>
              <a:rPr lang="en-US" dirty="0" err="1"/>
              <a:t>Carfentanil</a:t>
            </a:r>
            <a:r>
              <a:rPr lang="en-US" dirty="0"/>
              <a:t>, Acetyl Fentanyl, </a:t>
            </a:r>
            <a:r>
              <a:rPr lang="en-US" dirty="0" err="1"/>
              <a:t>Butyryl</a:t>
            </a:r>
            <a:r>
              <a:rPr lang="en-US" dirty="0"/>
              <a:t> Fentanyl, Remifentanil, </a:t>
            </a:r>
            <a:r>
              <a:rPr lang="en-US" dirty="0" err="1"/>
              <a:t>Ocfentanil</a:t>
            </a:r>
            <a:r>
              <a:rPr lang="en-US" dirty="0"/>
              <a:t>, </a:t>
            </a:r>
            <a:r>
              <a:rPr lang="en-US" dirty="0" err="1"/>
              <a:t>Sufentanil</a:t>
            </a:r>
            <a:r>
              <a:rPr lang="en-US" dirty="0"/>
              <a:t>, p-</a:t>
            </a:r>
            <a:r>
              <a:rPr lang="en-US" dirty="0" err="1"/>
              <a:t>Fluoro</a:t>
            </a:r>
            <a:r>
              <a:rPr lang="en-US" dirty="0"/>
              <a:t> Fentanyl, </a:t>
            </a:r>
            <a:r>
              <a:rPr lang="en-US" dirty="0" err="1"/>
              <a:t>Furanyl</a:t>
            </a:r>
            <a:r>
              <a:rPr lang="en-US" dirty="0"/>
              <a:t> Fentanyl, </a:t>
            </a:r>
            <a:r>
              <a:rPr lang="en-US" dirty="0" err="1"/>
              <a:t>Valeryl</a:t>
            </a:r>
            <a:r>
              <a:rPr lang="en-US" dirty="0"/>
              <a:t> Fentanyl, and 3-Methyl Fentanyl</a:t>
            </a:r>
            <a:r>
              <a:rPr lang="en-US" dirty="0" smtClean="0"/>
              <a:t>.</a:t>
            </a:r>
          </a:p>
          <a:p>
            <a:r>
              <a:rPr lang="en-US" dirty="0" smtClean="0"/>
              <a:t>Oregon has had fatal overdoses from analogues not detected by test strips, such as </a:t>
            </a:r>
            <a:r>
              <a:rPr lang="en-US" dirty="0" err="1" smtClean="0"/>
              <a:t>Cyclopropyl</a:t>
            </a:r>
            <a:r>
              <a:rPr lang="en-US" dirty="0" smtClean="0"/>
              <a:t> Fentanyl.</a:t>
            </a:r>
            <a:endParaRPr lang="en-US" dirty="0"/>
          </a:p>
        </p:txBody>
      </p:sp>
      <p:pic>
        <p:nvPicPr>
          <p:cNvPr id="3076" name="Picture 4" descr="California is now paying for people to test their drugs for fentanyl - Los  Angeles Tim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3818" y="1822392"/>
            <a:ext cx="4652035" cy="26171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03160" y="5417994"/>
            <a:ext cx="12550573" cy="646331"/>
          </a:xfrm>
          <a:prstGeom prst="rect">
            <a:avLst/>
          </a:prstGeom>
          <a:noFill/>
        </p:spPr>
        <p:txBody>
          <a:bodyPr wrap="square" rtlCol="0">
            <a:spAutoFit/>
          </a:bodyPr>
          <a:lstStyle/>
          <a:p>
            <a:r>
              <a:rPr lang="en-US" sz="1200" dirty="0" smtClean="0"/>
              <a:t>Information from </a:t>
            </a:r>
            <a:r>
              <a:rPr lang="en-US" sz="1200" dirty="0">
                <a:hlinkClick r:id="rId3"/>
              </a:rPr>
              <a:t>https://</a:t>
            </a:r>
            <a:r>
              <a:rPr lang="en-US" sz="1200" dirty="0" smtClean="0">
                <a:hlinkClick r:id="rId3"/>
              </a:rPr>
              <a:t>en.wikipedia.org/wiki/List_of_fentanyl_analogues</a:t>
            </a:r>
            <a:r>
              <a:rPr lang="en-US" sz="1200" dirty="0"/>
              <a:t> </a:t>
            </a:r>
            <a:endParaRPr lang="en-US" sz="1200" dirty="0" smtClean="0"/>
          </a:p>
          <a:p>
            <a:r>
              <a:rPr lang="en-US" sz="1200" dirty="0" smtClean="0"/>
              <a:t>and </a:t>
            </a:r>
            <a:r>
              <a:rPr lang="en-US" sz="1200" dirty="0">
                <a:hlinkClick r:id="rId4"/>
              </a:rPr>
              <a:t>https://</a:t>
            </a:r>
            <a:r>
              <a:rPr lang="en-US" sz="1200" dirty="0" smtClean="0">
                <a:hlinkClick r:id="rId4"/>
              </a:rPr>
              <a:t>www.ice.gov/news/releases/lake-oswego-man-sentenced-federal-prison-distributing-fentanyl-china-leading-overdose</a:t>
            </a:r>
            <a:r>
              <a:rPr lang="en-US" sz="1200" dirty="0" smtClean="0"/>
              <a:t>   </a:t>
            </a:r>
          </a:p>
          <a:p>
            <a:r>
              <a:rPr lang="en-US" sz="1200" dirty="0"/>
              <a:t>Image from </a:t>
            </a:r>
            <a:r>
              <a:rPr lang="en-US" sz="1200" dirty="0">
                <a:hlinkClick r:id="rId5"/>
              </a:rPr>
              <a:t>https://</a:t>
            </a:r>
            <a:r>
              <a:rPr lang="en-US" sz="1200" dirty="0" smtClean="0">
                <a:hlinkClick r:id="rId5"/>
              </a:rPr>
              <a:t>www.latimes.com/health/la-me-ln-fentanyl-test-strips-20180531-story.html</a:t>
            </a:r>
            <a:r>
              <a:rPr lang="en-US" sz="1200" dirty="0" smtClean="0"/>
              <a:t> </a:t>
            </a:r>
            <a:endParaRPr lang="en-US" sz="1200" dirty="0"/>
          </a:p>
        </p:txBody>
      </p:sp>
    </p:spTree>
    <p:extLst>
      <p:ext uri="{BB962C8B-B14F-4D97-AF65-F5344CB8AC3E}">
        <p14:creationId xmlns:p14="http://schemas.microsoft.com/office/powerpoint/2010/main" val="3608536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386" y="405806"/>
            <a:ext cx="11542427" cy="1049235"/>
          </a:xfrm>
        </p:spPr>
        <p:txBody>
          <a:bodyPr/>
          <a:lstStyle/>
          <a:p>
            <a:r>
              <a:rPr lang="en-US" dirty="0" smtClean="0"/>
              <a:t>Half truth: Fentanyl </a:t>
            </a:r>
            <a:r>
              <a:rPr lang="en-US" dirty="0" smtClean="0"/>
              <a:t>is resistant to naloxone</a:t>
            </a:r>
            <a:endParaRPr lang="en-US" dirty="0"/>
          </a:p>
        </p:txBody>
      </p:sp>
      <p:sp>
        <p:nvSpPr>
          <p:cNvPr id="3" name="Content Placeholder 2"/>
          <p:cNvSpPr>
            <a:spLocks noGrp="1"/>
          </p:cNvSpPr>
          <p:nvPr>
            <p:ph idx="1"/>
          </p:nvPr>
        </p:nvSpPr>
        <p:spPr>
          <a:xfrm>
            <a:off x="674556" y="1654397"/>
            <a:ext cx="10538086" cy="3677616"/>
          </a:xfrm>
        </p:spPr>
        <p:txBody>
          <a:bodyPr>
            <a:normAutofit lnSpcReduction="10000"/>
          </a:bodyPr>
          <a:lstStyle/>
          <a:p>
            <a:r>
              <a:rPr lang="en-US" dirty="0" smtClean="0"/>
              <a:t>Fentanyl </a:t>
            </a:r>
            <a:r>
              <a:rPr lang="en-US" dirty="0" smtClean="0"/>
              <a:t>itself is not resistant to naloxone, but fentanyl can cause vocal cord closure, which can lead to death.</a:t>
            </a:r>
          </a:p>
          <a:p>
            <a:r>
              <a:rPr lang="en-US" dirty="0" smtClean="0"/>
              <a:t>Fentanyl will respond to naloxone if someone is overdosing, because it is an opioid</a:t>
            </a:r>
            <a:r>
              <a:rPr lang="en-US" dirty="0" smtClean="0"/>
              <a:t>.</a:t>
            </a:r>
          </a:p>
          <a:p>
            <a:r>
              <a:rPr lang="en-US" dirty="0"/>
              <a:t>High doses of the synthetic opioid fentanyl cause rapid and sustained vocal cord closure (VCC) leading to airway obstruction that prevents overdose victims from breathing. This airway effect is not caused by morphine-derived opiates (e.g. heroin), is distinct from respiratory depression, resistant to naloxone, and can be lethal</a:t>
            </a:r>
            <a:r>
              <a:rPr lang="en-US" dirty="0" smtClean="0"/>
              <a:t>.</a:t>
            </a:r>
          </a:p>
          <a:p>
            <a:r>
              <a:rPr lang="en-US" dirty="0" smtClean="0"/>
              <a:t>Fentanyl can induce chest wall rigidity, or wooden chest syndrome (WCS). Fentanyl induced skeletal muscle rigidity can cause ventilator failure.</a:t>
            </a:r>
            <a:endParaRPr lang="en-US" dirty="0"/>
          </a:p>
          <a:p>
            <a:endParaRPr lang="en-US" dirty="0" smtClean="0"/>
          </a:p>
        </p:txBody>
      </p:sp>
      <p:sp>
        <p:nvSpPr>
          <p:cNvPr id="4" name="TextBox 3"/>
          <p:cNvSpPr txBox="1"/>
          <p:nvPr/>
        </p:nvSpPr>
        <p:spPr>
          <a:xfrm>
            <a:off x="3437745" y="5357508"/>
            <a:ext cx="8754255" cy="923330"/>
          </a:xfrm>
          <a:prstGeom prst="rect">
            <a:avLst/>
          </a:prstGeom>
          <a:noFill/>
        </p:spPr>
        <p:txBody>
          <a:bodyPr wrap="square" rtlCol="0">
            <a:spAutoFit/>
          </a:bodyPr>
          <a:lstStyle/>
          <a:p>
            <a:r>
              <a:rPr lang="en-US" sz="1200" dirty="0"/>
              <a:t>Information from </a:t>
            </a:r>
            <a:r>
              <a:rPr lang="en-US" sz="1200" dirty="0">
                <a:hlinkClick r:id="rId2"/>
              </a:rPr>
              <a:t>https://pubmed.ncbi.nlm.nih.gov/34492557</a:t>
            </a:r>
            <a:r>
              <a:rPr lang="en-US" sz="1200" dirty="0" smtClean="0">
                <a:hlinkClick r:id="rId2"/>
              </a:rPr>
              <a:t>/</a:t>
            </a:r>
            <a:r>
              <a:rPr lang="en-US" sz="1200" dirty="0"/>
              <a:t> and </a:t>
            </a:r>
            <a:r>
              <a:rPr lang="en-US" sz="1200" dirty="0">
                <a:hlinkClick r:id="rId3"/>
              </a:rPr>
              <a:t>https://www.ncbi.nlm.nih.gov/pmc/articles/PMC8312149/#:~:</a:t>
            </a:r>
            <a:r>
              <a:rPr lang="en-US" sz="1200" dirty="0" smtClean="0">
                <a:hlinkClick r:id="rId3"/>
              </a:rPr>
              <a:t>text=Fentanyl%2Dinduced%20chest%20wall%20rigidity%2C%20otherwise%20known%20as%20wooden%20chest,with%20sedatives%20for%20intubated%20patients</a:t>
            </a:r>
            <a:r>
              <a:rPr lang="en-US" sz="1200" dirty="0" smtClean="0"/>
              <a:t>  </a:t>
            </a:r>
            <a:endParaRPr lang="en-US" sz="1200" dirty="0"/>
          </a:p>
          <a:p>
            <a:endParaRPr lang="en-US" dirty="0"/>
          </a:p>
        </p:txBody>
      </p:sp>
    </p:spTree>
    <p:extLst>
      <p:ext uri="{BB962C8B-B14F-4D97-AF65-F5344CB8AC3E}">
        <p14:creationId xmlns:p14="http://schemas.microsoft.com/office/powerpoint/2010/main" val="3225911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Half truth: </a:t>
            </a:r>
            <a:r>
              <a:rPr lang="en-US" dirty="0" err="1" smtClean="0"/>
              <a:t>Kloxxado</a:t>
            </a:r>
            <a:r>
              <a:rPr lang="en-US" dirty="0" smtClean="0"/>
              <a:t> should be used to reverse a fentanyl overdose</a:t>
            </a:r>
            <a:endParaRPr lang="en-US" dirty="0"/>
          </a:p>
        </p:txBody>
      </p:sp>
      <p:sp>
        <p:nvSpPr>
          <p:cNvPr id="3" name="Content Placeholder 2"/>
          <p:cNvSpPr>
            <a:spLocks noGrp="1"/>
          </p:cNvSpPr>
          <p:nvPr>
            <p:ph idx="1"/>
          </p:nvPr>
        </p:nvSpPr>
        <p:spPr>
          <a:xfrm>
            <a:off x="838200" y="1825625"/>
            <a:ext cx="6058546" cy="4351338"/>
          </a:xfrm>
        </p:spPr>
        <p:txBody>
          <a:bodyPr>
            <a:normAutofit/>
          </a:bodyPr>
          <a:lstStyle/>
          <a:p>
            <a:r>
              <a:rPr lang="en-US" dirty="0"/>
              <a:t>In a survey of community organizations to which Narcan® Nasal Spray 4mg had been distributed, 34% of attempted reversals used two or more </a:t>
            </a:r>
            <a:r>
              <a:rPr lang="en-US" dirty="0" smtClean="0"/>
              <a:t>doses. </a:t>
            </a:r>
          </a:p>
          <a:p>
            <a:r>
              <a:rPr lang="en-US" dirty="0" smtClean="0"/>
              <a:t>Additionally</a:t>
            </a:r>
            <a:r>
              <a:rPr lang="en-US" dirty="0"/>
              <a:t>, a separate study published in 2019 found that the percent of overdose-related EMS calls in the US requiring multiple doses of naloxone during 2013-2016 had increased to 21</a:t>
            </a:r>
            <a:r>
              <a:rPr lang="en-US" dirty="0" smtClean="0"/>
              <a:t>%.</a:t>
            </a:r>
            <a:endParaRPr lang="en-US" dirty="0" smtClean="0"/>
          </a:p>
        </p:txBody>
      </p:sp>
      <p:pic>
        <p:nvPicPr>
          <p:cNvPr id="9218" name="Picture 2" descr="Kloxxado™ - Naloxone HCl Nasal Spray"/>
          <p:cNvPicPr>
            <a:picLocks noChangeAspect="1" noChangeArrowheads="1"/>
          </p:cNvPicPr>
          <p:nvPr/>
        </p:nvPicPr>
        <p:blipFill rotWithShape="1">
          <a:blip r:embed="rId2">
            <a:extLst>
              <a:ext uri="{28A0092B-C50C-407E-A947-70E740481C1C}">
                <a14:useLocalDpi xmlns:a14="http://schemas.microsoft.com/office/drawing/2010/main" val="0"/>
              </a:ext>
            </a:extLst>
          </a:blip>
          <a:srcRect l="16196" r="5626"/>
          <a:stretch/>
        </p:blipFill>
        <p:spPr bwMode="auto">
          <a:xfrm>
            <a:off x="7222210" y="2026712"/>
            <a:ext cx="4324027" cy="35649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8200" y="6056026"/>
            <a:ext cx="10708037" cy="461665"/>
          </a:xfrm>
          <a:prstGeom prst="rect">
            <a:avLst/>
          </a:prstGeom>
          <a:noFill/>
        </p:spPr>
        <p:txBody>
          <a:bodyPr wrap="square" rtlCol="0">
            <a:spAutoFit/>
          </a:bodyPr>
          <a:lstStyle/>
          <a:p>
            <a:r>
              <a:rPr lang="en-US" sz="1200" dirty="0"/>
              <a:t>Information from </a:t>
            </a:r>
            <a:r>
              <a:rPr lang="en-US" sz="1200" dirty="0">
                <a:hlinkClick r:id="rId3"/>
              </a:rPr>
              <a:t>https://www.hikma.com/newsroom/article-i5120-hikma-announces-us-fda-approval-of-kloxxado-tm-naloxone-hydrochloride-nasal-spray-8mg</a:t>
            </a:r>
            <a:r>
              <a:rPr lang="en-US" sz="1200" dirty="0" smtClean="0">
                <a:hlinkClick r:id="rId3"/>
              </a:rPr>
              <a:t>/</a:t>
            </a:r>
            <a:r>
              <a:rPr lang="en-US" sz="1200" dirty="0" smtClean="0"/>
              <a:t> </a:t>
            </a:r>
            <a:endParaRPr lang="en-US" sz="1200" dirty="0"/>
          </a:p>
        </p:txBody>
      </p:sp>
    </p:spTree>
    <p:extLst>
      <p:ext uri="{BB962C8B-B14F-4D97-AF65-F5344CB8AC3E}">
        <p14:creationId xmlns:p14="http://schemas.microsoft.com/office/powerpoint/2010/main" val="2497637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1598" y="310482"/>
            <a:ext cx="9291215" cy="1049235"/>
          </a:xfrm>
        </p:spPr>
        <p:txBody>
          <a:bodyPr/>
          <a:lstStyle/>
          <a:p>
            <a:r>
              <a:rPr lang="en-US" dirty="0" smtClean="0"/>
              <a:t>Half truth: </a:t>
            </a:r>
            <a:r>
              <a:rPr lang="en-US" dirty="0" err="1" smtClean="0"/>
              <a:t>Kloxxado</a:t>
            </a:r>
            <a:r>
              <a:rPr lang="en-US" dirty="0" smtClean="0"/>
              <a:t> should be used to reverse a fentanyl overdose</a:t>
            </a:r>
            <a:endParaRPr lang="en-US" dirty="0"/>
          </a:p>
        </p:txBody>
      </p:sp>
      <p:sp>
        <p:nvSpPr>
          <p:cNvPr id="3" name="Content Placeholder 2"/>
          <p:cNvSpPr>
            <a:spLocks noGrp="1"/>
          </p:cNvSpPr>
          <p:nvPr>
            <p:ph idx="1"/>
          </p:nvPr>
        </p:nvSpPr>
        <p:spPr>
          <a:xfrm>
            <a:off x="547048" y="1528997"/>
            <a:ext cx="5962832" cy="4783325"/>
          </a:xfrm>
        </p:spPr>
        <p:txBody>
          <a:bodyPr/>
          <a:lstStyle/>
          <a:p>
            <a:r>
              <a:rPr lang="en-US" dirty="0" smtClean="0"/>
              <a:t>According to the manufacturer, less </a:t>
            </a:r>
            <a:r>
              <a:rPr lang="en-US" dirty="0" smtClean="0"/>
              <a:t>than half of all overdoses required 2 or more doses</a:t>
            </a:r>
            <a:r>
              <a:rPr lang="en-US" dirty="0" smtClean="0"/>
              <a:t>,.</a:t>
            </a:r>
          </a:p>
          <a:p>
            <a:r>
              <a:rPr lang="en-US" dirty="0"/>
              <a:t>G</a:t>
            </a:r>
            <a:r>
              <a:rPr lang="en-US" dirty="0" smtClean="0"/>
              <a:t>iving </a:t>
            </a:r>
            <a:r>
              <a:rPr lang="en-US" dirty="0" smtClean="0"/>
              <a:t>a person more naloxone than needed can put them into withdrawal and make </a:t>
            </a:r>
            <a:r>
              <a:rPr lang="en-US" smtClean="0"/>
              <a:t>them </a:t>
            </a:r>
            <a:r>
              <a:rPr lang="en-US" smtClean="0"/>
              <a:t>less </a:t>
            </a:r>
            <a:r>
              <a:rPr lang="en-US" dirty="0" smtClean="0"/>
              <a:t>likely to </a:t>
            </a:r>
            <a:r>
              <a:rPr lang="en-US" dirty="0" smtClean="0"/>
              <a:t>use </a:t>
            </a:r>
            <a:r>
              <a:rPr lang="en-US" dirty="0" smtClean="0"/>
              <a:t>naloxone or call for help if a person is </a:t>
            </a:r>
            <a:r>
              <a:rPr lang="en-US" smtClean="0"/>
              <a:t>overdosing</a:t>
            </a:r>
            <a:r>
              <a:rPr lang="en-US" smtClean="0"/>
              <a:t>.</a:t>
            </a:r>
          </a:p>
          <a:p>
            <a:endParaRPr lang="en-US" dirty="0" smtClean="0"/>
          </a:p>
          <a:p>
            <a:r>
              <a:rPr lang="en-US" dirty="0"/>
              <a:t>Side effects of overdose reversal include precipitated withdrawal and confusion. Are you waking someone up in a safe environment?</a:t>
            </a:r>
          </a:p>
          <a:p>
            <a:endParaRPr lang="en-US" dirty="0"/>
          </a:p>
        </p:txBody>
      </p:sp>
      <p:sp>
        <p:nvSpPr>
          <p:cNvPr id="4" name="AutoShape 2" descr="We don't need “high dose”... - Church of Safe Injection | Facebook"/>
          <p:cNvSpPr>
            <a:spLocks noChangeAspect="1" noChangeArrowheads="1"/>
          </p:cNvSpPr>
          <p:nvPr/>
        </p:nvSpPr>
        <p:spPr bwMode="auto">
          <a:xfrm>
            <a:off x="6509880" y="368361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6" name="Picture 4" descr="May be an image of te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432" y="1450695"/>
            <a:ext cx="3910212" cy="39102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85416" y="5741234"/>
            <a:ext cx="5593552" cy="276999"/>
          </a:xfrm>
          <a:prstGeom prst="rect">
            <a:avLst/>
          </a:prstGeom>
          <a:noFill/>
        </p:spPr>
        <p:txBody>
          <a:bodyPr wrap="square" rtlCol="0">
            <a:spAutoFit/>
          </a:bodyPr>
          <a:lstStyle/>
          <a:p>
            <a:r>
              <a:rPr lang="en-US" sz="1200" dirty="0"/>
              <a:t>Image from </a:t>
            </a:r>
            <a:r>
              <a:rPr lang="en-US" sz="1200" dirty="0">
                <a:hlinkClick r:id="rId3"/>
              </a:rPr>
              <a:t>https://</a:t>
            </a:r>
            <a:r>
              <a:rPr lang="en-US" sz="1200" dirty="0" smtClean="0">
                <a:hlinkClick r:id="rId3"/>
              </a:rPr>
              <a:t>www.facebook.com/TheEverywhereProject</a:t>
            </a:r>
            <a:r>
              <a:rPr lang="en-US" sz="1200" dirty="0" smtClean="0"/>
              <a:t> </a:t>
            </a:r>
            <a:endParaRPr lang="en-US" sz="1200" dirty="0"/>
          </a:p>
        </p:txBody>
      </p:sp>
    </p:spTree>
    <p:extLst>
      <p:ext uri="{BB962C8B-B14F-4D97-AF65-F5344CB8AC3E}">
        <p14:creationId xmlns:p14="http://schemas.microsoft.com/office/powerpoint/2010/main" val="4112156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80" y="332080"/>
            <a:ext cx="9291215" cy="492380"/>
          </a:xfrm>
        </p:spPr>
        <p:txBody>
          <a:bodyPr>
            <a:normAutofit fontScale="90000"/>
          </a:bodyPr>
          <a:lstStyle/>
          <a:p>
            <a:r>
              <a:rPr lang="en-US" dirty="0" smtClean="0"/>
              <a:t>References</a:t>
            </a:r>
            <a:endParaRPr lang="en-US" dirty="0"/>
          </a:p>
        </p:txBody>
      </p:sp>
      <p:sp>
        <p:nvSpPr>
          <p:cNvPr id="3" name="Content Placeholder 2"/>
          <p:cNvSpPr>
            <a:spLocks noGrp="1"/>
          </p:cNvSpPr>
          <p:nvPr>
            <p:ph idx="1"/>
          </p:nvPr>
        </p:nvSpPr>
        <p:spPr>
          <a:xfrm>
            <a:off x="468943" y="1111491"/>
            <a:ext cx="10483714" cy="4944535"/>
          </a:xfrm>
        </p:spPr>
        <p:txBody>
          <a:bodyPr>
            <a:normAutofit fontScale="62500" lnSpcReduction="20000"/>
          </a:bodyPr>
          <a:lstStyle/>
          <a:p>
            <a:r>
              <a:rPr lang="en-US" dirty="0">
                <a:hlinkClick r:id="rId2"/>
              </a:rPr>
              <a:t>https://www.statnews.com/2017/08/09/fentanyl-falling-ill</a:t>
            </a:r>
            <a:r>
              <a:rPr lang="en-US" dirty="0" smtClean="0">
                <a:hlinkClick r:id="rId2"/>
              </a:rPr>
              <a:t>/</a:t>
            </a:r>
            <a:endParaRPr lang="en-US" dirty="0" smtClean="0"/>
          </a:p>
          <a:p>
            <a:r>
              <a:rPr lang="en-US" dirty="0">
                <a:hlinkClick r:id="rId3"/>
              </a:rPr>
              <a:t>https://</a:t>
            </a:r>
            <a:r>
              <a:rPr lang="en-US" dirty="0" smtClean="0">
                <a:hlinkClick r:id="rId3"/>
              </a:rPr>
              <a:t>www.wcnc.com/article/news/verify/fentanyl-drug-deadly-verify-viral-social-media/275-bbb5fa3b-30d0-44ec-86ec-a334184ab524</a:t>
            </a:r>
            <a:endParaRPr lang="en-US" dirty="0" smtClean="0"/>
          </a:p>
          <a:p>
            <a:r>
              <a:rPr lang="en-US" dirty="0">
                <a:hlinkClick r:id="rId4"/>
              </a:rPr>
              <a:t>https://filtermag.org/fentanyl-marijuana-myth/amp</a:t>
            </a:r>
            <a:r>
              <a:rPr lang="en-US" dirty="0" smtClean="0">
                <a:hlinkClick r:id="rId4"/>
              </a:rPr>
              <a:t>/</a:t>
            </a:r>
            <a:endParaRPr lang="en-US" dirty="0" smtClean="0"/>
          </a:p>
          <a:p>
            <a:r>
              <a:rPr lang="en-US" dirty="0">
                <a:hlinkClick r:id="rId5"/>
              </a:rPr>
              <a:t>https://www.ncbi.nlm.nih.gov/pmc/articles/PMC5711758</a:t>
            </a:r>
            <a:r>
              <a:rPr lang="en-US" dirty="0" smtClean="0">
                <a:hlinkClick r:id="rId5"/>
              </a:rPr>
              <a:t>/</a:t>
            </a:r>
            <a:endParaRPr lang="en-US" dirty="0" smtClean="0"/>
          </a:p>
          <a:p>
            <a:r>
              <a:rPr lang="en-US" dirty="0" smtClean="0">
                <a:hlinkClick r:id="rId6"/>
              </a:rPr>
              <a:t>https</a:t>
            </a:r>
            <a:r>
              <a:rPr lang="en-US" dirty="0">
                <a:hlinkClick r:id="rId6"/>
              </a:rPr>
              <a:t>://</a:t>
            </a:r>
            <a:r>
              <a:rPr lang="en-US" dirty="0" smtClean="0">
                <a:hlinkClick r:id="rId6"/>
              </a:rPr>
              <a:t>en.wikipedia.org/wiki/List_of_fentanyl_analogues</a:t>
            </a:r>
            <a:r>
              <a:rPr lang="en-US" dirty="0" smtClean="0"/>
              <a:t> (not a complete list)</a:t>
            </a:r>
          </a:p>
          <a:p>
            <a:r>
              <a:rPr lang="en-US" dirty="0">
                <a:hlinkClick r:id="rId7"/>
              </a:rPr>
              <a:t>https://</a:t>
            </a:r>
            <a:r>
              <a:rPr lang="en-US" dirty="0" smtClean="0">
                <a:hlinkClick r:id="rId7"/>
              </a:rPr>
              <a:t>www.ice.gov/news/releases/lake-oswego-man-sentenced-federal-prison-distributing-fentanyl-china-leading-overdose</a:t>
            </a:r>
            <a:endParaRPr lang="en-US" dirty="0" smtClean="0"/>
          </a:p>
          <a:p>
            <a:r>
              <a:rPr lang="en-US" dirty="0" smtClean="0">
                <a:hlinkClick r:id="rId8"/>
              </a:rPr>
              <a:t>https</a:t>
            </a:r>
            <a:r>
              <a:rPr lang="en-US" dirty="0">
                <a:hlinkClick r:id="rId8"/>
              </a:rPr>
              <a:t>://www.aacc.org/-/media/Files/Divisions/TDM-TOX/AACC-TDM-CT-Newsletter_Summer_2020_final.pdf?la=en&amp;hash=9AA897EBC6DE9E132FEEB5F070BB8AE45250843F#:~:text=At%203%20h%2C%206%20h,of%20high%20levels%20of%20diphenhydramine</a:t>
            </a:r>
            <a:r>
              <a:rPr lang="en-US" dirty="0"/>
              <a:t>. </a:t>
            </a:r>
            <a:endParaRPr lang="en-US" dirty="0" smtClean="0"/>
          </a:p>
          <a:p>
            <a:r>
              <a:rPr lang="en-US" dirty="0" smtClean="0">
                <a:hlinkClick r:id="rId9"/>
              </a:rPr>
              <a:t>https</a:t>
            </a:r>
            <a:r>
              <a:rPr lang="en-US" dirty="0">
                <a:hlinkClick r:id="rId9"/>
              </a:rPr>
              <a:t>://</a:t>
            </a:r>
            <a:r>
              <a:rPr lang="en-US" dirty="0" smtClean="0">
                <a:hlinkClick r:id="rId9"/>
              </a:rPr>
              <a:t>dancesafe.org/wp-content/uploads/2019/02/2019-fent-strips.pdf</a:t>
            </a:r>
            <a:r>
              <a:rPr lang="en-US" dirty="0" smtClean="0"/>
              <a:t> </a:t>
            </a:r>
          </a:p>
          <a:p>
            <a:r>
              <a:rPr lang="en-US" dirty="0">
                <a:hlinkClick r:id="rId10"/>
              </a:rPr>
              <a:t>https://pubmed.ncbi.nlm.nih.gov/34492557</a:t>
            </a:r>
            <a:r>
              <a:rPr lang="en-US" dirty="0" smtClean="0">
                <a:hlinkClick r:id="rId10"/>
              </a:rPr>
              <a:t>/</a:t>
            </a:r>
            <a:endParaRPr lang="en-US" dirty="0" smtClean="0"/>
          </a:p>
          <a:p>
            <a:r>
              <a:rPr lang="en-US" dirty="0">
                <a:hlinkClick r:id="rId11"/>
              </a:rPr>
              <a:t>https://www.ncbi.nlm.nih.gov/pmc/articles/PMC8312149/#:~:</a:t>
            </a:r>
            <a:r>
              <a:rPr lang="en-US" dirty="0" smtClean="0">
                <a:hlinkClick r:id="rId11"/>
              </a:rPr>
              <a:t>text=Fentanyl%2Dinduced%20chest%20wall%20rigidity%2C%20otherwise%20known%20as%20wooden%20chest,with%20sedatives%20for%20intubated%20patients</a:t>
            </a:r>
            <a:endParaRPr lang="en-US" dirty="0" smtClean="0"/>
          </a:p>
          <a:p>
            <a:r>
              <a:rPr lang="en-US" dirty="0" smtClean="0">
                <a:hlinkClick r:id="rId12"/>
              </a:rPr>
              <a:t>https</a:t>
            </a:r>
            <a:r>
              <a:rPr lang="en-US" dirty="0">
                <a:hlinkClick r:id="rId12"/>
              </a:rPr>
              <a:t>://www.hikma.com/newsroom/article-i5120-hikma-announces-us-fda-approval-of-kloxxado-tm-naloxone-hydrochloride-nasal-spray-8mg</a:t>
            </a:r>
            <a:r>
              <a:rPr lang="en-US" dirty="0" smtClean="0">
                <a:hlinkClick r:id="rId12"/>
              </a:rPr>
              <a:t>/</a:t>
            </a: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930147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19"/>
            <a:ext cx="9291215" cy="643281"/>
          </a:xfrm>
        </p:spPr>
        <p:txBody>
          <a:bodyPr/>
          <a:lstStyle/>
          <a:p>
            <a:r>
              <a:rPr lang="en-US" dirty="0" smtClean="0"/>
              <a:t>purpose</a:t>
            </a:r>
            <a:endParaRPr lang="en-US" dirty="0"/>
          </a:p>
        </p:txBody>
      </p:sp>
      <p:sp>
        <p:nvSpPr>
          <p:cNvPr id="3" name="Content Placeholder 2"/>
          <p:cNvSpPr>
            <a:spLocks noGrp="1"/>
          </p:cNvSpPr>
          <p:nvPr>
            <p:ph idx="1"/>
          </p:nvPr>
        </p:nvSpPr>
        <p:spPr/>
        <p:txBody>
          <a:bodyPr/>
          <a:lstStyle/>
          <a:p>
            <a:r>
              <a:rPr lang="en-US" dirty="0" smtClean="0"/>
              <a:t>The intent of this presentation is to address some of the questions that came up in the last presentation, and also to address frequently asked questions from community members.</a:t>
            </a:r>
          </a:p>
          <a:p>
            <a:r>
              <a:rPr lang="en-US" dirty="0" smtClean="0"/>
              <a:t>Disclaimer: information is evolving quickly, and we are doing our best to stay on top of the most current information that is based in science.</a:t>
            </a:r>
          </a:p>
          <a:p>
            <a:r>
              <a:rPr lang="en-US" dirty="0" smtClean="0"/>
              <a:t>We recognize that </a:t>
            </a:r>
            <a:r>
              <a:rPr lang="en-US" dirty="0" smtClean="0"/>
              <a:t>people who use drugs are </a:t>
            </a:r>
            <a:r>
              <a:rPr lang="en-US" dirty="0" smtClean="0"/>
              <a:t>the experts in their own experience, and we can partner with them to reduce harm, help them understand their experience, and have no expectation of abstinence.</a:t>
            </a:r>
            <a:endParaRPr lang="en-US" dirty="0"/>
          </a:p>
        </p:txBody>
      </p:sp>
    </p:spTree>
    <p:extLst>
      <p:ext uri="{BB962C8B-B14F-4D97-AF65-F5344CB8AC3E}">
        <p14:creationId xmlns:p14="http://schemas.microsoft.com/office/powerpoint/2010/main" val="461277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5859" y="225399"/>
            <a:ext cx="9291215" cy="1049235"/>
          </a:xfrm>
        </p:spPr>
        <p:txBody>
          <a:bodyPr/>
          <a:lstStyle/>
          <a:p>
            <a:r>
              <a:rPr lang="en-US" dirty="0" smtClean="0"/>
              <a:t>About MYTHS</a:t>
            </a:r>
            <a:endParaRPr lang="en-US" dirty="0"/>
          </a:p>
        </p:txBody>
      </p:sp>
      <p:sp>
        <p:nvSpPr>
          <p:cNvPr id="3" name="Content Placeholder 2"/>
          <p:cNvSpPr>
            <a:spLocks noGrp="1"/>
          </p:cNvSpPr>
          <p:nvPr>
            <p:ph idx="1"/>
          </p:nvPr>
        </p:nvSpPr>
        <p:spPr>
          <a:xfrm>
            <a:off x="1151329" y="1274634"/>
            <a:ext cx="6544872" cy="4722129"/>
          </a:xfrm>
        </p:spPr>
        <p:txBody>
          <a:bodyPr>
            <a:normAutofit/>
          </a:bodyPr>
          <a:lstStyle/>
          <a:p>
            <a:r>
              <a:rPr lang="en-US" dirty="0" smtClean="0"/>
              <a:t>Often times, myths are created from a lack of information. </a:t>
            </a:r>
          </a:p>
          <a:p>
            <a:r>
              <a:rPr lang="en-US" dirty="0" smtClean="0"/>
              <a:t>A myth may have a “grain of truth”.</a:t>
            </a:r>
          </a:p>
          <a:p>
            <a:r>
              <a:rPr lang="en-US" dirty="0" smtClean="0"/>
              <a:t>A lack of information coupled with fear can create and fuel myths</a:t>
            </a:r>
            <a:r>
              <a:rPr lang="en-US" dirty="0" smtClean="0"/>
              <a:t>.</a:t>
            </a:r>
          </a:p>
          <a:p>
            <a:r>
              <a:rPr lang="en-US" dirty="0"/>
              <a:t>Unfortunately, fear is used as a tool to teach facts or lessons</a:t>
            </a:r>
            <a:r>
              <a:rPr lang="en-US" dirty="0" smtClean="0"/>
              <a:t>.</a:t>
            </a:r>
            <a:endParaRPr lang="en-US" dirty="0" smtClean="0"/>
          </a:p>
          <a:p>
            <a:r>
              <a:rPr lang="en-US" dirty="0" smtClean="0"/>
              <a:t>What are past myths that you have heard about, HIV, hepatitis, the LGBTQ+ community, or injection drug users?</a:t>
            </a:r>
            <a:endParaRPr lang="en-US" dirty="0"/>
          </a:p>
          <a:p>
            <a:endParaRPr lang="en-US" dirty="0"/>
          </a:p>
        </p:txBody>
      </p:sp>
      <p:pic>
        <p:nvPicPr>
          <p:cNvPr id="2050" name="Picture 2" descr="VERIFY | Are people hiding needles in gas pumps? | thv11.co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793" r="27277"/>
          <a:stretch/>
        </p:blipFill>
        <p:spPr bwMode="auto">
          <a:xfrm>
            <a:off x="8306874" y="1274634"/>
            <a:ext cx="3230702" cy="39565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997683" y="5719764"/>
            <a:ext cx="10618382" cy="276999"/>
          </a:xfrm>
          <a:prstGeom prst="rect">
            <a:avLst/>
          </a:prstGeom>
          <a:noFill/>
        </p:spPr>
        <p:txBody>
          <a:bodyPr wrap="square" rtlCol="0">
            <a:spAutoFit/>
          </a:bodyPr>
          <a:lstStyle/>
          <a:p>
            <a:r>
              <a:rPr lang="en-US" sz="1200" dirty="0"/>
              <a:t>Image from </a:t>
            </a:r>
            <a:r>
              <a:rPr lang="en-US" sz="1200" dirty="0">
                <a:hlinkClick r:id="rId3"/>
              </a:rPr>
              <a:t>https://</a:t>
            </a:r>
            <a:r>
              <a:rPr lang="en-US" sz="1200" dirty="0" smtClean="0">
                <a:hlinkClick r:id="rId3"/>
              </a:rPr>
              <a:t>www.thv11.com/article/news/local/verify/verify-are-people-hiding-needles-in-gas-pumps/91-581853980</a:t>
            </a:r>
            <a:r>
              <a:rPr lang="en-US" sz="1200" dirty="0" smtClean="0"/>
              <a:t> </a:t>
            </a:r>
            <a:endParaRPr lang="en-US" sz="1200" dirty="0"/>
          </a:p>
        </p:txBody>
      </p:sp>
    </p:spTree>
    <p:extLst>
      <p:ext uri="{BB962C8B-B14F-4D97-AF65-F5344CB8AC3E}">
        <p14:creationId xmlns:p14="http://schemas.microsoft.com/office/powerpoint/2010/main" val="3294436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Categorizing scenarios</a:t>
            </a:r>
            <a:endParaRPr lang="en-US" dirty="0"/>
          </a:p>
        </p:txBody>
      </p:sp>
      <p:sp>
        <p:nvSpPr>
          <p:cNvPr id="3" name="Content Placeholder 2"/>
          <p:cNvSpPr>
            <a:spLocks noGrp="1"/>
          </p:cNvSpPr>
          <p:nvPr>
            <p:ph idx="1"/>
          </p:nvPr>
        </p:nvSpPr>
        <p:spPr>
          <a:xfrm>
            <a:off x="856155" y="2032543"/>
            <a:ext cx="5740791" cy="3450613"/>
          </a:xfrm>
        </p:spPr>
        <p:txBody>
          <a:bodyPr/>
          <a:lstStyle/>
          <a:p>
            <a:r>
              <a:rPr lang="en-US" sz="2800" dirty="0" smtClean="0"/>
              <a:t>Not possible; no risk</a:t>
            </a:r>
          </a:p>
          <a:p>
            <a:r>
              <a:rPr lang="en-US" sz="2800" dirty="0" smtClean="0"/>
              <a:t>Potential, but not likely; little risk</a:t>
            </a:r>
          </a:p>
          <a:p>
            <a:r>
              <a:rPr lang="en-US" sz="2800" dirty="0" smtClean="0"/>
              <a:t>Possible; some risk</a:t>
            </a:r>
          </a:p>
          <a:p>
            <a:r>
              <a:rPr lang="en-US" sz="2800" dirty="0" smtClean="0"/>
              <a:t>Likely; high risk</a:t>
            </a:r>
          </a:p>
          <a:p>
            <a:endParaRPr lang="en-US" dirty="0"/>
          </a:p>
        </p:txBody>
      </p:sp>
      <p:sp>
        <p:nvSpPr>
          <p:cNvPr id="4" name="TextBox 3"/>
          <p:cNvSpPr txBox="1"/>
          <p:nvPr/>
        </p:nvSpPr>
        <p:spPr>
          <a:xfrm>
            <a:off x="7192370" y="5628323"/>
            <a:ext cx="6446520" cy="276999"/>
          </a:xfrm>
          <a:prstGeom prst="rect">
            <a:avLst/>
          </a:prstGeom>
          <a:noFill/>
        </p:spPr>
        <p:txBody>
          <a:bodyPr wrap="square" rtlCol="0">
            <a:spAutoFit/>
          </a:bodyPr>
          <a:lstStyle/>
          <a:p>
            <a:r>
              <a:rPr lang="en-US" sz="1200" dirty="0"/>
              <a:t>Image from </a:t>
            </a:r>
            <a:r>
              <a:rPr lang="en-US" sz="1200" dirty="0">
                <a:hlinkClick r:id="rId2"/>
              </a:rPr>
              <a:t>https://</a:t>
            </a:r>
            <a:r>
              <a:rPr lang="en-US" sz="1200" dirty="0" smtClean="0">
                <a:hlinkClick r:id="rId2"/>
              </a:rPr>
              <a:t>unsplash.com/s/photos/bucket</a:t>
            </a:r>
            <a:r>
              <a:rPr lang="en-US" sz="1200" dirty="0" smtClean="0"/>
              <a:t>  </a:t>
            </a:r>
            <a:endParaRPr lang="en-US" sz="1200" dirty="0"/>
          </a:p>
        </p:txBody>
      </p:sp>
      <p:pic>
        <p:nvPicPr>
          <p:cNvPr id="1026" name="Picture 2" descr="Best 500+ Bucket Pictures | Download Free Images on Unspla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3391" y="2002609"/>
            <a:ext cx="4848225"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698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1" y="575586"/>
            <a:ext cx="11338559" cy="1049235"/>
          </a:xfrm>
        </p:spPr>
        <p:txBody>
          <a:bodyPr/>
          <a:lstStyle/>
          <a:p>
            <a:r>
              <a:rPr lang="en-US" dirty="0" smtClean="0"/>
              <a:t>MYTH: overdose from Fentanyl laced Cannabis </a:t>
            </a:r>
            <a:endParaRPr lang="en-US" dirty="0"/>
          </a:p>
        </p:txBody>
      </p:sp>
      <p:sp>
        <p:nvSpPr>
          <p:cNvPr id="3" name="Content Placeholder 2"/>
          <p:cNvSpPr>
            <a:spLocks noGrp="1"/>
          </p:cNvSpPr>
          <p:nvPr>
            <p:ph idx="1"/>
          </p:nvPr>
        </p:nvSpPr>
        <p:spPr>
          <a:xfrm>
            <a:off x="383911" y="1853754"/>
            <a:ext cx="6458849" cy="3450613"/>
          </a:xfrm>
        </p:spPr>
        <p:txBody>
          <a:bodyPr>
            <a:normAutofit fontScale="92500" lnSpcReduction="10000"/>
          </a:bodyPr>
          <a:lstStyle/>
          <a:p>
            <a:r>
              <a:rPr lang="en-US" dirty="0"/>
              <a:t> In the case of cannabis flower, smoking involves loading the material into a pipe or roll paper, lighting it on fire, and inhaling the smoke. Burning fentanyl with flame destroys it, so even if someone smoked cannabis contaminated with fentanyl, the fentanyl would not be active in the smoke</a:t>
            </a:r>
            <a:r>
              <a:rPr lang="en-US" dirty="0" smtClean="0"/>
              <a:t>.</a:t>
            </a:r>
          </a:p>
          <a:p>
            <a:r>
              <a:rPr lang="en-US" dirty="0" smtClean="0"/>
              <a:t>In the case of vaping cannabis, fentanyl’s </a:t>
            </a:r>
            <a:r>
              <a:rPr lang="en-US" dirty="0"/>
              <a:t>boiling point is 466℃, or about 871℉. </a:t>
            </a:r>
            <a:r>
              <a:rPr lang="en-US" dirty="0" smtClean="0"/>
              <a:t>The hottest temperature settings on cannabis vape pens are 210-220</a:t>
            </a:r>
            <a:r>
              <a:rPr lang="en-US" dirty="0" smtClean="0"/>
              <a:t>℃ (</a:t>
            </a:r>
            <a:r>
              <a:rPr lang="en-US" dirty="0"/>
              <a:t>or </a:t>
            </a:r>
            <a:r>
              <a:rPr lang="en-US" dirty="0" smtClean="0"/>
              <a:t>410-428℉</a:t>
            </a:r>
            <a:r>
              <a:rPr lang="en-US" dirty="0"/>
              <a:t>.</a:t>
            </a:r>
            <a:endParaRPr lang="en-US" dirty="0"/>
          </a:p>
        </p:txBody>
      </p:sp>
      <p:sp>
        <p:nvSpPr>
          <p:cNvPr id="4" name="TextBox 3"/>
          <p:cNvSpPr txBox="1"/>
          <p:nvPr/>
        </p:nvSpPr>
        <p:spPr>
          <a:xfrm>
            <a:off x="4053840" y="5304367"/>
            <a:ext cx="8442960" cy="861774"/>
          </a:xfrm>
          <a:prstGeom prst="rect">
            <a:avLst/>
          </a:prstGeom>
          <a:noFill/>
        </p:spPr>
        <p:txBody>
          <a:bodyPr wrap="square" rtlCol="0">
            <a:spAutoFit/>
          </a:bodyPr>
          <a:lstStyle/>
          <a:p>
            <a:endParaRPr lang="en-US" sz="1400" u="sng" dirty="0">
              <a:hlinkClick r:id="rId2"/>
            </a:endParaRPr>
          </a:p>
          <a:p>
            <a:r>
              <a:rPr lang="en-US" sz="1200" dirty="0"/>
              <a:t>Information from</a:t>
            </a:r>
            <a:r>
              <a:rPr lang="en-US" sz="1200" u="sng" dirty="0" smtClean="0">
                <a:hlinkClick r:id="rId2"/>
              </a:rPr>
              <a:t> </a:t>
            </a:r>
            <a:r>
              <a:rPr lang="en-US" sz="1200" dirty="0" smtClean="0">
                <a:hlinkClick r:id="rId2"/>
              </a:rPr>
              <a:t>https</a:t>
            </a:r>
            <a:r>
              <a:rPr lang="en-US" sz="1200" dirty="0">
                <a:hlinkClick r:id="rId2"/>
              </a:rPr>
              <a:t>://filtermag.org/fentanyl-marijuana-myth/amp</a:t>
            </a:r>
            <a:r>
              <a:rPr lang="en-US" sz="1200" dirty="0" smtClean="0">
                <a:hlinkClick r:id="rId2"/>
              </a:rPr>
              <a:t>/</a:t>
            </a:r>
            <a:endParaRPr lang="en-US" sz="1200" dirty="0" smtClean="0"/>
          </a:p>
          <a:p>
            <a:r>
              <a:rPr lang="en-US" sz="1200" dirty="0"/>
              <a:t>Image from </a:t>
            </a:r>
            <a:r>
              <a:rPr lang="en-US" sz="1200" dirty="0">
                <a:hlinkClick r:id="rId3"/>
              </a:rPr>
              <a:t>https://</a:t>
            </a:r>
            <a:r>
              <a:rPr lang="en-US" sz="1200" dirty="0" smtClean="0">
                <a:hlinkClick r:id="rId3"/>
              </a:rPr>
              <a:t>www.newschannel5.com/news/police-warn-of-marijuana-laced-with-fentanyl</a:t>
            </a:r>
            <a:r>
              <a:rPr lang="en-US" sz="1200" dirty="0" smtClean="0"/>
              <a:t> </a:t>
            </a:r>
            <a:endParaRPr lang="en-US" sz="1200" dirty="0"/>
          </a:p>
          <a:p>
            <a:endParaRPr lang="en-US" sz="1200" dirty="0"/>
          </a:p>
        </p:txBody>
      </p:sp>
      <p:pic>
        <p:nvPicPr>
          <p:cNvPr id="1026" name="Picture 2" descr="Police warn of Fentanyl-laced marijuan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0735" y="2085855"/>
            <a:ext cx="4827905" cy="2715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425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6390"/>
            <a:ext cx="10809026" cy="1049235"/>
          </a:xfrm>
        </p:spPr>
        <p:txBody>
          <a:bodyPr/>
          <a:lstStyle/>
          <a:p>
            <a:r>
              <a:rPr lang="en-US" dirty="0" smtClean="0"/>
              <a:t>MYTH: Overdose from touching a dollar bill</a:t>
            </a:r>
            <a:endParaRPr lang="en-US" dirty="0"/>
          </a:p>
        </p:txBody>
      </p:sp>
      <p:sp>
        <p:nvSpPr>
          <p:cNvPr id="3" name="Content Placeholder 2"/>
          <p:cNvSpPr>
            <a:spLocks noGrp="1"/>
          </p:cNvSpPr>
          <p:nvPr>
            <p:ph idx="1"/>
          </p:nvPr>
        </p:nvSpPr>
        <p:spPr>
          <a:xfrm>
            <a:off x="838200" y="1825625"/>
            <a:ext cx="7685868" cy="4351338"/>
          </a:xfrm>
        </p:spPr>
        <p:txBody>
          <a:bodyPr/>
          <a:lstStyle/>
          <a:p>
            <a:r>
              <a:rPr lang="en-US" dirty="0" smtClean="0"/>
              <a:t>Someone </a:t>
            </a:r>
            <a:r>
              <a:rPr lang="en-US" dirty="0"/>
              <a:t>can not easily overdose by touching something that has fentanyl on it. However, you do need to make sure the opioid does not get into your mouth, nose, or eyes because then it can be dangerous. </a:t>
            </a:r>
            <a:endParaRPr lang="en-US" dirty="0" smtClean="0"/>
          </a:p>
          <a:p>
            <a:r>
              <a:rPr lang="en-US" dirty="0"/>
              <a:t>Fentanyl cannot penetrate the skin on its own. It needs moisture. That’s why, in clinical care, patients are given fentanyl patches to aid in absorption and relieve pain.</a:t>
            </a:r>
          </a:p>
          <a:p>
            <a:endParaRPr lang="en-US" dirty="0"/>
          </a:p>
        </p:txBody>
      </p:sp>
      <p:pic>
        <p:nvPicPr>
          <p:cNvPr id="5122" name="Picture 2" descr="Don't 'pick up any folded money': The bill could be deadly, Tennessee  sheriff warns - pennlive.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88292" y="2338645"/>
            <a:ext cx="3274498" cy="21980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0778" y="5409436"/>
            <a:ext cx="11163869" cy="646331"/>
          </a:xfrm>
          <a:prstGeom prst="rect">
            <a:avLst/>
          </a:prstGeom>
          <a:noFill/>
        </p:spPr>
        <p:txBody>
          <a:bodyPr wrap="square" rtlCol="0">
            <a:spAutoFit/>
          </a:bodyPr>
          <a:lstStyle/>
          <a:p>
            <a:r>
              <a:rPr lang="en-US" sz="1200" dirty="0"/>
              <a:t>Information from </a:t>
            </a:r>
            <a:r>
              <a:rPr lang="en-US" sz="1200" dirty="0">
                <a:solidFill>
                  <a:srgbClr val="C00000"/>
                </a:solidFill>
                <a:hlinkClick r:id="rId3"/>
              </a:rPr>
              <a:t>https://</a:t>
            </a:r>
            <a:r>
              <a:rPr lang="en-US" sz="1200" dirty="0" smtClean="0">
                <a:solidFill>
                  <a:srgbClr val="C00000"/>
                </a:solidFill>
                <a:hlinkClick r:id="rId3"/>
              </a:rPr>
              <a:t>www.wcnc.com/article/news/verify/fentanyl-drug-deadly-verify-viral-social-media/275-bbb5fa3b-30d0-44ec-86ec-a334184ab524</a:t>
            </a:r>
            <a:r>
              <a:rPr lang="en-US" sz="1200" dirty="0" smtClean="0">
                <a:solidFill>
                  <a:srgbClr val="C00000"/>
                </a:solidFill>
              </a:rPr>
              <a:t> </a:t>
            </a:r>
            <a:r>
              <a:rPr lang="en-US" sz="1200" dirty="0"/>
              <a:t>and </a:t>
            </a:r>
            <a:r>
              <a:rPr lang="en-US" sz="1200" dirty="0">
                <a:hlinkClick r:id="rId4"/>
              </a:rPr>
              <a:t>https://www.statnews.com/2017/08/09/fentanyl-falling-ill</a:t>
            </a:r>
            <a:r>
              <a:rPr lang="en-US" sz="1200" dirty="0" smtClean="0">
                <a:hlinkClick r:id="rId4"/>
              </a:rPr>
              <a:t>/</a:t>
            </a:r>
            <a:r>
              <a:rPr lang="en-US" sz="1200" dirty="0" smtClean="0"/>
              <a:t> </a:t>
            </a:r>
            <a:endParaRPr lang="en-US" sz="1200" dirty="0" smtClean="0">
              <a:solidFill>
                <a:srgbClr val="C00000"/>
              </a:solidFill>
            </a:endParaRPr>
          </a:p>
          <a:p>
            <a:r>
              <a:rPr lang="en-US" sz="1200" dirty="0"/>
              <a:t>Image from: </a:t>
            </a:r>
            <a:r>
              <a:rPr lang="en-US" sz="1200" dirty="0">
                <a:solidFill>
                  <a:srgbClr val="C00000"/>
                </a:solidFill>
                <a:hlinkClick r:id="rId5"/>
              </a:rPr>
              <a:t>https://</a:t>
            </a:r>
            <a:r>
              <a:rPr lang="en-US" sz="1200" dirty="0" smtClean="0">
                <a:solidFill>
                  <a:srgbClr val="C00000"/>
                </a:solidFill>
                <a:hlinkClick r:id="rId5"/>
              </a:rPr>
              <a:t>www.pennlive.com/nation-world/2022/06/dont-pick-up-any-folded-money-the-bill-could-be-deadly-tennessee-sheriff-warns.html</a:t>
            </a:r>
            <a:r>
              <a:rPr lang="en-US" sz="1200" dirty="0" smtClean="0">
                <a:solidFill>
                  <a:srgbClr val="C00000"/>
                </a:solidFill>
              </a:rPr>
              <a:t> </a:t>
            </a:r>
            <a:endParaRPr lang="en-US" sz="1200" dirty="0">
              <a:solidFill>
                <a:srgbClr val="C00000"/>
              </a:solidFill>
            </a:endParaRPr>
          </a:p>
        </p:txBody>
      </p:sp>
    </p:spTree>
    <p:extLst>
      <p:ext uri="{BB962C8B-B14F-4D97-AF65-F5344CB8AC3E}">
        <p14:creationId xmlns:p14="http://schemas.microsoft.com/office/powerpoint/2010/main" val="2565761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991" y="804519"/>
            <a:ext cx="9773804" cy="1049235"/>
          </a:xfrm>
        </p:spPr>
        <p:txBody>
          <a:bodyPr/>
          <a:lstStyle/>
          <a:p>
            <a:r>
              <a:rPr lang="en-US" dirty="0" smtClean="0"/>
              <a:t>MYTH: Overdose from touching fentanyl</a:t>
            </a:r>
            <a:endParaRPr lang="en-US" dirty="0"/>
          </a:p>
        </p:txBody>
      </p:sp>
      <p:pic>
        <p:nvPicPr>
          <p:cNvPr id="1026" name="Picture 2" descr="Overdose myths illustra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0626" y="1853754"/>
            <a:ext cx="3630306" cy="36303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49421" y="1809175"/>
            <a:ext cx="6482687" cy="3477875"/>
          </a:xfrm>
          <a:prstGeom prst="rect">
            <a:avLst/>
          </a:prstGeom>
          <a:noFill/>
        </p:spPr>
        <p:txBody>
          <a:bodyPr wrap="square" rtlCol="0">
            <a:spAutoFit/>
          </a:bodyPr>
          <a:lstStyle/>
          <a:p>
            <a:r>
              <a:rPr lang="en-US" sz="2000" dirty="0"/>
              <a:t>The American College of Medical Toxicology recently issued a position paper concluding that, based on what’s been publicly released, none of the recent incidents involving first responders is consistent with opioid toxicity. </a:t>
            </a:r>
            <a:endParaRPr lang="en-US" sz="2000" dirty="0" smtClean="0"/>
          </a:p>
          <a:p>
            <a:endParaRPr lang="en-US" sz="2000" dirty="0"/>
          </a:p>
          <a:p>
            <a:r>
              <a:rPr lang="en-US" sz="2000" dirty="0" smtClean="0"/>
              <a:t>The</a:t>
            </a:r>
            <a:r>
              <a:rPr lang="en-US" sz="2000" dirty="0"/>
              <a:t> doctors, who reviewed a handful of cases, said they are not challenging the truthfulness of the officers involved. Rather, they are questioning whether their reports are verified cases of poisonings that carry the hallmarks of opioid exposure</a:t>
            </a:r>
            <a:r>
              <a:rPr lang="en-US" sz="2000" dirty="0" smtClean="0"/>
              <a:t>. </a:t>
            </a:r>
            <a:endParaRPr lang="en-US" sz="2000" dirty="0"/>
          </a:p>
        </p:txBody>
      </p:sp>
      <p:sp>
        <p:nvSpPr>
          <p:cNvPr id="3" name="TextBox 2"/>
          <p:cNvSpPr txBox="1"/>
          <p:nvPr/>
        </p:nvSpPr>
        <p:spPr>
          <a:xfrm>
            <a:off x="5717517" y="5774050"/>
            <a:ext cx="9718210" cy="276999"/>
          </a:xfrm>
          <a:prstGeom prst="rect">
            <a:avLst/>
          </a:prstGeom>
          <a:noFill/>
        </p:spPr>
        <p:txBody>
          <a:bodyPr wrap="square" rtlCol="0">
            <a:spAutoFit/>
          </a:bodyPr>
          <a:lstStyle/>
          <a:p>
            <a:r>
              <a:rPr lang="en-US" sz="1200" dirty="0" smtClean="0"/>
              <a:t>Image and </a:t>
            </a:r>
            <a:r>
              <a:rPr lang="en-US" sz="1200" dirty="0"/>
              <a:t>information from: </a:t>
            </a:r>
            <a:r>
              <a:rPr lang="en-US" sz="1200" dirty="0">
                <a:solidFill>
                  <a:srgbClr val="C00000"/>
                </a:solidFill>
                <a:hlinkClick r:id="rId3"/>
              </a:rPr>
              <a:t>https://www.statnews.com/2017/08/09/fentanyl-falling-ill</a:t>
            </a:r>
            <a:r>
              <a:rPr lang="en-US" sz="1200" dirty="0" smtClean="0">
                <a:solidFill>
                  <a:srgbClr val="C00000"/>
                </a:solidFill>
                <a:hlinkClick r:id="rId3"/>
              </a:rPr>
              <a:t>/</a:t>
            </a:r>
            <a:r>
              <a:rPr lang="en-US" sz="1200" dirty="0" smtClean="0">
                <a:solidFill>
                  <a:srgbClr val="C00000"/>
                </a:solidFill>
              </a:rPr>
              <a:t> </a:t>
            </a:r>
            <a:endParaRPr lang="en-US" sz="1200" dirty="0">
              <a:solidFill>
                <a:srgbClr val="C00000"/>
              </a:solidFill>
            </a:endParaRPr>
          </a:p>
        </p:txBody>
      </p:sp>
    </p:spTree>
    <p:extLst>
      <p:ext uri="{BB962C8B-B14F-4D97-AF65-F5344CB8AC3E}">
        <p14:creationId xmlns:p14="http://schemas.microsoft.com/office/powerpoint/2010/main" val="3602274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741" y="362559"/>
            <a:ext cx="9291215" cy="1049235"/>
          </a:xfrm>
        </p:spPr>
        <p:txBody>
          <a:bodyPr/>
          <a:lstStyle/>
          <a:p>
            <a:r>
              <a:rPr lang="en-US" dirty="0" smtClean="0"/>
              <a:t>Risk to First Responders</a:t>
            </a:r>
            <a:endParaRPr lang="en-US" dirty="0"/>
          </a:p>
        </p:txBody>
      </p:sp>
      <p:sp>
        <p:nvSpPr>
          <p:cNvPr id="3" name="Content Placeholder 2"/>
          <p:cNvSpPr>
            <a:spLocks noGrp="1"/>
          </p:cNvSpPr>
          <p:nvPr>
            <p:ph idx="1"/>
          </p:nvPr>
        </p:nvSpPr>
        <p:spPr>
          <a:xfrm>
            <a:off x="426720" y="1330068"/>
            <a:ext cx="6260682" cy="4751119"/>
          </a:xfrm>
        </p:spPr>
        <p:txBody>
          <a:bodyPr>
            <a:normAutofit/>
          </a:bodyPr>
          <a:lstStyle/>
          <a:p>
            <a:pPr marL="0" indent="0">
              <a:buNone/>
            </a:pPr>
            <a:r>
              <a:rPr lang="en-US" sz="1900" dirty="0"/>
              <a:t>The position of the American College of Medical Toxicology (ACMT) and American Academy of Clinical Toxicology (AACT), is as follows:</a:t>
            </a:r>
          </a:p>
          <a:p>
            <a:r>
              <a:rPr lang="en-US" sz="1900" dirty="0"/>
              <a:t>Fentanyl and its analogs are potent opioid receptor agonists, but the risk of clinically significant exposure to emergency responders is extremely low. </a:t>
            </a:r>
            <a:endParaRPr lang="en-US" sz="1900" dirty="0" smtClean="0"/>
          </a:p>
          <a:p>
            <a:r>
              <a:rPr lang="en-US" sz="1900" b="1" dirty="0" smtClean="0"/>
              <a:t>To </a:t>
            </a:r>
            <a:r>
              <a:rPr lang="en-US" sz="1900" b="1" dirty="0"/>
              <a:t>date, we have not seen reports of emergency responders developing signs or symptoms consistent with opioid toxicity from incidental contact with opioids. </a:t>
            </a:r>
            <a:r>
              <a:rPr lang="en-US" sz="1900" dirty="0"/>
              <a:t>Incidental dermal absorption is unlikely to cause opioid toxicity.</a:t>
            </a:r>
          </a:p>
          <a:p>
            <a:endParaRPr lang="en-US" dirty="0"/>
          </a:p>
        </p:txBody>
      </p:sp>
      <p:pic>
        <p:nvPicPr>
          <p:cNvPr id="7170" name="Picture 2" descr="Dispatches from the Overdose Crisis: The fentanyl exposure overdose my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731" y="1554480"/>
            <a:ext cx="4512526" cy="25124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736080" y="4584095"/>
            <a:ext cx="5112177" cy="1384995"/>
          </a:xfrm>
          <a:prstGeom prst="rect">
            <a:avLst/>
          </a:prstGeom>
          <a:noFill/>
        </p:spPr>
        <p:txBody>
          <a:bodyPr wrap="square" rtlCol="0">
            <a:spAutoFit/>
          </a:bodyPr>
          <a:lstStyle/>
          <a:p>
            <a:r>
              <a:rPr lang="en-US" sz="1400" dirty="0" smtClean="0"/>
              <a:t>Information </a:t>
            </a:r>
            <a:r>
              <a:rPr lang="en-US" sz="1400" dirty="0"/>
              <a:t>from </a:t>
            </a:r>
            <a:r>
              <a:rPr lang="en-US" sz="1400" dirty="0">
                <a:hlinkClick r:id="rId3"/>
              </a:rPr>
              <a:t>https://www.ncbi.nlm.nih.gov/pmc/articles/PMC5711758</a:t>
            </a:r>
            <a:r>
              <a:rPr lang="en-US" sz="1400" dirty="0" smtClean="0">
                <a:hlinkClick r:id="rId3"/>
              </a:rPr>
              <a:t>/</a:t>
            </a:r>
            <a:r>
              <a:rPr lang="en-US" sz="1400" dirty="0" smtClean="0"/>
              <a:t> </a:t>
            </a:r>
          </a:p>
          <a:p>
            <a:r>
              <a:rPr lang="en-US" sz="1400" dirty="0" smtClean="0"/>
              <a:t>Image </a:t>
            </a:r>
            <a:r>
              <a:rPr lang="en-US" sz="1400" dirty="0"/>
              <a:t>from </a:t>
            </a:r>
            <a:r>
              <a:rPr lang="en-US" sz="1400" dirty="0">
                <a:hlinkClick r:id="rId4"/>
              </a:rPr>
              <a:t>https://www.columbusmonthly.com/story/entertainment/human-interest/2022/02/03/dispatches-overdose-crisis-fentanyl-exposure-overdose-myth/6648270001</a:t>
            </a:r>
            <a:r>
              <a:rPr lang="en-US" sz="1400" dirty="0" smtClean="0">
                <a:hlinkClick r:id="rId4"/>
              </a:rPr>
              <a:t>/</a:t>
            </a:r>
            <a:r>
              <a:rPr lang="en-US" sz="1400" dirty="0" smtClean="0"/>
              <a:t> </a:t>
            </a:r>
            <a:endParaRPr lang="en-US" sz="1400" dirty="0"/>
          </a:p>
        </p:txBody>
      </p:sp>
    </p:spTree>
    <p:extLst>
      <p:ext uri="{BB962C8B-B14F-4D97-AF65-F5344CB8AC3E}">
        <p14:creationId xmlns:p14="http://schemas.microsoft.com/office/powerpoint/2010/main" val="2778386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Touching fentanyl does not lead to intoxication or overdose</a:t>
            </a:r>
            <a:endParaRPr lang="en-US" dirty="0"/>
          </a:p>
        </p:txBody>
      </p:sp>
      <p:sp>
        <p:nvSpPr>
          <p:cNvPr id="3" name="Content Placeholder 2"/>
          <p:cNvSpPr>
            <a:spLocks noGrp="1"/>
          </p:cNvSpPr>
          <p:nvPr>
            <p:ph idx="1"/>
          </p:nvPr>
        </p:nvSpPr>
        <p:spPr>
          <a:xfrm>
            <a:off x="838200" y="2278251"/>
            <a:ext cx="4958166" cy="3898712"/>
          </a:xfrm>
        </p:spPr>
        <p:txBody>
          <a:bodyPr/>
          <a:lstStyle/>
          <a:p>
            <a:r>
              <a:rPr lang="en-US" dirty="0" smtClean="0"/>
              <a:t>If our clients could use fentanyl by simply touching it, they would not have to worry about finding a vein in order to get high. </a:t>
            </a:r>
          </a:p>
          <a:p>
            <a:r>
              <a:rPr lang="en-US" dirty="0" smtClean="0"/>
              <a:t>Nobody is using fentanyl by simply touching it, because it doesn’t work that way.</a:t>
            </a:r>
            <a:endParaRPr lang="en-US" dirty="0"/>
          </a:p>
        </p:txBody>
      </p:sp>
      <p:pic>
        <p:nvPicPr>
          <p:cNvPr id="10242" name="Picture 2" descr="US Congress has close encounter over extraterrestrial life | Alien life |  The Guard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6320" y="2493289"/>
            <a:ext cx="4381500" cy="26289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94120" y="5500114"/>
            <a:ext cx="5620460" cy="523220"/>
          </a:xfrm>
          <a:prstGeom prst="rect">
            <a:avLst/>
          </a:prstGeom>
          <a:noFill/>
        </p:spPr>
        <p:txBody>
          <a:bodyPr wrap="square" rtlCol="0">
            <a:spAutoFit/>
          </a:bodyPr>
          <a:lstStyle/>
          <a:p>
            <a:r>
              <a:rPr lang="en-US" sz="1400" dirty="0" smtClean="0"/>
              <a:t>Information from common sense, think about it.</a:t>
            </a:r>
          </a:p>
          <a:p>
            <a:r>
              <a:rPr lang="en-US" sz="1400" dirty="0" smtClean="0"/>
              <a:t>Image </a:t>
            </a:r>
            <a:r>
              <a:rPr lang="en-US" sz="1400" dirty="0"/>
              <a:t>from </a:t>
            </a:r>
            <a:r>
              <a:rPr lang="en-US" sz="1400" dirty="0">
                <a:hlinkClick r:id="rId3"/>
              </a:rPr>
              <a:t>https://</a:t>
            </a:r>
            <a:r>
              <a:rPr lang="en-US" sz="1400" dirty="0" smtClean="0">
                <a:hlinkClick r:id="rId3"/>
              </a:rPr>
              <a:t>www.syfy.com/movies/et-the-extra-terrestrial</a:t>
            </a:r>
            <a:r>
              <a:rPr lang="en-US" sz="1400" dirty="0" smtClean="0"/>
              <a:t> </a:t>
            </a:r>
            <a:endParaRPr lang="en-US" sz="1400" dirty="0">
              <a:solidFill>
                <a:srgbClr val="C00000"/>
              </a:solidFill>
            </a:endParaRPr>
          </a:p>
        </p:txBody>
      </p:sp>
    </p:spTree>
    <p:extLst>
      <p:ext uri="{BB962C8B-B14F-4D97-AF65-F5344CB8AC3E}">
        <p14:creationId xmlns:p14="http://schemas.microsoft.com/office/powerpoint/2010/main" val="116151441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emplate>Gallery</Template>
  <TotalTime>532</TotalTime>
  <Words>1350</Words>
  <Application>Microsoft Office PowerPoint</Application>
  <PresentationFormat>Widescreen</PresentationFormat>
  <Paragraphs>96</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Rockwell</vt:lpstr>
      <vt:lpstr>Gallery</vt:lpstr>
      <vt:lpstr>Fentanyl: Facts, Myths, and half truths</vt:lpstr>
      <vt:lpstr>purpose</vt:lpstr>
      <vt:lpstr>About MYTHS</vt:lpstr>
      <vt:lpstr>Categorizing scenarios</vt:lpstr>
      <vt:lpstr>MYTH: overdose from Fentanyl laced Cannabis </vt:lpstr>
      <vt:lpstr>MYTH: Overdose from touching a dollar bill</vt:lpstr>
      <vt:lpstr>MYTH: Overdose from touching fentanyl</vt:lpstr>
      <vt:lpstr>Risk to First Responders</vt:lpstr>
      <vt:lpstr>Touching fentanyl does not lead to intoxication or overdose</vt:lpstr>
      <vt:lpstr>Half truth: Fentanyl Test Strips Tell you if a Substance has Fentanyl in it.</vt:lpstr>
      <vt:lpstr>Half truth: Fentanyl Test Strips Tell you if a Substance has Fentanyl in it.</vt:lpstr>
      <vt:lpstr>HALF TRUTH: Fentanyl Test Strips Tell you if a Substance has Fentanyl in it.</vt:lpstr>
      <vt:lpstr>Half truth: Fentanyl is resistant to naloxone</vt:lpstr>
      <vt:lpstr>Half truth: Kloxxado should be used to reverse a fentanyl overdose</vt:lpstr>
      <vt:lpstr>Half truth: Kloxxado should be used to reverse a fentanyl overdose</vt:lpstr>
      <vt:lpstr>References</vt:lpstr>
    </vt:vector>
  </TitlesOfParts>
  <Company>Benton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Fentanyl Facts vs Fiction #2</dc:title>
  <dc:creator>Valentine, Blue</dc:creator>
  <cp:lastModifiedBy>Valentine, Blue</cp:lastModifiedBy>
  <cp:revision>42</cp:revision>
  <dcterms:created xsi:type="dcterms:W3CDTF">2022-07-25T18:44:44Z</dcterms:created>
  <dcterms:modified xsi:type="dcterms:W3CDTF">2022-08-02T18:53:36Z</dcterms:modified>
</cp:coreProperties>
</file>