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32"/>
  </p:notesMasterIdLst>
  <p:sldIdLst>
    <p:sldId id="256" r:id="rId2"/>
    <p:sldId id="264" r:id="rId3"/>
    <p:sldId id="272" r:id="rId4"/>
    <p:sldId id="268" r:id="rId5"/>
    <p:sldId id="306" r:id="rId6"/>
    <p:sldId id="307" r:id="rId7"/>
    <p:sldId id="308" r:id="rId8"/>
    <p:sldId id="286" r:id="rId9"/>
    <p:sldId id="278" r:id="rId10"/>
    <p:sldId id="277" r:id="rId11"/>
    <p:sldId id="291" r:id="rId12"/>
    <p:sldId id="292" r:id="rId13"/>
    <p:sldId id="293" r:id="rId14"/>
    <p:sldId id="257" r:id="rId15"/>
    <p:sldId id="294" r:id="rId16"/>
    <p:sldId id="284" r:id="rId17"/>
    <p:sldId id="270" r:id="rId18"/>
    <p:sldId id="271" r:id="rId19"/>
    <p:sldId id="273" r:id="rId20"/>
    <p:sldId id="302" r:id="rId21"/>
    <p:sldId id="303" r:id="rId22"/>
    <p:sldId id="304" r:id="rId23"/>
    <p:sldId id="296" r:id="rId24"/>
    <p:sldId id="298" r:id="rId25"/>
    <p:sldId id="299" r:id="rId26"/>
    <p:sldId id="301" r:id="rId27"/>
    <p:sldId id="305" r:id="rId28"/>
    <p:sldId id="276" r:id="rId29"/>
    <p:sldId id="279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5DFB8-5729-4204-9D74-FF0FA60F7C9A}" v="102" dt="2019-12-02T20:32:32.557"/>
    <p1510:client id="{7CB453EC-E145-4452-BA69-95F3803AF779}" v="498" dt="2019-12-02T20:23:02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 autoAdjust="0"/>
    <p:restoredTop sz="86287" autoAdjust="0"/>
  </p:normalViewPr>
  <p:slideViewPr>
    <p:cSldViewPr snapToGrid="0" snapToObjects="1">
      <p:cViewPr varScale="1">
        <p:scale>
          <a:sx n="97" d="100"/>
          <a:sy n="97" d="100"/>
        </p:scale>
        <p:origin x="156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20" y="4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4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CB453EC-E145-4452-BA69-95F3803AF779}"/>
    <pc:docChg chg="modSld">
      <pc:chgData name="" userId="" providerId="" clId="Web-{7CB453EC-E145-4452-BA69-95F3803AF779}" dt="2019-12-02T20:23:02.696" v="492" actId="20577"/>
      <pc:docMkLst>
        <pc:docMk/>
      </pc:docMkLst>
      <pc:sldChg chg="modSp">
        <pc:chgData name="" userId="" providerId="" clId="Web-{7CB453EC-E145-4452-BA69-95F3803AF779}" dt="2019-12-02T20:09:44.225" v="16" actId="20577"/>
        <pc:sldMkLst>
          <pc:docMk/>
          <pc:sldMk cId="0" sldId="257"/>
        </pc:sldMkLst>
        <pc:spChg chg="mod">
          <ac:chgData name="" userId="" providerId="" clId="Web-{7CB453EC-E145-4452-BA69-95F3803AF779}" dt="2019-12-02T20:09:44.225" v="16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0:55.209" v="60" actId="20577"/>
        <pc:sldMkLst>
          <pc:docMk/>
          <pc:sldMk cId="0" sldId="261"/>
        </pc:sldMkLst>
        <pc:spChg chg="mod">
          <ac:chgData name="" userId="" providerId="" clId="Web-{7CB453EC-E145-4452-BA69-95F3803AF779}" dt="2019-12-02T20:10:55.209" v="60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1:40.366" v="80" actId="20577"/>
        <pc:sldMkLst>
          <pc:docMk/>
          <pc:sldMk cId="0" sldId="263"/>
        </pc:sldMkLst>
        <pc:spChg chg="mod">
          <ac:chgData name="" userId="" providerId="" clId="Web-{7CB453EC-E145-4452-BA69-95F3803AF779}" dt="2019-12-02T20:11:40.366" v="80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2:14.413" v="99" actId="20577"/>
        <pc:sldMkLst>
          <pc:docMk/>
          <pc:sldMk cId="0" sldId="265"/>
        </pc:sldMkLst>
        <pc:spChg chg="mod">
          <ac:chgData name="" userId="" providerId="" clId="Web-{7CB453EC-E145-4452-BA69-95F3803AF779}" dt="2019-12-02T20:12:14.413" v="99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2:48.647" v="125" actId="20577"/>
        <pc:sldMkLst>
          <pc:docMk/>
          <pc:sldMk cId="0" sldId="267"/>
        </pc:sldMkLst>
        <pc:spChg chg="mod">
          <ac:chgData name="" userId="" providerId="" clId="Web-{7CB453EC-E145-4452-BA69-95F3803AF779}" dt="2019-12-02T20:12:48.647" v="125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3:30.491" v="147" actId="20577"/>
        <pc:sldMkLst>
          <pc:docMk/>
          <pc:sldMk cId="0" sldId="269"/>
        </pc:sldMkLst>
        <pc:spChg chg="mod">
          <ac:chgData name="" userId="" providerId="" clId="Web-{7CB453EC-E145-4452-BA69-95F3803AF779}" dt="2019-12-02T20:13:30.491" v="147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4:41.773" v="206" actId="20577"/>
        <pc:sldMkLst>
          <pc:docMk/>
          <pc:sldMk cId="0" sldId="270"/>
        </pc:sldMkLst>
        <pc:spChg chg="mod">
          <ac:chgData name="" userId="" providerId="" clId="Web-{7CB453EC-E145-4452-BA69-95F3803AF779}" dt="2019-12-02T20:14:41.773" v="206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5:34.476" v="244" actId="20577"/>
        <pc:sldMkLst>
          <pc:docMk/>
          <pc:sldMk cId="0" sldId="271"/>
        </pc:sldMkLst>
        <pc:spChg chg="mod">
          <ac:chgData name="" userId="" providerId="" clId="Web-{7CB453EC-E145-4452-BA69-95F3803AF779}" dt="2019-12-02T20:15:34.476" v="244" actId="20577"/>
          <ac:spMkLst>
            <pc:docMk/>
            <pc:sldMk cId="0" sldId="271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6:47.195" v="270" actId="20577"/>
        <pc:sldMkLst>
          <pc:docMk/>
          <pc:sldMk cId="0" sldId="274"/>
        </pc:sldMkLst>
        <pc:spChg chg="mod">
          <ac:chgData name="" userId="" providerId="" clId="Web-{7CB453EC-E145-4452-BA69-95F3803AF779}" dt="2019-12-02T20:16:47.195" v="270" actId="20577"/>
          <ac:spMkLst>
            <pc:docMk/>
            <pc:sldMk cId="0" sldId="274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7:16.335" v="278" actId="20577"/>
        <pc:sldMkLst>
          <pc:docMk/>
          <pc:sldMk cId="0" sldId="275"/>
        </pc:sldMkLst>
        <pc:spChg chg="mod">
          <ac:chgData name="" userId="" providerId="" clId="Web-{7CB453EC-E145-4452-BA69-95F3803AF779}" dt="2019-12-02T20:17:16.335" v="278" actId="20577"/>
          <ac:spMkLst>
            <pc:docMk/>
            <pc:sldMk cId="0" sldId="275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08:40.350" v="2" actId="20577"/>
        <pc:sldMkLst>
          <pc:docMk/>
          <pc:sldMk cId="0" sldId="277"/>
        </pc:sldMkLst>
        <pc:spChg chg="mod">
          <ac:chgData name="" userId="" providerId="" clId="Web-{7CB453EC-E145-4452-BA69-95F3803AF779}" dt="2019-12-02T20:08:40.350" v="2" actId="20577"/>
          <ac:spMkLst>
            <pc:docMk/>
            <pc:sldMk cId="0" sldId="277"/>
            <ac:spMk id="11" creationId="{00000000-0000-0000-0000-000000000000}"/>
          </ac:spMkLst>
        </pc:spChg>
      </pc:sldChg>
      <pc:sldChg chg="modSp">
        <pc:chgData name="" userId="" providerId="" clId="Web-{7CB453EC-E145-4452-BA69-95F3803AF779}" dt="2019-12-02T20:21:45.086" v="409" actId="20577"/>
        <pc:sldMkLst>
          <pc:docMk/>
          <pc:sldMk cId="0" sldId="279"/>
        </pc:sldMkLst>
        <pc:spChg chg="mod">
          <ac:chgData name="" userId="" providerId="" clId="Web-{7CB453EC-E145-4452-BA69-95F3803AF779}" dt="2019-12-02T20:21:45.086" v="409" actId="20577"/>
          <ac:spMkLst>
            <pc:docMk/>
            <pc:sldMk cId="0" sldId="279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9:43.180" v="386" actId="20577"/>
        <pc:sldMkLst>
          <pc:docMk/>
          <pc:sldMk cId="0" sldId="282"/>
        </pc:sldMkLst>
        <pc:spChg chg="mod">
          <ac:chgData name="" userId="" providerId="" clId="Web-{7CB453EC-E145-4452-BA69-95F3803AF779}" dt="2019-12-02T20:19:43.180" v="386" actId="20577"/>
          <ac:spMkLst>
            <pc:docMk/>
            <pc:sldMk cId="0" sldId="282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11:47.007" v="84" actId="20577"/>
        <pc:sldMkLst>
          <pc:docMk/>
          <pc:sldMk cId="0" sldId="284"/>
        </pc:sldMkLst>
        <pc:spChg chg="mod">
          <ac:chgData name="" userId="" providerId="" clId="Web-{7CB453EC-E145-4452-BA69-95F3803AF779}" dt="2019-12-02T20:11:47.007" v="84" actId="20577"/>
          <ac:spMkLst>
            <pc:docMk/>
            <pc:sldMk cId="0" sldId="284"/>
            <ac:spMk id="2" creationId="{00000000-0000-0000-0000-000000000000}"/>
          </ac:spMkLst>
        </pc:spChg>
      </pc:sldChg>
      <pc:sldChg chg="modSp">
        <pc:chgData name="" userId="" providerId="" clId="Web-{7CB453EC-E145-4452-BA69-95F3803AF779}" dt="2019-12-02T20:09:17.537" v="8" actId="20577"/>
        <pc:sldMkLst>
          <pc:docMk/>
          <pc:sldMk cId="890704356" sldId="288"/>
        </pc:sldMkLst>
        <pc:spChg chg="mod">
          <ac:chgData name="" userId="" providerId="" clId="Web-{7CB453EC-E145-4452-BA69-95F3803AF779}" dt="2019-12-02T20:09:17.537" v="8" actId="20577"/>
          <ac:spMkLst>
            <pc:docMk/>
            <pc:sldMk cId="890704356" sldId="288"/>
            <ac:spMk id="3" creationId="{00000000-0000-0000-0000-000000000000}"/>
          </ac:spMkLst>
        </pc:spChg>
      </pc:sldChg>
      <pc:sldChg chg="modSp">
        <pc:chgData name="" userId="" providerId="" clId="Web-{7CB453EC-E145-4452-BA69-95F3803AF779}" dt="2019-12-02T20:23:02.680" v="491" actId="20577"/>
        <pc:sldMkLst>
          <pc:docMk/>
          <pc:sldMk cId="3504130623" sldId="289"/>
        </pc:sldMkLst>
        <pc:spChg chg="mod">
          <ac:chgData name="" userId="" providerId="" clId="Web-{7CB453EC-E145-4452-BA69-95F3803AF779}" dt="2019-12-02T20:23:02.680" v="491" actId="20577"/>
          <ac:spMkLst>
            <pc:docMk/>
            <pc:sldMk cId="3504130623" sldId="289"/>
            <ac:spMk id="3" creationId="{00000000-0000-0000-0000-000000000000}"/>
          </ac:spMkLst>
        </pc:spChg>
      </pc:sldChg>
    </pc:docChg>
  </pc:docChgLst>
  <pc:docChgLst>
    <pc:chgData clId="Web-{6B25DFB8-5729-4204-9D74-FF0FA60F7C9A}"/>
    <pc:docChg chg="modSld">
      <pc:chgData name="" userId="" providerId="" clId="Web-{6B25DFB8-5729-4204-9D74-FF0FA60F7C9A}" dt="2019-12-02T20:32:32.557" v="98" actId="20577"/>
      <pc:docMkLst>
        <pc:docMk/>
      </pc:docMkLst>
      <pc:sldChg chg="modSp">
        <pc:chgData name="" userId="" providerId="" clId="Web-{6B25DFB8-5729-4204-9D74-FF0FA60F7C9A}" dt="2019-12-02T20:29:08.978" v="22" actId="1076"/>
        <pc:sldMkLst>
          <pc:docMk/>
          <pc:sldMk cId="0" sldId="258"/>
        </pc:sldMkLst>
        <pc:spChg chg="mod">
          <ac:chgData name="" userId="" providerId="" clId="Web-{6B25DFB8-5729-4204-9D74-FF0FA60F7C9A}" dt="2019-12-02T20:29:08.978" v="22" actId="1076"/>
          <ac:spMkLst>
            <pc:docMk/>
            <pc:sldMk cId="0" sldId="258"/>
            <ac:spMk id="4" creationId="{0088967C-0AF2-084E-A9EB-CB71AD11DCC1}"/>
          </ac:spMkLst>
        </pc:spChg>
      </pc:sldChg>
      <pc:sldChg chg="modSp">
        <pc:chgData name="" userId="" providerId="" clId="Web-{6B25DFB8-5729-4204-9D74-FF0FA60F7C9A}" dt="2019-12-02T20:29:20.415" v="30" actId="1076"/>
        <pc:sldMkLst>
          <pc:docMk/>
          <pc:sldMk cId="0" sldId="259"/>
        </pc:sldMkLst>
        <pc:spChg chg="mod">
          <ac:chgData name="" userId="" providerId="" clId="Web-{6B25DFB8-5729-4204-9D74-FF0FA60F7C9A}" dt="2019-12-02T20:29:20.415" v="30" actId="1076"/>
          <ac:spMkLst>
            <pc:docMk/>
            <pc:sldMk cId="0" sldId="259"/>
            <ac:spMk id="4" creationId="{399BDB9F-3517-9641-9514-36CD30CF0381}"/>
          </ac:spMkLst>
        </pc:spChg>
      </pc:sldChg>
      <pc:sldChg chg="modSp">
        <pc:chgData name="" userId="" providerId="" clId="Web-{6B25DFB8-5729-4204-9D74-FF0FA60F7C9A}" dt="2019-12-02T20:32:32.557" v="97" actId="20577"/>
        <pc:sldMkLst>
          <pc:docMk/>
          <pc:sldMk cId="0" sldId="276"/>
        </pc:sldMkLst>
        <pc:spChg chg="mod">
          <ac:chgData name="" userId="" providerId="" clId="Web-{6B25DFB8-5729-4204-9D74-FF0FA60F7C9A}" dt="2019-12-02T20:32:32.557" v="97" actId="20577"/>
          <ac:spMkLst>
            <pc:docMk/>
            <pc:sldMk cId="0" sldId="276"/>
            <ac:spMk id="3" creationId="{00000000-0000-0000-0000-000000000000}"/>
          </ac:spMkLst>
        </pc:spChg>
      </pc:sldChg>
      <pc:sldChg chg="modSp">
        <pc:chgData name="" userId="" providerId="" clId="Web-{6B25DFB8-5729-4204-9D74-FF0FA60F7C9A}" dt="2019-12-02T20:28:25.790" v="5" actId="1076"/>
        <pc:sldMkLst>
          <pc:docMk/>
          <pc:sldMk cId="0" sldId="277"/>
        </pc:sldMkLst>
        <pc:spChg chg="mod">
          <ac:chgData name="" userId="" providerId="" clId="Web-{6B25DFB8-5729-4204-9D74-FF0FA60F7C9A}" dt="2019-12-02T20:28:25.790" v="5" actId="1076"/>
          <ac:spMkLst>
            <pc:docMk/>
            <pc:sldMk cId="0" sldId="277"/>
            <ac:spMk id="11" creationId="{00000000-0000-0000-0000-000000000000}"/>
          </ac:spMkLst>
        </pc:spChg>
      </pc:sldChg>
      <pc:sldChg chg="modSp">
        <pc:chgData name="" userId="" providerId="" clId="Web-{6B25DFB8-5729-4204-9D74-FF0FA60F7C9A}" dt="2019-12-02T20:28:18.040" v="2" actId="20577"/>
        <pc:sldMkLst>
          <pc:docMk/>
          <pc:sldMk cId="0" sldId="278"/>
        </pc:sldMkLst>
        <pc:spChg chg="mod">
          <ac:chgData name="" userId="" providerId="" clId="Web-{6B25DFB8-5729-4204-9D74-FF0FA60F7C9A}" dt="2019-12-02T20:28:18.040" v="2" actId="20577"/>
          <ac:spMkLst>
            <pc:docMk/>
            <pc:sldMk cId="0" sldId="278"/>
            <ac:spMk id="2" creationId="{00000000-0000-0000-0000-000000000000}"/>
          </ac:spMkLst>
        </pc:spChg>
      </pc:sldChg>
      <pc:sldChg chg="modSp">
        <pc:chgData name="" userId="" providerId="" clId="Web-{6B25DFB8-5729-4204-9D74-FF0FA60F7C9A}" dt="2019-12-02T20:28:47.603" v="14" actId="1076"/>
        <pc:sldMkLst>
          <pc:docMk/>
          <pc:sldMk cId="0" sldId="280"/>
        </pc:sldMkLst>
        <pc:spChg chg="mod">
          <ac:chgData name="" userId="" providerId="" clId="Web-{6B25DFB8-5729-4204-9D74-FF0FA60F7C9A}" dt="2019-12-02T20:28:47.603" v="14" actId="1076"/>
          <ac:spMkLst>
            <pc:docMk/>
            <pc:sldMk cId="0" sldId="280"/>
            <ac:spMk id="4" creationId="{8F665BBB-9B7B-4448-9949-B2E9777F4824}"/>
          </ac:spMkLst>
        </pc:spChg>
      </pc:sldChg>
      <pc:sldChg chg="modSp">
        <pc:chgData name="" userId="" providerId="" clId="Web-{6B25DFB8-5729-4204-9D74-FF0FA60F7C9A}" dt="2019-12-02T20:30:24.009" v="45" actId="20577"/>
        <pc:sldMkLst>
          <pc:docMk/>
          <pc:sldMk cId="0" sldId="281"/>
        </pc:sldMkLst>
        <pc:spChg chg="mod">
          <ac:chgData name="" userId="" providerId="" clId="Web-{6B25DFB8-5729-4204-9D74-FF0FA60F7C9A}" dt="2019-12-02T20:30:24.009" v="45" actId="20577"/>
          <ac:spMkLst>
            <pc:docMk/>
            <pc:sldMk cId="0" sldId="281"/>
            <ac:spMk id="4" creationId="{54D7C763-11B6-7D42-B7B8-4065E99C5BE0}"/>
          </ac:spMkLst>
        </pc:spChg>
      </pc:sldChg>
      <pc:sldChg chg="modSp">
        <pc:chgData name="" userId="" providerId="" clId="Web-{6B25DFB8-5729-4204-9D74-FF0FA60F7C9A}" dt="2019-12-02T20:30:57.275" v="54" actId="20577"/>
        <pc:sldMkLst>
          <pc:docMk/>
          <pc:sldMk cId="0" sldId="284"/>
        </pc:sldMkLst>
        <pc:spChg chg="mod">
          <ac:chgData name="" userId="" providerId="" clId="Web-{6B25DFB8-5729-4204-9D74-FF0FA60F7C9A}" dt="2019-12-02T20:30:57.275" v="54" actId="20577"/>
          <ac:spMkLst>
            <pc:docMk/>
            <pc:sldMk cId="0" sldId="284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81AE8-F2AE-442A-9BD2-334DD918EC1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80A955-96E1-420A-A00D-82C901DD9C4F}">
      <dgm:prSet/>
      <dgm:spPr/>
      <dgm:t>
        <a:bodyPr/>
        <a:lstStyle/>
        <a:p>
          <a:r>
            <a:rPr lang="en-US" dirty="0"/>
            <a:t>Define buprenorphine microdosing and become familiar with several protocols</a:t>
          </a:r>
        </a:p>
      </dgm:t>
    </dgm:pt>
    <dgm:pt modelId="{5CC2EACC-9F92-4E1E-A0E5-2B6BADB13895}" type="parTrans" cxnId="{73D935CA-BBA9-496E-A108-06D1129B2132}">
      <dgm:prSet/>
      <dgm:spPr/>
      <dgm:t>
        <a:bodyPr/>
        <a:lstStyle/>
        <a:p>
          <a:endParaRPr lang="en-US"/>
        </a:p>
      </dgm:t>
    </dgm:pt>
    <dgm:pt modelId="{CD33794B-44B9-422C-80F7-5DD897A2B909}" type="sibTrans" cxnId="{73D935CA-BBA9-496E-A108-06D1129B213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451E33E-0456-4367-BD3C-92546F5EF044}">
      <dgm:prSet/>
      <dgm:spPr/>
      <dgm:t>
        <a:bodyPr/>
        <a:lstStyle/>
        <a:p>
          <a:r>
            <a:rPr lang="en-US" dirty="0"/>
            <a:t>Review case studies on microdosing from the inpatient consult service and several outpatient settings</a:t>
          </a:r>
        </a:p>
      </dgm:t>
    </dgm:pt>
    <dgm:pt modelId="{22F62EC5-D0F6-4EB0-958E-21648881F31C}" type="parTrans" cxnId="{D79E3EC3-480E-49D2-8A7C-2E8893739719}">
      <dgm:prSet/>
      <dgm:spPr/>
      <dgm:t>
        <a:bodyPr/>
        <a:lstStyle/>
        <a:p>
          <a:endParaRPr lang="en-US"/>
        </a:p>
      </dgm:t>
    </dgm:pt>
    <dgm:pt modelId="{851EFFA0-7476-4496-A9CA-BE36302C96ED}" type="sibTrans" cxnId="{D79E3EC3-480E-49D2-8A7C-2E889373971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0E1F977-2A51-4D29-84D3-D0C858DEBA81}">
      <dgm:prSet/>
      <dgm:spPr/>
      <dgm:t>
        <a:bodyPr/>
        <a:lstStyle/>
        <a:p>
          <a:r>
            <a:rPr lang="en-US" dirty="0"/>
            <a:t>Implement microdosing in the outpatient setting </a:t>
          </a:r>
        </a:p>
      </dgm:t>
    </dgm:pt>
    <dgm:pt modelId="{C9298F65-19C8-4E27-8D50-FED6288B96BE}" type="parTrans" cxnId="{917917D6-5BD0-44C5-9A3B-C663EB8A9BC8}">
      <dgm:prSet/>
      <dgm:spPr/>
      <dgm:t>
        <a:bodyPr/>
        <a:lstStyle/>
        <a:p>
          <a:endParaRPr lang="en-US"/>
        </a:p>
      </dgm:t>
    </dgm:pt>
    <dgm:pt modelId="{A690154B-73E9-4AD9-AF2C-3D38385465FB}" type="sibTrans" cxnId="{917917D6-5BD0-44C5-9A3B-C663EB8A9BC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A5AEB737-9E37-B041-9BC7-D35B90BCA26A}" type="pres">
      <dgm:prSet presAssocID="{B2B81AE8-F2AE-442A-9BD2-334DD918EC14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FD1D5-6E07-2B4E-B3DD-7A70373FE5D3}" type="pres">
      <dgm:prSet presAssocID="{1F80A955-96E1-420A-A00D-82C901DD9C4F}" presName="compositeNode" presStyleCnt="0">
        <dgm:presLayoutVars>
          <dgm:bulletEnabled val="1"/>
        </dgm:presLayoutVars>
      </dgm:prSet>
      <dgm:spPr/>
    </dgm:pt>
    <dgm:pt modelId="{ACB07469-313A-6C4E-AFB8-4FB68EF7B216}" type="pres">
      <dgm:prSet presAssocID="{1F80A955-96E1-420A-A00D-82C901DD9C4F}" presName="bgRect" presStyleLbl="alignNode1" presStyleIdx="0" presStyleCnt="3"/>
      <dgm:spPr/>
      <dgm:t>
        <a:bodyPr/>
        <a:lstStyle/>
        <a:p>
          <a:endParaRPr lang="en-US"/>
        </a:p>
      </dgm:t>
    </dgm:pt>
    <dgm:pt modelId="{CC6C1E77-212F-6A43-A0F0-CBF053CE985D}" type="pres">
      <dgm:prSet presAssocID="{CD33794B-44B9-422C-80F7-5DD897A2B909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336ED-5C41-CA45-AC59-3F257B28B69E}" type="pres">
      <dgm:prSet presAssocID="{1F80A955-96E1-420A-A00D-82C901DD9C4F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22539-E44A-014B-821F-EC54E5B9E59A}" type="pres">
      <dgm:prSet presAssocID="{CD33794B-44B9-422C-80F7-5DD897A2B909}" presName="sibTrans" presStyleCnt="0"/>
      <dgm:spPr/>
    </dgm:pt>
    <dgm:pt modelId="{94F4AE4E-C6DC-1148-A288-4865CA58A8E0}" type="pres">
      <dgm:prSet presAssocID="{C451E33E-0456-4367-BD3C-92546F5EF044}" presName="compositeNode" presStyleCnt="0">
        <dgm:presLayoutVars>
          <dgm:bulletEnabled val="1"/>
        </dgm:presLayoutVars>
      </dgm:prSet>
      <dgm:spPr/>
    </dgm:pt>
    <dgm:pt modelId="{8D285D53-A590-6141-87BC-263EA2A1EC2D}" type="pres">
      <dgm:prSet presAssocID="{C451E33E-0456-4367-BD3C-92546F5EF044}" presName="bgRect" presStyleLbl="alignNode1" presStyleIdx="1" presStyleCnt="3"/>
      <dgm:spPr/>
      <dgm:t>
        <a:bodyPr/>
        <a:lstStyle/>
        <a:p>
          <a:endParaRPr lang="en-US"/>
        </a:p>
      </dgm:t>
    </dgm:pt>
    <dgm:pt modelId="{03FD0E83-BB59-BD4B-AC6A-A916C12E925A}" type="pres">
      <dgm:prSet presAssocID="{851EFFA0-7476-4496-A9CA-BE36302C96ED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85148-59E8-F747-A7A8-6E272AB1BE8E}" type="pres">
      <dgm:prSet presAssocID="{C451E33E-0456-4367-BD3C-92546F5EF044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B4202-583F-044F-81EC-FCC4729120D3}" type="pres">
      <dgm:prSet presAssocID="{851EFFA0-7476-4496-A9CA-BE36302C96ED}" presName="sibTrans" presStyleCnt="0"/>
      <dgm:spPr/>
    </dgm:pt>
    <dgm:pt modelId="{DBB41899-405E-7F49-A59C-96E909F07E63}" type="pres">
      <dgm:prSet presAssocID="{30E1F977-2A51-4D29-84D3-D0C858DEBA81}" presName="compositeNode" presStyleCnt="0">
        <dgm:presLayoutVars>
          <dgm:bulletEnabled val="1"/>
        </dgm:presLayoutVars>
      </dgm:prSet>
      <dgm:spPr/>
    </dgm:pt>
    <dgm:pt modelId="{22F06E0B-1299-9443-A662-C93323A64390}" type="pres">
      <dgm:prSet presAssocID="{30E1F977-2A51-4D29-84D3-D0C858DEBA81}" presName="bgRect" presStyleLbl="alignNode1" presStyleIdx="2" presStyleCnt="3"/>
      <dgm:spPr/>
      <dgm:t>
        <a:bodyPr/>
        <a:lstStyle/>
        <a:p>
          <a:endParaRPr lang="en-US"/>
        </a:p>
      </dgm:t>
    </dgm:pt>
    <dgm:pt modelId="{EE4770FF-DE3F-3248-BC77-1E72F4E94D47}" type="pres">
      <dgm:prSet presAssocID="{A690154B-73E9-4AD9-AF2C-3D38385465FB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F0020-5EAE-EC40-AFA1-5D44E9FF4BAB}" type="pres">
      <dgm:prSet presAssocID="{30E1F977-2A51-4D29-84D3-D0C858DEBA81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D935CA-BBA9-496E-A108-06D1129B2132}" srcId="{B2B81AE8-F2AE-442A-9BD2-334DD918EC14}" destId="{1F80A955-96E1-420A-A00D-82C901DD9C4F}" srcOrd="0" destOrd="0" parTransId="{5CC2EACC-9F92-4E1E-A0E5-2B6BADB13895}" sibTransId="{CD33794B-44B9-422C-80F7-5DD897A2B909}"/>
    <dgm:cxn modelId="{917917D6-5BD0-44C5-9A3B-C663EB8A9BC8}" srcId="{B2B81AE8-F2AE-442A-9BD2-334DD918EC14}" destId="{30E1F977-2A51-4D29-84D3-D0C858DEBA81}" srcOrd="2" destOrd="0" parTransId="{C9298F65-19C8-4E27-8D50-FED6288B96BE}" sibTransId="{A690154B-73E9-4AD9-AF2C-3D38385465FB}"/>
    <dgm:cxn modelId="{1A9D1B22-F478-4443-93C1-649BB171F961}" type="presOf" srcId="{851EFFA0-7476-4496-A9CA-BE36302C96ED}" destId="{03FD0E83-BB59-BD4B-AC6A-A916C12E925A}" srcOrd="0" destOrd="0" presId="urn:microsoft.com/office/officeart/2016/7/layout/LinearBlockProcessNumbered"/>
    <dgm:cxn modelId="{B6485C77-47B7-4A44-A50B-2E2C8EB41A59}" type="presOf" srcId="{B2B81AE8-F2AE-442A-9BD2-334DD918EC14}" destId="{A5AEB737-9E37-B041-9BC7-D35B90BCA26A}" srcOrd="0" destOrd="0" presId="urn:microsoft.com/office/officeart/2016/7/layout/LinearBlockProcessNumbered"/>
    <dgm:cxn modelId="{B1DA0ABF-D150-924D-AC0F-B65D16B9F4D4}" type="presOf" srcId="{C451E33E-0456-4367-BD3C-92546F5EF044}" destId="{62E85148-59E8-F747-A7A8-6E272AB1BE8E}" srcOrd="1" destOrd="0" presId="urn:microsoft.com/office/officeart/2016/7/layout/LinearBlockProcessNumbered"/>
    <dgm:cxn modelId="{D79E3EC3-480E-49D2-8A7C-2E8893739719}" srcId="{B2B81AE8-F2AE-442A-9BD2-334DD918EC14}" destId="{C451E33E-0456-4367-BD3C-92546F5EF044}" srcOrd="1" destOrd="0" parTransId="{22F62EC5-D0F6-4EB0-958E-21648881F31C}" sibTransId="{851EFFA0-7476-4496-A9CA-BE36302C96ED}"/>
    <dgm:cxn modelId="{D15AA1EB-36EA-2C43-A7AC-8EF2C2A6009D}" type="presOf" srcId="{1F80A955-96E1-420A-A00D-82C901DD9C4F}" destId="{B0F336ED-5C41-CA45-AC59-3F257B28B69E}" srcOrd="1" destOrd="0" presId="urn:microsoft.com/office/officeart/2016/7/layout/LinearBlockProcessNumbered"/>
    <dgm:cxn modelId="{E86F1460-7316-E741-AD2A-FA7AD9E2F72C}" type="presOf" srcId="{30E1F977-2A51-4D29-84D3-D0C858DEBA81}" destId="{40FF0020-5EAE-EC40-AFA1-5D44E9FF4BAB}" srcOrd="1" destOrd="0" presId="urn:microsoft.com/office/officeart/2016/7/layout/LinearBlockProcessNumbered"/>
    <dgm:cxn modelId="{5F9C8A85-57E9-A345-897E-0537F6E57400}" type="presOf" srcId="{30E1F977-2A51-4D29-84D3-D0C858DEBA81}" destId="{22F06E0B-1299-9443-A662-C93323A64390}" srcOrd="0" destOrd="0" presId="urn:microsoft.com/office/officeart/2016/7/layout/LinearBlockProcessNumbered"/>
    <dgm:cxn modelId="{F18BAECA-2AF9-A349-A12A-43AA22C752B0}" type="presOf" srcId="{1F80A955-96E1-420A-A00D-82C901DD9C4F}" destId="{ACB07469-313A-6C4E-AFB8-4FB68EF7B216}" srcOrd="0" destOrd="0" presId="urn:microsoft.com/office/officeart/2016/7/layout/LinearBlockProcessNumbered"/>
    <dgm:cxn modelId="{3959CD99-0DC5-AA4F-963B-AEAB99C26C6B}" type="presOf" srcId="{C451E33E-0456-4367-BD3C-92546F5EF044}" destId="{8D285D53-A590-6141-87BC-263EA2A1EC2D}" srcOrd="0" destOrd="0" presId="urn:microsoft.com/office/officeart/2016/7/layout/LinearBlockProcessNumbered"/>
    <dgm:cxn modelId="{046C1C4C-E13E-F941-A92F-20A63FA35258}" type="presOf" srcId="{A690154B-73E9-4AD9-AF2C-3D38385465FB}" destId="{EE4770FF-DE3F-3248-BC77-1E72F4E94D47}" srcOrd="0" destOrd="0" presId="urn:microsoft.com/office/officeart/2016/7/layout/LinearBlockProcessNumbered"/>
    <dgm:cxn modelId="{55EE7022-3EDE-BB42-88BC-2000B88BFC0C}" type="presOf" srcId="{CD33794B-44B9-422C-80F7-5DD897A2B909}" destId="{CC6C1E77-212F-6A43-A0F0-CBF053CE985D}" srcOrd="0" destOrd="0" presId="urn:microsoft.com/office/officeart/2016/7/layout/LinearBlockProcessNumbered"/>
    <dgm:cxn modelId="{05E081A1-DF6A-5B48-AE0A-2B668003E52B}" type="presParOf" srcId="{A5AEB737-9E37-B041-9BC7-D35B90BCA26A}" destId="{4FBFD1D5-6E07-2B4E-B3DD-7A70373FE5D3}" srcOrd="0" destOrd="0" presId="urn:microsoft.com/office/officeart/2016/7/layout/LinearBlockProcessNumbered"/>
    <dgm:cxn modelId="{9C8B56C8-705E-794C-A189-4A55B5BF1717}" type="presParOf" srcId="{4FBFD1D5-6E07-2B4E-B3DD-7A70373FE5D3}" destId="{ACB07469-313A-6C4E-AFB8-4FB68EF7B216}" srcOrd="0" destOrd="0" presId="urn:microsoft.com/office/officeart/2016/7/layout/LinearBlockProcessNumbered"/>
    <dgm:cxn modelId="{4D84B5E4-66E1-0043-9500-CCE2F1B5F149}" type="presParOf" srcId="{4FBFD1D5-6E07-2B4E-B3DD-7A70373FE5D3}" destId="{CC6C1E77-212F-6A43-A0F0-CBF053CE985D}" srcOrd="1" destOrd="0" presId="urn:microsoft.com/office/officeart/2016/7/layout/LinearBlockProcessNumbered"/>
    <dgm:cxn modelId="{43F423B6-80C2-4842-9B5F-F581C9230AF8}" type="presParOf" srcId="{4FBFD1D5-6E07-2B4E-B3DD-7A70373FE5D3}" destId="{B0F336ED-5C41-CA45-AC59-3F257B28B69E}" srcOrd="2" destOrd="0" presId="urn:microsoft.com/office/officeart/2016/7/layout/LinearBlockProcessNumbered"/>
    <dgm:cxn modelId="{AD21BEAF-ACBB-D047-A1C6-5E67D90A53DE}" type="presParOf" srcId="{A5AEB737-9E37-B041-9BC7-D35B90BCA26A}" destId="{6F422539-E44A-014B-821F-EC54E5B9E59A}" srcOrd="1" destOrd="0" presId="urn:microsoft.com/office/officeart/2016/7/layout/LinearBlockProcessNumbered"/>
    <dgm:cxn modelId="{4F82CF62-2BB3-884D-AA10-7646247656D7}" type="presParOf" srcId="{A5AEB737-9E37-B041-9BC7-D35B90BCA26A}" destId="{94F4AE4E-C6DC-1148-A288-4865CA58A8E0}" srcOrd="2" destOrd="0" presId="urn:microsoft.com/office/officeart/2016/7/layout/LinearBlockProcessNumbered"/>
    <dgm:cxn modelId="{B80ACF4A-DFBD-C84A-B98A-D2D2ACF9BD2A}" type="presParOf" srcId="{94F4AE4E-C6DC-1148-A288-4865CA58A8E0}" destId="{8D285D53-A590-6141-87BC-263EA2A1EC2D}" srcOrd="0" destOrd="0" presId="urn:microsoft.com/office/officeart/2016/7/layout/LinearBlockProcessNumbered"/>
    <dgm:cxn modelId="{7C0D7DA6-1652-FD4A-834D-6A0DF868555A}" type="presParOf" srcId="{94F4AE4E-C6DC-1148-A288-4865CA58A8E0}" destId="{03FD0E83-BB59-BD4B-AC6A-A916C12E925A}" srcOrd="1" destOrd="0" presId="urn:microsoft.com/office/officeart/2016/7/layout/LinearBlockProcessNumbered"/>
    <dgm:cxn modelId="{2A4755AF-BC12-BE42-8E7A-64787204E980}" type="presParOf" srcId="{94F4AE4E-C6DC-1148-A288-4865CA58A8E0}" destId="{62E85148-59E8-F747-A7A8-6E272AB1BE8E}" srcOrd="2" destOrd="0" presId="urn:microsoft.com/office/officeart/2016/7/layout/LinearBlockProcessNumbered"/>
    <dgm:cxn modelId="{2BC29AA3-5D57-8949-8202-3621305CF160}" type="presParOf" srcId="{A5AEB737-9E37-B041-9BC7-D35B90BCA26A}" destId="{1D0B4202-583F-044F-81EC-FCC4729120D3}" srcOrd="3" destOrd="0" presId="urn:microsoft.com/office/officeart/2016/7/layout/LinearBlockProcessNumbered"/>
    <dgm:cxn modelId="{E8396DC3-28EC-234E-9CD2-45381EE299A6}" type="presParOf" srcId="{A5AEB737-9E37-B041-9BC7-D35B90BCA26A}" destId="{DBB41899-405E-7F49-A59C-96E909F07E63}" srcOrd="4" destOrd="0" presId="urn:microsoft.com/office/officeart/2016/7/layout/LinearBlockProcessNumbered"/>
    <dgm:cxn modelId="{3AD86AC8-2A46-CF43-9127-D8C8E445B00F}" type="presParOf" srcId="{DBB41899-405E-7F49-A59C-96E909F07E63}" destId="{22F06E0B-1299-9443-A662-C93323A64390}" srcOrd="0" destOrd="0" presId="urn:microsoft.com/office/officeart/2016/7/layout/LinearBlockProcessNumbered"/>
    <dgm:cxn modelId="{AE328729-027C-9E43-823F-F4A0A95AC22B}" type="presParOf" srcId="{DBB41899-405E-7F49-A59C-96E909F07E63}" destId="{EE4770FF-DE3F-3248-BC77-1E72F4E94D47}" srcOrd="1" destOrd="0" presId="urn:microsoft.com/office/officeart/2016/7/layout/LinearBlockProcessNumbered"/>
    <dgm:cxn modelId="{D69418CB-0829-8C4E-93A2-2D090C7DDF54}" type="presParOf" srcId="{DBB41899-405E-7F49-A59C-96E909F07E63}" destId="{40FF0020-5EAE-EC40-AFA1-5D44E9FF4BA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6C244-1BB4-45EF-AFE3-F1419A2164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178B6-928C-4C27-8E54-AF86480FB1BC}" type="asst">
      <dgm:prSet phldrT="[Text]"/>
      <dgm:spPr/>
      <dgm:t>
        <a:bodyPr/>
        <a:lstStyle/>
        <a:p>
          <a:r>
            <a:rPr lang="en-US" dirty="0" err="1"/>
            <a:t>Bup</a:t>
          </a:r>
          <a:r>
            <a:rPr lang="en-US" dirty="0"/>
            <a:t> Induction</a:t>
          </a:r>
        </a:p>
      </dgm:t>
    </dgm:pt>
    <dgm:pt modelId="{71C46A01-B297-47C6-A3BA-8148F8F4EDB6}" type="parTrans" cxnId="{4B2EB531-81C1-4A57-8CDB-8297805C690A}">
      <dgm:prSet/>
      <dgm:spPr/>
      <dgm:t>
        <a:bodyPr/>
        <a:lstStyle/>
        <a:p>
          <a:endParaRPr lang="en-US"/>
        </a:p>
      </dgm:t>
    </dgm:pt>
    <dgm:pt modelId="{5B75FBF8-9F74-4AEE-9F0C-181ACFC4D103}" type="sibTrans" cxnId="{4B2EB531-81C1-4A57-8CDB-8297805C690A}">
      <dgm:prSet/>
      <dgm:spPr/>
      <dgm:t>
        <a:bodyPr/>
        <a:lstStyle/>
        <a:p>
          <a:endParaRPr lang="en-US"/>
        </a:p>
      </dgm:t>
    </dgm:pt>
    <dgm:pt modelId="{7FD6196D-4EB4-489F-BB59-88879BF56273}">
      <dgm:prSet phldrT="[Text]"/>
      <dgm:spPr/>
      <dgm:t>
        <a:bodyPr/>
        <a:lstStyle/>
        <a:p>
          <a:r>
            <a:rPr lang="en-US" dirty="0"/>
            <a:t>In opioid withdrawal</a:t>
          </a:r>
        </a:p>
      </dgm:t>
    </dgm:pt>
    <dgm:pt modelId="{DF02D1F9-10DF-480B-B58F-54A73897CC39}" type="parTrans" cxnId="{3601DFFE-5E50-4661-9017-5B59EA0C1104}">
      <dgm:prSet/>
      <dgm:spPr/>
      <dgm:t>
        <a:bodyPr/>
        <a:lstStyle/>
        <a:p>
          <a:endParaRPr lang="en-US"/>
        </a:p>
      </dgm:t>
    </dgm:pt>
    <dgm:pt modelId="{CC401E99-1B8C-4EB8-B015-383603A8188C}" type="sibTrans" cxnId="{3601DFFE-5E50-4661-9017-5B59EA0C1104}">
      <dgm:prSet/>
      <dgm:spPr/>
      <dgm:t>
        <a:bodyPr/>
        <a:lstStyle/>
        <a:p>
          <a:endParaRPr lang="en-US"/>
        </a:p>
      </dgm:t>
    </dgm:pt>
    <dgm:pt modelId="{7FAD36FD-C76B-4BF5-A4DC-80D1B5AACE71}">
      <dgm:prSet phldrT="[Text]"/>
      <dgm:spPr/>
      <dgm:t>
        <a:bodyPr/>
        <a:lstStyle/>
        <a:p>
          <a:r>
            <a:rPr lang="en-US" dirty="0"/>
            <a:t>Not in opioid withdrawal</a:t>
          </a:r>
        </a:p>
      </dgm:t>
    </dgm:pt>
    <dgm:pt modelId="{EBD96367-D45B-485E-B026-FC1AAF11B6E8}" type="parTrans" cxnId="{F56DA29A-AC95-40E2-8F53-1201D1B817AB}">
      <dgm:prSet/>
      <dgm:spPr/>
      <dgm:t>
        <a:bodyPr/>
        <a:lstStyle/>
        <a:p>
          <a:endParaRPr lang="en-US"/>
        </a:p>
      </dgm:t>
    </dgm:pt>
    <dgm:pt modelId="{D5C39B55-E83D-47F8-9F90-C0CD190CDFF7}" type="sibTrans" cxnId="{F56DA29A-AC95-40E2-8F53-1201D1B817AB}">
      <dgm:prSet/>
      <dgm:spPr/>
      <dgm:t>
        <a:bodyPr/>
        <a:lstStyle/>
        <a:p>
          <a:endParaRPr lang="en-US"/>
        </a:p>
      </dgm:t>
    </dgm:pt>
    <dgm:pt modelId="{19AE12D4-41C9-45C6-BECD-5A483DBB04C1}">
      <dgm:prSet/>
      <dgm:spPr/>
      <dgm:t>
        <a:bodyPr/>
        <a:lstStyle/>
        <a:p>
          <a:r>
            <a:rPr lang="en-US" dirty="0"/>
            <a:t>Standard</a:t>
          </a:r>
        </a:p>
      </dgm:t>
    </dgm:pt>
    <dgm:pt modelId="{B09D1F45-CB94-4A44-A5BA-9D40314B33F9}" type="parTrans" cxnId="{97740EAF-BF01-4917-9542-3B3E4AFC31C3}">
      <dgm:prSet/>
      <dgm:spPr/>
      <dgm:t>
        <a:bodyPr/>
        <a:lstStyle/>
        <a:p>
          <a:endParaRPr lang="en-US"/>
        </a:p>
      </dgm:t>
    </dgm:pt>
    <dgm:pt modelId="{9390607F-556E-449C-96F4-243166CFE94F}" type="sibTrans" cxnId="{97740EAF-BF01-4917-9542-3B3E4AFC31C3}">
      <dgm:prSet/>
      <dgm:spPr/>
      <dgm:t>
        <a:bodyPr/>
        <a:lstStyle/>
        <a:p>
          <a:endParaRPr lang="en-US"/>
        </a:p>
      </dgm:t>
    </dgm:pt>
    <dgm:pt modelId="{F2895323-9078-4CA1-836F-CD0DD1E0E9B2}">
      <dgm:prSet/>
      <dgm:spPr/>
      <dgm:t>
        <a:bodyPr/>
        <a:lstStyle/>
        <a:p>
          <a:r>
            <a:rPr lang="en-US" dirty="0"/>
            <a:t>Low Dose (</a:t>
          </a:r>
          <a:r>
            <a:rPr lang="en-US" dirty="0" err="1"/>
            <a:t>Microinduction</a:t>
          </a:r>
          <a:r>
            <a:rPr lang="en-US" dirty="0"/>
            <a:t>)</a:t>
          </a:r>
        </a:p>
      </dgm:t>
    </dgm:pt>
    <dgm:pt modelId="{E7562DFD-AA11-44B7-BD2C-A6ECB3C891BD}" type="parTrans" cxnId="{4782638E-1B8B-42B0-888D-3EC091A7CE6E}">
      <dgm:prSet/>
      <dgm:spPr/>
      <dgm:t>
        <a:bodyPr/>
        <a:lstStyle/>
        <a:p>
          <a:endParaRPr lang="en-US"/>
        </a:p>
      </dgm:t>
    </dgm:pt>
    <dgm:pt modelId="{C9BEEE4B-E69C-4736-A2AC-4C7B3C31B0AB}" type="sibTrans" cxnId="{4782638E-1B8B-42B0-888D-3EC091A7CE6E}">
      <dgm:prSet/>
      <dgm:spPr/>
      <dgm:t>
        <a:bodyPr/>
        <a:lstStyle/>
        <a:p>
          <a:endParaRPr lang="en-US"/>
        </a:p>
      </dgm:t>
    </dgm:pt>
    <dgm:pt modelId="{8150F384-554F-457A-85A7-C5ED0B462DCA}" type="pres">
      <dgm:prSet presAssocID="{5176C244-1BB4-45EF-AFE3-F1419A2164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8A5EFC-009F-461A-855B-6AAF1260E3C5}" type="pres">
      <dgm:prSet presAssocID="{140178B6-928C-4C27-8E54-AF86480FB1BC}" presName="hierRoot1" presStyleCnt="0">
        <dgm:presLayoutVars>
          <dgm:hierBranch val="init"/>
        </dgm:presLayoutVars>
      </dgm:prSet>
      <dgm:spPr/>
    </dgm:pt>
    <dgm:pt modelId="{19C20944-F425-42A9-B162-04CD70A6AB7D}" type="pres">
      <dgm:prSet presAssocID="{140178B6-928C-4C27-8E54-AF86480FB1BC}" presName="rootComposite1" presStyleCnt="0"/>
      <dgm:spPr/>
    </dgm:pt>
    <dgm:pt modelId="{33D77C26-D1B2-4621-9D14-C5BDCBC5FA55}" type="pres">
      <dgm:prSet presAssocID="{140178B6-928C-4C27-8E54-AF86480FB1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169F0E-40E4-4D28-9CB1-88912D702755}" type="pres">
      <dgm:prSet presAssocID="{140178B6-928C-4C27-8E54-AF86480FB1BC}" presName="rootConnector1" presStyleLbl="asst0" presStyleIdx="0" presStyleCnt="0"/>
      <dgm:spPr/>
      <dgm:t>
        <a:bodyPr/>
        <a:lstStyle/>
        <a:p>
          <a:endParaRPr lang="en-US"/>
        </a:p>
      </dgm:t>
    </dgm:pt>
    <dgm:pt modelId="{F8180451-4CB1-4C4C-8874-C01FCEFE8CBD}" type="pres">
      <dgm:prSet presAssocID="{140178B6-928C-4C27-8E54-AF86480FB1BC}" presName="hierChild2" presStyleCnt="0"/>
      <dgm:spPr/>
    </dgm:pt>
    <dgm:pt modelId="{BA2B9AD5-D39B-4D91-AABF-980FF816D64F}" type="pres">
      <dgm:prSet presAssocID="{DF02D1F9-10DF-480B-B58F-54A73897CC3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306D082-2553-4587-8016-7389019CCED7}" type="pres">
      <dgm:prSet presAssocID="{7FD6196D-4EB4-489F-BB59-88879BF56273}" presName="hierRoot2" presStyleCnt="0">
        <dgm:presLayoutVars>
          <dgm:hierBranch val="init"/>
        </dgm:presLayoutVars>
      </dgm:prSet>
      <dgm:spPr/>
    </dgm:pt>
    <dgm:pt modelId="{4818BDE0-D1EE-42DE-8439-8284862892C1}" type="pres">
      <dgm:prSet presAssocID="{7FD6196D-4EB4-489F-BB59-88879BF56273}" presName="rootComposite" presStyleCnt="0"/>
      <dgm:spPr/>
    </dgm:pt>
    <dgm:pt modelId="{B4A23CF1-3335-494D-BD43-99A17D08C677}" type="pres">
      <dgm:prSet presAssocID="{7FD6196D-4EB4-489F-BB59-88879BF5627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93ADF7-EC24-4926-9931-9F5F68979A91}" type="pres">
      <dgm:prSet presAssocID="{7FD6196D-4EB4-489F-BB59-88879BF56273}" presName="rootConnector" presStyleLbl="node2" presStyleIdx="0" presStyleCnt="2"/>
      <dgm:spPr/>
      <dgm:t>
        <a:bodyPr/>
        <a:lstStyle/>
        <a:p>
          <a:endParaRPr lang="en-US"/>
        </a:p>
      </dgm:t>
    </dgm:pt>
    <dgm:pt modelId="{01A658FD-646C-45DE-9A27-896A14B577E2}" type="pres">
      <dgm:prSet presAssocID="{7FD6196D-4EB4-489F-BB59-88879BF56273}" presName="hierChild4" presStyleCnt="0"/>
      <dgm:spPr/>
    </dgm:pt>
    <dgm:pt modelId="{EEF5052B-D78C-4B1D-A61B-EDA89DFC7C6A}" type="pres">
      <dgm:prSet presAssocID="{B09D1F45-CB94-4A44-A5BA-9D40314B33F9}" presName="Name37" presStyleLbl="parChTrans1D3" presStyleIdx="0" presStyleCnt="2"/>
      <dgm:spPr/>
      <dgm:t>
        <a:bodyPr/>
        <a:lstStyle/>
        <a:p>
          <a:endParaRPr lang="en-US"/>
        </a:p>
      </dgm:t>
    </dgm:pt>
    <dgm:pt modelId="{52946281-D663-4094-8E80-144F13EA4D7D}" type="pres">
      <dgm:prSet presAssocID="{19AE12D4-41C9-45C6-BECD-5A483DBB04C1}" presName="hierRoot2" presStyleCnt="0">
        <dgm:presLayoutVars>
          <dgm:hierBranch val="init"/>
        </dgm:presLayoutVars>
      </dgm:prSet>
      <dgm:spPr/>
    </dgm:pt>
    <dgm:pt modelId="{6A3038FB-872C-46E6-9426-5AFA8587DCD5}" type="pres">
      <dgm:prSet presAssocID="{19AE12D4-41C9-45C6-BECD-5A483DBB04C1}" presName="rootComposite" presStyleCnt="0"/>
      <dgm:spPr/>
    </dgm:pt>
    <dgm:pt modelId="{7F386977-F1C9-44FB-A957-A2872814894E}" type="pres">
      <dgm:prSet presAssocID="{19AE12D4-41C9-45C6-BECD-5A483DBB04C1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8FC42-BFBC-477A-9FB3-AC096299DEA3}" type="pres">
      <dgm:prSet presAssocID="{19AE12D4-41C9-45C6-BECD-5A483DBB04C1}" presName="rootConnector" presStyleLbl="node3" presStyleIdx="0" presStyleCnt="2"/>
      <dgm:spPr/>
      <dgm:t>
        <a:bodyPr/>
        <a:lstStyle/>
        <a:p>
          <a:endParaRPr lang="en-US"/>
        </a:p>
      </dgm:t>
    </dgm:pt>
    <dgm:pt modelId="{470583C4-A9CD-42C0-A5C3-864060F20EBC}" type="pres">
      <dgm:prSet presAssocID="{19AE12D4-41C9-45C6-BECD-5A483DBB04C1}" presName="hierChild4" presStyleCnt="0"/>
      <dgm:spPr/>
    </dgm:pt>
    <dgm:pt modelId="{2276F43B-3BDC-4BFF-BC26-3BA601D2EDAB}" type="pres">
      <dgm:prSet presAssocID="{19AE12D4-41C9-45C6-BECD-5A483DBB04C1}" presName="hierChild5" presStyleCnt="0"/>
      <dgm:spPr/>
    </dgm:pt>
    <dgm:pt modelId="{58531863-5FA4-486A-AF08-B0B7588F7D4F}" type="pres">
      <dgm:prSet presAssocID="{7FD6196D-4EB4-489F-BB59-88879BF56273}" presName="hierChild5" presStyleCnt="0"/>
      <dgm:spPr/>
    </dgm:pt>
    <dgm:pt modelId="{79062BBA-767D-4711-A96E-C2F0C50FF9E1}" type="pres">
      <dgm:prSet presAssocID="{EBD96367-D45B-485E-B026-FC1AAF11B6E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DB5EF24-489C-4C11-BE9D-7D7291C5829A}" type="pres">
      <dgm:prSet presAssocID="{7FAD36FD-C76B-4BF5-A4DC-80D1B5AACE71}" presName="hierRoot2" presStyleCnt="0">
        <dgm:presLayoutVars>
          <dgm:hierBranch val="init"/>
        </dgm:presLayoutVars>
      </dgm:prSet>
      <dgm:spPr/>
    </dgm:pt>
    <dgm:pt modelId="{4437BD58-9B0C-402F-A4A9-90F4E5D99051}" type="pres">
      <dgm:prSet presAssocID="{7FAD36FD-C76B-4BF5-A4DC-80D1B5AACE71}" presName="rootComposite" presStyleCnt="0"/>
      <dgm:spPr/>
    </dgm:pt>
    <dgm:pt modelId="{709EFE0F-A88C-47D4-9FC6-3021947E2711}" type="pres">
      <dgm:prSet presAssocID="{7FAD36FD-C76B-4BF5-A4DC-80D1B5AACE7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195B26-48D9-4228-8B29-49EAB4DFB1F9}" type="pres">
      <dgm:prSet presAssocID="{7FAD36FD-C76B-4BF5-A4DC-80D1B5AACE71}" presName="rootConnector" presStyleLbl="node2" presStyleIdx="1" presStyleCnt="2"/>
      <dgm:spPr/>
      <dgm:t>
        <a:bodyPr/>
        <a:lstStyle/>
        <a:p>
          <a:endParaRPr lang="en-US"/>
        </a:p>
      </dgm:t>
    </dgm:pt>
    <dgm:pt modelId="{44AC1432-6784-48B4-8D62-0BE79CB96F3A}" type="pres">
      <dgm:prSet presAssocID="{7FAD36FD-C76B-4BF5-A4DC-80D1B5AACE71}" presName="hierChild4" presStyleCnt="0"/>
      <dgm:spPr/>
    </dgm:pt>
    <dgm:pt modelId="{A61D63C2-B47B-4BAC-86B2-79E2B8833191}" type="pres">
      <dgm:prSet presAssocID="{E7562DFD-AA11-44B7-BD2C-A6ECB3C891BD}" presName="Name37" presStyleLbl="parChTrans1D3" presStyleIdx="1" presStyleCnt="2"/>
      <dgm:spPr/>
      <dgm:t>
        <a:bodyPr/>
        <a:lstStyle/>
        <a:p>
          <a:endParaRPr lang="en-US"/>
        </a:p>
      </dgm:t>
    </dgm:pt>
    <dgm:pt modelId="{559B8E32-1595-4D73-A692-2029FB9B919E}" type="pres">
      <dgm:prSet presAssocID="{F2895323-9078-4CA1-836F-CD0DD1E0E9B2}" presName="hierRoot2" presStyleCnt="0">
        <dgm:presLayoutVars>
          <dgm:hierBranch val="init"/>
        </dgm:presLayoutVars>
      </dgm:prSet>
      <dgm:spPr/>
    </dgm:pt>
    <dgm:pt modelId="{F653776F-6F10-422C-82DA-D7EF0F1D0F1E}" type="pres">
      <dgm:prSet presAssocID="{F2895323-9078-4CA1-836F-CD0DD1E0E9B2}" presName="rootComposite" presStyleCnt="0"/>
      <dgm:spPr/>
    </dgm:pt>
    <dgm:pt modelId="{DFE99CB0-4CD5-4B01-AF8A-779CE2C5F7FC}" type="pres">
      <dgm:prSet presAssocID="{F2895323-9078-4CA1-836F-CD0DD1E0E9B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95245A-236A-4598-8718-FAEC4C844FDF}" type="pres">
      <dgm:prSet presAssocID="{F2895323-9078-4CA1-836F-CD0DD1E0E9B2}" presName="rootConnector" presStyleLbl="node3" presStyleIdx="1" presStyleCnt="2"/>
      <dgm:spPr/>
      <dgm:t>
        <a:bodyPr/>
        <a:lstStyle/>
        <a:p>
          <a:endParaRPr lang="en-US"/>
        </a:p>
      </dgm:t>
    </dgm:pt>
    <dgm:pt modelId="{B1CAFD6E-7152-412D-ABFA-4DB75017686F}" type="pres">
      <dgm:prSet presAssocID="{F2895323-9078-4CA1-836F-CD0DD1E0E9B2}" presName="hierChild4" presStyleCnt="0"/>
      <dgm:spPr/>
    </dgm:pt>
    <dgm:pt modelId="{5D74F9A7-4C1A-4F14-9736-A7C9B011A593}" type="pres">
      <dgm:prSet presAssocID="{F2895323-9078-4CA1-836F-CD0DD1E0E9B2}" presName="hierChild5" presStyleCnt="0"/>
      <dgm:spPr/>
    </dgm:pt>
    <dgm:pt modelId="{0956D3A7-D404-4079-AEA7-2062DB28B453}" type="pres">
      <dgm:prSet presAssocID="{7FAD36FD-C76B-4BF5-A4DC-80D1B5AACE71}" presName="hierChild5" presStyleCnt="0"/>
      <dgm:spPr/>
    </dgm:pt>
    <dgm:pt modelId="{F5125623-63EB-4A7F-BE53-35E8FBAE5F67}" type="pres">
      <dgm:prSet presAssocID="{140178B6-928C-4C27-8E54-AF86480FB1BC}" presName="hierChild3" presStyleCnt="0"/>
      <dgm:spPr/>
    </dgm:pt>
  </dgm:ptLst>
  <dgm:cxnLst>
    <dgm:cxn modelId="{F56DA29A-AC95-40E2-8F53-1201D1B817AB}" srcId="{140178B6-928C-4C27-8E54-AF86480FB1BC}" destId="{7FAD36FD-C76B-4BF5-A4DC-80D1B5AACE71}" srcOrd="1" destOrd="0" parTransId="{EBD96367-D45B-485E-B026-FC1AAF11B6E8}" sibTransId="{D5C39B55-E83D-47F8-9F90-C0CD190CDFF7}"/>
    <dgm:cxn modelId="{C8DFA8B1-4CC9-4885-A178-A106CD2DA81B}" type="presOf" srcId="{7FAD36FD-C76B-4BF5-A4DC-80D1B5AACE71}" destId="{709EFE0F-A88C-47D4-9FC6-3021947E2711}" srcOrd="0" destOrd="0" presId="urn:microsoft.com/office/officeart/2005/8/layout/orgChart1"/>
    <dgm:cxn modelId="{34E8CE50-B4E2-4336-86B5-FF3FD207576E}" type="presOf" srcId="{F2895323-9078-4CA1-836F-CD0DD1E0E9B2}" destId="{DFE99CB0-4CD5-4B01-AF8A-779CE2C5F7FC}" srcOrd="0" destOrd="0" presId="urn:microsoft.com/office/officeart/2005/8/layout/orgChart1"/>
    <dgm:cxn modelId="{8CBE1783-D7D7-48EE-B0F6-57D004A9B75F}" type="presOf" srcId="{19AE12D4-41C9-45C6-BECD-5A483DBB04C1}" destId="{2478FC42-BFBC-477A-9FB3-AC096299DEA3}" srcOrd="1" destOrd="0" presId="urn:microsoft.com/office/officeart/2005/8/layout/orgChart1"/>
    <dgm:cxn modelId="{FDC0CD11-3DEF-40DE-A5AE-1E0C956DCD4D}" type="presOf" srcId="{7FD6196D-4EB4-489F-BB59-88879BF56273}" destId="{B4A23CF1-3335-494D-BD43-99A17D08C677}" srcOrd="0" destOrd="0" presId="urn:microsoft.com/office/officeart/2005/8/layout/orgChart1"/>
    <dgm:cxn modelId="{97740EAF-BF01-4917-9542-3B3E4AFC31C3}" srcId="{7FD6196D-4EB4-489F-BB59-88879BF56273}" destId="{19AE12D4-41C9-45C6-BECD-5A483DBB04C1}" srcOrd="0" destOrd="0" parTransId="{B09D1F45-CB94-4A44-A5BA-9D40314B33F9}" sibTransId="{9390607F-556E-449C-96F4-243166CFE94F}"/>
    <dgm:cxn modelId="{4067E544-82D0-460E-9E38-12C7DF877AF6}" type="presOf" srcId="{5176C244-1BB4-45EF-AFE3-F1419A2164C2}" destId="{8150F384-554F-457A-85A7-C5ED0B462DCA}" srcOrd="0" destOrd="0" presId="urn:microsoft.com/office/officeart/2005/8/layout/orgChart1"/>
    <dgm:cxn modelId="{85EC4A8D-A51F-453D-AF39-2F98257F89C2}" type="presOf" srcId="{F2895323-9078-4CA1-836F-CD0DD1E0E9B2}" destId="{8D95245A-236A-4598-8718-FAEC4C844FDF}" srcOrd="1" destOrd="0" presId="urn:microsoft.com/office/officeart/2005/8/layout/orgChart1"/>
    <dgm:cxn modelId="{4782638E-1B8B-42B0-888D-3EC091A7CE6E}" srcId="{7FAD36FD-C76B-4BF5-A4DC-80D1B5AACE71}" destId="{F2895323-9078-4CA1-836F-CD0DD1E0E9B2}" srcOrd="0" destOrd="0" parTransId="{E7562DFD-AA11-44B7-BD2C-A6ECB3C891BD}" sibTransId="{C9BEEE4B-E69C-4736-A2AC-4C7B3C31B0AB}"/>
    <dgm:cxn modelId="{D5AF443F-127F-4569-8648-748F957EC9FB}" type="presOf" srcId="{7FAD36FD-C76B-4BF5-A4DC-80D1B5AACE71}" destId="{20195B26-48D9-4228-8B29-49EAB4DFB1F9}" srcOrd="1" destOrd="0" presId="urn:microsoft.com/office/officeart/2005/8/layout/orgChart1"/>
    <dgm:cxn modelId="{8419613C-D5FC-4E56-A12B-F353B958BCEF}" type="presOf" srcId="{EBD96367-D45B-485E-B026-FC1AAF11B6E8}" destId="{79062BBA-767D-4711-A96E-C2F0C50FF9E1}" srcOrd="0" destOrd="0" presId="urn:microsoft.com/office/officeart/2005/8/layout/orgChart1"/>
    <dgm:cxn modelId="{6578E202-F4B2-4518-A899-6B79940D63FA}" type="presOf" srcId="{E7562DFD-AA11-44B7-BD2C-A6ECB3C891BD}" destId="{A61D63C2-B47B-4BAC-86B2-79E2B8833191}" srcOrd="0" destOrd="0" presId="urn:microsoft.com/office/officeart/2005/8/layout/orgChart1"/>
    <dgm:cxn modelId="{4B2EB531-81C1-4A57-8CDB-8297805C690A}" srcId="{5176C244-1BB4-45EF-AFE3-F1419A2164C2}" destId="{140178B6-928C-4C27-8E54-AF86480FB1BC}" srcOrd="0" destOrd="0" parTransId="{71C46A01-B297-47C6-A3BA-8148F8F4EDB6}" sibTransId="{5B75FBF8-9F74-4AEE-9F0C-181ACFC4D103}"/>
    <dgm:cxn modelId="{E6E37FDE-E836-42FB-8BFE-1A669E3F8916}" type="presOf" srcId="{7FD6196D-4EB4-489F-BB59-88879BF56273}" destId="{A393ADF7-EC24-4926-9931-9F5F68979A91}" srcOrd="1" destOrd="0" presId="urn:microsoft.com/office/officeart/2005/8/layout/orgChart1"/>
    <dgm:cxn modelId="{24A5E831-7BC6-4F60-A727-A59EB3321432}" type="presOf" srcId="{140178B6-928C-4C27-8E54-AF86480FB1BC}" destId="{33D77C26-D1B2-4621-9D14-C5BDCBC5FA55}" srcOrd="0" destOrd="0" presId="urn:microsoft.com/office/officeart/2005/8/layout/orgChart1"/>
    <dgm:cxn modelId="{87B32251-08C3-4226-BAF7-8CB61ED98139}" type="presOf" srcId="{B09D1F45-CB94-4A44-A5BA-9D40314B33F9}" destId="{EEF5052B-D78C-4B1D-A61B-EDA89DFC7C6A}" srcOrd="0" destOrd="0" presId="urn:microsoft.com/office/officeart/2005/8/layout/orgChart1"/>
    <dgm:cxn modelId="{E6AA9C53-75B8-46F0-9811-C34504CDAB9C}" type="presOf" srcId="{19AE12D4-41C9-45C6-BECD-5A483DBB04C1}" destId="{7F386977-F1C9-44FB-A957-A2872814894E}" srcOrd="0" destOrd="0" presId="urn:microsoft.com/office/officeart/2005/8/layout/orgChart1"/>
    <dgm:cxn modelId="{6D8AF332-EC38-4056-9692-7F0BFF7723CF}" type="presOf" srcId="{DF02D1F9-10DF-480B-B58F-54A73897CC39}" destId="{BA2B9AD5-D39B-4D91-AABF-980FF816D64F}" srcOrd="0" destOrd="0" presId="urn:microsoft.com/office/officeart/2005/8/layout/orgChart1"/>
    <dgm:cxn modelId="{3601DFFE-5E50-4661-9017-5B59EA0C1104}" srcId="{140178B6-928C-4C27-8E54-AF86480FB1BC}" destId="{7FD6196D-4EB4-489F-BB59-88879BF56273}" srcOrd="0" destOrd="0" parTransId="{DF02D1F9-10DF-480B-B58F-54A73897CC39}" sibTransId="{CC401E99-1B8C-4EB8-B015-383603A8188C}"/>
    <dgm:cxn modelId="{B2AB5EAA-6EE7-4457-8DF5-3C85C47D8E9A}" type="presOf" srcId="{140178B6-928C-4C27-8E54-AF86480FB1BC}" destId="{76169F0E-40E4-4D28-9CB1-88912D702755}" srcOrd="1" destOrd="0" presId="urn:microsoft.com/office/officeart/2005/8/layout/orgChart1"/>
    <dgm:cxn modelId="{42ED79ED-76B6-49A8-9118-853DDF0A4C84}" type="presParOf" srcId="{8150F384-554F-457A-85A7-C5ED0B462DCA}" destId="{D68A5EFC-009F-461A-855B-6AAF1260E3C5}" srcOrd="0" destOrd="0" presId="urn:microsoft.com/office/officeart/2005/8/layout/orgChart1"/>
    <dgm:cxn modelId="{50B1AFC1-C469-46E2-8CA3-095DAC4D2465}" type="presParOf" srcId="{D68A5EFC-009F-461A-855B-6AAF1260E3C5}" destId="{19C20944-F425-42A9-B162-04CD70A6AB7D}" srcOrd="0" destOrd="0" presId="urn:microsoft.com/office/officeart/2005/8/layout/orgChart1"/>
    <dgm:cxn modelId="{349062E4-0C38-4DE9-B5DC-DE01258CF653}" type="presParOf" srcId="{19C20944-F425-42A9-B162-04CD70A6AB7D}" destId="{33D77C26-D1B2-4621-9D14-C5BDCBC5FA55}" srcOrd="0" destOrd="0" presId="urn:microsoft.com/office/officeart/2005/8/layout/orgChart1"/>
    <dgm:cxn modelId="{B629C72F-73D6-4852-8A62-7DBB3DF96547}" type="presParOf" srcId="{19C20944-F425-42A9-B162-04CD70A6AB7D}" destId="{76169F0E-40E4-4D28-9CB1-88912D702755}" srcOrd="1" destOrd="0" presId="urn:microsoft.com/office/officeart/2005/8/layout/orgChart1"/>
    <dgm:cxn modelId="{EC48EA5E-6450-4693-A1E7-D6C172C0F831}" type="presParOf" srcId="{D68A5EFC-009F-461A-855B-6AAF1260E3C5}" destId="{F8180451-4CB1-4C4C-8874-C01FCEFE8CBD}" srcOrd="1" destOrd="0" presId="urn:microsoft.com/office/officeart/2005/8/layout/orgChart1"/>
    <dgm:cxn modelId="{015F296E-4C15-4765-88A9-6C84F429805F}" type="presParOf" srcId="{F8180451-4CB1-4C4C-8874-C01FCEFE8CBD}" destId="{BA2B9AD5-D39B-4D91-AABF-980FF816D64F}" srcOrd="0" destOrd="0" presId="urn:microsoft.com/office/officeart/2005/8/layout/orgChart1"/>
    <dgm:cxn modelId="{040A9D9E-91FD-46E8-8BC9-41003BBC337E}" type="presParOf" srcId="{F8180451-4CB1-4C4C-8874-C01FCEFE8CBD}" destId="{1306D082-2553-4587-8016-7389019CCED7}" srcOrd="1" destOrd="0" presId="urn:microsoft.com/office/officeart/2005/8/layout/orgChart1"/>
    <dgm:cxn modelId="{E49478C8-0143-4CAC-9395-F004756055F2}" type="presParOf" srcId="{1306D082-2553-4587-8016-7389019CCED7}" destId="{4818BDE0-D1EE-42DE-8439-8284862892C1}" srcOrd="0" destOrd="0" presId="urn:microsoft.com/office/officeart/2005/8/layout/orgChart1"/>
    <dgm:cxn modelId="{24695B50-E431-43B7-8EFC-04942142D5F4}" type="presParOf" srcId="{4818BDE0-D1EE-42DE-8439-8284862892C1}" destId="{B4A23CF1-3335-494D-BD43-99A17D08C677}" srcOrd="0" destOrd="0" presId="urn:microsoft.com/office/officeart/2005/8/layout/orgChart1"/>
    <dgm:cxn modelId="{C1B0517C-E241-4BD2-B1D0-7FF6142A96D3}" type="presParOf" srcId="{4818BDE0-D1EE-42DE-8439-8284862892C1}" destId="{A393ADF7-EC24-4926-9931-9F5F68979A91}" srcOrd="1" destOrd="0" presId="urn:microsoft.com/office/officeart/2005/8/layout/orgChart1"/>
    <dgm:cxn modelId="{A9601FF0-17D8-4A81-9997-821D88AD420B}" type="presParOf" srcId="{1306D082-2553-4587-8016-7389019CCED7}" destId="{01A658FD-646C-45DE-9A27-896A14B577E2}" srcOrd="1" destOrd="0" presId="urn:microsoft.com/office/officeart/2005/8/layout/orgChart1"/>
    <dgm:cxn modelId="{65B50057-A8AC-407B-998D-01B5D5825B9B}" type="presParOf" srcId="{01A658FD-646C-45DE-9A27-896A14B577E2}" destId="{EEF5052B-D78C-4B1D-A61B-EDA89DFC7C6A}" srcOrd="0" destOrd="0" presId="urn:microsoft.com/office/officeart/2005/8/layout/orgChart1"/>
    <dgm:cxn modelId="{10CB4CFF-FE5D-4046-8BCB-AC454FEB313B}" type="presParOf" srcId="{01A658FD-646C-45DE-9A27-896A14B577E2}" destId="{52946281-D663-4094-8E80-144F13EA4D7D}" srcOrd="1" destOrd="0" presId="urn:microsoft.com/office/officeart/2005/8/layout/orgChart1"/>
    <dgm:cxn modelId="{D745B3EE-545A-4581-A4E6-90202AA3B1BE}" type="presParOf" srcId="{52946281-D663-4094-8E80-144F13EA4D7D}" destId="{6A3038FB-872C-46E6-9426-5AFA8587DCD5}" srcOrd="0" destOrd="0" presId="urn:microsoft.com/office/officeart/2005/8/layout/orgChart1"/>
    <dgm:cxn modelId="{A82E82C9-6C8F-40B7-8944-F559FB56CD45}" type="presParOf" srcId="{6A3038FB-872C-46E6-9426-5AFA8587DCD5}" destId="{7F386977-F1C9-44FB-A957-A2872814894E}" srcOrd="0" destOrd="0" presId="urn:microsoft.com/office/officeart/2005/8/layout/orgChart1"/>
    <dgm:cxn modelId="{5E1338C4-53BC-47D1-BAD6-98A7E848E3A0}" type="presParOf" srcId="{6A3038FB-872C-46E6-9426-5AFA8587DCD5}" destId="{2478FC42-BFBC-477A-9FB3-AC096299DEA3}" srcOrd="1" destOrd="0" presId="urn:microsoft.com/office/officeart/2005/8/layout/orgChart1"/>
    <dgm:cxn modelId="{4A2111BF-A0A2-458F-B5CA-E865141C1534}" type="presParOf" srcId="{52946281-D663-4094-8E80-144F13EA4D7D}" destId="{470583C4-A9CD-42C0-A5C3-864060F20EBC}" srcOrd="1" destOrd="0" presId="urn:microsoft.com/office/officeart/2005/8/layout/orgChart1"/>
    <dgm:cxn modelId="{FFE6137A-9473-4A31-9D65-344470354566}" type="presParOf" srcId="{52946281-D663-4094-8E80-144F13EA4D7D}" destId="{2276F43B-3BDC-4BFF-BC26-3BA601D2EDAB}" srcOrd="2" destOrd="0" presId="urn:microsoft.com/office/officeart/2005/8/layout/orgChart1"/>
    <dgm:cxn modelId="{EFE26CD0-0280-4C28-8CC5-2ED30359A53A}" type="presParOf" srcId="{1306D082-2553-4587-8016-7389019CCED7}" destId="{58531863-5FA4-486A-AF08-B0B7588F7D4F}" srcOrd="2" destOrd="0" presId="urn:microsoft.com/office/officeart/2005/8/layout/orgChart1"/>
    <dgm:cxn modelId="{9F2F7EAC-D66B-4DCA-912C-29B770AE00FE}" type="presParOf" srcId="{F8180451-4CB1-4C4C-8874-C01FCEFE8CBD}" destId="{79062BBA-767D-4711-A96E-C2F0C50FF9E1}" srcOrd="2" destOrd="0" presId="urn:microsoft.com/office/officeart/2005/8/layout/orgChart1"/>
    <dgm:cxn modelId="{1DB6B07A-DC22-4333-974B-89D68E991E5E}" type="presParOf" srcId="{F8180451-4CB1-4C4C-8874-C01FCEFE8CBD}" destId="{4DB5EF24-489C-4C11-BE9D-7D7291C5829A}" srcOrd="3" destOrd="0" presId="urn:microsoft.com/office/officeart/2005/8/layout/orgChart1"/>
    <dgm:cxn modelId="{9D565948-5950-4729-94B4-10E467D6EAE0}" type="presParOf" srcId="{4DB5EF24-489C-4C11-BE9D-7D7291C5829A}" destId="{4437BD58-9B0C-402F-A4A9-90F4E5D99051}" srcOrd="0" destOrd="0" presId="urn:microsoft.com/office/officeart/2005/8/layout/orgChart1"/>
    <dgm:cxn modelId="{7717F96B-9882-4C98-B54A-3C83D1FB4B42}" type="presParOf" srcId="{4437BD58-9B0C-402F-A4A9-90F4E5D99051}" destId="{709EFE0F-A88C-47D4-9FC6-3021947E2711}" srcOrd="0" destOrd="0" presId="urn:microsoft.com/office/officeart/2005/8/layout/orgChart1"/>
    <dgm:cxn modelId="{5AF83C61-D2ED-4DED-88C0-4338EB0CA1AA}" type="presParOf" srcId="{4437BD58-9B0C-402F-A4A9-90F4E5D99051}" destId="{20195B26-48D9-4228-8B29-49EAB4DFB1F9}" srcOrd="1" destOrd="0" presId="urn:microsoft.com/office/officeart/2005/8/layout/orgChart1"/>
    <dgm:cxn modelId="{8E69F9C4-9C3B-4DAF-9F9F-744504026919}" type="presParOf" srcId="{4DB5EF24-489C-4C11-BE9D-7D7291C5829A}" destId="{44AC1432-6784-48B4-8D62-0BE79CB96F3A}" srcOrd="1" destOrd="0" presId="urn:microsoft.com/office/officeart/2005/8/layout/orgChart1"/>
    <dgm:cxn modelId="{B27B0479-B8EF-401C-B658-9769F461A2E2}" type="presParOf" srcId="{44AC1432-6784-48B4-8D62-0BE79CB96F3A}" destId="{A61D63C2-B47B-4BAC-86B2-79E2B8833191}" srcOrd="0" destOrd="0" presId="urn:microsoft.com/office/officeart/2005/8/layout/orgChart1"/>
    <dgm:cxn modelId="{62D066D8-0CF5-47E8-BAF8-D605104C2C20}" type="presParOf" srcId="{44AC1432-6784-48B4-8D62-0BE79CB96F3A}" destId="{559B8E32-1595-4D73-A692-2029FB9B919E}" srcOrd="1" destOrd="0" presId="urn:microsoft.com/office/officeart/2005/8/layout/orgChart1"/>
    <dgm:cxn modelId="{6799DDF8-2951-4E85-A3D2-B57061B554C9}" type="presParOf" srcId="{559B8E32-1595-4D73-A692-2029FB9B919E}" destId="{F653776F-6F10-422C-82DA-D7EF0F1D0F1E}" srcOrd="0" destOrd="0" presId="urn:microsoft.com/office/officeart/2005/8/layout/orgChart1"/>
    <dgm:cxn modelId="{A84C2187-0F06-47FF-9D24-FC2DDE40CF50}" type="presParOf" srcId="{F653776F-6F10-422C-82DA-D7EF0F1D0F1E}" destId="{DFE99CB0-4CD5-4B01-AF8A-779CE2C5F7FC}" srcOrd="0" destOrd="0" presId="urn:microsoft.com/office/officeart/2005/8/layout/orgChart1"/>
    <dgm:cxn modelId="{1E31F21F-C612-4968-AE4C-BFEB8A73D8CF}" type="presParOf" srcId="{F653776F-6F10-422C-82DA-D7EF0F1D0F1E}" destId="{8D95245A-236A-4598-8718-FAEC4C844FDF}" srcOrd="1" destOrd="0" presId="urn:microsoft.com/office/officeart/2005/8/layout/orgChart1"/>
    <dgm:cxn modelId="{4D4BE6B3-F763-4232-8F2A-57D96BE285DF}" type="presParOf" srcId="{559B8E32-1595-4D73-A692-2029FB9B919E}" destId="{B1CAFD6E-7152-412D-ABFA-4DB75017686F}" srcOrd="1" destOrd="0" presId="urn:microsoft.com/office/officeart/2005/8/layout/orgChart1"/>
    <dgm:cxn modelId="{354E8425-F476-4423-99FF-9DF2D42BC451}" type="presParOf" srcId="{559B8E32-1595-4D73-A692-2029FB9B919E}" destId="{5D74F9A7-4C1A-4F14-9736-A7C9B011A593}" srcOrd="2" destOrd="0" presId="urn:microsoft.com/office/officeart/2005/8/layout/orgChart1"/>
    <dgm:cxn modelId="{C009A3C2-C585-4B6A-8A97-D6D072752484}" type="presParOf" srcId="{4DB5EF24-489C-4C11-BE9D-7D7291C5829A}" destId="{0956D3A7-D404-4079-AEA7-2062DB28B453}" srcOrd="2" destOrd="0" presId="urn:microsoft.com/office/officeart/2005/8/layout/orgChart1"/>
    <dgm:cxn modelId="{FC774EF1-B525-4AAF-987A-646F1AB3A539}" type="presParOf" srcId="{D68A5EFC-009F-461A-855B-6AAF1260E3C5}" destId="{F5125623-63EB-4A7F-BE53-35E8FBAE5F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FC400-87B1-4891-8F44-DD56CB01BF0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E050CE-5F6F-40A0-8A76-E079CF35BC1B}">
      <dgm:prSet/>
      <dgm:spPr/>
      <dgm:t>
        <a:bodyPr/>
        <a:lstStyle/>
        <a:p>
          <a:r>
            <a:rPr lang="en-US" dirty="0"/>
            <a:t>Start a 20 mcg </a:t>
          </a:r>
          <a:r>
            <a:rPr lang="en-US" u="sng" dirty="0"/>
            <a:t>buprenorphine transdermal patch</a:t>
          </a:r>
          <a:r>
            <a:rPr lang="en-US" dirty="0"/>
            <a:t> and gradually introduce SL </a:t>
          </a:r>
          <a:r>
            <a:rPr lang="en-US" dirty="0" err="1"/>
            <a:t>bup</a:t>
          </a:r>
          <a:r>
            <a:rPr lang="en-US" dirty="0"/>
            <a:t>/</a:t>
          </a:r>
          <a:r>
            <a:rPr lang="en-US" dirty="0" err="1"/>
            <a:t>nlx</a:t>
          </a:r>
          <a:r>
            <a:rPr lang="en-US" dirty="0"/>
            <a:t>. Then stop/taper full agonist.</a:t>
          </a:r>
        </a:p>
      </dgm:t>
    </dgm:pt>
    <dgm:pt modelId="{0317FEA8-DB1E-493E-A60C-C58CEE9C95BE}" type="parTrans" cxnId="{2BC617B7-92E6-43C7-BD36-2ECB9CC49A11}">
      <dgm:prSet/>
      <dgm:spPr/>
      <dgm:t>
        <a:bodyPr/>
        <a:lstStyle/>
        <a:p>
          <a:endParaRPr lang="en-US"/>
        </a:p>
      </dgm:t>
    </dgm:pt>
    <dgm:pt modelId="{787949B5-2CFC-49DD-8301-FF0578C3EEDB}" type="sibTrans" cxnId="{2BC617B7-92E6-43C7-BD36-2ECB9CC49A11}">
      <dgm:prSet/>
      <dgm:spPr/>
      <dgm:t>
        <a:bodyPr/>
        <a:lstStyle/>
        <a:p>
          <a:endParaRPr lang="en-US"/>
        </a:p>
      </dgm:t>
    </dgm:pt>
    <dgm:pt modelId="{E3B88CFC-7C30-46A6-84DA-31EE67B71B8B}">
      <dgm:prSet/>
      <dgm:spPr/>
      <dgm:t>
        <a:bodyPr/>
        <a:lstStyle/>
        <a:p>
          <a:r>
            <a:rPr lang="en-US" dirty="0"/>
            <a:t>2. Start </a:t>
          </a:r>
          <a:r>
            <a:rPr lang="en-US" u="sng" dirty="0"/>
            <a:t>sublingual </a:t>
          </a:r>
          <a:r>
            <a:rPr lang="en-US" u="sng" dirty="0" err="1"/>
            <a:t>bup</a:t>
          </a:r>
          <a:r>
            <a:rPr lang="en-US" u="sng" dirty="0"/>
            <a:t>/</a:t>
          </a:r>
          <a:r>
            <a:rPr lang="en-US" u="sng" dirty="0" err="1"/>
            <a:t>nlx</a:t>
          </a:r>
          <a:r>
            <a:rPr lang="en-US" u="sng" dirty="0"/>
            <a:t> at very low doses </a:t>
          </a:r>
          <a:r>
            <a:rPr lang="en-US" dirty="0"/>
            <a:t>and </a:t>
          </a:r>
          <a:r>
            <a:rPr lang="en-US" dirty="0" err="1"/>
            <a:t>uptitrate</a:t>
          </a:r>
          <a:r>
            <a:rPr lang="en-US" dirty="0"/>
            <a:t>. Then stop/taper full agonist.</a:t>
          </a:r>
        </a:p>
      </dgm:t>
    </dgm:pt>
    <dgm:pt modelId="{82003FD1-622D-4133-9A69-89D85F611052}" type="parTrans" cxnId="{9EE843CC-7952-4E0B-824A-8A05BE540FDE}">
      <dgm:prSet/>
      <dgm:spPr/>
      <dgm:t>
        <a:bodyPr/>
        <a:lstStyle/>
        <a:p>
          <a:endParaRPr lang="en-US"/>
        </a:p>
      </dgm:t>
    </dgm:pt>
    <dgm:pt modelId="{F098B05D-4231-4B52-8D70-1EA037EA28EF}" type="sibTrans" cxnId="{9EE843CC-7952-4E0B-824A-8A05BE540FDE}">
      <dgm:prSet/>
      <dgm:spPr/>
      <dgm:t>
        <a:bodyPr/>
        <a:lstStyle/>
        <a:p>
          <a:endParaRPr lang="en-US"/>
        </a:p>
      </dgm:t>
    </dgm:pt>
    <dgm:pt modelId="{54A9FCE3-6E1F-7145-93E6-260E95B24707}" type="pres">
      <dgm:prSet presAssocID="{545FC400-87B1-4891-8F44-DD56CB01BF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2ECC2C-8837-A24B-8253-8FBAF310C2CA}" type="pres">
      <dgm:prSet presAssocID="{8BE050CE-5F6F-40A0-8A76-E079CF35BC1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818B9-6288-0F40-B872-46846A52CE32}" type="pres">
      <dgm:prSet presAssocID="{787949B5-2CFC-49DD-8301-FF0578C3EEDB}" presName="spacer" presStyleCnt="0"/>
      <dgm:spPr/>
    </dgm:pt>
    <dgm:pt modelId="{5402CBC8-1E95-8D4E-87A2-7E1669D58DEA}" type="pres">
      <dgm:prSet presAssocID="{E3B88CFC-7C30-46A6-84DA-31EE67B71B8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C617B7-92E6-43C7-BD36-2ECB9CC49A11}" srcId="{545FC400-87B1-4891-8F44-DD56CB01BF08}" destId="{8BE050CE-5F6F-40A0-8A76-E079CF35BC1B}" srcOrd="0" destOrd="0" parTransId="{0317FEA8-DB1E-493E-A60C-C58CEE9C95BE}" sibTransId="{787949B5-2CFC-49DD-8301-FF0578C3EEDB}"/>
    <dgm:cxn modelId="{C5DF77A3-041F-9A49-9286-8351A352B192}" type="presOf" srcId="{E3B88CFC-7C30-46A6-84DA-31EE67B71B8B}" destId="{5402CBC8-1E95-8D4E-87A2-7E1669D58DEA}" srcOrd="0" destOrd="0" presId="urn:microsoft.com/office/officeart/2005/8/layout/vList2"/>
    <dgm:cxn modelId="{9EE843CC-7952-4E0B-824A-8A05BE540FDE}" srcId="{545FC400-87B1-4891-8F44-DD56CB01BF08}" destId="{E3B88CFC-7C30-46A6-84DA-31EE67B71B8B}" srcOrd="1" destOrd="0" parTransId="{82003FD1-622D-4133-9A69-89D85F611052}" sibTransId="{F098B05D-4231-4B52-8D70-1EA037EA28EF}"/>
    <dgm:cxn modelId="{31B03634-07F8-2343-8E5F-2B53448C78AD}" type="presOf" srcId="{8BE050CE-5F6F-40A0-8A76-E079CF35BC1B}" destId="{B02ECC2C-8837-A24B-8253-8FBAF310C2CA}" srcOrd="0" destOrd="0" presId="urn:microsoft.com/office/officeart/2005/8/layout/vList2"/>
    <dgm:cxn modelId="{E5013917-AFC5-1041-9615-E6282ED747B9}" type="presOf" srcId="{545FC400-87B1-4891-8F44-DD56CB01BF08}" destId="{54A9FCE3-6E1F-7145-93E6-260E95B24707}" srcOrd="0" destOrd="0" presId="urn:microsoft.com/office/officeart/2005/8/layout/vList2"/>
    <dgm:cxn modelId="{3CA9FC33-5123-DE4E-811C-33775F750B22}" type="presParOf" srcId="{54A9FCE3-6E1F-7145-93E6-260E95B24707}" destId="{B02ECC2C-8837-A24B-8253-8FBAF310C2CA}" srcOrd="0" destOrd="0" presId="urn:microsoft.com/office/officeart/2005/8/layout/vList2"/>
    <dgm:cxn modelId="{2E5B4EBE-660A-FF46-82BD-A786C1BF2465}" type="presParOf" srcId="{54A9FCE3-6E1F-7145-93E6-260E95B24707}" destId="{31D818B9-6288-0F40-B872-46846A52CE32}" srcOrd="1" destOrd="0" presId="urn:microsoft.com/office/officeart/2005/8/layout/vList2"/>
    <dgm:cxn modelId="{6C0C1BF8-582D-8744-B6C7-B533A3101C9C}" type="presParOf" srcId="{54A9FCE3-6E1F-7145-93E6-260E95B24707}" destId="{5402CBC8-1E95-8D4E-87A2-7E1669D58D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5A05DC-CDA9-4BBC-8412-B4081AA8065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D06F69-0914-405B-AB74-5461539FA821}">
      <dgm:prSet/>
      <dgm:spPr/>
      <dgm:t>
        <a:bodyPr/>
        <a:lstStyle/>
        <a:p>
          <a:r>
            <a:rPr lang="en-US"/>
            <a:t>First research done in Switzerland using 0.2 mg compounded doses yielded the “Bernese Method” starting with 0.5 mg doses and titrating up.</a:t>
          </a:r>
        </a:p>
      </dgm:t>
    </dgm:pt>
    <dgm:pt modelId="{4B30CF81-D975-45EA-98C5-84241D1C3719}" type="parTrans" cxnId="{3D945DD0-31D5-4641-B1F6-7DD9F233B021}">
      <dgm:prSet/>
      <dgm:spPr/>
      <dgm:t>
        <a:bodyPr/>
        <a:lstStyle/>
        <a:p>
          <a:endParaRPr lang="en-US"/>
        </a:p>
      </dgm:t>
    </dgm:pt>
    <dgm:pt modelId="{A4BA4AB7-E71A-4A66-9D93-351CECC65FB1}" type="sibTrans" cxnId="{3D945DD0-31D5-4641-B1F6-7DD9F233B021}">
      <dgm:prSet/>
      <dgm:spPr/>
      <dgm:t>
        <a:bodyPr/>
        <a:lstStyle/>
        <a:p>
          <a:endParaRPr lang="en-US"/>
        </a:p>
      </dgm:t>
    </dgm:pt>
    <dgm:pt modelId="{7FE7FF05-0E7C-4EC4-98A2-3B8B17BED3B1}">
      <dgm:prSet/>
      <dgm:spPr/>
      <dgm:t>
        <a:bodyPr/>
        <a:lstStyle/>
        <a:p>
          <a:r>
            <a:rPr lang="en-US"/>
            <a:t>Rapidly growing number of published case reports in US and Canada have used a variety of protocols with both patches and SL dosing.</a:t>
          </a:r>
        </a:p>
      </dgm:t>
    </dgm:pt>
    <dgm:pt modelId="{8B71D43A-6A9B-4832-A2FD-109394219A13}" type="parTrans" cxnId="{7C64B969-47E6-4414-8C9A-8BC69753CA1B}">
      <dgm:prSet/>
      <dgm:spPr/>
      <dgm:t>
        <a:bodyPr/>
        <a:lstStyle/>
        <a:p>
          <a:endParaRPr lang="en-US"/>
        </a:p>
      </dgm:t>
    </dgm:pt>
    <dgm:pt modelId="{EB35A861-3095-49CA-B968-1E336F6288B6}" type="sibTrans" cxnId="{7C64B969-47E6-4414-8C9A-8BC69753CA1B}">
      <dgm:prSet/>
      <dgm:spPr/>
      <dgm:t>
        <a:bodyPr/>
        <a:lstStyle/>
        <a:p>
          <a:endParaRPr lang="en-US"/>
        </a:p>
      </dgm:t>
    </dgm:pt>
    <dgm:pt modelId="{8AF55F69-C0D6-4780-B6A9-1D965546717C}">
      <dgm:prSet/>
      <dgm:spPr/>
      <dgm:t>
        <a:bodyPr/>
        <a:lstStyle/>
        <a:p>
          <a:r>
            <a:rPr lang="en-US"/>
            <a:t>Have transitioned from methadone doses as high as 100 mg methadone.</a:t>
          </a:r>
        </a:p>
      </dgm:t>
    </dgm:pt>
    <dgm:pt modelId="{40A0F3AF-7976-458E-95A0-935F6A63B845}" type="parTrans" cxnId="{E23B028A-147B-4A37-9937-F267E5957894}">
      <dgm:prSet/>
      <dgm:spPr/>
      <dgm:t>
        <a:bodyPr/>
        <a:lstStyle/>
        <a:p>
          <a:endParaRPr lang="en-US"/>
        </a:p>
      </dgm:t>
    </dgm:pt>
    <dgm:pt modelId="{3D0D0BD3-E3F5-4265-ACCB-C1C42FBA543B}" type="sibTrans" cxnId="{E23B028A-147B-4A37-9937-F267E5957894}">
      <dgm:prSet/>
      <dgm:spPr/>
      <dgm:t>
        <a:bodyPr/>
        <a:lstStyle/>
        <a:p>
          <a:endParaRPr lang="en-US"/>
        </a:p>
      </dgm:t>
    </dgm:pt>
    <dgm:pt modelId="{0A2331C5-3059-3F42-ABCE-3D1D3A4D3B37}" type="pres">
      <dgm:prSet presAssocID="{3E5A05DC-CDA9-4BBC-8412-B4081AA806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75295-6ED8-5248-AF0A-0F1299E0DD4F}" type="pres">
      <dgm:prSet presAssocID="{D1D06F69-0914-405B-AB74-5461539FA82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6C604-4A3A-7C49-BD78-39C4A53FDF71}" type="pres">
      <dgm:prSet presAssocID="{A4BA4AB7-E71A-4A66-9D93-351CECC65FB1}" presName="spacer" presStyleCnt="0"/>
      <dgm:spPr/>
    </dgm:pt>
    <dgm:pt modelId="{E41D360C-C613-7E44-B829-7A0C973B4BAB}" type="pres">
      <dgm:prSet presAssocID="{7FE7FF05-0E7C-4EC4-98A2-3B8B17BED3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A81588-D2B1-A54A-9116-7E87EE2AEA09}" type="pres">
      <dgm:prSet presAssocID="{EB35A861-3095-49CA-B968-1E336F6288B6}" presName="spacer" presStyleCnt="0"/>
      <dgm:spPr/>
    </dgm:pt>
    <dgm:pt modelId="{E84C8951-441A-DF4D-AAAA-40B564E65A09}" type="pres">
      <dgm:prSet presAssocID="{8AF55F69-C0D6-4780-B6A9-1D965546717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B028A-147B-4A37-9937-F267E5957894}" srcId="{3E5A05DC-CDA9-4BBC-8412-B4081AA80651}" destId="{8AF55F69-C0D6-4780-B6A9-1D965546717C}" srcOrd="2" destOrd="0" parTransId="{40A0F3AF-7976-458E-95A0-935F6A63B845}" sibTransId="{3D0D0BD3-E3F5-4265-ACCB-C1C42FBA543B}"/>
    <dgm:cxn modelId="{EB78BD81-1747-1B44-A649-03314963A506}" type="presOf" srcId="{D1D06F69-0914-405B-AB74-5461539FA821}" destId="{03175295-6ED8-5248-AF0A-0F1299E0DD4F}" srcOrd="0" destOrd="0" presId="urn:microsoft.com/office/officeart/2005/8/layout/vList2"/>
    <dgm:cxn modelId="{7C64B969-47E6-4414-8C9A-8BC69753CA1B}" srcId="{3E5A05DC-CDA9-4BBC-8412-B4081AA80651}" destId="{7FE7FF05-0E7C-4EC4-98A2-3B8B17BED3B1}" srcOrd="1" destOrd="0" parTransId="{8B71D43A-6A9B-4832-A2FD-109394219A13}" sibTransId="{EB35A861-3095-49CA-B968-1E336F6288B6}"/>
    <dgm:cxn modelId="{0C53DEAC-2344-4B44-B559-960893AB6086}" type="presOf" srcId="{7FE7FF05-0E7C-4EC4-98A2-3B8B17BED3B1}" destId="{E41D360C-C613-7E44-B829-7A0C973B4BAB}" srcOrd="0" destOrd="0" presId="urn:microsoft.com/office/officeart/2005/8/layout/vList2"/>
    <dgm:cxn modelId="{30501CD7-BE8D-B34A-84E0-66E315B157C1}" type="presOf" srcId="{8AF55F69-C0D6-4780-B6A9-1D965546717C}" destId="{E84C8951-441A-DF4D-AAAA-40B564E65A09}" srcOrd="0" destOrd="0" presId="urn:microsoft.com/office/officeart/2005/8/layout/vList2"/>
    <dgm:cxn modelId="{3D945DD0-31D5-4641-B1F6-7DD9F233B021}" srcId="{3E5A05DC-CDA9-4BBC-8412-B4081AA80651}" destId="{D1D06F69-0914-405B-AB74-5461539FA821}" srcOrd="0" destOrd="0" parTransId="{4B30CF81-D975-45EA-98C5-84241D1C3719}" sibTransId="{A4BA4AB7-E71A-4A66-9D93-351CECC65FB1}"/>
    <dgm:cxn modelId="{B405E6EC-CD91-7247-8C3B-D6F17D70510A}" type="presOf" srcId="{3E5A05DC-CDA9-4BBC-8412-B4081AA80651}" destId="{0A2331C5-3059-3F42-ABCE-3D1D3A4D3B37}" srcOrd="0" destOrd="0" presId="urn:microsoft.com/office/officeart/2005/8/layout/vList2"/>
    <dgm:cxn modelId="{7C904EAF-8255-6E4B-A28E-0C2B2AE76B67}" type="presParOf" srcId="{0A2331C5-3059-3F42-ABCE-3D1D3A4D3B37}" destId="{03175295-6ED8-5248-AF0A-0F1299E0DD4F}" srcOrd="0" destOrd="0" presId="urn:microsoft.com/office/officeart/2005/8/layout/vList2"/>
    <dgm:cxn modelId="{F1ACF67C-28D6-F64F-9E0C-6A9498F92E8D}" type="presParOf" srcId="{0A2331C5-3059-3F42-ABCE-3D1D3A4D3B37}" destId="{7D86C604-4A3A-7C49-BD78-39C4A53FDF71}" srcOrd="1" destOrd="0" presId="urn:microsoft.com/office/officeart/2005/8/layout/vList2"/>
    <dgm:cxn modelId="{13A74EAF-2166-C643-A72C-30CA67E9011F}" type="presParOf" srcId="{0A2331C5-3059-3F42-ABCE-3D1D3A4D3B37}" destId="{E41D360C-C613-7E44-B829-7A0C973B4BAB}" srcOrd="2" destOrd="0" presId="urn:microsoft.com/office/officeart/2005/8/layout/vList2"/>
    <dgm:cxn modelId="{A3E53BBD-67B5-7D44-8DC4-A7A7DE918732}" type="presParOf" srcId="{0A2331C5-3059-3F42-ABCE-3D1D3A4D3B37}" destId="{5FA81588-D2B1-A54A-9116-7E87EE2AEA09}" srcOrd="3" destOrd="0" presId="urn:microsoft.com/office/officeart/2005/8/layout/vList2"/>
    <dgm:cxn modelId="{59F5AF20-6A51-2C44-8A97-04309913D8E4}" type="presParOf" srcId="{0A2331C5-3059-3F42-ABCE-3D1D3A4D3B37}" destId="{E84C8951-441A-DF4D-AAAA-40B564E65A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4FE398-5BEE-4545-8132-068DCE6C104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B8C3D2-FE38-4F19-B778-23828B338F3C}">
      <dgm:prSet/>
      <dgm:spPr/>
      <dgm:t>
        <a:bodyPr/>
        <a:lstStyle/>
        <a:p>
          <a:r>
            <a:rPr lang="en-US"/>
            <a:t>Decided to stop methadone 140 mg after completing microinduction</a:t>
          </a:r>
        </a:p>
      </dgm:t>
    </dgm:pt>
    <dgm:pt modelId="{84675B29-8CB4-48E6-ACEB-4B1BCCDC9336}" type="parTrans" cxnId="{6D56AB43-3BC2-41F1-95B9-C52FAA31148E}">
      <dgm:prSet/>
      <dgm:spPr/>
      <dgm:t>
        <a:bodyPr/>
        <a:lstStyle/>
        <a:p>
          <a:endParaRPr lang="en-US"/>
        </a:p>
      </dgm:t>
    </dgm:pt>
    <dgm:pt modelId="{C1FDB250-61A6-453E-BD8A-9F48E377D774}" type="sibTrans" cxnId="{6D56AB43-3BC2-41F1-95B9-C52FAA31148E}">
      <dgm:prSet/>
      <dgm:spPr/>
      <dgm:t>
        <a:bodyPr/>
        <a:lstStyle/>
        <a:p>
          <a:endParaRPr lang="en-US"/>
        </a:p>
      </dgm:t>
    </dgm:pt>
    <dgm:pt modelId="{D4C9BC9B-BF51-4396-9B91-A1B590A9827F}">
      <dgm:prSet/>
      <dgm:spPr/>
      <dgm:t>
        <a:bodyPr/>
        <a:lstStyle/>
        <a:p>
          <a:r>
            <a:rPr lang="en-US"/>
            <a:t>1 week of insomnia, bone aches, crying, then felt better</a:t>
          </a:r>
        </a:p>
      </dgm:t>
    </dgm:pt>
    <dgm:pt modelId="{D902E300-715E-49BC-A951-2B69A26F8469}" type="parTrans" cxnId="{38B3FE10-81F9-4CCA-B0D3-BD5D6C98019F}">
      <dgm:prSet/>
      <dgm:spPr/>
      <dgm:t>
        <a:bodyPr/>
        <a:lstStyle/>
        <a:p>
          <a:endParaRPr lang="en-US"/>
        </a:p>
      </dgm:t>
    </dgm:pt>
    <dgm:pt modelId="{86939D75-FFAF-4773-96CC-817491CE5653}" type="sibTrans" cxnId="{38B3FE10-81F9-4CCA-B0D3-BD5D6C98019F}">
      <dgm:prSet/>
      <dgm:spPr/>
      <dgm:t>
        <a:bodyPr/>
        <a:lstStyle/>
        <a:p>
          <a:endParaRPr lang="en-US"/>
        </a:p>
      </dgm:t>
    </dgm:pt>
    <dgm:pt modelId="{9508EC59-D98D-41DD-B397-B54362B54A08}">
      <dgm:prSet/>
      <dgm:spPr/>
      <dgm:t>
        <a:bodyPr/>
        <a:lstStyle/>
        <a:p>
          <a:r>
            <a:rPr lang="en-US"/>
            <a:t>“I wasn’t aware of how sedated I was, I feel more aware of what’s going on.”</a:t>
          </a:r>
        </a:p>
      </dgm:t>
    </dgm:pt>
    <dgm:pt modelId="{EBBB6E51-F44E-4739-A268-4AEAE56FBCA1}" type="parTrans" cxnId="{0D0580CE-988B-45C3-8EE7-300DD6B27A09}">
      <dgm:prSet/>
      <dgm:spPr/>
      <dgm:t>
        <a:bodyPr/>
        <a:lstStyle/>
        <a:p>
          <a:endParaRPr lang="en-US"/>
        </a:p>
      </dgm:t>
    </dgm:pt>
    <dgm:pt modelId="{AD744413-4422-4823-8B74-1C0A966DB0A2}" type="sibTrans" cxnId="{0D0580CE-988B-45C3-8EE7-300DD6B27A09}">
      <dgm:prSet/>
      <dgm:spPr/>
      <dgm:t>
        <a:bodyPr/>
        <a:lstStyle/>
        <a:p>
          <a:endParaRPr lang="en-US"/>
        </a:p>
      </dgm:t>
    </dgm:pt>
    <dgm:pt modelId="{4ADFB7CF-B07B-4CBD-9511-DBDAD47F2CCA}">
      <dgm:prSet/>
      <dgm:spPr/>
      <dgm:t>
        <a:bodyPr/>
        <a:lstStyle/>
        <a:p>
          <a:r>
            <a:rPr lang="en-US" i="1"/>
            <a:t>Few months later…</a:t>
          </a:r>
          <a:endParaRPr lang="en-US"/>
        </a:p>
      </dgm:t>
    </dgm:pt>
    <dgm:pt modelId="{1BEE9E0B-A862-49E0-98D3-0CA3BA373FC6}" type="parTrans" cxnId="{0FB9E0EC-7359-42FF-92D1-386322F2BCFC}">
      <dgm:prSet/>
      <dgm:spPr/>
      <dgm:t>
        <a:bodyPr/>
        <a:lstStyle/>
        <a:p>
          <a:endParaRPr lang="en-US"/>
        </a:p>
      </dgm:t>
    </dgm:pt>
    <dgm:pt modelId="{1E3D22A2-D0AA-44D7-992B-E93892657697}" type="sibTrans" cxnId="{0FB9E0EC-7359-42FF-92D1-386322F2BCFC}">
      <dgm:prSet/>
      <dgm:spPr/>
      <dgm:t>
        <a:bodyPr/>
        <a:lstStyle/>
        <a:p>
          <a:endParaRPr lang="en-US"/>
        </a:p>
      </dgm:t>
    </dgm:pt>
    <dgm:pt modelId="{899F4859-DD8F-41EB-861C-81550834C825}">
      <dgm:prSet/>
      <dgm:spPr/>
      <dgm:t>
        <a:bodyPr/>
        <a:lstStyle/>
        <a:p>
          <a:r>
            <a:rPr lang="en-US"/>
            <a:t>“I am trying to cope with my pain. I know it won't all go away with magic pills."</a:t>
          </a:r>
        </a:p>
      </dgm:t>
    </dgm:pt>
    <dgm:pt modelId="{A54E49F5-8B0F-4141-AE53-CABF1555FA75}" type="parTrans" cxnId="{48A10CF6-5A97-48DE-8EEC-565152AC62A9}">
      <dgm:prSet/>
      <dgm:spPr/>
      <dgm:t>
        <a:bodyPr/>
        <a:lstStyle/>
        <a:p>
          <a:endParaRPr lang="en-US"/>
        </a:p>
      </dgm:t>
    </dgm:pt>
    <dgm:pt modelId="{9EB7D071-2F8F-4C35-845D-891A0836820E}" type="sibTrans" cxnId="{48A10CF6-5A97-48DE-8EEC-565152AC62A9}">
      <dgm:prSet/>
      <dgm:spPr/>
      <dgm:t>
        <a:bodyPr/>
        <a:lstStyle/>
        <a:p>
          <a:endParaRPr lang="en-US"/>
        </a:p>
      </dgm:t>
    </dgm:pt>
    <dgm:pt modelId="{5BFF6C31-F343-694A-8F29-84B61F47612D}" type="pres">
      <dgm:prSet presAssocID="{C34FE398-5BEE-4545-8132-068DCE6C1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45C51C-BE0B-A940-8DE7-C5B547683371}" type="pres">
      <dgm:prSet presAssocID="{C3B8C3D2-FE38-4F19-B778-23828B338F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B8E9B-BDFD-CB44-9EB6-FF8307B09B0C}" type="pres">
      <dgm:prSet presAssocID="{C1FDB250-61A6-453E-BD8A-9F48E377D774}" presName="spacer" presStyleCnt="0"/>
      <dgm:spPr/>
    </dgm:pt>
    <dgm:pt modelId="{7E40AE19-50E4-224E-96AA-51A055B95E22}" type="pres">
      <dgm:prSet presAssocID="{D4C9BC9B-BF51-4396-9B91-A1B590A9827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3BB42-400D-A949-8041-30357BE9ADFA}" type="pres">
      <dgm:prSet presAssocID="{86939D75-FFAF-4773-96CC-817491CE5653}" presName="spacer" presStyleCnt="0"/>
      <dgm:spPr/>
    </dgm:pt>
    <dgm:pt modelId="{953175C1-B65E-114D-9DB0-07EE4EC4C2E1}" type="pres">
      <dgm:prSet presAssocID="{9508EC59-D98D-41DD-B397-B54362B54A0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BB546-B1FA-974F-A795-DE4EC0CA36C5}" type="pres">
      <dgm:prSet presAssocID="{AD744413-4422-4823-8B74-1C0A966DB0A2}" presName="spacer" presStyleCnt="0"/>
      <dgm:spPr/>
    </dgm:pt>
    <dgm:pt modelId="{455582C5-6256-5449-87C9-8B33B10809E2}" type="pres">
      <dgm:prSet presAssocID="{4ADFB7CF-B07B-4CBD-9511-DBDAD47F2C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2AFA0-1153-FA4C-B594-CFE9DE5E335B}" type="pres">
      <dgm:prSet presAssocID="{1E3D22A2-D0AA-44D7-992B-E93892657697}" presName="spacer" presStyleCnt="0"/>
      <dgm:spPr/>
    </dgm:pt>
    <dgm:pt modelId="{4EA5988C-7A6A-8242-A4AD-7675993D5D9A}" type="pres">
      <dgm:prSet presAssocID="{899F4859-DD8F-41EB-861C-81550834C82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97469-2153-AA49-B5A6-FDFCE0EC50AD}" type="presOf" srcId="{D4C9BC9B-BF51-4396-9B91-A1B590A9827F}" destId="{7E40AE19-50E4-224E-96AA-51A055B95E22}" srcOrd="0" destOrd="0" presId="urn:microsoft.com/office/officeart/2005/8/layout/vList2"/>
    <dgm:cxn modelId="{256FDD55-78E7-8B44-A4F7-957CEE7A3936}" type="presOf" srcId="{9508EC59-D98D-41DD-B397-B54362B54A08}" destId="{953175C1-B65E-114D-9DB0-07EE4EC4C2E1}" srcOrd="0" destOrd="0" presId="urn:microsoft.com/office/officeart/2005/8/layout/vList2"/>
    <dgm:cxn modelId="{6D56AB43-3BC2-41F1-95B9-C52FAA31148E}" srcId="{C34FE398-5BEE-4545-8132-068DCE6C1042}" destId="{C3B8C3D2-FE38-4F19-B778-23828B338F3C}" srcOrd="0" destOrd="0" parTransId="{84675B29-8CB4-48E6-ACEB-4B1BCCDC9336}" sibTransId="{C1FDB250-61A6-453E-BD8A-9F48E377D774}"/>
    <dgm:cxn modelId="{E53BC51A-D565-404E-BC69-BD6C23E61C7A}" type="presOf" srcId="{4ADFB7CF-B07B-4CBD-9511-DBDAD47F2CCA}" destId="{455582C5-6256-5449-87C9-8B33B10809E2}" srcOrd="0" destOrd="0" presId="urn:microsoft.com/office/officeart/2005/8/layout/vList2"/>
    <dgm:cxn modelId="{0FB9E0EC-7359-42FF-92D1-386322F2BCFC}" srcId="{C34FE398-5BEE-4545-8132-068DCE6C1042}" destId="{4ADFB7CF-B07B-4CBD-9511-DBDAD47F2CCA}" srcOrd="3" destOrd="0" parTransId="{1BEE9E0B-A862-49E0-98D3-0CA3BA373FC6}" sibTransId="{1E3D22A2-D0AA-44D7-992B-E93892657697}"/>
    <dgm:cxn modelId="{6C272AAA-CD23-5E4A-A0D9-B26AE72423CC}" type="presOf" srcId="{C34FE398-5BEE-4545-8132-068DCE6C1042}" destId="{5BFF6C31-F343-694A-8F29-84B61F47612D}" srcOrd="0" destOrd="0" presId="urn:microsoft.com/office/officeart/2005/8/layout/vList2"/>
    <dgm:cxn modelId="{7E668071-D8CD-1040-81D5-CBDFAA068A2E}" type="presOf" srcId="{C3B8C3D2-FE38-4F19-B778-23828B338F3C}" destId="{1445C51C-BE0B-A940-8DE7-C5B547683371}" srcOrd="0" destOrd="0" presId="urn:microsoft.com/office/officeart/2005/8/layout/vList2"/>
    <dgm:cxn modelId="{48A10CF6-5A97-48DE-8EEC-565152AC62A9}" srcId="{C34FE398-5BEE-4545-8132-068DCE6C1042}" destId="{899F4859-DD8F-41EB-861C-81550834C825}" srcOrd="4" destOrd="0" parTransId="{A54E49F5-8B0F-4141-AE53-CABF1555FA75}" sibTransId="{9EB7D071-2F8F-4C35-845D-891A0836820E}"/>
    <dgm:cxn modelId="{620EC0C7-456B-984C-9B6C-BD8BE8EC15FB}" type="presOf" srcId="{899F4859-DD8F-41EB-861C-81550834C825}" destId="{4EA5988C-7A6A-8242-A4AD-7675993D5D9A}" srcOrd="0" destOrd="0" presId="urn:microsoft.com/office/officeart/2005/8/layout/vList2"/>
    <dgm:cxn modelId="{38B3FE10-81F9-4CCA-B0D3-BD5D6C98019F}" srcId="{C34FE398-5BEE-4545-8132-068DCE6C1042}" destId="{D4C9BC9B-BF51-4396-9B91-A1B590A9827F}" srcOrd="1" destOrd="0" parTransId="{D902E300-715E-49BC-A951-2B69A26F8469}" sibTransId="{86939D75-FFAF-4773-96CC-817491CE5653}"/>
    <dgm:cxn modelId="{0D0580CE-988B-45C3-8EE7-300DD6B27A09}" srcId="{C34FE398-5BEE-4545-8132-068DCE6C1042}" destId="{9508EC59-D98D-41DD-B397-B54362B54A08}" srcOrd="2" destOrd="0" parTransId="{EBBB6E51-F44E-4739-A268-4AEAE56FBCA1}" sibTransId="{AD744413-4422-4823-8B74-1C0A966DB0A2}"/>
    <dgm:cxn modelId="{6BF9F0A8-E90B-FD4D-9BB2-C8CCB16F5566}" type="presParOf" srcId="{5BFF6C31-F343-694A-8F29-84B61F47612D}" destId="{1445C51C-BE0B-A940-8DE7-C5B547683371}" srcOrd="0" destOrd="0" presId="urn:microsoft.com/office/officeart/2005/8/layout/vList2"/>
    <dgm:cxn modelId="{E15E5EDB-EFB2-F14D-82E8-0C3315EAEAE1}" type="presParOf" srcId="{5BFF6C31-F343-694A-8F29-84B61F47612D}" destId="{70CB8E9B-BDFD-CB44-9EB6-FF8307B09B0C}" srcOrd="1" destOrd="0" presId="urn:microsoft.com/office/officeart/2005/8/layout/vList2"/>
    <dgm:cxn modelId="{DC946217-91EF-FB46-92A1-5A522979D7D5}" type="presParOf" srcId="{5BFF6C31-F343-694A-8F29-84B61F47612D}" destId="{7E40AE19-50E4-224E-96AA-51A055B95E22}" srcOrd="2" destOrd="0" presId="urn:microsoft.com/office/officeart/2005/8/layout/vList2"/>
    <dgm:cxn modelId="{20F1B7CF-73EA-7E4D-A647-438B92502493}" type="presParOf" srcId="{5BFF6C31-F343-694A-8F29-84B61F47612D}" destId="{9483BB42-400D-A949-8041-30357BE9ADFA}" srcOrd="3" destOrd="0" presId="urn:microsoft.com/office/officeart/2005/8/layout/vList2"/>
    <dgm:cxn modelId="{E2F03DB5-7B7E-DD42-9431-D44B1A07A503}" type="presParOf" srcId="{5BFF6C31-F343-694A-8F29-84B61F47612D}" destId="{953175C1-B65E-114D-9DB0-07EE4EC4C2E1}" srcOrd="4" destOrd="0" presId="urn:microsoft.com/office/officeart/2005/8/layout/vList2"/>
    <dgm:cxn modelId="{9D1FE7C7-368E-954E-849E-C8BF57F46B9E}" type="presParOf" srcId="{5BFF6C31-F343-694A-8F29-84B61F47612D}" destId="{42CBB546-B1FA-974F-A795-DE4EC0CA36C5}" srcOrd="5" destOrd="0" presId="urn:microsoft.com/office/officeart/2005/8/layout/vList2"/>
    <dgm:cxn modelId="{9BD3DA40-E093-2642-B52B-AACC75219373}" type="presParOf" srcId="{5BFF6C31-F343-694A-8F29-84B61F47612D}" destId="{455582C5-6256-5449-87C9-8B33B10809E2}" srcOrd="6" destOrd="0" presId="urn:microsoft.com/office/officeart/2005/8/layout/vList2"/>
    <dgm:cxn modelId="{B60C8CFB-75E5-E243-9088-46EDB27AFCE3}" type="presParOf" srcId="{5BFF6C31-F343-694A-8F29-84B61F47612D}" destId="{3F52AFA0-1153-FA4C-B594-CFE9DE5E335B}" srcOrd="7" destOrd="0" presId="urn:microsoft.com/office/officeart/2005/8/layout/vList2"/>
    <dgm:cxn modelId="{7F82DF90-8AE7-854A-A33E-201A13942B2D}" type="presParOf" srcId="{5BFF6C31-F343-694A-8F29-84B61F47612D}" destId="{4EA5988C-7A6A-8242-A4AD-7675993D5D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07469-313A-6C4E-AFB8-4FB68EF7B216}">
      <dsp:nvSpPr>
        <dsp:cNvPr id="0" name=""/>
        <dsp:cNvSpPr/>
      </dsp:nvSpPr>
      <dsp:spPr>
        <a:xfrm>
          <a:off x="601" y="92798"/>
          <a:ext cx="2435125" cy="29221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0" rIns="240536" bIns="3302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Define buprenorphine microdosing and become familiar with several protocols</a:t>
          </a:r>
        </a:p>
      </dsp:txBody>
      <dsp:txXfrm>
        <a:off x="601" y="1261658"/>
        <a:ext cx="2435125" cy="1753290"/>
      </dsp:txXfrm>
    </dsp:sp>
    <dsp:sp modelId="{CC6C1E77-212F-6A43-A0F0-CBF053CE985D}">
      <dsp:nvSpPr>
        <dsp:cNvPr id="0" name=""/>
        <dsp:cNvSpPr/>
      </dsp:nvSpPr>
      <dsp:spPr>
        <a:xfrm>
          <a:off x="601" y="92798"/>
          <a:ext cx="2435125" cy="116886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165100" rIns="240536" bIns="16510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/>
            <a:t>01</a:t>
          </a:r>
        </a:p>
      </dsp:txBody>
      <dsp:txXfrm>
        <a:off x="601" y="92798"/>
        <a:ext cx="2435125" cy="1168860"/>
      </dsp:txXfrm>
    </dsp:sp>
    <dsp:sp modelId="{8D285D53-A590-6141-87BC-263EA2A1EC2D}">
      <dsp:nvSpPr>
        <dsp:cNvPr id="0" name=""/>
        <dsp:cNvSpPr/>
      </dsp:nvSpPr>
      <dsp:spPr>
        <a:xfrm>
          <a:off x="2630537" y="92798"/>
          <a:ext cx="2435125" cy="2922150"/>
        </a:xfrm>
        <a:prstGeom prst="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0" rIns="240536" bIns="3302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Review case studies on microdosing from the inpatient consult service and several outpatient settings</a:t>
          </a:r>
        </a:p>
      </dsp:txBody>
      <dsp:txXfrm>
        <a:off x="2630537" y="1261658"/>
        <a:ext cx="2435125" cy="1753290"/>
      </dsp:txXfrm>
    </dsp:sp>
    <dsp:sp modelId="{03FD0E83-BB59-BD4B-AC6A-A916C12E925A}">
      <dsp:nvSpPr>
        <dsp:cNvPr id="0" name=""/>
        <dsp:cNvSpPr/>
      </dsp:nvSpPr>
      <dsp:spPr>
        <a:xfrm>
          <a:off x="2630537" y="92798"/>
          <a:ext cx="2435125" cy="116886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165100" rIns="240536" bIns="16510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/>
            <a:t>02</a:t>
          </a:r>
        </a:p>
      </dsp:txBody>
      <dsp:txXfrm>
        <a:off x="2630537" y="92798"/>
        <a:ext cx="2435125" cy="1168860"/>
      </dsp:txXfrm>
    </dsp:sp>
    <dsp:sp modelId="{22F06E0B-1299-9443-A662-C93323A64390}">
      <dsp:nvSpPr>
        <dsp:cNvPr id="0" name=""/>
        <dsp:cNvSpPr/>
      </dsp:nvSpPr>
      <dsp:spPr>
        <a:xfrm>
          <a:off x="5260472" y="92798"/>
          <a:ext cx="2435125" cy="2922150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0" rIns="240536" bIns="3302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Implement microdosing in the outpatient setting </a:t>
          </a:r>
        </a:p>
      </dsp:txBody>
      <dsp:txXfrm>
        <a:off x="5260472" y="1261658"/>
        <a:ext cx="2435125" cy="1753290"/>
      </dsp:txXfrm>
    </dsp:sp>
    <dsp:sp modelId="{EE4770FF-DE3F-3248-BC77-1E72F4E94D47}">
      <dsp:nvSpPr>
        <dsp:cNvPr id="0" name=""/>
        <dsp:cNvSpPr/>
      </dsp:nvSpPr>
      <dsp:spPr>
        <a:xfrm>
          <a:off x="5260472" y="92798"/>
          <a:ext cx="2435125" cy="1168860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36" tIns="165100" rIns="240536" bIns="16510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/>
            <a:t>03</a:t>
          </a:r>
        </a:p>
      </dsp:txBody>
      <dsp:txXfrm>
        <a:off x="5260472" y="92798"/>
        <a:ext cx="2435125" cy="1168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D63C2-B47B-4BAC-86B2-79E2B8833191}">
      <dsp:nvSpPr>
        <dsp:cNvPr id="0" name=""/>
        <dsp:cNvSpPr/>
      </dsp:nvSpPr>
      <dsp:spPr>
        <a:xfrm>
          <a:off x="2527930" y="2361774"/>
          <a:ext cx="289451" cy="887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50"/>
              </a:lnTo>
              <a:lnTo>
                <a:pt x="289451" y="8876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62BBA-767D-4711-A96E-C2F0C50FF9E1}">
      <dsp:nvSpPr>
        <dsp:cNvPr id="0" name=""/>
        <dsp:cNvSpPr/>
      </dsp:nvSpPr>
      <dsp:spPr>
        <a:xfrm>
          <a:off x="2132347" y="991705"/>
          <a:ext cx="1167452" cy="40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15"/>
              </a:lnTo>
              <a:lnTo>
                <a:pt x="1167452" y="202615"/>
              </a:lnTo>
              <a:lnTo>
                <a:pt x="1167452" y="4052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5052B-D78C-4B1D-A61B-EDA89DFC7C6A}">
      <dsp:nvSpPr>
        <dsp:cNvPr id="0" name=""/>
        <dsp:cNvSpPr/>
      </dsp:nvSpPr>
      <dsp:spPr>
        <a:xfrm>
          <a:off x="193025" y="2361774"/>
          <a:ext cx="289451" cy="887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650"/>
              </a:lnTo>
              <a:lnTo>
                <a:pt x="289451" y="8876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B9AD5-D39B-4D91-AABF-980FF816D64F}">
      <dsp:nvSpPr>
        <dsp:cNvPr id="0" name=""/>
        <dsp:cNvSpPr/>
      </dsp:nvSpPr>
      <dsp:spPr>
        <a:xfrm>
          <a:off x="964894" y="991705"/>
          <a:ext cx="1167452" cy="405231"/>
        </a:xfrm>
        <a:custGeom>
          <a:avLst/>
          <a:gdLst/>
          <a:ahLst/>
          <a:cxnLst/>
          <a:rect l="0" t="0" r="0" b="0"/>
          <a:pathLst>
            <a:path>
              <a:moveTo>
                <a:pt x="1167452" y="0"/>
              </a:moveTo>
              <a:lnTo>
                <a:pt x="1167452" y="202615"/>
              </a:lnTo>
              <a:lnTo>
                <a:pt x="0" y="202615"/>
              </a:lnTo>
              <a:lnTo>
                <a:pt x="0" y="4052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77C26-D1B2-4621-9D14-C5BDCBC5FA55}">
      <dsp:nvSpPr>
        <dsp:cNvPr id="0" name=""/>
        <dsp:cNvSpPr/>
      </dsp:nvSpPr>
      <dsp:spPr>
        <a:xfrm>
          <a:off x="1167510" y="26868"/>
          <a:ext cx="1929674" cy="96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Bup</a:t>
          </a:r>
          <a:r>
            <a:rPr lang="en-US" sz="2100" kern="1200" dirty="0"/>
            <a:t> Induction</a:t>
          </a:r>
        </a:p>
      </dsp:txBody>
      <dsp:txXfrm>
        <a:off x="1167510" y="26868"/>
        <a:ext cx="1929674" cy="964837"/>
      </dsp:txXfrm>
    </dsp:sp>
    <dsp:sp modelId="{B4A23CF1-3335-494D-BD43-99A17D08C677}">
      <dsp:nvSpPr>
        <dsp:cNvPr id="0" name=""/>
        <dsp:cNvSpPr/>
      </dsp:nvSpPr>
      <dsp:spPr>
        <a:xfrm>
          <a:off x="57" y="1396937"/>
          <a:ext cx="1929674" cy="96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In opioid withdrawal</a:t>
          </a:r>
        </a:p>
      </dsp:txBody>
      <dsp:txXfrm>
        <a:off x="57" y="1396937"/>
        <a:ext cx="1929674" cy="964837"/>
      </dsp:txXfrm>
    </dsp:sp>
    <dsp:sp modelId="{7F386977-F1C9-44FB-A957-A2872814894E}">
      <dsp:nvSpPr>
        <dsp:cNvPr id="0" name=""/>
        <dsp:cNvSpPr/>
      </dsp:nvSpPr>
      <dsp:spPr>
        <a:xfrm>
          <a:off x="482476" y="2767006"/>
          <a:ext cx="1929674" cy="96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Standard</a:t>
          </a:r>
        </a:p>
      </dsp:txBody>
      <dsp:txXfrm>
        <a:off x="482476" y="2767006"/>
        <a:ext cx="1929674" cy="964837"/>
      </dsp:txXfrm>
    </dsp:sp>
    <dsp:sp modelId="{709EFE0F-A88C-47D4-9FC6-3021947E2711}">
      <dsp:nvSpPr>
        <dsp:cNvPr id="0" name=""/>
        <dsp:cNvSpPr/>
      </dsp:nvSpPr>
      <dsp:spPr>
        <a:xfrm>
          <a:off x="2334963" y="1396937"/>
          <a:ext cx="1929674" cy="96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Not in opioid withdrawal</a:t>
          </a:r>
        </a:p>
      </dsp:txBody>
      <dsp:txXfrm>
        <a:off x="2334963" y="1396937"/>
        <a:ext cx="1929674" cy="964837"/>
      </dsp:txXfrm>
    </dsp:sp>
    <dsp:sp modelId="{DFE99CB0-4CD5-4B01-AF8A-779CE2C5F7FC}">
      <dsp:nvSpPr>
        <dsp:cNvPr id="0" name=""/>
        <dsp:cNvSpPr/>
      </dsp:nvSpPr>
      <dsp:spPr>
        <a:xfrm>
          <a:off x="2817382" y="2767006"/>
          <a:ext cx="1929674" cy="9648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Low Dose (</a:t>
          </a:r>
          <a:r>
            <a:rPr lang="en-US" sz="2100" kern="1200" dirty="0" err="1"/>
            <a:t>Microinduction</a:t>
          </a:r>
          <a:r>
            <a:rPr lang="en-US" sz="2100" kern="1200" dirty="0"/>
            <a:t>)</a:t>
          </a:r>
        </a:p>
      </dsp:txBody>
      <dsp:txXfrm>
        <a:off x="2817382" y="2767006"/>
        <a:ext cx="1929674" cy="964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ECC2C-8837-A24B-8253-8FBAF310C2CA}">
      <dsp:nvSpPr>
        <dsp:cNvPr id="0" name=""/>
        <dsp:cNvSpPr/>
      </dsp:nvSpPr>
      <dsp:spPr>
        <a:xfrm>
          <a:off x="0" y="29299"/>
          <a:ext cx="4205288" cy="2398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Start a 20 mcg </a:t>
          </a:r>
          <a:r>
            <a:rPr lang="en-US" sz="2500" u="sng" kern="1200" dirty="0"/>
            <a:t>buprenorphine transdermal patch</a:t>
          </a:r>
          <a:r>
            <a:rPr lang="en-US" sz="2500" kern="1200" dirty="0"/>
            <a:t> and gradually introduce SL </a:t>
          </a:r>
          <a:r>
            <a:rPr lang="en-US" sz="2500" kern="1200" dirty="0" err="1"/>
            <a:t>bup</a:t>
          </a:r>
          <a:r>
            <a:rPr lang="en-US" sz="2500" kern="1200" dirty="0"/>
            <a:t>/</a:t>
          </a:r>
          <a:r>
            <a:rPr lang="en-US" sz="2500" kern="1200" dirty="0" err="1"/>
            <a:t>nlx</a:t>
          </a:r>
          <a:r>
            <a:rPr lang="en-US" sz="2500" kern="1200" dirty="0"/>
            <a:t>. Then stop/taper full agonist.</a:t>
          </a:r>
        </a:p>
      </dsp:txBody>
      <dsp:txXfrm>
        <a:off x="117085" y="146384"/>
        <a:ext cx="3971118" cy="2164330"/>
      </dsp:txXfrm>
    </dsp:sp>
    <dsp:sp modelId="{5402CBC8-1E95-8D4E-87A2-7E1669D58DEA}">
      <dsp:nvSpPr>
        <dsp:cNvPr id="0" name=""/>
        <dsp:cNvSpPr/>
      </dsp:nvSpPr>
      <dsp:spPr>
        <a:xfrm>
          <a:off x="0" y="2499799"/>
          <a:ext cx="4205288" cy="23985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2. Start </a:t>
          </a:r>
          <a:r>
            <a:rPr lang="en-US" sz="2500" u="sng" kern="1200" dirty="0"/>
            <a:t>sublingual </a:t>
          </a:r>
          <a:r>
            <a:rPr lang="en-US" sz="2500" u="sng" kern="1200" dirty="0" err="1"/>
            <a:t>bup</a:t>
          </a:r>
          <a:r>
            <a:rPr lang="en-US" sz="2500" u="sng" kern="1200" dirty="0"/>
            <a:t>/</a:t>
          </a:r>
          <a:r>
            <a:rPr lang="en-US" sz="2500" u="sng" kern="1200" dirty="0" err="1"/>
            <a:t>nlx</a:t>
          </a:r>
          <a:r>
            <a:rPr lang="en-US" sz="2500" u="sng" kern="1200" dirty="0"/>
            <a:t> at very low doses </a:t>
          </a:r>
          <a:r>
            <a:rPr lang="en-US" sz="2500" kern="1200" dirty="0"/>
            <a:t>and </a:t>
          </a:r>
          <a:r>
            <a:rPr lang="en-US" sz="2500" kern="1200" dirty="0" err="1"/>
            <a:t>uptitrate</a:t>
          </a:r>
          <a:r>
            <a:rPr lang="en-US" sz="2500" kern="1200" dirty="0"/>
            <a:t>. Then stop/taper full agonist.</a:t>
          </a:r>
        </a:p>
      </dsp:txBody>
      <dsp:txXfrm>
        <a:off x="117085" y="2616884"/>
        <a:ext cx="3971118" cy="2164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75295-6ED8-5248-AF0A-0F1299E0DD4F}">
      <dsp:nvSpPr>
        <dsp:cNvPr id="0" name=""/>
        <dsp:cNvSpPr/>
      </dsp:nvSpPr>
      <dsp:spPr>
        <a:xfrm>
          <a:off x="0" y="545024"/>
          <a:ext cx="4613672" cy="1357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First research done in Switzerland using 0.2 mg compounded doses yielded the “Bernese Method” starting with 0.5 mg doses and titrating up.</a:t>
          </a:r>
        </a:p>
      </dsp:txBody>
      <dsp:txXfrm>
        <a:off x="66253" y="611277"/>
        <a:ext cx="4481166" cy="1224694"/>
      </dsp:txXfrm>
    </dsp:sp>
    <dsp:sp modelId="{E41D360C-C613-7E44-B829-7A0C973B4BAB}">
      <dsp:nvSpPr>
        <dsp:cNvPr id="0" name=""/>
        <dsp:cNvSpPr/>
      </dsp:nvSpPr>
      <dsp:spPr>
        <a:xfrm>
          <a:off x="0" y="1959825"/>
          <a:ext cx="4613672" cy="1357200"/>
        </a:xfrm>
        <a:prstGeom prst="roundRect">
          <a:avLst/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Rapidly growing number of published case reports in US and Canada have used a variety of protocols with both patches and SL dosing.</a:t>
          </a:r>
        </a:p>
      </dsp:txBody>
      <dsp:txXfrm>
        <a:off x="66253" y="2026078"/>
        <a:ext cx="4481166" cy="1224694"/>
      </dsp:txXfrm>
    </dsp:sp>
    <dsp:sp modelId="{E84C8951-441A-DF4D-AAAA-40B564E65A09}">
      <dsp:nvSpPr>
        <dsp:cNvPr id="0" name=""/>
        <dsp:cNvSpPr/>
      </dsp:nvSpPr>
      <dsp:spPr>
        <a:xfrm>
          <a:off x="0" y="3374625"/>
          <a:ext cx="4613672" cy="13572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Have transitioned from methadone doses as high as 100 mg methadone.</a:t>
          </a:r>
        </a:p>
      </dsp:txBody>
      <dsp:txXfrm>
        <a:off x="66253" y="3440878"/>
        <a:ext cx="4481166" cy="1224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5C51C-BE0B-A940-8DE7-C5B547683371}">
      <dsp:nvSpPr>
        <dsp:cNvPr id="0" name=""/>
        <dsp:cNvSpPr/>
      </dsp:nvSpPr>
      <dsp:spPr>
        <a:xfrm>
          <a:off x="0" y="724954"/>
          <a:ext cx="4205288" cy="6563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Decided to stop methadone 140 mg after completing microinduction</a:t>
          </a:r>
        </a:p>
      </dsp:txBody>
      <dsp:txXfrm>
        <a:off x="32041" y="756995"/>
        <a:ext cx="4141206" cy="592288"/>
      </dsp:txXfrm>
    </dsp:sp>
    <dsp:sp modelId="{7E40AE19-50E4-224E-96AA-51A055B95E22}">
      <dsp:nvSpPr>
        <dsp:cNvPr id="0" name=""/>
        <dsp:cNvSpPr/>
      </dsp:nvSpPr>
      <dsp:spPr>
        <a:xfrm>
          <a:off x="0" y="1430284"/>
          <a:ext cx="4205288" cy="656370"/>
        </a:xfrm>
        <a:prstGeom prst="roundRect">
          <a:avLst/>
        </a:prstGeom>
        <a:gradFill rotWithShape="0">
          <a:gsLst>
            <a:gs pos="0">
              <a:schemeClr val="accent2">
                <a:hueOff val="-2587972"/>
                <a:satOff val="11465"/>
                <a:lumOff val="-421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587972"/>
                <a:satOff val="11465"/>
                <a:lumOff val="-421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587972"/>
                <a:satOff val="11465"/>
                <a:lumOff val="-421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1 week of insomnia, bone aches, crying, then felt better</a:t>
          </a:r>
        </a:p>
      </dsp:txBody>
      <dsp:txXfrm>
        <a:off x="32041" y="1462325"/>
        <a:ext cx="4141206" cy="592288"/>
      </dsp:txXfrm>
    </dsp:sp>
    <dsp:sp modelId="{953175C1-B65E-114D-9DB0-07EE4EC4C2E1}">
      <dsp:nvSpPr>
        <dsp:cNvPr id="0" name=""/>
        <dsp:cNvSpPr/>
      </dsp:nvSpPr>
      <dsp:spPr>
        <a:xfrm>
          <a:off x="0" y="2135614"/>
          <a:ext cx="4205288" cy="65637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“I wasn’t aware of how sedated I was, I feel more aware of what’s going on.”</a:t>
          </a:r>
        </a:p>
      </dsp:txBody>
      <dsp:txXfrm>
        <a:off x="32041" y="2167655"/>
        <a:ext cx="4141206" cy="592288"/>
      </dsp:txXfrm>
    </dsp:sp>
    <dsp:sp modelId="{455582C5-6256-5449-87C9-8B33B10809E2}">
      <dsp:nvSpPr>
        <dsp:cNvPr id="0" name=""/>
        <dsp:cNvSpPr/>
      </dsp:nvSpPr>
      <dsp:spPr>
        <a:xfrm>
          <a:off x="0" y="2840945"/>
          <a:ext cx="4205288" cy="656370"/>
        </a:xfrm>
        <a:prstGeom prst="roundRect">
          <a:avLst/>
        </a:prstGeom>
        <a:gradFill rotWithShape="0">
          <a:gsLst>
            <a:gs pos="0">
              <a:schemeClr val="accent2">
                <a:hueOff val="-7763915"/>
                <a:satOff val="34394"/>
                <a:lumOff val="-1264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763915"/>
                <a:satOff val="34394"/>
                <a:lumOff val="-1264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763915"/>
                <a:satOff val="34394"/>
                <a:lumOff val="-1264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1" kern="1200"/>
            <a:t>Few months later…</a:t>
          </a:r>
          <a:endParaRPr lang="en-US" sz="1700" kern="1200"/>
        </a:p>
      </dsp:txBody>
      <dsp:txXfrm>
        <a:off x="32041" y="2872986"/>
        <a:ext cx="4141206" cy="592288"/>
      </dsp:txXfrm>
    </dsp:sp>
    <dsp:sp modelId="{4EA5988C-7A6A-8242-A4AD-7675993D5D9A}">
      <dsp:nvSpPr>
        <dsp:cNvPr id="0" name=""/>
        <dsp:cNvSpPr/>
      </dsp:nvSpPr>
      <dsp:spPr>
        <a:xfrm>
          <a:off x="0" y="3546275"/>
          <a:ext cx="4205288" cy="65637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“I am trying to cope with my pain. I know it won't all go away with magic pills."</a:t>
          </a:r>
        </a:p>
      </dsp:txBody>
      <dsp:txXfrm>
        <a:off x="32041" y="3578316"/>
        <a:ext cx="4141206" cy="592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DFAB4-D263-354E-8DDE-4295430BF3F6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13EA7-89D5-9347-8DAD-F6E0ABB83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2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work in progress – will leave a good amount of time at the end of presentation</a:t>
            </a:r>
            <a:r>
              <a:rPr lang="en-US" baseline="0" dirty="0"/>
              <a:t> for discussion – and also would like feedback in preparation for presenting “how to” didactic at Thursday’s ECHO.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05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patient was notable as she was the first patient to transition to a SNF early in the induction process.</a:t>
            </a:r>
          </a:p>
          <a:p>
            <a:r>
              <a:rPr lang="en-US" dirty="0"/>
              <a:t>At</a:t>
            </a:r>
            <a:r>
              <a:rPr lang="en-US" baseline="0" dirty="0"/>
              <a:t> this point we were confident enough in the process to know it would go smoothly.</a:t>
            </a:r>
          </a:p>
          <a:p>
            <a:r>
              <a:rPr lang="en-US" baseline="0" dirty="0"/>
              <a:t>Prior to her, another pt had gone home with a patch – she lived in Medford and had a pain doc, who was comfortable with bupe and agreed to oversee induction.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44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</a:t>
            </a:r>
            <a:r>
              <a:rPr lang="en-US" baseline="0" dirty="0"/>
              <a:t> of approx 30 microdose inductions, we have had 4 patients elect to stop; in each case patients had been less motivated to be on buprenorphine for a variety of reasons.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2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parameters for transitioning a patient from methadone – ie – should protocol be altered for those on &gt;100 mg methadone? (or other long acting opioids)</a:t>
            </a:r>
          </a:p>
          <a:p>
            <a:r>
              <a:rPr lang="en-US" dirty="0"/>
              <a:t>Is it necessary to wait more than 24 hours after patch is placed to start SL dosing?</a:t>
            </a:r>
          </a:p>
          <a:p>
            <a:r>
              <a:rPr lang="en-US" dirty="0"/>
              <a:t>Should we start SL at a higher dose in patients on lower doses of opioids – (Lembke protocol is faster).</a:t>
            </a:r>
          </a:p>
          <a:p>
            <a:r>
              <a:rPr lang="en-US" dirty="0"/>
              <a:t>Can we start using the Bernese method in the outpatient setting by having patients cut their 2 mg tabs into quarters? (Which many are already doing, themselves, but without guidance.)</a:t>
            </a:r>
          </a:p>
          <a:p>
            <a:r>
              <a:rPr lang="en-US" dirty="0"/>
              <a:t>How can we advocate for insurance coverage of transdermal patch in outpatient setting?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3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OR, you can have patients do this at home.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0FF1-3F75-6D4B-8D92-86E76BEAC8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 button med student</a:t>
            </a:r>
            <a:r>
              <a:rPr lang="en-US" baseline="0" dirty="0"/>
              <a:t> at OHSU 1</a:t>
            </a:r>
            <a:r>
              <a:rPr lang="en-US" baseline="30000" dirty="0"/>
              <a:t>st</a:t>
            </a:r>
            <a:r>
              <a:rPr lang="en-US" baseline="0" dirty="0"/>
              <a:t> author of the best low dose induction hospital paper 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C6E71-6548-4520-9115-344883B51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53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Buprenorphine, a partical agonist at the mu receptors,</a:t>
            </a:r>
            <a:r>
              <a:rPr lang="en-US" baseline="0" dirty="0"/>
              <a:t> is a higher affinity binder than full agonists.  In a traditional induction empty mu receptors are required in order to avoid precipitating withdrawal by kicking full agonists off receptors.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6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Stanford University Hospital:</a:t>
            </a:r>
            <a:r>
              <a:rPr lang="en-US" baseline="0" dirty="0"/>
              <a:t> </a:t>
            </a:r>
            <a:r>
              <a:rPr lang="en-US" dirty="0"/>
              <a:t>21 yo woman with IV</a:t>
            </a:r>
            <a:r>
              <a:rPr lang="en-US" baseline="0" dirty="0"/>
              <a:t> heroin use, admitted with abscess, sepsis, endocarditis, had surgery to replace pulmonic valve, receiving 220 morphine equivalents of full agonists post-surgery, staying in hospital for completion of abx.  Transitioned to bupe for SUD and pain.  Full agonists were tapered as tolerated prior to induction (no specifics given).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4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62 year old man, admitted with</a:t>
            </a:r>
            <a:r>
              <a:rPr lang="en-US" baseline="0" dirty="0"/>
              <a:t> multifactorial chronic pain, inadvertently taken off Belbuca buccal films</a:t>
            </a:r>
          </a:p>
          <a:p>
            <a:r>
              <a:rPr lang="en-US" baseline="0" dirty="0"/>
              <a:t>Could not tolerate withdrawal or increased pain.  PCP had worked hard over months to taper of opioid pain meds. </a:t>
            </a:r>
          </a:p>
          <a:p>
            <a:r>
              <a:rPr lang="en-US" baseline="0" dirty="0"/>
              <a:t>Pt had multiple reasons why full agonists were not appropriate to continue.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8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stop full</a:t>
            </a:r>
            <a:r>
              <a:rPr lang="en-US" baseline="0" dirty="0"/>
              <a:t> agonists at 16 mg but could probably stop sooner, and we have frequently tapered sooner.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32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OUD involved prescribed opioid pain meds for</a:t>
            </a:r>
            <a:r>
              <a:rPr lang="en-US" baseline="0" dirty="0"/>
              <a:t> a rare form of fibromatosis.  Pt very much identified with the diagnosis of OUD and did not want to be on opioid pain medications outside of the hospital.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13EA7-89D5-9347-8DAD-F6E0ABB8393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9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53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7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0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3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58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3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2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2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0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F48DFF3-0364-FB46-8390-721CEF751DA7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FD321C4-428A-6144-AF3E-63E3C6197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6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386584"/>
            <a:ext cx="6743700" cy="1828800"/>
          </a:xfrm>
        </p:spPr>
        <p:txBody>
          <a:bodyPr>
            <a:normAutofit/>
          </a:bodyPr>
          <a:lstStyle/>
          <a:p>
            <a:r>
              <a:rPr lang="en-US" dirty="0"/>
              <a:t>Microdose Buprenorphine Induction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5" y="4840224"/>
            <a:ext cx="5101209" cy="12398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Jennifer Hartley</a:t>
            </a:r>
          </a:p>
          <a:p>
            <a:r>
              <a:rPr lang="en-US" b="1" dirty="0">
                <a:solidFill>
                  <a:schemeClr val="tx1"/>
                </a:solidFill>
              </a:rPr>
              <a:t>CHRONIC PAIN &amp; OPIOIDS ECHO</a:t>
            </a:r>
          </a:p>
          <a:p>
            <a:r>
              <a:rPr lang="en-US" b="1" dirty="0">
                <a:solidFill>
                  <a:schemeClr val="tx1"/>
                </a:solidFill>
              </a:rPr>
              <a:t>March </a:t>
            </a:r>
            <a:r>
              <a:rPr lang="en-US" b="1" dirty="0" smtClean="0">
                <a:solidFill>
                  <a:schemeClr val="tx1"/>
                </a:solidFill>
              </a:rPr>
              <a:t>29, 2022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6332007" cy="118872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Review of standard induction</a:t>
            </a:r>
          </a:p>
        </p:txBody>
      </p:sp>
      <p:pic>
        <p:nvPicPr>
          <p:cNvPr id="6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353" y="2282324"/>
            <a:ext cx="2505075" cy="188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043" y="2291849"/>
            <a:ext cx="2505075" cy="1876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353" y="4530901"/>
            <a:ext cx="2505075" cy="188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043" y="4530901"/>
            <a:ext cx="2514600" cy="188277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/>
          <p:cNvSpPr txBox="1"/>
          <p:nvPr/>
        </p:nvSpPr>
        <p:spPr>
          <a:xfrm flipV="1">
            <a:off x="658813" y="22823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VS. MICRODOSE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731162"/>
              </p:ext>
            </p:extLst>
          </p:nvPr>
        </p:nvGraphicFramePr>
        <p:xfrm>
          <a:off x="1606550" y="2638425"/>
          <a:ext cx="5937250" cy="263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335">
                <a:tc>
                  <a:txBody>
                    <a:bodyPr/>
                    <a:lstStyle/>
                    <a:p>
                      <a:r>
                        <a:rPr lang="en-US" dirty="0"/>
                        <a:t>COWS</a:t>
                      </a:r>
                      <a:r>
                        <a:rPr lang="en-US" baseline="0" dirty="0"/>
                        <a:t> OF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</a:t>
                      </a:r>
                      <a:r>
                        <a:rPr lang="en-US" baseline="0" dirty="0"/>
                        <a:t> ON FULL AGONISTS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0">
                <a:tc>
                  <a:txBody>
                    <a:bodyPr/>
                    <a:lstStyle/>
                    <a:p>
                      <a:r>
                        <a:rPr lang="en-US" dirty="0"/>
                        <a:t>4 mg + 4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 mg + 0.5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0">
                <a:tc>
                  <a:txBody>
                    <a:bodyPr/>
                    <a:lstStyle/>
                    <a:p>
                      <a:r>
                        <a:rPr lang="en-US" dirty="0"/>
                        <a:t>8 mg + 4 mg + 4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mg + 1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mg + 2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mg + 4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Two primary methods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8B1276E-A3FA-46BD-AA7D-FBD02E420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513161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536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681105"/>
            <a:ext cx="2696692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literature</a:t>
            </a:r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4958" y="0"/>
            <a:ext cx="557904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37736E-2A88-4ED9-9CD3-1C8373ADC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976259"/>
              </p:ext>
            </p:extLst>
          </p:nvPr>
        </p:nvGraphicFramePr>
        <p:xfrm>
          <a:off x="4048125" y="639763"/>
          <a:ext cx="4613672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Fastest protocol to date: Lembke &amp; Raheemullah in JAMA, March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056" y="2286000"/>
            <a:ext cx="6197600" cy="38401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sz="2400" b="1" i="1" dirty="0"/>
          </a:p>
          <a:p>
            <a:r>
              <a:rPr lang="en-US" sz="2400" dirty="0"/>
              <a:t>20 mcg bup patch for 24 hours</a:t>
            </a:r>
          </a:p>
          <a:p>
            <a:r>
              <a:rPr lang="en-US" sz="2400" dirty="0"/>
              <a:t>Day 1, give 2 mg SL bup/nlx + 2-4 mg prn doses q 2-4 hours for maximum dose of 8 mg.</a:t>
            </a:r>
          </a:p>
          <a:p>
            <a:r>
              <a:rPr lang="en-US" sz="2400" dirty="0"/>
              <a:t>Day 2, give total from Day 1 + 2-4 mg prn doses q 2-4 hours for max dose of 16 mg.</a:t>
            </a:r>
          </a:p>
          <a:p>
            <a:r>
              <a:rPr lang="en-US" sz="2400" dirty="0"/>
              <a:t>Remove patch after 48 hours.  Discontinue full agonists not yet tapered.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 started the process at </a:t>
            </a:r>
            <a:r>
              <a:rPr lang="en-US" dirty="0" err="1"/>
              <a:t>ohsu</a:t>
            </a:r>
            <a:r>
              <a:rPr lang="en-US" dirty="0"/>
              <a:t> </a:t>
            </a:r>
            <a:r>
              <a:rPr lang="en-US" sz="1100" dirty="0"/>
              <a:t>(Thanks to twitter)</a:t>
            </a:r>
          </a:p>
        </p:txBody>
      </p:sp>
      <p:pic>
        <p:nvPicPr>
          <p:cNvPr id="4" name="Content Placeholder 3" descr="Image-1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5140" r="-45140"/>
          <a:stretch>
            <a:fillRect/>
          </a:stretch>
        </p:blipFill>
        <p:spPr>
          <a:xfrm>
            <a:off x="1606045" y="2638045"/>
            <a:ext cx="5937755" cy="3523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Transdermal Patch Protocol: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638045"/>
            <a:ext cx="5937755" cy="39217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/>
              <a:t>Place two 10 mcg bup transdermal patches (= 20 mcg patch)</a:t>
            </a:r>
          </a:p>
          <a:p>
            <a:r>
              <a:rPr lang="en-US" sz="2000" dirty="0"/>
              <a:t>Continue both long and short-acting opioids.</a:t>
            </a:r>
          </a:p>
          <a:p>
            <a:r>
              <a:rPr lang="en-US" sz="2000" dirty="0"/>
              <a:t>For short-acting, can start SL bup/nlx at 24 hours; for long-acting, wait 48 hours.</a:t>
            </a:r>
          </a:p>
          <a:p>
            <a:r>
              <a:rPr lang="en-US" sz="2000" dirty="0"/>
              <a:t>Begin SL dosing with 1 mg BID (1/2 tab).</a:t>
            </a:r>
          </a:p>
          <a:p>
            <a:r>
              <a:rPr lang="en-US" sz="2000" dirty="0"/>
              <a:t>Day 2: 1 mg BID</a:t>
            </a:r>
          </a:p>
          <a:p>
            <a:r>
              <a:rPr lang="en-US" sz="2000" dirty="0"/>
              <a:t>Day 3: 2 mg BID</a:t>
            </a:r>
          </a:p>
          <a:p>
            <a:r>
              <a:rPr lang="en-US" sz="2000" dirty="0"/>
              <a:t>Day 4: 4 mg BID</a:t>
            </a:r>
          </a:p>
          <a:p>
            <a:r>
              <a:rPr lang="en-US" sz="2000" dirty="0"/>
              <a:t>Day 5: 6 mg BID</a:t>
            </a:r>
          </a:p>
          <a:p>
            <a:r>
              <a:rPr lang="en-US" sz="2000" dirty="0"/>
              <a:t>Day 6: 8 mg BID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Case: Chronic Pain &amp; OUD Transitioning to SNF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635" y="2286000"/>
            <a:ext cx="6197600" cy="3840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44 yo woman w/ severe meth use disorder, OUD in sustained remission.</a:t>
            </a:r>
          </a:p>
          <a:p>
            <a:r>
              <a:rPr lang="en-US" sz="2400" dirty="0"/>
              <a:t>Admitted for disarticulation of R hip 2/2 chronic RLE osteomyelitis, cellulitis.</a:t>
            </a:r>
          </a:p>
          <a:p>
            <a:r>
              <a:rPr lang="en-US" sz="2400" dirty="0"/>
              <a:t>Initially on hydromorphone PCA and oxycodone with ketamine after surgery.</a:t>
            </a:r>
          </a:p>
          <a:p>
            <a:r>
              <a:rPr lang="en-US" sz="2400" dirty="0"/>
              <a:t>Discussion of SL bup/nlx for long-term pain control initiated early in hospitalization with pt in agreement.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096" y="854765"/>
            <a:ext cx="6896999" cy="5440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Induction deferred due to pt feeling overwhelmed</a:t>
            </a:r>
          </a:p>
          <a:p>
            <a:r>
              <a:rPr lang="en-US" sz="2400" dirty="0"/>
              <a:t>Turnover of team, high census led to pt being ready for discharge to SNF without suboxone having been started.  Still on oxycodone.</a:t>
            </a:r>
          </a:p>
          <a:p>
            <a:r>
              <a:rPr lang="en-US" sz="2400" dirty="0"/>
              <a:t>SNF will not manage standard induction and microdose induction had already been offered to pt.</a:t>
            </a:r>
          </a:p>
          <a:p>
            <a:r>
              <a:rPr lang="en-US" sz="2400" dirty="0"/>
              <a:t>Patch to the Rescue! </a:t>
            </a:r>
            <a:r>
              <a:rPr lang="en-US" sz="2400" dirty="0">
                <a:sym typeface="Wingdings"/>
              </a:rPr>
              <a:t> 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183" y="735495"/>
            <a:ext cx="6886173" cy="5320748"/>
          </a:xfrm>
        </p:spPr>
        <p:txBody>
          <a:bodyPr>
            <a:normAutofit/>
          </a:bodyPr>
          <a:lstStyle/>
          <a:p>
            <a:r>
              <a:rPr lang="en-US" sz="2800" dirty="0"/>
              <a:t>Primary team holds pt for an extra day to get induction underway.</a:t>
            </a:r>
          </a:p>
          <a:p>
            <a:r>
              <a:rPr lang="en-US" sz="2800" dirty="0"/>
              <a:t>SNF will administer remaining SL up-titration doses and then oxycodone taper.</a:t>
            </a:r>
          </a:p>
          <a:p>
            <a:r>
              <a:rPr lang="en-US" sz="2800" dirty="0"/>
              <a:t>Patch placed for 24 hours</a:t>
            </a:r>
          </a:p>
          <a:p>
            <a:r>
              <a:rPr lang="en-US" sz="2800" dirty="0"/>
              <a:t>SL bup/nlx started 1 mg bid</a:t>
            </a:r>
          </a:p>
          <a:p>
            <a:r>
              <a:rPr lang="en-US" sz="2800" dirty="0"/>
              <a:t>Pt discharged to SNF the following day.  Suboxone titration and oxycodone taper went smoothly.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51" y="484631"/>
            <a:ext cx="2776184" cy="5429848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A sneak attack …</a:t>
            </a:r>
          </a:p>
        </p:txBody>
      </p:sp>
      <p:pic>
        <p:nvPicPr>
          <p:cNvPr id="4" name="Content Placeholder 3" descr="5e6373b6f42b0bd82551c8fbd2f7bc2f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0" r="2" b="2"/>
          <a:stretch/>
        </p:blipFill>
        <p:spPr>
          <a:xfrm>
            <a:off x="20" y="-1"/>
            <a:ext cx="5653257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4F823-A491-6B43-A58B-CD8F08B2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Case Study: Return to Use in Setting of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ED209-0107-494D-87E1-8A5F3C478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26 </a:t>
            </a:r>
            <a:r>
              <a:rPr lang="en-US" dirty="0" err="1">
                <a:solidFill>
                  <a:srgbClr val="404040"/>
                </a:solidFill>
              </a:rPr>
              <a:t>yo</a:t>
            </a:r>
            <a:r>
              <a:rPr lang="en-US" dirty="0">
                <a:solidFill>
                  <a:srgbClr val="404040"/>
                </a:solidFill>
              </a:rPr>
              <a:t> woman who had lost job and moved to a rural area after losing employment.</a:t>
            </a:r>
          </a:p>
          <a:p>
            <a:r>
              <a:rPr lang="en-US" dirty="0">
                <a:solidFill>
                  <a:srgbClr val="404040"/>
                </a:solidFill>
              </a:rPr>
              <a:t>Living with parents and 4 </a:t>
            </a:r>
            <a:r>
              <a:rPr lang="en-US" dirty="0" err="1">
                <a:solidFill>
                  <a:srgbClr val="404040"/>
                </a:solidFill>
              </a:rPr>
              <a:t>yo</a:t>
            </a:r>
            <a:r>
              <a:rPr lang="en-US" dirty="0">
                <a:solidFill>
                  <a:srgbClr val="404040"/>
                </a:solidFill>
              </a:rPr>
              <a:t> daughter</a:t>
            </a:r>
          </a:p>
          <a:p>
            <a:r>
              <a:rPr lang="en-US" dirty="0">
                <a:solidFill>
                  <a:srgbClr val="404040"/>
                </a:solidFill>
              </a:rPr>
              <a:t>Returned to use of heroin</a:t>
            </a:r>
          </a:p>
          <a:p>
            <a:r>
              <a:rPr lang="en-US" dirty="0">
                <a:solidFill>
                  <a:srgbClr val="404040"/>
                </a:solidFill>
              </a:rPr>
              <a:t>Had 8 mg suboxone tabs but no access to pharmacy for adjuncts that had helped with prior induction.</a:t>
            </a:r>
          </a:p>
          <a:p>
            <a:r>
              <a:rPr lang="en-US" dirty="0">
                <a:solidFill>
                  <a:srgbClr val="404040"/>
                </a:solidFill>
              </a:rPr>
              <a:t>Wanted to get back on suboxone but worried her parents (with whom she was living) would find out she was using.</a:t>
            </a:r>
          </a:p>
        </p:txBody>
      </p:sp>
    </p:spTree>
    <p:extLst>
      <p:ext uri="{BB962C8B-B14F-4D97-AF65-F5344CB8AC3E}">
        <p14:creationId xmlns:p14="http://schemas.microsoft.com/office/powerpoint/2010/main" val="19954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CD15-7E78-FD40-936E-AE1E9C91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had very high anxiety re withdrawal: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2267-2B7F-3B4D-B30B-A19E03F2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Talked through cutting 8 mg tab into 8ths on phone, then crushing  8ths and putting under tongue 2 x daily for 2 days.</a:t>
            </a:r>
          </a:p>
          <a:p>
            <a:r>
              <a:rPr lang="en-US" dirty="0"/>
              <a:t>Then 1/8 tab BID x 2 days</a:t>
            </a:r>
          </a:p>
          <a:p>
            <a:r>
              <a:rPr lang="en-US" dirty="0"/>
              <a:t>¼ tab BID</a:t>
            </a:r>
          </a:p>
          <a:p>
            <a:r>
              <a:rPr lang="en-US" dirty="0"/>
              <a:t>½ tab BID</a:t>
            </a:r>
          </a:p>
          <a:p>
            <a:r>
              <a:rPr lang="en-US" dirty="0"/>
              <a:t>1 tab + ½ tab</a:t>
            </a:r>
          </a:p>
          <a:p>
            <a:r>
              <a:rPr lang="en-US" dirty="0"/>
              <a:t>1 tab BID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4CC5-4680-9941-BB57-35FA8136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254E-3769-C341-90F4-11A8F6AC2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Planned to quit heroin on Day 8</a:t>
            </a:r>
          </a:p>
          <a:p>
            <a:r>
              <a:rPr lang="en-US" dirty="0"/>
              <a:t>Quit on Day 9 instead</a:t>
            </a:r>
          </a:p>
          <a:p>
            <a:r>
              <a:rPr lang="en-US" dirty="0"/>
              <a:t>Was able to continue caring for young daughter throughout </a:t>
            </a:r>
            <a:r>
              <a:rPr lang="en-US" dirty="0" err="1"/>
              <a:t>microinduction</a:t>
            </a:r>
            <a:r>
              <a:rPr lang="en-US" dirty="0"/>
              <a:t> process</a:t>
            </a:r>
          </a:p>
          <a:p>
            <a:r>
              <a:rPr lang="en-US" dirty="0"/>
              <a:t>Continued remote prescribing of suboxone via telehealth.</a:t>
            </a:r>
          </a:p>
          <a:p>
            <a:r>
              <a:rPr lang="en-US" dirty="0"/>
              <a:t>“I never would have done this otherwise.  I failed so many times on my own.”</a:t>
            </a:r>
          </a:p>
        </p:txBody>
      </p:sp>
    </p:spTree>
    <p:extLst>
      <p:ext uri="{BB962C8B-B14F-4D97-AF65-F5344CB8AC3E}">
        <p14:creationId xmlns:p14="http://schemas.microsoft.com/office/powerpoint/2010/main" val="22065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5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7" y="804672"/>
            <a:ext cx="7934706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6E47F79-FEBF-FC4B-AF43-FDB5B0C1B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2" b="3411"/>
          <a:stretch/>
        </p:blipFill>
        <p:spPr>
          <a:xfrm>
            <a:off x="845946" y="1333482"/>
            <a:ext cx="7452107" cy="41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0E465-98AB-451E-B72A-60F87D75E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Case Study, methadone to </a:t>
            </a:r>
            <a:r>
              <a:rPr lang="en-US" dirty="0" err="1"/>
              <a:t>bup</a:t>
            </a:r>
            <a:r>
              <a:rPr lang="en-US" dirty="0"/>
              <a:t>/</a:t>
            </a:r>
            <a:r>
              <a:rPr lang="en-US" dirty="0" err="1"/>
              <a:t>nlx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55FA0-BE87-48AC-B457-C1AD21B4D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55 year-old woman h/o TMJ with Teflon implants in 1980s and </a:t>
            </a:r>
            <a:r>
              <a:rPr lang="en-US" dirty="0" err="1"/>
              <a:t>mult</a:t>
            </a:r>
            <a:r>
              <a:rPr lang="en-US" dirty="0"/>
              <a:t> surgeries to remove material, diabetic neuropathy, untreated OSA.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Rx: methadone 180 mg per day by PCP (MEDD = 540)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Case identified by chronic opioid therapy registry of all PCP patients at OHSU internal medicine.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Patient amenable to starting taper, felt emotional clouding on methadone but no other side effects. </a:t>
            </a:r>
          </a:p>
        </p:txBody>
      </p:sp>
    </p:spTree>
    <p:extLst>
      <p:ext uri="{BB962C8B-B14F-4D97-AF65-F5344CB8AC3E}">
        <p14:creationId xmlns:p14="http://schemas.microsoft.com/office/powerpoint/2010/main" val="40766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30E465-98AB-451E-B72A-60F87D75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708804"/>
            <a:ext cx="27741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100">
                <a:solidFill>
                  <a:schemeClr val="tx1"/>
                </a:solidFill>
              </a:rPr>
              <a:t>Outpatient Case Study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6295" y="-2"/>
            <a:ext cx="5157705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55FA0-BE87-48AC-B457-C1AD21B4D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chemeClr val="bg1"/>
                </a:solidFill>
              </a:rPr>
              <a:t>Tapered from methadone 180 mg to 140 mg, then patient had increase in pain and some withdrawal symptoms.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Plan: Suboxone </a:t>
            </a:r>
            <a:r>
              <a:rPr lang="en-US" sz="1300" b="1" dirty="0" err="1">
                <a:solidFill>
                  <a:schemeClr val="bg1"/>
                </a:solidFill>
              </a:rPr>
              <a:t>Microinduction</a:t>
            </a:r>
            <a:r>
              <a:rPr lang="en-US" sz="1300" b="1" dirty="0">
                <a:solidFill>
                  <a:schemeClr val="bg1"/>
                </a:solidFill>
              </a:rPr>
              <a:t> (using 2 mg films)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 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1: 1/4 film under tongue ONCE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2: 1/4 film under tongue AM and PM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3: 1/2 film under tongue AM and PM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4: 1 film under tongue AM and PM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5: 2 film under tongue AM, 2 tablets PM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6: 2 films under tongue AM, 2 films PM, 2 films at NIGHT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Day 7: You can increase to 8 mg films three times daily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 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Continue at this dose until you see Dr. Robbins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Please call our office if you need a refill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b="1" dirty="0">
                <a:solidFill>
                  <a:schemeClr val="bg1"/>
                </a:solidFill>
              </a:rPr>
              <a:t>Please let us know ASAP if any issues</a:t>
            </a:r>
            <a:endParaRPr lang="en-US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44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1E0D0-AC34-426C-AC8D-53F98639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681103"/>
            <a:ext cx="2522980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Case Study Outcome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EB8B25-DB22-4A8B-904C-5DC9A0A70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195785"/>
              </p:ext>
            </p:extLst>
          </p:nvPr>
        </p:nvGraphicFramePr>
        <p:xfrm>
          <a:off x="4214812" y="965200"/>
          <a:ext cx="4205288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0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260" y="1248156"/>
            <a:ext cx="726948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671" y="1060704"/>
            <a:ext cx="7550658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E40CF-9629-E64F-8335-8E43D28D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Sample protocol for hospital chronic pain induction: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BB82-4765-7242-AB70-6266B120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546" y="2291262"/>
            <a:ext cx="6584634" cy="2879256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"/>
              <a:tabLst>
                <a:tab pos="-840740" algn="l"/>
                <a:tab pos="-4572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50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Transition from </a:t>
            </a:r>
            <a:r>
              <a:rPr lang="en-US" sz="1500" b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ACTING </a:t>
            </a:r>
            <a:r>
              <a:rPr lang="en-US" sz="150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 opioid agonist and </a:t>
            </a:r>
            <a:r>
              <a:rPr lang="en-US" sz="1500" b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CHRONIC PAIN</a:t>
            </a:r>
            <a:r>
              <a:rPr lang="en-US" sz="150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indication  </a:t>
            </a: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  <a:tabLst>
                <a:tab pos="-840740" algn="l"/>
                <a:tab pos="-4572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50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1 : buprenorphine 20 mcg/hr patch, 1 patch, EVERY 7 DAYS for 1 dose</a:t>
            </a: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  <a:tabLst>
                <a:tab pos="-840740" algn="l"/>
                <a:tab pos="-4572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50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2: buprenorphine-naloxone (SUBOXONE) 1 mg, sublingual, TWICE DAILY for 2 doses</a:t>
            </a: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  <a:tabLst>
                <a:tab pos="-840740" algn="l"/>
                <a:tab pos="-4572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50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3: buprenorphine-naloxone (SUBOXONE) 1 mg, sublingual, THREE TIMES  DAILY for 3 doses</a:t>
            </a: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  <a:tabLst>
                <a:tab pos="-840740" algn="l"/>
                <a:tab pos="-4572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50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4: buprenorphine-naloxone (SUBOXONE) 2 mg, sublingual, THREE TIMES DAILY for 3 doses</a:t>
            </a:r>
          </a:p>
          <a:p>
            <a:pPr marL="742950" marR="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þ"/>
              <a:tabLst>
                <a:tab pos="-840740" algn="l"/>
                <a:tab pos="-4572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150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 5: buprenorphine-naloxone (SUBOXONE) 4 mg, sublingual, THREE TIMES DAILY </a:t>
            </a:r>
            <a:endParaRPr lang="en-US" sz="1500">
              <a:solidFill>
                <a:srgbClr val="40404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Limitations of </a:t>
            </a:r>
            <a:r>
              <a:rPr lang="en-US" dirty="0" err="1"/>
              <a:t>microdosing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668" y="2286000"/>
            <a:ext cx="6197600" cy="3840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/>
              <a:t>Withdrawal symptoms</a:t>
            </a:r>
            <a:endParaRPr lang="en-US" dirty="0"/>
          </a:p>
          <a:p>
            <a:r>
              <a:rPr lang="en-US" sz="2000" dirty="0"/>
              <a:t>To date, the only symptoms have been mild, vague and non-specific.</a:t>
            </a:r>
          </a:p>
          <a:p>
            <a:r>
              <a:rPr lang="en-US" sz="2000" dirty="0"/>
              <a:t>include insomnia, restless legs and irritability.</a:t>
            </a:r>
          </a:p>
          <a:p>
            <a:r>
              <a:rPr lang="en-US" sz="2000" dirty="0"/>
              <a:t>none can be definitively attributed to withdrawal</a:t>
            </a:r>
            <a:r>
              <a:rPr lang="en-US" sz="2400" dirty="0"/>
              <a:t>.</a:t>
            </a:r>
          </a:p>
          <a:p>
            <a:pPr marL="457200" indent="-457200">
              <a:buAutoNum type="arabicPeriod"/>
            </a:pPr>
            <a:r>
              <a:rPr lang="en-US" sz="2400" dirty="0"/>
              <a:t>Cost, insurance coverage of buprenorphine patch as outpatient</a:t>
            </a:r>
          </a:p>
          <a:p>
            <a:pPr marL="457200" indent="-457200">
              <a:buAutoNum type="arabicPeriod"/>
            </a:pPr>
            <a:r>
              <a:rPr lang="en-US" sz="2400" dirty="0"/>
              <a:t>Complexity and patient compliance – need for more discussion of process</a:t>
            </a:r>
          </a:p>
          <a:p>
            <a:pPr marL="457200" indent="-457200">
              <a:buAutoNum type="arabicPeriod"/>
            </a:pPr>
            <a:r>
              <a:rPr lang="en-US" sz="2400" dirty="0"/>
              <a:t>Duration of microdose inductions 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&amp;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90" y="2286000"/>
            <a:ext cx="6668162" cy="3840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More research is needed on use for transitioning from methadone &gt; 100 mg</a:t>
            </a:r>
          </a:p>
          <a:p>
            <a:pPr marL="342900" indent="-342900">
              <a:buAutoNum type="arabicPeriod"/>
            </a:pPr>
            <a:r>
              <a:rPr lang="en-US" sz="2800" dirty="0"/>
              <a:t> Transitioning from fentanyl</a:t>
            </a:r>
          </a:p>
          <a:p>
            <a:pPr marL="342900" indent="-342900">
              <a:buAutoNum type="arabicPeriod"/>
            </a:pPr>
            <a:r>
              <a:rPr lang="en-US" sz="2800" dirty="0"/>
              <a:t>Use in opioid treatment programs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800" dirty="0"/>
              <a:t>Choosing “classic” over </a:t>
            </a:r>
            <a:r>
              <a:rPr lang="en-US" sz="2800" dirty="0" err="1"/>
              <a:t>microdose</a:t>
            </a:r>
            <a:endParaRPr lang="en-US" sz="2800" dirty="0"/>
          </a:p>
          <a:p>
            <a:pPr marL="342900" indent="-342900">
              <a:buAutoNum type="arabicPeriod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535479-735F-425C-820F-EE2A1625F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accent1"/>
          </a:solidFill>
          <a:ln w="1778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Jennifer Hartley has nothing to disclose.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91" y="2286000"/>
            <a:ext cx="6197600" cy="38401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1. Microdose inductions are safe and feasible for inpatient and outpatient settings </a:t>
            </a:r>
          </a:p>
          <a:p>
            <a:pPr marL="0" indent="0">
              <a:buNone/>
            </a:pPr>
            <a:r>
              <a:rPr lang="en-US" sz="2400" dirty="0"/>
              <a:t>2. The main benefits are avoiding planned withdrawal and minimizing risk of precipitated withdrawal associated with conventional buprenorphine induction – more flexible in a variety of settings</a:t>
            </a:r>
          </a:p>
          <a:p>
            <a:pPr marL="0" indent="0">
              <a:buNone/>
            </a:pPr>
            <a:r>
              <a:rPr lang="en-US" sz="2400" dirty="0"/>
              <a:t>3. Downsides of microdose buprenorphine induction include the duration of induction, issues of complexity and compliance in outpatient settings</a:t>
            </a:r>
          </a:p>
        </p:txBody>
      </p:sp>
    </p:spTree>
    <p:extLst>
      <p:ext uri="{BB962C8B-B14F-4D97-AF65-F5344CB8AC3E}">
        <p14:creationId xmlns:p14="http://schemas.microsoft.com/office/powerpoint/2010/main" val="35041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</p:spPr>
        <p:txBody>
          <a:bodyPr>
            <a:normAutofit/>
          </a:bodyPr>
          <a:lstStyle/>
          <a:p>
            <a:r>
              <a:rPr lang="en-US"/>
              <a:t>LEARNING OBJECTIVES</a:t>
            </a:r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B777C14-2F13-41B3-B061-B95CF9C5C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044144"/>
              </p:ext>
            </p:extLst>
          </p:nvPr>
        </p:nvGraphicFramePr>
        <p:xfrm>
          <a:off x="723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 Inductions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1279006"/>
            <a:ext cx="2064269" cy="206426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/>
          </p:nvPr>
        </p:nvGraphicFramePr>
        <p:xfrm>
          <a:off x="1703968" y="1958486"/>
          <a:ext cx="4747114" cy="375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216-4B90-4490-BBBF-6168BDD91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0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72" y="664118"/>
            <a:ext cx="8230000" cy="9518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Induction &amp; Stabilization Dosing Schedule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97978" y="1905734"/>
          <a:ext cx="6172201" cy="382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9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Suggested Dosing*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Maximum</a:t>
                      </a:r>
                      <a:r>
                        <a:rPr lang="en-US" sz="1200" baseline="0" dirty="0"/>
                        <a:t> Dose</a:t>
                      </a:r>
                      <a:endParaRPr lang="en-US" sz="12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65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2-4mg (wait 45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min)</a:t>
                      </a:r>
                    </a:p>
                    <a:p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+ 4mg if needed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/>
                          <a:cs typeface="Calibri"/>
                        </a:rPr>
                        <a:t>8-16mg</a:t>
                      </a:r>
                      <a:endParaRPr 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95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1 dose + 4mg if needed (single dose)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16-20mg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62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2 dose + 4mg if needed</a:t>
                      </a:r>
                    </a:p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(single dose)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20-24mg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85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 3-28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Adjust as needed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24mg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216-4B90-4490-BBBF-6168BDD91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Lowdose</a:t>
            </a:r>
            <a:r>
              <a:rPr lang="en-US" dirty="0"/>
              <a:t> (Micro)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Approach for patients who cannot tolerate a standard induction due to opioid withdrawal.</a:t>
            </a:r>
          </a:p>
          <a:p>
            <a:endParaRPr lang="en-US" dirty="0"/>
          </a:p>
          <a:p>
            <a:r>
              <a:rPr lang="en-US" dirty="0"/>
              <a:t>Day 1:  </a:t>
            </a:r>
            <a:r>
              <a:rPr lang="en-US" dirty="0" err="1"/>
              <a:t>bup</a:t>
            </a:r>
            <a:r>
              <a:rPr lang="en-US" dirty="0"/>
              <a:t>/</a:t>
            </a:r>
            <a:r>
              <a:rPr lang="en-US" dirty="0" err="1"/>
              <a:t>nlx</a:t>
            </a:r>
            <a:r>
              <a:rPr lang="en-US" dirty="0"/>
              <a:t> 0.5 mg  (1/4 tab)</a:t>
            </a:r>
          </a:p>
          <a:p>
            <a:r>
              <a:rPr lang="en-US" dirty="0"/>
              <a:t>Day 2:  0.5 mg BID</a:t>
            </a:r>
          </a:p>
          <a:p>
            <a:r>
              <a:rPr lang="en-US" dirty="0"/>
              <a:t>Day 3:  1 mg BID  (1/2 tabs)</a:t>
            </a:r>
          </a:p>
          <a:p>
            <a:r>
              <a:rPr lang="en-US" dirty="0"/>
              <a:t>Day 4:  2 mg TID</a:t>
            </a:r>
          </a:p>
          <a:p>
            <a:r>
              <a:rPr lang="en-US" dirty="0"/>
              <a:t>Day 5:  4 mg TID</a:t>
            </a:r>
          </a:p>
          <a:p>
            <a:r>
              <a:rPr lang="en-US" dirty="0"/>
              <a:t>Day 6: Up to 24 mg</a:t>
            </a:r>
          </a:p>
          <a:p>
            <a:r>
              <a:rPr lang="en-US" dirty="0"/>
              <a:t>Stop or taper full agonists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11816" y="4822582"/>
            <a:ext cx="28003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Hammig</a:t>
            </a:r>
            <a:r>
              <a:rPr lang="en-US" sz="1350" dirty="0"/>
              <a:t>, Subs Abuse Rehab 2016</a:t>
            </a:r>
          </a:p>
          <a:p>
            <a:r>
              <a:rPr lang="en-US" sz="1350" dirty="0" err="1"/>
              <a:t>Raheemullah</a:t>
            </a:r>
            <a:r>
              <a:rPr lang="en-US" sz="1350" dirty="0"/>
              <a:t>, JAMA IM 2019</a:t>
            </a:r>
          </a:p>
          <a:p>
            <a:r>
              <a:rPr lang="en-US" sz="1350" dirty="0"/>
              <a:t>Lee, AA </a:t>
            </a:r>
            <a:r>
              <a:rPr lang="en-US" sz="1350" dirty="0" err="1"/>
              <a:t>Pract</a:t>
            </a:r>
            <a:r>
              <a:rPr lang="en-US" sz="1350" dirty="0"/>
              <a:t> 2019</a:t>
            </a:r>
          </a:p>
          <a:p>
            <a:r>
              <a:rPr lang="en-US" sz="1350" dirty="0" err="1"/>
              <a:t>Klaire</a:t>
            </a:r>
            <a:r>
              <a:rPr lang="en-US" sz="1350" dirty="0"/>
              <a:t>, Am J Addiction</a:t>
            </a:r>
          </a:p>
          <a:p>
            <a:r>
              <a:rPr lang="en-US" sz="1350" dirty="0"/>
              <a:t>Martin, Can J Add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5216-4B90-4490-BBBF-6168BDD91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8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535479-735F-425C-820F-EE2A1625FD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352" y="964692"/>
            <a:ext cx="5797296" cy="1188720"/>
          </a:xfrm>
          <a:solidFill>
            <a:schemeClr val="accent1"/>
          </a:solidFill>
          <a:ln w="1778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microdosing?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52" y="2638044"/>
            <a:ext cx="5797296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/>
              <a:t>                   (No, it does not involve psychedelics.)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Microdose buprenorphine induction</a:t>
            </a:r>
            <a:r>
              <a:rPr lang="en-US"/>
              <a:t> remains loosely defined as there are not yet widely validated standardized protocols.  </a:t>
            </a:r>
          </a:p>
          <a:p>
            <a:pPr marL="0" indent="0">
              <a:buNone/>
            </a:pPr>
            <a:r>
              <a:rPr lang="en-US"/>
              <a:t>Essentially, it is an approach to starting buprenorphine that introduces the medication onto the receptors so slowly that no withdrawal of any kind is involved in the process.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026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2629" y="0"/>
            <a:ext cx="6841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067" y="1443035"/>
            <a:ext cx="2978949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73" y="1586484"/>
            <a:ext cx="287136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200" b="1" i="1" dirty="0">
                <a:solidFill>
                  <a:srgbClr val="FFFFFF"/>
                </a:solidFill>
              </a:rPr>
              <a:t/>
            </a:r>
            <a:br>
              <a:rPr lang="en-US" sz="1200" b="1" i="1" dirty="0">
                <a:solidFill>
                  <a:srgbClr val="FFFFFF"/>
                </a:solidFill>
              </a:rPr>
            </a:b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microdose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buprenorpne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induction: an important development</a:t>
            </a:r>
            <a:r>
              <a:rPr lang="en-US" sz="1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771" y="1402080"/>
            <a:ext cx="3990522" cy="405384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Removes the need for patients to be in any degree of withdrawal when starting SL </a:t>
            </a:r>
            <a:r>
              <a:rPr lang="en-US" sz="2000" dirty="0" err="1"/>
              <a:t>bup</a:t>
            </a:r>
            <a:r>
              <a:rPr lang="en-US" sz="2000" dirty="0"/>
              <a:t>/</a:t>
            </a:r>
            <a:r>
              <a:rPr lang="en-US" sz="2000" dirty="0" err="1"/>
              <a:t>nlx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Allows opioid pain medications to be administered simultaneously with induction.</a:t>
            </a:r>
          </a:p>
          <a:p>
            <a:endParaRPr lang="en-US" sz="2000" dirty="0"/>
          </a:p>
          <a:p>
            <a:r>
              <a:rPr lang="en-US" sz="2000" dirty="0"/>
              <a:t>Lower risk for precipitating withdrawal.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ECH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MICROECHO.pptx</Template>
  <TotalTime>3521</TotalTime>
  <Words>2108</Words>
  <Application>Microsoft Office PowerPoint</Application>
  <PresentationFormat>On-screen Show (4:3)</PresentationFormat>
  <Paragraphs>222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Gill Sans MT</vt:lpstr>
      <vt:lpstr>Times New Roman</vt:lpstr>
      <vt:lpstr>Wingdings</vt:lpstr>
      <vt:lpstr>MICROECHO</vt:lpstr>
      <vt:lpstr>Microdose Buprenorphine Induction</vt:lpstr>
      <vt:lpstr>A sneak attack …</vt:lpstr>
      <vt:lpstr>Disclosures</vt:lpstr>
      <vt:lpstr>LEARNING OBJECTIVES</vt:lpstr>
      <vt:lpstr>Buprenorphine Inductions</vt:lpstr>
      <vt:lpstr>Standard Induction &amp; Stabilization Dosing Schedule</vt:lpstr>
      <vt:lpstr>Lowdose (Micro) Induction</vt:lpstr>
      <vt:lpstr>What is microdosing?</vt:lpstr>
      <vt:lpstr> microdose buprenorpne induction: an important development </vt:lpstr>
      <vt:lpstr>Review of standard induction</vt:lpstr>
      <vt:lpstr>STANDARD VS. MICRODOSE</vt:lpstr>
      <vt:lpstr>Two primary methods</vt:lpstr>
      <vt:lpstr>The literature</vt:lpstr>
      <vt:lpstr>Fastest protocol to date: Lembke &amp; Raheemullah in JAMA, March 2019</vt:lpstr>
      <vt:lpstr>How we started the process at ohsu (Thanks to twitter)</vt:lpstr>
      <vt:lpstr>IMPACT Transdermal Patch Protocol:</vt:lpstr>
      <vt:lpstr>IMPACT Case: Chronic Pain &amp; OUD Transitioning to SNF </vt:lpstr>
      <vt:lpstr>PowerPoint Presentation</vt:lpstr>
      <vt:lpstr>PowerPoint Presentation</vt:lpstr>
      <vt:lpstr>Case Study: Return to Use in Setting of Covid</vt:lpstr>
      <vt:lpstr>Patient had very high anxiety re withdrawal:</vt:lpstr>
      <vt:lpstr>Outcome:</vt:lpstr>
      <vt:lpstr>PowerPoint Presentation</vt:lpstr>
      <vt:lpstr>Outpatient Case Study, methadone to bup/nlx</vt:lpstr>
      <vt:lpstr>Outpatient Case Study</vt:lpstr>
      <vt:lpstr>Case Study Outcome</vt:lpstr>
      <vt:lpstr>Sample protocol for hospital chronic pain induction:</vt:lpstr>
      <vt:lpstr>Potential Limitations of microdosing</vt:lpstr>
      <vt:lpstr>Future directions &amp; Discussion</vt:lpstr>
      <vt:lpstr>Conclusions</vt:lpstr>
    </vt:vector>
  </TitlesOfParts>
  <Company>Jenny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Microdose Buprenorphine Inductions</dc:title>
  <dc:creator>jennifer hartley</dc:creator>
  <cp:lastModifiedBy>Sarann Bielavitz</cp:lastModifiedBy>
  <cp:revision>20</cp:revision>
  <dcterms:created xsi:type="dcterms:W3CDTF">2019-12-05T05:22:48Z</dcterms:created>
  <dcterms:modified xsi:type="dcterms:W3CDTF">2022-03-29T17:42:17Z</dcterms:modified>
</cp:coreProperties>
</file>