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545" r:id="rId5"/>
    <p:sldId id="351" r:id="rId6"/>
    <p:sldId id="352" r:id="rId7"/>
    <p:sldId id="353" r:id="rId8"/>
    <p:sldId id="256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/>
    <p:restoredTop sz="93742" autoAdjust="0"/>
  </p:normalViewPr>
  <p:slideViewPr>
    <p:cSldViewPr>
      <p:cViewPr varScale="1">
        <p:scale>
          <a:sx n="69" d="100"/>
          <a:sy n="69" d="100"/>
        </p:scale>
        <p:origin x="248" y="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6711A-9B17-4516-9935-0BECF40B6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D5CD-7041-4897-94B2-96F31A000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DB36A-F63E-413D-A899-CFE41DCA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8914-DDED-4FDC-B915-7C113B8F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FF66-C784-438B-98E1-C5B68ED8F761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F5ED5-E41C-4109-85DC-B7D67EAB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F339-FBDE-4744-A7C1-F0BDEE4C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2584-FB05-4D48-B217-1D1955DAA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hyperlink" Target="https://nccc.ucsf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5A94C-2205-6349-86AF-364DC0EF7F62}"/>
              </a:ext>
            </a:extLst>
          </p:cNvPr>
          <p:cNvSpPr/>
          <p:nvPr/>
        </p:nvSpPr>
        <p:spPr>
          <a:xfrm>
            <a:off x="16376207" y="10049653"/>
            <a:ext cx="3727188" cy="12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40A25-F76E-C34B-AAF1-3340D0B279BC}"/>
              </a:ext>
            </a:extLst>
          </p:cNvPr>
          <p:cNvSpPr/>
          <p:nvPr/>
        </p:nvSpPr>
        <p:spPr>
          <a:xfrm>
            <a:off x="6547096" y="398"/>
            <a:ext cx="13556299" cy="161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B567F-030B-4358-BCFF-11437798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/>
          <a:stretch/>
        </p:blipFill>
        <p:spPr>
          <a:xfrm>
            <a:off x="707" y="6317361"/>
            <a:ext cx="7032326" cy="3732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BCE0E-A92F-4B71-9BA3-3BBFAFF43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0" t="31842" r="2174" b="4731"/>
          <a:stretch/>
        </p:blipFill>
        <p:spPr>
          <a:xfrm rot="10800000">
            <a:off x="707" y="795"/>
            <a:ext cx="6773733" cy="6773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6858-38AD-4BAD-BDE4-70450191D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" t="28977" r="29673" b="56905"/>
          <a:stretch/>
        </p:blipFill>
        <p:spPr>
          <a:xfrm>
            <a:off x="707" y="9271011"/>
            <a:ext cx="7802711" cy="900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1C065-2A4A-4D69-B191-A55C8C787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3" t="38458" r="23379" b="47425"/>
          <a:stretch/>
        </p:blipFill>
        <p:spPr>
          <a:xfrm>
            <a:off x="707" y="10169761"/>
            <a:ext cx="7640495" cy="900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16863-E29E-5D45-AD69-C56B31715C4C}"/>
              </a:ext>
            </a:extLst>
          </p:cNvPr>
          <p:cNvSpPr txBox="1">
            <a:spLocks/>
          </p:cNvSpPr>
          <p:nvPr/>
        </p:nvSpPr>
        <p:spPr>
          <a:xfrm>
            <a:off x="7803418" y="8461866"/>
            <a:ext cx="11621232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3463" dirty="0">
                <a:solidFill>
                  <a:srgbClr val="189C9C"/>
                </a:solidFill>
                <a:ea typeface="+mn-lt"/>
                <a:cs typeface="Calibri"/>
              </a:rPr>
              <a:t>Dr. Jonathan Robbins, MD | Indian Country ECHO Faculty Member | OHSU</a:t>
            </a:r>
            <a:endParaRPr lang="en-US" sz="3700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37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C4F4E-D619-F74B-9477-5F235F964135}"/>
              </a:ext>
            </a:extLst>
          </p:cNvPr>
          <p:cNvSpPr/>
          <p:nvPr/>
        </p:nvSpPr>
        <p:spPr>
          <a:xfrm>
            <a:off x="7033033" y="1716139"/>
            <a:ext cx="12802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89C9C"/>
                </a:solidFill>
                <a:latin typeface="Segoe UI"/>
                <a:cs typeface="Segoe UI"/>
              </a:rPr>
              <a:t>Indian Country Substance Use Disorder ECHO</a:t>
            </a:r>
            <a:endParaRPr lang="en-US" sz="8000" dirty="0">
              <a:solidFill>
                <a:srgbClr val="189C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1A41-7C07-3944-81D8-77DD39CDCBF6}"/>
              </a:ext>
            </a:extLst>
          </p:cNvPr>
          <p:cNvSpPr/>
          <p:nvPr/>
        </p:nvSpPr>
        <p:spPr>
          <a:xfrm>
            <a:off x="9127477" y="4909933"/>
            <a:ext cx="861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189C9C"/>
                </a:solidFill>
                <a:latin typeface="Segoe UI"/>
                <a:cs typeface="Segoe UI"/>
              </a:rPr>
              <a:t>April 7, 2022</a:t>
            </a:r>
            <a:endParaRPr lang="en-US" sz="2800" dirty="0">
              <a:solidFill>
                <a:srgbClr val="189C9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AEDC9-591C-D94A-BEA5-3BF9A36A9D7E}"/>
              </a:ext>
            </a:extLst>
          </p:cNvPr>
          <p:cNvSpPr txBox="1">
            <a:spLocks/>
          </p:cNvSpPr>
          <p:nvPr/>
        </p:nvSpPr>
        <p:spPr>
          <a:xfrm>
            <a:off x="7783213" y="6700371"/>
            <a:ext cx="11621232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800" i="1" dirty="0" err="1">
                <a:solidFill>
                  <a:srgbClr val="189C9C"/>
                </a:solidFill>
                <a:ea typeface="+mn-lt"/>
                <a:cs typeface="Calibri"/>
              </a:rPr>
              <a:t>Microinduction</a:t>
            </a:r>
            <a:endParaRPr lang="en-US" sz="5400" i="1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5400" i="1" dirty="0">
              <a:solidFill>
                <a:srgbClr val="189C9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"/>
    </mc:Choice>
    <mc:Fallback xmlns="">
      <p:transition spd="slow" advTm="48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76962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 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 Northwest Portland Area Indian Health Board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 designates this live web-based training for a maximum of  </a:t>
            </a:r>
            <a:r>
              <a:rPr lang="en-US" sz="3200" b="1" dirty="0"/>
              <a:t>1</a:t>
            </a:r>
            <a:r>
              <a:rPr lang="en-US" sz="3200" dirty="0"/>
              <a:t> </a:t>
            </a:r>
            <a:r>
              <a:rPr lang="en-US" sz="3200" i="1" dirty="0"/>
              <a:t>AMA PRA Category 1 Credit(s)TM, </a:t>
            </a:r>
            <a:r>
              <a:rPr lang="en-US" sz="3200" dirty="0"/>
              <a:t>Physicians should claim credit commensurate with the extent of their participation in the activity. 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94" y="9803389"/>
            <a:ext cx="4032250" cy="1319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6D004F-1A91-C346-8FB6-856DC4E6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44" y="9834056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5"/>
    </mc:Choice>
    <mc:Fallback xmlns="">
      <p:transition spd="slow" advTm="53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4C6656-5DFF-5546-B617-6B7B2BCE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693275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"/>
    </mc:Choice>
    <mc:Fallback xmlns="">
      <p:transition spd="slow" advTm="39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Upon successful completion of this activity 1 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 please contact Paige O’Sullivan at posullivan@cardeaservices.org </a:t>
            </a:r>
            <a:endParaRPr lang="en-US" sz="3600" kern="0" dirty="0"/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43866-3732-604A-9985-39A1CCB7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693275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"/>
    </mc:Choice>
    <mc:Fallback xmlns="">
      <p:transition spd="slow" advTm="47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A00E8-D020-485D-B23E-5A62BF122D35}"/>
              </a:ext>
            </a:extLst>
          </p:cNvPr>
          <p:cNvSpPr/>
          <p:nvPr/>
        </p:nvSpPr>
        <p:spPr>
          <a:xfrm>
            <a:off x="0" y="397"/>
            <a:ext cx="20104100" cy="418835"/>
          </a:xfrm>
          <a:prstGeom prst="rect">
            <a:avLst/>
          </a:prstGeom>
          <a:solidFill>
            <a:srgbClr val="FDB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68" dirty="0">
              <a:solidFill>
                <a:srgbClr val="FDBA1A"/>
              </a:solidFill>
            </a:endParaRPr>
          </a:p>
        </p:txBody>
      </p:sp>
      <p:pic>
        <p:nvPicPr>
          <p:cNvPr id="5" name="Picture 13" descr="National Clinician Consultation Center">
            <a:extLst>
              <a:ext uri="{FF2B5EF4-FFF2-40B4-BE49-F238E27FC236}">
                <a16:creationId xmlns:a16="http://schemas.microsoft.com/office/drawing/2014/main" id="{E86B2E56-C555-4D5A-8591-CCBD9B0B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0" y="615867"/>
            <a:ext cx="4523423" cy="22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C0A1EB9-7A47-4EDC-AC4B-22661D5DC149}"/>
              </a:ext>
            </a:extLst>
          </p:cNvPr>
          <p:cNvSpPr txBox="1">
            <a:spLocks/>
          </p:cNvSpPr>
          <p:nvPr/>
        </p:nvSpPr>
        <p:spPr>
          <a:xfrm>
            <a:off x="140152" y="2536768"/>
            <a:ext cx="19823800" cy="1958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68" b="1" i="1" dirty="0">
                <a:solidFill>
                  <a:prstClr val="black"/>
                </a:solidFill>
                <a:latin typeface="Calibri"/>
              </a:rPr>
              <a:t>The National Clinician Consultation Center </a:t>
            </a:r>
            <a:r>
              <a:rPr lang="en-US" sz="2968" i="1" dirty="0">
                <a:solidFill>
                  <a:prstClr val="black"/>
                </a:solidFill>
                <a:latin typeface="Calibri"/>
              </a:rPr>
              <a:t>is a free clinical decision support/educational resource for clinicians.</a:t>
            </a:r>
          </a:p>
          <a:p>
            <a:pPr algn="ctr">
              <a:defRPr/>
            </a:pPr>
            <a:r>
              <a:rPr lang="en-US" sz="2968" i="1" dirty="0">
                <a:solidFill>
                  <a:prstClr val="black"/>
                </a:solidFill>
                <a:latin typeface="Calibri"/>
              </a:rPr>
              <a:t>Consultants are all highly experienced clinicians and educators.</a:t>
            </a:r>
          </a:p>
          <a:p>
            <a:pPr algn="ctr">
              <a:defRPr/>
            </a:pPr>
            <a:endParaRPr lang="en-US" sz="2968" b="1" dirty="0">
              <a:solidFill>
                <a:prstClr val="black"/>
              </a:solidFill>
              <a:latin typeface="Calibri"/>
              <a:cs typeface="Helvetica Light"/>
            </a:endParaRPr>
          </a:p>
          <a:p>
            <a:pPr algn="ctr">
              <a:defRPr/>
            </a:pP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</a:rPr>
              <a:t>See </a:t>
            </a: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  <a:hlinkClick r:id="rId4"/>
              </a:rPr>
              <a:t>https://nccc.ucsf.edu/</a:t>
            </a: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</a:rPr>
              <a:t> for more information (online case submission also available!)</a:t>
            </a:r>
            <a:endParaRPr lang="en-US" sz="2968" b="1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US" sz="296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EF444728-8635-4AB6-BA62-263DECB9CD82}"/>
              </a:ext>
            </a:extLst>
          </p:cNvPr>
          <p:cNvSpPr/>
          <p:nvPr/>
        </p:nvSpPr>
        <p:spPr>
          <a:xfrm>
            <a:off x="2641044" y="5008593"/>
            <a:ext cx="7246694" cy="174266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Substance Use  	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300-3595</a:t>
            </a:r>
          </a:p>
          <a:p>
            <a:pPr>
              <a:defRPr/>
            </a:pP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evaluation and management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F95743E-654A-457A-A2C0-4B41E751B50C}"/>
              </a:ext>
            </a:extLst>
          </p:cNvPr>
          <p:cNvSpPr/>
          <p:nvPr/>
        </p:nvSpPr>
        <p:spPr>
          <a:xfrm>
            <a:off x="2641044" y="7009593"/>
            <a:ext cx="7246694" cy="17426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HIV/AIDS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    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(800) 933-3413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HIV, from initiating treatment to managing advanced disease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63272550-9665-4954-9CBE-B11020A1F0C6}"/>
              </a:ext>
            </a:extLst>
          </p:cNvPr>
          <p:cNvSpPr/>
          <p:nvPr/>
        </p:nvSpPr>
        <p:spPr>
          <a:xfrm>
            <a:off x="2641044" y="9010592"/>
            <a:ext cx="7246694" cy="17426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Perinatal HIV/AIDS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448-8765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HIV-infected pregnant women &amp; their infants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85D77-B545-1B4E-A8FE-FD96ED5F4B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9" b="81679"/>
          <a:stretch/>
        </p:blipFill>
        <p:spPr>
          <a:xfrm>
            <a:off x="16757650" y="10226675"/>
            <a:ext cx="2985137" cy="1091258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68D3E66-D526-4467-BE80-77C91FF331B5}"/>
              </a:ext>
            </a:extLst>
          </p:cNvPr>
          <p:cNvSpPr/>
          <p:nvPr/>
        </p:nvSpPr>
        <p:spPr>
          <a:xfrm>
            <a:off x="10216362" y="9010592"/>
            <a:ext cx="7246694" cy="174266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PEP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  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448-4911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occupational and non-occupational Post-Exposure Prophylaxis to HIV, HBV, and HCV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3F07082-E1FE-4C05-AA1A-8218C0908C66}"/>
              </a:ext>
            </a:extLst>
          </p:cNvPr>
          <p:cNvSpPr/>
          <p:nvPr/>
        </p:nvSpPr>
        <p:spPr>
          <a:xfrm>
            <a:off x="10216362" y="7009593"/>
            <a:ext cx="7246694" cy="1742669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PrEP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  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448-7737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Pre-Exposure Prophylaxis for persons at risk of contracting HIV</a:t>
            </a: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6E88A73-3AC4-48D7-BF84-C9E044E9A102}"/>
              </a:ext>
            </a:extLst>
          </p:cNvPr>
          <p:cNvSpPr/>
          <p:nvPr/>
        </p:nvSpPr>
        <p:spPr>
          <a:xfrm>
            <a:off x="10216362" y="5008593"/>
            <a:ext cx="7246694" cy="174266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Hepatitis C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(844) 437-4636</a:t>
            </a:r>
          </a:p>
          <a:p>
            <a:pPr>
              <a:defRPr/>
            </a:pP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 screening, monitoring,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8133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9"/>
    </mc:Choice>
    <mc:Fallback xmlns="">
      <p:transition spd="slow" advTm="4939"/>
    </mc:Fallback>
  </mc:AlternateContent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EBF67-29E6-43CE-A3BC-7D294ADCC6AB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115cf2bc-7e07-47a4-a629-ed4bd2c92fb0"/>
    <ds:schemaRef ds:uri="http://schemas.microsoft.com/office/2006/documentManagement/types"/>
    <ds:schemaRef ds:uri="http://schemas.openxmlformats.org/package/2006/metadata/core-properties"/>
    <ds:schemaRef ds:uri="8957598b-99e0-4075-93e6-351f01cf278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416</Words>
  <Application>Microsoft Macintosh PowerPoint</Application>
  <PresentationFormat>Custom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Franklin Gothic Demi Cond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Nicholas Cushman</cp:lastModifiedBy>
  <cp:revision>49</cp:revision>
  <dcterms:created xsi:type="dcterms:W3CDTF">2021-09-08T19:51:15Z</dcterms:created>
  <dcterms:modified xsi:type="dcterms:W3CDTF">2022-04-07T15:32:47Z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