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comment1.xml" ContentType="application/vnd.openxmlformats-officedocument.presentationml.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720" r:id="rId5"/>
    <p:sldMasterId id="2147483725" r:id="rId6"/>
  </p:sldMasterIdLst>
  <p:notesMasterIdLst>
    <p:notesMasterId r:id="rId102"/>
  </p:notesMasterIdLst>
  <p:handoutMasterIdLst>
    <p:handoutMasterId r:id="rId103"/>
  </p:handoutMasterIdLst>
  <p:sldIdLst>
    <p:sldId id="256" r:id="rId7"/>
    <p:sldId id="257" r:id="rId8"/>
    <p:sldId id="1539" r:id="rId9"/>
    <p:sldId id="261" r:id="rId10"/>
    <p:sldId id="260" r:id="rId11"/>
    <p:sldId id="1411" r:id="rId12"/>
    <p:sldId id="1258" r:id="rId13"/>
    <p:sldId id="1404" r:id="rId14"/>
    <p:sldId id="1540" r:id="rId15"/>
    <p:sldId id="1541" r:id="rId16"/>
    <p:sldId id="1542" r:id="rId17"/>
    <p:sldId id="1543" r:id="rId18"/>
    <p:sldId id="1544" r:id="rId19"/>
    <p:sldId id="1545" r:id="rId20"/>
    <p:sldId id="1546" r:id="rId21"/>
    <p:sldId id="1547" r:id="rId22"/>
    <p:sldId id="1548" r:id="rId23"/>
    <p:sldId id="1549" r:id="rId24"/>
    <p:sldId id="1550" r:id="rId25"/>
    <p:sldId id="1551" r:id="rId26"/>
    <p:sldId id="1552" r:id="rId27"/>
    <p:sldId id="1553" r:id="rId28"/>
    <p:sldId id="1554" r:id="rId29"/>
    <p:sldId id="1555" r:id="rId30"/>
    <p:sldId id="1325" r:id="rId31"/>
    <p:sldId id="1434" r:id="rId32"/>
    <p:sldId id="1354" r:id="rId33"/>
    <p:sldId id="1438" r:id="rId34"/>
    <p:sldId id="1399" r:id="rId35"/>
    <p:sldId id="1556" r:id="rId36"/>
    <p:sldId id="1412" r:id="rId37"/>
    <p:sldId id="1422" r:id="rId38"/>
    <p:sldId id="1254" r:id="rId39"/>
    <p:sldId id="1423" r:id="rId40"/>
    <p:sldId id="1424" r:id="rId41"/>
    <p:sldId id="1425" r:id="rId42"/>
    <p:sldId id="320" r:id="rId43"/>
    <p:sldId id="1581" r:id="rId44"/>
    <p:sldId id="348" r:id="rId45"/>
    <p:sldId id="352" r:id="rId46"/>
    <p:sldId id="351" r:id="rId47"/>
    <p:sldId id="1370" r:id="rId48"/>
    <p:sldId id="336" r:id="rId49"/>
    <p:sldId id="1582" r:id="rId50"/>
    <p:sldId id="341" r:id="rId51"/>
    <p:sldId id="344" r:id="rId52"/>
    <p:sldId id="339" r:id="rId53"/>
    <p:sldId id="1583" r:id="rId54"/>
    <p:sldId id="259" r:id="rId55"/>
    <p:sldId id="1584" r:id="rId56"/>
    <p:sldId id="1585" r:id="rId57"/>
    <p:sldId id="1413" r:id="rId58"/>
    <p:sldId id="1557" r:id="rId59"/>
    <p:sldId id="1558" r:id="rId60"/>
    <p:sldId id="1559" r:id="rId61"/>
    <p:sldId id="1561" r:id="rId62"/>
    <p:sldId id="1586" r:id="rId63"/>
    <p:sldId id="1363" r:id="rId64"/>
    <p:sldId id="1439" r:id="rId65"/>
    <p:sldId id="1443" r:id="rId66"/>
    <p:sldId id="1440" r:id="rId67"/>
    <p:sldId id="1365" r:id="rId68"/>
    <p:sldId id="1444" r:id="rId69"/>
    <p:sldId id="1446" r:id="rId70"/>
    <p:sldId id="1445" r:id="rId71"/>
    <p:sldId id="1397" r:id="rId72"/>
    <p:sldId id="1318" r:id="rId73"/>
    <p:sldId id="1448" r:id="rId74"/>
    <p:sldId id="1323" r:id="rId75"/>
    <p:sldId id="1361" r:id="rId76"/>
    <p:sldId id="1358" r:id="rId77"/>
    <p:sldId id="1355" r:id="rId78"/>
    <p:sldId id="1356" r:id="rId79"/>
    <p:sldId id="1426" r:id="rId80"/>
    <p:sldId id="1391" r:id="rId81"/>
    <p:sldId id="1437" r:id="rId82"/>
    <p:sldId id="1421" r:id="rId83"/>
    <p:sldId id="1574" r:id="rId84"/>
    <p:sldId id="1563" r:id="rId85"/>
    <p:sldId id="1564" r:id="rId86"/>
    <p:sldId id="1565" r:id="rId87"/>
    <p:sldId id="1566" r:id="rId88"/>
    <p:sldId id="1567" r:id="rId89"/>
    <p:sldId id="1568" r:id="rId90"/>
    <p:sldId id="1569" r:id="rId91"/>
    <p:sldId id="1570" r:id="rId92"/>
    <p:sldId id="1571" r:id="rId93"/>
    <p:sldId id="1572" r:id="rId94"/>
    <p:sldId id="1573" r:id="rId95"/>
    <p:sldId id="1575" r:id="rId96"/>
    <p:sldId id="1576" r:id="rId97"/>
    <p:sldId id="1577" r:id="rId98"/>
    <p:sldId id="1578" r:id="rId99"/>
    <p:sldId id="1580" r:id="rId100"/>
    <p:sldId id="1415" r:id="rId10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wen, Virginia B. (CDC/OID/NCHHSTP)" initials="xef3" lastIdx="3" clrIdx="0">
    <p:extLst>
      <p:ext uri="{19B8F6BF-5375-455C-9EA6-DF929625EA0E}">
        <p15:presenceInfo xmlns:p15="http://schemas.microsoft.com/office/powerpoint/2012/main" userId="Bowen, Virginia B. (CDC/OID/NCHHSTP)" providerId="None"/>
      </p:ext>
    </p:extLst>
  </p:cmAuthor>
  <p:cmAuthor id="2" name="Bowen, Virginia B. (CDC/DDID/NCHHSTP/DSTDP)" initials="BVB(" lastIdx="13" clrIdx="1">
    <p:extLst>
      <p:ext uri="{19B8F6BF-5375-455C-9EA6-DF929625EA0E}">
        <p15:presenceInfo xmlns:p15="http://schemas.microsoft.com/office/powerpoint/2012/main" userId="S::xef3@cdc.gov::98e6c0ee-4a4b-4c74-a4e5-f0dd7affb9a9" providerId="AD"/>
      </p:ext>
    </p:extLst>
  </p:cmAuthor>
  <p:cmAuthor id="3" name="Kimball, Anne (CDC/DDID/NCHHSTP/DSTDP)" initials="KA(" lastIdx="11" clrIdx="2">
    <p:extLst>
      <p:ext uri="{19B8F6BF-5375-455C-9EA6-DF929625EA0E}">
        <p15:presenceInfo xmlns:p15="http://schemas.microsoft.com/office/powerpoint/2012/main" userId="S::opu7@cdc.gov::7e9084f1-0c96-497b-a430-d49e06e821a5" providerId="AD"/>
      </p:ext>
    </p:extLst>
  </p:cmAuthor>
  <p:cmAuthor id="4" name="Bachmann, Laura (CDC/DDID/NCHHSTP/DSTDP)" initials="BL(" lastIdx="21" clrIdx="3">
    <p:extLst>
      <p:ext uri="{19B8F6BF-5375-455C-9EA6-DF929625EA0E}">
        <p15:presenceInfo xmlns:p15="http://schemas.microsoft.com/office/powerpoint/2012/main" userId="S::frg6@cdc.gov::d62ffa3e-9333-4033-9080-1e6b2ae459e1" providerId="AD"/>
      </p:ext>
    </p:extLst>
  </p:cmAuthor>
  <p:cmAuthor id="5" name="Machefsky, Aliza (CDC/DDID/NCHHSTP/DSTDP)" initials="MA(" lastIdx="9" clrIdx="4">
    <p:extLst>
      <p:ext uri="{19B8F6BF-5375-455C-9EA6-DF929625EA0E}">
        <p15:presenceInfo xmlns:p15="http://schemas.microsoft.com/office/powerpoint/2012/main" userId="S::qlx7@cdc.gov::6df44a62-e726-44d4-9023-cc313384f6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F311A"/>
    <a:srgbClr val="9A4E9E"/>
    <a:srgbClr val="00788A"/>
    <a:srgbClr val="F6A01A"/>
    <a:srgbClr val="000000"/>
    <a:srgbClr val="652B91"/>
    <a:srgbClr val="0033CC"/>
    <a:srgbClr val="0038A8"/>
    <a:srgbClr val="86B2D8"/>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ABBD2B-9506-44D9-A397-6EAF9253004D}" v="5" dt="2022-04-13T12:20:23.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64581" autoAdjust="0"/>
  </p:normalViewPr>
  <p:slideViewPr>
    <p:cSldViewPr snapToGrid="0">
      <p:cViewPr varScale="1">
        <p:scale>
          <a:sx n="82" d="100"/>
          <a:sy n="82" d="100"/>
        </p:scale>
        <p:origin x="228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theme" Target="theme/theme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handoutMaster" Target="handoutMasters/handoutMaster1.xml"/><Relationship Id="rId108" Type="http://schemas.openxmlformats.org/officeDocument/2006/relationships/tableStyles" Target="tableStyle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microsoft.com/office/2015/10/relationships/revisionInfo" Target="revisionInfo.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84744939438363"/>
          <c:y val="0.15588201029792745"/>
          <c:w val="0.87711718803552985"/>
          <c:h val="0.7739308918522293"/>
        </c:manualLayout>
      </c:layout>
      <c:barChart>
        <c:barDir val="col"/>
        <c:grouping val="clustered"/>
        <c:varyColors val="0"/>
        <c:ser>
          <c:idx val="0"/>
          <c:order val="0"/>
          <c:tx>
            <c:strRef>
              <c:f>Sheet1!$A$2</c:f>
              <c:strCache>
                <c:ptCount val="1"/>
                <c:pt idx="0">
                  <c:v>No timely prenatal care</c:v>
                </c:pt>
              </c:strCache>
            </c:strRef>
          </c:tx>
          <c:spPr>
            <a:solidFill>
              <a:srgbClr val="00788A"/>
            </a:solidFill>
            <a:ln>
              <a:noFill/>
            </a:ln>
            <a:effectLst/>
          </c:spPr>
          <c:invertIfNegative val="0"/>
          <c:cat>
            <c:strRef>
              <c:f>Sheet1!$B$1:$E$1</c:f>
              <c:strCache>
                <c:ptCount val="4"/>
                <c:pt idx="0">
                  <c:v>South</c:v>
                </c:pt>
                <c:pt idx="1">
                  <c:v>West</c:v>
                </c:pt>
                <c:pt idx="2">
                  <c:v>Midwest</c:v>
                </c:pt>
                <c:pt idx="3">
                  <c:v>Northeast</c:v>
                </c:pt>
              </c:strCache>
            </c:strRef>
          </c:cat>
          <c:val>
            <c:numRef>
              <c:f>Sheet1!$B$2:$E$2</c:f>
              <c:numCache>
                <c:formatCode>0.0%</c:formatCode>
                <c:ptCount val="4"/>
                <c:pt idx="0">
                  <c:v>0.19900000000000001</c:v>
                </c:pt>
                <c:pt idx="1">
                  <c:v>0.41099999999999998</c:v>
                </c:pt>
                <c:pt idx="2">
                  <c:v>0.24299999999999999</c:v>
                </c:pt>
                <c:pt idx="3">
                  <c:v>0.30199999999999999</c:v>
                </c:pt>
              </c:numCache>
            </c:numRef>
          </c:val>
          <c:extLst>
            <c:ext xmlns:c16="http://schemas.microsoft.com/office/drawing/2014/chart" uri="{C3380CC4-5D6E-409C-BE32-E72D297353CC}">
              <c16:uniqueId val="{00000000-F367-47C3-A0C6-0A38C6694CCC}"/>
            </c:ext>
          </c:extLst>
        </c:ser>
        <c:ser>
          <c:idx val="1"/>
          <c:order val="1"/>
          <c:tx>
            <c:strRef>
              <c:f>Sheet1!$A$3</c:f>
              <c:strCache>
                <c:ptCount val="1"/>
                <c:pt idx="0">
                  <c:v>No timely testing despite prenatal care</c:v>
                </c:pt>
              </c:strCache>
            </c:strRef>
          </c:tx>
          <c:spPr>
            <a:solidFill>
              <a:srgbClr val="7030A0"/>
            </a:solidFill>
            <a:ln>
              <a:noFill/>
            </a:ln>
            <a:effectLst/>
          </c:spPr>
          <c:invertIfNegative val="0"/>
          <c:cat>
            <c:strRef>
              <c:f>Sheet1!$B$1:$E$1</c:f>
              <c:strCache>
                <c:ptCount val="4"/>
                <c:pt idx="0">
                  <c:v>South</c:v>
                </c:pt>
                <c:pt idx="1">
                  <c:v>West</c:v>
                </c:pt>
                <c:pt idx="2">
                  <c:v>Midwest</c:v>
                </c:pt>
                <c:pt idx="3">
                  <c:v>Northeast</c:v>
                </c:pt>
              </c:strCache>
            </c:strRef>
          </c:cat>
          <c:val>
            <c:numRef>
              <c:f>Sheet1!$B$3:$E$3</c:f>
              <c:numCache>
                <c:formatCode>0.0%</c:formatCode>
                <c:ptCount val="4"/>
                <c:pt idx="0">
                  <c:v>6.9000000000000006E-2</c:v>
                </c:pt>
                <c:pt idx="1">
                  <c:v>0.11799999999999999</c:v>
                </c:pt>
                <c:pt idx="2">
                  <c:v>7.8E-2</c:v>
                </c:pt>
                <c:pt idx="3">
                  <c:v>0.113</c:v>
                </c:pt>
              </c:numCache>
            </c:numRef>
          </c:val>
          <c:extLst>
            <c:ext xmlns:c16="http://schemas.microsoft.com/office/drawing/2014/chart" uri="{C3380CC4-5D6E-409C-BE32-E72D297353CC}">
              <c16:uniqueId val="{00000001-F367-47C3-A0C6-0A38C6694CCC}"/>
            </c:ext>
          </c:extLst>
        </c:ser>
        <c:ser>
          <c:idx val="2"/>
          <c:order val="2"/>
          <c:tx>
            <c:strRef>
              <c:f>Sheet1!$A$4</c:f>
              <c:strCache>
                <c:ptCount val="1"/>
                <c:pt idx="0">
                  <c:v>No adequate treatment despite diagnosis</c:v>
                </c:pt>
              </c:strCache>
            </c:strRef>
          </c:tx>
          <c:spPr>
            <a:solidFill>
              <a:schemeClr val="accent3"/>
            </a:solidFill>
            <a:ln>
              <a:noFill/>
            </a:ln>
            <a:effectLst/>
          </c:spPr>
          <c:invertIfNegative val="0"/>
          <c:cat>
            <c:strRef>
              <c:f>Sheet1!$B$1:$E$1</c:f>
              <c:strCache>
                <c:ptCount val="4"/>
                <c:pt idx="0">
                  <c:v>South</c:v>
                </c:pt>
                <c:pt idx="1">
                  <c:v>West</c:v>
                </c:pt>
                <c:pt idx="2">
                  <c:v>Midwest</c:v>
                </c:pt>
                <c:pt idx="3">
                  <c:v>Northeast</c:v>
                </c:pt>
              </c:strCache>
            </c:strRef>
          </c:cat>
          <c:val>
            <c:numRef>
              <c:f>Sheet1!$B$4:$E$4</c:f>
              <c:numCache>
                <c:formatCode>0.0%</c:formatCode>
                <c:ptCount val="4"/>
                <c:pt idx="0">
                  <c:v>0.34300000000000003</c:v>
                </c:pt>
                <c:pt idx="1">
                  <c:v>0.28599999999999998</c:v>
                </c:pt>
                <c:pt idx="2">
                  <c:v>0.252</c:v>
                </c:pt>
                <c:pt idx="3">
                  <c:v>0.13200000000000001</c:v>
                </c:pt>
              </c:numCache>
            </c:numRef>
          </c:val>
          <c:extLst>
            <c:ext xmlns:c16="http://schemas.microsoft.com/office/drawing/2014/chart" uri="{C3380CC4-5D6E-409C-BE32-E72D297353CC}">
              <c16:uniqueId val="{00000002-F367-47C3-A0C6-0A38C6694CCC}"/>
            </c:ext>
          </c:extLst>
        </c:ser>
        <c:ser>
          <c:idx val="3"/>
          <c:order val="3"/>
          <c:tx>
            <c:strRef>
              <c:f>Sheet1!$A$5</c:f>
              <c:strCache>
                <c:ptCount val="1"/>
                <c:pt idx="0">
                  <c:v>Late seroconversion</c:v>
                </c:pt>
              </c:strCache>
            </c:strRef>
          </c:tx>
          <c:spPr>
            <a:solidFill>
              <a:srgbClr val="86B2D8"/>
            </a:solidFill>
            <a:ln>
              <a:noFill/>
            </a:ln>
            <a:effectLst/>
          </c:spPr>
          <c:invertIfNegative val="0"/>
          <c:cat>
            <c:strRef>
              <c:f>Sheet1!$B$1:$E$1</c:f>
              <c:strCache>
                <c:ptCount val="4"/>
                <c:pt idx="0">
                  <c:v>South</c:v>
                </c:pt>
                <c:pt idx="1">
                  <c:v>West</c:v>
                </c:pt>
                <c:pt idx="2">
                  <c:v>Midwest</c:v>
                </c:pt>
                <c:pt idx="3">
                  <c:v>Northeast</c:v>
                </c:pt>
              </c:strCache>
            </c:strRef>
          </c:cat>
          <c:val>
            <c:numRef>
              <c:f>Sheet1!$B$5:$E$5</c:f>
              <c:numCache>
                <c:formatCode>0.0%</c:formatCode>
                <c:ptCount val="4"/>
                <c:pt idx="0">
                  <c:v>0.107</c:v>
                </c:pt>
                <c:pt idx="1">
                  <c:v>6.5000000000000002E-2</c:v>
                </c:pt>
                <c:pt idx="2">
                  <c:v>0.214</c:v>
                </c:pt>
                <c:pt idx="3">
                  <c:v>0.39600000000000002</c:v>
                </c:pt>
              </c:numCache>
            </c:numRef>
          </c:val>
          <c:extLst>
            <c:ext xmlns:c16="http://schemas.microsoft.com/office/drawing/2014/chart" uri="{C3380CC4-5D6E-409C-BE32-E72D297353CC}">
              <c16:uniqueId val="{00000003-F367-47C3-A0C6-0A38C6694CCC}"/>
            </c:ext>
          </c:extLst>
        </c:ser>
        <c:dLbls>
          <c:showLegendKey val="0"/>
          <c:showVal val="0"/>
          <c:showCatName val="0"/>
          <c:showSerName val="0"/>
          <c:showPercent val="0"/>
          <c:showBubbleSize val="0"/>
        </c:dLbls>
        <c:gapWidth val="219"/>
        <c:overlap val="-27"/>
        <c:axId val="1393793983"/>
        <c:axId val="1439645951"/>
      </c:barChart>
      <c:catAx>
        <c:axId val="139379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4">
                    <a:lumMod val="75000"/>
                  </a:schemeClr>
                </a:solidFill>
                <a:latin typeface="+mn-lt"/>
                <a:ea typeface="+mn-ea"/>
                <a:cs typeface="+mn-cs"/>
              </a:defRPr>
            </a:pPr>
            <a:endParaRPr lang="en-US"/>
          </a:p>
        </c:txPr>
        <c:crossAx val="1439645951"/>
        <c:crosses val="autoZero"/>
        <c:auto val="1"/>
        <c:lblAlgn val="ctr"/>
        <c:lblOffset val="100"/>
        <c:noMultiLvlLbl val="0"/>
      </c:catAx>
      <c:valAx>
        <c:axId val="143964595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4">
                    <a:lumMod val="75000"/>
                  </a:schemeClr>
                </a:solidFill>
                <a:latin typeface="+mn-lt"/>
                <a:ea typeface="+mn-ea"/>
                <a:cs typeface="+mn-cs"/>
              </a:defRPr>
            </a:pPr>
            <a:endParaRPr lang="en-US"/>
          </a:p>
        </c:txPr>
        <c:crossAx val="1393793983"/>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noFill/>
    </a:ln>
    <a:effectLst/>
  </c:spPr>
  <c:txPr>
    <a:bodyPr/>
    <a:lstStyle/>
    <a:p>
      <a:pPr>
        <a:defRPr sz="1400" baseline="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5" dt="2022-04-13T07:55:23.209" idx="9">
    <p:pos x="10" y="10"/>
    <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0.15761</cdr:x>
      <cdr:y>0.07501</cdr:y>
    </cdr:from>
    <cdr:to>
      <cdr:x>0.2896</cdr:x>
      <cdr:y>0.23272</cdr:y>
    </cdr:to>
    <cdr:sp macro="" textlink="">
      <cdr:nvSpPr>
        <cdr:cNvPr id="2" name="TextBox 1">
          <a:extLst xmlns:a="http://schemas.openxmlformats.org/drawingml/2006/main">
            <a:ext uri="{FF2B5EF4-FFF2-40B4-BE49-F238E27FC236}">
              <a16:creationId xmlns:a16="http://schemas.microsoft.com/office/drawing/2014/main" id="{CCAA08E1-4117-4BA4-933E-A099C8EFCD5A}"/>
            </a:ext>
          </a:extLst>
        </cdr:cNvPr>
        <cdr:cNvSpPr txBox="1"/>
      </cdr:nvSpPr>
      <cdr:spPr>
        <a:xfrm xmlns:a="http://schemas.openxmlformats.org/drawingml/2006/main">
          <a:off x="1622687" y="376284"/>
          <a:ext cx="1358951" cy="7911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chemeClr val="bg2">
                  <a:lumMod val="50000"/>
                </a:schemeClr>
              </a:solidFill>
            </a:rPr>
            <a:t>No timely prenatal care or testing</a:t>
          </a:r>
        </a:p>
      </cdr:txBody>
    </cdr:sp>
  </cdr:relSizeAnchor>
  <cdr:relSizeAnchor xmlns:cdr="http://schemas.openxmlformats.org/drawingml/2006/chartDrawing">
    <cdr:from>
      <cdr:x>0.35914</cdr:x>
      <cdr:y>0.07515</cdr:y>
    </cdr:from>
    <cdr:to>
      <cdr:x>0.51506</cdr:x>
      <cdr:y>0.21176</cdr:y>
    </cdr:to>
    <cdr:sp macro="" textlink="">
      <cdr:nvSpPr>
        <cdr:cNvPr id="3" name="TextBox 1">
          <a:extLst xmlns:a="http://schemas.openxmlformats.org/drawingml/2006/main">
            <a:ext uri="{FF2B5EF4-FFF2-40B4-BE49-F238E27FC236}">
              <a16:creationId xmlns:a16="http://schemas.microsoft.com/office/drawing/2014/main" id="{6F09F156-E614-4DC2-A810-AC1C67E71AC7}"/>
            </a:ext>
          </a:extLst>
        </cdr:cNvPr>
        <cdr:cNvSpPr txBox="1"/>
      </cdr:nvSpPr>
      <cdr:spPr>
        <a:xfrm xmlns:a="http://schemas.openxmlformats.org/drawingml/2006/main">
          <a:off x="3697558" y="376987"/>
          <a:ext cx="1605250" cy="6852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bg2">
                  <a:lumMod val="50000"/>
                </a:schemeClr>
              </a:solidFill>
            </a:rPr>
            <a:t>No timely testing despite prenatal care</a:t>
          </a:r>
        </a:p>
      </cdr:txBody>
    </cdr:sp>
  </cdr:relSizeAnchor>
  <cdr:relSizeAnchor xmlns:cdr="http://schemas.openxmlformats.org/drawingml/2006/chartDrawing">
    <cdr:from>
      <cdr:x>0.58518</cdr:x>
      <cdr:y>0.07447</cdr:y>
    </cdr:from>
    <cdr:to>
      <cdr:x>0.75027</cdr:x>
      <cdr:y>0.21107</cdr:y>
    </cdr:to>
    <cdr:sp macro="" textlink="">
      <cdr:nvSpPr>
        <cdr:cNvPr id="4" name="TextBox 1">
          <a:extLst xmlns:a="http://schemas.openxmlformats.org/drawingml/2006/main">
            <a:ext uri="{FF2B5EF4-FFF2-40B4-BE49-F238E27FC236}">
              <a16:creationId xmlns:a16="http://schemas.microsoft.com/office/drawing/2014/main" id="{93E1A955-5194-47E6-A914-8A931E6DD6CE}"/>
            </a:ext>
          </a:extLst>
        </cdr:cNvPr>
        <cdr:cNvSpPr txBox="1"/>
      </cdr:nvSpPr>
      <cdr:spPr>
        <a:xfrm xmlns:a="http://schemas.openxmlformats.org/drawingml/2006/main">
          <a:off x="6024771" y="373575"/>
          <a:ext cx="1699689" cy="6852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bg2">
                  <a:lumMod val="50000"/>
                </a:schemeClr>
              </a:solidFill>
            </a:rPr>
            <a:t>No adequate treatment despite diagnosis</a:t>
          </a:r>
        </a:p>
      </cdr:txBody>
    </cdr:sp>
  </cdr:relSizeAnchor>
  <cdr:relSizeAnchor xmlns:cdr="http://schemas.openxmlformats.org/drawingml/2006/chartDrawing">
    <cdr:from>
      <cdr:x>0.8078</cdr:x>
      <cdr:y>0.07322</cdr:y>
    </cdr:from>
    <cdr:to>
      <cdr:x>1</cdr:x>
      <cdr:y>0.20983</cdr:y>
    </cdr:to>
    <cdr:sp macro="" textlink="">
      <cdr:nvSpPr>
        <cdr:cNvPr id="5" name="TextBox 1">
          <a:extLst xmlns:a="http://schemas.openxmlformats.org/drawingml/2006/main">
            <a:ext uri="{FF2B5EF4-FFF2-40B4-BE49-F238E27FC236}">
              <a16:creationId xmlns:a16="http://schemas.microsoft.com/office/drawing/2014/main" id="{E8EECC1E-C94B-4E8C-B9FD-5D023C6E9205}"/>
            </a:ext>
          </a:extLst>
        </cdr:cNvPr>
        <cdr:cNvSpPr txBox="1"/>
      </cdr:nvSpPr>
      <cdr:spPr>
        <a:xfrm xmlns:a="http://schemas.openxmlformats.org/drawingml/2006/main">
          <a:off x="5389424" y="311473"/>
          <a:ext cx="1282336" cy="5810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bg2">
                  <a:lumMod val="50000"/>
                </a:schemeClr>
              </a:solidFill>
            </a:rPr>
            <a:t>Late identification of seroconversion</a:t>
          </a:r>
        </a:p>
      </cdr:txBody>
    </cdr:sp>
  </cdr:relSizeAnchor>
  <cdr:relSizeAnchor xmlns:cdr="http://schemas.openxmlformats.org/drawingml/2006/chartDrawing">
    <cdr:from>
      <cdr:x>0.12736</cdr:x>
      <cdr:y>0.0888</cdr:y>
    </cdr:from>
    <cdr:to>
      <cdr:x>0.15934</cdr:x>
      <cdr:y>0.19552</cdr:y>
    </cdr:to>
    <cdr:sp macro="" textlink="">
      <cdr:nvSpPr>
        <cdr:cNvPr id="6" name="Rectangle 5">
          <a:extLst xmlns:a="http://schemas.openxmlformats.org/drawingml/2006/main">
            <a:ext uri="{FF2B5EF4-FFF2-40B4-BE49-F238E27FC236}">
              <a16:creationId xmlns:a16="http://schemas.microsoft.com/office/drawing/2014/main" id="{4FBB5D7C-3E28-4839-BC85-5B840040BAE4}"/>
            </a:ext>
          </a:extLst>
        </cdr:cNvPr>
        <cdr:cNvSpPr/>
      </cdr:nvSpPr>
      <cdr:spPr>
        <a:xfrm xmlns:a="http://schemas.openxmlformats.org/drawingml/2006/main">
          <a:off x="849716" y="377727"/>
          <a:ext cx="213360" cy="453961"/>
        </a:xfrm>
        <a:prstGeom xmlns:a="http://schemas.openxmlformats.org/drawingml/2006/main" prst="rect">
          <a:avLst/>
        </a:prstGeom>
        <a:solidFill xmlns:a="http://schemas.openxmlformats.org/drawingml/2006/main">
          <a:srgbClr val="00788A"/>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0.32914</cdr:x>
      <cdr:y>0.08934</cdr:y>
    </cdr:from>
    <cdr:to>
      <cdr:x>0.36112</cdr:x>
      <cdr:y>0.19606</cdr:y>
    </cdr:to>
    <cdr:sp macro="" textlink="">
      <cdr:nvSpPr>
        <cdr:cNvPr id="7" name="Rectangle 6">
          <a:extLst xmlns:a="http://schemas.openxmlformats.org/drawingml/2006/main">
            <a:ext uri="{FF2B5EF4-FFF2-40B4-BE49-F238E27FC236}">
              <a16:creationId xmlns:a16="http://schemas.microsoft.com/office/drawing/2014/main" id="{658C40C2-2444-4B4C-A8F4-BFB1C36AF55A}"/>
            </a:ext>
          </a:extLst>
        </cdr:cNvPr>
        <cdr:cNvSpPr/>
      </cdr:nvSpPr>
      <cdr:spPr>
        <a:xfrm xmlns:a="http://schemas.openxmlformats.org/drawingml/2006/main">
          <a:off x="2195916" y="380013"/>
          <a:ext cx="213360" cy="453961"/>
        </a:xfrm>
        <a:prstGeom xmlns:a="http://schemas.openxmlformats.org/drawingml/2006/main" prst="rect">
          <a:avLst/>
        </a:prstGeom>
        <a:solidFill xmlns:a="http://schemas.openxmlformats.org/drawingml/2006/main">
          <a:srgbClr val="7030A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0.55439</cdr:x>
      <cdr:y>0.08934</cdr:y>
    </cdr:from>
    <cdr:to>
      <cdr:x>0.58637</cdr:x>
      <cdr:y>0.19606</cdr:y>
    </cdr:to>
    <cdr:sp macro="" textlink="">
      <cdr:nvSpPr>
        <cdr:cNvPr id="8" name="Rectangle 7">
          <a:extLst xmlns:a="http://schemas.openxmlformats.org/drawingml/2006/main">
            <a:ext uri="{FF2B5EF4-FFF2-40B4-BE49-F238E27FC236}">
              <a16:creationId xmlns:a16="http://schemas.microsoft.com/office/drawing/2014/main" id="{104E132B-4BBB-4562-9B2E-2085E40DE9D1}"/>
            </a:ext>
          </a:extLst>
        </cdr:cNvPr>
        <cdr:cNvSpPr/>
      </cdr:nvSpPr>
      <cdr:spPr>
        <a:xfrm xmlns:a="http://schemas.openxmlformats.org/drawingml/2006/main">
          <a:off x="3698744" y="380013"/>
          <a:ext cx="213360" cy="453961"/>
        </a:xfrm>
        <a:prstGeom xmlns:a="http://schemas.openxmlformats.org/drawingml/2006/main" prst="rect">
          <a:avLst/>
        </a:prstGeom>
        <a:solidFill xmlns:a="http://schemas.openxmlformats.org/drawingml/2006/main">
          <a:schemeClr val="accent3"/>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0.782</cdr:x>
      <cdr:y>0.08934</cdr:y>
    </cdr:from>
    <cdr:to>
      <cdr:x>0.81398</cdr:x>
      <cdr:y>0.19606</cdr:y>
    </cdr:to>
    <cdr:sp macro="" textlink="">
      <cdr:nvSpPr>
        <cdr:cNvPr id="9" name="Rectangle 8">
          <a:extLst xmlns:a="http://schemas.openxmlformats.org/drawingml/2006/main">
            <a:ext uri="{FF2B5EF4-FFF2-40B4-BE49-F238E27FC236}">
              <a16:creationId xmlns:a16="http://schemas.microsoft.com/office/drawing/2014/main" id="{7489271D-CF98-43AF-B006-E191C2B31C66}"/>
            </a:ext>
          </a:extLst>
        </cdr:cNvPr>
        <cdr:cNvSpPr/>
      </cdr:nvSpPr>
      <cdr:spPr>
        <a:xfrm xmlns:a="http://schemas.openxmlformats.org/drawingml/2006/main">
          <a:off x="5217346" y="380013"/>
          <a:ext cx="213360" cy="453961"/>
        </a:xfrm>
        <a:prstGeom xmlns:a="http://schemas.openxmlformats.org/drawingml/2006/main" prst="rect">
          <a:avLst/>
        </a:prstGeom>
        <a:solidFill xmlns:a="http://schemas.openxmlformats.org/drawingml/2006/main">
          <a:srgbClr val="86B2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0.00016</cdr:x>
      <cdr:y>0.34796</cdr:y>
    </cdr:from>
    <cdr:to>
      <cdr:x>0.04437</cdr:x>
      <cdr:y>0.74564</cdr:y>
    </cdr:to>
    <cdr:sp macro="" textlink="">
      <cdr:nvSpPr>
        <cdr:cNvPr id="10" name="TextBox 9">
          <a:extLst xmlns:a="http://schemas.openxmlformats.org/drawingml/2006/main">
            <a:ext uri="{FF2B5EF4-FFF2-40B4-BE49-F238E27FC236}">
              <a16:creationId xmlns:a16="http://schemas.microsoft.com/office/drawing/2014/main" id="{8074FD22-0668-4B66-AF23-B45B46153EBE}"/>
            </a:ext>
          </a:extLst>
        </cdr:cNvPr>
        <cdr:cNvSpPr txBox="1"/>
      </cdr:nvSpPr>
      <cdr:spPr>
        <a:xfrm xmlns:a="http://schemas.openxmlformats.org/drawingml/2006/main">
          <a:off x="1101" y="1496379"/>
          <a:ext cx="299902" cy="1710213"/>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pPr algn="ctr"/>
          <a:r>
            <a:rPr lang="en-US" sz="1200" dirty="0">
              <a:solidFill>
                <a:schemeClr val="bg2">
                  <a:lumMod val="50000"/>
                </a:schemeClr>
              </a:solidFill>
            </a:rPr>
            <a:t>Percent of CS cases</a:t>
          </a:r>
        </a:p>
      </cdr:txBody>
    </cdr:sp>
  </cdr:relSizeAnchor>
  <cdr:relSizeAnchor xmlns:cdr="http://schemas.openxmlformats.org/drawingml/2006/chartDrawing">
    <cdr:from>
      <cdr:x>0.17963</cdr:x>
      <cdr:y>0.77723</cdr:y>
    </cdr:from>
    <cdr:to>
      <cdr:x>0.21511</cdr:x>
      <cdr:y>0.82414</cdr:y>
    </cdr:to>
    <cdr:sp macro="" textlink="">
      <cdr:nvSpPr>
        <cdr:cNvPr id="11" name="TextBox 10">
          <a:extLst xmlns:a="http://schemas.openxmlformats.org/drawingml/2006/main">
            <a:ext uri="{FF2B5EF4-FFF2-40B4-BE49-F238E27FC236}">
              <a16:creationId xmlns:a16="http://schemas.microsoft.com/office/drawing/2014/main" id="{F6288797-0238-4B17-B740-34E77DDC76E8}"/>
            </a:ext>
          </a:extLst>
        </cdr:cNvPr>
        <cdr:cNvSpPr txBox="1"/>
      </cdr:nvSpPr>
      <cdr:spPr>
        <a:xfrm xmlns:a="http://schemas.openxmlformats.org/drawingml/2006/main">
          <a:off x="2017968" y="4333753"/>
          <a:ext cx="398584"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47</a:t>
          </a:r>
        </a:p>
      </cdr:txBody>
    </cdr:sp>
  </cdr:relSizeAnchor>
  <cdr:relSizeAnchor xmlns:cdr="http://schemas.openxmlformats.org/drawingml/2006/chartDrawing">
    <cdr:from>
      <cdr:x>0.21407</cdr:x>
      <cdr:y>0.35304</cdr:y>
    </cdr:from>
    <cdr:to>
      <cdr:x>0.24955</cdr:x>
      <cdr:y>0.39996</cdr:y>
    </cdr:to>
    <cdr:sp macro="" textlink="">
      <cdr:nvSpPr>
        <cdr:cNvPr id="12" name="TextBox 11">
          <a:extLst xmlns:a="http://schemas.openxmlformats.org/drawingml/2006/main">
            <a:ext uri="{FF2B5EF4-FFF2-40B4-BE49-F238E27FC236}">
              <a16:creationId xmlns:a16="http://schemas.microsoft.com/office/drawing/2014/main" id="{913247E7-7889-4511-B6CB-9E04D9D123DC}"/>
            </a:ext>
          </a:extLst>
        </cdr:cNvPr>
        <cdr:cNvSpPr txBox="1"/>
      </cdr:nvSpPr>
      <cdr:spPr>
        <a:xfrm xmlns:a="http://schemas.openxmlformats.org/drawingml/2006/main">
          <a:off x="2404829" y="1968510"/>
          <a:ext cx="398585"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235</a:t>
          </a:r>
        </a:p>
      </cdr:txBody>
    </cdr:sp>
  </cdr:relSizeAnchor>
  <cdr:relSizeAnchor xmlns:cdr="http://schemas.openxmlformats.org/drawingml/2006/chartDrawing">
    <cdr:from>
      <cdr:x>0.2579</cdr:x>
      <cdr:y>0.70204</cdr:y>
    </cdr:from>
    <cdr:to>
      <cdr:x>0.29233</cdr:x>
      <cdr:y>0.74896</cdr:y>
    </cdr:to>
    <cdr:sp macro="" textlink="">
      <cdr:nvSpPr>
        <cdr:cNvPr id="13" name="TextBox 12">
          <a:extLst xmlns:a="http://schemas.openxmlformats.org/drawingml/2006/main">
            <a:ext uri="{FF2B5EF4-FFF2-40B4-BE49-F238E27FC236}">
              <a16:creationId xmlns:a16="http://schemas.microsoft.com/office/drawing/2014/main" id="{E675D7A2-C9BB-40A0-B523-8C66751BAE72}"/>
            </a:ext>
          </a:extLst>
        </cdr:cNvPr>
        <cdr:cNvSpPr txBox="1"/>
      </cdr:nvSpPr>
      <cdr:spPr>
        <a:xfrm xmlns:a="http://schemas.openxmlformats.org/drawingml/2006/main">
          <a:off x="2897198" y="3914540"/>
          <a:ext cx="386862"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73</a:t>
          </a:r>
        </a:p>
      </cdr:txBody>
    </cdr:sp>
  </cdr:relSizeAnchor>
  <cdr:relSizeAnchor xmlns:cdr="http://schemas.openxmlformats.org/drawingml/2006/chartDrawing">
    <cdr:from>
      <cdr:x>0.35703</cdr:x>
      <cdr:y>0.2374</cdr:y>
    </cdr:from>
    <cdr:to>
      <cdr:x>0.39669</cdr:x>
      <cdr:y>0.28432</cdr:y>
    </cdr:to>
    <cdr:sp macro="" textlink="">
      <cdr:nvSpPr>
        <cdr:cNvPr id="14" name="TextBox 13">
          <a:extLst xmlns:a="http://schemas.openxmlformats.org/drawingml/2006/main">
            <a:ext uri="{FF2B5EF4-FFF2-40B4-BE49-F238E27FC236}">
              <a16:creationId xmlns:a16="http://schemas.microsoft.com/office/drawing/2014/main" id="{FDF26BB5-95D3-4F69-B649-E59443354220}"/>
            </a:ext>
          </a:extLst>
        </cdr:cNvPr>
        <cdr:cNvSpPr txBox="1"/>
      </cdr:nvSpPr>
      <cdr:spPr>
        <a:xfrm xmlns:a="http://schemas.openxmlformats.org/drawingml/2006/main">
          <a:off x="4010889" y="1323740"/>
          <a:ext cx="445477"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191</a:t>
          </a:r>
        </a:p>
      </cdr:txBody>
    </cdr:sp>
  </cdr:relSizeAnchor>
  <cdr:relSizeAnchor xmlns:cdr="http://schemas.openxmlformats.org/drawingml/2006/chartDrawing">
    <cdr:from>
      <cdr:x>0.39878</cdr:x>
      <cdr:y>0.70415</cdr:y>
    </cdr:from>
    <cdr:to>
      <cdr:x>0.43321</cdr:x>
      <cdr:y>0.75106</cdr:y>
    </cdr:to>
    <cdr:sp macro="" textlink="">
      <cdr:nvSpPr>
        <cdr:cNvPr id="15" name="TextBox 14">
          <a:extLst xmlns:a="http://schemas.openxmlformats.org/drawingml/2006/main">
            <a:ext uri="{FF2B5EF4-FFF2-40B4-BE49-F238E27FC236}">
              <a16:creationId xmlns:a16="http://schemas.microsoft.com/office/drawing/2014/main" id="{154685DD-6059-47D8-806C-93FDB6E63257}"/>
            </a:ext>
          </a:extLst>
        </cdr:cNvPr>
        <cdr:cNvSpPr txBox="1"/>
      </cdr:nvSpPr>
      <cdr:spPr>
        <a:xfrm xmlns:a="http://schemas.openxmlformats.org/drawingml/2006/main">
          <a:off x="4479813" y="3926264"/>
          <a:ext cx="386861"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55</a:t>
          </a:r>
        </a:p>
      </cdr:txBody>
    </cdr:sp>
  </cdr:relSizeAnchor>
  <cdr:relSizeAnchor xmlns:cdr="http://schemas.openxmlformats.org/drawingml/2006/chartDrawing">
    <cdr:from>
      <cdr:x>0.43321</cdr:x>
      <cdr:y>0.44555</cdr:y>
    </cdr:from>
    <cdr:to>
      <cdr:x>0.47495</cdr:x>
      <cdr:y>0.49246</cdr:y>
    </cdr:to>
    <cdr:sp macro="" textlink="">
      <cdr:nvSpPr>
        <cdr:cNvPr id="16" name="TextBox 15">
          <a:extLst xmlns:a="http://schemas.openxmlformats.org/drawingml/2006/main">
            <a:ext uri="{FF2B5EF4-FFF2-40B4-BE49-F238E27FC236}">
              <a16:creationId xmlns:a16="http://schemas.microsoft.com/office/drawing/2014/main" id="{F9AC765A-6307-4DDB-9268-6F7FC4DCF77B}"/>
            </a:ext>
          </a:extLst>
        </cdr:cNvPr>
        <cdr:cNvSpPr txBox="1"/>
      </cdr:nvSpPr>
      <cdr:spPr>
        <a:xfrm xmlns:a="http://schemas.openxmlformats.org/drawingml/2006/main">
          <a:off x="4866675" y="2484325"/>
          <a:ext cx="468923"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133</a:t>
          </a:r>
        </a:p>
      </cdr:txBody>
    </cdr:sp>
  </cdr:relSizeAnchor>
  <cdr:relSizeAnchor xmlns:cdr="http://schemas.openxmlformats.org/drawingml/2006/chartDrawing">
    <cdr:from>
      <cdr:x>0.476</cdr:x>
      <cdr:y>0.77983</cdr:y>
    </cdr:from>
    <cdr:to>
      <cdr:x>0.50939</cdr:x>
      <cdr:y>0.82675</cdr:y>
    </cdr:to>
    <cdr:sp macro="" textlink="">
      <cdr:nvSpPr>
        <cdr:cNvPr id="17" name="TextBox 16">
          <a:extLst xmlns:a="http://schemas.openxmlformats.org/drawingml/2006/main">
            <a:ext uri="{FF2B5EF4-FFF2-40B4-BE49-F238E27FC236}">
              <a16:creationId xmlns:a16="http://schemas.microsoft.com/office/drawing/2014/main" id="{8046210A-FC7B-4C4D-A5EF-C9BE1378C06F}"/>
            </a:ext>
          </a:extLst>
        </cdr:cNvPr>
        <cdr:cNvSpPr txBox="1"/>
      </cdr:nvSpPr>
      <cdr:spPr>
        <a:xfrm xmlns:a="http://schemas.openxmlformats.org/drawingml/2006/main">
          <a:off x="5347321" y="4348294"/>
          <a:ext cx="375139"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30</a:t>
          </a:r>
        </a:p>
      </cdr:txBody>
    </cdr:sp>
  </cdr:relSizeAnchor>
  <cdr:relSizeAnchor xmlns:cdr="http://schemas.openxmlformats.org/drawingml/2006/chartDrawing">
    <cdr:from>
      <cdr:x>0.57618</cdr:x>
      <cdr:y>0.4939</cdr:y>
    </cdr:from>
    <cdr:to>
      <cdr:x>0.61062</cdr:x>
      <cdr:y>0.54082</cdr:y>
    </cdr:to>
    <cdr:sp macro="" textlink="">
      <cdr:nvSpPr>
        <cdr:cNvPr id="18" name="TextBox 17">
          <a:extLst xmlns:a="http://schemas.openxmlformats.org/drawingml/2006/main">
            <a:ext uri="{FF2B5EF4-FFF2-40B4-BE49-F238E27FC236}">
              <a16:creationId xmlns:a16="http://schemas.microsoft.com/office/drawing/2014/main" id="{0AB5756A-7DE4-41AB-A6B4-62CA752A1719}"/>
            </a:ext>
          </a:extLst>
        </cdr:cNvPr>
        <cdr:cNvSpPr txBox="1"/>
      </cdr:nvSpPr>
      <cdr:spPr>
        <a:xfrm xmlns:a="http://schemas.openxmlformats.org/drawingml/2006/main">
          <a:off x="6472737" y="2753956"/>
          <a:ext cx="386861"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25</a:t>
          </a:r>
        </a:p>
      </cdr:txBody>
    </cdr:sp>
  </cdr:relSizeAnchor>
  <cdr:relSizeAnchor xmlns:cdr="http://schemas.openxmlformats.org/drawingml/2006/chartDrawing">
    <cdr:from>
      <cdr:x>0.62105</cdr:x>
      <cdr:y>0.7525</cdr:y>
    </cdr:from>
    <cdr:to>
      <cdr:x>0.64923</cdr:x>
      <cdr:y>0.80069</cdr:y>
    </cdr:to>
    <cdr:sp macro="" textlink="">
      <cdr:nvSpPr>
        <cdr:cNvPr id="19" name="TextBox 18">
          <a:extLst xmlns:a="http://schemas.openxmlformats.org/drawingml/2006/main">
            <a:ext uri="{FF2B5EF4-FFF2-40B4-BE49-F238E27FC236}">
              <a16:creationId xmlns:a16="http://schemas.microsoft.com/office/drawing/2014/main" id="{C48F6393-6701-44B7-BD01-A45D21301336}"/>
            </a:ext>
          </a:extLst>
        </cdr:cNvPr>
        <cdr:cNvSpPr txBox="1"/>
      </cdr:nvSpPr>
      <cdr:spPr>
        <a:xfrm xmlns:a="http://schemas.openxmlformats.org/drawingml/2006/main">
          <a:off x="6976829" y="4195894"/>
          <a:ext cx="316523" cy="26866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8</a:t>
          </a:r>
        </a:p>
      </cdr:txBody>
    </cdr:sp>
  </cdr:relSizeAnchor>
  <cdr:relSizeAnchor xmlns:cdr="http://schemas.openxmlformats.org/drawingml/2006/chartDrawing">
    <cdr:from>
      <cdr:x>0.65444</cdr:x>
      <cdr:y>0.496</cdr:y>
    </cdr:from>
    <cdr:to>
      <cdr:x>0.68993</cdr:x>
      <cdr:y>0.54292</cdr:y>
    </cdr:to>
    <cdr:sp macro="" textlink="">
      <cdr:nvSpPr>
        <cdr:cNvPr id="20" name="TextBox 19">
          <a:extLst xmlns:a="http://schemas.openxmlformats.org/drawingml/2006/main">
            <a:ext uri="{FF2B5EF4-FFF2-40B4-BE49-F238E27FC236}">
              <a16:creationId xmlns:a16="http://schemas.microsoft.com/office/drawing/2014/main" id="{029B41C4-9999-4170-9F63-B8EBBAC76A2F}"/>
            </a:ext>
          </a:extLst>
        </cdr:cNvPr>
        <cdr:cNvSpPr txBox="1"/>
      </cdr:nvSpPr>
      <cdr:spPr>
        <a:xfrm xmlns:a="http://schemas.openxmlformats.org/drawingml/2006/main">
          <a:off x="7351967" y="2765679"/>
          <a:ext cx="398585"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26</a:t>
          </a:r>
        </a:p>
      </cdr:txBody>
    </cdr:sp>
  </cdr:relSizeAnchor>
  <cdr:relSizeAnchor xmlns:cdr="http://schemas.openxmlformats.org/drawingml/2006/chartDrawing">
    <cdr:from>
      <cdr:x>0.69619</cdr:x>
      <cdr:y>0.54436</cdr:y>
    </cdr:from>
    <cdr:to>
      <cdr:x>0.72958</cdr:x>
      <cdr:y>0.59128</cdr:y>
    </cdr:to>
    <cdr:sp macro="" textlink="">
      <cdr:nvSpPr>
        <cdr:cNvPr id="21" name="TextBox 20">
          <a:extLst xmlns:a="http://schemas.openxmlformats.org/drawingml/2006/main">
            <a:ext uri="{FF2B5EF4-FFF2-40B4-BE49-F238E27FC236}">
              <a16:creationId xmlns:a16="http://schemas.microsoft.com/office/drawing/2014/main" id="{814A9E88-7175-4A54-92FD-6B3F5A845F11}"/>
            </a:ext>
          </a:extLst>
        </cdr:cNvPr>
        <cdr:cNvSpPr txBox="1"/>
      </cdr:nvSpPr>
      <cdr:spPr>
        <a:xfrm xmlns:a="http://schemas.openxmlformats.org/drawingml/2006/main">
          <a:off x="7820889" y="3035309"/>
          <a:ext cx="375139"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22</a:t>
          </a:r>
        </a:p>
      </cdr:txBody>
    </cdr:sp>
  </cdr:relSizeAnchor>
  <cdr:relSizeAnchor xmlns:cdr="http://schemas.openxmlformats.org/drawingml/2006/chartDrawing">
    <cdr:from>
      <cdr:x>0.79637</cdr:x>
      <cdr:y>0.40034</cdr:y>
    </cdr:from>
    <cdr:to>
      <cdr:x>0.82976</cdr:x>
      <cdr:y>0.44726</cdr:y>
    </cdr:to>
    <cdr:sp macro="" textlink="">
      <cdr:nvSpPr>
        <cdr:cNvPr id="22" name="TextBox 21">
          <a:extLst xmlns:a="http://schemas.openxmlformats.org/drawingml/2006/main">
            <a:ext uri="{FF2B5EF4-FFF2-40B4-BE49-F238E27FC236}">
              <a16:creationId xmlns:a16="http://schemas.microsoft.com/office/drawing/2014/main" id="{B0971027-118B-47F3-B9A6-7803BB46FCD1}"/>
            </a:ext>
          </a:extLst>
        </cdr:cNvPr>
        <cdr:cNvSpPr txBox="1"/>
      </cdr:nvSpPr>
      <cdr:spPr>
        <a:xfrm xmlns:a="http://schemas.openxmlformats.org/drawingml/2006/main">
          <a:off x="8946306" y="2232278"/>
          <a:ext cx="375138"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16</a:t>
          </a:r>
        </a:p>
      </cdr:txBody>
    </cdr:sp>
  </cdr:relSizeAnchor>
  <cdr:relSizeAnchor xmlns:cdr="http://schemas.openxmlformats.org/drawingml/2006/chartDrawing">
    <cdr:from>
      <cdr:x>0.8402</cdr:x>
      <cdr:y>0.69994</cdr:y>
    </cdr:from>
    <cdr:to>
      <cdr:x>0.86733</cdr:x>
      <cdr:y>0.74686</cdr:y>
    </cdr:to>
    <cdr:sp macro="" textlink="">
      <cdr:nvSpPr>
        <cdr:cNvPr id="23" name="TextBox 22">
          <a:extLst xmlns:a="http://schemas.openxmlformats.org/drawingml/2006/main">
            <a:ext uri="{FF2B5EF4-FFF2-40B4-BE49-F238E27FC236}">
              <a16:creationId xmlns:a16="http://schemas.microsoft.com/office/drawing/2014/main" id="{0782D5DA-4386-4106-892C-56B6AFF5177F}"/>
            </a:ext>
          </a:extLst>
        </cdr:cNvPr>
        <cdr:cNvSpPr txBox="1"/>
      </cdr:nvSpPr>
      <cdr:spPr>
        <a:xfrm xmlns:a="http://schemas.openxmlformats.org/drawingml/2006/main">
          <a:off x="9438675" y="3902816"/>
          <a:ext cx="304798"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6</a:t>
          </a:r>
        </a:p>
      </cdr:txBody>
    </cdr:sp>
  </cdr:relSizeAnchor>
  <cdr:relSizeAnchor xmlns:cdr="http://schemas.openxmlformats.org/drawingml/2006/chartDrawing">
    <cdr:from>
      <cdr:x>0.87985</cdr:x>
      <cdr:y>0.67681</cdr:y>
    </cdr:from>
    <cdr:to>
      <cdr:x>0.90803</cdr:x>
      <cdr:y>0.72373</cdr:y>
    </cdr:to>
    <cdr:sp macro="" textlink="">
      <cdr:nvSpPr>
        <cdr:cNvPr id="24" name="TextBox 23">
          <a:extLst xmlns:a="http://schemas.openxmlformats.org/drawingml/2006/main">
            <a:ext uri="{FF2B5EF4-FFF2-40B4-BE49-F238E27FC236}">
              <a16:creationId xmlns:a16="http://schemas.microsoft.com/office/drawing/2014/main" id="{89D3B055-0760-401D-99D8-1D03C975F09D}"/>
            </a:ext>
          </a:extLst>
        </cdr:cNvPr>
        <cdr:cNvSpPr txBox="1"/>
      </cdr:nvSpPr>
      <cdr:spPr>
        <a:xfrm xmlns:a="http://schemas.openxmlformats.org/drawingml/2006/main">
          <a:off x="9884151" y="3773864"/>
          <a:ext cx="316523"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7</a:t>
          </a:r>
        </a:p>
      </cdr:txBody>
    </cdr:sp>
  </cdr:relSizeAnchor>
  <cdr:relSizeAnchor xmlns:cdr="http://schemas.openxmlformats.org/drawingml/2006/chartDrawing">
    <cdr:from>
      <cdr:x>0.91429</cdr:x>
      <cdr:y>0.26263</cdr:y>
    </cdr:from>
    <cdr:to>
      <cdr:x>0.94872</cdr:x>
      <cdr:y>0.30955</cdr:y>
    </cdr:to>
    <cdr:sp macro="" textlink="">
      <cdr:nvSpPr>
        <cdr:cNvPr id="25" name="TextBox 24">
          <a:extLst xmlns:a="http://schemas.openxmlformats.org/drawingml/2006/main">
            <a:ext uri="{FF2B5EF4-FFF2-40B4-BE49-F238E27FC236}">
              <a16:creationId xmlns:a16="http://schemas.microsoft.com/office/drawing/2014/main" id="{1C67C0C6-8CFD-4578-A8E0-BB5043FAFE5A}"/>
            </a:ext>
          </a:extLst>
        </cdr:cNvPr>
        <cdr:cNvSpPr txBox="1"/>
      </cdr:nvSpPr>
      <cdr:spPr>
        <a:xfrm xmlns:a="http://schemas.openxmlformats.org/drawingml/2006/main">
          <a:off x="10271014" y="1464417"/>
          <a:ext cx="386861"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100" dirty="0">
              <a:solidFill>
                <a:srgbClr val="000000"/>
              </a:solidFill>
              <a:latin typeface="Calibri" panose="020F0502020204030204" pitchFamily="34" charset="0"/>
            </a:rPr>
            <a:t>21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4104819-7FFA-4A1E-B1D3-F3A857DF1E83}" type="datetimeFigureOut">
              <a:rPr lang="en-US" smtClean="0"/>
              <a:t>4/13/22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3E59CD3-D09D-4EDD-9564-2ECC524765DD}" type="slidenum">
              <a:rPr lang="en-US" smtClean="0"/>
              <a:t>‹#›</a:t>
            </a:fld>
            <a:endParaRPr lang="en-US"/>
          </a:p>
        </p:txBody>
      </p:sp>
    </p:spTree>
    <p:extLst>
      <p:ext uri="{BB962C8B-B14F-4D97-AF65-F5344CB8AC3E}">
        <p14:creationId xmlns:p14="http://schemas.microsoft.com/office/powerpoint/2010/main" val="556226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90C870-4C32-4735-B19F-9F0D3837C50B}" type="datetimeFigureOut">
              <a:rPr lang="en-US" smtClean="0"/>
              <a:t>4/13/22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E2FF47-F9C6-4CBD-8632-BCAEC435286C}" type="slidenum">
              <a:rPr lang="en-US" smtClean="0"/>
              <a:t>‹#›</a:t>
            </a:fld>
            <a:endParaRPr lang="en-US"/>
          </a:p>
        </p:txBody>
      </p:sp>
    </p:spTree>
    <p:extLst>
      <p:ext uri="{BB962C8B-B14F-4D97-AF65-F5344CB8AC3E}">
        <p14:creationId xmlns:p14="http://schemas.microsoft.com/office/powerpoint/2010/main" val="4102798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sz="1200" i="1" dirty="0">
              <a:solidFill>
                <a:srgbClr val="000000"/>
              </a:solidFill>
              <a:cs typeface="Calibri" panose="020F0502020204030204" pitchFamily="34" charset="0"/>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1</a:t>
            </a:fld>
            <a:endParaRPr lang="en-US"/>
          </a:p>
        </p:txBody>
      </p:sp>
    </p:spTree>
    <p:extLst>
      <p:ext uri="{BB962C8B-B14F-4D97-AF65-F5344CB8AC3E}">
        <p14:creationId xmlns:p14="http://schemas.microsoft.com/office/powerpoint/2010/main" val="3242089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822843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76332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514469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70845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731839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155203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836916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144997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644094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7654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2</a:t>
            </a:fld>
            <a:endParaRPr lang="en-US"/>
          </a:p>
        </p:txBody>
      </p:sp>
    </p:spTree>
    <p:extLst>
      <p:ext uri="{BB962C8B-B14F-4D97-AF65-F5344CB8AC3E}">
        <p14:creationId xmlns:p14="http://schemas.microsoft.com/office/powerpoint/2010/main" val="1476442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385269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buClr>
                <a:srgbClr val="00788A"/>
              </a:buClr>
              <a:buFont typeface="Wingdings" panose="05000000000000000000" pitchFamily="2" charset="2"/>
              <a:buNone/>
            </a:pPr>
            <a:endParaRPr lang="en-US" alt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53521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160036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accent4">
                  <a:lumMod val="75000"/>
                </a:schemeClr>
              </a:solidFill>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23</a:t>
            </a:fld>
            <a:endParaRPr lang="en-US"/>
          </a:p>
        </p:txBody>
      </p:sp>
    </p:spTree>
    <p:extLst>
      <p:ext uri="{BB962C8B-B14F-4D97-AF65-F5344CB8AC3E}">
        <p14:creationId xmlns:p14="http://schemas.microsoft.com/office/powerpoint/2010/main" val="2895991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24</a:t>
            </a:fld>
            <a:endParaRPr lang="en-US"/>
          </a:p>
        </p:txBody>
      </p:sp>
    </p:spTree>
    <p:extLst>
      <p:ext uri="{BB962C8B-B14F-4D97-AF65-F5344CB8AC3E}">
        <p14:creationId xmlns:p14="http://schemas.microsoft.com/office/powerpoint/2010/main" val="193303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solidFill>
                <a:schemeClr val="accent4">
                  <a:lumMod val="75000"/>
                </a:schemeClr>
              </a:solidFill>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25</a:t>
            </a:fld>
            <a:endParaRPr lang="en-US"/>
          </a:p>
        </p:txBody>
      </p:sp>
    </p:spTree>
    <p:extLst>
      <p:ext uri="{BB962C8B-B14F-4D97-AF65-F5344CB8AC3E}">
        <p14:creationId xmlns:p14="http://schemas.microsoft.com/office/powerpoint/2010/main" val="2723156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accent4">
                  <a:lumMod val="75000"/>
                </a:schemeClr>
              </a:solidFill>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26</a:t>
            </a:fld>
            <a:endParaRPr lang="en-US"/>
          </a:p>
        </p:txBody>
      </p:sp>
    </p:spTree>
    <p:extLst>
      <p:ext uri="{BB962C8B-B14F-4D97-AF65-F5344CB8AC3E}">
        <p14:creationId xmlns:p14="http://schemas.microsoft.com/office/powerpoint/2010/main" val="1118326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27</a:t>
            </a:fld>
            <a:endParaRPr lang="en-US"/>
          </a:p>
        </p:txBody>
      </p:sp>
    </p:spTree>
    <p:extLst>
      <p:ext uri="{BB962C8B-B14F-4D97-AF65-F5344CB8AC3E}">
        <p14:creationId xmlns:p14="http://schemas.microsoft.com/office/powerpoint/2010/main" val="161929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4">
                  <a:lumMod val="75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28</a:t>
            </a:fld>
            <a:endParaRPr lang="en-US"/>
          </a:p>
        </p:txBody>
      </p:sp>
    </p:spTree>
    <p:extLst>
      <p:ext uri="{BB962C8B-B14F-4D97-AF65-F5344CB8AC3E}">
        <p14:creationId xmlns:p14="http://schemas.microsoft.com/office/powerpoint/2010/main" val="2884676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29</a:t>
            </a:fld>
            <a:endParaRPr lang="en-US"/>
          </a:p>
        </p:txBody>
      </p:sp>
    </p:spTree>
    <p:extLst>
      <p:ext uri="{BB962C8B-B14F-4D97-AF65-F5344CB8AC3E}">
        <p14:creationId xmlns:p14="http://schemas.microsoft.com/office/powerpoint/2010/main" val="1484822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3</a:t>
            </a:fld>
            <a:endParaRPr lang="en-US"/>
          </a:p>
        </p:txBody>
      </p:sp>
    </p:spTree>
    <p:extLst>
      <p:ext uri="{BB962C8B-B14F-4D97-AF65-F5344CB8AC3E}">
        <p14:creationId xmlns:p14="http://schemas.microsoft.com/office/powerpoint/2010/main" val="2477719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4">
                  <a:lumMod val="75000"/>
                </a:schemeClr>
              </a:solidFill>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30</a:t>
            </a:fld>
            <a:endParaRPr lang="en-US"/>
          </a:p>
        </p:txBody>
      </p:sp>
    </p:spTree>
    <p:extLst>
      <p:ext uri="{BB962C8B-B14F-4D97-AF65-F5344CB8AC3E}">
        <p14:creationId xmlns:p14="http://schemas.microsoft.com/office/powerpoint/2010/main" val="1356820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31</a:t>
            </a:fld>
            <a:endParaRPr lang="en-US"/>
          </a:p>
        </p:txBody>
      </p:sp>
    </p:spTree>
    <p:extLst>
      <p:ext uri="{BB962C8B-B14F-4D97-AF65-F5344CB8AC3E}">
        <p14:creationId xmlns:p14="http://schemas.microsoft.com/office/powerpoint/2010/main" val="2319578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32</a:t>
            </a:fld>
            <a:endParaRPr lang="en-US"/>
          </a:p>
        </p:txBody>
      </p:sp>
    </p:spTree>
    <p:extLst>
      <p:ext uri="{BB962C8B-B14F-4D97-AF65-F5344CB8AC3E}">
        <p14:creationId xmlns:p14="http://schemas.microsoft.com/office/powerpoint/2010/main" val="2450165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AE0E3A2-329C-450E-80AB-DB2CE978F1B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834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AE0E3A2-329C-450E-80AB-DB2CE978F1B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561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AE0E3A2-329C-450E-80AB-DB2CE978F1B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909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AE0E3A2-329C-450E-80AB-DB2CE978F1B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869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p>
          <a:p>
            <a:pPr marL="0" lvl="0" indent="0">
              <a:buNone/>
            </a:pPr>
            <a:endParaRPr lang="en-US" dirty="0"/>
          </a:p>
          <a:p>
            <a:pPr marL="0" lvl="0" indent="0">
              <a:buNone/>
            </a:pPr>
            <a:endParaRPr lang="en-US" dirty="0"/>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extLst>
      <p:ext uri="{BB962C8B-B14F-4D97-AF65-F5344CB8AC3E}">
        <p14:creationId xmlns:p14="http://schemas.microsoft.com/office/powerpoint/2010/main" val="1451199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4</a:t>
            </a:fld>
            <a:endParaRPr lang="en-US"/>
          </a:p>
        </p:txBody>
      </p:sp>
    </p:spTree>
    <p:extLst>
      <p:ext uri="{BB962C8B-B14F-4D97-AF65-F5344CB8AC3E}">
        <p14:creationId xmlns:p14="http://schemas.microsoft.com/office/powerpoint/2010/main" val="3279374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p>
          <a:p>
            <a:pPr marL="0" lvl="0" indent="0">
              <a:buNone/>
            </a:pPr>
            <a:endParaRPr lang="en-US" dirty="0"/>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lumMod val="85000"/>
                </a:schemeClr>
              </a:solidFill>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42</a:t>
            </a:fld>
            <a:endParaRPr lang="en-US"/>
          </a:p>
        </p:txBody>
      </p:sp>
    </p:spTree>
    <p:extLst>
      <p:ext uri="{BB962C8B-B14F-4D97-AF65-F5344CB8AC3E}">
        <p14:creationId xmlns:p14="http://schemas.microsoft.com/office/powerpoint/2010/main" val="3950804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solidFill>
                <a:srgbClr val="5F5F5F"/>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u="non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extLst>
      <p:ext uri="{BB962C8B-B14F-4D97-AF65-F5344CB8AC3E}">
        <p14:creationId xmlns:p14="http://schemas.microsoft.com/office/powerpoint/2010/main" val="9644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extLst>
      <p:ext uri="{BB962C8B-B14F-4D97-AF65-F5344CB8AC3E}">
        <p14:creationId xmlns:p14="http://schemas.microsoft.com/office/powerpoint/2010/main" val="2003787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5</a:t>
            </a:fld>
            <a:endParaRPr lang="en-US"/>
          </a:p>
        </p:txBody>
      </p:sp>
    </p:spTree>
    <p:extLst>
      <p:ext uri="{BB962C8B-B14F-4D97-AF65-F5344CB8AC3E}">
        <p14:creationId xmlns:p14="http://schemas.microsoft.com/office/powerpoint/2010/main" val="34132593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extLst>
      <p:ext uri="{BB962C8B-B14F-4D97-AF65-F5344CB8AC3E}">
        <p14:creationId xmlns:p14="http://schemas.microsoft.com/office/powerpoint/2010/main" val="4070856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52</a:t>
            </a:fld>
            <a:endParaRPr lang="en-US"/>
          </a:p>
        </p:txBody>
      </p:sp>
    </p:spTree>
    <p:extLst>
      <p:ext uri="{BB962C8B-B14F-4D97-AF65-F5344CB8AC3E}">
        <p14:creationId xmlns:p14="http://schemas.microsoft.com/office/powerpoint/2010/main" val="455191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53</a:t>
            </a:fld>
            <a:endParaRPr lang="en-US"/>
          </a:p>
        </p:txBody>
      </p:sp>
    </p:spTree>
    <p:extLst>
      <p:ext uri="{BB962C8B-B14F-4D97-AF65-F5344CB8AC3E}">
        <p14:creationId xmlns:p14="http://schemas.microsoft.com/office/powerpoint/2010/main" val="3650953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BFA4268-8CE6-478B-8201-E8F3EB7AA3A1}" type="slidenum">
              <a:rPr kumimoji="0" lang="en-US" alt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54</a:t>
            </a:fld>
            <a:endParaRPr kumimoji="0" lang="en-US" alt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153509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55</a:t>
            </a:fld>
            <a:endParaRPr lang="en-US"/>
          </a:p>
        </p:txBody>
      </p:sp>
    </p:spTree>
    <p:extLst>
      <p:ext uri="{BB962C8B-B14F-4D97-AF65-F5344CB8AC3E}">
        <p14:creationId xmlns:p14="http://schemas.microsoft.com/office/powerpoint/2010/main" val="36996437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56</a:t>
            </a:fld>
            <a:endParaRPr lang="en-US"/>
          </a:p>
        </p:txBody>
      </p:sp>
    </p:spTree>
    <p:extLst>
      <p:ext uri="{BB962C8B-B14F-4D97-AF65-F5344CB8AC3E}">
        <p14:creationId xmlns:p14="http://schemas.microsoft.com/office/powerpoint/2010/main" val="22239593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57</a:t>
            </a:fld>
            <a:endParaRPr lang="en-US"/>
          </a:p>
        </p:txBody>
      </p:sp>
    </p:spTree>
    <p:extLst>
      <p:ext uri="{BB962C8B-B14F-4D97-AF65-F5344CB8AC3E}">
        <p14:creationId xmlns:p14="http://schemas.microsoft.com/office/powerpoint/2010/main" val="2768012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58</a:t>
            </a:fld>
            <a:endParaRPr lang="en-US"/>
          </a:p>
        </p:txBody>
      </p:sp>
    </p:spTree>
    <p:extLst>
      <p:ext uri="{BB962C8B-B14F-4D97-AF65-F5344CB8AC3E}">
        <p14:creationId xmlns:p14="http://schemas.microsoft.com/office/powerpoint/2010/main" val="1172970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59</a:t>
            </a:fld>
            <a:endParaRPr lang="en-US"/>
          </a:p>
        </p:txBody>
      </p:sp>
    </p:spTree>
    <p:extLst>
      <p:ext uri="{BB962C8B-B14F-4D97-AF65-F5344CB8AC3E}">
        <p14:creationId xmlns:p14="http://schemas.microsoft.com/office/powerpoint/2010/main" val="123369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6</a:t>
            </a:fld>
            <a:endParaRPr lang="en-US"/>
          </a:p>
        </p:txBody>
      </p:sp>
    </p:spTree>
    <p:extLst>
      <p:ext uri="{BB962C8B-B14F-4D97-AF65-F5344CB8AC3E}">
        <p14:creationId xmlns:p14="http://schemas.microsoft.com/office/powerpoint/2010/main" val="34322737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60</a:t>
            </a:fld>
            <a:endParaRPr lang="en-US"/>
          </a:p>
        </p:txBody>
      </p:sp>
    </p:spTree>
    <p:extLst>
      <p:ext uri="{BB962C8B-B14F-4D97-AF65-F5344CB8AC3E}">
        <p14:creationId xmlns:p14="http://schemas.microsoft.com/office/powerpoint/2010/main" val="19671470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61</a:t>
            </a:fld>
            <a:endParaRPr lang="en-US"/>
          </a:p>
        </p:txBody>
      </p:sp>
    </p:spTree>
    <p:extLst>
      <p:ext uri="{BB962C8B-B14F-4D97-AF65-F5344CB8AC3E}">
        <p14:creationId xmlns:p14="http://schemas.microsoft.com/office/powerpoint/2010/main" val="1155141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62</a:t>
            </a:fld>
            <a:endParaRPr lang="en-US"/>
          </a:p>
        </p:txBody>
      </p:sp>
    </p:spTree>
    <p:extLst>
      <p:ext uri="{BB962C8B-B14F-4D97-AF65-F5344CB8AC3E}">
        <p14:creationId xmlns:p14="http://schemas.microsoft.com/office/powerpoint/2010/main" val="3278913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63</a:t>
            </a:fld>
            <a:endParaRPr lang="en-US"/>
          </a:p>
        </p:txBody>
      </p:sp>
    </p:spTree>
    <p:extLst>
      <p:ext uri="{BB962C8B-B14F-4D97-AF65-F5344CB8AC3E}">
        <p14:creationId xmlns:p14="http://schemas.microsoft.com/office/powerpoint/2010/main" val="6631954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64</a:t>
            </a:fld>
            <a:endParaRPr lang="en-US"/>
          </a:p>
        </p:txBody>
      </p:sp>
    </p:spTree>
    <p:extLst>
      <p:ext uri="{BB962C8B-B14F-4D97-AF65-F5344CB8AC3E}">
        <p14:creationId xmlns:p14="http://schemas.microsoft.com/office/powerpoint/2010/main" val="32209988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65</a:t>
            </a:fld>
            <a:endParaRPr lang="en-US"/>
          </a:p>
        </p:txBody>
      </p:sp>
    </p:spTree>
    <p:extLst>
      <p:ext uri="{BB962C8B-B14F-4D97-AF65-F5344CB8AC3E}">
        <p14:creationId xmlns:p14="http://schemas.microsoft.com/office/powerpoint/2010/main" val="1489588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66</a:t>
            </a:fld>
            <a:endParaRPr lang="en-US"/>
          </a:p>
        </p:txBody>
      </p:sp>
    </p:spTree>
    <p:extLst>
      <p:ext uri="{BB962C8B-B14F-4D97-AF65-F5344CB8AC3E}">
        <p14:creationId xmlns:p14="http://schemas.microsoft.com/office/powerpoint/2010/main" val="41935826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67</a:t>
            </a:fld>
            <a:endParaRPr lang="en-US"/>
          </a:p>
        </p:txBody>
      </p:sp>
    </p:spTree>
    <p:extLst>
      <p:ext uri="{BB962C8B-B14F-4D97-AF65-F5344CB8AC3E}">
        <p14:creationId xmlns:p14="http://schemas.microsoft.com/office/powerpoint/2010/main" val="29876490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68</a:t>
            </a:fld>
            <a:endParaRPr lang="en-US"/>
          </a:p>
        </p:txBody>
      </p:sp>
    </p:spTree>
    <p:extLst>
      <p:ext uri="{BB962C8B-B14F-4D97-AF65-F5344CB8AC3E}">
        <p14:creationId xmlns:p14="http://schemas.microsoft.com/office/powerpoint/2010/main" val="9684042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69</a:t>
            </a:fld>
            <a:endParaRPr lang="en-US"/>
          </a:p>
        </p:txBody>
      </p:sp>
    </p:spTree>
    <p:extLst>
      <p:ext uri="{BB962C8B-B14F-4D97-AF65-F5344CB8AC3E}">
        <p14:creationId xmlns:p14="http://schemas.microsoft.com/office/powerpoint/2010/main" val="2440222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F2E79-DCE4-4DDF-9A06-C10E0C041C8D}" type="slidenum">
              <a:rPr lang="en-US" smtClean="0"/>
              <a:t>7</a:t>
            </a:fld>
            <a:endParaRPr lang="en-US"/>
          </a:p>
        </p:txBody>
      </p:sp>
    </p:spTree>
    <p:extLst>
      <p:ext uri="{BB962C8B-B14F-4D97-AF65-F5344CB8AC3E}">
        <p14:creationId xmlns:p14="http://schemas.microsoft.com/office/powerpoint/2010/main" val="10556848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70</a:t>
            </a:fld>
            <a:endParaRPr lang="en-US"/>
          </a:p>
        </p:txBody>
      </p:sp>
    </p:spTree>
    <p:extLst>
      <p:ext uri="{BB962C8B-B14F-4D97-AF65-F5344CB8AC3E}">
        <p14:creationId xmlns:p14="http://schemas.microsoft.com/office/powerpoint/2010/main" val="3520843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71</a:t>
            </a:fld>
            <a:endParaRPr lang="en-US"/>
          </a:p>
        </p:txBody>
      </p:sp>
    </p:spTree>
    <p:extLst>
      <p:ext uri="{BB962C8B-B14F-4D97-AF65-F5344CB8AC3E}">
        <p14:creationId xmlns:p14="http://schemas.microsoft.com/office/powerpoint/2010/main" val="3426918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72</a:t>
            </a:fld>
            <a:endParaRPr lang="en-US"/>
          </a:p>
        </p:txBody>
      </p:sp>
    </p:spTree>
    <p:extLst>
      <p:ext uri="{BB962C8B-B14F-4D97-AF65-F5344CB8AC3E}">
        <p14:creationId xmlns:p14="http://schemas.microsoft.com/office/powerpoint/2010/main" val="13590388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FEE2FF47-F9C6-4CBD-8632-BCAEC435286C}" type="slidenum">
              <a:rPr lang="en-US" smtClean="0"/>
              <a:t>73</a:t>
            </a:fld>
            <a:endParaRPr lang="en-US"/>
          </a:p>
        </p:txBody>
      </p:sp>
    </p:spTree>
    <p:extLst>
      <p:ext uri="{BB962C8B-B14F-4D97-AF65-F5344CB8AC3E}">
        <p14:creationId xmlns:p14="http://schemas.microsoft.com/office/powerpoint/2010/main" val="26147376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74</a:t>
            </a:fld>
            <a:endParaRPr lang="en-US"/>
          </a:p>
        </p:txBody>
      </p:sp>
    </p:spTree>
    <p:extLst>
      <p:ext uri="{BB962C8B-B14F-4D97-AF65-F5344CB8AC3E}">
        <p14:creationId xmlns:p14="http://schemas.microsoft.com/office/powerpoint/2010/main" val="19941375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4">
                  <a:lumMod val="75000"/>
                </a:schemeClr>
              </a:solidFill>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75</a:t>
            </a:fld>
            <a:endParaRPr lang="en-US"/>
          </a:p>
        </p:txBody>
      </p:sp>
    </p:spTree>
    <p:extLst>
      <p:ext uri="{BB962C8B-B14F-4D97-AF65-F5344CB8AC3E}">
        <p14:creationId xmlns:p14="http://schemas.microsoft.com/office/powerpoint/2010/main" val="5347786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76</a:t>
            </a:fld>
            <a:endParaRPr lang="en-US"/>
          </a:p>
        </p:txBody>
      </p:sp>
    </p:spTree>
    <p:extLst>
      <p:ext uri="{BB962C8B-B14F-4D97-AF65-F5344CB8AC3E}">
        <p14:creationId xmlns:p14="http://schemas.microsoft.com/office/powerpoint/2010/main" val="41076275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77</a:t>
            </a:fld>
            <a:endParaRPr lang="en-US"/>
          </a:p>
        </p:txBody>
      </p:sp>
    </p:spTree>
    <p:extLst>
      <p:ext uri="{BB962C8B-B14F-4D97-AF65-F5344CB8AC3E}">
        <p14:creationId xmlns:p14="http://schemas.microsoft.com/office/powerpoint/2010/main" val="35517799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78</a:t>
            </a:fld>
            <a:endParaRPr lang="en-US"/>
          </a:p>
        </p:txBody>
      </p:sp>
    </p:spTree>
    <p:extLst>
      <p:ext uri="{BB962C8B-B14F-4D97-AF65-F5344CB8AC3E}">
        <p14:creationId xmlns:p14="http://schemas.microsoft.com/office/powerpoint/2010/main" val="21447807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79</a:t>
            </a:fld>
            <a:endParaRPr lang="en-US"/>
          </a:p>
        </p:txBody>
      </p:sp>
    </p:spTree>
    <p:extLst>
      <p:ext uri="{BB962C8B-B14F-4D97-AF65-F5344CB8AC3E}">
        <p14:creationId xmlns:p14="http://schemas.microsoft.com/office/powerpoint/2010/main" val="157224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Times New Roman" pitchFamily="18" charset="0"/>
            </a:endParaRPr>
          </a:p>
        </p:txBody>
      </p:sp>
      <p:sp>
        <p:nvSpPr>
          <p:cNvPr id="4" name="Slide Number Placeholder 3"/>
          <p:cNvSpPr>
            <a:spLocks noGrp="1"/>
          </p:cNvSpPr>
          <p:nvPr>
            <p:ph type="sldNum" sz="quarter" idx="5"/>
          </p:nvPr>
        </p:nvSpPr>
        <p:spPr/>
        <p:txBody>
          <a:bodyPr/>
          <a:lstStyle/>
          <a:p>
            <a:fld id="{FD3F2E79-DCE4-4DDF-9A06-C10E0C041C8D}" type="slidenum">
              <a:rPr lang="en-US" smtClean="0"/>
              <a:t>8</a:t>
            </a:fld>
            <a:endParaRPr lang="en-US"/>
          </a:p>
        </p:txBody>
      </p:sp>
    </p:spTree>
    <p:extLst>
      <p:ext uri="{BB962C8B-B14F-4D97-AF65-F5344CB8AC3E}">
        <p14:creationId xmlns:p14="http://schemas.microsoft.com/office/powerpoint/2010/main" val="31471662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80</a:t>
            </a:fld>
            <a:endParaRPr lang="en-US"/>
          </a:p>
        </p:txBody>
      </p:sp>
    </p:spTree>
    <p:extLst>
      <p:ext uri="{BB962C8B-B14F-4D97-AF65-F5344CB8AC3E}">
        <p14:creationId xmlns:p14="http://schemas.microsoft.com/office/powerpoint/2010/main" val="10391962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81</a:t>
            </a:fld>
            <a:endParaRPr lang="en-US"/>
          </a:p>
        </p:txBody>
      </p:sp>
    </p:spTree>
    <p:extLst>
      <p:ext uri="{BB962C8B-B14F-4D97-AF65-F5344CB8AC3E}">
        <p14:creationId xmlns:p14="http://schemas.microsoft.com/office/powerpoint/2010/main" val="28879357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EE2FF47-F9C6-4CBD-8632-BCAEC435286C}" type="slidenum">
              <a:rPr lang="en-US" smtClean="0"/>
              <a:t>82</a:t>
            </a:fld>
            <a:endParaRPr lang="en-US"/>
          </a:p>
        </p:txBody>
      </p:sp>
    </p:spTree>
    <p:extLst>
      <p:ext uri="{BB962C8B-B14F-4D97-AF65-F5344CB8AC3E}">
        <p14:creationId xmlns:p14="http://schemas.microsoft.com/office/powerpoint/2010/main" val="259128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ct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83</a:t>
            </a:fld>
            <a:endParaRPr lang="en-US"/>
          </a:p>
        </p:txBody>
      </p:sp>
    </p:spTree>
    <p:extLst>
      <p:ext uri="{BB962C8B-B14F-4D97-AF65-F5344CB8AC3E}">
        <p14:creationId xmlns:p14="http://schemas.microsoft.com/office/powerpoint/2010/main" val="15257889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84</a:t>
            </a:fld>
            <a:endParaRPr lang="en-US"/>
          </a:p>
        </p:txBody>
      </p:sp>
    </p:spTree>
    <p:extLst>
      <p:ext uri="{BB962C8B-B14F-4D97-AF65-F5344CB8AC3E}">
        <p14:creationId xmlns:p14="http://schemas.microsoft.com/office/powerpoint/2010/main" val="21198656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ctr">
              <a:buFontTx/>
              <a:buNone/>
            </a:pPr>
            <a:endParaRPr lang="en-US" sz="1200" b="0" i="0" u="none" strike="noStrike" kern="1200" dirty="0">
              <a:solidFill>
                <a:schemeClr val="accent4">
                  <a:lumMod val="75000"/>
                </a:schemeClr>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85</a:t>
            </a:fld>
            <a:endParaRPr lang="en-US"/>
          </a:p>
        </p:txBody>
      </p:sp>
    </p:spTree>
    <p:extLst>
      <p:ext uri="{BB962C8B-B14F-4D97-AF65-F5344CB8AC3E}">
        <p14:creationId xmlns:p14="http://schemas.microsoft.com/office/powerpoint/2010/main" val="2990404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ctr">
              <a:buFontTx/>
              <a:buNone/>
            </a:pPr>
            <a:endParaRPr lang="en-US" b="0" dirty="0"/>
          </a:p>
        </p:txBody>
      </p:sp>
      <p:sp>
        <p:nvSpPr>
          <p:cNvPr id="4" name="Slide Number Placeholder 3"/>
          <p:cNvSpPr>
            <a:spLocks noGrp="1"/>
          </p:cNvSpPr>
          <p:nvPr>
            <p:ph type="sldNum" sz="quarter" idx="5"/>
          </p:nvPr>
        </p:nvSpPr>
        <p:spPr/>
        <p:txBody>
          <a:bodyPr/>
          <a:lstStyle/>
          <a:p>
            <a:fld id="{FEE2FF47-F9C6-4CBD-8632-BCAEC435286C}" type="slidenum">
              <a:rPr lang="en-US" smtClean="0"/>
              <a:t>86</a:t>
            </a:fld>
            <a:endParaRPr lang="en-US"/>
          </a:p>
        </p:txBody>
      </p:sp>
    </p:spTree>
    <p:extLst>
      <p:ext uri="{BB962C8B-B14F-4D97-AF65-F5344CB8AC3E}">
        <p14:creationId xmlns:p14="http://schemas.microsoft.com/office/powerpoint/2010/main" val="37495702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solidFill>
                <a:schemeClr val="bg2">
                  <a:lumMod val="50000"/>
                </a:schemeClr>
              </a:solidFill>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87</a:t>
            </a:fld>
            <a:endParaRPr lang="en-US"/>
          </a:p>
        </p:txBody>
      </p:sp>
    </p:spTree>
    <p:extLst>
      <p:ext uri="{BB962C8B-B14F-4D97-AF65-F5344CB8AC3E}">
        <p14:creationId xmlns:p14="http://schemas.microsoft.com/office/powerpoint/2010/main" val="18286378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FEE2FF47-F9C6-4CBD-8632-BCAEC435286C}" type="slidenum">
              <a:rPr lang="en-US" smtClean="0"/>
              <a:t>88</a:t>
            </a:fld>
            <a:endParaRPr lang="en-US"/>
          </a:p>
        </p:txBody>
      </p:sp>
    </p:spTree>
    <p:extLst>
      <p:ext uri="{BB962C8B-B14F-4D97-AF65-F5344CB8AC3E}">
        <p14:creationId xmlns:p14="http://schemas.microsoft.com/office/powerpoint/2010/main" val="32995907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89</a:t>
            </a:fld>
            <a:endParaRPr lang="en-US"/>
          </a:p>
        </p:txBody>
      </p:sp>
    </p:spTree>
    <p:extLst>
      <p:ext uri="{BB962C8B-B14F-4D97-AF65-F5344CB8AC3E}">
        <p14:creationId xmlns:p14="http://schemas.microsoft.com/office/powerpoint/2010/main" val="3699762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1934183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90</a:t>
            </a:fld>
            <a:endParaRPr lang="en-US"/>
          </a:p>
        </p:txBody>
      </p:sp>
    </p:spTree>
    <p:extLst>
      <p:ext uri="{BB962C8B-B14F-4D97-AF65-F5344CB8AC3E}">
        <p14:creationId xmlns:p14="http://schemas.microsoft.com/office/powerpoint/2010/main" val="11790982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91</a:t>
            </a:fld>
            <a:endParaRPr lang="en-US"/>
          </a:p>
        </p:txBody>
      </p:sp>
    </p:spTree>
    <p:extLst>
      <p:ext uri="{BB962C8B-B14F-4D97-AF65-F5344CB8AC3E}">
        <p14:creationId xmlns:p14="http://schemas.microsoft.com/office/powerpoint/2010/main" val="7061774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92</a:t>
            </a:fld>
            <a:endParaRPr lang="en-US"/>
          </a:p>
        </p:txBody>
      </p:sp>
    </p:spTree>
    <p:extLst>
      <p:ext uri="{BB962C8B-B14F-4D97-AF65-F5344CB8AC3E}">
        <p14:creationId xmlns:p14="http://schemas.microsoft.com/office/powerpoint/2010/main" val="39120542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93</a:t>
            </a:fld>
            <a:endParaRPr lang="en-US"/>
          </a:p>
        </p:txBody>
      </p:sp>
    </p:spTree>
    <p:extLst>
      <p:ext uri="{BB962C8B-B14F-4D97-AF65-F5344CB8AC3E}">
        <p14:creationId xmlns:p14="http://schemas.microsoft.com/office/powerpoint/2010/main" val="35259318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94</a:t>
            </a:fld>
            <a:endParaRPr lang="en-US"/>
          </a:p>
        </p:txBody>
      </p:sp>
    </p:spTree>
    <p:extLst>
      <p:ext uri="{BB962C8B-B14F-4D97-AF65-F5344CB8AC3E}">
        <p14:creationId xmlns:p14="http://schemas.microsoft.com/office/powerpoint/2010/main" val="19144935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2FF47-F9C6-4CBD-8632-BCAEC435286C}" type="slidenum">
              <a:rPr lang="en-US" smtClean="0"/>
              <a:t>95</a:t>
            </a:fld>
            <a:endParaRPr lang="en-US"/>
          </a:p>
        </p:txBody>
      </p:sp>
    </p:spTree>
    <p:extLst>
      <p:ext uri="{BB962C8B-B14F-4D97-AF65-F5344CB8AC3E}">
        <p14:creationId xmlns:p14="http://schemas.microsoft.com/office/powerpoint/2010/main" val="4004209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12192000" cy="1210615"/>
          </a:xfrm>
          <a:prstGeom prst="rect">
            <a:avLst/>
          </a:prstGeom>
        </p:spPr>
      </p:pic>
      <p:sp>
        <p:nvSpPr>
          <p:cNvPr id="7" name="Title 1"/>
          <p:cNvSpPr>
            <a:spLocks noGrp="1"/>
          </p:cNvSpPr>
          <p:nvPr>
            <p:ph type="title"/>
          </p:nvPr>
        </p:nvSpPr>
        <p:spPr>
          <a:xfrm>
            <a:off x="609599" y="1386071"/>
            <a:ext cx="11211969" cy="1180971"/>
          </a:xfrm>
          <a:prstGeom prst="rect">
            <a:avLst/>
          </a:prstGeom>
        </p:spPr>
        <p:txBody>
          <a:bodyPr/>
          <a:lstStyle>
            <a:lvl1pPr algn="l">
              <a:lnSpc>
                <a:spcPts val="4000"/>
              </a:lnSpc>
              <a:defRPr sz="3733" b="1" baseline="0">
                <a:solidFill>
                  <a:srgbClr val="00788A"/>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120203"/>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127064161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4/13/22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91771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4/13/22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76760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6066"/>
          </a:solid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92385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32917"/>
            <a:ext cx="10972800" cy="384721"/>
          </a:xfrm>
          <a:prstGeom prst="rect">
            <a:avLst/>
          </a:prstGeom>
        </p:spPr>
        <p:txBody>
          <a:bodyPr anchor="b" anchorCtr="0"/>
          <a:lstStyle>
            <a:lvl1pPr>
              <a:lnSpc>
                <a:spcPts val="3000"/>
              </a:lnSpc>
              <a:defRPr sz="2800" b="1" baseline="0">
                <a:solidFill>
                  <a:schemeClr val="bg1"/>
                </a:solidFill>
                <a:effectLst/>
              </a:defRPr>
            </a:lvl1pPr>
          </a:lstStyle>
          <a:p>
            <a:r>
              <a:rPr lang="en-US"/>
              <a:t>Headline – Myriad Pro, Bold, Shadow, 28pt</a:t>
            </a:r>
          </a:p>
        </p:txBody>
      </p:sp>
      <p:sp>
        <p:nvSpPr>
          <p:cNvPr id="3" name="Content Placeholder 2"/>
          <p:cNvSpPr>
            <a:spLocks noGrp="1"/>
          </p:cNvSpPr>
          <p:nvPr>
            <p:ph idx="1" hasCustomPrompt="1"/>
          </p:nvPr>
        </p:nvSpPr>
        <p:spPr>
          <a:xfrm>
            <a:off x="609600" y="1600201"/>
            <a:ext cx="10972800" cy="1508105"/>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a:t>First level – Myriad Pro, Bold, 24pt</a:t>
            </a:r>
          </a:p>
          <a:p>
            <a:pPr lvl="1"/>
            <a:r>
              <a:rPr lang="en-US"/>
              <a:t>Second level – Myriad Pro, 20pt</a:t>
            </a:r>
          </a:p>
          <a:p>
            <a:pPr lvl="2"/>
            <a:r>
              <a:rPr lang="en-US"/>
              <a:t>Third level – Myriad Pro, 18pt	</a:t>
            </a:r>
          </a:p>
          <a:p>
            <a:pPr lvl="3"/>
            <a:r>
              <a:rPr lang="en-US"/>
              <a:t>Fourth level – Myriad Pro, 18pt</a:t>
            </a:r>
          </a:p>
          <a:p>
            <a:pPr lvl="4"/>
            <a:r>
              <a:rPr lang="en-US"/>
              <a:t>Fifth level – Myriad Pro, 18pt</a:t>
            </a:r>
          </a:p>
        </p:txBody>
      </p:sp>
      <p:sp>
        <p:nvSpPr>
          <p:cNvPr id="7" name="Text Placeholder 8"/>
          <p:cNvSpPr>
            <a:spLocks noGrp="1"/>
          </p:cNvSpPr>
          <p:nvPr>
            <p:ph type="body" sz="quarter" idx="10" hasCustomPrompt="1"/>
          </p:nvPr>
        </p:nvSpPr>
        <p:spPr>
          <a:xfrm>
            <a:off x="609600" y="6259736"/>
            <a:ext cx="10972800" cy="141064"/>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*Citations and references – Myriad Pro, 11pt</a:t>
            </a:r>
          </a:p>
        </p:txBody>
      </p:sp>
    </p:spTree>
    <p:extLst>
      <p:ext uri="{BB962C8B-B14F-4D97-AF65-F5344CB8AC3E}">
        <p14:creationId xmlns:p14="http://schemas.microsoft.com/office/powerpoint/2010/main" val="129446011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3F0-5172-41EC-8150-F3DAF8BE9D57}"/>
              </a:ext>
            </a:extLst>
          </p:cNvPr>
          <p:cNvSpPr>
            <a:spLocks noGrp="1"/>
          </p:cNvSpPr>
          <p:nvPr>
            <p:ph type="ctrTitle"/>
          </p:nvPr>
        </p:nvSpPr>
        <p:spPr>
          <a:xfrm>
            <a:off x="4904536" y="2360937"/>
            <a:ext cx="6623970" cy="1490627"/>
          </a:xfrm>
        </p:spPr>
        <p:txBody>
          <a:bodyPr anchor="t" anchorCtr="0">
            <a:normAutofit/>
          </a:bodyPr>
          <a:lstStyle>
            <a:lvl1pPr algn="l">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23B77F-E756-4AFE-BC5D-CBEB07ED29AD}"/>
              </a:ext>
            </a:extLst>
          </p:cNvPr>
          <p:cNvSpPr>
            <a:spLocks noGrp="1"/>
          </p:cNvSpPr>
          <p:nvPr>
            <p:ph type="subTitle" idx="1"/>
          </p:nvPr>
        </p:nvSpPr>
        <p:spPr>
          <a:xfrm>
            <a:off x="4944576" y="3876338"/>
            <a:ext cx="6693243" cy="1655762"/>
          </a:xfrm>
        </p:spPr>
        <p:txBody>
          <a:bodyPr>
            <a:normAutofit/>
          </a:bodyPr>
          <a:lstStyle>
            <a:lvl1pPr marL="0" indent="0" algn="l">
              <a:buNone/>
              <a:defRPr sz="3200" b="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9529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985C-D02C-4C36-B434-85554D6228D7}"/>
              </a:ext>
            </a:extLst>
          </p:cNvPr>
          <p:cNvSpPr>
            <a:spLocks noGrp="1"/>
          </p:cNvSpPr>
          <p:nvPr>
            <p:ph type="title"/>
          </p:nvPr>
        </p:nvSpPr>
        <p:spPr>
          <a:xfrm>
            <a:off x="554758" y="353780"/>
            <a:ext cx="10528878" cy="1593901"/>
          </a:xfrm>
        </p:spPr>
        <p:txBody>
          <a:bodyPr anchor="ctr" anchorCtr="0">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A5D87194-2D23-4A4C-B367-1557D71ADE50}"/>
              </a:ext>
            </a:extLst>
          </p:cNvPr>
          <p:cNvSpPr>
            <a:spLocks noGrp="1"/>
          </p:cNvSpPr>
          <p:nvPr>
            <p:ph type="body" idx="1"/>
          </p:nvPr>
        </p:nvSpPr>
        <p:spPr>
          <a:xfrm>
            <a:off x="554759" y="1979892"/>
            <a:ext cx="10501168"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77053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275315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793264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8531824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871214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6195364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chor="b">
            <a:normAutofit/>
          </a:bodyPr>
          <a:lstStyle>
            <a:lvl1pPr>
              <a:defRPr sz="32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609600" y="1357795"/>
            <a:ext cx="10972800" cy="4511040"/>
          </a:xfrm>
        </p:spPr>
        <p:txBody>
          <a:bodyPr/>
          <a:lstStyle>
            <a:lvl1pPr marL="0" indent="0">
              <a:buFont typeface="Wingdings" panose="05000000000000000000" pitchFamily="2" charset="2"/>
              <a:buNone/>
              <a:defRPr b="0">
                <a:solidFill>
                  <a:schemeClr val="tx1"/>
                </a:solidFill>
              </a:defRPr>
            </a:lvl1pPr>
            <a:lvl2pPr marL="685783" indent="-228594">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3349" y="6303264"/>
            <a:ext cx="10713016" cy="353568"/>
          </a:xfrm>
        </p:spPr>
        <p:txBody>
          <a:bodyPr anchor="t">
            <a:noAutofit/>
          </a:bodyPr>
          <a:lstStyle>
            <a:lvl1pPr marL="0" indent="0" algn="l">
              <a:buFont typeface="Wingdings" panose="05000000000000000000" pitchFamily="2" charset="2"/>
              <a:buNone/>
              <a:defRPr sz="1867" b="1">
                <a:solidFill>
                  <a:schemeClr val="bg2">
                    <a:lumMod val="25000"/>
                  </a:schemeClr>
                </a:solidFill>
              </a:defRPr>
            </a:lvl1pPr>
            <a:lvl2pPr marL="685783" indent="-228594" algn="l">
              <a:buClr>
                <a:srgbClr val="00788A"/>
              </a:buClr>
              <a:buFont typeface="Calibri" panose="020F0502020204030204" pitchFamily="34" charset="0"/>
              <a:buChar char="‒"/>
              <a:defRPr sz="1867"/>
            </a:lvl2pPr>
            <a:lvl3pPr algn="l">
              <a:buClr>
                <a:srgbClr val="C00000"/>
              </a:buClr>
              <a:defRPr sz="1867"/>
            </a:lvl3pPr>
            <a:lvl4pPr algn="l">
              <a:defRPr sz="1867"/>
            </a:lvl4pPr>
            <a:lvl5pPr algn="l">
              <a:defRPr sz="1867"/>
            </a:lvl5pPr>
          </a:lstStyle>
          <a:p>
            <a:pPr lvl="0"/>
            <a:r>
              <a:rPr lang="en-US" dirty="0"/>
              <a:t>Click to edit Master text style</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57258" y="6023492"/>
            <a:ext cx="1187116" cy="689872"/>
          </a:xfrm>
          <a:prstGeom prst="rect">
            <a:avLst/>
          </a:prstGeom>
        </p:spPr>
      </p:pic>
    </p:spTree>
    <p:extLst>
      <p:ext uri="{BB962C8B-B14F-4D97-AF65-F5344CB8AC3E}">
        <p14:creationId xmlns:p14="http://schemas.microsoft.com/office/powerpoint/2010/main" val="113580558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12192000" cy="1210615"/>
          </a:xfrm>
          <a:prstGeom prst="rect">
            <a:avLst/>
          </a:prstGeom>
        </p:spPr>
      </p:pic>
      <p:sp>
        <p:nvSpPr>
          <p:cNvPr id="7" name="Title 1"/>
          <p:cNvSpPr>
            <a:spLocks noGrp="1"/>
          </p:cNvSpPr>
          <p:nvPr>
            <p:ph type="title"/>
          </p:nvPr>
        </p:nvSpPr>
        <p:spPr>
          <a:xfrm>
            <a:off x="609599" y="1386071"/>
            <a:ext cx="11211969" cy="1180971"/>
          </a:xfrm>
          <a:prstGeom prst="rect">
            <a:avLst/>
          </a:prstGeom>
        </p:spPr>
        <p:txBody>
          <a:bodyPr/>
          <a:lstStyle>
            <a:lvl1pPr algn="l">
              <a:lnSpc>
                <a:spcPts val="4000"/>
              </a:lnSpc>
              <a:defRPr sz="3733" b="1" baseline="0">
                <a:solidFill>
                  <a:srgbClr val="00788A"/>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120203"/>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5835701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75182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166"/>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294351664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473100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3F0-5172-41EC-8150-F3DAF8BE9D57}"/>
              </a:ext>
            </a:extLst>
          </p:cNvPr>
          <p:cNvSpPr>
            <a:spLocks noGrp="1"/>
          </p:cNvSpPr>
          <p:nvPr>
            <p:ph type="ctrTitle"/>
          </p:nvPr>
        </p:nvSpPr>
        <p:spPr>
          <a:xfrm>
            <a:off x="4904536" y="2360937"/>
            <a:ext cx="6623970" cy="1490627"/>
          </a:xfrm>
        </p:spPr>
        <p:txBody>
          <a:bodyPr anchor="t" anchorCtr="0">
            <a:normAutofit/>
          </a:bodyPr>
          <a:lstStyle>
            <a:lvl1pPr algn="l">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23B77F-E756-4AFE-BC5D-CBEB07ED29AD}"/>
              </a:ext>
            </a:extLst>
          </p:cNvPr>
          <p:cNvSpPr>
            <a:spLocks noGrp="1"/>
          </p:cNvSpPr>
          <p:nvPr>
            <p:ph type="subTitle" idx="1"/>
          </p:nvPr>
        </p:nvSpPr>
        <p:spPr>
          <a:xfrm>
            <a:off x="4944576" y="3876338"/>
            <a:ext cx="6693243" cy="1655762"/>
          </a:xfrm>
        </p:spPr>
        <p:txBody>
          <a:bodyPr>
            <a:normAutofit/>
          </a:bodyPr>
          <a:lstStyle>
            <a:lvl1pPr marL="0" indent="0" algn="l">
              <a:buNone/>
              <a:defRPr sz="3200" b="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04332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5344" y="613102"/>
            <a:ext cx="8388457" cy="743000"/>
          </a:xfrm>
          <a:effectLst/>
        </p:spPr>
        <p:txBody>
          <a:bodyPr anchor="b">
            <a:noAutofit/>
          </a:bodyPr>
          <a:lstStyle>
            <a:lvl1pPr>
              <a:defRPr sz="5000" b="1"/>
            </a:lvl1pPr>
          </a:lstStyle>
          <a:p>
            <a:r>
              <a:rPr lang="en-US"/>
              <a:t>Click to edit Master title style</a:t>
            </a:r>
          </a:p>
        </p:txBody>
      </p:sp>
      <p:sp>
        <p:nvSpPr>
          <p:cNvPr id="3" name="Content Placeholder 2"/>
          <p:cNvSpPr>
            <a:spLocks noGrp="1"/>
          </p:cNvSpPr>
          <p:nvPr>
            <p:ph sz="half" idx="1"/>
          </p:nvPr>
        </p:nvSpPr>
        <p:spPr>
          <a:xfrm>
            <a:off x="2961341" y="1677881"/>
            <a:ext cx="8423456" cy="4541951"/>
          </a:xfrm>
        </p:spPr>
        <p:txBody>
          <a:bodyPr>
            <a:normAutofit/>
          </a:bodyPr>
          <a:lstStyle>
            <a:lvl1pPr marL="346075" indent="-346075">
              <a:buFont typeface="+mj-lt"/>
              <a:buAutoNum type="arabicPeriod"/>
              <a:defRPr sz="2400"/>
            </a:lvl1pPr>
            <a:lvl2pPr marL="684213" indent="-344488">
              <a:buFont typeface="+mj-lt"/>
              <a:buAutoNum type="alphaLcPeriod"/>
              <a:defRPr sz="2400"/>
            </a:lvl2pPr>
            <a:lvl3pPr marL="1030288" indent="-339725">
              <a:buFont typeface="+mj-lt"/>
              <a:buAutoNum type="romanLcPeriod"/>
              <a:defRPr sz="2400"/>
            </a:lvl3pPr>
            <a:lvl4pPr marL="1828766" indent="-457200">
              <a:buFont typeface="+mj-lt"/>
              <a:buAutoNum type="arabicPeriod"/>
              <a:defRPr sz="2400"/>
            </a:lvl4pPr>
            <a:lvl5pPr marL="2285955" indent="-457200">
              <a:buFont typeface="+mj-lt"/>
              <a:buAutoNum type="arabicPeriod"/>
              <a:defRPr sz="2400"/>
            </a:lvl5pPr>
          </a:lstStyle>
          <a:p>
            <a:pPr lvl="0"/>
            <a:r>
              <a:rPr lang="en-US"/>
              <a:t>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1882067" y="6356353"/>
            <a:ext cx="1699333" cy="365125"/>
          </a:xfrm>
        </p:spPr>
        <p:txBody>
          <a:bodyPr/>
          <a:lstStyle/>
          <a:p>
            <a:fld id="{A739885D-35F9-4D52-AC34-F9452E408474}" type="datetime1">
              <a:rPr lang="en-US" smtClean="0"/>
              <a:t>4/13/22</a:t>
            </a:fld>
            <a:endParaRPr lang="en-US"/>
          </a:p>
        </p:txBody>
      </p:sp>
      <p:sp>
        <p:nvSpPr>
          <p:cNvPr id="6" name="Footer Placeholder 5"/>
          <p:cNvSpPr>
            <a:spLocks noGrp="1"/>
          </p:cNvSpPr>
          <p:nvPr>
            <p:ph type="ftr" sz="quarter" idx="11"/>
          </p:nvPr>
        </p:nvSpPr>
        <p:spPr>
          <a:xfrm>
            <a:off x="3879912" y="6356353"/>
            <a:ext cx="5125373" cy="365125"/>
          </a:xfrm>
        </p:spPr>
        <p:txBody>
          <a:bodyPr/>
          <a:lstStyle/>
          <a:p>
            <a:endParaRPr lang="en-US"/>
          </a:p>
        </p:txBody>
      </p:sp>
      <p:sp>
        <p:nvSpPr>
          <p:cNvPr id="7" name="Slide Number Placeholder 6"/>
          <p:cNvSpPr>
            <a:spLocks noGrp="1"/>
          </p:cNvSpPr>
          <p:nvPr>
            <p:ph type="sldNum" sz="quarter" idx="12"/>
          </p:nvPr>
        </p:nvSpPr>
        <p:spPr>
          <a:xfrm>
            <a:off x="9303798" y="6356353"/>
            <a:ext cx="2050001" cy="365125"/>
          </a:xfrm>
        </p:spPr>
        <p:txBody>
          <a:bodyPr/>
          <a:lstStyle/>
          <a:p>
            <a:fld id="{3264D530-B60B-4A5A-91C0-C766C58A4783}" type="slidenum">
              <a:rPr lang="en-US" smtClean="0"/>
              <a:t>‹#›</a:t>
            </a:fld>
            <a:endParaRPr lang="en-US"/>
          </a:p>
        </p:txBody>
      </p:sp>
      <p:cxnSp>
        <p:nvCxnSpPr>
          <p:cNvPr id="10" name="Line 9"/>
          <p:cNvCxnSpPr/>
          <p:nvPr userDrawn="1"/>
        </p:nvCxnSpPr>
        <p:spPr>
          <a:xfrm flipV="1">
            <a:off x="2961340" y="1407912"/>
            <a:ext cx="841248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31017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7525A97-EDD4-44B2-9BB6-E719A1F21C1E}"/>
              </a:ext>
            </a:extLst>
          </p:cNvPr>
          <p:cNvSpPr>
            <a:spLocks noGrp="1"/>
          </p:cNvSpPr>
          <p:nvPr>
            <p:ph type="sldNum" sz="quarter" idx="12"/>
          </p:nvPr>
        </p:nvSpPr>
        <p:spPr>
          <a:xfrm>
            <a:off x="4274575" y="6267860"/>
            <a:ext cx="2743200" cy="365125"/>
          </a:xfrm>
          <a:prstGeom prst="rect">
            <a:avLst/>
          </a:prstGeom>
        </p:spPr>
        <p:txBody>
          <a:bodyPr/>
          <a:lstStyle/>
          <a:p>
            <a:fld id="{9E49F437-53D9-4F62-A942-66CF9FE59237}" type="slidenum">
              <a:rPr lang="en-US" smtClean="0"/>
              <a:t>‹#›</a:t>
            </a:fld>
            <a:endParaRPr lang="en-US"/>
          </a:p>
        </p:txBody>
      </p:sp>
    </p:spTree>
    <p:extLst>
      <p:ext uri="{BB962C8B-B14F-4D97-AF65-F5344CB8AC3E}">
        <p14:creationId xmlns:p14="http://schemas.microsoft.com/office/powerpoint/2010/main" val="983114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985C-D02C-4C36-B434-85554D6228D7}"/>
              </a:ext>
            </a:extLst>
          </p:cNvPr>
          <p:cNvSpPr>
            <a:spLocks noGrp="1"/>
          </p:cNvSpPr>
          <p:nvPr>
            <p:ph type="title"/>
          </p:nvPr>
        </p:nvSpPr>
        <p:spPr>
          <a:xfrm>
            <a:off x="554758" y="353780"/>
            <a:ext cx="10528878" cy="1593901"/>
          </a:xfrm>
        </p:spPr>
        <p:txBody>
          <a:bodyPr anchor="ctr" anchorCtr="0">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A5D87194-2D23-4A4C-B367-1557D71ADE50}"/>
              </a:ext>
            </a:extLst>
          </p:cNvPr>
          <p:cNvSpPr>
            <a:spLocks noGrp="1"/>
          </p:cNvSpPr>
          <p:nvPr>
            <p:ph type="body" idx="1"/>
          </p:nvPr>
        </p:nvSpPr>
        <p:spPr>
          <a:xfrm>
            <a:off x="554759" y="1979892"/>
            <a:ext cx="10501168"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6338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6F34-AEB5-4F58-BC4B-9851290D3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32BFE-DB6F-4A5A-9E15-F0B82BA23B55}"/>
              </a:ext>
            </a:extLst>
          </p:cNvPr>
          <p:cNvSpPr>
            <a:spLocks noGrp="1"/>
          </p:cNvSpPr>
          <p:nvPr>
            <p:ph sz="half" idx="1"/>
          </p:nvPr>
        </p:nvSpPr>
        <p:spPr>
          <a:xfrm>
            <a:off x="838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DC868-07E3-48E5-8CD8-704C9AF41800}"/>
              </a:ext>
            </a:extLst>
          </p:cNvPr>
          <p:cNvSpPr>
            <a:spLocks noGrp="1"/>
          </p:cNvSpPr>
          <p:nvPr>
            <p:ph sz="half" idx="2"/>
          </p:nvPr>
        </p:nvSpPr>
        <p:spPr>
          <a:xfrm>
            <a:off x="6172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6A3A12E-6832-484B-B55D-078FE126C125}"/>
              </a:ext>
            </a:extLst>
          </p:cNvPr>
          <p:cNvSpPr>
            <a:spLocks noGrp="1"/>
          </p:cNvSpPr>
          <p:nvPr>
            <p:ph type="sldNum" sz="quarter" idx="12"/>
          </p:nvPr>
        </p:nvSpPr>
        <p:spPr>
          <a:xfrm>
            <a:off x="4274575" y="6267860"/>
            <a:ext cx="2743200" cy="365125"/>
          </a:xfrm>
          <a:prstGeom prst="rect">
            <a:avLst/>
          </a:prstGeom>
        </p:spPr>
        <p:txBody>
          <a:bodyPr/>
          <a:lstStyle/>
          <a:p>
            <a:fld id="{9E49F437-53D9-4F62-A942-66CF9FE59237}" type="slidenum">
              <a:rPr lang="en-US" smtClean="0"/>
              <a:t>‹#›</a:t>
            </a:fld>
            <a:endParaRPr lang="en-US"/>
          </a:p>
        </p:txBody>
      </p:sp>
    </p:spTree>
    <p:extLst>
      <p:ext uri="{BB962C8B-B14F-4D97-AF65-F5344CB8AC3E}">
        <p14:creationId xmlns:p14="http://schemas.microsoft.com/office/powerpoint/2010/main" val="90311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263369395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12192000" cy="1210615"/>
          </a:xfrm>
          <a:prstGeom prst="rect">
            <a:avLst/>
          </a:prstGeom>
        </p:spPr>
      </p:pic>
      <p:sp>
        <p:nvSpPr>
          <p:cNvPr id="7" name="Title 1"/>
          <p:cNvSpPr>
            <a:spLocks noGrp="1"/>
          </p:cNvSpPr>
          <p:nvPr>
            <p:ph type="title"/>
          </p:nvPr>
        </p:nvSpPr>
        <p:spPr>
          <a:xfrm>
            <a:off x="492365" y="2675611"/>
            <a:ext cx="11211969" cy="1180971"/>
          </a:xfrm>
          <a:prstGeom prst="rect">
            <a:avLst/>
          </a:prstGeom>
        </p:spPr>
        <p:txBody>
          <a:bodyPr/>
          <a:lstStyle>
            <a:lvl1pPr algn="ctr">
              <a:lnSpc>
                <a:spcPts val="4000"/>
              </a:lnSpc>
              <a:defRPr sz="5333" b="1" baseline="0">
                <a:solidFill>
                  <a:srgbClr val="00788A"/>
                </a:solidFill>
                <a:effectLst/>
                <a:latin typeface="Calibri" pitchFamily="34" charset="0"/>
              </a:defRPr>
            </a:lvl1pPr>
          </a:lstStyle>
          <a:p>
            <a:endParaRPr lang="en-US"/>
          </a:p>
        </p:txBody>
      </p:sp>
      <p:sp>
        <p:nvSpPr>
          <p:cNvPr id="8" name="Subtitle 2"/>
          <p:cNvSpPr>
            <a:spLocks noGrp="1"/>
          </p:cNvSpPr>
          <p:nvPr>
            <p:ph type="subTitle" idx="1"/>
          </p:nvPr>
        </p:nvSpPr>
        <p:spPr>
          <a:xfrm>
            <a:off x="1828804" y="4148889"/>
            <a:ext cx="8534400" cy="892035"/>
          </a:xfrm>
          <a:prstGeom prst="rect">
            <a:avLst/>
          </a:prstGeom>
        </p:spPr>
        <p:txBody>
          <a:bodyPr/>
          <a:lstStyle>
            <a:lvl1pPr marL="0" indent="0" algn="ctr">
              <a:buNone/>
              <a:defRPr sz="42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6" name="TextBox 5"/>
          <p:cNvSpPr txBox="1"/>
          <p:nvPr userDrawn="1"/>
        </p:nvSpPr>
        <p:spPr>
          <a:xfrm>
            <a:off x="453281" y="120203"/>
            <a:ext cx="9909923" cy="502766"/>
          </a:xfrm>
          <a:prstGeom prst="rect">
            <a:avLst/>
          </a:prstGeom>
          <a:noFill/>
        </p:spPr>
        <p:txBody>
          <a:bodyPr wrap="square" rtlCol="0">
            <a:spAutoFit/>
          </a:bodyPr>
          <a:lstStyle/>
          <a:p>
            <a:r>
              <a:rPr lang="en-US" sz="2667" b="1">
                <a:solidFill>
                  <a:schemeClr val="tx2">
                    <a:lumMod val="95000"/>
                  </a:schemeClr>
                </a:solidFill>
                <a:latin typeface="Calibri" panose="020F0502020204030204" pitchFamily="34" charset="0"/>
              </a:rPr>
              <a:t>National Center for HIV/AIDS, Viral Hepatitis, STD, and TB Prevention</a:t>
            </a:r>
          </a:p>
        </p:txBody>
      </p:sp>
      <p:sp>
        <p:nvSpPr>
          <p:cNvPr id="11" name="Subtitle 2"/>
          <p:cNvSpPr txBox="1">
            <a:spLocks/>
          </p:cNvSpPr>
          <p:nvPr userDrawn="1"/>
        </p:nvSpPr>
        <p:spPr bwMode="auto">
          <a:xfrm>
            <a:off x="1844429" y="5309784"/>
            <a:ext cx="8534400" cy="89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4267"/>
          </a:p>
        </p:txBody>
      </p:sp>
    </p:spTree>
    <p:extLst>
      <p:ext uri="{BB962C8B-B14F-4D97-AF65-F5344CB8AC3E}">
        <p14:creationId xmlns:p14="http://schemas.microsoft.com/office/powerpoint/2010/main" val="1221054164"/>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467"/>
              </a:lnSpc>
              <a:defRPr sz="3200" b="1" baseline="0">
                <a:solidFill>
                  <a:srgbClr val="00788A"/>
                </a:solidFill>
                <a:effectLst/>
                <a:latin typeface="Calibri" pitchFamily="34" charset="0"/>
              </a:defRPr>
            </a:lvl1pPr>
          </a:lstStyle>
          <a:p>
            <a:r>
              <a:rPr lang="en-US"/>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Tree>
    <p:extLst>
      <p:ext uri="{BB962C8B-B14F-4D97-AF65-F5344CB8AC3E}">
        <p14:creationId xmlns:p14="http://schemas.microsoft.com/office/powerpoint/2010/main" val="84865781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467"/>
              </a:lnSpc>
              <a:defRPr sz="3200" b="1" baseline="0">
                <a:solidFill>
                  <a:srgbClr val="00788A"/>
                </a:solidFill>
                <a:effectLst/>
                <a:latin typeface="Calibri" pitchFamily="34" charset="0"/>
              </a:defRPr>
            </a:lvl1pPr>
          </a:lstStyle>
          <a:p>
            <a:r>
              <a:rPr lang="en-US"/>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Tree>
    <p:extLst>
      <p:ext uri="{BB962C8B-B14F-4D97-AF65-F5344CB8AC3E}">
        <p14:creationId xmlns:p14="http://schemas.microsoft.com/office/powerpoint/2010/main" val="228875272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467"/>
              </a:lnSpc>
              <a:defRPr sz="3200" b="1" baseline="0">
                <a:solidFill>
                  <a:srgbClr val="00788A"/>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262756493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9980032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3F0-5172-41EC-8150-F3DAF8BE9D57}"/>
              </a:ext>
            </a:extLst>
          </p:cNvPr>
          <p:cNvSpPr>
            <a:spLocks noGrp="1"/>
          </p:cNvSpPr>
          <p:nvPr>
            <p:ph type="ctrTitle"/>
          </p:nvPr>
        </p:nvSpPr>
        <p:spPr>
          <a:xfrm>
            <a:off x="4904536" y="2360937"/>
            <a:ext cx="6623970" cy="1490627"/>
          </a:xfrm>
        </p:spPr>
        <p:txBody>
          <a:bodyPr anchor="t" anchorCtr="0">
            <a:normAutofit/>
          </a:bodyPr>
          <a:lstStyle>
            <a:lvl1pPr algn="l">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23B77F-E756-4AFE-BC5D-CBEB07ED29AD}"/>
              </a:ext>
            </a:extLst>
          </p:cNvPr>
          <p:cNvSpPr>
            <a:spLocks noGrp="1"/>
          </p:cNvSpPr>
          <p:nvPr>
            <p:ph type="subTitle" idx="1"/>
          </p:nvPr>
        </p:nvSpPr>
        <p:spPr>
          <a:xfrm>
            <a:off x="4944576" y="3876338"/>
            <a:ext cx="6693243" cy="1655762"/>
          </a:xfrm>
        </p:spPr>
        <p:txBody>
          <a:bodyPr>
            <a:normAutofit/>
          </a:bodyPr>
          <a:lstStyle>
            <a:lvl1pPr marL="0" indent="0" algn="l">
              <a:buNone/>
              <a:defRPr sz="3200" b="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2479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5344" y="613102"/>
            <a:ext cx="8388457" cy="743000"/>
          </a:xfrm>
          <a:effectLst/>
        </p:spPr>
        <p:txBody>
          <a:bodyPr anchor="b">
            <a:noAutofit/>
          </a:bodyPr>
          <a:lstStyle>
            <a:lvl1pPr>
              <a:defRPr sz="5000" b="1"/>
            </a:lvl1pPr>
          </a:lstStyle>
          <a:p>
            <a:r>
              <a:rPr lang="en-US"/>
              <a:t>Click to edit Master title style</a:t>
            </a:r>
          </a:p>
        </p:txBody>
      </p:sp>
      <p:sp>
        <p:nvSpPr>
          <p:cNvPr id="3" name="Content Placeholder 2"/>
          <p:cNvSpPr>
            <a:spLocks noGrp="1"/>
          </p:cNvSpPr>
          <p:nvPr>
            <p:ph sz="half" idx="1"/>
          </p:nvPr>
        </p:nvSpPr>
        <p:spPr>
          <a:xfrm>
            <a:off x="2961341" y="1677881"/>
            <a:ext cx="8423456" cy="4541951"/>
          </a:xfrm>
        </p:spPr>
        <p:txBody>
          <a:bodyPr>
            <a:normAutofit/>
          </a:bodyPr>
          <a:lstStyle>
            <a:lvl1pPr marL="346075" indent="-346075">
              <a:buFont typeface="+mj-lt"/>
              <a:buAutoNum type="arabicPeriod"/>
              <a:defRPr sz="2400"/>
            </a:lvl1pPr>
            <a:lvl2pPr marL="684213" indent="-344488">
              <a:buFont typeface="+mj-lt"/>
              <a:buAutoNum type="alphaLcPeriod"/>
              <a:defRPr sz="2400"/>
            </a:lvl2pPr>
            <a:lvl3pPr marL="1030288" indent="-339725">
              <a:buFont typeface="+mj-lt"/>
              <a:buAutoNum type="romanLcPeriod"/>
              <a:defRPr sz="2400"/>
            </a:lvl3pPr>
            <a:lvl4pPr marL="1828766" indent="-457200">
              <a:buFont typeface="+mj-lt"/>
              <a:buAutoNum type="arabicPeriod"/>
              <a:defRPr sz="2400"/>
            </a:lvl4pPr>
            <a:lvl5pPr marL="2285955" indent="-457200">
              <a:buFont typeface="+mj-lt"/>
              <a:buAutoNum type="arabicPeriod"/>
              <a:defRPr sz="2400"/>
            </a:lvl5pPr>
          </a:lstStyle>
          <a:p>
            <a:pPr lvl="0"/>
            <a:r>
              <a:rPr lang="en-US"/>
              <a:t>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1882067" y="6356353"/>
            <a:ext cx="1699333" cy="365125"/>
          </a:xfrm>
        </p:spPr>
        <p:txBody>
          <a:bodyPr/>
          <a:lstStyle/>
          <a:p>
            <a:fld id="{A739885D-35F9-4D52-AC34-F9452E408474}" type="datetime1">
              <a:rPr lang="en-US" smtClean="0"/>
              <a:t>4/13/22</a:t>
            </a:fld>
            <a:endParaRPr lang="en-US"/>
          </a:p>
        </p:txBody>
      </p:sp>
      <p:sp>
        <p:nvSpPr>
          <p:cNvPr id="6" name="Footer Placeholder 5"/>
          <p:cNvSpPr>
            <a:spLocks noGrp="1"/>
          </p:cNvSpPr>
          <p:nvPr>
            <p:ph type="ftr" sz="quarter" idx="11"/>
          </p:nvPr>
        </p:nvSpPr>
        <p:spPr>
          <a:xfrm>
            <a:off x="3879912" y="6356353"/>
            <a:ext cx="5125373" cy="365125"/>
          </a:xfrm>
        </p:spPr>
        <p:txBody>
          <a:bodyPr/>
          <a:lstStyle/>
          <a:p>
            <a:endParaRPr lang="en-US"/>
          </a:p>
        </p:txBody>
      </p:sp>
      <p:sp>
        <p:nvSpPr>
          <p:cNvPr id="7" name="Slide Number Placeholder 6"/>
          <p:cNvSpPr>
            <a:spLocks noGrp="1"/>
          </p:cNvSpPr>
          <p:nvPr>
            <p:ph type="sldNum" sz="quarter" idx="12"/>
          </p:nvPr>
        </p:nvSpPr>
        <p:spPr>
          <a:xfrm>
            <a:off x="9303798" y="6356353"/>
            <a:ext cx="2050001" cy="365125"/>
          </a:xfrm>
        </p:spPr>
        <p:txBody>
          <a:bodyPr/>
          <a:lstStyle/>
          <a:p>
            <a:fld id="{3264D530-B60B-4A5A-91C0-C766C58A4783}" type="slidenum">
              <a:rPr lang="en-US" smtClean="0"/>
              <a:t>‹#›</a:t>
            </a:fld>
            <a:endParaRPr lang="en-US"/>
          </a:p>
        </p:txBody>
      </p:sp>
      <p:cxnSp>
        <p:nvCxnSpPr>
          <p:cNvPr id="10" name="Line 9"/>
          <p:cNvCxnSpPr/>
          <p:nvPr userDrawn="1"/>
        </p:nvCxnSpPr>
        <p:spPr>
          <a:xfrm flipV="1">
            <a:off x="2961340" y="1407912"/>
            <a:ext cx="841248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3118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7525A97-EDD4-44B2-9BB6-E719A1F21C1E}"/>
              </a:ext>
            </a:extLst>
          </p:cNvPr>
          <p:cNvSpPr>
            <a:spLocks noGrp="1"/>
          </p:cNvSpPr>
          <p:nvPr>
            <p:ph type="sldNum" sz="quarter" idx="12"/>
          </p:nvPr>
        </p:nvSpPr>
        <p:spPr>
          <a:xfrm>
            <a:off x="4274575" y="6267860"/>
            <a:ext cx="2743200" cy="365125"/>
          </a:xfrm>
          <a:prstGeom prst="rect">
            <a:avLst/>
          </a:prstGeom>
        </p:spPr>
        <p:txBody>
          <a:bodyPr/>
          <a:lstStyle/>
          <a:p>
            <a:fld id="{9E49F437-53D9-4F62-A942-66CF9FE59237}" type="slidenum">
              <a:rPr lang="en-US" smtClean="0"/>
              <a:t>‹#›</a:t>
            </a:fld>
            <a:endParaRPr lang="en-US"/>
          </a:p>
        </p:txBody>
      </p:sp>
    </p:spTree>
    <p:extLst>
      <p:ext uri="{BB962C8B-B14F-4D97-AF65-F5344CB8AC3E}">
        <p14:creationId xmlns:p14="http://schemas.microsoft.com/office/powerpoint/2010/main" val="671550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985C-D02C-4C36-B434-85554D6228D7}"/>
              </a:ext>
            </a:extLst>
          </p:cNvPr>
          <p:cNvSpPr>
            <a:spLocks noGrp="1"/>
          </p:cNvSpPr>
          <p:nvPr>
            <p:ph type="title"/>
          </p:nvPr>
        </p:nvSpPr>
        <p:spPr>
          <a:xfrm>
            <a:off x="554758" y="353780"/>
            <a:ext cx="10528878" cy="1593901"/>
          </a:xfrm>
        </p:spPr>
        <p:txBody>
          <a:bodyPr anchor="ctr" anchorCtr="0">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A5D87194-2D23-4A4C-B367-1557D71ADE50}"/>
              </a:ext>
            </a:extLst>
          </p:cNvPr>
          <p:cNvSpPr>
            <a:spLocks noGrp="1"/>
          </p:cNvSpPr>
          <p:nvPr>
            <p:ph type="body" idx="1"/>
          </p:nvPr>
        </p:nvSpPr>
        <p:spPr>
          <a:xfrm>
            <a:off x="554759" y="1979892"/>
            <a:ext cx="10501168"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6814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179944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273348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6F34-AEB5-4F58-BC4B-9851290D3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32BFE-DB6F-4A5A-9E15-F0B82BA23B55}"/>
              </a:ext>
            </a:extLst>
          </p:cNvPr>
          <p:cNvSpPr>
            <a:spLocks noGrp="1"/>
          </p:cNvSpPr>
          <p:nvPr>
            <p:ph sz="half" idx="1"/>
          </p:nvPr>
        </p:nvSpPr>
        <p:spPr>
          <a:xfrm>
            <a:off x="838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DC868-07E3-48E5-8CD8-704C9AF41800}"/>
              </a:ext>
            </a:extLst>
          </p:cNvPr>
          <p:cNvSpPr>
            <a:spLocks noGrp="1"/>
          </p:cNvSpPr>
          <p:nvPr>
            <p:ph sz="half" idx="2"/>
          </p:nvPr>
        </p:nvSpPr>
        <p:spPr>
          <a:xfrm>
            <a:off x="6172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6A3A12E-6832-484B-B55D-078FE126C125}"/>
              </a:ext>
            </a:extLst>
          </p:cNvPr>
          <p:cNvSpPr>
            <a:spLocks noGrp="1"/>
          </p:cNvSpPr>
          <p:nvPr>
            <p:ph type="sldNum" sz="quarter" idx="12"/>
          </p:nvPr>
        </p:nvSpPr>
        <p:spPr>
          <a:xfrm>
            <a:off x="4274575" y="6267860"/>
            <a:ext cx="2743200" cy="365125"/>
          </a:xfrm>
          <a:prstGeom prst="rect">
            <a:avLst/>
          </a:prstGeom>
        </p:spPr>
        <p:txBody>
          <a:bodyPr/>
          <a:lstStyle/>
          <a:p>
            <a:fld id="{9E49F437-53D9-4F62-A942-66CF9FE59237}" type="slidenum">
              <a:rPr lang="en-US" smtClean="0"/>
              <a:t>‹#›</a:t>
            </a:fld>
            <a:endParaRPr lang="en-US"/>
          </a:p>
        </p:txBody>
      </p:sp>
    </p:spTree>
    <p:extLst>
      <p:ext uri="{BB962C8B-B14F-4D97-AF65-F5344CB8AC3E}">
        <p14:creationId xmlns:p14="http://schemas.microsoft.com/office/powerpoint/2010/main" val="34615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7793" y="159658"/>
            <a:ext cx="6820268" cy="1480980"/>
          </a:xfrm>
        </p:spPr>
        <p:txBody>
          <a:bodyPr anchor="b">
            <a:noAutofit/>
          </a:bodyPr>
          <a:lstStyle>
            <a:lvl1pPr>
              <a:defRPr sz="5000" b="1">
                <a:solidFill>
                  <a:schemeClr val="bg1"/>
                </a:solidFill>
              </a:defRPr>
            </a:lvl1pPr>
          </a:lstStyle>
          <a:p>
            <a:r>
              <a:rPr lang="en-US"/>
              <a:t>Click to edit Master title style</a:t>
            </a:r>
          </a:p>
        </p:txBody>
      </p:sp>
      <p:sp>
        <p:nvSpPr>
          <p:cNvPr id="27" name="Text Placeholder 26"/>
          <p:cNvSpPr>
            <a:spLocks noGrp="1"/>
          </p:cNvSpPr>
          <p:nvPr>
            <p:ph type="body" sz="quarter" idx="14"/>
          </p:nvPr>
        </p:nvSpPr>
        <p:spPr>
          <a:xfrm>
            <a:off x="577793" y="2220686"/>
            <a:ext cx="7975959" cy="3882315"/>
          </a:xfrm>
        </p:spPr>
        <p:txBody>
          <a:bodyPr>
            <a:normAutofit/>
          </a:bodyPr>
          <a:lstStyle>
            <a:lvl1pPr>
              <a:defRPr sz="2400">
                <a:solidFill>
                  <a:schemeClr val="bg1"/>
                </a:solidFill>
              </a:defRPr>
            </a:lvl1pPr>
            <a:lvl2pPr>
              <a:defRPr sz="2400">
                <a:solidFill>
                  <a:schemeClr val="bg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Edit Master text styles</a:t>
            </a:r>
          </a:p>
          <a:p>
            <a:pPr lvl="1"/>
            <a:r>
              <a:rPr lang="en-US"/>
              <a:t>Second level</a:t>
            </a:r>
          </a:p>
        </p:txBody>
      </p:sp>
      <p:sp>
        <p:nvSpPr>
          <p:cNvPr id="12" name="Picture Placeholder 14"/>
          <p:cNvSpPr>
            <a:spLocks noGrp="1"/>
          </p:cNvSpPr>
          <p:nvPr>
            <p:ph type="pic" sz="quarter" idx="13"/>
          </p:nvPr>
        </p:nvSpPr>
        <p:spPr>
          <a:xfrm>
            <a:off x="9206366" y="2608344"/>
            <a:ext cx="2375068"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4" name="Date Placeholder 3"/>
          <p:cNvSpPr>
            <a:spLocks noGrp="1"/>
          </p:cNvSpPr>
          <p:nvPr>
            <p:ph type="dt" sz="half" idx="10"/>
          </p:nvPr>
        </p:nvSpPr>
        <p:spPr>
          <a:xfrm>
            <a:off x="577794" y="6356353"/>
            <a:ext cx="2002649" cy="365125"/>
          </a:xfrm>
        </p:spPr>
        <p:txBody>
          <a:bodyPr/>
          <a:lstStyle/>
          <a:p>
            <a:fld id="{8D27AE92-589F-4A4D-963D-6DF80804A2FF}" type="datetime1">
              <a:rPr lang="en-US" smtClean="0"/>
              <a:t>4/13/22</a:t>
            </a:fld>
            <a:endParaRPr lang="en-US"/>
          </a:p>
        </p:txBody>
      </p:sp>
      <p:sp>
        <p:nvSpPr>
          <p:cNvPr id="5" name="Footer Placeholder 4"/>
          <p:cNvSpPr>
            <a:spLocks noGrp="1"/>
          </p:cNvSpPr>
          <p:nvPr>
            <p:ph type="ftr" sz="quarter" idx="11"/>
          </p:nvPr>
        </p:nvSpPr>
        <p:spPr>
          <a:xfrm>
            <a:off x="2878955" y="6356353"/>
            <a:ext cx="6314088" cy="365125"/>
          </a:xfrm>
        </p:spPr>
        <p:txBody>
          <a:bodyPr/>
          <a:lstStyle/>
          <a:p>
            <a:endParaRPr lang="en-US"/>
          </a:p>
        </p:txBody>
      </p:sp>
      <p:sp>
        <p:nvSpPr>
          <p:cNvPr id="6" name="Slide Number Placeholder 5"/>
          <p:cNvSpPr>
            <a:spLocks noGrp="1"/>
          </p:cNvSpPr>
          <p:nvPr>
            <p:ph type="sldNum" sz="quarter" idx="12"/>
          </p:nvPr>
        </p:nvSpPr>
        <p:spPr>
          <a:xfrm>
            <a:off x="9434003" y="6356353"/>
            <a:ext cx="1919796"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516027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834719" y="107675"/>
            <a:ext cx="9507037" cy="1325563"/>
          </a:xfrm>
        </p:spPr>
        <p:txBody>
          <a:bodyPr/>
          <a:lstStyle/>
          <a:p>
            <a:r>
              <a:rPr lang="en-US"/>
              <a:t>Click to edit Master title style</a:t>
            </a:r>
          </a:p>
        </p:txBody>
      </p:sp>
      <p:sp>
        <p:nvSpPr>
          <p:cNvPr id="12" name="Content Placeholder 5"/>
          <p:cNvSpPr>
            <a:spLocks noGrp="1"/>
          </p:cNvSpPr>
          <p:nvPr>
            <p:ph sz="quarter" idx="15"/>
          </p:nvPr>
        </p:nvSpPr>
        <p:spPr>
          <a:xfrm>
            <a:off x="1834719" y="1668979"/>
            <a:ext cx="4606771" cy="4519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4"/>
          </p:nvPr>
        </p:nvSpPr>
        <p:spPr>
          <a:xfrm>
            <a:off x="6747031" y="1669002"/>
            <a:ext cx="4606771" cy="4519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207363" y="6356353"/>
            <a:ext cx="1692676" cy="365125"/>
          </a:xfrm>
        </p:spPr>
        <p:txBody>
          <a:bodyPr/>
          <a:lstStyle/>
          <a:p>
            <a:fld id="{E85607ED-8E83-49CF-B67F-464756B84873}" type="datetime1">
              <a:rPr lang="en-US" smtClean="0"/>
              <a:t>4/13/22</a:t>
            </a:fld>
            <a:endParaRPr lang="en-US"/>
          </a:p>
        </p:txBody>
      </p:sp>
      <p:sp>
        <p:nvSpPr>
          <p:cNvPr id="4" name="Footer Placeholder 3"/>
          <p:cNvSpPr>
            <a:spLocks noGrp="1"/>
          </p:cNvSpPr>
          <p:nvPr>
            <p:ph type="ftr" sz="quarter" idx="11"/>
          </p:nvPr>
        </p:nvSpPr>
        <p:spPr>
          <a:xfrm>
            <a:off x="3184124" y="6356353"/>
            <a:ext cx="6285389" cy="365125"/>
          </a:xfrm>
        </p:spPr>
        <p:txBody>
          <a:bodyPr/>
          <a:lstStyle/>
          <a:p>
            <a:endParaRPr lang="en-US"/>
          </a:p>
        </p:txBody>
      </p:sp>
      <p:sp>
        <p:nvSpPr>
          <p:cNvPr id="5" name="Slide Number Placeholder 4"/>
          <p:cNvSpPr>
            <a:spLocks noGrp="1"/>
          </p:cNvSpPr>
          <p:nvPr>
            <p:ph type="sldNum" sz="quarter" idx="12"/>
          </p:nvPr>
        </p:nvSpPr>
        <p:spPr>
          <a:xfrm>
            <a:off x="9753600" y="6356353"/>
            <a:ext cx="1600200" cy="365125"/>
          </a:xfrm>
        </p:spPr>
        <p:txBody>
          <a:bodyPr/>
          <a:lstStyle/>
          <a:p>
            <a:fld id="{3D109FF3-1548-4CDB-B82B-70387ADEE53E}" type="slidenum">
              <a:rPr lang="en-US" smtClean="0"/>
              <a:t>‹#›</a:t>
            </a:fld>
            <a:endParaRPr lang="en-US"/>
          </a:p>
        </p:txBody>
      </p:sp>
      <p:cxnSp>
        <p:nvCxnSpPr>
          <p:cNvPr id="9" name="Line 8"/>
          <p:cNvCxnSpPr/>
          <p:nvPr userDrawn="1"/>
        </p:nvCxnSpPr>
        <p:spPr>
          <a:xfrm>
            <a:off x="1834720" y="1509204"/>
            <a:ext cx="951908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5624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834719" y="107675"/>
            <a:ext cx="9507037" cy="1325563"/>
          </a:xfrm>
        </p:spPr>
        <p:txBody>
          <a:bodyPr/>
          <a:lstStyle/>
          <a:p>
            <a:r>
              <a:rPr lang="en-US"/>
              <a:t>Click to edit Master title style</a:t>
            </a:r>
          </a:p>
        </p:txBody>
      </p:sp>
      <p:sp>
        <p:nvSpPr>
          <p:cNvPr id="6" name="Content Placeholder 5"/>
          <p:cNvSpPr>
            <a:spLocks noGrp="1"/>
          </p:cNvSpPr>
          <p:nvPr>
            <p:ph sz="quarter" idx="13"/>
          </p:nvPr>
        </p:nvSpPr>
        <p:spPr>
          <a:xfrm>
            <a:off x="1834720" y="1669003"/>
            <a:ext cx="9519081" cy="4519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207363" y="6356353"/>
            <a:ext cx="1692676" cy="365125"/>
          </a:xfrm>
        </p:spPr>
        <p:txBody>
          <a:bodyPr/>
          <a:lstStyle/>
          <a:p>
            <a:fld id="{E85607ED-8E83-49CF-B67F-464756B84873}" type="datetime1">
              <a:rPr lang="en-US" smtClean="0"/>
              <a:t>4/13/22</a:t>
            </a:fld>
            <a:endParaRPr lang="en-US"/>
          </a:p>
        </p:txBody>
      </p:sp>
      <p:sp>
        <p:nvSpPr>
          <p:cNvPr id="4" name="Footer Placeholder 3"/>
          <p:cNvSpPr>
            <a:spLocks noGrp="1"/>
          </p:cNvSpPr>
          <p:nvPr>
            <p:ph type="ftr" sz="quarter" idx="11"/>
          </p:nvPr>
        </p:nvSpPr>
        <p:spPr>
          <a:xfrm>
            <a:off x="3184124" y="6356353"/>
            <a:ext cx="6285389" cy="365125"/>
          </a:xfrm>
        </p:spPr>
        <p:txBody>
          <a:bodyPr/>
          <a:lstStyle/>
          <a:p>
            <a:endParaRPr lang="en-US"/>
          </a:p>
        </p:txBody>
      </p:sp>
      <p:sp>
        <p:nvSpPr>
          <p:cNvPr id="5" name="Slide Number Placeholder 4"/>
          <p:cNvSpPr>
            <a:spLocks noGrp="1"/>
          </p:cNvSpPr>
          <p:nvPr>
            <p:ph type="sldNum" sz="quarter" idx="12"/>
          </p:nvPr>
        </p:nvSpPr>
        <p:spPr>
          <a:xfrm>
            <a:off x="9753600" y="6356353"/>
            <a:ext cx="1600200" cy="365125"/>
          </a:xfrm>
        </p:spPr>
        <p:txBody>
          <a:bodyPr/>
          <a:lstStyle/>
          <a:p>
            <a:fld id="{3D109FF3-1548-4CDB-B82B-70387ADEE53E}" type="slidenum">
              <a:rPr lang="en-US" smtClean="0"/>
              <a:t>‹#›</a:t>
            </a:fld>
            <a:endParaRPr lang="en-US"/>
          </a:p>
        </p:txBody>
      </p:sp>
      <p:cxnSp>
        <p:nvCxnSpPr>
          <p:cNvPr id="9" name="Line 8"/>
          <p:cNvCxnSpPr/>
          <p:nvPr userDrawn="1"/>
        </p:nvCxnSpPr>
        <p:spPr>
          <a:xfrm>
            <a:off x="1834720" y="1509204"/>
            <a:ext cx="951908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0560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8140" y="509003"/>
            <a:ext cx="8841193" cy="798296"/>
          </a:xfrm>
          <a:noFill/>
        </p:spPr>
        <p:txBody>
          <a:bodyPr anchor="b">
            <a:noAutofit/>
          </a:bodyPr>
          <a:lstStyle>
            <a:lvl1pPr>
              <a:defRPr sz="5000" b="1"/>
            </a:lvl1pPr>
          </a:lstStyle>
          <a:p>
            <a:r>
              <a:rPr lang="en-US"/>
              <a:t>Click to edit Master title style</a:t>
            </a:r>
          </a:p>
        </p:txBody>
      </p:sp>
      <p:sp>
        <p:nvSpPr>
          <p:cNvPr id="3" name="Text Placeholder 2"/>
          <p:cNvSpPr>
            <a:spLocks noGrp="1"/>
          </p:cNvSpPr>
          <p:nvPr>
            <p:ph type="body" idx="1"/>
          </p:nvPr>
        </p:nvSpPr>
        <p:spPr>
          <a:xfrm>
            <a:off x="2758141" y="1551074"/>
            <a:ext cx="8841193" cy="549117"/>
          </a:xfrm>
        </p:spPr>
        <p:txBody>
          <a:bodyPr>
            <a:normAutofit/>
          </a:bodyPr>
          <a:lstStyle>
            <a:lvl1pPr marL="0" indent="0">
              <a:buNone/>
              <a:defRPr sz="3200" b="1">
                <a:solidFill>
                  <a:schemeClr val="accent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14" name="Text Placeholder 2"/>
          <p:cNvSpPr>
            <a:spLocks noGrp="1"/>
          </p:cNvSpPr>
          <p:nvPr>
            <p:ph type="body" idx="13" hasCustomPrompt="1"/>
          </p:nvPr>
        </p:nvSpPr>
        <p:spPr>
          <a:xfrm>
            <a:off x="2758140" y="2223450"/>
            <a:ext cx="8841193" cy="3418886"/>
          </a:xfrm>
          <a:noFill/>
        </p:spPr>
        <p:txBody>
          <a:bodyPr>
            <a:normAutofit/>
          </a:bodyPr>
          <a:lstStyle>
            <a:lvl1pPr marL="342900" indent="-342900">
              <a:buFont typeface="Arial" panose="020B0604020202020204" pitchFamily="34" charset="0"/>
              <a:buChar char="•"/>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 </a:t>
            </a:r>
          </a:p>
          <a:p>
            <a:pPr lvl="0"/>
            <a:r>
              <a:rPr lang="en-US"/>
              <a:t>Click to edit Master text styles </a:t>
            </a:r>
          </a:p>
          <a:p>
            <a:pPr lvl="0"/>
            <a:r>
              <a:rPr lang="en-US"/>
              <a:t>Click to edit Master text styles</a:t>
            </a:r>
          </a:p>
          <a:p>
            <a:pPr lvl="0"/>
            <a:r>
              <a:rPr lang="en-US"/>
              <a:t>Click to edit Master text styles</a:t>
            </a:r>
          </a:p>
        </p:txBody>
      </p:sp>
      <p:sp>
        <p:nvSpPr>
          <p:cNvPr id="4" name="Date Placeholder 3"/>
          <p:cNvSpPr>
            <a:spLocks noGrp="1"/>
          </p:cNvSpPr>
          <p:nvPr>
            <p:ph type="dt" sz="half" idx="10"/>
          </p:nvPr>
        </p:nvSpPr>
        <p:spPr>
          <a:xfrm>
            <a:off x="2758139" y="6352779"/>
            <a:ext cx="1711171" cy="365125"/>
          </a:xfrm>
        </p:spPr>
        <p:txBody>
          <a:bodyPr/>
          <a:lstStyle/>
          <a:p>
            <a:fld id="{B94F94E2-85F5-4BE5-813E-555336E46351}" type="datetime1">
              <a:rPr lang="en-US" smtClean="0"/>
              <a:t>4/13/22</a:t>
            </a:fld>
            <a:endParaRPr lang="en-US"/>
          </a:p>
        </p:txBody>
      </p:sp>
      <p:sp>
        <p:nvSpPr>
          <p:cNvPr id="5" name="Footer Placeholder 4"/>
          <p:cNvSpPr>
            <a:spLocks noGrp="1"/>
          </p:cNvSpPr>
          <p:nvPr>
            <p:ph type="ftr" sz="quarter" idx="11"/>
          </p:nvPr>
        </p:nvSpPr>
        <p:spPr>
          <a:xfrm>
            <a:off x="4768860" y="6352779"/>
            <a:ext cx="4791721" cy="365125"/>
          </a:xfrm>
        </p:spPr>
        <p:txBody>
          <a:bodyPr/>
          <a:lstStyle/>
          <a:p>
            <a:endParaRPr lang="en-US"/>
          </a:p>
        </p:txBody>
      </p:sp>
      <p:sp>
        <p:nvSpPr>
          <p:cNvPr id="6" name="Slide Number Placeholder 5"/>
          <p:cNvSpPr>
            <a:spLocks noGrp="1"/>
          </p:cNvSpPr>
          <p:nvPr>
            <p:ph type="sldNum" sz="quarter" idx="12"/>
          </p:nvPr>
        </p:nvSpPr>
        <p:spPr>
          <a:xfrm>
            <a:off x="9860131" y="6356353"/>
            <a:ext cx="1493668" cy="365125"/>
          </a:xfrm>
        </p:spPr>
        <p:txBody>
          <a:bodyPr/>
          <a:lstStyle/>
          <a:p>
            <a:fld id="{3264D530-B60B-4A5A-91C0-C766C58A4783}" type="slidenum">
              <a:rPr lang="en-US" smtClean="0"/>
              <a:t>‹#›</a:t>
            </a:fld>
            <a:endParaRPr lang="en-US"/>
          </a:p>
        </p:txBody>
      </p:sp>
      <p:cxnSp>
        <p:nvCxnSpPr>
          <p:cNvPr id="16" name="Line 15"/>
          <p:cNvCxnSpPr/>
          <p:nvPr userDrawn="1"/>
        </p:nvCxnSpPr>
        <p:spPr>
          <a:xfrm flipV="1">
            <a:off x="2758139" y="1387961"/>
            <a:ext cx="8853031"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5451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5344" y="613102"/>
            <a:ext cx="8388457" cy="743000"/>
          </a:xfrm>
          <a:effectLst/>
        </p:spPr>
        <p:txBody>
          <a:bodyPr anchor="b">
            <a:noAutofit/>
          </a:bodyPr>
          <a:lstStyle>
            <a:lvl1pPr>
              <a:defRPr sz="5000" b="1"/>
            </a:lvl1pPr>
          </a:lstStyle>
          <a:p>
            <a:r>
              <a:rPr lang="en-US"/>
              <a:t>Click to edit Master title style</a:t>
            </a:r>
          </a:p>
        </p:txBody>
      </p:sp>
      <p:sp>
        <p:nvSpPr>
          <p:cNvPr id="3" name="Content Placeholder 2"/>
          <p:cNvSpPr>
            <a:spLocks noGrp="1"/>
          </p:cNvSpPr>
          <p:nvPr>
            <p:ph sz="half" idx="1"/>
          </p:nvPr>
        </p:nvSpPr>
        <p:spPr>
          <a:xfrm>
            <a:off x="2961341" y="1677881"/>
            <a:ext cx="8423456" cy="4541951"/>
          </a:xfrm>
        </p:spPr>
        <p:txBody>
          <a:bodyPr>
            <a:normAutofit/>
          </a:bodyPr>
          <a:lstStyle>
            <a:lvl1pPr marL="346075" indent="-346075">
              <a:buFont typeface="+mj-lt"/>
              <a:buAutoNum type="arabicPeriod"/>
              <a:defRPr sz="2400"/>
            </a:lvl1pPr>
            <a:lvl2pPr marL="684213" indent="-344488">
              <a:buFont typeface="+mj-lt"/>
              <a:buAutoNum type="alphaLcPeriod"/>
              <a:defRPr sz="2400"/>
            </a:lvl2pPr>
            <a:lvl3pPr marL="1030288" indent="-339725">
              <a:buFont typeface="+mj-lt"/>
              <a:buAutoNum type="romanLcPeriod"/>
              <a:defRPr sz="2400"/>
            </a:lvl3pPr>
            <a:lvl4pPr marL="1828766" indent="-457200">
              <a:buFont typeface="+mj-lt"/>
              <a:buAutoNum type="arabicPeriod"/>
              <a:defRPr sz="2400"/>
            </a:lvl4pPr>
            <a:lvl5pPr marL="2285955" indent="-457200">
              <a:buFont typeface="+mj-lt"/>
              <a:buAutoNum type="arabicPeriod"/>
              <a:defRPr sz="2400"/>
            </a:lvl5pPr>
          </a:lstStyle>
          <a:p>
            <a:pPr lvl="0"/>
            <a:r>
              <a:rPr lang="en-US"/>
              <a:t>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1882067" y="6356353"/>
            <a:ext cx="1699333" cy="365125"/>
          </a:xfrm>
        </p:spPr>
        <p:txBody>
          <a:bodyPr/>
          <a:lstStyle/>
          <a:p>
            <a:fld id="{A739885D-35F9-4D52-AC34-F9452E408474}" type="datetime1">
              <a:rPr lang="en-US" smtClean="0"/>
              <a:t>4/13/22</a:t>
            </a:fld>
            <a:endParaRPr lang="en-US"/>
          </a:p>
        </p:txBody>
      </p:sp>
      <p:sp>
        <p:nvSpPr>
          <p:cNvPr id="6" name="Footer Placeholder 5"/>
          <p:cNvSpPr>
            <a:spLocks noGrp="1"/>
          </p:cNvSpPr>
          <p:nvPr>
            <p:ph type="ftr" sz="quarter" idx="11"/>
          </p:nvPr>
        </p:nvSpPr>
        <p:spPr>
          <a:xfrm>
            <a:off x="3879912" y="6356353"/>
            <a:ext cx="5125373" cy="365125"/>
          </a:xfrm>
        </p:spPr>
        <p:txBody>
          <a:bodyPr/>
          <a:lstStyle/>
          <a:p>
            <a:endParaRPr lang="en-US"/>
          </a:p>
        </p:txBody>
      </p:sp>
      <p:sp>
        <p:nvSpPr>
          <p:cNvPr id="7" name="Slide Number Placeholder 6"/>
          <p:cNvSpPr>
            <a:spLocks noGrp="1"/>
          </p:cNvSpPr>
          <p:nvPr>
            <p:ph type="sldNum" sz="quarter" idx="12"/>
          </p:nvPr>
        </p:nvSpPr>
        <p:spPr>
          <a:xfrm>
            <a:off x="9303798" y="6356353"/>
            <a:ext cx="2050001" cy="365125"/>
          </a:xfrm>
        </p:spPr>
        <p:txBody>
          <a:bodyPr/>
          <a:lstStyle/>
          <a:p>
            <a:fld id="{3264D530-B60B-4A5A-91C0-C766C58A4783}" type="slidenum">
              <a:rPr lang="en-US" smtClean="0"/>
              <a:t>‹#›</a:t>
            </a:fld>
            <a:endParaRPr lang="en-US"/>
          </a:p>
        </p:txBody>
      </p:sp>
      <p:cxnSp>
        <p:nvCxnSpPr>
          <p:cNvPr id="10" name="Line 9"/>
          <p:cNvCxnSpPr/>
          <p:nvPr userDrawn="1"/>
        </p:nvCxnSpPr>
        <p:spPr>
          <a:xfrm flipV="1">
            <a:off x="2961340" y="1407912"/>
            <a:ext cx="841248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7636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8106484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93" r:id="rId5"/>
    <p:sldLayoutId id="2147483694" r:id="rId6"/>
    <p:sldLayoutId id="2147483695" r:id="rId7"/>
    <p:sldLayoutId id="2147483696" r:id="rId8"/>
    <p:sldLayoutId id="2147483697" r:id="rId9"/>
    <p:sldLayoutId id="2147483699" r:id="rId10"/>
    <p:sldLayoutId id="2147483700" r:id="rId11"/>
    <p:sldLayoutId id="2147483702" r:id="rId12"/>
    <p:sldLayoutId id="2147483703" r:id="rId13"/>
    <p:sldLayoutId id="2147483743" r:id="rId14"/>
    <p:sldLayoutId id="2147483745" r:id="rId15"/>
    <p:sldLayoutId id="2147483741" r:id="rId16"/>
    <p:sldLayoutId id="2147483742" r:id="rId17"/>
    <p:sldLayoutId id="2147483804" r:id="rId18"/>
    <p:sldLayoutId id="2147483823" r:id="rId19"/>
    <p:sldLayoutId id="2147483824" r:id="rId20"/>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13026780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47" r:id="rId5"/>
    <p:sldLayoutId id="2147483748" r:id="rId6"/>
    <p:sldLayoutId id="2147483749" r:id="rId7"/>
    <p:sldLayoutId id="2147483750" r:id="rId8"/>
    <p:sldLayoutId id="2147483751" r:id="rId9"/>
  </p:sldLayoutIdLst>
  <p:transition>
    <p:fade/>
  </p:transition>
  <p:hf sldNum="0"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9606606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52" r:id="rId6"/>
    <p:sldLayoutId id="2147483753" r:id="rId7"/>
    <p:sldLayoutId id="2147483754" r:id="rId8"/>
    <p:sldLayoutId id="2147483755" r:id="rId9"/>
    <p:sldLayoutId id="2147483756" r:id="rId10"/>
    <p:sldLayoutId id="2147483757" r:id="rId11"/>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6.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cdc.gov/std/statistics/2020/default.htm"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1.xml.rels><?xml version="1.0" encoding="UTF-8" standalone="yes"?>
<Relationships xmlns="http://schemas.openxmlformats.org/package/2006/relationships"><Relationship Id="rId3" Type="http://schemas.openxmlformats.org/officeDocument/2006/relationships/hyperlink" Target="https://www.cdc.gov/std/statistics/2020/default.htm"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2.xml.rels><?xml version="1.0" encoding="UTF-8" standalone="yes"?>
<Relationships xmlns="http://schemas.openxmlformats.org/package/2006/relationships"><Relationship Id="rId3" Type="http://schemas.openxmlformats.org/officeDocument/2006/relationships/hyperlink" Target="https://www.cdc.gov/std/statistics/2020/default.htm"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3.xml.rels><?xml version="1.0" encoding="UTF-8" standalone="yes"?>
<Relationships xmlns="http://schemas.openxmlformats.org/package/2006/relationships"><Relationship Id="rId3" Type="http://schemas.openxmlformats.org/officeDocument/2006/relationships/hyperlink" Target="https://www.cdc.gov/std/statistics/2020/default.htm"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4.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575B4-E55E-4F27-AF78-98B606A1A42D}"/>
              </a:ext>
            </a:extLst>
          </p:cNvPr>
          <p:cNvSpPr>
            <a:spLocks noGrp="1"/>
          </p:cNvSpPr>
          <p:nvPr>
            <p:ph type="title"/>
          </p:nvPr>
        </p:nvSpPr>
        <p:spPr/>
        <p:txBody>
          <a:bodyPr>
            <a:normAutofit/>
          </a:bodyPr>
          <a:lstStyle/>
          <a:p>
            <a:r>
              <a:rPr lang="en-US" dirty="0"/>
              <a:t>Rising Congenital Syphilis in the United States</a:t>
            </a:r>
          </a:p>
        </p:txBody>
      </p:sp>
      <p:sp>
        <p:nvSpPr>
          <p:cNvPr id="3" name="Subtitle 2">
            <a:extLst>
              <a:ext uri="{FF2B5EF4-FFF2-40B4-BE49-F238E27FC236}">
                <a16:creationId xmlns:a16="http://schemas.microsoft.com/office/drawing/2014/main" id="{594F1CEF-DFBD-4749-A47D-0C2DC1D0C00A}"/>
              </a:ext>
            </a:extLst>
          </p:cNvPr>
          <p:cNvSpPr>
            <a:spLocks noGrp="1"/>
          </p:cNvSpPr>
          <p:nvPr>
            <p:ph type="subTitle" idx="1"/>
          </p:nvPr>
        </p:nvSpPr>
        <p:spPr/>
        <p:txBody>
          <a:bodyPr/>
          <a:lstStyle/>
          <a:p>
            <a:r>
              <a:rPr lang="en-US" dirty="0"/>
              <a:t>An Update and Review for IHS Providers</a:t>
            </a:r>
            <a:endParaRPr lang="en-US" b="0" dirty="0"/>
          </a:p>
        </p:txBody>
      </p:sp>
      <p:sp>
        <p:nvSpPr>
          <p:cNvPr id="5" name="Text Placeholder 4">
            <a:extLst>
              <a:ext uri="{FF2B5EF4-FFF2-40B4-BE49-F238E27FC236}">
                <a16:creationId xmlns:a16="http://schemas.microsoft.com/office/drawing/2014/main" id="{0801FCA0-7643-4A60-A3F8-9CCE52250B39}"/>
              </a:ext>
            </a:extLst>
          </p:cNvPr>
          <p:cNvSpPr>
            <a:spLocks noGrp="1"/>
          </p:cNvSpPr>
          <p:nvPr>
            <p:ph type="body" sz="quarter" idx="10"/>
          </p:nvPr>
        </p:nvSpPr>
        <p:spPr/>
        <p:txBody>
          <a:bodyPr/>
          <a:lstStyle/>
          <a:p>
            <a:r>
              <a:rPr lang="en-US" dirty="0"/>
              <a:t>Aliza Machefsky, MD &amp;</a:t>
            </a:r>
          </a:p>
          <a:p>
            <a:r>
              <a:rPr lang="en-US" dirty="0"/>
              <a:t>Melanie Taylor, MD, MPH</a:t>
            </a:r>
          </a:p>
          <a:p>
            <a:endParaRPr lang="en-US" dirty="0"/>
          </a:p>
          <a:p>
            <a:r>
              <a:rPr lang="en-US" dirty="0"/>
              <a:t>CDC Foundation &amp; Centers for Disease Control and Prevention </a:t>
            </a:r>
          </a:p>
          <a:p>
            <a:endParaRPr lang="en-US" dirty="0"/>
          </a:p>
        </p:txBody>
      </p:sp>
    </p:spTree>
    <p:extLst>
      <p:ext uri="{BB962C8B-B14F-4D97-AF65-F5344CB8AC3E}">
        <p14:creationId xmlns:p14="http://schemas.microsoft.com/office/powerpoint/2010/main" val="31288079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3" name="Rectangle 2"/>
          <p:cNvSpPr/>
          <p:nvPr/>
        </p:nvSpPr>
        <p:spPr>
          <a:xfrm>
            <a:off x="3956482" y="1807163"/>
            <a:ext cx="6551720" cy="2272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C000"/>
              </a:solidFill>
              <a:latin typeface="Myriad Web Pro"/>
            </a:endParaRPr>
          </a:p>
        </p:txBody>
      </p:sp>
      <p:sp>
        <p:nvSpPr>
          <p:cNvPr id="9" name="TextBox 8"/>
          <p:cNvSpPr txBox="1"/>
          <p:nvPr/>
        </p:nvSpPr>
        <p:spPr>
          <a:xfrm>
            <a:off x="3913203" y="2504012"/>
            <a:ext cx="2053716" cy="1347342"/>
          </a:xfrm>
          <a:prstGeom prst="rect">
            <a:avLst/>
          </a:prstGeom>
          <a:solidFill>
            <a:srgbClr val="EEDDBC"/>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Skin rash</a:t>
            </a:r>
          </a:p>
          <a:p>
            <a:pPr marL="285750" indent="-285750" eaLnBrk="0" fontAlgn="base" hangingPunct="0">
              <a:spcBef>
                <a:spcPct val="0"/>
              </a:spcBef>
              <a:spcAft>
                <a:spcPct val="0"/>
              </a:spcAft>
              <a:buFont typeface="Arial" panose="020B0604020202020204" pitchFamily="34" charset="0"/>
              <a:buChar char="•"/>
            </a:pPr>
            <a:r>
              <a:rPr lang="en-US" sz="1400" err="1">
                <a:solidFill>
                  <a:srgbClr val="000000"/>
                </a:solidFill>
                <a:latin typeface="Calibri" panose="020F0502020204030204" pitchFamily="34" charset="0"/>
                <a:cs typeface="Calibri" panose="020F0502020204030204" pitchFamily="34" charset="0"/>
              </a:rPr>
              <a:t>Mucocutaneous</a:t>
            </a:r>
            <a:r>
              <a:rPr lang="en-US" sz="1400">
                <a:solidFill>
                  <a:srgbClr val="000000"/>
                </a:solidFill>
                <a:latin typeface="Calibri" panose="020F0502020204030204" pitchFamily="34" charset="0"/>
                <a:cs typeface="Calibri" panose="020F0502020204030204" pitchFamily="34" charset="0"/>
              </a:rPr>
              <a:t> lesions</a:t>
            </a: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Generalized lymphadenopathy</a:t>
            </a:r>
          </a:p>
        </p:txBody>
      </p:sp>
      <p:sp>
        <p:nvSpPr>
          <p:cNvPr id="10" name="Rectangle 9"/>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11" name="Rectangle 10"/>
          <p:cNvSpPr/>
          <p:nvPr/>
        </p:nvSpPr>
        <p:spPr>
          <a:xfrm>
            <a:off x="8500775" y="197650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Tertiary</a:t>
            </a:r>
          </a:p>
        </p:txBody>
      </p:sp>
      <p:sp>
        <p:nvSpPr>
          <p:cNvPr id="12" name="TextBox 11"/>
          <p:cNvSpPr txBox="1"/>
          <p:nvPr/>
        </p:nvSpPr>
        <p:spPr>
          <a:xfrm>
            <a:off x="8489299" y="2510504"/>
            <a:ext cx="2042240" cy="1347342"/>
          </a:xfrm>
          <a:prstGeom prst="rect">
            <a:avLst/>
          </a:prstGeom>
          <a:solidFill>
            <a:srgbClr val="EBCD79"/>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Cardiovascular</a:t>
            </a: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Gummatous lesions (skeletal, spinal, mucosal, ophthalmic)</a:t>
            </a:r>
          </a:p>
          <a:p>
            <a:pPr marL="285750" indent="-285750" eaLnBrk="0" fontAlgn="base" hangingPunct="0">
              <a:spcBef>
                <a:spcPct val="0"/>
              </a:spcBef>
              <a:spcAft>
                <a:spcPct val="0"/>
              </a:spcAft>
              <a:buFont typeface="Arial" panose="020B0604020202020204" pitchFamily="34" charset="0"/>
              <a:buChar char="•"/>
            </a:pPr>
            <a:endParaRPr lang="en-US" sz="1400">
              <a:solidFill>
                <a:srgbClr val="000000"/>
              </a:solidFill>
              <a:latin typeface="Calibri" panose="020F0502020204030204" pitchFamily="34" charset="0"/>
              <a:cs typeface="Calibri" panose="020F0502020204030204" pitchFamily="34" charset="0"/>
            </a:endParaRPr>
          </a:p>
        </p:txBody>
      </p:sp>
      <p:sp>
        <p:nvSpPr>
          <p:cNvPr id="13" name="Rectangle 12"/>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(chancre)</a:t>
            </a:r>
            <a:endParaRPr lang="en-US" sz="2400">
              <a:solidFill>
                <a:srgbClr val="000000"/>
              </a:solidFill>
              <a:latin typeface="Calibri" panose="020F0502020204030204" pitchFamily="34" charset="0"/>
              <a:cs typeface="Calibri" panose="020F0502020204030204" pitchFamily="34" charset="0"/>
            </a:endParaRPr>
          </a:p>
        </p:txBody>
      </p:sp>
      <p:sp>
        <p:nvSpPr>
          <p:cNvPr id="14" name="Rectangle 13"/>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15" name="Rectangle 14"/>
          <p:cNvSpPr/>
          <p:nvPr/>
        </p:nvSpPr>
        <p:spPr>
          <a:xfrm>
            <a:off x="6203535" y="1964655"/>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Latent</a:t>
            </a:r>
          </a:p>
        </p:txBody>
      </p:sp>
      <p:sp>
        <p:nvSpPr>
          <p:cNvPr id="16" name="TextBox 15"/>
          <p:cNvSpPr txBox="1"/>
          <p:nvPr/>
        </p:nvSpPr>
        <p:spPr>
          <a:xfrm>
            <a:off x="6192059" y="2498656"/>
            <a:ext cx="2053716" cy="1347342"/>
          </a:xfrm>
          <a:prstGeom prst="rect">
            <a:avLst/>
          </a:prstGeom>
          <a:solidFill>
            <a:srgbClr val="E6CD9A"/>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No visible signs/symptoms</a:t>
            </a: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Early latent (&lt;1 year)</a:t>
            </a:r>
            <a:endParaRPr lang="en-US" sz="1400" b="1">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Late latent (&gt;1 year)</a:t>
            </a:r>
          </a:p>
        </p:txBody>
      </p:sp>
      <p:sp>
        <p:nvSpPr>
          <p:cNvPr id="17" name="Rectangle 16"/>
          <p:cNvSpPr/>
          <p:nvPr/>
        </p:nvSpPr>
        <p:spPr>
          <a:xfrm>
            <a:off x="3894672" y="1897423"/>
            <a:ext cx="6773329" cy="2272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C000"/>
              </a:solidFill>
              <a:latin typeface="Myriad Web Pro"/>
            </a:endParaRPr>
          </a:p>
        </p:txBody>
      </p:sp>
      <p:pic>
        <p:nvPicPr>
          <p:cNvPr id="18" name="Picture 17"/>
          <p:cNvPicPr>
            <a:picLocks noChangeAspect="1"/>
          </p:cNvPicPr>
          <p:nvPr/>
        </p:nvPicPr>
        <p:blipFill>
          <a:blip r:embed="rId3"/>
          <a:stretch>
            <a:fillRect/>
          </a:stretch>
        </p:blipFill>
        <p:spPr>
          <a:xfrm>
            <a:off x="1747927" y="4079846"/>
            <a:ext cx="1608849" cy="1617261"/>
          </a:xfrm>
          <a:prstGeom prst="rect">
            <a:avLst/>
          </a:prstGeom>
          <a:effectLst>
            <a:outerShdw blurRad="50800" dist="38100" dir="8100000" algn="tr" rotWithShape="0">
              <a:prstClr val="black">
                <a:alpha val="40000"/>
              </a:prstClr>
            </a:outerShdw>
          </a:effec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4857" y="4084448"/>
            <a:ext cx="2269102" cy="1612659"/>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rot="2258295">
            <a:off x="2759520" y="4244546"/>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sp>
        <p:nvSpPr>
          <p:cNvPr id="23" name="Down Arrow 22"/>
          <p:cNvSpPr/>
          <p:nvPr/>
        </p:nvSpPr>
        <p:spPr>
          <a:xfrm rot="2258295">
            <a:off x="5309323" y="3881548"/>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grpSp>
        <p:nvGrpSpPr>
          <p:cNvPr id="5" name="Group 4">
            <a:extLst>
              <a:ext uri="{FF2B5EF4-FFF2-40B4-BE49-F238E27FC236}">
                <a16:creationId xmlns:a16="http://schemas.microsoft.com/office/drawing/2014/main" id="{002E1746-1419-4365-A1AA-77BF1101AEFC}"/>
              </a:ext>
            </a:extLst>
          </p:cNvPr>
          <p:cNvGrpSpPr/>
          <p:nvPr/>
        </p:nvGrpSpPr>
        <p:grpSpPr>
          <a:xfrm>
            <a:off x="8577137" y="4033787"/>
            <a:ext cx="2134143" cy="1617261"/>
            <a:chOff x="6008373" y="4079846"/>
            <a:chExt cx="2134143" cy="1617261"/>
          </a:xfrm>
        </p:grpSpPr>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r="12178"/>
            <a:stretch/>
          </p:blipFill>
          <p:spPr>
            <a:xfrm>
              <a:off x="6008373" y="4079846"/>
              <a:ext cx="2134143" cy="1617261"/>
            </a:xfrm>
            <a:prstGeom prst="rect">
              <a:avLst/>
            </a:prstGeom>
            <a:effectLst>
              <a:outerShdw blurRad="50800" dist="38100" dir="8100000" algn="tr" rotWithShape="0">
                <a:prstClr val="black">
                  <a:alpha val="40000"/>
                </a:prstClr>
              </a:outerShdw>
            </a:effectLst>
          </p:spPr>
        </p:pic>
        <p:sp>
          <p:nvSpPr>
            <p:cNvPr id="24" name="Down Arrow 23"/>
            <p:cNvSpPr/>
            <p:nvPr/>
          </p:nvSpPr>
          <p:spPr>
            <a:xfrm rot="2258295">
              <a:off x="7470790" y="4081081"/>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grpSp>
      <p:sp>
        <p:nvSpPr>
          <p:cNvPr id="21" name="Rectangle 9">
            <a:extLst>
              <a:ext uri="{FF2B5EF4-FFF2-40B4-BE49-F238E27FC236}">
                <a16:creationId xmlns:a16="http://schemas.microsoft.com/office/drawing/2014/main" id="{84CCDFEA-10BE-4D8D-A726-1B70B5F9FBFF}"/>
              </a:ext>
            </a:extLst>
          </p:cNvPr>
          <p:cNvSpPr txBox="1">
            <a:spLocks noChangeArrowheads="1"/>
          </p:cNvSpPr>
          <p:nvPr/>
        </p:nvSpPr>
        <p:spPr bwMode="auto">
          <a:xfrm>
            <a:off x="3956483" y="2432073"/>
            <a:ext cx="6314581" cy="110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788A"/>
              </a:buClr>
              <a:buFont typeface="Wingdings" panose="05000000000000000000" pitchFamily="2" charset="2"/>
              <a:buChar char="§"/>
            </a:pPr>
            <a:r>
              <a:rPr lang="en-US" altLang="en-US" sz="2200" dirty="0">
                <a:solidFill>
                  <a:srgbClr val="0D0D0D"/>
                </a:solidFill>
              </a:rPr>
              <a:t>Appears 10 to 90 days after infection </a:t>
            </a:r>
          </a:p>
          <a:p>
            <a:pPr>
              <a:buClr>
                <a:srgbClr val="00788A"/>
              </a:buClr>
              <a:buFont typeface="Wingdings" panose="05000000000000000000" pitchFamily="2" charset="2"/>
              <a:buChar char="§"/>
            </a:pPr>
            <a:r>
              <a:rPr lang="en-US" altLang="en-US" sz="2200" b="1" dirty="0">
                <a:solidFill>
                  <a:srgbClr val="0D0D0D"/>
                </a:solidFill>
              </a:rPr>
              <a:t>Sore goes away even if person is not treated</a:t>
            </a:r>
          </a:p>
          <a:p>
            <a:pPr>
              <a:buClr>
                <a:srgbClr val="00788A"/>
              </a:buClr>
              <a:buFont typeface="Wingdings" panose="05000000000000000000" pitchFamily="2" charset="2"/>
              <a:buChar char="§"/>
            </a:pPr>
            <a:r>
              <a:rPr lang="en-US" altLang="en-US" sz="2200" dirty="0">
                <a:solidFill>
                  <a:srgbClr val="0D0D0D"/>
                </a:solidFill>
              </a:rPr>
              <a:t>Patient may never be aware of a chancre</a:t>
            </a:r>
          </a:p>
        </p:txBody>
      </p:sp>
      <p:grpSp>
        <p:nvGrpSpPr>
          <p:cNvPr id="4" name="Group 3">
            <a:extLst>
              <a:ext uri="{FF2B5EF4-FFF2-40B4-BE49-F238E27FC236}">
                <a16:creationId xmlns:a16="http://schemas.microsoft.com/office/drawing/2014/main" id="{3F9BDC02-E12F-4DA7-A49A-E2978A2FBEFE}"/>
              </a:ext>
            </a:extLst>
          </p:cNvPr>
          <p:cNvGrpSpPr/>
          <p:nvPr/>
        </p:nvGrpSpPr>
        <p:grpSpPr>
          <a:xfrm>
            <a:off x="6020303" y="4097096"/>
            <a:ext cx="2397228" cy="1598152"/>
            <a:chOff x="8299603" y="4097096"/>
            <a:chExt cx="2397228" cy="1598152"/>
          </a:xfrm>
        </p:grpSpPr>
        <p:pic>
          <p:nvPicPr>
            <p:cNvPr id="2050" name="Picture 2">
              <a:extLst>
                <a:ext uri="{FF2B5EF4-FFF2-40B4-BE49-F238E27FC236}">
                  <a16:creationId xmlns:a16="http://schemas.microsoft.com/office/drawing/2014/main" id="{A757B0A7-601B-4988-8839-BDF4308073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9603" y="4097096"/>
              <a:ext cx="2397228" cy="1598152"/>
            </a:xfrm>
            <a:prstGeom prst="rect">
              <a:avLst/>
            </a:prstGeom>
            <a:noFill/>
            <a:extLst>
              <a:ext uri="{909E8E84-426E-40DD-AFC4-6F175D3DCCD1}">
                <a14:hiddenFill xmlns:a14="http://schemas.microsoft.com/office/drawing/2010/main">
                  <a:solidFill>
                    <a:srgbClr val="FFFFFF"/>
                  </a:solidFill>
                </a14:hiddenFill>
              </a:ext>
            </a:extLst>
          </p:spPr>
        </p:pic>
        <p:sp>
          <p:nvSpPr>
            <p:cNvPr id="25" name="Down Arrow 23">
              <a:extLst>
                <a:ext uri="{FF2B5EF4-FFF2-40B4-BE49-F238E27FC236}">
                  <a16:creationId xmlns:a16="http://schemas.microsoft.com/office/drawing/2014/main" id="{F21FC7F5-B4BF-46A3-96A5-AEB3C08347DD}"/>
                </a:ext>
              </a:extLst>
            </p:cNvPr>
            <p:cNvSpPr/>
            <p:nvPr/>
          </p:nvSpPr>
          <p:spPr>
            <a:xfrm rot="2258295">
              <a:off x="9930723" y="4379842"/>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grpSp>
    </p:spTree>
    <p:extLst>
      <p:ext uri="{BB962C8B-B14F-4D97-AF65-F5344CB8AC3E}">
        <p14:creationId xmlns:p14="http://schemas.microsoft.com/office/powerpoint/2010/main" val="60006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3" name="Rectangle 2"/>
          <p:cNvSpPr/>
          <p:nvPr/>
        </p:nvSpPr>
        <p:spPr>
          <a:xfrm>
            <a:off x="3956482" y="1807163"/>
            <a:ext cx="6551720" cy="2272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C000"/>
              </a:solidFill>
              <a:latin typeface="Myriad Web Pro"/>
            </a:endParaRPr>
          </a:p>
        </p:txBody>
      </p:sp>
      <p:sp>
        <p:nvSpPr>
          <p:cNvPr id="9" name="TextBox 8"/>
          <p:cNvSpPr txBox="1"/>
          <p:nvPr/>
        </p:nvSpPr>
        <p:spPr>
          <a:xfrm>
            <a:off x="3913203" y="2504012"/>
            <a:ext cx="2053716" cy="1347342"/>
          </a:xfrm>
          <a:prstGeom prst="rect">
            <a:avLst/>
          </a:prstGeom>
          <a:solidFill>
            <a:srgbClr val="EEDDBC"/>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Skin rash</a:t>
            </a:r>
          </a:p>
          <a:p>
            <a:pPr marL="285750" indent="-285750" eaLnBrk="0" fontAlgn="base" hangingPunct="0">
              <a:spcBef>
                <a:spcPct val="0"/>
              </a:spcBef>
              <a:spcAft>
                <a:spcPct val="0"/>
              </a:spcAft>
              <a:buFont typeface="Arial" panose="020B0604020202020204" pitchFamily="34" charset="0"/>
              <a:buChar char="•"/>
            </a:pPr>
            <a:r>
              <a:rPr lang="en-US" sz="1400" err="1">
                <a:solidFill>
                  <a:srgbClr val="000000"/>
                </a:solidFill>
                <a:latin typeface="Calibri" panose="020F0502020204030204" pitchFamily="34" charset="0"/>
                <a:cs typeface="Calibri" panose="020F0502020204030204" pitchFamily="34" charset="0"/>
              </a:rPr>
              <a:t>Mucocutaneous</a:t>
            </a:r>
            <a:r>
              <a:rPr lang="en-US" sz="1400">
                <a:solidFill>
                  <a:srgbClr val="000000"/>
                </a:solidFill>
                <a:latin typeface="Calibri" panose="020F0502020204030204" pitchFamily="34" charset="0"/>
                <a:cs typeface="Calibri" panose="020F0502020204030204" pitchFamily="34" charset="0"/>
              </a:rPr>
              <a:t> lesions</a:t>
            </a: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Generalized lymphadenopathy</a:t>
            </a:r>
          </a:p>
        </p:txBody>
      </p:sp>
      <p:sp>
        <p:nvSpPr>
          <p:cNvPr id="10" name="Rectangle 9"/>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11" name="Rectangle 10"/>
          <p:cNvSpPr/>
          <p:nvPr/>
        </p:nvSpPr>
        <p:spPr>
          <a:xfrm>
            <a:off x="8500775" y="197650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Tertiary</a:t>
            </a:r>
          </a:p>
        </p:txBody>
      </p:sp>
      <p:sp>
        <p:nvSpPr>
          <p:cNvPr id="12" name="TextBox 11"/>
          <p:cNvSpPr txBox="1"/>
          <p:nvPr/>
        </p:nvSpPr>
        <p:spPr>
          <a:xfrm>
            <a:off x="8489299" y="2510504"/>
            <a:ext cx="2042240" cy="1347342"/>
          </a:xfrm>
          <a:prstGeom prst="rect">
            <a:avLst/>
          </a:prstGeom>
          <a:solidFill>
            <a:srgbClr val="EBCD79"/>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Cardiovascular</a:t>
            </a: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Gummatous lesions (skeletal, spinal, mucosal, ophthalmic)</a:t>
            </a:r>
          </a:p>
          <a:p>
            <a:pPr marL="285750" indent="-285750" eaLnBrk="0" fontAlgn="base" hangingPunct="0">
              <a:spcBef>
                <a:spcPct val="0"/>
              </a:spcBef>
              <a:spcAft>
                <a:spcPct val="0"/>
              </a:spcAft>
              <a:buFont typeface="Arial" panose="020B0604020202020204" pitchFamily="34" charset="0"/>
              <a:buChar char="•"/>
            </a:pPr>
            <a:endParaRPr lang="en-US" sz="1400">
              <a:solidFill>
                <a:srgbClr val="000000"/>
              </a:solidFill>
              <a:latin typeface="Calibri" panose="020F0502020204030204" pitchFamily="34" charset="0"/>
              <a:cs typeface="Calibri" panose="020F0502020204030204" pitchFamily="34" charset="0"/>
            </a:endParaRPr>
          </a:p>
        </p:txBody>
      </p:sp>
      <p:sp>
        <p:nvSpPr>
          <p:cNvPr id="13" name="Rectangle 12"/>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(chancre)</a:t>
            </a:r>
            <a:endParaRPr lang="en-US" sz="2400">
              <a:solidFill>
                <a:srgbClr val="000000"/>
              </a:solidFill>
              <a:latin typeface="Calibri" panose="020F0502020204030204" pitchFamily="34" charset="0"/>
              <a:cs typeface="Calibri" panose="020F0502020204030204" pitchFamily="34" charset="0"/>
            </a:endParaRPr>
          </a:p>
        </p:txBody>
      </p:sp>
      <p:sp>
        <p:nvSpPr>
          <p:cNvPr id="14" name="Rectangle 13"/>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15" name="Rectangle 14"/>
          <p:cNvSpPr/>
          <p:nvPr/>
        </p:nvSpPr>
        <p:spPr>
          <a:xfrm>
            <a:off x="6203535" y="1964655"/>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Latent</a:t>
            </a:r>
          </a:p>
        </p:txBody>
      </p:sp>
      <p:sp>
        <p:nvSpPr>
          <p:cNvPr id="16" name="TextBox 15"/>
          <p:cNvSpPr txBox="1"/>
          <p:nvPr/>
        </p:nvSpPr>
        <p:spPr>
          <a:xfrm>
            <a:off x="6192059" y="2498656"/>
            <a:ext cx="2053716" cy="1347342"/>
          </a:xfrm>
          <a:prstGeom prst="rect">
            <a:avLst/>
          </a:prstGeom>
          <a:solidFill>
            <a:srgbClr val="E6CD9A"/>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No visible signs/symptoms</a:t>
            </a: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Early latent (&lt;1 year)</a:t>
            </a:r>
            <a:endParaRPr lang="en-US" sz="1400" b="1">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Late latent (&gt;1 year)</a:t>
            </a:r>
          </a:p>
        </p:txBody>
      </p:sp>
      <p:sp>
        <p:nvSpPr>
          <p:cNvPr id="17" name="Rectangle 16"/>
          <p:cNvSpPr/>
          <p:nvPr/>
        </p:nvSpPr>
        <p:spPr>
          <a:xfrm>
            <a:off x="3894672" y="1897423"/>
            <a:ext cx="6773329" cy="2272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C000"/>
              </a:solidFill>
              <a:latin typeface="Myriad Web Pro"/>
            </a:endParaRPr>
          </a:p>
        </p:txBody>
      </p:sp>
      <p:pic>
        <p:nvPicPr>
          <p:cNvPr id="18" name="Picture 17"/>
          <p:cNvPicPr>
            <a:picLocks noChangeAspect="1"/>
          </p:cNvPicPr>
          <p:nvPr/>
        </p:nvPicPr>
        <p:blipFill>
          <a:blip r:embed="rId3"/>
          <a:stretch>
            <a:fillRect/>
          </a:stretch>
        </p:blipFill>
        <p:spPr>
          <a:xfrm>
            <a:off x="1747927" y="4079846"/>
            <a:ext cx="1608849" cy="1617261"/>
          </a:xfrm>
          <a:prstGeom prst="rect">
            <a:avLst/>
          </a:prstGeom>
          <a:effectLst>
            <a:outerShdw blurRad="50800" dist="38100" dir="8100000" algn="tr" rotWithShape="0">
              <a:prstClr val="black">
                <a:alpha val="40000"/>
              </a:prstClr>
            </a:outerShdw>
          </a:effec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4857" y="4084448"/>
            <a:ext cx="2269102" cy="1612659"/>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rot="2258295">
            <a:off x="2759520" y="4244546"/>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sp>
        <p:nvSpPr>
          <p:cNvPr id="23" name="Down Arrow 22"/>
          <p:cNvSpPr/>
          <p:nvPr/>
        </p:nvSpPr>
        <p:spPr>
          <a:xfrm rot="2258295">
            <a:off x="5309323" y="3881548"/>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sp>
        <p:nvSpPr>
          <p:cNvPr id="21" name="Rectangle 9">
            <a:extLst>
              <a:ext uri="{FF2B5EF4-FFF2-40B4-BE49-F238E27FC236}">
                <a16:creationId xmlns:a16="http://schemas.microsoft.com/office/drawing/2014/main" id="{84CCDFEA-10BE-4D8D-A726-1B70B5F9FBFF}"/>
              </a:ext>
            </a:extLst>
          </p:cNvPr>
          <p:cNvSpPr txBox="1">
            <a:spLocks noChangeArrowheads="1"/>
          </p:cNvSpPr>
          <p:nvPr/>
        </p:nvSpPr>
        <p:spPr bwMode="auto">
          <a:xfrm>
            <a:off x="3956483" y="2432073"/>
            <a:ext cx="6314581" cy="110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788A"/>
              </a:buClr>
              <a:buFont typeface="Wingdings" panose="05000000000000000000" pitchFamily="2" charset="2"/>
              <a:buChar char="§"/>
            </a:pPr>
            <a:r>
              <a:rPr lang="en-US" altLang="en-US" sz="2200" dirty="0">
                <a:solidFill>
                  <a:srgbClr val="0D0D0D"/>
                </a:solidFill>
              </a:rPr>
              <a:t>Appears 10 to 90 days after infection </a:t>
            </a:r>
          </a:p>
          <a:p>
            <a:pPr>
              <a:buClr>
                <a:srgbClr val="00788A"/>
              </a:buClr>
              <a:buFont typeface="Wingdings" panose="05000000000000000000" pitchFamily="2" charset="2"/>
              <a:buChar char="§"/>
            </a:pPr>
            <a:r>
              <a:rPr lang="en-US" altLang="en-US" sz="2200" b="1" dirty="0">
                <a:solidFill>
                  <a:srgbClr val="0D0D0D"/>
                </a:solidFill>
              </a:rPr>
              <a:t>Sore goes away even if person is not treated</a:t>
            </a:r>
          </a:p>
          <a:p>
            <a:pPr>
              <a:buClr>
                <a:srgbClr val="00788A"/>
              </a:buClr>
              <a:buFont typeface="Wingdings" panose="05000000000000000000" pitchFamily="2" charset="2"/>
              <a:buChar char="§"/>
            </a:pPr>
            <a:r>
              <a:rPr lang="en-US" altLang="en-US" sz="2200" dirty="0">
                <a:solidFill>
                  <a:srgbClr val="0D0D0D"/>
                </a:solidFill>
              </a:rPr>
              <a:t>Patient may never be aware of a chancre</a:t>
            </a:r>
          </a:p>
          <a:p>
            <a:pPr>
              <a:buClr>
                <a:srgbClr val="00788A"/>
              </a:buClr>
              <a:buFont typeface="Wingdings" panose="05000000000000000000" pitchFamily="2" charset="2"/>
              <a:buChar char="§"/>
            </a:pPr>
            <a:endParaRPr lang="en-US" altLang="en-US" sz="2200" b="1" dirty="0">
              <a:solidFill>
                <a:srgbClr val="0D0D0D"/>
              </a:solidFill>
            </a:endParaRPr>
          </a:p>
        </p:txBody>
      </p:sp>
      <p:pic>
        <p:nvPicPr>
          <p:cNvPr id="22" name="Picture 3" descr="lcpicture5">
            <a:extLst>
              <a:ext uri="{FF2B5EF4-FFF2-40B4-BE49-F238E27FC236}">
                <a16:creationId xmlns:a16="http://schemas.microsoft.com/office/drawing/2014/main" id="{C64D6C30-262B-4FBE-B25A-DB17D9080C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9643"/>
          <a:stretch>
            <a:fillRect/>
          </a:stretch>
        </p:blipFill>
        <p:spPr bwMode="auto">
          <a:xfrm>
            <a:off x="9549131" y="286951"/>
            <a:ext cx="2385797" cy="194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B998C471-208D-4F7D-8695-3DB3C3198957}"/>
              </a:ext>
            </a:extLst>
          </p:cNvPr>
          <p:cNvGrpSpPr/>
          <p:nvPr/>
        </p:nvGrpSpPr>
        <p:grpSpPr>
          <a:xfrm>
            <a:off x="8577137" y="4033787"/>
            <a:ext cx="2134143" cy="1617261"/>
            <a:chOff x="6008373" y="4079846"/>
            <a:chExt cx="2134143" cy="1617261"/>
          </a:xfrm>
        </p:grpSpPr>
        <p:pic>
          <p:nvPicPr>
            <p:cNvPr id="26" name="Picture 25">
              <a:extLst>
                <a:ext uri="{FF2B5EF4-FFF2-40B4-BE49-F238E27FC236}">
                  <a16:creationId xmlns:a16="http://schemas.microsoft.com/office/drawing/2014/main" id="{186BB186-A2DA-4269-B70E-EC3E9F96D290}"/>
                </a:ext>
              </a:extLst>
            </p:cNvPr>
            <p:cNvPicPr>
              <a:picLocks noChangeAspect="1"/>
            </p:cNvPicPr>
            <p:nvPr/>
          </p:nvPicPr>
          <p:blipFill rotWithShape="1">
            <a:blip r:embed="rId6">
              <a:extLst>
                <a:ext uri="{28A0092B-C50C-407E-A947-70E740481C1C}">
                  <a14:useLocalDpi xmlns:a14="http://schemas.microsoft.com/office/drawing/2010/main" val="0"/>
                </a:ext>
              </a:extLst>
            </a:blip>
            <a:srcRect r="12178"/>
            <a:stretch/>
          </p:blipFill>
          <p:spPr>
            <a:xfrm>
              <a:off x="6008373" y="4079846"/>
              <a:ext cx="2134143" cy="1617261"/>
            </a:xfrm>
            <a:prstGeom prst="rect">
              <a:avLst/>
            </a:prstGeom>
            <a:effectLst>
              <a:outerShdw blurRad="50800" dist="38100" dir="8100000" algn="tr" rotWithShape="0">
                <a:prstClr val="black">
                  <a:alpha val="40000"/>
                </a:prstClr>
              </a:outerShdw>
            </a:effectLst>
          </p:spPr>
        </p:pic>
        <p:sp>
          <p:nvSpPr>
            <p:cNvPr id="27" name="Down Arrow 23">
              <a:extLst>
                <a:ext uri="{FF2B5EF4-FFF2-40B4-BE49-F238E27FC236}">
                  <a16:creationId xmlns:a16="http://schemas.microsoft.com/office/drawing/2014/main" id="{D9304753-AAB2-471D-AF28-99738BFB6DB2}"/>
                </a:ext>
              </a:extLst>
            </p:cNvPr>
            <p:cNvSpPr/>
            <p:nvPr/>
          </p:nvSpPr>
          <p:spPr>
            <a:xfrm rot="2258295">
              <a:off x="7470790" y="4081081"/>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grpSp>
      <p:grpSp>
        <p:nvGrpSpPr>
          <p:cNvPr id="28" name="Group 27">
            <a:extLst>
              <a:ext uri="{FF2B5EF4-FFF2-40B4-BE49-F238E27FC236}">
                <a16:creationId xmlns:a16="http://schemas.microsoft.com/office/drawing/2014/main" id="{EB5B1736-A3B8-497D-84CA-EF00FB01B44F}"/>
              </a:ext>
            </a:extLst>
          </p:cNvPr>
          <p:cNvGrpSpPr/>
          <p:nvPr/>
        </p:nvGrpSpPr>
        <p:grpSpPr>
          <a:xfrm>
            <a:off x="6020303" y="4097096"/>
            <a:ext cx="2397228" cy="1598152"/>
            <a:chOff x="8299603" y="4097096"/>
            <a:chExt cx="2397228" cy="1598152"/>
          </a:xfrm>
        </p:grpSpPr>
        <p:pic>
          <p:nvPicPr>
            <p:cNvPr id="29" name="Picture 2">
              <a:extLst>
                <a:ext uri="{FF2B5EF4-FFF2-40B4-BE49-F238E27FC236}">
                  <a16:creationId xmlns:a16="http://schemas.microsoft.com/office/drawing/2014/main" id="{E16E5D94-5869-4F35-B9FD-CE96417569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9603" y="4097096"/>
              <a:ext cx="2397228" cy="1598152"/>
            </a:xfrm>
            <a:prstGeom prst="rect">
              <a:avLst/>
            </a:prstGeom>
            <a:noFill/>
            <a:extLst>
              <a:ext uri="{909E8E84-426E-40DD-AFC4-6F175D3DCCD1}">
                <a14:hiddenFill xmlns:a14="http://schemas.microsoft.com/office/drawing/2010/main">
                  <a:solidFill>
                    <a:srgbClr val="FFFFFF"/>
                  </a:solidFill>
                </a14:hiddenFill>
              </a:ext>
            </a:extLst>
          </p:spPr>
        </p:pic>
        <p:sp>
          <p:nvSpPr>
            <p:cNvPr id="30" name="Down Arrow 23">
              <a:extLst>
                <a:ext uri="{FF2B5EF4-FFF2-40B4-BE49-F238E27FC236}">
                  <a16:creationId xmlns:a16="http://schemas.microsoft.com/office/drawing/2014/main" id="{FC181643-7EDF-415A-9284-A9223A8F8D06}"/>
                </a:ext>
              </a:extLst>
            </p:cNvPr>
            <p:cNvSpPr/>
            <p:nvPr/>
          </p:nvSpPr>
          <p:spPr>
            <a:xfrm rot="2258295">
              <a:off x="9930723" y="4379842"/>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grpSp>
      <p:sp>
        <p:nvSpPr>
          <p:cNvPr id="4" name="TextBox 3">
            <a:extLst>
              <a:ext uri="{FF2B5EF4-FFF2-40B4-BE49-F238E27FC236}">
                <a16:creationId xmlns:a16="http://schemas.microsoft.com/office/drawing/2014/main" id="{95D65115-2FDB-4F8A-8652-ED2BE4331483}"/>
              </a:ext>
            </a:extLst>
          </p:cNvPr>
          <p:cNvSpPr txBox="1"/>
          <p:nvPr/>
        </p:nvSpPr>
        <p:spPr>
          <a:xfrm>
            <a:off x="9549131" y="2245638"/>
            <a:ext cx="2385797" cy="369332"/>
          </a:xfrm>
          <a:prstGeom prst="rect">
            <a:avLst/>
          </a:prstGeom>
          <a:noFill/>
        </p:spPr>
        <p:txBody>
          <a:bodyPr wrap="square" rtlCol="0">
            <a:spAutoFit/>
          </a:bodyPr>
          <a:lstStyle/>
          <a:p>
            <a:pPr algn="ctr"/>
            <a:r>
              <a:rPr lang="en-US" b="1" dirty="0">
                <a:solidFill>
                  <a:srgbClr val="000000"/>
                </a:solidFill>
                <a:latin typeface="Calibri" panose="020F0502020204030204" pitchFamily="34" charset="0"/>
              </a:rPr>
              <a:t>“Kissing” Lesion</a:t>
            </a:r>
          </a:p>
        </p:txBody>
      </p:sp>
    </p:spTree>
    <p:extLst>
      <p:ext uri="{BB962C8B-B14F-4D97-AF65-F5344CB8AC3E}">
        <p14:creationId xmlns:p14="http://schemas.microsoft.com/office/powerpoint/2010/main" val="53261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2"/>
            <a:ext cx="2042240" cy="1328468"/>
          </a:xfrm>
          <a:prstGeom prst="rect">
            <a:avLst/>
          </a:prstGeom>
          <a:solidFill>
            <a:srgbClr val="EEDDBC"/>
          </a:solidFill>
          <a:ln w="3175">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err="1">
                <a:solidFill>
                  <a:srgbClr val="000000"/>
                </a:solidFill>
                <a:latin typeface="Calibri" panose="020F0502020204030204" pitchFamily="34" charset="0"/>
                <a:cs typeface="Calibri" panose="020F0502020204030204" pitchFamily="34" charset="0"/>
              </a:rPr>
              <a:t>Mucocutaneous</a:t>
            </a:r>
            <a:r>
              <a:rPr lang="en-US" b="1">
                <a:solidFill>
                  <a:srgbClr val="000000"/>
                </a:solidFill>
                <a:latin typeface="Calibri" panose="020F0502020204030204" pitchFamily="34" charset="0"/>
                <a:cs typeface="Calibri" panose="020F0502020204030204" pitchFamily="34" charset="0"/>
              </a:rPr>
              <a:t> lesions</a:t>
            </a:r>
          </a:p>
          <a:p>
            <a:pPr algn="ctr" eaLnBrk="0" fontAlgn="base" hangingPunct="0">
              <a:spcBef>
                <a:spcPct val="0"/>
              </a:spcBef>
              <a:spcAft>
                <a:spcPct val="0"/>
              </a:spcAft>
            </a:pPr>
            <a:r>
              <a:rPr lang="en-US" b="1">
                <a:solidFill>
                  <a:srgbClr val="000000"/>
                </a:solidFill>
                <a:latin typeface="Calibri" panose="020F0502020204030204" pitchFamily="34" charset="0"/>
                <a:cs typeface="Calibri" panose="020F0502020204030204" pitchFamily="34" charset="0"/>
              </a:rPr>
              <a:t>Lymphadenopathy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13" name="Rectangle 3">
            <a:extLst>
              <a:ext uri="{FF2B5EF4-FFF2-40B4-BE49-F238E27FC236}">
                <a16:creationId xmlns:a16="http://schemas.microsoft.com/office/drawing/2014/main" id="{B952EDFB-0A62-4D1B-8DD7-0419A520F264}"/>
              </a:ext>
            </a:extLst>
          </p:cNvPr>
          <p:cNvSpPr txBox="1">
            <a:spLocks noChangeArrowheads="1"/>
          </p:cNvSpPr>
          <p:nvPr/>
        </p:nvSpPr>
        <p:spPr bwMode="auto">
          <a:xfrm>
            <a:off x="3755722" y="4040291"/>
            <a:ext cx="3791255" cy="22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788A"/>
              </a:buClr>
              <a:buFont typeface="Wingdings" panose="05000000000000000000" pitchFamily="2" charset="2"/>
              <a:buChar char="§"/>
            </a:pPr>
            <a:r>
              <a:rPr lang="en-US" altLang="en-US" sz="2200" i="1" dirty="0">
                <a:solidFill>
                  <a:srgbClr val="0D0D0D"/>
                </a:solidFill>
              </a:rPr>
              <a:t>Usually</a:t>
            </a:r>
            <a:r>
              <a:rPr lang="en-US" altLang="en-US" sz="2200" dirty="0">
                <a:solidFill>
                  <a:srgbClr val="0D0D0D"/>
                </a:solidFill>
              </a:rPr>
              <a:t> occurs 3 to 6 weeks after primary syphilis</a:t>
            </a:r>
          </a:p>
          <a:p>
            <a:pPr>
              <a:buClr>
                <a:srgbClr val="00788A"/>
              </a:buClr>
              <a:buFont typeface="Wingdings" panose="05000000000000000000" pitchFamily="2" charset="2"/>
              <a:buChar char="§"/>
            </a:pPr>
            <a:r>
              <a:rPr lang="en-US" altLang="en-US" sz="2200" dirty="0">
                <a:solidFill>
                  <a:srgbClr val="0D0D0D"/>
                </a:solidFill>
              </a:rPr>
              <a:t>Patients may only have one subtle skin change</a:t>
            </a:r>
          </a:p>
          <a:p>
            <a:pPr>
              <a:buClr>
                <a:srgbClr val="00788A"/>
              </a:buClr>
              <a:buFont typeface="Wingdings" panose="05000000000000000000" pitchFamily="2" charset="2"/>
              <a:buChar char="§"/>
            </a:pPr>
            <a:r>
              <a:rPr lang="en-US" altLang="en-US" sz="2200" b="1" dirty="0">
                <a:solidFill>
                  <a:srgbClr val="0D0D0D"/>
                </a:solidFill>
              </a:rPr>
              <a:t>Symptoms also go away even if not treated!</a:t>
            </a:r>
          </a:p>
          <a:p>
            <a:pPr>
              <a:buClr>
                <a:srgbClr val="00788A"/>
              </a:buClr>
              <a:buFont typeface="Wingdings" panose="05000000000000000000" pitchFamily="2" charset="2"/>
              <a:buChar char="§"/>
            </a:pPr>
            <a:endParaRPr lang="en-US" altLang="en-US" sz="2200" dirty="0">
              <a:solidFill>
                <a:srgbClr val="0D0D0D"/>
              </a:solidFill>
            </a:endParaRPr>
          </a:p>
          <a:p>
            <a:pPr>
              <a:buClr>
                <a:srgbClr val="00788A"/>
              </a:buClr>
              <a:buFont typeface="Wingdings" panose="05000000000000000000" pitchFamily="2" charset="2"/>
              <a:buChar char="§"/>
            </a:pPr>
            <a:endParaRPr lang="en-US" altLang="en-US" sz="1200" dirty="0">
              <a:solidFill>
                <a:srgbClr val="0D0D0D"/>
              </a:solidFill>
            </a:endParaRPr>
          </a:p>
          <a:p>
            <a:pPr>
              <a:buClr>
                <a:srgbClr val="00788A"/>
              </a:buClr>
              <a:buFont typeface="Wingdings" panose="05000000000000000000" pitchFamily="2" charset="2"/>
              <a:buChar char="§"/>
            </a:pPr>
            <a:endParaRPr lang="en-US" altLang="en-US" sz="2400" dirty="0">
              <a:solidFill>
                <a:srgbClr val="0D0D0D"/>
              </a:solidFill>
            </a:endParaRPr>
          </a:p>
          <a:p>
            <a:pPr lvl="1">
              <a:buClr>
                <a:srgbClr val="00788A"/>
              </a:buClr>
              <a:buFont typeface="Wingdings" panose="05000000000000000000" pitchFamily="2" charset="2"/>
              <a:buChar char="§"/>
            </a:pPr>
            <a:endParaRPr lang="en-US" altLang="en-US" sz="2000" dirty="0">
              <a:solidFill>
                <a:srgbClr val="0D0D0D"/>
              </a:solidFill>
            </a:endParaRPr>
          </a:p>
        </p:txBody>
      </p:sp>
    </p:spTree>
    <p:extLst>
      <p:ext uri="{BB962C8B-B14F-4D97-AF65-F5344CB8AC3E}">
        <p14:creationId xmlns:p14="http://schemas.microsoft.com/office/powerpoint/2010/main" val="21000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2"/>
            <a:ext cx="2042240" cy="1328468"/>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dirty="0">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dirty="0">
                <a:solidFill>
                  <a:srgbClr val="000000"/>
                </a:solidFill>
                <a:latin typeface="Calibri" panose="020F0502020204030204" pitchFamily="34" charset="0"/>
                <a:cs typeface="Calibri" panose="020F0502020204030204" pitchFamily="34" charset="0"/>
              </a:rPr>
              <a:t>Mucocutaneous lesions</a:t>
            </a:r>
          </a:p>
          <a:p>
            <a:pPr algn="ctr" eaLnBrk="0" fontAlgn="base" hangingPunct="0">
              <a:spcBef>
                <a:spcPct val="0"/>
              </a:spcBef>
              <a:spcAft>
                <a:spcPct val="0"/>
              </a:spcAft>
            </a:pPr>
            <a:r>
              <a:rPr lang="en-US" b="1" dirty="0">
                <a:solidFill>
                  <a:srgbClr val="000000"/>
                </a:solidFill>
                <a:latin typeface="Calibri" panose="020F0502020204030204" pitchFamily="34" charset="0"/>
                <a:cs typeface="Calibri" panose="020F0502020204030204" pitchFamily="34" charset="0"/>
              </a:rPr>
              <a:t>Lymphadenopathy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or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4551" b="15037"/>
          <a:stretch/>
        </p:blipFill>
        <p:spPr>
          <a:xfrm>
            <a:off x="1658964" y="4255239"/>
            <a:ext cx="2159854" cy="2250844"/>
          </a:xfrm>
          <a:prstGeom prst="rect">
            <a:avLst/>
          </a:prstGeom>
          <a:effectLst>
            <a:outerShdw blurRad="50800" dist="38100" dir="8100000" algn="tr" rotWithShape="0">
              <a:prstClr val="black">
                <a:alpha val="40000"/>
              </a:prstClr>
            </a:outerShdw>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0024" y="1953121"/>
            <a:ext cx="2193330" cy="2193330"/>
          </a:xfrm>
          <a:prstGeom prst="rect">
            <a:avLst/>
          </a:prstGeom>
          <a:effectLst>
            <a:outerShdw blurRad="50800" dist="38100" dir="8100000" algn="tr" rotWithShape="0">
              <a:prstClr val="black">
                <a:alpha val="40000"/>
              </a:prstClr>
            </a:outerShdw>
          </a:effectLst>
        </p:spPr>
      </p:pic>
      <p:sp>
        <p:nvSpPr>
          <p:cNvPr id="10" name="Rectangle 3">
            <a:extLst>
              <a:ext uri="{FF2B5EF4-FFF2-40B4-BE49-F238E27FC236}">
                <a16:creationId xmlns:a16="http://schemas.microsoft.com/office/drawing/2014/main" id="{EB8B8904-F5B7-48D6-A104-81B9B339DF78}"/>
              </a:ext>
            </a:extLst>
          </p:cNvPr>
          <p:cNvSpPr txBox="1">
            <a:spLocks noChangeArrowheads="1"/>
          </p:cNvSpPr>
          <p:nvPr/>
        </p:nvSpPr>
        <p:spPr bwMode="auto">
          <a:xfrm>
            <a:off x="3755722" y="4040291"/>
            <a:ext cx="3791255" cy="22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788A"/>
              </a:buClr>
              <a:buFont typeface="Wingdings" panose="05000000000000000000" pitchFamily="2" charset="2"/>
              <a:buChar char="§"/>
            </a:pPr>
            <a:r>
              <a:rPr lang="en-US" altLang="en-US" sz="2200" i="1" dirty="0">
                <a:solidFill>
                  <a:srgbClr val="0D0D0D"/>
                </a:solidFill>
              </a:rPr>
              <a:t>Usually</a:t>
            </a:r>
            <a:r>
              <a:rPr lang="en-US" altLang="en-US" sz="2200" dirty="0">
                <a:solidFill>
                  <a:srgbClr val="0D0D0D"/>
                </a:solidFill>
              </a:rPr>
              <a:t> occurs 3 to 6 weeks after primary syphilis</a:t>
            </a:r>
          </a:p>
          <a:p>
            <a:pPr>
              <a:buClr>
                <a:srgbClr val="00788A"/>
              </a:buClr>
              <a:buFont typeface="Wingdings" panose="05000000000000000000" pitchFamily="2" charset="2"/>
              <a:buChar char="§"/>
            </a:pPr>
            <a:r>
              <a:rPr lang="en-US" altLang="en-US" sz="2200" dirty="0">
                <a:solidFill>
                  <a:srgbClr val="0D0D0D"/>
                </a:solidFill>
              </a:rPr>
              <a:t>Patients may only have one subtle skin change</a:t>
            </a:r>
          </a:p>
          <a:p>
            <a:pPr>
              <a:buClr>
                <a:srgbClr val="00788A"/>
              </a:buClr>
              <a:buFont typeface="Wingdings" panose="05000000000000000000" pitchFamily="2" charset="2"/>
              <a:buChar char="§"/>
            </a:pPr>
            <a:r>
              <a:rPr lang="en-US" altLang="en-US" sz="2200" b="1" dirty="0">
                <a:solidFill>
                  <a:srgbClr val="0D0D0D"/>
                </a:solidFill>
              </a:rPr>
              <a:t>Symptoms also go away even if not treated!</a:t>
            </a:r>
          </a:p>
          <a:p>
            <a:pPr>
              <a:buClr>
                <a:srgbClr val="00788A"/>
              </a:buClr>
              <a:buFont typeface="Wingdings" panose="05000000000000000000" pitchFamily="2" charset="2"/>
              <a:buChar char="§"/>
            </a:pPr>
            <a:endParaRPr lang="en-US" altLang="en-US" sz="2200" dirty="0">
              <a:solidFill>
                <a:srgbClr val="0D0D0D"/>
              </a:solidFill>
            </a:endParaRPr>
          </a:p>
          <a:p>
            <a:pPr>
              <a:buClr>
                <a:srgbClr val="00788A"/>
              </a:buClr>
              <a:buFont typeface="Wingdings" panose="05000000000000000000" pitchFamily="2" charset="2"/>
              <a:buChar char="§"/>
            </a:pPr>
            <a:endParaRPr lang="en-US" altLang="en-US" sz="1200" dirty="0">
              <a:solidFill>
                <a:srgbClr val="0D0D0D"/>
              </a:solidFill>
            </a:endParaRPr>
          </a:p>
          <a:p>
            <a:pPr>
              <a:buClr>
                <a:srgbClr val="00788A"/>
              </a:buClr>
              <a:buFont typeface="Wingdings" panose="05000000000000000000" pitchFamily="2" charset="2"/>
              <a:buChar char="§"/>
            </a:pPr>
            <a:endParaRPr lang="en-US" altLang="en-US" sz="2400" dirty="0">
              <a:solidFill>
                <a:srgbClr val="0D0D0D"/>
              </a:solidFill>
            </a:endParaRPr>
          </a:p>
          <a:p>
            <a:pPr lvl="1">
              <a:buClr>
                <a:srgbClr val="00788A"/>
              </a:buClr>
              <a:buFont typeface="Wingdings" panose="05000000000000000000" pitchFamily="2" charset="2"/>
              <a:buChar char="§"/>
            </a:pPr>
            <a:endParaRPr lang="en-US" altLang="en-US" sz="2000" dirty="0">
              <a:solidFill>
                <a:srgbClr val="0D0D0D"/>
              </a:solidFill>
            </a:endParaRPr>
          </a:p>
        </p:txBody>
      </p:sp>
    </p:spTree>
    <p:extLst>
      <p:ext uri="{BB962C8B-B14F-4D97-AF65-F5344CB8AC3E}">
        <p14:creationId xmlns:p14="http://schemas.microsoft.com/office/powerpoint/2010/main" val="14219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3"/>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err="1">
                <a:solidFill>
                  <a:srgbClr val="000000"/>
                </a:solidFill>
                <a:latin typeface="Calibri" panose="020F0502020204030204" pitchFamily="34" charset="0"/>
                <a:cs typeface="Calibri" panose="020F0502020204030204" pitchFamily="34" charset="0"/>
              </a:rPr>
              <a:t>Mucocutaneous</a:t>
            </a:r>
            <a:r>
              <a:rPr lang="en-US" b="1">
                <a:solidFill>
                  <a:srgbClr val="000000"/>
                </a:solidFill>
                <a:latin typeface="Calibri" panose="020F0502020204030204" pitchFamily="34" charset="0"/>
                <a:cs typeface="Calibri" panose="020F0502020204030204" pitchFamily="34" charset="0"/>
              </a:rPr>
              <a:t> lesions</a:t>
            </a:r>
          </a:p>
          <a:p>
            <a:pPr algn="ctr" eaLnBrk="0" fontAlgn="base" hangingPunct="0">
              <a:spcBef>
                <a:spcPct val="0"/>
              </a:spcBef>
              <a:spcAft>
                <a:spcPct val="0"/>
              </a:spcAft>
            </a:pPr>
            <a:r>
              <a:rPr lang="en-US" b="1">
                <a:solidFill>
                  <a:srgbClr val="000000"/>
                </a:solidFill>
                <a:latin typeface="Calibri" panose="020F0502020204030204" pitchFamily="34" charset="0"/>
                <a:cs typeface="Calibri" panose="020F0502020204030204" pitchFamily="34" charset="0"/>
              </a:rPr>
              <a:t>Lymphadenopathy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or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grpSp>
        <p:nvGrpSpPr>
          <p:cNvPr id="3" name="Group 2">
            <a:extLst>
              <a:ext uri="{FF2B5EF4-FFF2-40B4-BE49-F238E27FC236}">
                <a16:creationId xmlns:a16="http://schemas.microsoft.com/office/drawing/2014/main" id="{93DD73F9-4929-47B5-980B-F67F2E7C4D7B}"/>
              </a:ext>
            </a:extLst>
          </p:cNvPr>
          <p:cNvGrpSpPr/>
          <p:nvPr/>
        </p:nvGrpSpPr>
        <p:grpSpPr>
          <a:xfrm>
            <a:off x="7621827" y="1811578"/>
            <a:ext cx="1994251" cy="4457425"/>
            <a:chOff x="6237212" y="1818445"/>
            <a:chExt cx="1994251" cy="4457425"/>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237" y="2198272"/>
              <a:ext cx="1838383" cy="1117111"/>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670" y="3448866"/>
              <a:ext cx="1892487" cy="1569187"/>
            </a:xfrm>
            <a:prstGeom prst="rect">
              <a:avLst/>
            </a:prstGeom>
            <a:effectLst>
              <a:outerShdw blurRad="50800" dist="38100" dir="8100000" algn="tr" rotWithShape="0">
                <a:prstClr val="black">
                  <a:alpha val="40000"/>
                </a:prstClr>
              </a:outerShdw>
            </a:effectLst>
          </p:spPr>
        </p:pic>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7212" y="5107992"/>
              <a:ext cx="1994251" cy="1167878"/>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Down Arrow 22">
              <a:extLst>
                <a:ext uri="{FF2B5EF4-FFF2-40B4-BE49-F238E27FC236}">
                  <a16:creationId xmlns:a16="http://schemas.microsoft.com/office/drawing/2014/main" id="{62361917-4DA6-4226-BB89-FBCAD42E44EF}"/>
                </a:ext>
              </a:extLst>
            </p:cNvPr>
            <p:cNvSpPr/>
            <p:nvPr/>
          </p:nvSpPr>
          <p:spPr>
            <a:xfrm rot="2258295">
              <a:off x="7377952" y="1818445"/>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sp>
          <p:nvSpPr>
            <p:cNvPr id="14" name="Down Arrow 22">
              <a:extLst>
                <a:ext uri="{FF2B5EF4-FFF2-40B4-BE49-F238E27FC236}">
                  <a16:creationId xmlns:a16="http://schemas.microsoft.com/office/drawing/2014/main" id="{CF4BACB0-7257-441A-8CA7-68E3A8847B65}"/>
                </a:ext>
              </a:extLst>
            </p:cNvPr>
            <p:cNvSpPr/>
            <p:nvPr/>
          </p:nvSpPr>
          <p:spPr>
            <a:xfrm rot="2258295">
              <a:off x="7377952" y="3551854"/>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sp>
          <p:nvSpPr>
            <p:cNvPr id="20" name="Down Arrow 22">
              <a:extLst>
                <a:ext uri="{FF2B5EF4-FFF2-40B4-BE49-F238E27FC236}">
                  <a16:creationId xmlns:a16="http://schemas.microsoft.com/office/drawing/2014/main" id="{00C7463F-61C7-4D35-893A-3D290DAF419C}"/>
                </a:ext>
              </a:extLst>
            </p:cNvPr>
            <p:cNvSpPr/>
            <p:nvPr/>
          </p:nvSpPr>
          <p:spPr>
            <a:xfrm rot="2258295">
              <a:off x="7542338" y="4991321"/>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grpSp>
      <p:pic>
        <p:nvPicPr>
          <p:cNvPr id="24" name="Picture 23">
            <a:extLst>
              <a:ext uri="{FF2B5EF4-FFF2-40B4-BE49-F238E27FC236}">
                <a16:creationId xmlns:a16="http://schemas.microsoft.com/office/drawing/2014/main" id="{802311C6-0BDA-4FF8-802B-A2B3A4DF47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551" b="15037"/>
          <a:stretch/>
        </p:blipFill>
        <p:spPr>
          <a:xfrm>
            <a:off x="1658964" y="4255239"/>
            <a:ext cx="2159854" cy="2250844"/>
          </a:xfrm>
          <a:prstGeom prst="rect">
            <a:avLst/>
          </a:prstGeom>
          <a:effectLst>
            <a:outerShdw blurRad="50800" dist="38100" dir="8100000" algn="tr" rotWithShape="0">
              <a:prstClr val="black">
                <a:alpha val="40000"/>
              </a:prstClr>
            </a:outerShdw>
          </a:effectLst>
        </p:spPr>
      </p:pic>
      <p:pic>
        <p:nvPicPr>
          <p:cNvPr id="25" name="Picture 24">
            <a:extLst>
              <a:ext uri="{FF2B5EF4-FFF2-40B4-BE49-F238E27FC236}">
                <a16:creationId xmlns:a16="http://schemas.microsoft.com/office/drawing/2014/main" id="{3749E00C-EC3E-47D6-881B-8FAC62DE66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0024" y="1953121"/>
            <a:ext cx="2193330" cy="2193330"/>
          </a:xfrm>
          <a:prstGeom prst="rect">
            <a:avLst/>
          </a:prstGeom>
          <a:effectLst>
            <a:outerShdw blurRad="50800" dist="38100" dir="8100000" algn="tr" rotWithShape="0">
              <a:prstClr val="black">
                <a:alpha val="40000"/>
              </a:prstClr>
            </a:outerShdw>
          </a:effectLst>
        </p:spPr>
      </p:pic>
      <p:sp>
        <p:nvSpPr>
          <p:cNvPr id="26" name="Rectangle 3">
            <a:extLst>
              <a:ext uri="{FF2B5EF4-FFF2-40B4-BE49-F238E27FC236}">
                <a16:creationId xmlns:a16="http://schemas.microsoft.com/office/drawing/2014/main" id="{E2F404DC-EC1D-4628-B8C3-CE4EE14D82F6}"/>
              </a:ext>
            </a:extLst>
          </p:cNvPr>
          <p:cNvSpPr txBox="1">
            <a:spLocks noChangeArrowheads="1"/>
          </p:cNvSpPr>
          <p:nvPr/>
        </p:nvSpPr>
        <p:spPr bwMode="auto">
          <a:xfrm>
            <a:off x="3755722" y="4040291"/>
            <a:ext cx="3791255" cy="22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788A"/>
              </a:buClr>
              <a:buFont typeface="Wingdings" panose="05000000000000000000" pitchFamily="2" charset="2"/>
              <a:buChar char="§"/>
            </a:pPr>
            <a:r>
              <a:rPr lang="en-US" altLang="en-US" sz="2200" i="1" dirty="0">
                <a:solidFill>
                  <a:srgbClr val="0D0D0D"/>
                </a:solidFill>
              </a:rPr>
              <a:t>Usually</a:t>
            </a:r>
            <a:r>
              <a:rPr lang="en-US" altLang="en-US" sz="2200" dirty="0">
                <a:solidFill>
                  <a:srgbClr val="0D0D0D"/>
                </a:solidFill>
              </a:rPr>
              <a:t> occurs 3 to 6 weeks after primary syphilis</a:t>
            </a:r>
          </a:p>
          <a:p>
            <a:pPr>
              <a:buClr>
                <a:srgbClr val="00788A"/>
              </a:buClr>
              <a:buFont typeface="Wingdings" panose="05000000000000000000" pitchFamily="2" charset="2"/>
              <a:buChar char="§"/>
            </a:pPr>
            <a:r>
              <a:rPr lang="en-US" altLang="en-US" sz="2200" dirty="0">
                <a:solidFill>
                  <a:srgbClr val="0D0D0D"/>
                </a:solidFill>
              </a:rPr>
              <a:t>Patients may only have one subtle skin change</a:t>
            </a:r>
          </a:p>
          <a:p>
            <a:pPr>
              <a:buClr>
                <a:srgbClr val="00788A"/>
              </a:buClr>
              <a:buFont typeface="Wingdings" panose="05000000000000000000" pitchFamily="2" charset="2"/>
              <a:buChar char="§"/>
            </a:pPr>
            <a:r>
              <a:rPr lang="en-US" altLang="en-US" sz="2200" b="1" dirty="0">
                <a:solidFill>
                  <a:srgbClr val="0D0D0D"/>
                </a:solidFill>
              </a:rPr>
              <a:t>Symptoms also go away even if not treated!</a:t>
            </a:r>
          </a:p>
          <a:p>
            <a:pPr>
              <a:buClr>
                <a:srgbClr val="00788A"/>
              </a:buClr>
              <a:buFont typeface="Wingdings" panose="05000000000000000000" pitchFamily="2" charset="2"/>
              <a:buChar char="§"/>
            </a:pPr>
            <a:endParaRPr lang="en-US" altLang="en-US" sz="2200" dirty="0">
              <a:solidFill>
                <a:srgbClr val="0D0D0D"/>
              </a:solidFill>
            </a:endParaRPr>
          </a:p>
          <a:p>
            <a:pPr>
              <a:buClr>
                <a:srgbClr val="00788A"/>
              </a:buClr>
              <a:buFont typeface="Wingdings" panose="05000000000000000000" pitchFamily="2" charset="2"/>
              <a:buChar char="§"/>
            </a:pPr>
            <a:endParaRPr lang="en-US" altLang="en-US" sz="1200" dirty="0">
              <a:solidFill>
                <a:srgbClr val="0D0D0D"/>
              </a:solidFill>
            </a:endParaRPr>
          </a:p>
          <a:p>
            <a:pPr>
              <a:buClr>
                <a:srgbClr val="00788A"/>
              </a:buClr>
              <a:buFont typeface="Wingdings" panose="05000000000000000000" pitchFamily="2" charset="2"/>
              <a:buChar char="§"/>
            </a:pPr>
            <a:endParaRPr lang="en-US" altLang="en-US" sz="2400" dirty="0">
              <a:solidFill>
                <a:srgbClr val="0D0D0D"/>
              </a:solidFill>
            </a:endParaRPr>
          </a:p>
          <a:p>
            <a:pPr lvl="1">
              <a:buClr>
                <a:srgbClr val="00788A"/>
              </a:buClr>
              <a:buFont typeface="Wingdings" panose="05000000000000000000" pitchFamily="2" charset="2"/>
              <a:buChar char="§"/>
            </a:pPr>
            <a:endParaRPr lang="en-US" altLang="en-US" sz="2000" dirty="0">
              <a:solidFill>
                <a:srgbClr val="0D0D0D"/>
              </a:solidFill>
            </a:endParaRPr>
          </a:p>
        </p:txBody>
      </p:sp>
      <p:sp>
        <p:nvSpPr>
          <p:cNvPr id="4" name="TextBox 3">
            <a:extLst>
              <a:ext uri="{FF2B5EF4-FFF2-40B4-BE49-F238E27FC236}">
                <a16:creationId xmlns:a16="http://schemas.microsoft.com/office/drawing/2014/main" id="{89FF14B3-B4AE-49E1-9A26-E8DC9374FB20}"/>
              </a:ext>
            </a:extLst>
          </p:cNvPr>
          <p:cNvSpPr txBox="1"/>
          <p:nvPr/>
        </p:nvSpPr>
        <p:spPr>
          <a:xfrm>
            <a:off x="9598051" y="2191405"/>
            <a:ext cx="1994251" cy="3416320"/>
          </a:xfrm>
          <a:prstGeom prst="rect">
            <a:avLst/>
          </a:prstGeom>
          <a:noFill/>
        </p:spPr>
        <p:txBody>
          <a:bodyPr wrap="square" rtlCol="0">
            <a:spAutoFit/>
          </a:bodyPr>
          <a:lstStyle/>
          <a:p>
            <a:r>
              <a:rPr lang="en-US" b="1" dirty="0">
                <a:solidFill>
                  <a:srgbClr val="000000"/>
                </a:solidFill>
                <a:latin typeface="Calibri" panose="020F0502020204030204" pitchFamily="34" charset="0"/>
              </a:rPr>
              <a:t>Palmar Lesions</a:t>
            </a: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Plantar Lesions</a:t>
            </a: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Condyloma Lata</a:t>
            </a:r>
          </a:p>
        </p:txBody>
      </p:sp>
    </p:spTree>
    <p:extLst>
      <p:ext uri="{BB962C8B-B14F-4D97-AF65-F5344CB8AC3E}">
        <p14:creationId xmlns:p14="http://schemas.microsoft.com/office/powerpoint/2010/main" val="142785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3"/>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err="1">
                <a:solidFill>
                  <a:srgbClr val="000000"/>
                </a:solidFill>
                <a:latin typeface="Calibri" panose="020F0502020204030204" pitchFamily="34" charset="0"/>
                <a:cs typeface="Calibri" panose="020F0502020204030204" pitchFamily="34" charset="0"/>
              </a:rPr>
              <a:t>Mucocutaneous</a:t>
            </a:r>
            <a:r>
              <a:rPr lang="en-US" b="1">
                <a:solidFill>
                  <a:srgbClr val="000000"/>
                </a:solidFill>
                <a:latin typeface="Calibri" panose="020F0502020204030204" pitchFamily="34" charset="0"/>
                <a:cs typeface="Calibri" panose="020F0502020204030204" pitchFamily="34" charset="0"/>
              </a:rPr>
              <a:t> lesions</a:t>
            </a:r>
          </a:p>
          <a:p>
            <a:pPr algn="ctr" eaLnBrk="0" fontAlgn="base" hangingPunct="0">
              <a:spcBef>
                <a:spcPct val="0"/>
              </a:spcBef>
              <a:spcAft>
                <a:spcPct val="0"/>
              </a:spcAft>
            </a:pPr>
            <a:r>
              <a:rPr lang="en-US" b="1">
                <a:solidFill>
                  <a:srgbClr val="000000"/>
                </a:solidFill>
                <a:latin typeface="Calibri" panose="020F0502020204030204" pitchFamily="34" charset="0"/>
                <a:cs typeface="Calibri" panose="020F0502020204030204" pitchFamily="34" charset="0"/>
              </a:rPr>
              <a:t>Lymphadenopathy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or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grpSp>
        <p:nvGrpSpPr>
          <p:cNvPr id="3" name="Group 2">
            <a:extLst>
              <a:ext uri="{FF2B5EF4-FFF2-40B4-BE49-F238E27FC236}">
                <a16:creationId xmlns:a16="http://schemas.microsoft.com/office/drawing/2014/main" id="{93DD73F9-4929-47B5-980B-F67F2E7C4D7B}"/>
              </a:ext>
            </a:extLst>
          </p:cNvPr>
          <p:cNvGrpSpPr/>
          <p:nvPr/>
        </p:nvGrpSpPr>
        <p:grpSpPr>
          <a:xfrm>
            <a:off x="7621827" y="1811578"/>
            <a:ext cx="1994251" cy="4457425"/>
            <a:chOff x="6237212" y="1818445"/>
            <a:chExt cx="1994251" cy="4457425"/>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237" y="2198272"/>
              <a:ext cx="1838383" cy="1117111"/>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670" y="3448866"/>
              <a:ext cx="1892487" cy="1569187"/>
            </a:xfrm>
            <a:prstGeom prst="rect">
              <a:avLst/>
            </a:prstGeom>
            <a:effectLst>
              <a:outerShdw blurRad="50800" dist="38100" dir="8100000" algn="tr" rotWithShape="0">
                <a:prstClr val="black">
                  <a:alpha val="40000"/>
                </a:prstClr>
              </a:outerShdw>
            </a:effectLst>
          </p:spPr>
        </p:pic>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7212" y="5107992"/>
              <a:ext cx="1994251" cy="1167878"/>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Down Arrow 22">
              <a:extLst>
                <a:ext uri="{FF2B5EF4-FFF2-40B4-BE49-F238E27FC236}">
                  <a16:creationId xmlns:a16="http://schemas.microsoft.com/office/drawing/2014/main" id="{62361917-4DA6-4226-BB89-FBCAD42E44EF}"/>
                </a:ext>
              </a:extLst>
            </p:cNvPr>
            <p:cNvSpPr/>
            <p:nvPr/>
          </p:nvSpPr>
          <p:spPr>
            <a:xfrm rot="2258295">
              <a:off x="7377952" y="1818445"/>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sp>
          <p:nvSpPr>
            <p:cNvPr id="14" name="Down Arrow 22">
              <a:extLst>
                <a:ext uri="{FF2B5EF4-FFF2-40B4-BE49-F238E27FC236}">
                  <a16:creationId xmlns:a16="http://schemas.microsoft.com/office/drawing/2014/main" id="{CF4BACB0-7257-441A-8CA7-68E3A8847B65}"/>
                </a:ext>
              </a:extLst>
            </p:cNvPr>
            <p:cNvSpPr/>
            <p:nvPr/>
          </p:nvSpPr>
          <p:spPr>
            <a:xfrm rot="2258295">
              <a:off x="7377952" y="3551854"/>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sp>
          <p:nvSpPr>
            <p:cNvPr id="20" name="Down Arrow 22">
              <a:extLst>
                <a:ext uri="{FF2B5EF4-FFF2-40B4-BE49-F238E27FC236}">
                  <a16:creationId xmlns:a16="http://schemas.microsoft.com/office/drawing/2014/main" id="{00C7463F-61C7-4D35-893A-3D290DAF419C}"/>
                </a:ext>
              </a:extLst>
            </p:cNvPr>
            <p:cNvSpPr/>
            <p:nvPr/>
          </p:nvSpPr>
          <p:spPr>
            <a:xfrm rot="2258295">
              <a:off x="7542338" y="4991321"/>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grpSp>
      <p:grpSp>
        <p:nvGrpSpPr>
          <p:cNvPr id="2" name="Group 1">
            <a:extLst>
              <a:ext uri="{FF2B5EF4-FFF2-40B4-BE49-F238E27FC236}">
                <a16:creationId xmlns:a16="http://schemas.microsoft.com/office/drawing/2014/main" id="{096CCB4A-E8A3-4E48-BB75-8839D4DB8AFF}"/>
              </a:ext>
            </a:extLst>
          </p:cNvPr>
          <p:cNvGrpSpPr/>
          <p:nvPr/>
        </p:nvGrpSpPr>
        <p:grpSpPr>
          <a:xfrm>
            <a:off x="9688477" y="3457732"/>
            <a:ext cx="2289684" cy="1520493"/>
            <a:chOff x="8256493" y="3448866"/>
            <a:chExt cx="2289684" cy="1520493"/>
          </a:xfrm>
        </p:grpSpPr>
        <p:pic>
          <p:nvPicPr>
            <p:cNvPr id="22" name="Picture 4" descr="MucousPatch">
              <a:extLst>
                <a:ext uri="{FF2B5EF4-FFF2-40B4-BE49-F238E27FC236}">
                  <a16:creationId xmlns:a16="http://schemas.microsoft.com/office/drawing/2014/main" id="{5D3F7926-8990-453C-86F7-330C1F80F5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6493" y="3448866"/>
              <a:ext cx="2289684" cy="15204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 name="Down Arrow 22">
              <a:extLst>
                <a:ext uri="{FF2B5EF4-FFF2-40B4-BE49-F238E27FC236}">
                  <a16:creationId xmlns:a16="http://schemas.microsoft.com/office/drawing/2014/main" id="{170A3724-A6E9-4BD3-81B2-4FABA252936E}"/>
                </a:ext>
              </a:extLst>
            </p:cNvPr>
            <p:cNvSpPr/>
            <p:nvPr/>
          </p:nvSpPr>
          <p:spPr>
            <a:xfrm rot="2258295">
              <a:off x="9765552" y="3490368"/>
              <a:ext cx="457200" cy="626168"/>
            </a:xfrm>
            <a:prstGeom prst="down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grpSp>
      <p:pic>
        <p:nvPicPr>
          <p:cNvPr id="24" name="Picture 23">
            <a:extLst>
              <a:ext uri="{FF2B5EF4-FFF2-40B4-BE49-F238E27FC236}">
                <a16:creationId xmlns:a16="http://schemas.microsoft.com/office/drawing/2014/main" id="{802311C6-0BDA-4FF8-802B-A2B3A4DF47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551" b="15037"/>
          <a:stretch/>
        </p:blipFill>
        <p:spPr>
          <a:xfrm>
            <a:off x="1658964" y="4255239"/>
            <a:ext cx="2159854" cy="2250844"/>
          </a:xfrm>
          <a:prstGeom prst="rect">
            <a:avLst/>
          </a:prstGeom>
          <a:effectLst>
            <a:outerShdw blurRad="50800" dist="38100" dir="8100000" algn="tr" rotWithShape="0">
              <a:prstClr val="black">
                <a:alpha val="40000"/>
              </a:prstClr>
            </a:outerShdw>
          </a:effectLst>
        </p:spPr>
      </p:pic>
      <p:pic>
        <p:nvPicPr>
          <p:cNvPr id="25" name="Picture 24">
            <a:extLst>
              <a:ext uri="{FF2B5EF4-FFF2-40B4-BE49-F238E27FC236}">
                <a16:creationId xmlns:a16="http://schemas.microsoft.com/office/drawing/2014/main" id="{3749E00C-EC3E-47D6-881B-8FAC62DE66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0024" y="1953121"/>
            <a:ext cx="2193330" cy="2193330"/>
          </a:xfrm>
          <a:prstGeom prst="rect">
            <a:avLst/>
          </a:prstGeom>
          <a:effectLst>
            <a:outerShdw blurRad="50800" dist="38100" dir="8100000" algn="tr" rotWithShape="0">
              <a:prstClr val="black">
                <a:alpha val="40000"/>
              </a:prstClr>
            </a:outerShdw>
          </a:effectLst>
        </p:spPr>
      </p:pic>
      <p:sp>
        <p:nvSpPr>
          <p:cNvPr id="26" name="Rectangle 3">
            <a:extLst>
              <a:ext uri="{FF2B5EF4-FFF2-40B4-BE49-F238E27FC236}">
                <a16:creationId xmlns:a16="http://schemas.microsoft.com/office/drawing/2014/main" id="{E2F404DC-EC1D-4628-B8C3-CE4EE14D82F6}"/>
              </a:ext>
            </a:extLst>
          </p:cNvPr>
          <p:cNvSpPr txBox="1">
            <a:spLocks noChangeArrowheads="1"/>
          </p:cNvSpPr>
          <p:nvPr/>
        </p:nvSpPr>
        <p:spPr bwMode="auto">
          <a:xfrm>
            <a:off x="3755722" y="4040291"/>
            <a:ext cx="3791255" cy="22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788A"/>
              </a:buClr>
              <a:buFont typeface="Wingdings" panose="05000000000000000000" pitchFamily="2" charset="2"/>
              <a:buChar char="§"/>
            </a:pPr>
            <a:r>
              <a:rPr lang="en-US" altLang="en-US" sz="2200" i="1" dirty="0">
                <a:solidFill>
                  <a:srgbClr val="0D0D0D"/>
                </a:solidFill>
              </a:rPr>
              <a:t>Usually</a:t>
            </a:r>
            <a:r>
              <a:rPr lang="en-US" altLang="en-US" sz="2200" dirty="0">
                <a:solidFill>
                  <a:srgbClr val="0D0D0D"/>
                </a:solidFill>
              </a:rPr>
              <a:t> occurs 3 to 6 weeks after primary syphilis</a:t>
            </a:r>
          </a:p>
          <a:p>
            <a:pPr>
              <a:buClr>
                <a:srgbClr val="00788A"/>
              </a:buClr>
              <a:buFont typeface="Wingdings" panose="05000000000000000000" pitchFamily="2" charset="2"/>
              <a:buChar char="§"/>
            </a:pPr>
            <a:r>
              <a:rPr lang="en-US" altLang="en-US" sz="2200" dirty="0">
                <a:solidFill>
                  <a:srgbClr val="0D0D0D"/>
                </a:solidFill>
              </a:rPr>
              <a:t>Patients may only have one subtle skin change</a:t>
            </a:r>
          </a:p>
          <a:p>
            <a:pPr>
              <a:buClr>
                <a:srgbClr val="00788A"/>
              </a:buClr>
              <a:buFont typeface="Wingdings" panose="05000000000000000000" pitchFamily="2" charset="2"/>
              <a:buChar char="§"/>
            </a:pPr>
            <a:r>
              <a:rPr lang="en-US" altLang="en-US" sz="2200" b="1" dirty="0">
                <a:solidFill>
                  <a:srgbClr val="0D0D0D"/>
                </a:solidFill>
              </a:rPr>
              <a:t>Symptoms also go away even if not treated!</a:t>
            </a:r>
          </a:p>
          <a:p>
            <a:pPr>
              <a:buClr>
                <a:srgbClr val="00788A"/>
              </a:buClr>
              <a:buFont typeface="Wingdings" panose="05000000000000000000" pitchFamily="2" charset="2"/>
              <a:buChar char="§"/>
            </a:pPr>
            <a:endParaRPr lang="en-US" altLang="en-US" sz="2200" dirty="0">
              <a:solidFill>
                <a:srgbClr val="0D0D0D"/>
              </a:solidFill>
            </a:endParaRPr>
          </a:p>
          <a:p>
            <a:pPr>
              <a:buClr>
                <a:srgbClr val="00788A"/>
              </a:buClr>
              <a:buFont typeface="Wingdings" panose="05000000000000000000" pitchFamily="2" charset="2"/>
              <a:buChar char="§"/>
            </a:pPr>
            <a:endParaRPr lang="en-US" altLang="en-US" sz="1200" dirty="0">
              <a:solidFill>
                <a:srgbClr val="0D0D0D"/>
              </a:solidFill>
            </a:endParaRPr>
          </a:p>
          <a:p>
            <a:pPr>
              <a:buClr>
                <a:srgbClr val="00788A"/>
              </a:buClr>
              <a:buFont typeface="Wingdings" panose="05000000000000000000" pitchFamily="2" charset="2"/>
              <a:buChar char="§"/>
            </a:pPr>
            <a:endParaRPr lang="en-US" altLang="en-US" sz="2400" dirty="0">
              <a:solidFill>
                <a:srgbClr val="0D0D0D"/>
              </a:solidFill>
            </a:endParaRPr>
          </a:p>
          <a:p>
            <a:pPr lvl="1">
              <a:buClr>
                <a:srgbClr val="00788A"/>
              </a:buClr>
              <a:buFont typeface="Wingdings" panose="05000000000000000000" pitchFamily="2" charset="2"/>
              <a:buChar char="§"/>
            </a:pPr>
            <a:endParaRPr lang="en-US" altLang="en-US" sz="2000" dirty="0">
              <a:solidFill>
                <a:srgbClr val="0D0D0D"/>
              </a:solidFill>
            </a:endParaRPr>
          </a:p>
        </p:txBody>
      </p:sp>
    </p:spTree>
    <p:extLst>
      <p:ext uri="{BB962C8B-B14F-4D97-AF65-F5344CB8AC3E}">
        <p14:creationId xmlns:p14="http://schemas.microsoft.com/office/powerpoint/2010/main" val="390179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3"/>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err="1">
                <a:solidFill>
                  <a:srgbClr val="000000"/>
                </a:solidFill>
                <a:latin typeface="Calibri" panose="020F0502020204030204" pitchFamily="34" charset="0"/>
                <a:cs typeface="Calibri" panose="020F0502020204030204" pitchFamily="34" charset="0"/>
              </a:rPr>
              <a:t>Mucocutaneous</a:t>
            </a:r>
            <a:r>
              <a:rPr lang="en-US" b="1">
                <a:solidFill>
                  <a:srgbClr val="000000"/>
                </a:solidFill>
                <a:latin typeface="Calibri" panose="020F0502020204030204" pitchFamily="34" charset="0"/>
                <a:cs typeface="Calibri" panose="020F0502020204030204" pitchFamily="34" charset="0"/>
              </a:rPr>
              <a:t> lesions</a:t>
            </a:r>
          </a:p>
          <a:p>
            <a:pPr algn="ctr" eaLnBrk="0" fontAlgn="base" hangingPunct="0">
              <a:spcBef>
                <a:spcPct val="0"/>
              </a:spcBef>
              <a:spcAft>
                <a:spcPct val="0"/>
              </a:spcAft>
            </a:pPr>
            <a:r>
              <a:rPr lang="en-US" b="1">
                <a:solidFill>
                  <a:srgbClr val="000000"/>
                </a:solidFill>
                <a:latin typeface="Calibri" panose="020F0502020204030204" pitchFamily="34" charset="0"/>
                <a:cs typeface="Calibri" panose="020F0502020204030204" pitchFamily="34" charset="0"/>
              </a:rPr>
              <a:t>Lymphadenopathy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or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4" name="Left Brace 3">
            <a:extLst>
              <a:ext uri="{FF2B5EF4-FFF2-40B4-BE49-F238E27FC236}">
                <a16:creationId xmlns:a16="http://schemas.microsoft.com/office/drawing/2014/main" id="{DCCD31D9-F7BA-45CD-A2E3-6CA6AF5F0FA8}"/>
              </a:ext>
            </a:extLst>
          </p:cNvPr>
          <p:cNvSpPr/>
          <p:nvPr/>
        </p:nvSpPr>
        <p:spPr>
          <a:xfrm rot="16200000">
            <a:off x="3499229" y="2863849"/>
            <a:ext cx="596900" cy="2476500"/>
          </a:xfrm>
          <a:prstGeom prst="leftBrace">
            <a:avLst>
              <a:gd name="adj1" fmla="val 8333"/>
              <a:gd name="adj2" fmla="val 49487"/>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0F56DC"/>
              </a:solidFill>
              <a:latin typeface="Myriad Web Pro"/>
            </a:endParaRPr>
          </a:p>
        </p:txBody>
      </p:sp>
      <p:sp>
        <p:nvSpPr>
          <p:cNvPr id="10" name="Rectangle 3">
            <a:extLst>
              <a:ext uri="{FF2B5EF4-FFF2-40B4-BE49-F238E27FC236}">
                <a16:creationId xmlns:a16="http://schemas.microsoft.com/office/drawing/2014/main" id="{3C4F00D7-BDC5-4433-B4E4-8F1A6488A213}"/>
              </a:ext>
            </a:extLst>
          </p:cNvPr>
          <p:cNvSpPr txBox="1">
            <a:spLocks noChangeArrowheads="1"/>
          </p:cNvSpPr>
          <p:nvPr/>
        </p:nvSpPr>
        <p:spPr bwMode="auto">
          <a:xfrm>
            <a:off x="3050171" y="4524102"/>
            <a:ext cx="3791255" cy="22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788A"/>
              </a:buClr>
              <a:buNone/>
            </a:pPr>
            <a:r>
              <a:rPr lang="en-US" altLang="en-US" sz="2200" b="1" dirty="0">
                <a:solidFill>
                  <a:srgbClr val="0D0D0D"/>
                </a:solidFill>
              </a:rPr>
              <a:t>P&amp;S Syphilis</a:t>
            </a:r>
          </a:p>
          <a:p>
            <a:pPr>
              <a:buClr>
                <a:srgbClr val="00788A"/>
              </a:buClr>
              <a:buFont typeface="Wingdings" panose="05000000000000000000" pitchFamily="2" charset="2"/>
              <a:buChar char="§"/>
            </a:pPr>
            <a:r>
              <a:rPr lang="en-US" altLang="en-US" sz="2200" dirty="0">
                <a:solidFill>
                  <a:srgbClr val="0D0D0D"/>
                </a:solidFill>
              </a:rPr>
              <a:t>Most infectious stages</a:t>
            </a:r>
          </a:p>
          <a:p>
            <a:pPr>
              <a:buClr>
                <a:srgbClr val="00788A"/>
              </a:buClr>
              <a:buFont typeface="Wingdings" panose="05000000000000000000" pitchFamily="2" charset="2"/>
              <a:buChar char="§"/>
            </a:pPr>
            <a:r>
              <a:rPr lang="en-US" altLang="en-US" sz="2200" dirty="0">
                <a:solidFill>
                  <a:srgbClr val="0D0D0D"/>
                </a:solidFill>
              </a:rPr>
              <a:t>Indicate recent acquisition</a:t>
            </a:r>
          </a:p>
          <a:p>
            <a:pPr>
              <a:buClr>
                <a:srgbClr val="00788A"/>
              </a:buClr>
              <a:buFont typeface="Wingdings" panose="05000000000000000000" pitchFamily="2" charset="2"/>
              <a:buChar char="§"/>
            </a:pPr>
            <a:endParaRPr lang="en-US" altLang="en-US" sz="2200" dirty="0">
              <a:solidFill>
                <a:srgbClr val="0D0D0D"/>
              </a:solidFill>
            </a:endParaRPr>
          </a:p>
          <a:p>
            <a:pPr>
              <a:buClr>
                <a:srgbClr val="00788A"/>
              </a:buClr>
              <a:buFont typeface="Wingdings" panose="05000000000000000000" pitchFamily="2" charset="2"/>
              <a:buChar char="§"/>
            </a:pPr>
            <a:endParaRPr lang="en-US" altLang="en-US" sz="1200" dirty="0">
              <a:solidFill>
                <a:srgbClr val="0D0D0D"/>
              </a:solidFill>
            </a:endParaRPr>
          </a:p>
          <a:p>
            <a:pPr>
              <a:buClr>
                <a:srgbClr val="00788A"/>
              </a:buClr>
              <a:buFont typeface="Wingdings" panose="05000000000000000000" pitchFamily="2" charset="2"/>
              <a:buChar char="§"/>
            </a:pPr>
            <a:endParaRPr lang="en-US" altLang="en-US" sz="2400" dirty="0">
              <a:solidFill>
                <a:srgbClr val="0D0D0D"/>
              </a:solidFill>
            </a:endParaRPr>
          </a:p>
          <a:p>
            <a:pPr lvl="1">
              <a:buClr>
                <a:srgbClr val="00788A"/>
              </a:buClr>
              <a:buFont typeface="Wingdings" panose="05000000000000000000" pitchFamily="2" charset="2"/>
              <a:buChar char="§"/>
            </a:pPr>
            <a:endParaRPr lang="en-US" altLang="en-US" sz="2000" dirty="0">
              <a:solidFill>
                <a:srgbClr val="0D0D0D"/>
              </a:solidFill>
            </a:endParaRPr>
          </a:p>
        </p:txBody>
      </p:sp>
    </p:spTree>
    <p:extLst>
      <p:ext uri="{BB962C8B-B14F-4D97-AF65-F5344CB8AC3E}">
        <p14:creationId xmlns:p14="http://schemas.microsoft.com/office/powerpoint/2010/main" val="6398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3"/>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err="1">
                <a:solidFill>
                  <a:srgbClr val="000000"/>
                </a:solidFill>
                <a:latin typeface="Calibri" panose="020F0502020204030204" pitchFamily="34" charset="0"/>
                <a:cs typeface="Calibri" panose="020F0502020204030204" pitchFamily="34" charset="0"/>
              </a:rPr>
              <a:t>Mucocutaneous</a:t>
            </a:r>
            <a:r>
              <a:rPr lang="en-US" b="1">
                <a:solidFill>
                  <a:srgbClr val="000000"/>
                </a:solidFill>
                <a:latin typeface="Calibri" panose="020F0502020204030204" pitchFamily="34" charset="0"/>
                <a:cs typeface="Calibri" panose="020F0502020204030204" pitchFamily="34" charset="0"/>
              </a:rPr>
              <a:t> lesions</a:t>
            </a:r>
          </a:p>
          <a:p>
            <a:pPr algn="ctr" eaLnBrk="0" fontAlgn="base" hangingPunct="0">
              <a:spcBef>
                <a:spcPct val="0"/>
              </a:spcBef>
              <a:spcAft>
                <a:spcPct val="0"/>
              </a:spcAft>
            </a:pPr>
            <a:r>
              <a:rPr lang="en-US" b="1">
                <a:solidFill>
                  <a:srgbClr val="000000"/>
                </a:solidFill>
                <a:latin typeface="Calibri" panose="020F0502020204030204" pitchFamily="34" charset="0"/>
                <a:cs typeface="Calibri" panose="020F0502020204030204" pitchFamily="34" charset="0"/>
              </a:rPr>
              <a:t>Lymphadenopath</a:t>
            </a:r>
            <a:r>
              <a:rPr lang="en-US">
                <a:solidFill>
                  <a:srgbClr val="000000"/>
                </a:solidFill>
                <a:latin typeface="Calibri" panose="020F0502020204030204" pitchFamily="34" charset="0"/>
                <a:cs typeface="Calibri" panose="020F0502020204030204" pitchFamily="34" charset="0"/>
              </a:rPr>
              <a:t>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or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10" name="TextBox 9">
            <a:extLst>
              <a:ext uri="{FF2B5EF4-FFF2-40B4-BE49-F238E27FC236}">
                <a16:creationId xmlns:a16="http://schemas.microsoft.com/office/drawing/2014/main" id="{3E710F0C-BC62-4DDD-B7BB-4C385C71949A}"/>
              </a:ext>
            </a:extLst>
          </p:cNvPr>
          <p:cNvSpPr txBox="1"/>
          <p:nvPr/>
        </p:nvSpPr>
        <p:spPr>
          <a:xfrm>
            <a:off x="6210443" y="2488631"/>
            <a:ext cx="2042240" cy="616521"/>
          </a:xfrm>
          <a:prstGeom prst="rect">
            <a:avLst/>
          </a:prstGeom>
          <a:solidFill>
            <a:srgbClr val="E6CD9A"/>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000" b="1">
                <a:solidFill>
                  <a:srgbClr val="000000"/>
                </a:solidFill>
                <a:latin typeface="Calibri" panose="020F0502020204030204" pitchFamily="34" charset="0"/>
                <a:cs typeface="Calibri" panose="020F0502020204030204" pitchFamily="34" charset="0"/>
              </a:rPr>
              <a:t>NO SYMPTOMS</a:t>
            </a:r>
          </a:p>
          <a:p>
            <a:pPr algn="ctr" eaLnBrk="0" fontAlgn="base" hangingPunct="0">
              <a:spcBef>
                <a:spcPct val="0"/>
              </a:spcBef>
              <a:spcAft>
                <a:spcPct val="0"/>
              </a:spcAft>
            </a:pPr>
            <a:endParaRPr lang="en-US" sz="2000" b="1">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endParaRPr lang="en-US" sz="1600" b="1">
              <a:solidFill>
                <a:srgbClr val="000000"/>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73C96CD-345B-4C47-BFAD-8EDFDEA89E1A}"/>
              </a:ext>
            </a:extLst>
          </p:cNvPr>
          <p:cNvSpPr/>
          <p:nvPr/>
        </p:nvSpPr>
        <p:spPr>
          <a:xfrm>
            <a:off x="6210443" y="1976502"/>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Latent</a:t>
            </a:r>
          </a:p>
        </p:txBody>
      </p:sp>
    </p:spTree>
    <p:extLst>
      <p:ext uri="{BB962C8B-B14F-4D97-AF65-F5344CB8AC3E}">
        <p14:creationId xmlns:p14="http://schemas.microsoft.com/office/powerpoint/2010/main" val="4499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3"/>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err="1">
                <a:solidFill>
                  <a:srgbClr val="000000"/>
                </a:solidFill>
                <a:latin typeface="Calibri" panose="020F0502020204030204" pitchFamily="34" charset="0"/>
                <a:cs typeface="Calibri" panose="020F0502020204030204" pitchFamily="34" charset="0"/>
              </a:rPr>
              <a:t>Mucocutaneous</a:t>
            </a:r>
            <a:r>
              <a:rPr lang="en-US" b="1">
                <a:solidFill>
                  <a:srgbClr val="000000"/>
                </a:solidFill>
                <a:latin typeface="Calibri" panose="020F0502020204030204" pitchFamily="34" charset="0"/>
                <a:cs typeface="Calibri" panose="020F0502020204030204" pitchFamily="34" charset="0"/>
              </a:rPr>
              <a:t> lesions</a:t>
            </a:r>
          </a:p>
          <a:p>
            <a:pPr algn="ctr" eaLnBrk="0" fontAlgn="base" hangingPunct="0">
              <a:spcBef>
                <a:spcPct val="0"/>
              </a:spcBef>
              <a:spcAft>
                <a:spcPct val="0"/>
              </a:spcAft>
            </a:pPr>
            <a:r>
              <a:rPr lang="en-US" b="1">
                <a:solidFill>
                  <a:srgbClr val="000000"/>
                </a:solidFill>
                <a:latin typeface="Calibri" panose="020F0502020204030204" pitchFamily="34" charset="0"/>
                <a:cs typeface="Calibri" panose="020F0502020204030204" pitchFamily="34" charset="0"/>
              </a:rPr>
              <a:t>Lymphadenopath</a:t>
            </a:r>
            <a:r>
              <a:rPr lang="en-US">
                <a:solidFill>
                  <a:srgbClr val="000000"/>
                </a:solidFill>
                <a:latin typeface="Calibri" panose="020F0502020204030204" pitchFamily="34" charset="0"/>
                <a:cs typeface="Calibri" panose="020F0502020204030204" pitchFamily="34" charset="0"/>
              </a:rPr>
              <a:t>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or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10" name="TextBox 9">
            <a:extLst>
              <a:ext uri="{FF2B5EF4-FFF2-40B4-BE49-F238E27FC236}">
                <a16:creationId xmlns:a16="http://schemas.microsoft.com/office/drawing/2014/main" id="{3E710F0C-BC62-4DDD-B7BB-4C385C71949A}"/>
              </a:ext>
            </a:extLst>
          </p:cNvPr>
          <p:cNvSpPr txBox="1"/>
          <p:nvPr/>
        </p:nvSpPr>
        <p:spPr>
          <a:xfrm>
            <a:off x="6210443" y="2488631"/>
            <a:ext cx="2042240" cy="616521"/>
          </a:xfrm>
          <a:prstGeom prst="rect">
            <a:avLst/>
          </a:prstGeom>
          <a:solidFill>
            <a:srgbClr val="E6CD9A"/>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000" b="1">
                <a:solidFill>
                  <a:srgbClr val="000000"/>
                </a:solidFill>
                <a:latin typeface="Calibri" panose="020F0502020204030204" pitchFamily="34" charset="0"/>
                <a:cs typeface="Calibri" panose="020F0502020204030204" pitchFamily="34" charset="0"/>
              </a:rPr>
              <a:t>NO SYMPTOMS</a:t>
            </a:r>
          </a:p>
          <a:p>
            <a:pPr algn="ctr" eaLnBrk="0" fontAlgn="base" hangingPunct="0">
              <a:spcBef>
                <a:spcPct val="0"/>
              </a:spcBef>
              <a:spcAft>
                <a:spcPct val="0"/>
              </a:spcAft>
            </a:pPr>
            <a:endParaRPr lang="en-US" sz="2000" b="1">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endParaRPr lang="en-US" sz="1600" b="1">
              <a:solidFill>
                <a:srgbClr val="000000"/>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73C96CD-345B-4C47-BFAD-8EDFDEA89E1A}"/>
              </a:ext>
            </a:extLst>
          </p:cNvPr>
          <p:cNvSpPr/>
          <p:nvPr/>
        </p:nvSpPr>
        <p:spPr>
          <a:xfrm>
            <a:off x="6210443" y="1976502"/>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Latent</a:t>
            </a:r>
          </a:p>
        </p:txBody>
      </p:sp>
      <p:sp>
        <p:nvSpPr>
          <p:cNvPr id="14" name="TextBox 13">
            <a:extLst>
              <a:ext uri="{FF2B5EF4-FFF2-40B4-BE49-F238E27FC236}">
                <a16:creationId xmlns:a16="http://schemas.microsoft.com/office/drawing/2014/main" id="{2EAD02FB-DAF3-45CD-868B-6593953FA915}"/>
              </a:ext>
            </a:extLst>
          </p:cNvPr>
          <p:cNvSpPr txBox="1"/>
          <p:nvPr/>
        </p:nvSpPr>
        <p:spPr>
          <a:xfrm>
            <a:off x="6231813" y="3225915"/>
            <a:ext cx="2247668" cy="1200329"/>
          </a:xfrm>
          <a:prstGeom prst="rect">
            <a:avLst/>
          </a:prstGeom>
          <a:solidFill>
            <a:schemeClr val="bg2">
              <a:lumMod val="95000"/>
            </a:schemeClr>
          </a:solidFill>
          <a:ln>
            <a:solidFill>
              <a:srgbClr val="000000"/>
            </a:solidFill>
          </a:ln>
        </p:spPr>
        <p:txBody>
          <a:bodyPr wrap="square" rtlCol="0">
            <a:spAutoFit/>
          </a:bodyPr>
          <a:lstStyle/>
          <a:p>
            <a:pPr algn="ctr" eaLnBrk="0" fontAlgn="base" hangingPunct="0">
              <a:spcBef>
                <a:spcPct val="0"/>
              </a:spcBef>
              <a:spcAft>
                <a:spcPct val="0"/>
              </a:spcAft>
            </a:pPr>
            <a:r>
              <a:rPr lang="en-US" sz="2400" b="1" dirty="0">
                <a:solidFill>
                  <a:srgbClr val="000000"/>
                </a:solidFill>
                <a:latin typeface="Calibri" panose="020F0502020204030204" pitchFamily="34" charset="0"/>
              </a:rPr>
              <a:t>EARLY LATENT</a:t>
            </a:r>
          </a:p>
          <a:p>
            <a:pPr algn="ctr" eaLnBrk="0" fontAlgn="base" hangingPunct="0">
              <a:spcBef>
                <a:spcPct val="0"/>
              </a:spcBef>
              <a:spcAft>
                <a:spcPct val="0"/>
              </a:spcAft>
            </a:pPr>
            <a:r>
              <a:rPr lang="en-US" sz="2400" b="1" dirty="0">
                <a:solidFill>
                  <a:srgbClr val="000000"/>
                </a:solidFill>
                <a:latin typeface="Calibri" panose="020F0502020204030204" pitchFamily="34" charset="0"/>
              </a:rPr>
              <a:t>&lt;=1 year since infection</a:t>
            </a:r>
          </a:p>
        </p:txBody>
      </p:sp>
      <p:sp>
        <p:nvSpPr>
          <p:cNvPr id="15" name="TextBox 14">
            <a:extLst>
              <a:ext uri="{FF2B5EF4-FFF2-40B4-BE49-F238E27FC236}">
                <a16:creationId xmlns:a16="http://schemas.microsoft.com/office/drawing/2014/main" id="{6BC9B434-6A94-41B0-8158-B83984E8D7D6}"/>
              </a:ext>
            </a:extLst>
          </p:cNvPr>
          <p:cNvSpPr txBox="1"/>
          <p:nvPr/>
        </p:nvSpPr>
        <p:spPr>
          <a:xfrm>
            <a:off x="8522145" y="3225915"/>
            <a:ext cx="2247668" cy="1200329"/>
          </a:xfrm>
          <a:prstGeom prst="rect">
            <a:avLst/>
          </a:prstGeom>
          <a:solidFill>
            <a:schemeClr val="bg2">
              <a:lumMod val="95000"/>
            </a:schemeClr>
          </a:solidFill>
          <a:ln>
            <a:solidFill>
              <a:srgbClr val="000000"/>
            </a:solidFill>
          </a:ln>
        </p:spPr>
        <p:txBody>
          <a:bodyPr wrap="square" rtlCol="0">
            <a:sp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rPr>
              <a:t>LATE LATENT</a:t>
            </a:r>
          </a:p>
          <a:p>
            <a:pPr algn="ctr" eaLnBrk="0" fontAlgn="base" hangingPunct="0">
              <a:spcBef>
                <a:spcPct val="0"/>
              </a:spcBef>
              <a:spcAft>
                <a:spcPct val="0"/>
              </a:spcAft>
            </a:pPr>
            <a:r>
              <a:rPr lang="en-US" sz="2400" b="1">
                <a:solidFill>
                  <a:srgbClr val="000000"/>
                </a:solidFill>
                <a:latin typeface="Calibri" panose="020F0502020204030204" pitchFamily="34" charset="0"/>
              </a:rPr>
              <a:t>&gt;1 year since infection</a:t>
            </a:r>
          </a:p>
        </p:txBody>
      </p:sp>
      <p:sp>
        <p:nvSpPr>
          <p:cNvPr id="16" name="TextBox 15">
            <a:extLst>
              <a:ext uri="{FF2B5EF4-FFF2-40B4-BE49-F238E27FC236}">
                <a16:creationId xmlns:a16="http://schemas.microsoft.com/office/drawing/2014/main" id="{2BCA5F84-854F-4707-AEE0-4A772E32C81B}"/>
              </a:ext>
            </a:extLst>
          </p:cNvPr>
          <p:cNvSpPr txBox="1"/>
          <p:nvPr/>
        </p:nvSpPr>
        <p:spPr>
          <a:xfrm>
            <a:off x="6228372" y="4558741"/>
            <a:ext cx="4559370" cy="430887"/>
          </a:xfrm>
          <a:prstGeom prst="rect">
            <a:avLst/>
          </a:prstGeom>
          <a:solidFill>
            <a:schemeClr val="bg2">
              <a:lumMod val="95000"/>
            </a:schemeClr>
          </a:solidFill>
          <a:ln>
            <a:solidFill>
              <a:srgbClr val="000000"/>
            </a:solidFill>
          </a:ln>
        </p:spPr>
        <p:txBody>
          <a:bodyPr wrap="square" rtlCol="0">
            <a:spAutoFit/>
          </a:bodyPr>
          <a:lstStyle/>
          <a:p>
            <a:pPr algn="ctr" eaLnBrk="0" fontAlgn="base" hangingPunct="0">
              <a:spcBef>
                <a:spcPct val="0"/>
              </a:spcBef>
              <a:spcAft>
                <a:spcPct val="0"/>
              </a:spcAft>
            </a:pPr>
            <a:r>
              <a:rPr lang="en-US" sz="2200" b="1" dirty="0">
                <a:solidFill>
                  <a:srgbClr val="000000"/>
                </a:solidFill>
                <a:latin typeface="Calibri" panose="020F0502020204030204" pitchFamily="34" charset="0"/>
              </a:rPr>
              <a:t>Latent Syphilis of Unknown Duration</a:t>
            </a:r>
          </a:p>
        </p:txBody>
      </p:sp>
    </p:spTree>
    <p:extLst>
      <p:ext uri="{BB962C8B-B14F-4D97-AF65-F5344CB8AC3E}">
        <p14:creationId xmlns:p14="http://schemas.microsoft.com/office/powerpoint/2010/main" val="303357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3"/>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err="1">
                <a:solidFill>
                  <a:srgbClr val="000000"/>
                </a:solidFill>
                <a:latin typeface="Calibri" panose="020F0502020204030204" pitchFamily="34" charset="0"/>
                <a:cs typeface="Calibri" panose="020F0502020204030204" pitchFamily="34" charset="0"/>
              </a:rPr>
              <a:t>Mucocutaneous</a:t>
            </a:r>
            <a:r>
              <a:rPr lang="en-US" b="1">
                <a:solidFill>
                  <a:srgbClr val="000000"/>
                </a:solidFill>
                <a:latin typeface="Calibri" panose="020F0502020204030204" pitchFamily="34" charset="0"/>
                <a:cs typeface="Calibri" panose="020F0502020204030204" pitchFamily="34" charset="0"/>
              </a:rPr>
              <a:t> lesions</a:t>
            </a:r>
          </a:p>
          <a:p>
            <a:pPr algn="ctr" eaLnBrk="0" fontAlgn="base" hangingPunct="0">
              <a:spcBef>
                <a:spcPct val="0"/>
              </a:spcBef>
              <a:spcAft>
                <a:spcPct val="0"/>
              </a:spcAft>
            </a:pPr>
            <a:r>
              <a:rPr lang="en-US" b="1">
                <a:solidFill>
                  <a:srgbClr val="000000"/>
                </a:solidFill>
                <a:latin typeface="Calibri" panose="020F0502020204030204" pitchFamily="34" charset="0"/>
                <a:cs typeface="Calibri" panose="020F0502020204030204" pitchFamily="34" charset="0"/>
              </a:rPr>
              <a:t>Lymphadenopath</a:t>
            </a:r>
            <a:r>
              <a:rPr lang="en-US">
                <a:solidFill>
                  <a:srgbClr val="000000"/>
                </a:solidFill>
                <a:latin typeface="Calibri" panose="020F0502020204030204" pitchFamily="34" charset="0"/>
                <a:cs typeface="Calibri" panose="020F0502020204030204" pitchFamily="34" charset="0"/>
              </a:rPr>
              <a:t>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or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10" name="TextBox 9">
            <a:extLst>
              <a:ext uri="{FF2B5EF4-FFF2-40B4-BE49-F238E27FC236}">
                <a16:creationId xmlns:a16="http://schemas.microsoft.com/office/drawing/2014/main" id="{3E710F0C-BC62-4DDD-B7BB-4C385C71949A}"/>
              </a:ext>
            </a:extLst>
          </p:cNvPr>
          <p:cNvSpPr txBox="1"/>
          <p:nvPr/>
        </p:nvSpPr>
        <p:spPr>
          <a:xfrm>
            <a:off x="6210443" y="2488631"/>
            <a:ext cx="2042240" cy="616521"/>
          </a:xfrm>
          <a:prstGeom prst="rect">
            <a:avLst/>
          </a:prstGeom>
          <a:solidFill>
            <a:srgbClr val="E6CD9A"/>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000" b="1">
                <a:solidFill>
                  <a:srgbClr val="000000"/>
                </a:solidFill>
                <a:latin typeface="Calibri" panose="020F0502020204030204" pitchFamily="34" charset="0"/>
                <a:cs typeface="Calibri" panose="020F0502020204030204" pitchFamily="34" charset="0"/>
              </a:rPr>
              <a:t>NO SYMPTOMS</a:t>
            </a:r>
          </a:p>
          <a:p>
            <a:pPr algn="ctr" eaLnBrk="0" fontAlgn="base" hangingPunct="0">
              <a:spcBef>
                <a:spcPct val="0"/>
              </a:spcBef>
              <a:spcAft>
                <a:spcPct val="0"/>
              </a:spcAft>
            </a:pPr>
            <a:endParaRPr lang="en-US" sz="2000" b="1">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endParaRPr lang="en-US" sz="1600" b="1">
              <a:solidFill>
                <a:srgbClr val="000000"/>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73C96CD-345B-4C47-BFAD-8EDFDEA89E1A}"/>
              </a:ext>
            </a:extLst>
          </p:cNvPr>
          <p:cNvSpPr/>
          <p:nvPr/>
        </p:nvSpPr>
        <p:spPr>
          <a:xfrm>
            <a:off x="6210443" y="1976502"/>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Latent</a:t>
            </a:r>
          </a:p>
        </p:txBody>
      </p:sp>
      <p:sp>
        <p:nvSpPr>
          <p:cNvPr id="14" name="TextBox 13">
            <a:extLst>
              <a:ext uri="{FF2B5EF4-FFF2-40B4-BE49-F238E27FC236}">
                <a16:creationId xmlns:a16="http://schemas.microsoft.com/office/drawing/2014/main" id="{2EAD02FB-DAF3-45CD-868B-6593953FA915}"/>
              </a:ext>
            </a:extLst>
          </p:cNvPr>
          <p:cNvSpPr txBox="1"/>
          <p:nvPr/>
        </p:nvSpPr>
        <p:spPr>
          <a:xfrm>
            <a:off x="6231813" y="3225915"/>
            <a:ext cx="2247668" cy="1200329"/>
          </a:xfrm>
          <a:prstGeom prst="rect">
            <a:avLst/>
          </a:prstGeom>
          <a:solidFill>
            <a:schemeClr val="bg2">
              <a:lumMod val="95000"/>
            </a:schemeClr>
          </a:solidFill>
          <a:ln>
            <a:solidFill>
              <a:srgbClr val="000000"/>
            </a:solidFill>
          </a:ln>
        </p:spPr>
        <p:txBody>
          <a:bodyPr wrap="square" rtlCol="0">
            <a:sp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rPr>
              <a:t>EARLY LATENT</a:t>
            </a:r>
          </a:p>
          <a:p>
            <a:pPr algn="ctr" eaLnBrk="0" fontAlgn="base" hangingPunct="0">
              <a:spcBef>
                <a:spcPct val="0"/>
              </a:spcBef>
              <a:spcAft>
                <a:spcPct val="0"/>
              </a:spcAft>
            </a:pPr>
            <a:r>
              <a:rPr lang="en-US" sz="2400" b="1">
                <a:solidFill>
                  <a:srgbClr val="000000"/>
                </a:solidFill>
                <a:latin typeface="Calibri" panose="020F0502020204030204" pitchFamily="34" charset="0"/>
              </a:rPr>
              <a:t>&lt;=1 year since infection</a:t>
            </a:r>
          </a:p>
        </p:txBody>
      </p:sp>
      <p:sp>
        <p:nvSpPr>
          <p:cNvPr id="15" name="TextBox 14">
            <a:extLst>
              <a:ext uri="{FF2B5EF4-FFF2-40B4-BE49-F238E27FC236}">
                <a16:creationId xmlns:a16="http://schemas.microsoft.com/office/drawing/2014/main" id="{6BC9B434-6A94-41B0-8158-B83984E8D7D6}"/>
              </a:ext>
            </a:extLst>
          </p:cNvPr>
          <p:cNvSpPr txBox="1"/>
          <p:nvPr/>
        </p:nvSpPr>
        <p:spPr>
          <a:xfrm>
            <a:off x="8522145" y="3225915"/>
            <a:ext cx="2247668" cy="1200329"/>
          </a:xfrm>
          <a:prstGeom prst="rect">
            <a:avLst/>
          </a:prstGeom>
          <a:solidFill>
            <a:schemeClr val="bg2">
              <a:lumMod val="95000"/>
            </a:schemeClr>
          </a:solidFill>
          <a:ln>
            <a:solidFill>
              <a:srgbClr val="000000"/>
            </a:solidFill>
          </a:ln>
        </p:spPr>
        <p:txBody>
          <a:bodyPr wrap="square" rtlCol="0">
            <a:sp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rPr>
              <a:t>LATE LATENT</a:t>
            </a:r>
          </a:p>
          <a:p>
            <a:pPr algn="ctr" eaLnBrk="0" fontAlgn="base" hangingPunct="0">
              <a:spcBef>
                <a:spcPct val="0"/>
              </a:spcBef>
              <a:spcAft>
                <a:spcPct val="0"/>
              </a:spcAft>
            </a:pPr>
            <a:r>
              <a:rPr lang="en-US" sz="2400" b="1">
                <a:solidFill>
                  <a:srgbClr val="000000"/>
                </a:solidFill>
                <a:latin typeface="Calibri" panose="020F0502020204030204" pitchFamily="34" charset="0"/>
              </a:rPr>
              <a:t>&gt;1 year since infection</a:t>
            </a:r>
          </a:p>
        </p:txBody>
      </p:sp>
      <p:sp>
        <p:nvSpPr>
          <p:cNvPr id="16" name="Right Arrow 5">
            <a:extLst>
              <a:ext uri="{FF2B5EF4-FFF2-40B4-BE49-F238E27FC236}">
                <a16:creationId xmlns:a16="http://schemas.microsoft.com/office/drawing/2014/main" id="{6DAF0195-D832-4DD4-A805-C1FF67E92293}"/>
              </a:ext>
            </a:extLst>
          </p:cNvPr>
          <p:cNvSpPr/>
          <p:nvPr/>
        </p:nvSpPr>
        <p:spPr>
          <a:xfrm rot="5400000">
            <a:off x="1423626" y="4278260"/>
            <a:ext cx="1240972" cy="367772"/>
          </a:xfrm>
          <a:prstGeom prst="right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C000"/>
              </a:solidFill>
              <a:latin typeface="Myriad Web Pro"/>
            </a:endParaRPr>
          </a:p>
        </p:txBody>
      </p:sp>
      <p:sp>
        <p:nvSpPr>
          <p:cNvPr id="17" name="Right Arrow 7">
            <a:extLst>
              <a:ext uri="{FF2B5EF4-FFF2-40B4-BE49-F238E27FC236}">
                <a16:creationId xmlns:a16="http://schemas.microsoft.com/office/drawing/2014/main" id="{BC2B3EC8-7CA6-48B5-A0AC-9BAAB69CEA33}"/>
              </a:ext>
            </a:extLst>
          </p:cNvPr>
          <p:cNvSpPr/>
          <p:nvPr/>
        </p:nvSpPr>
        <p:spPr>
          <a:xfrm rot="5400000">
            <a:off x="3767191" y="4278261"/>
            <a:ext cx="1240971" cy="367772"/>
          </a:xfrm>
          <a:prstGeom prst="right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C000"/>
              </a:solidFill>
              <a:latin typeface="Myriad Web Pro"/>
            </a:endParaRPr>
          </a:p>
        </p:txBody>
      </p:sp>
      <p:sp>
        <p:nvSpPr>
          <p:cNvPr id="18" name="Right Arrow 8">
            <a:extLst>
              <a:ext uri="{FF2B5EF4-FFF2-40B4-BE49-F238E27FC236}">
                <a16:creationId xmlns:a16="http://schemas.microsoft.com/office/drawing/2014/main" id="{AA50BE73-8E9E-4363-A146-94A82DFE97FA}"/>
              </a:ext>
            </a:extLst>
          </p:cNvPr>
          <p:cNvSpPr/>
          <p:nvPr/>
        </p:nvSpPr>
        <p:spPr>
          <a:xfrm rot="5400000">
            <a:off x="6299691" y="4565471"/>
            <a:ext cx="646228" cy="367772"/>
          </a:xfrm>
          <a:prstGeom prst="right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C000"/>
              </a:solidFill>
              <a:latin typeface="Myriad Web Pro"/>
            </a:endParaRPr>
          </a:p>
        </p:txBody>
      </p:sp>
      <p:sp>
        <p:nvSpPr>
          <p:cNvPr id="19" name="Rectangle 18">
            <a:extLst>
              <a:ext uri="{FF2B5EF4-FFF2-40B4-BE49-F238E27FC236}">
                <a16:creationId xmlns:a16="http://schemas.microsoft.com/office/drawing/2014/main" id="{8B1CBAA2-25CE-443B-907E-7B0EC4AE0ACD}"/>
              </a:ext>
            </a:extLst>
          </p:cNvPr>
          <p:cNvSpPr/>
          <p:nvPr/>
        </p:nvSpPr>
        <p:spPr>
          <a:xfrm>
            <a:off x="1869037" y="5119300"/>
            <a:ext cx="4944139" cy="1506805"/>
          </a:xfrm>
          <a:prstGeom prst="rect">
            <a:avLst/>
          </a:prstGeom>
          <a:noFill/>
          <a:ln w="57150">
            <a:solidFill>
              <a:srgbClr val="BF3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C000"/>
              </a:solidFill>
              <a:latin typeface="Myriad Web Pro"/>
            </a:endParaRPr>
          </a:p>
        </p:txBody>
      </p:sp>
      <p:sp>
        <p:nvSpPr>
          <p:cNvPr id="20" name="TextBox 19">
            <a:extLst>
              <a:ext uri="{FF2B5EF4-FFF2-40B4-BE49-F238E27FC236}">
                <a16:creationId xmlns:a16="http://schemas.microsoft.com/office/drawing/2014/main" id="{768D76B3-1111-48F3-984C-DF56C03D737F}"/>
              </a:ext>
            </a:extLst>
          </p:cNvPr>
          <p:cNvSpPr txBox="1"/>
          <p:nvPr/>
        </p:nvSpPr>
        <p:spPr>
          <a:xfrm>
            <a:off x="2260085" y="5118001"/>
            <a:ext cx="3985866" cy="1508105"/>
          </a:xfrm>
          <a:prstGeom prst="rect">
            <a:avLst/>
          </a:prstGeom>
          <a:noFill/>
        </p:spPr>
        <p:txBody>
          <a:bodyPr wrap="square" rtlCol="0">
            <a:spAutoFit/>
          </a:bodyPr>
          <a:lstStyle/>
          <a:p>
            <a:pPr algn="ctr" eaLnBrk="0" fontAlgn="base" hangingPunct="0">
              <a:spcBef>
                <a:spcPct val="0"/>
              </a:spcBef>
              <a:spcAft>
                <a:spcPct val="0"/>
              </a:spcAft>
            </a:pPr>
            <a:r>
              <a:rPr lang="en-US" sz="2800" b="1" dirty="0">
                <a:solidFill>
                  <a:srgbClr val="BF311B"/>
                </a:solidFill>
                <a:latin typeface="Calibri" panose="020F0502020204030204" pitchFamily="34" charset="0"/>
              </a:rPr>
              <a:t>EARLY SYPHILIS</a:t>
            </a:r>
          </a:p>
          <a:p>
            <a:pPr algn="ctr" eaLnBrk="0" fontAlgn="base" hangingPunct="0">
              <a:spcBef>
                <a:spcPct val="0"/>
              </a:spcBef>
              <a:spcAft>
                <a:spcPct val="0"/>
              </a:spcAft>
            </a:pPr>
            <a:endParaRPr lang="en-US" sz="400" b="1" dirty="0">
              <a:solidFill>
                <a:srgbClr val="BF311B"/>
              </a:solidFill>
              <a:latin typeface="Calibri" panose="020F0502020204030204" pitchFamily="34" charset="0"/>
            </a:endParaRPr>
          </a:p>
          <a:p>
            <a:pPr algn="ctr" eaLnBrk="0" fontAlgn="base" hangingPunct="0">
              <a:spcBef>
                <a:spcPct val="0"/>
              </a:spcBef>
              <a:spcAft>
                <a:spcPct val="0"/>
              </a:spcAft>
            </a:pPr>
            <a:r>
              <a:rPr lang="en-US" sz="2000" dirty="0">
                <a:solidFill>
                  <a:srgbClr val="BF311B"/>
                </a:solidFill>
                <a:latin typeface="Calibri" panose="020F0502020204030204" pitchFamily="34" charset="0"/>
              </a:rPr>
              <a:t>Primary, Secondary, or Early Latent</a:t>
            </a:r>
          </a:p>
          <a:p>
            <a:pPr algn="ctr" eaLnBrk="0" fontAlgn="base" hangingPunct="0">
              <a:spcBef>
                <a:spcPct val="0"/>
              </a:spcBef>
              <a:spcAft>
                <a:spcPct val="0"/>
              </a:spcAft>
            </a:pPr>
            <a:r>
              <a:rPr lang="en-US" sz="2000" b="1" dirty="0">
                <a:solidFill>
                  <a:srgbClr val="BF311B"/>
                </a:solidFill>
                <a:latin typeface="Calibri" panose="020F0502020204030204" pitchFamily="34" charset="0"/>
              </a:rPr>
              <a:t>(greatest potential for </a:t>
            </a:r>
            <a:br>
              <a:rPr lang="en-US" sz="2000" b="1" dirty="0">
                <a:solidFill>
                  <a:srgbClr val="BF311B"/>
                </a:solidFill>
                <a:latin typeface="Calibri" panose="020F0502020204030204" pitchFamily="34" charset="0"/>
              </a:rPr>
            </a:br>
            <a:r>
              <a:rPr lang="en-US" sz="2000" b="1" dirty="0">
                <a:solidFill>
                  <a:srgbClr val="BF311B"/>
                </a:solidFill>
                <a:latin typeface="Calibri" panose="020F0502020204030204" pitchFamily="34" charset="0"/>
              </a:rPr>
              <a:t>vertical transmission)</a:t>
            </a:r>
          </a:p>
        </p:txBody>
      </p:sp>
    </p:spTree>
    <p:extLst>
      <p:ext uri="{BB962C8B-B14F-4D97-AF65-F5344CB8AC3E}">
        <p14:creationId xmlns:p14="http://schemas.microsoft.com/office/powerpoint/2010/main" val="191887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563E-BDA1-472E-8F67-D7A2E538F6DA}"/>
              </a:ext>
            </a:extLst>
          </p:cNvPr>
          <p:cNvSpPr>
            <a:spLocks noGrp="1"/>
          </p:cNvSpPr>
          <p:nvPr>
            <p:ph type="title"/>
          </p:nvPr>
        </p:nvSpPr>
        <p:spPr/>
        <p:txBody>
          <a:bodyPr/>
          <a:lstStyle/>
          <a:p>
            <a:r>
              <a:rPr lang="en-US"/>
              <a:t>Disclosures</a:t>
            </a:r>
          </a:p>
        </p:txBody>
      </p:sp>
      <p:sp>
        <p:nvSpPr>
          <p:cNvPr id="3" name="Content Placeholder 2">
            <a:extLst>
              <a:ext uri="{FF2B5EF4-FFF2-40B4-BE49-F238E27FC236}">
                <a16:creationId xmlns:a16="http://schemas.microsoft.com/office/drawing/2014/main" id="{1D5EA7E8-0978-480C-A966-CCBD21C1C1FF}"/>
              </a:ext>
            </a:extLst>
          </p:cNvPr>
          <p:cNvSpPr>
            <a:spLocks noGrp="1"/>
          </p:cNvSpPr>
          <p:nvPr>
            <p:ph type="body" sz="quarter" idx="10"/>
          </p:nvPr>
        </p:nvSpPr>
        <p:spPr/>
        <p:txBody>
          <a:bodyPr/>
          <a:lstStyle/>
          <a:p>
            <a:pPr marL="0" indent="0">
              <a:buNone/>
            </a:pPr>
            <a:r>
              <a:rPr lang="en-US">
                <a:solidFill>
                  <a:srgbClr val="000000"/>
                </a:solidFill>
              </a:rPr>
              <a:t>NONE</a:t>
            </a:r>
            <a:br>
              <a:rPr lang="en-US">
                <a:solidFill>
                  <a:srgbClr val="000000"/>
                </a:solidFill>
              </a:rPr>
            </a:br>
            <a:br>
              <a:rPr lang="en-US" i="1">
                <a:solidFill>
                  <a:srgbClr val="000000"/>
                </a:solidFill>
              </a:rPr>
            </a:br>
            <a:r>
              <a:rPr lang="en-US" i="1">
                <a:solidFill>
                  <a:srgbClr val="000000"/>
                </a:solidFill>
              </a:rPr>
              <a:t>The findings and conclusions in this report are those of the authors and do not necessarily represent the official position of the Centers for Disease Control and Prevention.</a:t>
            </a:r>
          </a:p>
          <a:p>
            <a:pPr marL="0" indent="0">
              <a:buNone/>
            </a:pPr>
            <a:endParaRPr lang="en-US"/>
          </a:p>
        </p:txBody>
      </p:sp>
    </p:spTree>
    <p:extLst>
      <p:ext uri="{BB962C8B-B14F-4D97-AF65-F5344CB8AC3E}">
        <p14:creationId xmlns:p14="http://schemas.microsoft.com/office/powerpoint/2010/main" val="116148655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3"/>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err="1">
                <a:solidFill>
                  <a:srgbClr val="000000"/>
                </a:solidFill>
                <a:latin typeface="Calibri" panose="020F0502020204030204" pitchFamily="34" charset="0"/>
                <a:cs typeface="Calibri" panose="020F0502020204030204" pitchFamily="34" charset="0"/>
              </a:rPr>
              <a:t>Mucocutaneous</a:t>
            </a:r>
            <a:r>
              <a:rPr lang="en-US" b="1">
                <a:solidFill>
                  <a:srgbClr val="000000"/>
                </a:solidFill>
                <a:latin typeface="Calibri" panose="020F0502020204030204" pitchFamily="34" charset="0"/>
                <a:cs typeface="Calibri" panose="020F0502020204030204" pitchFamily="34" charset="0"/>
              </a:rPr>
              <a:t> lesions</a:t>
            </a:r>
          </a:p>
          <a:p>
            <a:pPr algn="ctr" eaLnBrk="0" fontAlgn="base" hangingPunct="0">
              <a:spcBef>
                <a:spcPct val="0"/>
              </a:spcBef>
              <a:spcAft>
                <a:spcPct val="0"/>
              </a:spcAft>
            </a:pPr>
            <a:r>
              <a:rPr lang="en-US" b="1">
                <a:solidFill>
                  <a:srgbClr val="000000"/>
                </a:solidFill>
                <a:latin typeface="Calibri" panose="020F0502020204030204" pitchFamily="34" charset="0"/>
                <a:cs typeface="Calibri" panose="020F0502020204030204" pitchFamily="34" charset="0"/>
              </a:rPr>
              <a:t>Lymphadenopathy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or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10" name="TextBox 9">
            <a:extLst>
              <a:ext uri="{FF2B5EF4-FFF2-40B4-BE49-F238E27FC236}">
                <a16:creationId xmlns:a16="http://schemas.microsoft.com/office/drawing/2014/main" id="{3E710F0C-BC62-4DDD-B7BB-4C385C71949A}"/>
              </a:ext>
            </a:extLst>
          </p:cNvPr>
          <p:cNvSpPr txBox="1"/>
          <p:nvPr/>
        </p:nvSpPr>
        <p:spPr>
          <a:xfrm>
            <a:off x="6210443" y="2488631"/>
            <a:ext cx="2042240" cy="616521"/>
          </a:xfrm>
          <a:prstGeom prst="rect">
            <a:avLst/>
          </a:prstGeom>
          <a:solidFill>
            <a:srgbClr val="E6CD9A"/>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000" b="1">
                <a:solidFill>
                  <a:srgbClr val="000000"/>
                </a:solidFill>
                <a:latin typeface="Calibri" panose="020F0502020204030204" pitchFamily="34" charset="0"/>
                <a:cs typeface="Calibri" panose="020F0502020204030204" pitchFamily="34" charset="0"/>
              </a:rPr>
              <a:t>NO SYMPTOMS</a:t>
            </a:r>
          </a:p>
          <a:p>
            <a:pPr algn="ctr" eaLnBrk="0" fontAlgn="base" hangingPunct="0">
              <a:spcBef>
                <a:spcPct val="0"/>
              </a:spcBef>
              <a:spcAft>
                <a:spcPct val="0"/>
              </a:spcAft>
            </a:pPr>
            <a:endParaRPr lang="en-US" sz="2000" b="1">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endParaRPr lang="en-US" sz="1600" b="1">
              <a:solidFill>
                <a:srgbClr val="000000"/>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73C96CD-345B-4C47-BFAD-8EDFDEA89E1A}"/>
              </a:ext>
            </a:extLst>
          </p:cNvPr>
          <p:cNvSpPr/>
          <p:nvPr/>
        </p:nvSpPr>
        <p:spPr>
          <a:xfrm>
            <a:off x="6210443" y="1976502"/>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Latent</a:t>
            </a:r>
          </a:p>
        </p:txBody>
      </p:sp>
      <p:sp>
        <p:nvSpPr>
          <p:cNvPr id="16" name="Rectangle 15">
            <a:extLst>
              <a:ext uri="{FF2B5EF4-FFF2-40B4-BE49-F238E27FC236}">
                <a16:creationId xmlns:a16="http://schemas.microsoft.com/office/drawing/2014/main" id="{41048D9B-BCE7-4945-B04B-AFFAF47FAAAD}"/>
              </a:ext>
            </a:extLst>
          </p:cNvPr>
          <p:cNvSpPr/>
          <p:nvPr/>
        </p:nvSpPr>
        <p:spPr>
          <a:xfrm>
            <a:off x="8500775" y="197650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Tertiary</a:t>
            </a:r>
          </a:p>
        </p:txBody>
      </p:sp>
      <p:sp>
        <p:nvSpPr>
          <p:cNvPr id="17" name="TextBox 16">
            <a:extLst>
              <a:ext uri="{FF2B5EF4-FFF2-40B4-BE49-F238E27FC236}">
                <a16:creationId xmlns:a16="http://schemas.microsoft.com/office/drawing/2014/main" id="{006FCDFD-BD75-4717-AA26-F0EB93438F14}"/>
              </a:ext>
            </a:extLst>
          </p:cNvPr>
          <p:cNvSpPr txBox="1"/>
          <p:nvPr/>
        </p:nvSpPr>
        <p:spPr>
          <a:xfrm>
            <a:off x="8500775" y="2493251"/>
            <a:ext cx="2030764" cy="1146578"/>
          </a:xfrm>
          <a:prstGeom prst="rect">
            <a:avLst/>
          </a:prstGeom>
          <a:solidFill>
            <a:srgbClr val="EBCD79"/>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1600" b="1" dirty="0">
                <a:solidFill>
                  <a:srgbClr val="000000"/>
                </a:solidFill>
                <a:latin typeface="Calibri" panose="020F0502020204030204" pitchFamily="34" charset="0"/>
                <a:cs typeface="Calibri" panose="020F0502020204030204" pitchFamily="34" charset="0"/>
              </a:rPr>
              <a:t>Cardiovascular</a:t>
            </a:r>
          </a:p>
          <a:p>
            <a:pPr algn="ctr" eaLnBrk="0" fontAlgn="base" hangingPunct="0">
              <a:spcBef>
                <a:spcPct val="0"/>
              </a:spcBef>
              <a:spcAft>
                <a:spcPct val="0"/>
              </a:spcAft>
            </a:pPr>
            <a:r>
              <a:rPr lang="en-US" sz="1600" b="1" dirty="0" err="1">
                <a:solidFill>
                  <a:srgbClr val="000000"/>
                </a:solidFill>
                <a:latin typeface="Calibri" panose="020F0502020204030204" pitchFamily="34" charset="0"/>
                <a:cs typeface="Calibri" panose="020F0502020204030204" pitchFamily="34" charset="0"/>
              </a:rPr>
              <a:t>Gummatous</a:t>
            </a:r>
            <a:r>
              <a:rPr lang="en-US" sz="1600" b="1" dirty="0">
                <a:solidFill>
                  <a:srgbClr val="000000"/>
                </a:solidFill>
                <a:latin typeface="Calibri" panose="020F0502020204030204" pitchFamily="34" charset="0"/>
                <a:cs typeface="Calibri" panose="020F0502020204030204" pitchFamily="34" charset="0"/>
              </a:rPr>
              <a:t> lesions (skeletal, mucosal, ophthalmic)</a:t>
            </a:r>
          </a:p>
          <a:p>
            <a:pPr marL="285750" indent="-285750" eaLnBrk="0" fontAlgn="base" hangingPunct="0">
              <a:spcBef>
                <a:spcPct val="0"/>
              </a:spcBef>
              <a:spcAft>
                <a:spcPct val="0"/>
              </a:spcAft>
              <a:buFont typeface="Arial" panose="020B0604020202020204" pitchFamily="34" charset="0"/>
              <a:buChar char="•"/>
            </a:pPr>
            <a:endParaRPr lang="en-US" sz="1400" dirty="0">
              <a:solidFill>
                <a:srgbClr val="000000"/>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FB7B15D6-829A-4A4A-9848-4EEE82FD6397}"/>
              </a:ext>
            </a:extLst>
          </p:cNvPr>
          <p:cNvGrpSpPr/>
          <p:nvPr/>
        </p:nvGrpSpPr>
        <p:grpSpPr>
          <a:xfrm>
            <a:off x="7933788" y="4450351"/>
            <a:ext cx="2716883" cy="1948393"/>
            <a:chOff x="7332297" y="4122024"/>
            <a:chExt cx="3199243" cy="2518261"/>
          </a:xfrm>
        </p:grpSpPr>
        <p:pic>
          <p:nvPicPr>
            <p:cNvPr id="15" name="Picture 14">
              <a:extLst>
                <a:ext uri="{FF2B5EF4-FFF2-40B4-BE49-F238E27FC236}">
                  <a16:creationId xmlns:a16="http://schemas.microsoft.com/office/drawing/2014/main" id="{6C3E02B2-D377-483F-BBC3-626F19E86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2297" y="4122024"/>
              <a:ext cx="3199243" cy="2518261"/>
            </a:xfrm>
            <a:prstGeom prst="rect">
              <a:avLst/>
            </a:prstGeom>
          </p:spPr>
        </p:pic>
        <p:sp>
          <p:nvSpPr>
            <p:cNvPr id="20" name="Oval 19">
              <a:extLst>
                <a:ext uri="{FF2B5EF4-FFF2-40B4-BE49-F238E27FC236}">
                  <a16:creationId xmlns:a16="http://schemas.microsoft.com/office/drawing/2014/main" id="{C6CF379F-9EA0-46E8-995A-B4D776FF1520}"/>
                </a:ext>
              </a:extLst>
            </p:cNvPr>
            <p:cNvSpPr/>
            <p:nvPr/>
          </p:nvSpPr>
          <p:spPr>
            <a:xfrm>
              <a:off x="8931918" y="4612507"/>
              <a:ext cx="1007436" cy="1158617"/>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525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3"/>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err="1">
                <a:solidFill>
                  <a:srgbClr val="000000"/>
                </a:solidFill>
                <a:latin typeface="Calibri" panose="020F0502020204030204" pitchFamily="34" charset="0"/>
                <a:cs typeface="Calibri" panose="020F0502020204030204" pitchFamily="34" charset="0"/>
              </a:rPr>
              <a:t>Mucocutaneous</a:t>
            </a:r>
            <a:r>
              <a:rPr lang="en-US" b="1">
                <a:solidFill>
                  <a:srgbClr val="000000"/>
                </a:solidFill>
                <a:latin typeface="Calibri" panose="020F0502020204030204" pitchFamily="34" charset="0"/>
                <a:cs typeface="Calibri" panose="020F0502020204030204" pitchFamily="34" charset="0"/>
              </a:rPr>
              <a:t> lesions</a:t>
            </a:r>
          </a:p>
          <a:p>
            <a:pPr algn="ctr" eaLnBrk="0" fontAlgn="base" hangingPunct="0">
              <a:spcBef>
                <a:spcPct val="0"/>
              </a:spcBef>
              <a:spcAft>
                <a:spcPct val="0"/>
              </a:spcAft>
            </a:pPr>
            <a:r>
              <a:rPr lang="en-US" b="1">
                <a:solidFill>
                  <a:srgbClr val="000000"/>
                </a:solidFill>
                <a:latin typeface="Calibri" panose="020F0502020204030204" pitchFamily="34" charset="0"/>
                <a:cs typeface="Calibri" panose="020F0502020204030204" pitchFamily="34" charset="0"/>
              </a:rPr>
              <a:t>Lymphadenopathy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or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10" name="TextBox 9">
            <a:extLst>
              <a:ext uri="{FF2B5EF4-FFF2-40B4-BE49-F238E27FC236}">
                <a16:creationId xmlns:a16="http://schemas.microsoft.com/office/drawing/2014/main" id="{3E710F0C-BC62-4DDD-B7BB-4C385C71949A}"/>
              </a:ext>
            </a:extLst>
          </p:cNvPr>
          <p:cNvSpPr txBox="1"/>
          <p:nvPr/>
        </p:nvSpPr>
        <p:spPr>
          <a:xfrm>
            <a:off x="6210443" y="2488631"/>
            <a:ext cx="2042240" cy="616521"/>
          </a:xfrm>
          <a:prstGeom prst="rect">
            <a:avLst/>
          </a:prstGeom>
          <a:solidFill>
            <a:srgbClr val="E6CD9A"/>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000" b="1">
                <a:solidFill>
                  <a:srgbClr val="000000"/>
                </a:solidFill>
                <a:latin typeface="Calibri" panose="020F0502020204030204" pitchFamily="34" charset="0"/>
                <a:cs typeface="Calibri" panose="020F0502020204030204" pitchFamily="34" charset="0"/>
              </a:rPr>
              <a:t>NO SYMPTOMS</a:t>
            </a:r>
          </a:p>
          <a:p>
            <a:pPr algn="ctr" eaLnBrk="0" fontAlgn="base" hangingPunct="0">
              <a:spcBef>
                <a:spcPct val="0"/>
              </a:spcBef>
              <a:spcAft>
                <a:spcPct val="0"/>
              </a:spcAft>
            </a:pPr>
            <a:endParaRPr lang="en-US" sz="2000" b="1">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endParaRPr lang="en-US" sz="1600" b="1">
              <a:solidFill>
                <a:srgbClr val="000000"/>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73C96CD-345B-4C47-BFAD-8EDFDEA89E1A}"/>
              </a:ext>
            </a:extLst>
          </p:cNvPr>
          <p:cNvSpPr/>
          <p:nvPr/>
        </p:nvSpPr>
        <p:spPr>
          <a:xfrm>
            <a:off x="6210443" y="1976502"/>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Latent</a:t>
            </a:r>
          </a:p>
        </p:txBody>
      </p:sp>
      <p:sp>
        <p:nvSpPr>
          <p:cNvPr id="16" name="Rectangle 15">
            <a:extLst>
              <a:ext uri="{FF2B5EF4-FFF2-40B4-BE49-F238E27FC236}">
                <a16:creationId xmlns:a16="http://schemas.microsoft.com/office/drawing/2014/main" id="{41048D9B-BCE7-4945-B04B-AFFAF47FAAAD}"/>
              </a:ext>
            </a:extLst>
          </p:cNvPr>
          <p:cNvSpPr/>
          <p:nvPr/>
        </p:nvSpPr>
        <p:spPr>
          <a:xfrm>
            <a:off x="8500775" y="197650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Tertiary</a:t>
            </a:r>
          </a:p>
        </p:txBody>
      </p:sp>
      <p:sp>
        <p:nvSpPr>
          <p:cNvPr id="17" name="TextBox 16">
            <a:extLst>
              <a:ext uri="{FF2B5EF4-FFF2-40B4-BE49-F238E27FC236}">
                <a16:creationId xmlns:a16="http://schemas.microsoft.com/office/drawing/2014/main" id="{006FCDFD-BD75-4717-AA26-F0EB93438F14}"/>
              </a:ext>
            </a:extLst>
          </p:cNvPr>
          <p:cNvSpPr txBox="1"/>
          <p:nvPr/>
        </p:nvSpPr>
        <p:spPr>
          <a:xfrm>
            <a:off x="8500775" y="2493251"/>
            <a:ext cx="2030764" cy="1328468"/>
          </a:xfrm>
          <a:prstGeom prst="rect">
            <a:avLst/>
          </a:prstGeom>
          <a:solidFill>
            <a:srgbClr val="EBCD79"/>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1600" b="1">
                <a:solidFill>
                  <a:srgbClr val="000000"/>
                </a:solidFill>
                <a:latin typeface="Calibri" panose="020F0502020204030204" pitchFamily="34" charset="0"/>
                <a:cs typeface="Calibri" panose="020F0502020204030204" pitchFamily="34" charset="0"/>
              </a:rPr>
              <a:t>Cardiovascular</a:t>
            </a:r>
          </a:p>
          <a:p>
            <a:pPr algn="ctr" eaLnBrk="0" fontAlgn="base" hangingPunct="0">
              <a:spcBef>
                <a:spcPct val="0"/>
              </a:spcBef>
              <a:spcAft>
                <a:spcPct val="0"/>
              </a:spcAft>
            </a:pPr>
            <a:r>
              <a:rPr lang="en-US" sz="1600" b="1" err="1">
                <a:solidFill>
                  <a:srgbClr val="000000"/>
                </a:solidFill>
                <a:latin typeface="Calibri" panose="020F0502020204030204" pitchFamily="34" charset="0"/>
                <a:cs typeface="Calibri" panose="020F0502020204030204" pitchFamily="34" charset="0"/>
              </a:rPr>
              <a:t>Gummatous</a:t>
            </a:r>
            <a:r>
              <a:rPr lang="en-US" sz="1600" b="1">
                <a:solidFill>
                  <a:srgbClr val="000000"/>
                </a:solidFill>
                <a:latin typeface="Calibri" panose="020F0502020204030204" pitchFamily="34" charset="0"/>
                <a:cs typeface="Calibri" panose="020F0502020204030204" pitchFamily="34" charset="0"/>
              </a:rPr>
              <a:t> lesions (skeletal, mucosal, ophthalmic)</a:t>
            </a:r>
          </a:p>
        </p:txBody>
      </p:sp>
      <p:pic>
        <p:nvPicPr>
          <p:cNvPr id="19" name="Picture 18">
            <a:extLst>
              <a:ext uri="{FF2B5EF4-FFF2-40B4-BE49-F238E27FC236}">
                <a16:creationId xmlns:a16="http://schemas.microsoft.com/office/drawing/2014/main" id="{A27F7E14-6C2E-420B-8B33-37BD001691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7752" y="4464210"/>
            <a:ext cx="2716883" cy="1948393"/>
          </a:xfrm>
          <a:prstGeom prst="rect">
            <a:avLst/>
          </a:prstGeom>
        </p:spPr>
      </p:pic>
      <p:pic>
        <p:nvPicPr>
          <p:cNvPr id="18" name="Picture 17">
            <a:extLst>
              <a:ext uri="{FF2B5EF4-FFF2-40B4-BE49-F238E27FC236}">
                <a16:creationId xmlns:a16="http://schemas.microsoft.com/office/drawing/2014/main" id="{7A2FC209-8CF1-4DD8-9407-16E46CEB9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061" y="4435585"/>
            <a:ext cx="3053645" cy="2005645"/>
          </a:xfrm>
          <a:prstGeom prst="rect">
            <a:avLst/>
          </a:prstGeom>
        </p:spPr>
      </p:pic>
      <p:grpSp>
        <p:nvGrpSpPr>
          <p:cNvPr id="20" name="Group 19">
            <a:extLst>
              <a:ext uri="{FF2B5EF4-FFF2-40B4-BE49-F238E27FC236}">
                <a16:creationId xmlns:a16="http://schemas.microsoft.com/office/drawing/2014/main" id="{EAE3448A-FD5D-4EB2-98DE-BBF1CC004751}"/>
              </a:ext>
            </a:extLst>
          </p:cNvPr>
          <p:cNvGrpSpPr/>
          <p:nvPr/>
        </p:nvGrpSpPr>
        <p:grpSpPr>
          <a:xfrm>
            <a:off x="7933788" y="4450351"/>
            <a:ext cx="2716883" cy="1948393"/>
            <a:chOff x="7332297" y="4122024"/>
            <a:chExt cx="3199243" cy="2518261"/>
          </a:xfrm>
        </p:grpSpPr>
        <p:pic>
          <p:nvPicPr>
            <p:cNvPr id="21" name="Picture 20">
              <a:extLst>
                <a:ext uri="{FF2B5EF4-FFF2-40B4-BE49-F238E27FC236}">
                  <a16:creationId xmlns:a16="http://schemas.microsoft.com/office/drawing/2014/main" id="{6357A117-EEF4-495D-9021-78C3AFE65E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2297" y="4122024"/>
              <a:ext cx="3199243" cy="2518261"/>
            </a:xfrm>
            <a:prstGeom prst="rect">
              <a:avLst/>
            </a:prstGeom>
          </p:spPr>
        </p:pic>
        <p:sp>
          <p:nvSpPr>
            <p:cNvPr id="22" name="Oval 21">
              <a:extLst>
                <a:ext uri="{FF2B5EF4-FFF2-40B4-BE49-F238E27FC236}">
                  <a16:creationId xmlns:a16="http://schemas.microsoft.com/office/drawing/2014/main" id="{178DE015-5B8E-462E-A694-F5E07F47C67D}"/>
                </a:ext>
              </a:extLst>
            </p:cNvPr>
            <p:cNvSpPr/>
            <p:nvPr/>
          </p:nvSpPr>
          <p:spPr>
            <a:xfrm>
              <a:off x="8931918" y="4612507"/>
              <a:ext cx="1007436" cy="1158617"/>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201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11" name="TextBox 10"/>
          <p:cNvSpPr txBox="1"/>
          <p:nvPr/>
        </p:nvSpPr>
        <p:spPr>
          <a:xfrm>
            <a:off x="3924679" y="2504013"/>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Rash</a:t>
            </a:r>
          </a:p>
          <a:p>
            <a:pPr algn="ctr" eaLnBrk="0" fontAlgn="base" hangingPunct="0">
              <a:spcBef>
                <a:spcPct val="0"/>
              </a:spcBef>
              <a:spcAft>
                <a:spcPct val="0"/>
              </a:spcAft>
            </a:pPr>
            <a:r>
              <a:rPr lang="en-US" b="1" err="1">
                <a:solidFill>
                  <a:srgbClr val="000000"/>
                </a:solidFill>
                <a:latin typeface="Calibri" panose="020F0502020204030204" pitchFamily="34" charset="0"/>
                <a:cs typeface="Calibri" panose="020F0502020204030204" pitchFamily="34" charset="0"/>
              </a:rPr>
              <a:t>Mucocutaneous</a:t>
            </a:r>
            <a:r>
              <a:rPr lang="en-US" b="1">
                <a:solidFill>
                  <a:srgbClr val="000000"/>
                </a:solidFill>
                <a:latin typeface="Calibri" panose="020F0502020204030204" pitchFamily="34" charset="0"/>
                <a:cs typeface="Calibri" panose="020F0502020204030204" pitchFamily="34" charset="0"/>
              </a:rPr>
              <a:t> lesions</a:t>
            </a:r>
          </a:p>
          <a:p>
            <a:pPr algn="ctr" eaLnBrk="0" fontAlgn="base" hangingPunct="0">
              <a:spcBef>
                <a:spcPct val="0"/>
              </a:spcBef>
              <a:spcAft>
                <a:spcPct val="0"/>
              </a:spcAft>
            </a:pPr>
            <a:r>
              <a:rPr lang="en-US" b="1">
                <a:solidFill>
                  <a:srgbClr val="000000"/>
                </a:solidFill>
                <a:latin typeface="Calibri" panose="020F0502020204030204" pitchFamily="34" charset="0"/>
                <a:cs typeface="Calibri" panose="020F0502020204030204" pitchFamily="34" charset="0"/>
              </a:rPr>
              <a:t>Lymphadenopathy</a:t>
            </a:r>
          </a:p>
        </p:txBody>
      </p:sp>
      <p:sp>
        <p:nvSpPr>
          <p:cNvPr id="12" name="Rectangle 11"/>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8" name="Rectangle 7"/>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or chancre</a:t>
            </a:r>
            <a:endParaRPr lang="en-US" sz="240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10" name="TextBox 9">
            <a:extLst>
              <a:ext uri="{FF2B5EF4-FFF2-40B4-BE49-F238E27FC236}">
                <a16:creationId xmlns:a16="http://schemas.microsoft.com/office/drawing/2014/main" id="{3E710F0C-BC62-4DDD-B7BB-4C385C71949A}"/>
              </a:ext>
            </a:extLst>
          </p:cNvPr>
          <p:cNvSpPr txBox="1"/>
          <p:nvPr/>
        </p:nvSpPr>
        <p:spPr>
          <a:xfrm>
            <a:off x="6210443" y="2488631"/>
            <a:ext cx="2042240" cy="616521"/>
          </a:xfrm>
          <a:prstGeom prst="rect">
            <a:avLst/>
          </a:prstGeom>
          <a:solidFill>
            <a:srgbClr val="E6CD9A"/>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2000" b="1">
                <a:solidFill>
                  <a:srgbClr val="000000"/>
                </a:solidFill>
                <a:latin typeface="Calibri" panose="020F0502020204030204" pitchFamily="34" charset="0"/>
                <a:cs typeface="Calibri" panose="020F0502020204030204" pitchFamily="34" charset="0"/>
              </a:rPr>
              <a:t>NO SYMPTOMS</a:t>
            </a:r>
          </a:p>
          <a:p>
            <a:pPr algn="ctr" eaLnBrk="0" fontAlgn="base" hangingPunct="0">
              <a:spcBef>
                <a:spcPct val="0"/>
              </a:spcBef>
              <a:spcAft>
                <a:spcPct val="0"/>
              </a:spcAft>
            </a:pPr>
            <a:endParaRPr lang="en-US" sz="2000" b="1">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endParaRPr lang="en-US" sz="1600" b="1">
              <a:solidFill>
                <a:srgbClr val="000000"/>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73C96CD-345B-4C47-BFAD-8EDFDEA89E1A}"/>
              </a:ext>
            </a:extLst>
          </p:cNvPr>
          <p:cNvSpPr/>
          <p:nvPr/>
        </p:nvSpPr>
        <p:spPr>
          <a:xfrm>
            <a:off x="6210443" y="1976502"/>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Latent</a:t>
            </a:r>
          </a:p>
        </p:txBody>
      </p:sp>
      <p:sp>
        <p:nvSpPr>
          <p:cNvPr id="16" name="Rectangle 15">
            <a:extLst>
              <a:ext uri="{FF2B5EF4-FFF2-40B4-BE49-F238E27FC236}">
                <a16:creationId xmlns:a16="http://schemas.microsoft.com/office/drawing/2014/main" id="{41048D9B-BCE7-4945-B04B-AFFAF47FAAAD}"/>
              </a:ext>
            </a:extLst>
          </p:cNvPr>
          <p:cNvSpPr/>
          <p:nvPr/>
        </p:nvSpPr>
        <p:spPr>
          <a:xfrm>
            <a:off x="8500775" y="197650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Tertiary</a:t>
            </a:r>
          </a:p>
        </p:txBody>
      </p:sp>
      <p:sp>
        <p:nvSpPr>
          <p:cNvPr id="14" name="TextBox 13">
            <a:extLst>
              <a:ext uri="{FF2B5EF4-FFF2-40B4-BE49-F238E27FC236}">
                <a16:creationId xmlns:a16="http://schemas.microsoft.com/office/drawing/2014/main" id="{FF4F7679-0A82-486E-8C41-CF2E0CFB28B4}"/>
              </a:ext>
            </a:extLst>
          </p:cNvPr>
          <p:cNvSpPr txBox="1"/>
          <p:nvPr/>
        </p:nvSpPr>
        <p:spPr>
          <a:xfrm>
            <a:off x="1394922" y="4364749"/>
            <a:ext cx="9402157" cy="584775"/>
          </a:xfrm>
          <a:prstGeom prst="rect">
            <a:avLst/>
          </a:prstGeom>
          <a:noFill/>
        </p:spPr>
        <p:txBody>
          <a:bodyPr wrap="square" rtlCol="0">
            <a:spAutoFit/>
          </a:bodyPr>
          <a:lstStyle/>
          <a:p>
            <a:pPr algn="ctr" eaLnBrk="0" fontAlgn="base" hangingPunct="0">
              <a:spcBef>
                <a:spcPct val="0"/>
              </a:spcBef>
              <a:spcAft>
                <a:spcPct val="0"/>
              </a:spcAft>
            </a:pPr>
            <a:r>
              <a:rPr lang="en-US" sz="3100" b="1" dirty="0">
                <a:solidFill>
                  <a:srgbClr val="00788A"/>
                </a:solidFill>
                <a:latin typeface="Calibri" panose="020F0502020204030204" pitchFamily="34" charset="0"/>
              </a:rPr>
              <a:t>Neurosyphilis can occur at </a:t>
            </a:r>
            <a:r>
              <a:rPr lang="en-US" sz="3100" b="1" u="sng" dirty="0">
                <a:solidFill>
                  <a:srgbClr val="00788A"/>
                </a:solidFill>
                <a:latin typeface="Calibri" panose="020F0502020204030204" pitchFamily="34" charset="0"/>
              </a:rPr>
              <a:t>any</a:t>
            </a:r>
            <a:r>
              <a:rPr lang="en-US" sz="3100" b="1" dirty="0">
                <a:solidFill>
                  <a:srgbClr val="00788A"/>
                </a:solidFill>
                <a:latin typeface="Calibri" panose="020F0502020204030204" pitchFamily="34" charset="0"/>
              </a:rPr>
              <a:t> stage.</a:t>
            </a:r>
          </a:p>
        </p:txBody>
      </p:sp>
      <p:sp>
        <p:nvSpPr>
          <p:cNvPr id="15" name="TextBox 14">
            <a:extLst>
              <a:ext uri="{FF2B5EF4-FFF2-40B4-BE49-F238E27FC236}">
                <a16:creationId xmlns:a16="http://schemas.microsoft.com/office/drawing/2014/main" id="{1B09EBE1-CAE7-4AF1-9396-EC58F4191369}"/>
              </a:ext>
            </a:extLst>
          </p:cNvPr>
          <p:cNvSpPr txBox="1"/>
          <p:nvPr/>
        </p:nvSpPr>
        <p:spPr>
          <a:xfrm>
            <a:off x="8500775" y="2493251"/>
            <a:ext cx="2030764" cy="1328468"/>
          </a:xfrm>
          <a:prstGeom prst="rect">
            <a:avLst/>
          </a:prstGeom>
          <a:solidFill>
            <a:srgbClr val="EBCD79"/>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algn="ctr" eaLnBrk="0" fontAlgn="base" hangingPunct="0">
              <a:spcBef>
                <a:spcPct val="0"/>
              </a:spcBef>
              <a:spcAft>
                <a:spcPct val="0"/>
              </a:spcAft>
            </a:pPr>
            <a:r>
              <a:rPr lang="en-US" sz="1600" b="1">
                <a:solidFill>
                  <a:srgbClr val="000000"/>
                </a:solidFill>
                <a:latin typeface="Calibri" panose="020F0502020204030204" pitchFamily="34" charset="0"/>
                <a:cs typeface="Calibri" panose="020F0502020204030204" pitchFamily="34" charset="0"/>
              </a:rPr>
              <a:t>Cardiovascular</a:t>
            </a:r>
          </a:p>
          <a:p>
            <a:pPr algn="ctr" eaLnBrk="0" fontAlgn="base" hangingPunct="0">
              <a:spcBef>
                <a:spcPct val="0"/>
              </a:spcBef>
              <a:spcAft>
                <a:spcPct val="0"/>
              </a:spcAft>
            </a:pPr>
            <a:r>
              <a:rPr lang="en-US" sz="1600" b="1" err="1">
                <a:solidFill>
                  <a:srgbClr val="000000"/>
                </a:solidFill>
                <a:latin typeface="Calibri" panose="020F0502020204030204" pitchFamily="34" charset="0"/>
                <a:cs typeface="Calibri" panose="020F0502020204030204" pitchFamily="34" charset="0"/>
              </a:rPr>
              <a:t>Gummatous</a:t>
            </a:r>
            <a:r>
              <a:rPr lang="en-US" sz="1600" b="1">
                <a:solidFill>
                  <a:srgbClr val="000000"/>
                </a:solidFill>
                <a:latin typeface="Calibri" panose="020F0502020204030204" pitchFamily="34" charset="0"/>
                <a:cs typeface="Calibri" panose="020F0502020204030204" pitchFamily="34" charset="0"/>
              </a:rPr>
              <a:t> lesions (skeletal, mucosal, ophthalmic)</a:t>
            </a:r>
          </a:p>
        </p:txBody>
      </p:sp>
    </p:spTree>
    <p:extLst>
      <p:ext uri="{BB962C8B-B14F-4D97-AF65-F5344CB8AC3E}">
        <p14:creationId xmlns:p14="http://schemas.microsoft.com/office/powerpoint/2010/main" val="405749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72BD8-4BE3-444C-A513-6598C52A0F79}"/>
              </a:ext>
            </a:extLst>
          </p:cNvPr>
          <p:cNvSpPr>
            <a:spLocks noGrp="1"/>
          </p:cNvSpPr>
          <p:nvPr>
            <p:ph type="title"/>
          </p:nvPr>
        </p:nvSpPr>
        <p:spPr>
          <a:xfrm>
            <a:off x="6096000" y="4429125"/>
            <a:ext cx="5773402" cy="1779926"/>
          </a:xfrm>
        </p:spPr>
        <p:txBody>
          <a:bodyPr/>
          <a:lstStyle/>
          <a:p>
            <a:r>
              <a:rPr lang="en-US" dirty="0">
                <a:solidFill>
                  <a:srgbClr val="000000"/>
                </a:solidFill>
              </a:rPr>
              <a:t>Congenital syphilis </a:t>
            </a:r>
            <a:r>
              <a:rPr lang="en-US" b="0" dirty="0">
                <a:solidFill>
                  <a:srgbClr val="000000"/>
                </a:solidFill>
              </a:rPr>
              <a:t>is an infection with </a:t>
            </a:r>
            <a:r>
              <a:rPr lang="en-US" b="0" i="1" dirty="0">
                <a:solidFill>
                  <a:srgbClr val="000000"/>
                </a:solidFill>
              </a:rPr>
              <a:t>Treponema pallidum</a:t>
            </a:r>
            <a:r>
              <a:rPr lang="en-US" b="0" dirty="0">
                <a:solidFill>
                  <a:srgbClr val="000000"/>
                </a:solidFill>
              </a:rPr>
              <a:t> in an infant or fetus, </a:t>
            </a:r>
            <a:r>
              <a:rPr lang="en-US" dirty="0">
                <a:solidFill>
                  <a:srgbClr val="000000"/>
                </a:solidFill>
              </a:rPr>
              <a:t>acquired </a:t>
            </a:r>
            <a:r>
              <a:rPr lang="en-US" b="0" dirty="0">
                <a:solidFill>
                  <a:srgbClr val="000000"/>
                </a:solidFill>
              </a:rPr>
              <a:t>when a pregnant person has </a:t>
            </a:r>
            <a:r>
              <a:rPr lang="en-US" dirty="0">
                <a:solidFill>
                  <a:srgbClr val="000000"/>
                </a:solidFill>
              </a:rPr>
              <a:t>untreated or inadequately treated </a:t>
            </a:r>
            <a:r>
              <a:rPr lang="en-US" b="0" dirty="0">
                <a:solidFill>
                  <a:srgbClr val="000000"/>
                </a:solidFill>
              </a:rPr>
              <a:t>syphilis. </a:t>
            </a:r>
            <a:br>
              <a:rPr lang="en-US" b="0" dirty="0">
                <a:solidFill>
                  <a:srgbClr val="000000"/>
                </a:solidFill>
              </a:rPr>
            </a:br>
            <a:br>
              <a:rPr lang="en-US" dirty="0">
                <a:solidFill>
                  <a:srgbClr val="000000"/>
                </a:solidFill>
              </a:rPr>
            </a:br>
            <a:r>
              <a:rPr lang="en-US" b="0" dirty="0">
                <a:solidFill>
                  <a:srgbClr val="000000"/>
                </a:solidFill>
              </a:rPr>
              <a:t>Placentas often have signs of infection and inflammation. </a:t>
            </a:r>
          </a:p>
        </p:txBody>
      </p:sp>
      <p:pic>
        <p:nvPicPr>
          <p:cNvPr id="5" name="Picture 4" descr="A person posing for the camera&#10;&#10;Description automatically generated">
            <a:extLst>
              <a:ext uri="{FF2B5EF4-FFF2-40B4-BE49-F238E27FC236}">
                <a16:creationId xmlns:a16="http://schemas.microsoft.com/office/drawing/2014/main" id="{0AE7AE35-F8B4-4031-BFE8-9AE64ACBA558}"/>
              </a:ext>
            </a:extLst>
          </p:cNvPr>
          <p:cNvPicPr>
            <a:picLocks noChangeAspect="1"/>
          </p:cNvPicPr>
          <p:nvPr/>
        </p:nvPicPr>
        <p:blipFill rotWithShape="1">
          <a:blip r:embed="rId3">
            <a:extLst>
              <a:ext uri="{28A0092B-C50C-407E-A947-70E740481C1C}">
                <a14:useLocalDpi xmlns:a14="http://schemas.microsoft.com/office/drawing/2010/main" val="0"/>
              </a:ext>
            </a:extLst>
          </a:blip>
          <a:srcRect l="29386" r="8494"/>
          <a:stretch/>
        </p:blipFill>
        <p:spPr>
          <a:xfrm>
            <a:off x="0" y="3997"/>
            <a:ext cx="5773403" cy="6854003"/>
          </a:xfrm>
          <a:prstGeom prst="rect">
            <a:avLst/>
          </a:prstGeom>
        </p:spPr>
      </p:pic>
      <p:sp>
        <p:nvSpPr>
          <p:cNvPr id="4" name="TextBox 3">
            <a:extLst>
              <a:ext uri="{FF2B5EF4-FFF2-40B4-BE49-F238E27FC236}">
                <a16:creationId xmlns:a16="http://schemas.microsoft.com/office/drawing/2014/main" id="{C2D7FC5A-0E1E-4360-A8B1-2DC525673ED9}"/>
              </a:ext>
            </a:extLst>
          </p:cNvPr>
          <p:cNvSpPr txBox="1"/>
          <p:nvPr/>
        </p:nvSpPr>
        <p:spPr>
          <a:xfrm>
            <a:off x="7733564" y="6452663"/>
            <a:ext cx="5858107" cy="276999"/>
          </a:xfrm>
          <a:prstGeom prst="rect">
            <a:avLst/>
          </a:prstGeom>
          <a:noFill/>
        </p:spPr>
        <p:txBody>
          <a:bodyPr wrap="square" rtlCol="0">
            <a:spAutoFit/>
          </a:bodyPr>
          <a:lstStyle/>
          <a:p>
            <a:r>
              <a:rPr lang="en-US" sz="1200">
                <a:solidFill>
                  <a:srgbClr val="000000"/>
                </a:solidFill>
                <a:latin typeface="Calibri" panose="020F0502020204030204" pitchFamily="34" charset="0"/>
              </a:rPr>
              <a:t>Cooper, Sanchez. Congenital Syphilis. </a:t>
            </a:r>
            <a:r>
              <a:rPr lang="en-US" sz="1200" i="1">
                <a:solidFill>
                  <a:srgbClr val="000000"/>
                </a:solidFill>
                <a:latin typeface="Calibri" panose="020F0502020204030204" pitchFamily="34" charset="0"/>
              </a:rPr>
              <a:t>Seminars in Perinatology. </a:t>
            </a:r>
            <a:r>
              <a:rPr lang="en-US" sz="1200">
                <a:solidFill>
                  <a:srgbClr val="000000"/>
                </a:solidFill>
                <a:latin typeface="Calibri" panose="020F0502020204030204" pitchFamily="34" charset="0"/>
              </a:rPr>
              <a:t>2018</a:t>
            </a:r>
          </a:p>
        </p:txBody>
      </p:sp>
    </p:spTree>
    <p:extLst>
      <p:ext uri="{BB962C8B-B14F-4D97-AF65-F5344CB8AC3E}">
        <p14:creationId xmlns:p14="http://schemas.microsoft.com/office/powerpoint/2010/main" val="38064735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84FE-1D48-4CCE-9F97-E32219CD7AD4}"/>
              </a:ext>
            </a:extLst>
          </p:cNvPr>
          <p:cNvSpPr>
            <a:spLocks noGrp="1"/>
          </p:cNvSpPr>
          <p:nvPr>
            <p:ph type="title"/>
          </p:nvPr>
        </p:nvSpPr>
        <p:spPr>
          <a:xfrm>
            <a:off x="448574" y="2001327"/>
            <a:ext cx="6055743" cy="2793251"/>
          </a:xfrm>
        </p:spPr>
        <p:txBody>
          <a:bodyPr/>
          <a:lstStyle/>
          <a:p>
            <a:r>
              <a:rPr lang="en-US" dirty="0">
                <a:solidFill>
                  <a:srgbClr val="000000"/>
                </a:solidFill>
              </a:rPr>
              <a:t>Vertical transmission </a:t>
            </a:r>
            <a:r>
              <a:rPr lang="en-US" b="0" dirty="0">
                <a:solidFill>
                  <a:srgbClr val="000000"/>
                </a:solidFill>
              </a:rPr>
              <a:t>is highest with early stages of maternal syphilis, specifically </a:t>
            </a:r>
            <a:r>
              <a:rPr lang="en-US" dirty="0">
                <a:solidFill>
                  <a:srgbClr val="000000"/>
                </a:solidFill>
              </a:rPr>
              <a:t>secondary syphilis</a:t>
            </a:r>
            <a:r>
              <a:rPr lang="en-US" b="0" dirty="0">
                <a:solidFill>
                  <a:srgbClr val="000000"/>
                </a:solidFill>
              </a:rPr>
              <a:t>.</a:t>
            </a:r>
          </a:p>
        </p:txBody>
      </p:sp>
      <p:pic>
        <p:nvPicPr>
          <p:cNvPr id="6" name="Picture 5" descr="A close up of a mans face&#10;&#10;Description automatically generated">
            <a:extLst>
              <a:ext uri="{FF2B5EF4-FFF2-40B4-BE49-F238E27FC236}">
                <a16:creationId xmlns:a16="http://schemas.microsoft.com/office/drawing/2014/main" id="{ACEE592C-ABB7-4578-A132-BE06C2997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591" y="1001493"/>
            <a:ext cx="5520330" cy="4855013"/>
          </a:xfrm>
          <a:prstGeom prst="rect">
            <a:avLst/>
          </a:prstGeom>
        </p:spPr>
      </p:pic>
      <p:sp>
        <p:nvSpPr>
          <p:cNvPr id="4" name="TextBox 3">
            <a:extLst>
              <a:ext uri="{FF2B5EF4-FFF2-40B4-BE49-F238E27FC236}">
                <a16:creationId xmlns:a16="http://schemas.microsoft.com/office/drawing/2014/main" id="{802E9AC8-26D1-4294-A4E4-C73E72DEBD4B}"/>
              </a:ext>
            </a:extLst>
          </p:cNvPr>
          <p:cNvSpPr txBox="1"/>
          <p:nvPr/>
        </p:nvSpPr>
        <p:spPr>
          <a:xfrm>
            <a:off x="7768683" y="6466746"/>
            <a:ext cx="5858107" cy="276999"/>
          </a:xfrm>
          <a:prstGeom prst="rect">
            <a:avLst/>
          </a:prstGeom>
          <a:noFill/>
        </p:spPr>
        <p:txBody>
          <a:bodyPr wrap="square" rtlCol="0">
            <a:spAutoFit/>
          </a:bodyPr>
          <a:lstStyle/>
          <a:p>
            <a:r>
              <a:rPr lang="en-US" sz="1200" dirty="0">
                <a:solidFill>
                  <a:srgbClr val="000000"/>
                </a:solidFill>
                <a:latin typeface="Calibri" panose="020F0502020204030204" pitchFamily="34" charset="0"/>
              </a:rPr>
              <a:t>Cooper, Sanchez. Congenital Syphilis. </a:t>
            </a:r>
            <a:r>
              <a:rPr lang="en-US" sz="1200" i="1" dirty="0">
                <a:solidFill>
                  <a:srgbClr val="000000"/>
                </a:solidFill>
                <a:latin typeface="Calibri" panose="020F0502020204030204" pitchFamily="34" charset="0"/>
              </a:rPr>
              <a:t>Seminars in Perinatology. </a:t>
            </a:r>
            <a:r>
              <a:rPr lang="en-US" sz="1200" dirty="0">
                <a:solidFill>
                  <a:srgbClr val="000000"/>
                </a:solidFill>
                <a:latin typeface="Calibri" panose="020F0502020204030204" pitchFamily="34" charset="0"/>
              </a:rPr>
              <a:t>2018</a:t>
            </a:r>
            <a:r>
              <a:rPr lang="en-US" sz="1200" i="1"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327385789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39B4F-7C80-4526-ACC4-E80A94ED6645}"/>
              </a:ext>
            </a:extLst>
          </p:cNvPr>
          <p:cNvSpPr>
            <a:spLocks noGrp="1"/>
          </p:cNvSpPr>
          <p:nvPr>
            <p:ph type="title"/>
          </p:nvPr>
        </p:nvSpPr>
        <p:spPr/>
        <p:txBody>
          <a:bodyPr/>
          <a:lstStyle/>
          <a:p>
            <a:r>
              <a:rPr lang="en-US" dirty="0"/>
              <a:t>Syphilis during pregnancy is associated with</a:t>
            </a:r>
          </a:p>
        </p:txBody>
      </p:sp>
      <p:sp>
        <p:nvSpPr>
          <p:cNvPr id="3" name="Text Placeholder 2">
            <a:extLst>
              <a:ext uri="{FF2B5EF4-FFF2-40B4-BE49-F238E27FC236}">
                <a16:creationId xmlns:a16="http://schemas.microsoft.com/office/drawing/2014/main" id="{C9932924-F404-4096-951C-994704C50FFE}"/>
              </a:ext>
            </a:extLst>
          </p:cNvPr>
          <p:cNvSpPr>
            <a:spLocks noGrp="1"/>
          </p:cNvSpPr>
          <p:nvPr>
            <p:ph type="body" sz="quarter" idx="10"/>
          </p:nvPr>
        </p:nvSpPr>
        <p:spPr/>
        <p:txBody>
          <a:bodyPr/>
          <a:lstStyle/>
          <a:p>
            <a:pPr>
              <a:buFontTx/>
              <a:buChar char="-"/>
            </a:pPr>
            <a:r>
              <a:rPr lang="en-US" b="0" dirty="0">
                <a:solidFill>
                  <a:srgbClr val="000000"/>
                </a:solidFill>
              </a:rPr>
              <a:t>Miscarriage</a:t>
            </a:r>
          </a:p>
          <a:p>
            <a:pPr>
              <a:buFontTx/>
              <a:buChar char="-"/>
            </a:pPr>
            <a:r>
              <a:rPr lang="en-US" b="0" dirty="0">
                <a:solidFill>
                  <a:srgbClr val="000000"/>
                </a:solidFill>
              </a:rPr>
              <a:t>Stillbirth </a:t>
            </a:r>
          </a:p>
          <a:p>
            <a:pPr>
              <a:buFontTx/>
              <a:buChar char="-"/>
            </a:pPr>
            <a:r>
              <a:rPr lang="en-US" b="0" dirty="0">
                <a:solidFill>
                  <a:srgbClr val="000000"/>
                </a:solidFill>
              </a:rPr>
              <a:t>Preterm delivery</a:t>
            </a:r>
          </a:p>
          <a:p>
            <a:pPr>
              <a:buFontTx/>
              <a:buChar char="-"/>
            </a:pPr>
            <a:r>
              <a:rPr lang="en-US" b="0" dirty="0">
                <a:solidFill>
                  <a:srgbClr val="000000"/>
                </a:solidFill>
              </a:rPr>
              <a:t>Perinatal death </a:t>
            </a:r>
          </a:p>
          <a:p>
            <a:pPr>
              <a:buFontTx/>
              <a:buChar char="-"/>
            </a:pPr>
            <a:r>
              <a:rPr lang="en-US" b="0" dirty="0">
                <a:solidFill>
                  <a:srgbClr val="000000"/>
                </a:solidFill>
              </a:rPr>
              <a:t>Congenital infection</a:t>
            </a:r>
          </a:p>
          <a:p>
            <a:endParaRPr lang="en-US" dirty="0">
              <a:solidFill>
                <a:srgbClr val="000000"/>
              </a:solidFill>
            </a:endParaRPr>
          </a:p>
          <a:p>
            <a:endParaRPr lang="en-US" dirty="0">
              <a:solidFill>
                <a:srgbClr val="000000"/>
              </a:solidFill>
            </a:endParaRPr>
          </a:p>
        </p:txBody>
      </p:sp>
      <p:pic>
        <p:nvPicPr>
          <p:cNvPr id="5" name="Picture 4" descr="A close up of a logo&#10;&#10;Description automatically generated">
            <a:extLst>
              <a:ext uri="{FF2B5EF4-FFF2-40B4-BE49-F238E27FC236}">
                <a16:creationId xmlns:a16="http://schemas.microsoft.com/office/drawing/2014/main" id="{F90BF909-02A1-4441-AC8E-6DF734C7A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6606" y="1545167"/>
            <a:ext cx="4062551" cy="4062551"/>
          </a:xfrm>
          <a:prstGeom prst="rect">
            <a:avLst/>
          </a:prstGeom>
        </p:spPr>
      </p:pic>
      <p:sp>
        <p:nvSpPr>
          <p:cNvPr id="4" name="TextBox 3">
            <a:extLst>
              <a:ext uri="{FF2B5EF4-FFF2-40B4-BE49-F238E27FC236}">
                <a16:creationId xmlns:a16="http://schemas.microsoft.com/office/drawing/2014/main" id="{67BD2925-9BA5-4973-8B98-D63820368F1B}"/>
              </a:ext>
            </a:extLst>
          </p:cNvPr>
          <p:cNvSpPr txBox="1"/>
          <p:nvPr/>
        </p:nvSpPr>
        <p:spPr>
          <a:xfrm>
            <a:off x="5244859" y="5318068"/>
            <a:ext cx="6947141" cy="667786"/>
          </a:xfrm>
          <a:prstGeom prst="rect">
            <a:avLst/>
          </a:prstGeom>
          <a:noFill/>
        </p:spPr>
        <p:txBody>
          <a:bodyPr wrap="square" rtlCol="0">
            <a:noAutofit/>
          </a:bodyPr>
          <a:lstStyle/>
          <a:p>
            <a:br>
              <a:rPr lang="en-US" sz="1200" dirty="0">
                <a:solidFill>
                  <a:srgbClr val="000000"/>
                </a:solidFill>
                <a:latin typeface="Calibri" panose="020F0502020204030204" pitchFamily="34" charset="0"/>
              </a:rPr>
            </a:br>
            <a:r>
              <a:rPr lang="en-US" sz="1200" dirty="0">
                <a:solidFill>
                  <a:srgbClr val="000000"/>
                </a:solidFill>
                <a:latin typeface="Calibri" panose="020F0502020204030204" pitchFamily="34" charset="0"/>
              </a:rPr>
              <a:t>Gomez et al. Untreated Maternal Syphilis and Adverse Outcomes of Pregnancy. Bulletin of the WHO. 2013.</a:t>
            </a:r>
          </a:p>
        </p:txBody>
      </p:sp>
    </p:spTree>
    <p:extLst>
      <p:ext uri="{BB962C8B-B14F-4D97-AF65-F5344CB8AC3E}">
        <p14:creationId xmlns:p14="http://schemas.microsoft.com/office/powerpoint/2010/main" val="138779454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7D9A-0320-44AB-9902-D6E695F03FF4}"/>
              </a:ext>
            </a:extLst>
          </p:cNvPr>
          <p:cNvSpPr>
            <a:spLocks noGrp="1"/>
          </p:cNvSpPr>
          <p:nvPr>
            <p:ph type="title"/>
          </p:nvPr>
        </p:nvSpPr>
        <p:spPr>
          <a:prstGeom prst="rect">
            <a:avLst/>
          </a:prstGeom>
        </p:spPr>
        <p:txBody>
          <a:bodyPr/>
          <a:lstStyle/>
          <a:p>
            <a:r>
              <a:rPr lang="en-US"/>
              <a:t>Congenital Syphilis</a:t>
            </a:r>
          </a:p>
        </p:txBody>
      </p:sp>
      <p:sp>
        <p:nvSpPr>
          <p:cNvPr id="3" name="Text Placeholder 2">
            <a:extLst>
              <a:ext uri="{FF2B5EF4-FFF2-40B4-BE49-F238E27FC236}">
                <a16:creationId xmlns:a16="http://schemas.microsoft.com/office/drawing/2014/main" id="{042A6BA6-F938-452A-9000-E646D2D687F4}"/>
              </a:ext>
            </a:extLst>
          </p:cNvPr>
          <p:cNvSpPr>
            <a:spLocks noGrp="1"/>
          </p:cNvSpPr>
          <p:nvPr>
            <p:ph type="body" sz="quarter" idx="10"/>
          </p:nvPr>
        </p:nvSpPr>
        <p:spPr/>
        <p:txBody>
          <a:bodyPr/>
          <a:lstStyle/>
          <a:p>
            <a:r>
              <a:rPr lang="en-US">
                <a:solidFill>
                  <a:srgbClr val="000000"/>
                </a:solidFill>
              </a:rPr>
              <a:t>Early CS </a:t>
            </a:r>
            <a:r>
              <a:rPr lang="en-US" b="0">
                <a:solidFill>
                  <a:srgbClr val="000000"/>
                </a:solidFill>
              </a:rPr>
              <a:t>(first 2 years of life)</a:t>
            </a:r>
          </a:p>
          <a:p>
            <a:pPr lvl="1"/>
            <a:r>
              <a:rPr lang="en-US">
                <a:solidFill>
                  <a:srgbClr val="000000"/>
                </a:solidFill>
              </a:rPr>
              <a:t>Hepatosplenomegaly</a:t>
            </a:r>
          </a:p>
          <a:p>
            <a:pPr lvl="1"/>
            <a:r>
              <a:rPr lang="en-US">
                <a:solidFill>
                  <a:srgbClr val="000000"/>
                </a:solidFill>
              </a:rPr>
              <a:t>Rash</a:t>
            </a:r>
          </a:p>
          <a:p>
            <a:pPr lvl="1"/>
            <a:r>
              <a:rPr lang="en-US">
                <a:solidFill>
                  <a:srgbClr val="000000"/>
                </a:solidFill>
              </a:rPr>
              <a:t>Snuffles</a:t>
            </a:r>
          </a:p>
          <a:p>
            <a:pPr lvl="1"/>
            <a:r>
              <a:rPr lang="en-US">
                <a:solidFill>
                  <a:srgbClr val="000000"/>
                </a:solidFill>
              </a:rPr>
              <a:t>CNS invasion</a:t>
            </a:r>
          </a:p>
          <a:p>
            <a:pPr lvl="1"/>
            <a:r>
              <a:rPr lang="en-US">
                <a:solidFill>
                  <a:srgbClr val="000000"/>
                </a:solidFill>
              </a:rPr>
              <a:t>Bone abnormalities</a:t>
            </a:r>
          </a:p>
        </p:txBody>
      </p:sp>
      <p:pic>
        <p:nvPicPr>
          <p:cNvPr id="5" name="Picture 4" descr="A picture containing film&#10;&#10;Description automatically generated">
            <a:extLst>
              <a:ext uri="{FF2B5EF4-FFF2-40B4-BE49-F238E27FC236}">
                <a16:creationId xmlns:a16="http://schemas.microsoft.com/office/drawing/2014/main" id="{B80F1C51-BC9F-4FFF-9ABA-108E1043FCC2}"/>
              </a:ext>
            </a:extLst>
          </p:cNvPr>
          <p:cNvPicPr>
            <a:picLocks noChangeAspect="1"/>
          </p:cNvPicPr>
          <p:nvPr/>
        </p:nvPicPr>
        <p:blipFill rotWithShape="1">
          <a:blip r:embed="rId3">
            <a:extLst>
              <a:ext uri="{28A0092B-C50C-407E-A947-70E740481C1C}">
                <a14:useLocalDpi xmlns:a14="http://schemas.microsoft.com/office/drawing/2010/main" val="0"/>
              </a:ext>
            </a:extLst>
          </a:blip>
          <a:srcRect t="15421"/>
          <a:stretch/>
        </p:blipFill>
        <p:spPr>
          <a:xfrm>
            <a:off x="6140094" y="2110264"/>
            <a:ext cx="1579822" cy="1920295"/>
          </a:xfrm>
          <a:prstGeom prst="rect">
            <a:avLst/>
          </a:prstGeom>
        </p:spPr>
      </p:pic>
      <p:sp>
        <p:nvSpPr>
          <p:cNvPr id="6" name="TextBox 5">
            <a:extLst>
              <a:ext uri="{FF2B5EF4-FFF2-40B4-BE49-F238E27FC236}">
                <a16:creationId xmlns:a16="http://schemas.microsoft.com/office/drawing/2014/main" id="{D55B4E86-4B6B-490B-9E77-FDC2D8F7660F}"/>
              </a:ext>
            </a:extLst>
          </p:cNvPr>
          <p:cNvSpPr txBox="1"/>
          <p:nvPr/>
        </p:nvSpPr>
        <p:spPr>
          <a:xfrm>
            <a:off x="7301904" y="5508284"/>
            <a:ext cx="5858107" cy="276999"/>
          </a:xfrm>
          <a:prstGeom prst="rect">
            <a:avLst/>
          </a:prstGeom>
          <a:noFill/>
        </p:spPr>
        <p:txBody>
          <a:bodyPr wrap="square" rtlCol="0">
            <a:spAutoFit/>
          </a:bodyPr>
          <a:lstStyle/>
          <a:p>
            <a:r>
              <a:rPr lang="en-US" sz="1200">
                <a:solidFill>
                  <a:srgbClr val="000000"/>
                </a:solidFill>
                <a:latin typeface="Calibri" panose="020F0502020204030204" pitchFamily="34" charset="0"/>
              </a:rPr>
              <a:t>Cooper, Sanchez. Congenital Syphilis. </a:t>
            </a:r>
            <a:r>
              <a:rPr lang="en-US" sz="1200" i="1">
                <a:solidFill>
                  <a:srgbClr val="000000"/>
                </a:solidFill>
                <a:latin typeface="Calibri" panose="020F0502020204030204" pitchFamily="34" charset="0"/>
              </a:rPr>
              <a:t>Seminars in Perinatology. </a:t>
            </a:r>
            <a:r>
              <a:rPr lang="en-US" sz="1200">
                <a:solidFill>
                  <a:srgbClr val="000000"/>
                </a:solidFill>
                <a:latin typeface="Calibri" panose="020F0502020204030204" pitchFamily="34" charset="0"/>
              </a:rPr>
              <a:t>2018.</a:t>
            </a:r>
            <a:endParaRPr lang="en-US" sz="1200" i="1">
              <a:solidFill>
                <a:srgbClr val="000000"/>
              </a:solidFill>
              <a:latin typeface="Calibri" panose="020F0502020204030204" pitchFamily="34" charset="0"/>
            </a:endParaRPr>
          </a:p>
        </p:txBody>
      </p:sp>
    </p:spTree>
    <p:extLst>
      <p:ext uri="{BB962C8B-B14F-4D97-AF65-F5344CB8AC3E}">
        <p14:creationId xmlns:p14="http://schemas.microsoft.com/office/powerpoint/2010/main" val="117732635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7D9A-0320-44AB-9902-D6E695F03FF4}"/>
              </a:ext>
            </a:extLst>
          </p:cNvPr>
          <p:cNvSpPr>
            <a:spLocks noGrp="1"/>
          </p:cNvSpPr>
          <p:nvPr>
            <p:ph type="title"/>
          </p:nvPr>
        </p:nvSpPr>
        <p:spPr>
          <a:prstGeom prst="rect">
            <a:avLst/>
          </a:prstGeom>
        </p:spPr>
        <p:txBody>
          <a:bodyPr/>
          <a:lstStyle/>
          <a:p>
            <a:r>
              <a:rPr lang="en-US"/>
              <a:t>Congenital Syphilis</a:t>
            </a:r>
          </a:p>
        </p:txBody>
      </p:sp>
      <p:sp>
        <p:nvSpPr>
          <p:cNvPr id="3" name="Text Placeholder 2">
            <a:extLst>
              <a:ext uri="{FF2B5EF4-FFF2-40B4-BE49-F238E27FC236}">
                <a16:creationId xmlns:a16="http://schemas.microsoft.com/office/drawing/2014/main" id="{042A6BA6-F938-452A-9000-E646D2D687F4}"/>
              </a:ext>
            </a:extLst>
          </p:cNvPr>
          <p:cNvSpPr>
            <a:spLocks noGrp="1"/>
          </p:cNvSpPr>
          <p:nvPr>
            <p:ph type="body" sz="quarter" idx="10"/>
          </p:nvPr>
        </p:nvSpPr>
        <p:spPr/>
        <p:txBody>
          <a:bodyPr/>
          <a:lstStyle/>
          <a:p>
            <a:r>
              <a:rPr lang="en-US">
                <a:solidFill>
                  <a:srgbClr val="000000"/>
                </a:solidFill>
              </a:rPr>
              <a:t>Early CS </a:t>
            </a:r>
            <a:r>
              <a:rPr lang="en-US" b="0">
                <a:solidFill>
                  <a:srgbClr val="000000"/>
                </a:solidFill>
              </a:rPr>
              <a:t>(under 2 years old)</a:t>
            </a:r>
          </a:p>
          <a:p>
            <a:pPr lvl="1"/>
            <a:r>
              <a:rPr lang="en-US">
                <a:solidFill>
                  <a:srgbClr val="000000"/>
                </a:solidFill>
              </a:rPr>
              <a:t>Hepatosplenomegaly</a:t>
            </a:r>
          </a:p>
          <a:p>
            <a:pPr lvl="1"/>
            <a:r>
              <a:rPr lang="en-US">
                <a:solidFill>
                  <a:srgbClr val="000000"/>
                </a:solidFill>
              </a:rPr>
              <a:t>Rash</a:t>
            </a:r>
          </a:p>
          <a:p>
            <a:pPr lvl="1"/>
            <a:r>
              <a:rPr lang="en-US">
                <a:solidFill>
                  <a:srgbClr val="000000"/>
                </a:solidFill>
              </a:rPr>
              <a:t>Snuffles</a:t>
            </a:r>
          </a:p>
          <a:p>
            <a:pPr lvl="1"/>
            <a:r>
              <a:rPr lang="en-US">
                <a:solidFill>
                  <a:srgbClr val="000000"/>
                </a:solidFill>
              </a:rPr>
              <a:t>CNS invasion</a:t>
            </a:r>
          </a:p>
          <a:p>
            <a:pPr lvl="1"/>
            <a:r>
              <a:rPr lang="en-US">
                <a:solidFill>
                  <a:srgbClr val="000000"/>
                </a:solidFill>
              </a:rPr>
              <a:t>Bone abnormalities</a:t>
            </a:r>
          </a:p>
          <a:p>
            <a:r>
              <a:rPr lang="en-US">
                <a:solidFill>
                  <a:srgbClr val="000000"/>
                </a:solidFill>
              </a:rPr>
              <a:t>Late CS </a:t>
            </a:r>
            <a:r>
              <a:rPr lang="en-US" b="0">
                <a:solidFill>
                  <a:srgbClr val="000000"/>
                </a:solidFill>
              </a:rPr>
              <a:t>(over 2 years old)</a:t>
            </a:r>
          </a:p>
          <a:p>
            <a:pPr lvl="1"/>
            <a:r>
              <a:rPr lang="en-US">
                <a:solidFill>
                  <a:srgbClr val="000000"/>
                </a:solidFill>
              </a:rPr>
              <a:t>Prevent with treatment before 3 months old</a:t>
            </a:r>
          </a:p>
          <a:p>
            <a:pPr lvl="1"/>
            <a:r>
              <a:rPr lang="en-US">
                <a:solidFill>
                  <a:srgbClr val="000000"/>
                </a:solidFill>
              </a:rPr>
              <a:t>Hutchinson’s triad</a:t>
            </a:r>
          </a:p>
          <a:p>
            <a:endParaRPr lang="en-US" b="0">
              <a:solidFill>
                <a:srgbClr val="000000"/>
              </a:solidFill>
            </a:endParaRPr>
          </a:p>
        </p:txBody>
      </p:sp>
      <p:sp>
        <p:nvSpPr>
          <p:cNvPr id="6" name="TextBox 5">
            <a:extLst>
              <a:ext uri="{FF2B5EF4-FFF2-40B4-BE49-F238E27FC236}">
                <a16:creationId xmlns:a16="http://schemas.microsoft.com/office/drawing/2014/main" id="{D55B4E86-4B6B-490B-9E77-FDC2D8F7660F}"/>
              </a:ext>
            </a:extLst>
          </p:cNvPr>
          <p:cNvSpPr txBox="1"/>
          <p:nvPr/>
        </p:nvSpPr>
        <p:spPr>
          <a:xfrm>
            <a:off x="6930005" y="6288849"/>
            <a:ext cx="5858107" cy="276999"/>
          </a:xfrm>
          <a:prstGeom prst="rect">
            <a:avLst/>
          </a:prstGeom>
          <a:noFill/>
        </p:spPr>
        <p:txBody>
          <a:bodyPr wrap="square" rtlCol="0">
            <a:spAutoFit/>
          </a:bodyPr>
          <a:lstStyle/>
          <a:p>
            <a:r>
              <a:rPr lang="en-US" sz="1200" dirty="0">
                <a:solidFill>
                  <a:srgbClr val="000000"/>
                </a:solidFill>
                <a:latin typeface="Calibri" panose="020F0502020204030204" pitchFamily="34" charset="0"/>
              </a:rPr>
              <a:t>Cooper, Sanchez. Congenital Syphilis. </a:t>
            </a:r>
            <a:r>
              <a:rPr lang="en-US" sz="1200" i="1" dirty="0">
                <a:solidFill>
                  <a:srgbClr val="000000"/>
                </a:solidFill>
                <a:latin typeface="Calibri" panose="020F0502020204030204" pitchFamily="34" charset="0"/>
              </a:rPr>
              <a:t>Seminars in Perinatology. </a:t>
            </a:r>
            <a:r>
              <a:rPr lang="en-US" sz="1200" dirty="0">
                <a:solidFill>
                  <a:srgbClr val="000000"/>
                </a:solidFill>
                <a:latin typeface="Calibri" panose="020F0502020204030204" pitchFamily="34" charset="0"/>
              </a:rPr>
              <a:t>2018.</a:t>
            </a:r>
            <a:endParaRPr lang="en-US" sz="1200" i="1" dirty="0">
              <a:solidFill>
                <a:srgbClr val="000000"/>
              </a:solidFill>
              <a:latin typeface="Calibri" panose="020F0502020204030204" pitchFamily="34" charset="0"/>
            </a:endParaRPr>
          </a:p>
        </p:txBody>
      </p:sp>
      <p:pic>
        <p:nvPicPr>
          <p:cNvPr id="7" name="Picture 6" descr="A picture containing film&#10;&#10;Description automatically generated">
            <a:extLst>
              <a:ext uri="{FF2B5EF4-FFF2-40B4-BE49-F238E27FC236}">
                <a16:creationId xmlns:a16="http://schemas.microsoft.com/office/drawing/2014/main" id="{DBDB1A80-8C91-46A7-B404-8F9E4386EC98}"/>
              </a:ext>
            </a:extLst>
          </p:cNvPr>
          <p:cNvPicPr>
            <a:picLocks noChangeAspect="1"/>
          </p:cNvPicPr>
          <p:nvPr/>
        </p:nvPicPr>
        <p:blipFill rotWithShape="1">
          <a:blip r:embed="rId3">
            <a:extLst>
              <a:ext uri="{28A0092B-C50C-407E-A947-70E740481C1C}">
                <a14:useLocalDpi xmlns:a14="http://schemas.microsoft.com/office/drawing/2010/main" val="0"/>
              </a:ext>
            </a:extLst>
          </a:blip>
          <a:srcRect t="15421"/>
          <a:stretch/>
        </p:blipFill>
        <p:spPr>
          <a:xfrm>
            <a:off x="6140094" y="2110264"/>
            <a:ext cx="1579822" cy="1920295"/>
          </a:xfrm>
          <a:prstGeom prst="rect">
            <a:avLst/>
          </a:prstGeom>
        </p:spPr>
      </p:pic>
    </p:spTree>
    <p:extLst>
      <p:ext uri="{BB962C8B-B14F-4D97-AF65-F5344CB8AC3E}">
        <p14:creationId xmlns:p14="http://schemas.microsoft.com/office/powerpoint/2010/main" val="2285146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6BBE96-ACF8-4CC8-BDB0-65ADF595BD86}"/>
              </a:ext>
            </a:extLst>
          </p:cNvPr>
          <p:cNvSpPr/>
          <p:nvPr/>
        </p:nvSpPr>
        <p:spPr>
          <a:xfrm>
            <a:off x="8446755" y="6162213"/>
            <a:ext cx="4277736" cy="276999"/>
          </a:xfrm>
          <a:prstGeom prst="rect">
            <a:avLst/>
          </a:prstGeom>
        </p:spPr>
        <p:txBody>
          <a:bodyPr wrap="square">
            <a:spAutoFit/>
          </a:bodyPr>
          <a:lstStyle/>
          <a:p>
            <a:r>
              <a:rPr lang="en-US" sz="1200" dirty="0">
                <a:solidFill>
                  <a:srgbClr val="000000"/>
                </a:solidFill>
                <a:latin typeface="Calibri" panose="020F0502020204030204" pitchFamily="34" charset="0"/>
                <a:cs typeface="Calibri" panose="020F0502020204030204" pitchFamily="34" charset="0"/>
              </a:rPr>
              <a:t>Sexually Transmitted Disease Surveillance, 2020</a:t>
            </a:r>
          </a:p>
        </p:txBody>
      </p:sp>
      <p:sp>
        <p:nvSpPr>
          <p:cNvPr id="8" name="Title 1">
            <a:extLst>
              <a:ext uri="{FF2B5EF4-FFF2-40B4-BE49-F238E27FC236}">
                <a16:creationId xmlns:a16="http://schemas.microsoft.com/office/drawing/2014/main" id="{376A3787-A634-4071-89A4-58FB38EF3EB4}"/>
              </a:ext>
            </a:extLst>
          </p:cNvPr>
          <p:cNvSpPr>
            <a:spLocks noGrp="1"/>
          </p:cNvSpPr>
          <p:nvPr>
            <p:ph type="title"/>
          </p:nvPr>
        </p:nvSpPr>
        <p:spPr>
          <a:prstGeom prst="rect">
            <a:avLst/>
          </a:prstGeom>
        </p:spPr>
        <p:txBody>
          <a:bodyPr/>
          <a:lstStyle/>
          <a:p>
            <a:r>
              <a:rPr lang="en-US" sz="3600" dirty="0"/>
              <a:t>Most neonates with CS have no signs or symptoms.</a:t>
            </a:r>
          </a:p>
        </p:txBody>
      </p:sp>
      <p:pic>
        <p:nvPicPr>
          <p:cNvPr id="6" name="Picture 1" descr="Area plot showing number of cases of congenital syphilis by vital status and clinical signs and symptoms of infection in the United States from 2016 to 2020.">
            <a:extLst>
              <a:ext uri="{FF2B5EF4-FFF2-40B4-BE49-F238E27FC236}">
                <a16:creationId xmlns:a16="http://schemas.microsoft.com/office/drawing/2014/main" id="{4E8B9342-A51B-4AF0-BB70-FD91B0487481}"/>
              </a:ext>
            </a:extLst>
          </p:cNvPr>
          <p:cNvPicPr>
            <a:picLocks noGrp="1" noChangeAspect="1"/>
          </p:cNvPicPr>
          <p:nvPr/>
        </p:nvPicPr>
        <p:blipFill>
          <a:blip r:embed="rId3"/>
          <a:stretch>
            <a:fillRect/>
          </a:stretch>
        </p:blipFill>
        <p:spPr bwMode="auto">
          <a:xfrm>
            <a:off x="1859921" y="1417639"/>
            <a:ext cx="8851537" cy="4744574"/>
          </a:xfrm>
          <a:prstGeom prst="rect">
            <a:avLst/>
          </a:prstGeom>
          <a:noFill/>
          <a:ln w="9525">
            <a:noFill/>
            <a:headEnd/>
            <a:tailEnd/>
          </a:ln>
        </p:spPr>
      </p:pic>
    </p:spTree>
    <p:extLst>
      <p:ext uri="{BB962C8B-B14F-4D97-AF65-F5344CB8AC3E}">
        <p14:creationId xmlns:p14="http://schemas.microsoft.com/office/powerpoint/2010/main" val="216074106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AF6E-E666-4F34-B9B0-4867C39A519E}"/>
              </a:ext>
            </a:extLst>
          </p:cNvPr>
          <p:cNvSpPr>
            <a:spLocks noGrp="1"/>
          </p:cNvSpPr>
          <p:nvPr>
            <p:ph type="title"/>
          </p:nvPr>
        </p:nvSpPr>
        <p:spPr>
          <a:prstGeom prst="rect">
            <a:avLst/>
          </a:prstGeom>
        </p:spPr>
        <p:txBody>
          <a:bodyPr/>
          <a:lstStyle/>
          <a:p>
            <a:r>
              <a:rPr lang="en-US" sz="3600"/>
              <a:t>Most neonates with CS have no signs or symptoms.</a:t>
            </a:r>
          </a:p>
        </p:txBody>
      </p:sp>
      <p:sp>
        <p:nvSpPr>
          <p:cNvPr id="3" name="Text Placeholder 2">
            <a:extLst>
              <a:ext uri="{FF2B5EF4-FFF2-40B4-BE49-F238E27FC236}">
                <a16:creationId xmlns:a16="http://schemas.microsoft.com/office/drawing/2014/main" id="{337640C4-466C-4103-A8F4-C25F10888F2C}"/>
              </a:ext>
            </a:extLst>
          </p:cNvPr>
          <p:cNvSpPr>
            <a:spLocks noGrp="1"/>
          </p:cNvSpPr>
          <p:nvPr>
            <p:ph type="body" sz="quarter" idx="10"/>
          </p:nvPr>
        </p:nvSpPr>
        <p:spPr/>
        <p:txBody>
          <a:bodyPr/>
          <a:lstStyle/>
          <a:p>
            <a:r>
              <a:rPr lang="en-US" b="0">
                <a:solidFill>
                  <a:srgbClr val="000000"/>
                </a:solidFill>
              </a:rPr>
              <a:t>68 infants were diagnosed with CS after 28 days of life (US, 2014-2018)</a:t>
            </a:r>
          </a:p>
          <a:p>
            <a:r>
              <a:rPr lang="en-US" b="0">
                <a:solidFill>
                  <a:srgbClr val="000000"/>
                </a:solidFill>
              </a:rPr>
              <a:t>2019 Case Reports</a:t>
            </a:r>
          </a:p>
          <a:p>
            <a:pPr lvl="1"/>
            <a:r>
              <a:rPr lang="en-US">
                <a:solidFill>
                  <a:srgbClr val="000000"/>
                </a:solidFill>
              </a:rPr>
              <a:t>No signs or symptoms at birth</a:t>
            </a:r>
          </a:p>
          <a:p>
            <a:pPr lvl="1"/>
            <a:r>
              <a:rPr lang="en-US">
                <a:solidFill>
                  <a:srgbClr val="000000"/>
                </a:solidFill>
              </a:rPr>
              <a:t>Diagnosed at four and six months of age</a:t>
            </a:r>
            <a:endParaRPr lang="en-US" b="0">
              <a:solidFill>
                <a:srgbClr val="000000"/>
              </a:solidFill>
            </a:endParaRPr>
          </a:p>
        </p:txBody>
      </p:sp>
      <p:pic>
        <p:nvPicPr>
          <p:cNvPr id="10" name="Content Placeholder 9" descr="A picture containing person, person, indoor, looking&#10;&#10;Description automatically generated">
            <a:extLst>
              <a:ext uri="{FF2B5EF4-FFF2-40B4-BE49-F238E27FC236}">
                <a16:creationId xmlns:a16="http://schemas.microsoft.com/office/drawing/2014/main" id="{A139F83D-7DE3-467A-9470-A327CF4F85F7}"/>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r="50145"/>
          <a:stretch/>
        </p:blipFill>
        <p:spPr>
          <a:xfrm>
            <a:off x="10226675" y="2100263"/>
            <a:ext cx="1965325" cy="1971675"/>
          </a:xfrm>
        </p:spPr>
      </p:pic>
      <p:sp>
        <p:nvSpPr>
          <p:cNvPr id="5" name="TextBox 4">
            <a:extLst>
              <a:ext uri="{FF2B5EF4-FFF2-40B4-BE49-F238E27FC236}">
                <a16:creationId xmlns:a16="http://schemas.microsoft.com/office/drawing/2014/main" id="{1DB5C21D-746E-4CF9-A4B1-7D78DC4C5A61}"/>
              </a:ext>
            </a:extLst>
          </p:cNvPr>
          <p:cNvSpPr txBox="1"/>
          <p:nvPr/>
        </p:nvSpPr>
        <p:spPr>
          <a:xfrm>
            <a:off x="5374694" y="5387793"/>
            <a:ext cx="6515003" cy="461665"/>
          </a:xfrm>
          <a:prstGeom prst="rect">
            <a:avLst/>
          </a:prstGeom>
          <a:noFill/>
        </p:spPr>
        <p:txBody>
          <a:bodyPr wrap="square" rtlCol="0">
            <a:spAutoFit/>
          </a:bodyPr>
          <a:lstStyle/>
          <a:p>
            <a:pPr algn="r"/>
            <a:r>
              <a:rPr lang="en-US" sz="1200">
                <a:solidFill>
                  <a:srgbClr val="000000"/>
                </a:solidFill>
                <a:latin typeface="Calibri" panose="020F0502020204030204" pitchFamily="34" charset="0"/>
              </a:rPr>
              <a:t>Dorfman, Glaser. Congenital Syphilis Presenting Beyond the Newborn Period. </a:t>
            </a:r>
            <a:r>
              <a:rPr lang="en-US" sz="1200" i="1">
                <a:solidFill>
                  <a:srgbClr val="000000"/>
                </a:solidFill>
                <a:latin typeface="Calibri" panose="020F0502020204030204" pitchFamily="34" charset="0"/>
              </a:rPr>
              <a:t>NEJM. </a:t>
            </a:r>
            <a:r>
              <a:rPr lang="en-US" sz="1200">
                <a:solidFill>
                  <a:srgbClr val="000000"/>
                </a:solidFill>
                <a:latin typeface="Calibri" panose="020F0502020204030204" pitchFamily="34" charset="0"/>
              </a:rPr>
              <a:t>1990.</a:t>
            </a:r>
            <a:endParaRPr lang="en-US" sz="1200" i="1">
              <a:solidFill>
                <a:srgbClr val="000000"/>
              </a:solidFill>
              <a:latin typeface="Calibri" panose="020F0502020204030204" pitchFamily="34" charset="0"/>
            </a:endParaRPr>
          </a:p>
          <a:p>
            <a:pPr algn="r"/>
            <a:r>
              <a:rPr lang="en-US" sz="1200">
                <a:solidFill>
                  <a:srgbClr val="000000"/>
                </a:solidFill>
                <a:latin typeface="Calibri" panose="020F0502020204030204" pitchFamily="34" charset="0"/>
              </a:rPr>
              <a:t>Jacobs, et al. </a:t>
            </a:r>
            <a:r>
              <a:rPr lang="en-US" sz="1200">
                <a:solidFill>
                  <a:srgbClr val="000000"/>
                </a:solidFill>
                <a:latin typeface="Calibri" panose="020F0502020204030204" pitchFamily="34" charset="0"/>
                <a:cs typeface="Calibri" panose="020F0502020204030204" pitchFamily="34" charset="0"/>
              </a:rPr>
              <a:t>Congenital Syphilis Misdiagnosed as Suspected Nonaccidental Trauma. </a:t>
            </a:r>
            <a:r>
              <a:rPr lang="en-US" sz="1200" i="1">
                <a:solidFill>
                  <a:srgbClr val="000000"/>
                </a:solidFill>
                <a:latin typeface="Calibri" panose="020F0502020204030204" pitchFamily="34" charset="0"/>
                <a:cs typeface="Calibri" panose="020F0502020204030204" pitchFamily="34" charset="0"/>
              </a:rPr>
              <a:t>Pediatrics</a:t>
            </a:r>
            <a:r>
              <a:rPr lang="en-US" sz="1200">
                <a:solidFill>
                  <a:srgbClr val="000000"/>
                </a:solidFill>
                <a:latin typeface="Calibri" panose="020F0502020204030204" pitchFamily="34" charset="0"/>
                <a:cs typeface="Calibri" panose="020F0502020204030204" pitchFamily="34" charset="0"/>
              </a:rPr>
              <a:t>. 2019. </a:t>
            </a:r>
          </a:p>
        </p:txBody>
      </p:sp>
      <p:pic>
        <p:nvPicPr>
          <p:cNvPr id="11" name="Content Placeholder 9" descr="A picture containing person, person, indoor, looking&#10;&#10;Description automatically generated">
            <a:extLst>
              <a:ext uri="{FF2B5EF4-FFF2-40B4-BE49-F238E27FC236}">
                <a16:creationId xmlns:a16="http://schemas.microsoft.com/office/drawing/2014/main" id="{AB3C6D95-6D2D-4E6B-AA65-5735DA44D8A8}"/>
              </a:ext>
            </a:extLst>
          </p:cNvPr>
          <p:cNvPicPr>
            <a:picLocks noChangeAspect="1"/>
          </p:cNvPicPr>
          <p:nvPr/>
        </p:nvPicPr>
        <p:blipFill rotWithShape="1">
          <a:blip r:embed="rId3">
            <a:extLst>
              <a:ext uri="{28A0092B-C50C-407E-A947-70E740481C1C}">
                <a14:useLocalDpi xmlns:a14="http://schemas.microsoft.com/office/drawing/2010/main" val="0"/>
              </a:ext>
            </a:extLst>
          </a:blip>
          <a:srcRect l="50145"/>
          <a:stretch/>
        </p:blipFill>
        <p:spPr bwMode="auto">
          <a:xfrm>
            <a:off x="7638624" y="3243593"/>
            <a:ext cx="1987142" cy="199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0803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1164-2BC4-4491-9621-1C7087618452}"/>
              </a:ext>
            </a:extLst>
          </p:cNvPr>
          <p:cNvSpPr>
            <a:spLocks noGrp="1"/>
          </p:cNvSpPr>
          <p:nvPr>
            <p:ph type="title"/>
          </p:nvPr>
        </p:nvSpPr>
        <p:spPr>
          <a:xfrm>
            <a:off x="5420299" y="274639"/>
            <a:ext cx="5761822" cy="1587212"/>
          </a:xfrm>
          <a:prstGeom prst="rect">
            <a:avLst/>
          </a:prstGeom>
        </p:spPr>
        <p:txBody>
          <a:bodyPr vert="horz" lIns="91440" tIns="45720" rIns="91440" bIns="45720" rtlCol="0" anchor="ctr">
            <a:normAutofit/>
          </a:bodyPr>
          <a:lstStyle/>
          <a:p>
            <a:r>
              <a:rPr lang="en-US" sz="4200" dirty="0"/>
              <a:t>One “who knows syphilis knows medicine.”</a:t>
            </a:r>
          </a:p>
        </p:txBody>
      </p:sp>
      <p:pic>
        <p:nvPicPr>
          <p:cNvPr id="4" name="Content Placeholder 3">
            <a:extLst>
              <a:ext uri="{FF2B5EF4-FFF2-40B4-BE49-F238E27FC236}">
                <a16:creationId xmlns:a16="http://schemas.microsoft.com/office/drawing/2014/main" id="{A1DD46C8-1397-4FC5-BF00-1B8D922FD7A4}"/>
              </a:ext>
            </a:extLst>
          </p:cNvPr>
          <p:cNvPicPr>
            <a:picLocks noGrp="1" noChangeAspect="1"/>
          </p:cNvPicPr>
          <p:nvPr>
            <p:ph idx="4294967295"/>
          </p:nvPr>
        </p:nvPicPr>
        <p:blipFill rotWithShape="1">
          <a:blip r:embed="rId3"/>
          <a:srcRect l="3544" r="3544"/>
          <a:stretch/>
        </p:blipFill>
        <p:spPr>
          <a:xfrm>
            <a:off x="0" y="0"/>
            <a:ext cx="4635500" cy="5856288"/>
          </a:xfrm>
          <a:prstGeom prst="rect">
            <a:avLst/>
          </a:prstGeom>
          <a:effectLst/>
        </p:spPr>
      </p:pic>
      <p:sp>
        <p:nvSpPr>
          <p:cNvPr id="5" name="TextBox 4">
            <a:extLst>
              <a:ext uri="{FF2B5EF4-FFF2-40B4-BE49-F238E27FC236}">
                <a16:creationId xmlns:a16="http://schemas.microsoft.com/office/drawing/2014/main" id="{AF9DC535-A75F-4026-B061-388012A20429}"/>
              </a:ext>
            </a:extLst>
          </p:cNvPr>
          <p:cNvSpPr txBox="1"/>
          <p:nvPr/>
        </p:nvSpPr>
        <p:spPr>
          <a:xfrm>
            <a:off x="5609690" y="2075381"/>
            <a:ext cx="3955550" cy="523220"/>
          </a:xfrm>
          <a:prstGeom prst="rect">
            <a:avLst/>
          </a:prstGeom>
          <a:noFill/>
        </p:spPr>
        <p:txBody>
          <a:bodyPr wrap="square" rtlCol="0">
            <a:spAutoFit/>
          </a:bodyPr>
          <a:lstStyle/>
          <a:p>
            <a:r>
              <a:rPr lang="en-US" sz="2800" b="1" i="1">
                <a:solidFill>
                  <a:srgbClr val="000000"/>
                </a:solidFill>
                <a:latin typeface="Calibri" panose="020F0502020204030204" pitchFamily="34" charset="0"/>
              </a:rPr>
              <a:t>- Sir William Osler</a:t>
            </a:r>
          </a:p>
        </p:txBody>
      </p:sp>
    </p:spTree>
    <p:extLst>
      <p:ext uri="{BB962C8B-B14F-4D97-AF65-F5344CB8AC3E}">
        <p14:creationId xmlns:p14="http://schemas.microsoft.com/office/powerpoint/2010/main" val="112706491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932924-F404-4096-951C-994704C50FFE}"/>
              </a:ext>
            </a:extLst>
          </p:cNvPr>
          <p:cNvSpPr>
            <a:spLocks noGrp="1"/>
          </p:cNvSpPr>
          <p:nvPr>
            <p:ph type="body" sz="quarter" idx="10"/>
          </p:nvPr>
        </p:nvSpPr>
        <p:spPr>
          <a:xfrm>
            <a:off x="3811979" y="2032500"/>
            <a:ext cx="8380021" cy="4455584"/>
          </a:xfrm>
        </p:spPr>
        <p:txBody>
          <a:bodyPr/>
          <a:lstStyle/>
          <a:p>
            <a:pPr marL="0" indent="0">
              <a:buNone/>
            </a:pPr>
            <a:endParaRPr lang="en-US" b="0" dirty="0">
              <a:solidFill>
                <a:srgbClr val="000000"/>
              </a:solidFill>
            </a:endParaRPr>
          </a:p>
          <a:p>
            <a:pPr marL="0" indent="0">
              <a:buNone/>
            </a:pPr>
            <a:r>
              <a:rPr lang="en-US" b="0" dirty="0">
                <a:solidFill>
                  <a:srgbClr val="000000"/>
                </a:solidFill>
              </a:rPr>
              <a:t>Timely diagnosis and treatment of maternal syphilis can </a:t>
            </a:r>
            <a:r>
              <a:rPr lang="en-US" dirty="0">
                <a:solidFill>
                  <a:srgbClr val="000000"/>
                </a:solidFill>
              </a:rPr>
              <a:t>prevent </a:t>
            </a:r>
            <a:r>
              <a:rPr lang="en-US" b="0" dirty="0">
                <a:solidFill>
                  <a:srgbClr val="000000"/>
                </a:solidFill>
              </a:rPr>
              <a:t>congenital syphilis.</a:t>
            </a:r>
          </a:p>
          <a:p>
            <a:pPr marL="0" indent="0">
              <a:buNone/>
            </a:pPr>
            <a:endParaRPr lang="en-US" b="0" dirty="0">
              <a:solidFill>
                <a:srgbClr val="000000"/>
              </a:solidFill>
            </a:endParaRPr>
          </a:p>
          <a:p>
            <a:pPr marL="0" indent="0">
              <a:buNone/>
            </a:pPr>
            <a:r>
              <a:rPr lang="en-US" sz="2800" b="0" i="1" dirty="0">
                <a:solidFill>
                  <a:srgbClr val="000000"/>
                </a:solidFill>
              </a:rPr>
              <a:t>*Timely = initiated at least 30 days before delivery</a:t>
            </a:r>
          </a:p>
        </p:txBody>
      </p:sp>
      <p:pic>
        <p:nvPicPr>
          <p:cNvPr id="5" name="Picture 4" descr="A close up of a logo&#10;&#10;Description automatically generated">
            <a:extLst>
              <a:ext uri="{FF2B5EF4-FFF2-40B4-BE49-F238E27FC236}">
                <a16:creationId xmlns:a16="http://schemas.microsoft.com/office/drawing/2014/main" id="{821448D0-1C7D-422D-8FE8-907EF8B00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52" y="1584746"/>
            <a:ext cx="3688507" cy="3688507"/>
          </a:xfrm>
          <a:prstGeom prst="rect">
            <a:avLst/>
          </a:prstGeom>
        </p:spPr>
      </p:pic>
    </p:spTree>
    <p:extLst>
      <p:ext uri="{BB962C8B-B14F-4D97-AF65-F5344CB8AC3E}">
        <p14:creationId xmlns:p14="http://schemas.microsoft.com/office/powerpoint/2010/main" val="205170417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63E4D2-A93D-4C94-81FF-EC81CD422BA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4480561" y="705393"/>
            <a:ext cx="6603076" cy="4952307"/>
          </a:xfrm>
          <a:prstGeom prst="rect">
            <a:avLst/>
          </a:prstGeom>
        </p:spPr>
      </p:pic>
      <p:sp>
        <p:nvSpPr>
          <p:cNvPr id="6" name="Rectangle 5">
            <a:extLst>
              <a:ext uri="{FF2B5EF4-FFF2-40B4-BE49-F238E27FC236}">
                <a16:creationId xmlns:a16="http://schemas.microsoft.com/office/drawing/2014/main" id="{0A2EA20E-3A75-47E9-828F-31092BCF737A}"/>
              </a:ext>
            </a:extLst>
          </p:cNvPr>
          <p:cNvSpPr/>
          <p:nvPr/>
        </p:nvSpPr>
        <p:spPr>
          <a:xfrm>
            <a:off x="0" y="0"/>
            <a:ext cx="12192000" cy="7163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EAAC1DA-32E2-47AC-9463-AC24BAA65630}"/>
              </a:ext>
            </a:extLst>
          </p:cNvPr>
          <p:cNvSpPr>
            <a:spLocks noGrp="1"/>
          </p:cNvSpPr>
          <p:nvPr>
            <p:ph type="title"/>
          </p:nvPr>
        </p:nvSpPr>
        <p:spPr/>
        <p:txBody>
          <a:bodyPr/>
          <a:lstStyle/>
          <a:p>
            <a:r>
              <a:rPr lang="en-US"/>
              <a:t>Epidemiology</a:t>
            </a:r>
          </a:p>
        </p:txBody>
      </p:sp>
    </p:spTree>
    <p:extLst>
      <p:ext uri="{BB962C8B-B14F-4D97-AF65-F5344CB8AC3E}">
        <p14:creationId xmlns:p14="http://schemas.microsoft.com/office/powerpoint/2010/main" val="257439937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7A0C14-8045-4DC4-A5E4-AD9675B9E39D}"/>
              </a:ext>
            </a:extLst>
          </p:cNvPr>
          <p:cNvPicPr>
            <a:picLocks noChangeAspect="1"/>
          </p:cNvPicPr>
          <p:nvPr/>
        </p:nvPicPr>
        <p:blipFill>
          <a:blip r:embed="rId3"/>
          <a:stretch>
            <a:fillRect/>
          </a:stretch>
        </p:blipFill>
        <p:spPr>
          <a:xfrm>
            <a:off x="1149531" y="290512"/>
            <a:ext cx="10189030" cy="5595475"/>
          </a:xfrm>
          <a:prstGeom prst="rect">
            <a:avLst/>
          </a:prstGeom>
        </p:spPr>
      </p:pic>
    </p:spTree>
    <p:extLst>
      <p:ext uri="{BB962C8B-B14F-4D97-AF65-F5344CB8AC3E}">
        <p14:creationId xmlns:p14="http://schemas.microsoft.com/office/powerpoint/2010/main" val="56732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8A28CB-005B-4189-A108-323E6961363E}"/>
              </a:ext>
            </a:extLst>
          </p:cNvPr>
          <p:cNvPicPr>
            <a:picLocks noChangeAspect="1"/>
          </p:cNvPicPr>
          <p:nvPr/>
        </p:nvPicPr>
        <p:blipFill>
          <a:blip r:embed="rId3"/>
          <a:stretch>
            <a:fillRect/>
          </a:stretch>
        </p:blipFill>
        <p:spPr>
          <a:xfrm>
            <a:off x="1350289" y="1743876"/>
            <a:ext cx="8750232" cy="4686353"/>
          </a:xfrm>
          <a:prstGeom prst="rect">
            <a:avLst/>
          </a:prstGeom>
        </p:spPr>
      </p:pic>
      <p:sp>
        <p:nvSpPr>
          <p:cNvPr id="8" name="Slide Number Placeholder 1">
            <a:extLst>
              <a:ext uri="{FF2B5EF4-FFF2-40B4-BE49-F238E27FC236}">
                <a16:creationId xmlns:a16="http://schemas.microsoft.com/office/drawing/2014/main" id="{D9B37DA7-E001-42BC-85EC-64303635D454}"/>
              </a:ext>
            </a:extLst>
          </p:cNvPr>
          <p:cNvSpPr txBox="1">
            <a:spLocks/>
          </p:cNvSpPr>
          <p:nvPr/>
        </p:nvSpPr>
        <p:spPr>
          <a:xfrm>
            <a:off x="8545406" y="6412300"/>
            <a:ext cx="1926705" cy="34193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defRPr/>
            </a:pPr>
            <a:fld id="{A5B3EB47-D6C5-4754-9AEC-3F154F7097EF}" type="slidenum">
              <a:rPr lang="en-US" sz="900">
                <a:solidFill>
                  <a:srgbClr val="000000"/>
                </a:solidFill>
                <a:latin typeface="Calibri" panose="020F0502020204030204" pitchFamily="34" charset="0"/>
                <a:cs typeface="Calibri" panose="020F0502020204030204" pitchFamily="34" charset="0"/>
              </a:rPr>
              <a:pPr algn="r" defTabSz="342900">
                <a:defRPr/>
              </a:pPr>
              <a:t>33</a:t>
            </a:fld>
            <a:endParaRPr lang="en-US" sz="900" dirty="0">
              <a:solidFill>
                <a:srgbClr val="000000"/>
              </a:solidFill>
              <a:latin typeface="Calibri" panose="020F0502020204030204" pitchFamily="34" charset="0"/>
              <a:cs typeface="Calibri" panose="020F0502020204030204" pitchFamily="34" charset="0"/>
            </a:endParaRPr>
          </a:p>
        </p:txBody>
      </p:sp>
      <p:sp>
        <p:nvSpPr>
          <p:cNvPr id="10" name="Down Arrow 5">
            <a:extLst>
              <a:ext uri="{FF2B5EF4-FFF2-40B4-BE49-F238E27FC236}">
                <a16:creationId xmlns:a16="http://schemas.microsoft.com/office/drawing/2014/main" id="{F9FF5F77-A18D-41BC-8429-B480A10058D2}"/>
              </a:ext>
            </a:extLst>
          </p:cNvPr>
          <p:cNvSpPr/>
          <p:nvPr/>
        </p:nvSpPr>
        <p:spPr>
          <a:xfrm rot="4954157">
            <a:off x="3479392" y="1769409"/>
            <a:ext cx="291751" cy="133278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E05D268-A616-440D-B227-BD83FBD25745}"/>
              </a:ext>
            </a:extLst>
          </p:cNvPr>
          <p:cNvSpPr txBox="1"/>
          <p:nvPr/>
        </p:nvSpPr>
        <p:spPr>
          <a:xfrm>
            <a:off x="4410632" y="2047211"/>
            <a:ext cx="2629547" cy="461665"/>
          </a:xfrm>
          <a:prstGeom prst="rect">
            <a:avLst/>
          </a:prstGeom>
          <a:noFill/>
        </p:spPr>
        <p:txBody>
          <a:bodyPr wrap="square" rtlCol="0">
            <a:spAutoFit/>
          </a:bodyPr>
          <a:lstStyle/>
          <a:p>
            <a:pPr eaLnBrk="0" fontAlgn="base" hangingPunct="0">
              <a:spcBef>
                <a:spcPct val="0"/>
              </a:spcBef>
              <a:spcAft>
                <a:spcPct val="0"/>
              </a:spcAft>
              <a:defRPr/>
            </a:pPr>
            <a:r>
              <a:rPr lang="en-US" sz="2400" b="1" dirty="0">
                <a:solidFill>
                  <a:srgbClr val="BF311B"/>
                </a:solidFill>
                <a:latin typeface="Calibri" panose="020F0502020204030204" pitchFamily="34" charset="0"/>
              </a:rPr>
              <a:t>PENICILLIN!</a:t>
            </a:r>
          </a:p>
        </p:txBody>
      </p:sp>
      <p:sp>
        <p:nvSpPr>
          <p:cNvPr id="2" name="Title 1">
            <a:extLst>
              <a:ext uri="{FF2B5EF4-FFF2-40B4-BE49-F238E27FC236}">
                <a16:creationId xmlns:a16="http://schemas.microsoft.com/office/drawing/2014/main" id="{73F3A59B-4130-48C9-8488-BD5F33665EA4}"/>
              </a:ext>
            </a:extLst>
          </p:cNvPr>
          <p:cNvSpPr>
            <a:spLocks noGrp="1"/>
          </p:cNvSpPr>
          <p:nvPr>
            <p:ph type="title"/>
          </p:nvPr>
        </p:nvSpPr>
        <p:spPr>
          <a:xfrm>
            <a:off x="609600" y="274639"/>
            <a:ext cx="11898702" cy="1143000"/>
          </a:xfrm>
        </p:spPr>
        <p:txBody>
          <a:bodyPr/>
          <a:lstStyle/>
          <a:p>
            <a:r>
              <a:rPr lang="en-US" sz="4000" dirty="0"/>
              <a:t>Syphilis rates declined after introduction of penicillin.</a:t>
            </a:r>
            <a:endParaRPr lang="en-US" dirty="0"/>
          </a:p>
        </p:txBody>
      </p:sp>
      <p:sp>
        <p:nvSpPr>
          <p:cNvPr id="13" name="TextBox 12">
            <a:extLst>
              <a:ext uri="{FF2B5EF4-FFF2-40B4-BE49-F238E27FC236}">
                <a16:creationId xmlns:a16="http://schemas.microsoft.com/office/drawing/2014/main" id="{5855C65B-2200-4B5B-8F2F-D6FF2FA7B833}"/>
              </a:ext>
            </a:extLst>
          </p:cNvPr>
          <p:cNvSpPr txBox="1"/>
          <p:nvPr/>
        </p:nvSpPr>
        <p:spPr>
          <a:xfrm>
            <a:off x="6040137" y="6430229"/>
            <a:ext cx="6904893" cy="307777"/>
          </a:xfrm>
          <a:prstGeom prst="rect">
            <a:avLst/>
          </a:prstGeom>
          <a:solidFill>
            <a:schemeClr val="bg2"/>
          </a:solidFill>
        </p:spPr>
        <p:txBody>
          <a:bodyPr wrap="square" rtlCol="0">
            <a:spAutoFit/>
          </a:bodyPr>
          <a:lstStyle/>
          <a:p>
            <a:r>
              <a:rPr lang="en-US" sz="1400" dirty="0">
                <a:solidFill>
                  <a:srgbClr val="000000"/>
                </a:solidFill>
              </a:rPr>
              <a:t>Syphilis – Rates of Reported Cases by Stage of Infection, United States, </a:t>
            </a:r>
            <a:r>
              <a:rPr lang="en-US" sz="1400" dirty="0">
                <a:solidFill>
                  <a:srgbClr val="000000"/>
                </a:solidFill>
                <a:latin typeface="Calibri" panose="020F0502020204030204" pitchFamily="34" charset="0"/>
              </a:rPr>
              <a:t>1941-2020</a:t>
            </a:r>
          </a:p>
        </p:txBody>
      </p:sp>
    </p:spTree>
    <p:extLst>
      <p:ext uri="{BB962C8B-B14F-4D97-AF65-F5344CB8AC3E}">
        <p14:creationId xmlns:p14="http://schemas.microsoft.com/office/powerpoint/2010/main" val="296007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34DDC-7E67-4535-839B-5244D54C0145}"/>
              </a:ext>
            </a:extLst>
          </p:cNvPr>
          <p:cNvPicPr>
            <a:picLocks noChangeAspect="1"/>
          </p:cNvPicPr>
          <p:nvPr/>
        </p:nvPicPr>
        <p:blipFill>
          <a:blip r:embed="rId3"/>
          <a:stretch>
            <a:fillRect/>
          </a:stretch>
        </p:blipFill>
        <p:spPr>
          <a:xfrm>
            <a:off x="1131376" y="1266308"/>
            <a:ext cx="9340735" cy="5005592"/>
          </a:xfrm>
          <a:prstGeom prst="rect">
            <a:avLst/>
          </a:prstGeom>
        </p:spPr>
      </p:pic>
      <p:sp>
        <p:nvSpPr>
          <p:cNvPr id="8" name="Slide Number Placeholder 1">
            <a:extLst>
              <a:ext uri="{FF2B5EF4-FFF2-40B4-BE49-F238E27FC236}">
                <a16:creationId xmlns:a16="http://schemas.microsoft.com/office/drawing/2014/main" id="{D9B37DA7-E001-42BC-85EC-64303635D454}"/>
              </a:ext>
            </a:extLst>
          </p:cNvPr>
          <p:cNvSpPr txBox="1">
            <a:spLocks/>
          </p:cNvSpPr>
          <p:nvPr/>
        </p:nvSpPr>
        <p:spPr>
          <a:xfrm>
            <a:off x="8545406" y="6412300"/>
            <a:ext cx="1926705" cy="34193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defRPr/>
            </a:pPr>
            <a:fld id="{A5B3EB47-D6C5-4754-9AEC-3F154F7097EF}" type="slidenum">
              <a:rPr lang="en-US" sz="900">
                <a:solidFill>
                  <a:srgbClr val="000000"/>
                </a:solidFill>
                <a:latin typeface="Calibri" panose="020F0502020204030204" pitchFamily="34" charset="0"/>
                <a:cs typeface="Calibri" panose="020F0502020204030204" pitchFamily="34" charset="0"/>
              </a:rPr>
              <a:pPr algn="r" defTabSz="342900">
                <a:defRPr/>
              </a:pPr>
              <a:t>34</a:t>
            </a:fld>
            <a:endParaRPr lang="en-US" sz="900" dirty="0">
              <a:solidFill>
                <a:srgbClr val="000000"/>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3F3A59B-4130-48C9-8488-BD5F33665EA4}"/>
              </a:ext>
            </a:extLst>
          </p:cNvPr>
          <p:cNvSpPr>
            <a:spLocks noGrp="1"/>
          </p:cNvSpPr>
          <p:nvPr>
            <p:ph type="title"/>
          </p:nvPr>
        </p:nvSpPr>
        <p:spPr>
          <a:xfrm>
            <a:off x="609600" y="274639"/>
            <a:ext cx="11582400" cy="1143000"/>
          </a:xfrm>
        </p:spPr>
        <p:txBody>
          <a:bodyPr/>
          <a:lstStyle/>
          <a:p>
            <a:pPr defTabSz="685800">
              <a:lnSpc>
                <a:spcPct val="100000"/>
              </a:lnSpc>
              <a:spcBef>
                <a:spcPts val="0"/>
              </a:spcBef>
              <a:defRPr/>
            </a:pPr>
            <a:r>
              <a:rPr lang="en-US" sz="4000" dirty="0"/>
              <a:t>Cocaine likely contributed to increases in syphilis.</a:t>
            </a:r>
            <a:endParaRPr lang="en-US" sz="4000" kern="0" dirty="0">
              <a:cs typeface="Calibri" panose="020F0502020204030204" pitchFamily="34" charset="0"/>
            </a:endParaRPr>
          </a:p>
        </p:txBody>
      </p:sp>
      <p:sp>
        <p:nvSpPr>
          <p:cNvPr id="9" name="Down Arrow 5">
            <a:extLst>
              <a:ext uri="{FF2B5EF4-FFF2-40B4-BE49-F238E27FC236}">
                <a16:creationId xmlns:a16="http://schemas.microsoft.com/office/drawing/2014/main" id="{0858A5A4-C046-40FE-9FD4-F4BBF5C65683}"/>
              </a:ext>
            </a:extLst>
          </p:cNvPr>
          <p:cNvSpPr/>
          <p:nvPr/>
        </p:nvSpPr>
        <p:spPr>
          <a:xfrm>
            <a:off x="5787706" y="3619169"/>
            <a:ext cx="304801" cy="115816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0DAFD2-0B24-49AC-8176-5C921A8669F6}"/>
              </a:ext>
            </a:extLst>
          </p:cNvPr>
          <p:cNvSpPr txBox="1"/>
          <p:nvPr/>
        </p:nvSpPr>
        <p:spPr>
          <a:xfrm>
            <a:off x="6040137" y="6430229"/>
            <a:ext cx="6904893" cy="307777"/>
          </a:xfrm>
          <a:prstGeom prst="rect">
            <a:avLst/>
          </a:prstGeom>
          <a:solidFill>
            <a:schemeClr val="bg2"/>
          </a:solidFill>
        </p:spPr>
        <p:txBody>
          <a:bodyPr wrap="square" rtlCol="0">
            <a:spAutoFit/>
          </a:bodyPr>
          <a:lstStyle/>
          <a:p>
            <a:r>
              <a:rPr lang="en-US" sz="1400" dirty="0">
                <a:solidFill>
                  <a:srgbClr val="000000"/>
                </a:solidFill>
              </a:rPr>
              <a:t>Syphilis – Rates of Reported Cases by Stage of Infection, United States, </a:t>
            </a:r>
            <a:r>
              <a:rPr lang="en-US" sz="1400" dirty="0">
                <a:solidFill>
                  <a:srgbClr val="000000"/>
                </a:solidFill>
                <a:latin typeface="Calibri" panose="020F0502020204030204" pitchFamily="34" charset="0"/>
              </a:rPr>
              <a:t>1941-2020</a:t>
            </a:r>
          </a:p>
        </p:txBody>
      </p:sp>
    </p:spTree>
    <p:extLst>
      <p:ext uri="{BB962C8B-B14F-4D97-AF65-F5344CB8AC3E}">
        <p14:creationId xmlns:p14="http://schemas.microsoft.com/office/powerpoint/2010/main" val="80866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251DE3-8FF8-4659-B81E-5A94FFDACE20}"/>
              </a:ext>
            </a:extLst>
          </p:cNvPr>
          <p:cNvPicPr>
            <a:picLocks noChangeAspect="1"/>
          </p:cNvPicPr>
          <p:nvPr/>
        </p:nvPicPr>
        <p:blipFill>
          <a:blip r:embed="rId3"/>
          <a:stretch>
            <a:fillRect/>
          </a:stretch>
        </p:blipFill>
        <p:spPr>
          <a:xfrm>
            <a:off x="976393" y="1543630"/>
            <a:ext cx="9495718" cy="5085612"/>
          </a:xfrm>
          <a:prstGeom prst="rect">
            <a:avLst/>
          </a:prstGeom>
        </p:spPr>
      </p:pic>
      <p:sp>
        <p:nvSpPr>
          <p:cNvPr id="8" name="Slide Number Placeholder 1">
            <a:extLst>
              <a:ext uri="{FF2B5EF4-FFF2-40B4-BE49-F238E27FC236}">
                <a16:creationId xmlns:a16="http://schemas.microsoft.com/office/drawing/2014/main" id="{D9B37DA7-E001-42BC-85EC-64303635D454}"/>
              </a:ext>
            </a:extLst>
          </p:cNvPr>
          <p:cNvSpPr txBox="1">
            <a:spLocks/>
          </p:cNvSpPr>
          <p:nvPr/>
        </p:nvSpPr>
        <p:spPr>
          <a:xfrm>
            <a:off x="8545406" y="6412300"/>
            <a:ext cx="1926705" cy="34193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defRPr/>
            </a:pPr>
            <a:fld id="{A5B3EB47-D6C5-4754-9AEC-3F154F7097EF}" type="slidenum">
              <a:rPr lang="en-US" sz="900">
                <a:solidFill>
                  <a:srgbClr val="000000"/>
                </a:solidFill>
                <a:latin typeface="Calibri" panose="020F0502020204030204" pitchFamily="34" charset="0"/>
                <a:cs typeface="Calibri" panose="020F0502020204030204" pitchFamily="34" charset="0"/>
              </a:rPr>
              <a:pPr algn="r" defTabSz="342900">
                <a:defRPr/>
              </a:pPr>
              <a:t>35</a:t>
            </a:fld>
            <a:endParaRPr lang="en-US" sz="900" dirty="0">
              <a:solidFill>
                <a:srgbClr val="000000"/>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3F3A59B-4130-48C9-8488-BD5F33665EA4}"/>
              </a:ext>
            </a:extLst>
          </p:cNvPr>
          <p:cNvSpPr>
            <a:spLocks noGrp="1"/>
          </p:cNvSpPr>
          <p:nvPr>
            <p:ph type="title"/>
          </p:nvPr>
        </p:nvSpPr>
        <p:spPr>
          <a:xfrm>
            <a:off x="609600" y="274639"/>
            <a:ext cx="11582400" cy="1143000"/>
          </a:xfrm>
        </p:spPr>
        <p:txBody>
          <a:bodyPr/>
          <a:lstStyle/>
          <a:p>
            <a:pPr defTabSz="685800">
              <a:lnSpc>
                <a:spcPct val="100000"/>
              </a:lnSpc>
              <a:spcBef>
                <a:spcPts val="0"/>
              </a:spcBef>
              <a:defRPr/>
            </a:pPr>
            <a:r>
              <a:rPr lang="en-US" altLang="en-US" sz="4000" dirty="0"/>
              <a:t>Syphilis Elimination Effort in 1999 </a:t>
            </a:r>
            <a:endParaRPr lang="en-US" sz="4000" kern="0" dirty="0">
              <a:cs typeface="Calibri" panose="020F0502020204030204" pitchFamily="34" charset="0"/>
            </a:endParaRPr>
          </a:p>
        </p:txBody>
      </p:sp>
      <p:grpSp>
        <p:nvGrpSpPr>
          <p:cNvPr id="7" name="Group 6">
            <a:extLst>
              <a:ext uri="{FF2B5EF4-FFF2-40B4-BE49-F238E27FC236}">
                <a16:creationId xmlns:a16="http://schemas.microsoft.com/office/drawing/2014/main" id="{D473E81A-B3A3-4069-8DC7-E5843EE2267D}"/>
              </a:ext>
            </a:extLst>
          </p:cNvPr>
          <p:cNvGrpSpPr/>
          <p:nvPr/>
        </p:nvGrpSpPr>
        <p:grpSpPr>
          <a:xfrm>
            <a:off x="5835969" y="1666782"/>
            <a:ext cx="1429292" cy="3379401"/>
            <a:chOff x="6332217" y="2011403"/>
            <a:chExt cx="1429292" cy="3379401"/>
          </a:xfrm>
        </p:grpSpPr>
        <p:pic>
          <p:nvPicPr>
            <p:cNvPr id="10" name="Picture 9" descr="Screen Clipping">
              <a:extLst>
                <a:ext uri="{FF2B5EF4-FFF2-40B4-BE49-F238E27FC236}">
                  <a16:creationId xmlns:a16="http://schemas.microsoft.com/office/drawing/2014/main" id="{E7C3DD4A-536A-4C3B-9FA4-199C53DBA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2217" y="2011403"/>
              <a:ext cx="1429292" cy="1989798"/>
            </a:xfrm>
            <a:prstGeom prst="rect">
              <a:avLst/>
            </a:prstGeom>
            <a:effectLst>
              <a:outerShdw blurRad="50800" dist="38100" dir="8100000" algn="tr" rotWithShape="0">
                <a:prstClr val="black">
                  <a:alpha val="40000"/>
                </a:prstClr>
              </a:outerShdw>
            </a:effectLst>
          </p:spPr>
        </p:pic>
        <p:sp>
          <p:nvSpPr>
            <p:cNvPr id="11" name="Down Arrow 5">
              <a:extLst>
                <a:ext uri="{FF2B5EF4-FFF2-40B4-BE49-F238E27FC236}">
                  <a16:creationId xmlns:a16="http://schemas.microsoft.com/office/drawing/2014/main" id="{EBF626B4-99D9-49C7-8EF0-01B005027466}"/>
                </a:ext>
              </a:extLst>
            </p:cNvPr>
            <p:cNvSpPr/>
            <p:nvPr/>
          </p:nvSpPr>
          <p:spPr>
            <a:xfrm>
              <a:off x="6894464" y="4232644"/>
              <a:ext cx="304801" cy="115816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E56518AC-1325-4D16-BF5E-E9AEFCE76FB7}"/>
              </a:ext>
            </a:extLst>
          </p:cNvPr>
          <p:cNvSpPr txBox="1"/>
          <p:nvPr/>
        </p:nvSpPr>
        <p:spPr>
          <a:xfrm>
            <a:off x="6040137" y="6430229"/>
            <a:ext cx="6904893" cy="307777"/>
          </a:xfrm>
          <a:prstGeom prst="rect">
            <a:avLst/>
          </a:prstGeom>
          <a:solidFill>
            <a:schemeClr val="bg2"/>
          </a:solidFill>
        </p:spPr>
        <p:txBody>
          <a:bodyPr wrap="square" rtlCol="0">
            <a:spAutoFit/>
          </a:bodyPr>
          <a:lstStyle/>
          <a:p>
            <a:r>
              <a:rPr lang="en-US" sz="1400" dirty="0">
                <a:solidFill>
                  <a:srgbClr val="000000"/>
                </a:solidFill>
              </a:rPr>
              <a:t>Syphilis – Rates of Reported Cases by Stage of Infection, United States, </a:t>
            </a:r>
            <a:r>
              <a:rPr lang="en-US" sz="1400" dirty="0">
                <a:solidFill>
                  <a:srgbClr val="000000"/>
                </a:solidFill>
                <a:latin typeface="Calibri" panose="020F0502020204030204" pitchFamily="34" charset="0"/>
              </a:rPr>
              <a:t>1941-2020</a:t>
            </a:r>
          </a:p>
        </p:txBody>
      </p:sp>
    </p:spTree>
    <p:extLst>
      <p:ext uri="{BB962C8B-B14F-4D97-AF65-F5344CB8AC3E}">
        <p14:creationId xmlns:p14="http://schemas.microsoft.com/office/powerpoint/2010/main" val="368627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6655F7-B2CF-4AC6-91B2-A47EEC95DB4B}"/>
              </a:ext>
            </a:extLst>
          </p:cNvPr>
          <p:cNvPicPr>
            <a:picLocks noChangeAspect="1"/>
          </p:cNvPicPr>
          <p:nvPr/>
        </p:nvPicPr>
        <p:blipFill>
          <a:blip r:embed="rId3"/>
          <a:stretch>
            <a:fillRect/>
          </a:stretch>
        </p:blipFill>
        <p:spPr>
          <a:xfrm>
            <a:off x="888581" y="1496599"/>
            <a:ext cx="9497862" cy="5086761"/>
          </a:xfrm>
          <a:prstGeom prst="rect">
            <a:avLst/>
          </a:prstGeom>
        </p:spPr>
      </p:pic>
      <p:sp>
        <p:nvSpPr>
          <p:cNvPr id="8" name="Slide Number Placeholder 1">
            <a:extLst>
              <a:ext uri="{FF2B5EF4-FFF2-40B4-BE49-F238E27FC236}">
                <a16:creationId xmlns:a16="http://schemas.microsoft.com/office/drawing/2014/main" id="{D9B37DA7-E001-42BC-85EC-64303635D454}"/>
              </a:ext>
            </a:extLst>
          </p:cNvPr>
          <p:cNvSpPr txBox="1">
            <a:spLocks/>
          </p:cNvSpPr>
          <p:nvPr/>
        </p:nvSpPr>
        <p:spPr>
          <a:xfrm>
            <a:off x="8545406" y="6412300"/>
            <a:ext cx="1926705" cy="34193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defRPr/>
            </a:pPr>
            <a:fld id="{A5B3EB47-D6C5-4754-9AEC-3F154F7097EF}" type="slidenum">
              <a:rPr lang="en-US" sz="900">
                <a:solidFill>
                  <a:srgbClr val="000000"/>
                </a:solidFill>
                <a:latin typeface="Calibri" panose="020F0502020204030204" pitchFamily="34" charset="0"/>
                <a:cs typeface="Calibri" panose="020F0502020204030204" pitchFamily="34" charset="0"/>
              </a:rPr>
              <a:pPr algn="r" defTabSz="342900">
                <a:defRPr/>
              </a:pPr>
              <a:t>36</a:t>
            </a:fld>
            <a:endParaRPr lang="en-US" sz="900" dirty="0">
              <a:solidFill>
                <a:srgbClr val="000000"/>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3F3A59B-4130-48C9-8488-BD5F33665EA4}"/>
              </a:ext>
            </a:extLst>
          </p:cNvPr>
          <p:cNvSpPr>
            <a:spLocks noGrp="1"/>
          </p:cNvSpPr>
          <p:nvPr>
            <p:ph type="title"/>
          </p:nvPr>
        </p:nvSpPr>
        <p:spPr>
          <a:xfrm>
            <a:off x="609600" y="274639"/>
            <a:ext cx="11582400" cy="1143000"/>
          </a:xfrm>
        </p:spPr>
        <p:txBody>
          <a:bodyPr/>
          <a:lstStyle/>
          <a:p>
            <a:pPr defTabSz="685800">
              <a:lnSpc>
                <a:spcPct val="100000"/>
              </a:lnSpc>
              <a:spcBef>
                <a:spcPts val="0"/>
              </a:spcBef>
              <a:defRPr/>
            </a:pPr>
            <a:r>
              <a:rPr lang="en-US" altLang="en-US" sz="4000" dirty="0"/>
              <a:t>Syphilis Rates Rising</a:t>
            </a:r>
            <a:endParaRPr lang="en-US" sz="4000" kern="0" dirty="0">
              <a:cs typeface="Calibri" panose="020F0502020204030204" pitchFamily="34" charset="0"/>
            </a:endParaRPr>
          </a:p>
        </p:txBody>
      </p:sp>
      <p:pic>
        <p:nvPicPr>
          <p:cNvPr id="9" name="Graphic 8" descr="Arrow: Counterclockwise curve">
            <a:extLst>
              <a:ext uri="{FF2B5EF4-FFF2-40B4-BE49-F238E27FC236}">
                <a16:creationId xmlns:a16="http://schemas.microsoft.com/office/drawing/2014/main" id="{5389460B-7108-4E2F-ACA2-99477B0046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137330">
            <a:off x="6953071" y="4126243"/>
            <a:ext cx="640861" cy="1701447"/>
          </a:xfrm>
          <a:prstGeom prst="rect">
            <a:avLst/>
          </a:prstGeom>
        </p:spPr>
      </p:pic>
      <p:sp>
        <p:nvSpPr>
          <p:cNvPr id="10" name="TextBox 9">
            <a:extLst>
              <a:ext uri="{FF2B5EF4-FFF2-40B4-BE49-F238E27FC236}">
                <a16:creationId xmlns:a16="http://schemas.microsoft.com/office/drawing/2014/main" id="{92431CBC-3063-42B0-A277-E432CC7C4A01}"/>
              </a:ext>
            </a:extLst>
          </p:cNvPr>
          <p:cNvSpPr txBox="1"/>
          <p:nvPr/>
        </p:nvSpPr>
        <p:spPr>
          <a:xfrm>
            <a:off x="6040137" y="6430229"/>
            <a:ext cx="6904893" cy="307777"/>
          </a:xfrm>
          <a:prstGeom prst="rect">
            <a:avLst/>
          </a:prstGeom>
          <a:solidFill>
            <a:schemeClr val="bg2"/>
          </a:solidFill>
        </p:spPr>
        <p:txBody>
          <a:bodyPr wrap="square" rtlCol="0">
            <a:spAutoFit/>
          </a:bodyPr>
          <a:lstStyle/>
          <a:p>
            <a:r>
              <a:rPr lang="en-US" sz="1400" dirty="0">
                <a:solidFill>
                  <a:srgbClr val="000000"/>
                </a:solidFill>
              </a:rPr>
              <a:t>Syphilis – Rates of Reported Cases by Stage of Infection, United States, </a:t>
            </a:r>
            <a:r>
              <a:rPr lang="en-US" sz="1400" dirty="0">
                <a:solidFill>
                  <a:srgbClr val="000000"/>
                </a:solidFill>
                <a:latin typeface="Calibri" panose="020F0502020204030204" pitchFamily="34" charset="0"/>
              </a:rPr>
              <a:t>1941-2020</a:t>
            </a:r>
          </a:p>
        </p:txBody>
      </p:sp>
    </p:spTree>
    <p:extLst>
      <p:ext uri="{BB962C8B-B14F-4D97-AF65-F5344CB8AC3E}">
        <p14:creationId xmlns:p14="http://schemas.microsoft.com/office/powerpoint/2010/main" val="139421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Primary and Secondary Syphilis — Rates of Reported Cases by Sex and Male-to-Female Rate Ratios, United States, 1990–2020</a:t>
            </a:r>
          </a:p>
        </p:txBody>
      </p:sp>
      <p:pic>
        <p:nvPicPr>
          <p:cNvPr id="3" name="Picture 1" descr="Line graph showing rates of reported primary and secondary syphilis cases by sex as well as the male-to-female rate ratio in the United States during 1990 to 2020."/>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
        <p:nvSpPr>
          <p:cNvPr id="4" name="Content Placeholder 3"/>
          <p:cNvSpPr>
            <a:spLocks noGrp="1"/>
          </p:cNvSpPr>
          <p:nvPr>
            <p:ph sz="half" idx="2"/>
          </p:nvPr>
        </p:nvSpPr>
        <p:spPr>
          <a:xfrm>
            <a:off x="216975" y="5997844"/>
            <a:ext cx="10629389" cy="658988"/>
          </a:xfrm>
        </p:spPr>
        <p:txBody>
          <a:bodyPr/>
          <a:lstStyle/>
          <a:p>
            <a:r>
              <a:rPr dirty="0"/>
              <a:t>* Per 100,000</a:t>
            </a:r>
          </a:p>
          <a:p>
            <a:r>
              <a:rPr dirty="0"/>
              <a:t>† Log scale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Primary and Secondary Syphilis — Rates of Reported Cases by Sex and Male-to-Female Rate Ratios, United States, 1990–2020</a:t>
            </a:r>
          </a:p>
        </p:txBody>
      </p:sp>
      <p:pic>
        <p:nvPicPr>
          <p:cNvPr id="3" name="Picture 1" descr="Line graph showing rates of reported primary and secondary syphilis cases by sex as well as the male-to-female rate ratio in the United States during 1990 to 2020."/>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
        <p:nvSpPr>
          <p:cNvPr id="4" name="Content Placeholder 3"/>
          <p:cNvSpPr>
            <a:spLocks noGrp="1"/>
          </p:cNvSpPr>
          <p:nvPr>
            <p:ph sz="half" idx="2"/>
          </p:nvPr>
        </p:nvSpPr>
        <p:spPr>
          <a:xfrm>
            <a:off x="133349" y="6011041"/>
            <a:ext cx="10713016" cy="353568"/>
          </a:xfrm>
        </p:spPr>
        <p:txBody>
          <a:bodyPr/>
          <a:lstStyle/>
          <a:p>
            <a:r>
              <a:rPr dirty="0"/>
              <a:t>* Per 100,000</a:t>
            </a:r>
          </a:p>
          <a:p>
            <a:r>
              <a:rPr dirty="0"/>
              <a:t>† Log scale</a:t>
            </a:r>
          </a:p>
        </p:txBody>
      </p:sp>
      <p:sp>
        <p:nvSpPr>
          <p:cNvPr id="5" name="Rectangle 4">
            <a:extLst>
              <a:ext uri="{FF2B5EF4-FFF2-40B4-BE49-F238E27FC236}">
                <a16:creationId xmlns:a16="http://schemas.microsoft.com/office/drawing/2014/main" id="{4E2612D1-C849-4A92-9B67-88910F628837}"/>
              </a:ext>
            </a:extLst>
          </p:cNvPr>
          <p:cNvSpPr/>
          <p:nvPr/>
        </p:nvSpPr>
        <p:spPr>
          <a:xfrm>
            <a:off x="8431077" y="2740308"/>
            <a:ext cx="1007233" cy="684523"/>
          </a:xfrm>
          <a:prstGeom prst="rect">
            <a:avLst/>
          </a:prstGeom>
          <a:noFill/>
          <a:ln w="57150">
            <a:solidFill>
              <a:srgbClr val="BF3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0D2676-21DC-4577-B0FD-0671A896CDB7}"/>
              </a:ext>
            </a:extLst>
          </p:cNvPr>
          <p:cNvSpPr/>
          <p:nvPr/>
        </p:nvSpPr>
        <p:spPr>
          <a:xfrm>
            <a:off x="8578051" y="3973856"/>
            <a:ext cx="860260" cy="684522"/>
          </a:xfrm>
          <a:prstGeom prst="rect">
            <a:avLst/>
          </a:prstGeom>
          <a:noFill/>
          <a:ln w="57150">
            <a:solidFill>
              <a:srgbClr val="BF3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329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Primary and Secondary Syphilis — Rates of Reported Cases Among Women by State, United States and Territories, 2020</a:t>
            </a:r>
          </a:p>
        </p:txBody>
      </p:sp>
      <p:pic>
        <p:nvPicPr>
          <p:cNvPr id="3" name="Picture 1" descr="United States map showing rates of reported primary and secondary syphilis cases among women by state and territory in 2020."/>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
        <p:nvSpPr>
          <p:cNvPr id="4" name="Content Placeholder 3"/>
          <p:cNvSpPr>
            <a:spLocks noGrp="1"/>
          </p:cNvSpPr>
          <p:nvPr>
            <p:ph sz="half" idx="2"/>
          </p:nvPr>
        </p:nvSpPr>
        <p:spPr/>
        <p:txBody>
          <a:bodyPr/>
          <a:lstStyle/>
          <a:p>
            <a:r>
              <a:t>* Per 100,000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1164-2BC4-4491-9621-1C7087618452}"/>
              </a:ext>
            </a:extLst>
          </p:cNvPr>
          <p:cNvSpPr>
            <a:spLocks noGrp="1"/>
          </p:cNvSpPr>
          <p:nvPr>
            <p:ph type="title"/>
          </p:nvPr>
        </p:nvSpPr>
        <p:spPr>
          <a:xfrm>
            <a:off x="5420299" y="274639"/>
            <a:ext cx="5761822" cy="1587212"/>
          </a:xfrm>
          <a:prstGeom prst="rect">
            <a:avLst/>
          </a:prstGeom>
        </p:spPr>
        <p:txBody>
          <a:bodyPr vert="horz" lIns="91440" tIns="45720" rIns="91440" bIns="45720" rtlCol="0" anchor="ctr">
            <a:normAutofit/>
          </a:bodyPr>
          <a:lstStyle/>
          <a:p>
            <a:r>
              <a:rPr lang="en-US" sz="4200" dirty="0"/>
              <a:t>One “who knows syphilis knows medicine.”</a:t>
            </a:r>
          </a:p>
        </p:txBody>
      </p:sp>
      <p:pic>
        <p:nvPicPr>
          <p:cNvPr id="4" name="Content Placeholder 3">
            <a:extLst>
              <a:ext uri="{FF2B5EF4-FFF2-40B4-BE49-F238E27FC236}">
                <a16:creationId xmlns:a16="http://schemas.microsoft.com/office/drawing/2014/main" id="{A1DD46C8-1397-4FC5-BF00-1B8D922FD7A4}"/>
              </a:ext>
            </a:extLst>
          </p:cNvPr>
          <p:cNvPicPr>
            <a:picLocks noGrp="1" noChangeAspect="1"/>
          </p:cNvPicPr>
          <p:nvPr>
            <p:ph idx="4294967295"/>
          </p:nvPr>
        </p:nvPicPr>
        <p:blipFill rotWithShape="1">
          <a:blip r:embed="rId3"/>
          <a:srcRect l="3544" r="3544"/>
          <a:stretch/>
        </p:blipFill>
        <p:spPr>
          <a:xfrm>
            <a:off x="0" y="0"/>
            <a:ext cx="4635500" cy="5856288"/>
          </a:xfrm>
          <a:prstGeom prst="rect">
            <a:avLst/>
          </a:prstGeom>
          <a:effectLst/>
        </p:spPr>
      </p:pic>
      <p:sp>
        <p:nvSpPr>
          <p:cNvPr id="5" name="TextBox 4">
            <a:extLst>
              <a:ext uri="{FF2B5EF4-FFF2-40B4-BE49-F238E27FC236}">
                <a16:creationId xmlns:a16="http://schemas.microsoft.com/office/drawing/2014/main" id="{AF9DC535-A75F-4026-B061-388012A20429}"/>
              </a:ext>
            </a:extLst>
          </p:cNvPr>
          <p:cNvSpPr txBox="1"/>
          <p:nvPr/>
        </p:nvSpPr>
        <p:spPr>
          <a:xfrm>
            <a:off x="5609690" y="2075381"/>
            <a:ext cx="3955550" cy="523220"/>
          </a:xfrm>
          <a:prstGeom prst="rect">
            <a:avLst/>
          </a:prstGeom>
          <a:noFill/>
        </p:spPr>
        <p:txBody>
          <a:bodyPr wrap="square" rtlCol="0">
            <a:spAutoFit/>
          </a:bodyPr>
          <a:lstStyle/>
          <a:p>
            <a:r>
              <a:rPr lang="en-US" sz="2800" b="1" i="1">
                <a:solidFill>
                  <a:srgbClr val="000000"/>
                </a:solidFill>
                <a:latin typeface="Calibri" panose="020F0502020204030204" pitchFamily="34" charset="0"/>
              </a:rPr>
              <a:t>- Sir William Osler</a:t>
            </a:r>
          </a:p>
        </p:txBody>
      </p:sp>
      <p:sp>
        <p:nvSpPr>
          <p:cNvPr id="10" name="TextBox 9">
            <a:extLst>
              <a:ext uri="{FF2B5EF4-FFF2-40B4-BE49-F238E27FC236}">
                <a16:creationId xmlns:a16="http://schemas.microsoft.com/office/drawing/2014/main" id="{770FE5B3-62E4-4499-8DD1-08008AC55BDE}"/>
              </a:ext>
            </a:extLst>
          </p:cNvPr>
          <p:cNvSpPr txBox="1"/>
          <p:nvPr/>
        </p:nvSpPr>
        <p:spPr>
          <a:xfrm>
            <a:off x="5772837" y="3725839"/>
            <a:ext cx="448386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9A4E9E"/>
                </a:solidFill>
                <a:effectLst/>
                <a:uLnTx/>
                <a:uFillTx/>
                <a:latin typeface="Calibri" panose="020F0502020204030204" pitchFamily="34" charset="0"/>
                <a:ea typeface="+mn-ea"/>
                <a:cs typeface="+mn-cs"/>
              </a:rPr>
              <a:t>#SyphilisIsHard</a:t>
            </a:r>
            <a:endParaRPr kumimoji="0" lang="en-US" sz="4400" b="0" i="0" u="none" strike="noStrike" kern="1200" cap="none" spc="0" normalizeH="0" baseline="0" noProof="0" dirty="0">
              <a:ln>
                <a:noFill/>
              </a:ln>
              <a:solidFill>
                <a:srgbClr val="9A4E9E"/>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5A8CE39D-FED3-48C8-85CB-276A0D43F77D}"/>
              </a:ext>
            </a:extLst>
          </p:cNvPr>
          <p:cNvSpPr txBox="1"/>
          <p:nvPr/>
        </p:nvSpPr>
        <p:spPr>
          <a:xfrm>
            <a:off x="7976212" y="4495280"/>
            <a:ext cx="2046228" cy="461665"/>
          </a:xfrm>
          <a:prstGeom prst="rect">
            <a:avLst/>
          </a:prstGeom>
          <a:noFill/>
        </p:spPr>
        <p:txBody>
          <a:bodyPr wrap="square" rtlCol="0">
            <a:spAutoFit/>
          </a:bodyPr>
          <a:lstStyle/>
          <a:p>
            <a:r>
              <a:rPr lang="en-US" b="1" i="1" dirty="0">
                <a:solidFill>
                  <a:srgbClr val="FFC000"/>
                </a:solidFill>
                <a:latin typeface="Calibri" panose="020F0502020204030204" pitchFamily="34" charset="0"/>
              </a:rPr>
              <a:t>-</a:t>
            </a:r>
            <a:r>
              <a:rPr lang="en-US" sz="2400" b="1" i="1" dirty="0">
                <a:solidFill>
                  <a:srgbClr val="9A4E9E"/>
                </a:solidFill>
                <a:latin typeface="Calibri" panose="020F0502020204030204" pitchFamily="34" charset="0"/>
              </a:rPr>
              <a:t>Everyone</a:t>
            </a:r>
            <a:endParaRPr lang="en-US" sz="2400" dirty="0">
              <a:solidFill>
                <a:srgbClr val="9A4E9E"/>
              </a:solidFill>
              <a:latin typeface="Trebuchet MS" panose="020B0603020202020204"/>
            </a:endParaRPr>
          </a:p>
        </p:txBody>
      </p:sp>
    </p:spTree>
    <p:extLst>
      <p:ext uri="{BB962C8B-B14F-4D97-AF65-F5344CB8AC3E}">
        <p14:creationId xmlns:p14="http://schemas.microsoft.com/office/powerpoint/2010/main" val="322526604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Syphilis (All Stages) — Rates of Reported Cases Among Women Aged 15-44 Years by State, United States and Territories, 2011–2020</a:t>
            </a:r>
          </a:p>
        </p:txBody>
      </p:sp>
      <p:pic>
        <p:nvPicPr>
          <p:cNvPr id="3" name="Picture 1" descr="United States map showing rates of reported syphilis at all stages among women aged 15-44 years by state and territory of residence from 2011 to 2020."/>
          <p:cNvPicPr>
            <a:picLocks noGrp="1" noChangeAspect="1"/>
          </p:cNvPicPr>
          <p:nvPr/>
        </p:nvPicPr>
        <p:blipFill>
          <a:blip r:embed="rId3"/>
          <a:stretch>
            <a:fillRect/>
          </a:stretch>
        </p:blipFill>
        <p:spPr bwMode="auto">
          <a:xfrm>
            <a:off x="948267" y="1354667"/>
            <a:ext cx="10278533" cy="4284133"/>
          </a:xfrm>
          <a:prstGeom prst="rect">
            <a:avLst/>
          </a:prstGeom>
          <a:noFill/>
          <a:ln w="9525">
            <a:noFill/>
            <a:headEnd/>
            <a:tailEnd/>
          </a:ln>
        </p:spPr>
      </p:pic>
      <p:sp>
        <p:nvSpPr>
          <p:cNvPr id="4" name="Content Placeholder 3"/>
          <p:cNvSpPr>
            <a:spLocks noGrp="1"/>
          </p:cNvSpPr>
          <p:nvPr>
            <p:ph sz="half" idx="2"/>
          </p:nvPr>
        </p:nvSpPr>
        <p:spPr/>
        <p:txBody>
          <a:bodyPr/>
          <a:lstStyle/>
          <a:p>
            <a:r>
              <a:t>* Per 100,000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Syphilis (All Stages) — Rates of Reported Cases Among Women Aged 15-44 Years by State, United States and Territories, 2011–2020</a:t>
            </a:r>
          </a:p>
        </p:txBody>
      </p:sp>
      <p:pic>
        <p:nvPicPr>
          <p:cNvPr id="3" name="Picture 1" descr="Animated map of the United States showing rates of reported syphilis at all stages among women aged 15-44 years by state and territory of residence from 2011 to 2020."/>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
        <p:nvSpPr>
          <p:cNvPr id="4" name="Content Placeholder 3"/>
          <p:cNvSpPr>
            <a:spLocks noGrp="1"/>
          </p:cNvSpPr>
          <p:nvPr>
            <p:ph sz="half" idx="2"/>
          </p:nvPr>
        </p:nvSpPr>
        <p:spPr/>
        <p:txBody>
          <a:bodyPr/>
          <a:lstStyle/>
          <a:p>
            <a:r>
              <a:t>* Per 100,000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a16="http://schemas.microsoft.com/office/drawing/2014/main" id="{4B41D2F5-3D87-4119-8FF4-C8CA4C440D6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1079875"/>
            <a:ext cx="12192000" cy="7850118"/>
          </a:xfrm>
          <a:prstGeom prst="rect">
            <a:avLst/>
          </a:prstGeom>
        </p:spPr>
      </p:pic>
      <p:sp>
        <p:nvSpPr>
          <p:cNvPr id="3" name="Text Placeholder 2">
            <a:extLst>
              <a:ext uri="{FF2B5EF4-FFF2-40B4-BE49-F238E27FC236}">
                <a16:creationId xmlns:a16="http://schemas.microsoft.com/office/drawing/2014/main" id="{C9932924-F404-4096-951C-994704C50FFE}"/>
              </a:ext>
            </a:extLst>
          </p:cNvPr>
          <p:cNvSpPr>
            <a:spLocks noGrp="1"/>
          </p:cNvSpPr>
          <p:nvPr>
            <p:ph type="body" sz="quarter" idx="10"/>
          </p:nvPr>
        </p:nvSpPr>
        <p:spPr>
          <a:xfrm>
            <a:off x="9558068" y="3950898"/>
            <a:ext cx="2633932" cy="2678502"/>
          </a:xfrm>
        </p:spPr>
        <p:txBody>
          <a:bodyPr/>
          <a:lstStyle/>
          <a:p>
            <a:pPr marL="0" indent="0">
              <a:buNone/>
            </a:pPr>
            <a:endParaRPr lang="en-US" sz="3600" dirty="0">
              <a:solidFill>
                <a:schemeClr val="accent4">
                  <a:lumMod val="75000"/>
                </a:schemeClr>
              </a:solidFill>
            </a:endParaRPr>
          </a:p>
          <a:p>
            <a:pPr marL="0" indent="0">
              <a:buNone/>
            </a:pPr>
            <a:r>
              <a:rPr lang="en-US" sz="4000" dirty="0">
                <a:solidFill>
                  <a:schemeClr val="accent4">
                    <a:lumMod val="40000"/>
                    <a:lumOff val="60000"/>
                  </a:schemeClr>
                </a:solidFill>
              </a:rPr>
              <a:t>Congenital syphilis is increasing.</a:t>
            </a:r>
          </a:p>
        </p:txBody>
      </p:sp>
    </p:spTree>
    <p:extLst>
      <p:ext uri="{BB962C8B-B14F-4D97-AF65-F5344CB8AC3E}">
        <p14:creationId xmlns:p14="http://schemas.microsoft.com/office/powerpoint/2010/main" val="210398762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3663"/>
            <a:ext cx="10972800" cy="1005635"/>
          </a:xfrm>
        </p:spPr>
        <p:txBody>
          <a:bodyPr>
            <a:noAutofit/>
          </a:bodyPr>
          <a:lstStyle/>
          <a:p>
            <a:r>
              <a:rPr sz="2400" dirty="0"/>
              <a:t>Congenital Syphilis — Reported Cases by Year of Birth and Rates of Reported Cases of Primary and Secondary Syphilis Among Women Aged 15–44 Years, United States, 2011–2020</a:t>
            </a:r>
          </a:p>
        </p:txBody>
      </p:sp>
      <p:pic>
        <p:nvPicPr>
          <p:cNvPr id="3" name="Picture 1" descr="Bar graph showing reported cases of congenital syphilis by year of birth and rates of reported cases of primary and secondary syphilis among women aged 15 to 44 years in the United States from 2011 to 2020."/>
          <p:cNvPicPr>
            <a:picLocks noGrp="1" noChangeAspect="1"/>
          </p:cNvPicPr>
          <p:nvPr/>
        </p:nvPicPr>
        <p:blipFill>
          <a:blip r:embed="rId3"/>
          <a:stretch>
            <a:fillRect/>
          </a:stretch>
        </p:blipFill>
        <p:spPr bwMode="auto">
          <a:xfrm>
            <a:off x="2099734" y="1478496"/>
            <a:ext cx="7992533" cy="4284133"/>
          </a:xfrm>
          <a:prstGeom prst="rect">
            <a:avLst/>
          </a:prstGeom>
          <a:noFill/>
          <a:ln w="9525">
            <a:noFill/>
            <a:headEnd/>
            <a:tailEnd/>
          </a:ln>
        </p:spPr>
      </p:pic>
      <p:sp>
        <p:nvSpPr>
          <p:cNvPr id="4" name="Content Placeholder 3"/>
          <p:cNvSpPr>
            <a:spLocks noGrp="1"/>
          </p:cNvSpPr>
          <p:nvPr>
            <p:ph sz="half" idx="2"/>
          </p:nvPr>
        </p:nvSpPr>
        <p:spPr>
          <a:xfrm>
            <a:off x="1828800" y="5927791"/>
            <a:ext cx="8534400" cy="858099"/>
          </a:xfrm>
        </p:spPr>
        <p:txBody>
          <a:bodyPr/>
          <a:lstStyle/>
          <a:p>
            <a:r>
              <a:t>* Per 100,000</a:t>
            </a:r>
          </a:p>
          <a:p>
            <a:r>
              <a:rPr b="1"/>
              <a:t>ACRONYMS:</a:t>
            </a:r>
            <a:r>
              <a:t> CS = Congenital syphilis; P&amp;S = Primary and secondary syphilis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3663"/>
            <a:ext cx="10972800" cy="1005635"/>
          </a:xfrm>
        </p:spPr>
        <p:txBody>
          <a:bodyPr>
            <a:noAutofit/>
          </a:bodyPr>
          <a:lstStyle/>
          <a:p>
            <a:r>
              <a:rPr sz="2400" dirty="0"/>
              <a:t>Congenital Syphilis — Reported Cases by Year of Birth and Rates of Reported Cases of Primary and Secondary Syphilis Among Women Aged 15–44 Years, United States, 2011–2020</a:t>
            </a:r>
          </a:p>
        </p:txBody>
      </p:sp>
      <p:pic>
        <p:nvPicPr>
          <p:cNvPr id="3" name="Picture 1" descr="Bar graph showing reported cases of congenital syphilis by year of birth and rates of reported cases of primary and secondary syphilis among women aged 15 to 44 years in the United States from 2011 to 2020."/>
          <p:cNvPicPr>
            <a:picLocks noGrp="1" noChangeAspect="1"/>
          </p:cNvPicPr>
          <p:nvPr/>
        </p:nvPicPr>
        <p:blipFill>
          <a:blip r:embed="rId3"/>
          <a:stretch>
            <a:fillRect/>
          </a:stretch>
        </p:blipFill>
        <p:spPr bwMode="auto">
          <a:xfrm>
            <a:off x="2099734" y="1478496"/>
            <a:ext cx="7992533" cy="4284133"/>
          </a:xfrm>
          <a:prstGeom prst="rect">
            <a:avLst/>
          </a:prstGeom>
          <a:noFill/>
          <a:ln w="9525">
            <a:noFill/>
            <a:headEnd/>
            <a:tailEnd/>
          </a:ln>
        </p:spPr>
      </p:pic>
      <p:sp>
        <p:nvSpPr>
          <p:cNvPr id="4" name="Content Placeholder 3"/>
          <p:cNvSpPr>
            <a:spLocks noGrp="1"/>
          </p:cNvSpPr>
          <p:nvPr>
            <p:ph sz="half" idx="2"/>
          </p:nvPr>
        </p:nvSpPr>
        <p:spPr>
          <a:xfrm>
            <a:off x="1828800" y="5927791"/>
            <a:ext cx="8534400" cy="858099"/>
          </a:xfrm>
        </p:spPr>
        <p:txBody>
          <a:bodyPr/>
          <a:lstStyle/>
          <a:p>
            <a:r>
              <a:t>* Per 100,000</a:t>
            </a:r>
          </a:p>
          <a:p>
            <a:r>
              <a:rPr b="1"/>
              <a:t>ACRONYMS:</a:t>
            </a:r>
            <a:r>
              <a:t> CS = Congenital syphilis; P&amp;S = Primary and secondary syphilis</a:t>
            </a:r>
          </a:p>
        </p:txBody>
      </p:sp>
      <p:sp>
        <p:nvSpPr>
          <p:cNvPr id="5" name="TextBox 4">
            <a:extLst>
              <a:ext uri="{FF2B5EF4-FFF2-40B4-BE49-F238E27FC236}">
                <a16:creationId xmlns:a16="http://schemas.microsoft.com/office/drawing/2014/main" id="{59CFD973-DCC9-4C62-9AB7-80BE83B2A21E}"/>
              </a:ext>
            </a:extLst>
          </p:cNvPr>
          <p:cNvSpPr txBox="1"/>
          <p:nvPr/>
        </p:nvSpPr>
        <p:spPr>
          <a:xfrm>
            <a:off x="8319850" y="1906292"/>
            <a:ext cx="1301858" cy="369332"/>
          </a:xfrm>
          <a:prstGeom prst="rect">
            <a:avLst/>
          </a:prstGeom>
          <a:noFill/>
        </p:spPr>
        <p:txBody>
          <a:bodyPr wrap="square" rtlCol="0">
            <a:spAutoFit/>
          </a:bodyPr>
          <a:lstStyle/>
          <a:p>
            <a:r>
              <a:rPr lang="en-US" b="1" dirty="0">
                <a:solidFill>
                  <a:srgbClr val="00788A"/>
                </a:solidFill>
              </a:rPr>
              <a:t>2,148</a:t>
            </a:r>
            <a:r>
              <a:rPr lang="en-US" b="1" dirty="0"/>
              <a:t> </a:t>
            </a:r>
            <a:r>
              <a:rPr lang="en-US" b="1" dirty="0">
                <a:solidFill>
                  <a:srgbClr val="00788A"/>
                </a:solidFill>
              </a:rPr>
              <a:t>Cases</a:t>
            </a:r>
            <a:endParaRPr lang="en-US" b="1" dirty="0">
              <a:solidFill>
                <a:srgbClr val="00788A"/>
              </a:solidFill>
              <a:latin typeface="Calibri" panose="020F0502020204030204" pitchFamily="34" charset="0"/>
            </a:endParaRPr>
          </a:p>
        </p:txBody>
      </p:sp>
      <p:sp>
        <p:nvSpPr>
          <p:cNvPr id="6" name="TextBox 1">
            <a:extLst>
              <a:ext uri="{FF2B5EF4-FFF2-40B4-BE49-F238E27FC236}">
                <a16:creationId xmlns:a16="http://schemas.microsoft.com/office/drawing/2014/main" id="{82BB1497-92A9-4DF9-B0BA-E27E37866064}"/>
              </a:ext>
            </a:extLst>
          </p:cNvPr>
          <p:cNvSpPr txBox="1"/>
          <p:nvPr/>
        </p:nvSpPr>
        <p:spPr>
          <a:xfrm flipH="1">
            <a:off x="3084162" y="3285379"/>
            <a:ext cx="852407"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788A"/>
                </a:solidFill>
                <a:latin typeface="Calibri" panose="020F0502020204030204" pitchFamily="34" charset="0"/>
              </a:rPr>
              <a:t>358</a:t>
            </a:r>
            <a:r>
              <a:rPr lang="en-US" sz="1800" dirty="0">
                <a:solidFill>
                  <a:srgbClr val="00788A"/>
                </a:solidFill>
                <a:latin typeface="Calibri" panose="020F0502020204030204" pitchFamily="34" charset="0"/>
              </a:rPr>
              <a:t> </a:t>
            </a:r>
            <a:r>
              <a:rPr lang="en-US" sz="1800" b="1" dirty="0">
                <a:solidFill>
                  <a:srgbClr val="00788A"/>
                </a:solidFill>
                <a:latin typeface="Calibri" panose="020F0502020204030204" pitchFamily="34" charset="0"/>
              </a:rPr>
              <a:t>Cases</a:t>
            </a:r>
          </a:p>
        </p:txBody>
      </p:sp>
      <p:sp>
        <p:nvSpPr>
          <p:cNvPr id="9" name="TextBox 8">
            <a:extLst>
              <a:ext uri="{FF2B5EF4-FFF2-40B4-BE49-F238E27FC236}">
                <a16:creationId xmlns:a16="http://schemas.microsoft.com/office/drawing/2014/main" id="{4C46FD5D-F683-4EEB-A968-8C5B8422D110}"/>
              </a:ext>
            </a:extLst>
          </p:cNvPr>
          <p:cNvSpPr txBox="1"/>
          <p:nvPr/>
        </p:nvSpPr>
        <p:spPr>
          <a:xfrm>
            <a:off x="4525504" y="2378858"/>
            <a:ext cx="2572719" cy="584775"/>
          </a:xfrm>
          <a:prstGeom prst="rect">
            <a:avLst/>
          </a:prstGeom>
          <a:noFill/>
        </p:spPr>
        <p:txBody>
          <a:bodyPr wrap="square" rtlCol="0">
            <a:spAutoFit/>
          </a:bodyPr>
          <a:lstStyle/>
          <a:p>
            <a:r>
              <a:rPr lang="en-US" sz="3200" dirty="0">
                <a:solidFill>
                  <a:srgbClr val="BF311A"/>
                </a:solidFill>
                <a:latin typeface="Calibri" panose="020F0502020204030204" pitchFamily="34" charset="0"/>
              </a:rPr>
              <a:t>500% increase</a:t>
            </a:r>
          </a:p>
        </p:txBody>
      </p:sp>
    </p:spTree>
    <p:extLst>
      <p:ext uri="{BB962C8B-B14F-4D97-AF65-F5344CB8AC3E}">
        <p14:creationId xmlns:p14="http://schemas.microsoft.com/office/powerpoint/2010/main" val="3812466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Congenital Syphilis — Reported Cases by State, United States and Territories, 2011–2020</a:t>
            </a:r>
          </a:p>
        </p:txBody>
      </p:sp>
      <p:pic>
        <p:nvPicPr>
          <p:cNvPr id="3" name="Picture 1" descr="Animated map of the United States showing reported cases of congenital syphilis by state and territory of residence from 2011 to 2020."/>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Congenital Syphilis — Rates of Reported Cases by State, United States and Territories, 2011 and 2020</a:t>
            </a:r>
          </a:p>
        </p:txBody>
      </p:sp>
      <p:pic>
        <p:nvPicPr>
          <p:cNvPr id="3" name="Picture 1" descr="United States map showing rates of reported cases of congenital syphilis by state and territory of residence in 2011 and 2020."/>
          <p:cNvPicPr>
            <a:picLocks noGrp="1" noChangeAspect="1"/>
          </p:cNvPicPr>
          <p:nvPr/>
        </p:nvPicPr>
        <p:blipFill>
          <a:blip r:embed="rId3"/>
          <a:stretch>
            <a:fillRect/>
          </a:stretch>
        </p:blipFill>
        <p:spPr bwMode="auto">
          <a:xfrm>
            <a:off x="948267" y="1354667"/>
            <a:ext cx="10278533" cy="4284133"/>
          </a:xfrm>
          <a:prstGeom prst="rect">
            <a:avLst/>
          </a:prstGeom>
          <a:noFill/>
          <a:ln w="9525">
            <a:noFill/>
            <a:headEnd/>
            <a:tailEnd/>
          </a:ln>
        </p:spPr>
      </p:pic>
      <p:sp>
        <p:nvSpPr>
          <p:cNvPr id="4" name="Content Placeholder 3"/>
          <p:cNvSpPr>
            <a:spLocks noGrp="1"/>
          </p:cNvSpPr>
          <p:nvPr>
            <p:ph sz="half" idx="2"/>
          </p:nvPr>
        </p:nvSpPr>
        <p:spPr/>
        <p:txBody>
          <a:bodyPr/>
          <a:lstStyle/>
          <a:p>
            <a:r>
              <a:t>* Per 100,000 live births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Congenital Syphilis — Rates of Reported Cases by Year of Birth, Race/Hispanic Ethnicity of Mother, United States, 2016–2020</a:t>
            </a:r>
          </a:p>
        </p:txBody>
      </p:sp>
      <p:pic>
        <p:nvPicPr>
          <p:cNvPr id="3" name="Picture 1" descr="Line graph showing rates of reported congenital syphilis cases by year of birth and race and Hispanic ethnicity of mother in the United States from 2011 to 2020."/>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
        <p:nvSpPr>
          <p:cNvPr id="4" name="Content Placeholder 3"/>
          <p:cNvSpPr>
            <a:spLocks noGrp="1"/>
          </p:cNvSpPr>
          <p:nvPr>
            <p:ph sz="half" idx="2"/>
          </p:nvPr>
        </p:nvSpPr>
        <p:spPr>
          <a:xfrm>
            <a:off x="117850" y="5827999"/>
            <a:ext cx="10713016" cy="353568"/>
          </a:xfrm>
        </p:spPr>
        <p:txBody>
          <a:bodyPr/>
          <a:lstStyle/>
          <a:p>
            <a:r>
              <a:rPr dirty="0"/>
              <a:t>* Per 100,000 live births</a:t>
            </a:r>
          </a:p>
          <a:p>
            <a:r>
              <a:rPr b="1" dirty="0"/>
              <a:t>ACRONYMS:</a:t>
            </a:r>
            <a:r>
              <a:rPr dirty="0"/>
              <a:t> AI/AN = American Indian/Alaska Native; Black/AA = Black or African American; NH/PI = Native Hawaiian/Pacific Islander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Congenital Syphilis — Rates of Reported Cases by Year of Birth, Race/Hispanic Ethnicity of Mother, United States, 2016–2020</a:t>
            </a:r>
          </a:p>
        </p:txBody>
      </p:sp>
      <p:pic>
        <p:nvPicPr>
          <p:cNvPr id="3" name="Picture 1" descr="Line graph showing rates of reported congenital syphilis cases by year of birth and race and Hispanic ethnicity of mother in the United States from 2011 to 2020."/>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
        <p:nvSpPr>
          <p:cNvPr id="4" name="Content Placeholder 3"/>
          <p:cNvSpPr>
            <a:spLocks noGrp="1"/>
          </p:cNvSpPr>
          <p:nvPr>
            <p:ph sz="half" idx="2"/>
          </p:nvPr>
        </p:nvSpPr>
        <p:spPr>
          <a:xfrm>
            <a:off x="133349" y="5651197"/>
            <a:ext cx="10713016" cy="1005635"/>
          </a:xfrm>
        </p:spPr>
        <p:txBody>
          <a:bodyPr/>
          <a:lstStyle/>
          <a:p>
            <a:r>
              <a:rPr dirty="0"/>
              <a:t>* Per 100,000 live births</a:t>
            </a:r>
          </a:p>
          <a:p>
            <a:r>
              <a:rPr b="1" dirty="0"/>
              <a:t>ACRONYMS:</a:t>
            </a:r>
            <a:r>
              <a:rPr dirty="0"/>
              <a:t> AI/AN = American Indian/Alaska Native; Black/AA = Black or African American; NH/PI = Native Hawaiian/Pacific Islander  </a:t>
            </a:r>
          </a:p>
        </p:txBody>
      </p:sp>
      <p:sp>
        <p:nvSpPr>
          <p:cNvPr id="5" name="Rectangle 4">
            <a:extLst>
              <a:ext uri="{FF2B5EF4-FFF2-40B4-BE49-F238E27FC236}">
                <a16:creationId xmlns:a16="http://schemas.microsoft.com/office/drawing/2014/main" id="{B9D073B9-B940-435F-9E23-E72E033E1916}"/>
              </a:ext>
            </a:extLst>
          </p:cNvPr>
          <p:cNvSpPr/>
          <p:nvPr/>
        </p:nvSpPr>
        <p:spPr>
          <a:xfrm>
            <a:off x="8446575" y="3086738"/>
            <a:ext cx="1007233" cy="539865"/>
          </a:xfrm>
          <a:prstGeom prst="rect">
            <a:avLst/>
          </a:prstGeom>
          <a:noFill/>
          <a:ln w="57150">
            <a:solidFill>
              <a:srgbClr val="BF3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814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In the United States, 2,268 infants born in 2021* have already been reported as cases of congenital syphilis</a:t>
            </a:r>
          </a:p>
        </p:txBody>
      </p:sp>
      <p:pic>
        <p:nvPicPr>
          <p:cNvPr id="3" name="Picture 1" descr="Bar graph showing number of cases of congenital syphilis in the United States from 2011 to 2021"/>
          <p:cNvPicPr>
            <a:picLocks noGrp="1" noChangeAspect="1"/>
          </p:cNvPicPr>
          <p:nvPr/>
        </p:nvPicPr>
        <p:blipFill>
          <a:blip r:embed="rId3"/>
          <a:stretch>
            <a:fillRect/>
          </a:stretch>
        </p:blipFill>
        <p:spPr bwMode="auto">
          <a:xfrm>
            <a:off x="2523067" y="1354667"/>
            <a:ext cx="7145867" cy="4284133"/>
          </a:xfrm>
          <a:prstGeom prst="rect">
            <a:avLst/>
          </a:prstGeom>
          <a:noFill/>
          <a:ln w="9525">
            <a:noFill/>
            <a:headEnd/>
            <a:tailEnd/>
          </a:ln>
        </p:spPr>
      </p:pic>
      <p:sp>
        <p:nvSpPr>
          <p:cNvPr id="7" name="Content Placeholder 3">
            <a:extLst>
              <a:ext uri="{FF2B5EF4-FFF2-40B4-BE49-F238E27FC236}">
                <a16:creationId xmlns:a16="http://schemas.microsoft.com/office/drawing/2014/main" id="{66C0C8E7-37CB-4C67-B55B-0F1D3DC46811}"/>
              </a:ext>
            </a:extLst>
          </p:cNvPr>
          <p:cNvSpPr txBox="1">
            <a:spLocks/>
          </p:cNvSpPr>
          <p:nvPr/>
        </p:nvSpPr>
        <p:spPr>
          <a:xfrm>
            <a:off x="2638568" y="5712976"/>
            <a:ext cx="8534400" cy="858099"/>
          </a:xfrm>
          <a:prstGeom prst="rect">
            <a:avLst/>
          </a:prstGeom>
        </p:spPr>
        <p:txBody>
          <a:bodyPr vert="horz" lIns="121920" tIns="60960" rIns="121920" bIns="60960" rtlCol="0" anchor="t">
            <a:normAutofit/>
          </a:bodyPr>
          <a:lstStyle>
            <a:lvl1pPr marL="0" indent="0" algn="l" defTabSz="685800" rtl="0" eaLnBrk="1" latinLnBrk="0" hangingPunct="1">
              <a:lnSpc>
                <a:spcPct val="90000"/>
              </a:lnSpc>
              <a:spcBef>
                <a:spcPts val="750"/>
              </a:spcBef>
              <a:buFont typeface="Wingdings" panose="05000000000000000000" pitchFamily="2" charset="2"/>
              <a:buNone/>
              <a:defRPr sz="1000" b="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788A"/>
              </a:buClr>
              <a:buFont typeface="Calibri" panose="020F0502020204030204" pitchFamily="34" charset="0"/>
              <a:buChar char="‒"/>
              <a:defRPr sz="1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C00000"/>
              </a:buClr>
              <a:buFont typeface="Arial" panose="020B0604020202020204" pitchFamily="34" charset="0"/>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a:t>Congenital Syphilis — Reported Cases by Year of Birth, United States, 2011–2021*</a:t>
            </a:r>
            <a:endParaRPr lang="en-US" sz="16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1F2C-DF35-4D83-BDDC-B52E1E691826}"/>
              </a:ext>
            </a:extLst>
          </p:cNvPr>
          <p:cNvSpPr>
            <a:spLocks noGrp="1"/>
          </p:cNvSpPr>
          <p:nvPr>
            <p:ph type="title"/>
          </p:nvPr>
        </p:nvSpPr>
        <p:spPr/>
        <p:txBody>
          <a:bodyPr anchor="b">
            <a:normAutofit/>
          </a:bodyPr>
          <a:lstStyle/>
          <a:p>
            <a:r>
              <a:rPr lang="en-US"/>
              <a:t>Overview</a:t>
            </a:r>
          </a:p>
        </p:txBody>
      </p:sp>
      <p:sp>
        <p:nvSpPr>
          <p:cNvPr id="3" name="Content Placeholder 2">
            <a:extLst>
              <a:ext uri="{FF2B5EF4-FFF2-40B4-BE49-F238E27FC236}">
                <a16:creationId xmlns:a16="http://schemas.microsoft.com/office/drawing/2014/main" id="{E6AEC44E-1670-4411-BBE5-954FADA4BC11}"/>
              </a:ext>
            </a:extLst>
          </p:cNvPr>
          <p:cNvSpPr>
            <a:spLocks noGrp="1"/>
          </p:cNvSpPr>
          <p:nvPr>
            <p:ph type="body" sz="quarter" idx="10"/>
          </p:nvPr>
        </p:nvSpPr>
        <p:spPr/>
        <p:txBody>
          <a:bodyPr>
            <a:normAutofit/>
          </a:bodyPr>
          <a:lstStyle/>
          <a:p>
            <a:r>
              <a:rPr lang="en-US"/>
              <a:t>Syphilis 101</a:t>
            </a:r>
          </a:p>
          <a:p>
            <a:pPr lvl="1"/>
            <a:r>
              <a:rPr lang="en-US" sz="2000"/>
              <a:t>Pathophysiology</a:t>
            </a:r>
          </a:p>
          <a:p>
            <a:pPr lvl="1"/>
            <a:r>
              <a:rPr lang="en-US" sz="2000"/>
              <a:t>Clinical features</a:t>
            </a:r>
          </a:p>
          <a:p>
            <a:r>
              <a:rPr lang="en-US"/>
              <a:t>Epidemiology</a:t>
            </a:r>
          </a:p>
          <a:p>
            <a:r>
              <a:rPr lang="en-US"/>
              <a:t>Syphilis in Pregnancy</a:t>
            </a:r>
          </a:p>
          <a:p>
            <a:pPr lvl="1"/>
            <a:r>
              <a:rPr lang="en-US" sz="2000"/>
              <a:t>Diagnosis</a:t>
            </a:r>
          </a:p>
          <a:p>
            <a:pPr lvl="1"/>
            <a:r>
              <a:rPr lang="en-US" sz="2000"/>
              <a:t>Treatment</a:t>
            </a:r>
          </a:p>
          <a:p>
            <a:r>
              <a:rPr lang="en-US"/>
              <a:t>Cases</a:t>
            </a:r>
          </a:p>
          <a:p>
            <a:r>
              <a:rPr lang="en-US"/>
              <a:t>Congenital Syphilis Prevention</a:t>
            </a:r>
          </a:p>
        </p:txBody>
      </p:sp>
      <p:pic>
        <p:nvPicPr>
          <p:cNvPr id="4" name="Picture 3">
            <a:extLst>
              <a:ext uri="{FF2B5EF4-FFF2-40B4-BE49-F238E27FC236}">
                <a16:creationId xmlns:a16="http://schemas.microsoft.com/office/drawing/2014/main" id="{33596C75-AA29-499A-9D9B-83F1616B5052}"/>
              </a:ext>
            </a:extLst>
          </p:cNvPr>
          <p:cNvPicPr>
            <a:picLocks noChangeAspect="1"/>
          </p:cNvPicPr>
          <p:nvPr/>
        </p:nvPicPr>
        <p:blipFill rotWithShape="1">
          <a:blip r:embed="rId3"/>
          <a:srcRect r="2" b="1250"/>
          <a:stretch/>
        </p:blipFill>
        <p:spPr>
          <a:xfrm>
            <a:off x="7111231" y="531893"/>
            <a:ext cx="4090413" cy="6051468"/>
          </a:xfrm>
          <a:prstGeom prst="rect">
            <a:avLst/>
          </a:prstGeom>
          <a:effectLst/>
        </p:spPr>
      </p:pic>
    </p:spTree>
    <p:extLst>
      <p:ext uri="{BB962C8B-B14F-4D97-AF65-F5344CB8AC3E}">
        <p14:creationId xmlns:p14="http://schemas.microsoft.com/office/powerpoint/2010/main" val="274176751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Racial and ethnic disparities in rates of reported congenital syphilis continued to persist in 2021*</a:t>
            </a:r>
          </a:p>
        </p:txBody>
      </p:sp>
      <p:pic>
        <p:nvPicPr>
          <p:cNvPr id="3" name="Picture 1" descr="Bar graph showing rates and case counts of congenital syphilis by race and Hispanic ethnicity based on preliminary 2021 data"/>
          <p:cNvPicPr>
            <a:picLocks noGrp="1" noChangeAspect="1"/>
          </p:cNvPicPr>
          <p:nvPr/>
        </p:nvPicPr>
        <p:blipFill>
          <a:blip r:embed="rId3"/>
          <a:stretch>
            <a:fillRect/>
          </a:stretch>
        </p:blipFill>
        <p:spPr bwMode="auto">
          <a:xfrm>
            <a:off x="1811867" y="1509342"/>
            <a:ext cx="8568267" cy="4284133"/>
          </a:xfrm>
          <a:prstGeom prst="rect">
            <a:avLst/>
          </a:prstGeom>
          <a:noFill/>
          <a:ln w="9525">
            <a:noFill/>
            <a:headEnd/>
            <a:tailEnd/>
          </a:ln>
        </p:spPr>
      </p:pic>
      <p:sp>
        <p:nvSpPr>
          <p:cNvPr id="4" name="Content Placeholder 3"/>
          <p:cNvSpPr>
            <a:spLocks noGrp="1"/>
          </p:cNvSpPr>
          <p:nvPr>
            <p:ph sz="half" idx="2"/>
          </p:nvPr>
        </p:nvSpPr>
        <p:spPr>
          <a:xfrm>
            <a:off x="1811867" y="5999901"/>
            <a:ext cx="9006259" cy="858099"/>
          </a:xfrm>
        </p:spPr>
        <p:txBody>
          <a:bodyPr>
            <a:normAutofit/>
          </a:bodyPr>
          <a:lstStyle/>
          <a:p>
            <a:r>
              <a:rPr sz="1400" dirty="0"/>
              <a:t>Congenital Syphilis — Case Counts and Rates of Reported Cases by Race and Hispanic Ethnicity, United States, 2021*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Racial and ethnic disparities in rates of reported congenital syphilis continued to persist in 2021*</a:t>
            </a:r>
          </a:p>
        </p:txBody>
      </p:sp>
      <p:pic>
        <p:nvPicPr>
          <p:cNvPr id="3" name="Picture 1" descr="Bar graph showing rates and case counts of congenital syphilis by race and Hispanic ethnicity based on preliminary 2021 data"/>
          <p:cNvPicPr>
            <a:picLocks noGrp="1" noChangeAspect="1"/>
          </p:cNvPicPr>
          <p:nvPr/>
        </p:nvPicPr>
        <p:blipFill>
          <a:blip r:embed="rId3"/>
          <a:stretch>
            <a:fillRect/>
          </a:stretch>
        </p:blipFill>
        <p:spPr bwMode="auto">
          <a:xfrm>
            <a:off x="1811866" y="1715768"/>
            <a:ext cx="8568267" cy="4284133"/>
          </a:xfrm>
          <a:prstGeom prst="rect">
            <a:avLst/>
          </a:prstGeom>
          <a:noFill/>
          <a:ln w="9525">
            <a:noFill/>
            <a:headEnd/>
            <a:tailEnd/>
          </a:ln>
        </p:spPr>
      </p:pic>
      <p:sp>
        <p:nvSpPr>
          <p:cNvPr id="4" name="Content Placeholder 3"/>
          <p:cNvSpPr>
            <a:spLocks noGrp="1"/>
          </p:cNvSpPr>
          <p:nvPr>
            <p:ph sz="half" idx="2"/>
          </p:nvPr>
        </p:nvSpPr>
        <p:spPr>
          <a:xfrm>
            <a:off x="1811867" y="5999901"/>
            <a:ext cx="9006259" cy="858099"/>
          </a:xfrm>
        </p:spPr>
        <p:txBody>
          <a:bodyPr>
            <a:normAutofit/>
          </a:bodyPr>
          <a:lstStyle/>
          <a:p>
            <a:r>
              <a:rPr sz="1400" dirty="0"/>
              <a:t>Congenital Syphilis — Case Counts and Rates of Reported Cases by Race and Hispanic Ethnicity, United States, 2021*</a:t>
            </a:r>
          </a:p>
        </p:txBody>
      </p:sp>
      <p:sp>
        <p:nvSpPr>
          <p:cNvPr id="5" name="Rectangle 4">
            <a:extLst>
              <a:ext uri="{FF2B5EF4-FFF2-40B4-BE49-F238E27FC236}">
                <a16:creationId xmlns:a16="http://schemas.microsoft.com/office/drawing/2014/main" id="{01569A41-0FF1-45B5-A309-712210615DA6}"/>
              </a:ext>
            </a:extLst>
          </p:cNvPr>
          <p:cNvSpPr/>
          <p:nvPr/>
        </p:nvSpPr>
        <p:spPr>
          <a:xfrm>
            <a:off x="7981628" y="2061275"/>
            <a:ext cx="1162372" cy="774915"/>
          </a:xfrm>
          <a:prstGeom prst="rect">
            <a:avLst/>
          </a:prstGeom>
          <a:noFill/>
          <a:ln w="57150">
            <a:solidFill>
              <a:srgbClr val="BF3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03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2EA20E-3A75-47E9-828F-31092BCF737A}"/>
              </a:ext>
            </a:extLst>
          </p:cNvPr>
          <p:cNvSpPr/>
          <p:nvPr/>
        </p:nvSpPr>
        <p:spPr>
          <a:xfrm>
            <a:off x="0" y="0"/>
            <a:ext cx="12192000" cy="7163718"/>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id="{E363E4D2-A93D-4C94-81FF-EC81CD422BA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1420091" y="-155864"/>
            <a:ext cx="9351818" cy="7013864"/>
          </a:xfrm>
          <a:prstGeom prst="rect">
            <a:avLst/>
          </a:prstGeom>
        </p:spPr>
      </p:pic>
      <p:sp>
        <p:nvSpPr>
          <p:cNvPr id="2" name="Title 1">
            <a:extLst>
              <a:ext uri="{FF2B5EF4-FFF2-40B4-BE49-F238E27FC236}">
                <a16:creationId xmlns:a16="http://schemas.microsoft.com/office/drawing/2014/main" id="{FEAAC1DA-32E2-47AC-9463-AC24BAA65630}"/>
              </a:ext>
            </a:extLst>
          </p:cNvPr>
          <p:cNvSpPr>
            <a:spLocks noGrp="1"/>
          </p:cNvSpPr>
          <p:nvPr>
            <p:ph type="title"/>
          </p:nvPr>
        </p:nvSpPr>
        <p:spPr/>
        <p:txBody>
          <a:bodyPr/>
          <a:lstStyle/>
          <a:p>
            <a:r>
              <a:rPr lang="en-US" dirty="0"/>
              <a:t>Syphilis in Pregnancy</a:t>
            </a:r>
          </a:p>
        </p:txBody>
      </p:sp>
    </p:spTree>
    <p:extLst>
      <p:ext uri="{BB962C8B-B14F-4D97-AF65-F5344CB8AC3E}">
        <p14:creationId xmlns:p14="http://schemas.microsoft.com/office/powerpoint/2010/main" val="220052053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2EA20E-3A75-47E9-828F-31092BCF737A}"/>
              </a:ext>
            </a:extLst>
          </p:cNvPr>
          <p:cNvSpPr/>
          <p:nvPr/>
        </p:nvSpPr>
        <p:spPr>
          <a:xfrm>
            <a:off x="0" y="0"/>
            <a:ext cx="12192000" cy="7163718"/>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id="{E363E4D2-A93D-4C94-81FF-EC81CD422BA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1420091" y="-155864"/>
            <a:ext cx="9351818" cy="7013864"/>
          </a:xfrm>
          <a:prstGeom prst="rect">
            <a:avLst/>
          </a:prstGeom>
        </p:spPr>
      </p:pic>
      <p:sp>
        <p:nvSpPr>
          <p:cNvPr id="2" name="Title 1">
            <a:extLst>
              <a:ext uri="{FF2B5EF4-FFF2-40B4-BE49-F238E27FC236}">
                <a16:creationId xmlns:a16="http://schemas.microsoft.com/office/drawing/2014/main" id="{FEAAC1DA-32E2-47AC-9463-AC24BAA65630}"/>
              </a:ext>
            </a:extLst>
          </p:cNvPr>
          <p:cNvSpPr>
            <a:spLocks noGrp="1"/>
          </p:cNvSpPr>
          <p:nvPr>
            <p:ph type="title"/>
          </p:nvPr>
        </p:nvSpPr>
        <p:spPr/>
        <p:txBody>
          <a:bodyPr/>
          <a:lstStyle/>
          <a:p>
            <a:r>
              <a:rPr lang="en-US" dirty="0"/>
              <a:t>Syphilis in Pregnancy</a:t>
            </a:r>
          </a:p>
        </p:txBody>
      </p:sp>
      <p:sp>
        <p:nvSpPr>
          <p:cNvPr id="3" name="TextBox 2">
            <a:extLst>
              <a:ext uri="{FF2B5EF4-FFF2-40B4-BE49-F238E27FC236}">
                <a16:creationId xmlns:a16="http://schemas.microsoft.com/office/drawing/2014/main" id="{0D856228-E4FB-40FE-9299-569DC1E0AB54}"/>
              </a:ext>
            </a:extLst>
          </p:cNvPr>
          <p:cNvSpPr txBox="1"/>
          <p:nvPr/>
        </p:nvSpPr>
        <p:spPr>
          <a:xfrm>
            <a:off x="6588370" y="1418492"/>
            <a:ext cx="3833446" cy="769441"/>
          </a:xfrm>
          <a:prstGeom prst="rect">
            <a:avLst/>
          </a:prstGeom>
          <a:noFill/>
        </p:spPr>
        <p:txBody>
          <a:bodyPr wrap="square" rtlCol="0">
            <a:spAutoFit/>
          </a:bodyPr>
          <a:lstStyle/>
          <a:p>
            <a:r>
              <a:rPr lang="en-US" sz="4400" b="1" i="1" dirty="0">
                <a:solidFill>
                  <a:srgbClr val="F6A01A"/>
                </a:solidFill>
                <a:latin typeface="Calibri" panose="020F0502020204030204" pitchFamily="34" charset="0"/>
              </a:rPr>
              <a:t>#SyphilisIsHard</a:t>
            </a:r>
          </a:p>
        </p:txBody>
      </p:sp>
    </p:spTree>
    <p:extLst>
      <p:ext uri="{BB962C8B-B14F-4D97-AF65-F5344CB8AC3E}">
        <p14:creationId xmlns:p14="http://schemas.microsoft.com/office/powerpoint/2010/main" val="232842088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B7FEF1-B23A-4FE7-947F-41D676454D92}"/>
              </a:ext>
            </a:extLst>
          </p:cNvPr>
          <p:cNvSpPr>
            <a:spLocks noGrp="1"/>
          </p:cNvSpPr>
          <p:nvPr>
            <p:ph type="title"/>
          </p:nvPr>
        </p:nvSpPr>
        <p:spPr>
          <a:xfrm>
            <a:off x="402065" y="424364"/>
            <a:ext cx="11789935" cy="714888"/>
          </a:xfrm>
        </p:spPr>
        <p:txBody>
          <a:bodyPr>
            <a:normAutofit/>
          </a:bodyPr>
          <a:lstStyle/>
          <a:p>
            <a:pPr>
              <a:lnSpc>
                <a:spcPts val="3200"/>
              </a:lnSpc>
            </a:pPr>
            <a:r>
              <a:rPr lang="en-US" sz="3200" dirty="0"/>
              <a:t>Syphilis</a:t>
            </a:r>
            <a:r>
              <a:rPr lang="en-US" sz="3200" dirty="0">
                <a:solidFill>
                  <a:srgbClr val="000000"/>
                </a:solidFill>
              </a:rPr>
              <a:t> </a:t>
            </a:r>
            <a:r>
              <a:rPr lang="en-US" sz="3200" dirty="0"/>
              <a:t>Diagnosis</a:t>
            </a:r>
          </a:p>
        </p:txBody>
      </p:sp>
      <p:sp>
        <p:nvSpPr>
          <p:cNvPr id="64514" name="Content Placeholder 2"/>
          <p:cNvSpPr>
            <a:spLocks noGrp="1"/>
          </p:cNvSpPr>
          <p:nvPr>
            <p:ph type="body" sz="quarter" idx="10"/>
          </p:nvPr>
        </p:nvSpPr>
        <p:spPr bwMode="auto">
          <a:xfrm>
            <a:off x="402065" y="1362974"/>
            <a:ext cx="8257139" cy="56261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788A"/>
              </a:buClr>
              <a:buFont typeface="Wingdings" panose="05000000000000000000" pitchFamily="2" charset="2"/>
              <a:buChar char="§"/>
            </a:pPr>
            <a:r>
              <a:rPr lang="en-US" altLang="en-US" sz="2400" dirty="0">
                <a:solidFill>
                  <a:srgbClr val="000000"/>
                </a:solidFill>
              </a:rPr>
              <a:t>Direct detection tests for syphilis are not widely available.</a:t>
            </a:r>
          </a:p>
          <a:p>
            <a:pPr lvl="1" eaLnBrk="1" hangingPunct="1">
              <a:buClr>
                <a:srgbClr val="9A4E9E"/>
              </a:buClr>
              <a:buSzTx/>
              <a:buFont typeface="Calibri" panose="020F0502020204030204" pitchFamily="34" charset="0"/>
              <a:buChar char="‒"/>
            </a:pPr>
            <a:r>
              <a:rPr lang="en-US" altLang="en-US" sz="2200" dirty="0">
                <a:solidFill>
                  <a:srgbClr val="000000"/>
                </a:solidFill>
              </a:rPr>
              <a:t>Darkfield microscopy</a:t>
            </a:r>
          </a:p>
          <a:p>
            <a:pPr lvl="1" eaLnBrk="1" hangingPunct="1">
              <a:buClr>
                <a:srgbClr val="9A4E9E"/>
              </a:buClr>
              <a:buSzTx/>
              <a:buFont typeface="Calibri" panose="020F0502020204030204" pitchFamily="34" charset="0"/>
              <a:buChar char="‒"/>
            </a:pPr>
            <a:r>
              <a:rPr lang="en-US" altLang="en-US" sz="2200" dirty="0">
                <a:solidFill>
                  <a:srgbClr val="000000"/>
                </a:solidFill>
              </a:rPr>
              <a:t>Polymerase chain reaction (PCR)</a:t>
            </a:r>
          </a:p>
          <a:p>
            <a:pPr lvl="1" eaLnBrk="1" hangingPunct="1">
              <a:buClr>
                <a:srgbClr val="9A4E9E"/>
              </a:buClr>
              <a:buSzTx/>
              <a:buFont typeface="Calibri" panose="020F0502020204030204" pitchFamily="34" charset="0"/>
              <a:buChar char="‒"/>
            </a:pPr>
            <a:r>
              <a:rPr lang="en-US" altLang="en-US" sz="2200" dirty="0">
                <a:solidFill>
                  <a:srgbClr val="000000"/>
                </a:solidFill>
              </a:rPr>
              <a:t>Direct fluorescent antibody test for </a:t>
            </a:r>
            <a:r>
              <a:rPr lang="en-US" altLang="en-US" sz="2200" i="1" dirty="0">
                <a:solidFill>
                  <a:srgbClr val="000000"/>
                </a:solidFill>
              </a:rPr>
              <a:t>T. pallidum </a:t>
            </a:r>
            <a:br>
              <a:rPr lang="en-US" altLang="en-US" sz="2200" i="1" dirty="0">
                <a:solidFill>
                  <a:srgbClr val="000000"/>
                </a:solidFill>
              </a:rPr>
            </a:br>
            <a:r>
              <a:rPr lang="en-US" altLang="en-US" sz="2200" dirty="0">
                <a:solidFill>
                  <a:srgbClr val="000000"/>
                </a:solidFill>
              </a:rPr>
              <a:t>(DFA-TP)</a:t>
            </a:r>
          </a:p>
          <a:p>
            <a:pPr eaLnBrk="1" hangingPunct="1">
              <a:buClr>
                <a:srgbClr val="00788A"/>
              </a:buClr>
              <a:buFont typeface="Wingdings" panose="05000000000000000000" pitchFamily="2" charset="2"/>
              <a:buChar char="§"/>
            </a:pPr>
            <a:endParaRPr lang="en-US" altLang="en-US" sz="1200" b="1" dirty="0">
              <a:solidFill>
                <a:srgbClr val="0D0D0D"/>
              </a:solidFill>
            </a:endParaRPr>
          </a:p>
          <a:p>
            <a:pPr eaLnBrk="1" hangingPunct="1">
              <a:buClr>
                <a:srgbClr val="00788A"/>
              </a:buClr>
              <a:buFont typeface="Wingdings" panose="05000000000000000000" pitchFamily="2" charset="2"/>
              <a:buChar char="§"/>
            </a:pPr>
            <a:r>
              <a:rPr lang="en-US" altLang="en-US" sz="2400" b="1" dirty="0">
                <a:solidFill>
                  <a:srgbClr val="0D0D0D"/>
                </a:solidFill>
              </a:rPr>
              <a:t>Syphilis is usually diagnosed with serologic tests.</a:t>
            </a:r>
          </a:p>
        </p:txBody>
      </p:sp>
      <p:pic>
        <p:nvPicPr>
          <p:cNvPr id="4" name="Picture 3" descr="STD 2"/>
          <p:cNvPicPr>
            <a:picLocks noChangeAspect="1" noChangeArrowheads="1"/>
          </p:cNvPicPr>
          <p:nvPr/>
        </p:nvPicPr>
        <p:blipFill rotWithShape="1">
          <a:blip r:embed="rId3">
            <a:extLst>
              <a:ext uri="{28A0092B-C50C-407E-A947-70E740481C1C}">
                <a14:useLocalDpi xmlns:a14="http://schemas.microsoft.com/office/drawing/2010/main" val="0"/>
              </a:ext>
            </a:extLst>
          </a:blip>
          <a:srcRect l="3840" t="34969" r="4032" b="823"/>
          <a:stretch/>
        </p:blipFill>
        <p:spPr bwMode="auto">
          <a:xfrm rot="5400000">
            <a:off x="6844896" y="1756955"/>
            <a:ext cx="6936378" cy="305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392523" y="6415387"/>
            <a:ext cx="1715598" cy="276999"/>
          </a:xfrm>
          <a:prstGeom prst="rect">
            <a:avLst/>
          </a:prstGeom>
        </p:spPr>
        <p:txBody>
          <a:bodyPr wrap="none">
            <a:spAutoFit/>
          </a:bodyPr>
          <a:lstStyle/>
          <a:p>
            <a:pPr defTabSz="457200">
              <a:defRPr/>
            </a:pPr>
            <a:r>
              <a:rPr lang="en-US" altLang="en-US" sz="1200" b="1" i="1" dirty="0">
                <a:solidFill>
                  <a:srgbClr val="FFFFFF"/>
                </a:solidFill>
                <a:latin typeface="Calibri" panose="020F0502020204030204" pitchFamily="34" charset="0"/>
                <a:cs typeface="Calibri" panose="020F0502020204030204" pitchFamily="34" charset="0"/>
              </a:rPr>
              <a:t>T. pallidum </a:t>
            </a:r>
            <a:r>
              <a:rPr lang="en-US" altLang="en-US" sz="1200" b="1" dirty="0">
                <a:solidFill>
                  <a:srgbClr val="FFFFFF"/>
                </a:solidFill>
                <a:latin typeface="Calibri" panose="020F0502020204030204" pitchFamily="34" charset="0"/>
                <a:cs typeface="Calibri" panose="020F0502020204030204" pitchFamily="34" charset="0"/>
              </a:rPr>
              <a:t>on </a:t>
            </a:r>
            <a:r>
              <a:rPr lang="en-US" altLang="en-US" sz="1200" b="1" dirty="0" err="1">
                <a:solidFill>
                  <a:srgbClr val="FFFFFF"/>
                </a:solidFill>
                <a:latin typeface="Calibri" panose="020F0502020204030204" pitchFamily="34" charset="0"/>
                <a:cs typeface="Calibri" panose="020F0502020204030204" pitchFamily="34" charset="0"/>
              </a:rPr>
              <a:t>Darkfield</a:t>
            </a:r>
            <a:endParaRPr lang="en-US" sz="1200" dirty="0">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F422748-4973-441D-BA6A-7767289B88FB}"/>
              </a:ext>
            </a:extLst>
          </p:cNvPr>
          <p:cNvSpPr txBox="1"/>
          <p:nvPr/>
        </p:nvSpPr>
        <p:spPr>
          <a:xfrm>
            <a:off x="276539" y="6046055"/>
            <a:ext cx="2501830"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89893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8094-818B-45C6-93AB-44E8C4653504}"/>
              </a:ext>
            </a:extLst>
          </p:cNvPr>
          <p:cNvSpPr>
            <a:spLocks noGrp="1"/>
          </p:cNvSpPr>
          <p:nvPr>
            <p:ph type="title"/>
          </p:nvPr>
        </p:nvSpPr>
        <p:spPr/>
        <p:txBody>
          <a:bodyPr/>
          <a:lstStyle/>
          <a:p>
            <a:r>
              <a:rPr lang="en-US" sz="4000" dirty="0"/>
              <a:t>There are two types of serologic tests for syphilis.</a:t>
            </a:r>
            <a:endParaRPr lang="en-US" dirty="0"/>
          </a:p>
        </p:txBody>
      </p:sp>
      <p:graphicFrame>
        <p:nvGraphicFramePr>
          <p:cNvPr id="4" name="Table 3">
            <a:extLst>
              <a:ext uri="{FF2B5EF4-FFF2-40B4-BE49-F238E27FC236}">
                <a16:creationId xmlns:a16="http://schemas.microsoft.com/office/drawing/2014/main" id="{20F204E1-1EC9-422E-BA3E-12B219E03E25}"/>
              </a:ext>
            </a:extLst>
          </p:cNvPr>
          <p:cNvGraphicFramePr>
            <a:graphicFrameLocks noGrp="1"/>
          </p:cNvGraphicFramePr>
          <p:nvPr>
            <p:extLst>
              <p:ext uri="{D42A27DB-BD31-4B8C-83A1-F6EECF244321}">
                <p14:modId xmlns:p14="http://schemas.microsoft.com/office/powerpoint/2010/main" val="3868792588"/>
              </p:ext>
            </p:extLst>
          </p:nvPr>
        </p:nvGraphicFramePr>
        <p:xfrm>
          <a:off x="358588" y="1735396"/>
          <a:ext cx="11432360" cy="4541714"/>
        </p:xfrm>
        <a:graphic>
          <a:graphicData uri="http://schemas.openxmlformats.org/drawingml/2006/table">
            <a:tbl>
              <a:tblPr>
                <a:tableStyleId>{16D9F66E-5EB9-4882-86FB-DCBF35E3C3E4}</a:tableStyleId>
              </a:tblPr>
              <a:tblGrid>
                <a:gridCol w="2743200">
                  <a:extLst>
                    <a:ext uri="{9D8B030D-6E8A-4147-A177-3AD203B41FA5}">
                      <a16:colId xmlns:a16="http://schemas.microsoft.com/office/drawing/2014/main" val="3381186637"/>
                    </a:ext>
                  </a:extLst>
                </a:gridCol>
                <a:gridCol w="4320988">
                  <a:extLst>
                    <a:ext uri="{9D8B030D-6E8A-4147-A177-3AD203B41FA5}">
                      <a16:colId xmlns:a16="http://schemas.microsoft.com/office/drawing/2014/main" val="3194393467"/>
                    </a:ext>
                  </a:extLst>
                </a:gridCol>
                <a:gridCol w="4368172">
                  <a:extLst>
                    <a:ext uri="{9D8B030D-6E8A-4147-A177-3AD203B41FA5}">
                      <a16:colId xmlns:a16="http://schemas.microsoft.com/office/drawing/2014/main" val="3419421153"/>
                    </a:ext>
                  </a:extLst>
                </a:gridCol>
              </a:tblGrid>
              <a:tr h="835682">
                <a:tc>
                  <a:txBody>
                    <a:bodyPr/>
                    <a:lstStyle/>
                    <a:p>
                      <a:pPr algn="ctr" fontAlgn="ctr"/>
                      <a:r>
                        <a:rPr lang="en-US" sz="2800" b="1" i="0" u="none" strike="noStrike" dirty="0">
                          <a:solidFill>
                            <a:srgbClr val="000000"/>
                          </a:solidFill>
                          <a:effectLst/>
                          <a:latin typeface="Calibri" panose="020F0502020204030204" pitchFamily="34" charset="0"/>
                        </a:rPr>
                        <a:t>Tests</a:t>
                      </a:r>
                    </a:p>
                  </a:txBody>
                  <a:tcPr marL="9525" marR="9525" marT="9525" marB="0" anchor="ctr">
                    <a:solidFill>
                      <a:srgbClr val="00788A"/>
                    </a:solidFill>
                  </a:tcPr>
                </a:tc>
                <a:tc>
                  <a:txBody>
                    <a:bodyPr/>
                    <a:lstStyle/>
                    <a:p>
                      <a:pPr algn="ctr" fontAlgn="ctr"/>
                      <a:r>
                        <a:rPr lang="en-US" sz="2800" b="1" dirty="0">
                          <a:solidFill>
                            <a:srgbClr val="000000"/>
                          </a:solidFill>
                        </a:rPr>
                        <a:t>Non-Treponemal</a:t>
                      </a:r>
                      <a:endParaRPr lang="en-US" sz="2800" b="1" i="0" u="none" strike="noStrike" dirty="0">
                        <a:solidFill>
                          <a:srgbClr val="000000"/>
                        </a:solidFill>
                        <a:effectLst/>
                        <a:latin typeface="Calibri" panose="020F0502020204030204" pitchFamily="34" charset="0"/>
                      </a:endParaRPr>
                    </a:p>
                  </a:txBody>
                  <a:tcPr marL="9525" marR="9525" marT="9525" marB="0" anchor="ctr">
                    <a:solidFill>
                      <a:srgbClr val="00788A"/>
                    </a:solidFill>
                  </a:tcPr>
                </a:tc>
                <a:tc>
                  <a:txBody>
                    <a:bodyPr/>
                    <a:lstStyle/>
                    <a:p>
                      <a:pPr algn="ctr" fontAlgn="ctr"/>
                      <a:r>
                        <a:rPr lang="en-US" sz="2800" b="1" dirty="0">
                          <a:solidFill>
                            <a:srgbClr val="000000"/>
                          </a:solidFill>
                        </a:rPr>
                        <a:t>Treponemal</a:t>
                      </a:r>
                      <a:endParaRPr lang="en-US" sz="2800" b="1" i="0" u="none" strike="noStrike" dirty="0">
                        <a:solidFill>
                          <a:srgbClr val="000000"/>
                        </a:solidFill>
                        <a:effectLst/>
                        <a:latin typeface="Calibri" panose="020F0502020204030204" pitchFamily="34" charset="0"/>
                      </a:endParaRPr>
                    </a:p>
                  </a:txBody>
                  <a:tcPr marL="9525" marR="9525" marT="9525" marB="0" anchor="ctr">
                    <a:solidFill>
                      <a:srgbClr val="00788A"/>
                    </a:solidFill>
                  </a:tcPr>
                </a:tc>
                <a:extLst>
                  <a:ext uri="{0D108BD9-81ED-4DB2-BD59-A6C34878D82A}">
                    <a16:rowId xmlns:a16="http://schemas.microsoft.com/office/drawing/2014/main" val="2968259597"/>
                  </a:ext>
                </a:extLst>
              </a:tr>
              <a:tr h="835682">
                <a:tc>
                  <a:txBody>
                    <a:bodyPr/>
                    <a:lstStyle/>
                    <a:p>
                      <a:pPr algn="l" fontAlgn="ctr"/>
                      <a:r>
                        <a:rPr lang="en-US" sz="2800" b="1" i="0" u="none" strike="noStrike" dirty="0">
                          <a:solidFill>
                            <a:srgbClr val="000000"/>
                          </a:solidFill>
                          <a:effectLst/>
                          <a:latin typeface="Calibri" panose="020F0502020204030204" pitchFamily="34" charset="0"/>
                        </a:rPr>
                        <a:t>  Examples</a:t>
                      </a:r>
                    </a:p>
                  </a:txBody>
                  <a:tcPr marL="9525" marR="9525" marT="9525" marB="0" anchor="ct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2800" b="0" dirty="0">
                          <a:solidFill>
                            <a:srgbClr val="100409"/>
                          </a:solidFill>
                          <a:latin typeface="Calibri" panose="020F0502020204030204" pitchFamily="34" charset="0"/>
                          <a:cs typeface="Calibri" panose="020F0502020204030204" pitchFamily="34" charset="0"/>
                        </a:rPr>
                        <a:t>RPR, VDRL</a:t>
                      </a:r>
                    </a:p>
                  </a:txBody>
                  <a:tcPr marL="9525" marR="9525" marT="9525" marB="0" anchor="ctr" anchorCtr="1"/>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2800" b="0" dirty="0">
                          <a:solidFill>
                            <a:srgbClr val="100409"/>
                          </a:solidFill>
                          <a:latin typeface="Calibri" panose="020F0502020204030204" pitchFamily="34" charset="0"/>
                          <a:cs typeface="Calibri" panose="020F0502020204030204" pitchFamily="34" charset="0"/>
                        </a:rPr>
                        <a:t>FTA-ABS, TPPA, EIA, CIA</a:t>
                      </a:r>
                    </a:p>
                  </a:txBody>
                  <a:tcPr marL="9525" marR="9525" marT="9525" marB="0" anchor="ctr" anchorCtr="1"/>
                </a:tc>
                <a:extLst>
                  <a:ext uri="{0D108BD9-81ED-4DB2-BD59-A6C34878D82A}">
                    <a16:rowId xmlns:a16="http://schemas.microsoft.com/office/drawing/2014/main" val="2239266658"/>
                  </a:ext>
                </a:extLst>
              </a:tr>
              <a:tr h="835682">
                <a:tc>
                  <a:txBody>
                    <a:bodyPr/>
                    <a:lstStyle/>
                    <a:p>
                      <a:pPr algn="l" fontAlgn="ctr"/>
                      <a:r>
                        <a:rPr lang="en-US" sz="2800" b="1" i="0" u="none" strike="noStrike" dirty="0">
                          <a:solidFill>
                            <a:srgbClr val="000000"/>
                          </a:solidFill>
                          <a:effectLst/>
                          <a:latin typeface="Calibri" panose="020F0502020204030204" pitchFamily="34" charset="0"/>
                        </a:rPr>
                        <a:t>  Method</a:t>
                      </a:r>
                    </a:p>
                  </a:txBody>
                  <a:tcPr marL="9525" marR="9525" marT="9525" marB="0" anchor="ct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2800" b="1" u="none" strike="noStrike" dirty="0">
                          <a:solidFill>
                            <a:srgbClr val="000000"/>
                          </a:solidFill>
                          <a:effectLst/>
                          <a:latin typeface="Calibri" panose="020F0502020204030204" pitchFamily="34" charset="0"/>
                          <a:cs typeface="Calibri" panose="020F0502020204030204" pitchFamily="34" charset="0"/>
                        </a:rPr>
                        <a:t>  </a:t>
                      </a:r>
                      <a:r>
                        <a:rPr lang="en-US" sz="2800" b="0" dirty="0">
                          <a:solidFill>
                            <a:srgbClr val="100409"/>
                          </a:solidFill>
                          <a:latin typeface="Calibri" panose="020F0502020204030204" pitchFamily="34" charset="0"/>
                          <a:cs typeface="Calibri" panose="020F0502020204030204" pitchFamily="34" charset="0"/>
                        </a:rPr>
                        <a:t>Detects </a:t>
                      </a:r>
                      <a:r>
                        <a:rPr lang="en-US" sz="2800" b="0" u="sng" dirty="0">
                          <a:solidFill>
                            <a:srgbClr val="100409"/>
                          </a:solidFill>
                          <a:latin typeface="Calibri" panose="020F0502020204030204" pitchFamily="34" charset="0"/>
                          <a:cs typeface="Calibri" panose="020F0502020204030204" pitchFamily="34" charset="0"/>
                        </a:rPr>
                        <a:t>NON-specific</a:t>
                      </a:r>
                      <a:r>
                        <a:rPr lang="en-US" sz="2800" b="0" dirty="0">
                          <a:solidFill>
                            <a:srgbClr val="100409"/>
                          </a:solidFill>
                          <a:latin typeface="Calibri" panose="020F0502020204030204" pitchFamily="34" charset="0"/>
                          <a:cs typeface="Calibri" panose="020F0502020204030204" pitchFamily="34" charset="0"/>
                        </a:rPr>
                        <a:t> antibodies caused by inflammation</a:t>
                      </a:r>
                    </a:p>
                  </a:txBody>
                  <a:tcPr marL="9525" marR="9525" marT="9525" marB="0" anchor="ctr" anchorCtr="1"/>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2800" b="0" dirty="0">
                          <a:solidFill>
                            <a:srgbClr val="100409"/>
                          </a:solidFill>
                          <a:latin typeface="Calibri" panose="020F0502020204030204" pitchFamily="34" charset="0"/>
                          <a:cs typeface="Calibri" panose="020F0502020204030204" pitchFamily="34" charset="0"/>
                        </a:rPr>
                        <a:t>Detects </a:t>
                      </a:r>
                      <a:r>
                        <a:rPr lang="en-US" sz="2800" b="0" u="sng" dirty="0">
                          <a:solidFill>
                            <a:srgbClr val="100409"/>
                          </a:solidFill>
                          <a:latin typeface="Calibri" panose="020F0502020204030204" pitchFamily="34" charset="0"/>
                          <a:cs typeface="Calibri" panose="020F0502020204030204" pitchFamily="34" charset="0"/>
                        </a:rPr>
                        <a:t>specific antibodies</a:t>
                      </a:r>
                      <a:r>
                        <a:rPr lang="en-US" sz="2800" b="0" dirty="0">
                          <a:solidFill>
                            <a:srgbClr val="100409"/>
                          </a:solidFill>
                          <a:latin typeface="Calibri" panose="020F0502020204030204" pitchFamily="34" charset="0"/>
                          <a:cs typeface="Calibri" panose="020F0502020204030204" pitchFamily="34" charset="0"/>
                        </a:rPr>
                        <a:t> against </a:t>
                      </a:r>
                      <a:r>
                        <a:rPr lang="en-US" sz="2800" b="0" i="1" dirty="0">
                          <a:solidFill>
                            <a:srgbClr val="100409"/>
                          </a:solidFill>
                          <a:latin typeface="Calibri" panose="020F0502020204030204" pitchFamily="34" charset="0"/>
                          <a:cs typeface="Calibri" panose="020F0502020204030204" pitchFamily="34" charset="0"/>
                        </a:rPr>
                        <a:t>T. pallidum</a:t>
                      </a:r>
                      <a:endParaRPr lang="en-US" sz="2800" b="0" dirty="0">
                        <a:solidFill>
                          <a:srgbClr val="100409"/>
                        </a:solidFill>
                        <a:latin typeface="Calibri" panose="020F0502020204030204" pitchFamily="34" charset="0"/>
                        <a:cs typeface="Calibri" panose="020F0502020204030204" pitchFamily="34" charset="0"/>
                      </a:endParaRPr>
                    </a:p>
                  </a:txBody>
                  <a:tcPr marL="9525" marR="9525" marT="9525" marB="0" anchor="ctr" anchorCtr="1"/>
                </a:tc>
                <a:extLst>
                  <a:ext uri="{0D108BD9-81ED-4DB2-BD59-A6C34878D82A}">
                    <a16:rowId xmlns:a16="http://schemas.microsoft.com/office/drawing/2014/main" val="3332159524"/>
                  </a:ext>
                </a:extLst>
              </a:tr>
              <a:tr h="717700">
                <a:tc>
                  <a:txBody>
                    <a:bodyPr/>
                    <a:lstStyle/>
                    <a:p>
                      <a:pPr algn="l" fontAlgn="ctr"/>
                      <a:r>
                        <a:rPr lang="en-US" sz="2800" b="1" i="0" u="none" strike="noStrike" dirty="0">
                          <a:solidFill>
                            <a:srgbClr val="000000"/>
                          </a:solidFill>
                          <a:effectLst/>
                          <a:latin typeface="Calibri" panose="020F0502020204030204" pitchFamily="34" charset="0"/>
                        </a:rPr>
                        <a:t>  Results</a:t>
                      </a:r>
                    </a:p>
                  </a:txBody>
                  <a:tcPr marL="9525" marR="9525" marT="9525" marB="0" anchor="ct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2800" u="none" strike="noStrike" dirty="0">
                          <a:solidFill>
                            <a:srgbClr val="000000"/>
                          </a:solidFill>
                          <a:effectLst/>
                          <a:latin typeface="Calibri" panose="020F0502020204030204" pitchFamily="34" charset="0"/>
                          <a:cs typeface="Calibri" panose="020F0502020204030204" pitchFamily="34" charset="0"/>
                        </a:rPr>
                        <a:t>  </a:t>
                      </a:r>
                      <a:r>
                        <a:rPr lang="en-US" sz="2800" b="0" dirty="0">
                          <a:solidFill>
                            <a:srgbClr val="100409"/>
                          </a:solidFill>
                          <a:latin typeface="Calibri" panose="020F0502020204030204" pitchFamily="34" charset="0"/>
                          <a:cs typeface="Calibri" panose="020F0502020204030204" pitchFamily="34" charset="0"/>
                        </a:rPr>
                        <a:t>Quantitative</a:t>
                      </a:r>
                      <a:endParaRPr lang="en-US" sz="2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chorCtr="1"/>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2800" b="0" dirty="0">
                          <a:solidFill>
                            <a:srgbClr val="100409"/>
                          </a:solidFill>
                          <a:latin typeface="Calibri" panose="020F0502020204030204" pitchFamily="34" charset="0"/>
                          <a:cs typeface="Calibri" panose="020F0502020204030204" pitchFamily="34" charset="0"/>
                        </a:rPr>
                        <a:t>Qualitative</a:t>
                      </a:r>
                    </a:p>
                  </a:txBody>
                  <a:tcPr marL="9525" marR="9525" marT="9525" marB="0" anchor="ctr" anchorCtr="1"/>
                </a:tc>
                <a:extLst>
                  <a:ext uri="{0D108BD9-81ED-4DB2-BD59-A6C34878D82A}">
                    <a16:rowId xmlns:a16="http://schemas.microsoft.com/office/drawing/2014/main" val="876134364"/>
                  </a:ext>
                </a:extLst>
              </a:tr>
              <a:tr h="835682">
                <a:tc>
                  <a:txBody>
                    <a:bodyPr/>
                    <a:lstStyle/>
                    <a:p>
                      <a:pPr algn="l" fontAlgn="ctr"/>
                      <a:r>
                        <a:rPr lang="en-US" sz="2800" b="1" i="0" u="none" strike="noStrike" dirty="0">
                          <a:solidFill>
                            <a:srgbClr val="000000"/>
                          </a:solidFill>
                          <a:effectLst/>
                          <a:latin typeface="Calibri" panose="020F0502020204030204" pitchFamily="34" charset="0"/>
                        </a:rPr>
                        <a:t>  Positivity</a:t>
                      </a:r>
                    </a:p>
                  </a:txBody>
                  <a:tcPr marL="9525" marR="9525" marT="9525" marB="0" anchor="ct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2800" u="none" strike="noStrike" dirty="0">
                          <a:solidFill>
                            <a:srgbClr val="000000"/>
                          </a:solidFill>
                          <a:effectLst/>
                          <a:latin typeface="Calibri" panose="020F0502020204030204" pitchFamily="34" charset="0"/>
                          <a:cs typeface="Calibri" panose="020F0502020204030204" pitchFamily="34" charset="0"/>
                        </a:rPr>
                        <a:t> </a:t>
                      </a:r>
                      <a:r>
                        <a:rPr lang="en-US" sz="2800" b="0" dirty="0">
                          <a:solidFill>
                            <a:srgbClr val="100409"/>
                          </a:solidFill>
                          <a:latin typeface="Calibri" panose="020F0502020204030204" pitchFamily="34" charset="0"/>
                          <a:cs typeface="Calibri" panose="020F0502020204030204" pitchFamily="34" charset="0"/>
                        </a:rPr>
                        <a:t>Positive in active disease*</a:t>
                      </a:r>
                    </a:p>
                  </a:txBody>
                  <a:tcPr marL="9525" marR="9525" marT="9525" marB="0" anchor="ctr" anchorCtr="1"/>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US" sz="2800" b="1" dirty="0">
                          <a:solidFill>
                            <a:srgbClr val="100409"/>
                          </a:solidFill>
                          <a:latin typeface="Calibri" panose="020F0502020204030204" pitchFamily="34" charset="0"/>
                          <a:cs typeface="Calibri" panose="020F0502020204030204" pitchFamily="34" charset="0"/>
                        </a:rPr>
                        <a:t>Remains positive forever (85%)</a:t>
                      </a:r>
                    </a:p>
                  </a:txBody>
                  <a:tcPr marL="9525" marR="9525" marT="9525" marB="0" anchor="ctr" anchorCtr="1"/>
                </a:tc>
                <a:extLst>
                  <a:ext uri="{0D108BD9-81ED-4DB2-BD59-A6C34878D82A}">
                    <a16:rowId xmlns:a16="http://schemas.microsoft.com/office/drawing/2014/main" val="1415999659"/>
                  </a:ext>
                </a:extLst>
              </a:tr>
            </a:tbl>
          </a:graphicData>
        </a:graphic>
      </p:graphicFrame>
      <p:sp>
        <p:nvSpPr>
          <p:cNvPr id="3" name="TextBox 2">
            <a:extLst>
              <a:ext uri="{FF2B5EF4-FFF2-40B4-BE49-F238E27FC236}">
                <a16:creationId xmlns:a16="http://schemas.microsoft.com/office/drawing/2014/main" id="{E89701B6-9BA2-41A6-B5DC-350776ACAD64}"/>
              </a:ext>
            </a:extLst>
          </p:cNvPr>
          <p:cNvSpPr txBox="1"/>
          <p:nvPr/>
        </p:nvSpPr>
        <p:spPr>
          <a:xfrm>
            <a:off x="9712218" y="6416624"/>
            <a:ext cx="2543908"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
        <p:nvSpPr>
          <p:cNvPr id="5" name="TextBox 4">
            <a:extLst>
              <a:ext uri="{FF2B5EF4-FFF2-40B4-BE49-F238E27FC236}">
                <a16:creationId xmlns:a16="http://schemas.microsoft.com/office/drawing/2014/main" id="{2663B405-0B00-4169-BE0B-35DDF5E5E8C5}"/>
              </a:ext>
            </a:extLst>
          </p:cNvPr>
          <p:cNvSpPr txBox="1"/>
          <p:nvPr/>
        </p:nvSpPr>
        <p:spPr>
          <a:xfrm>
            <a:off x="3352801" y="6325018"/>
            <a:ext cx="3994484" cy="369332"/>
          </a:xfrm>
          <a:prstGeom prst="rect">
            <a:avLst/>
          </a:prstGeom>
          <a:noFill/>
        </p:spPr>
        <p:txBody>
          <a:bodyPr wrap="square" rtlCol="0">
            <a:spAutoFit/>
          </a:bodyPr>
          <a:lstStyle/>
          <a:p>
            <a:r>
              <a:rPr lang="en-US" dirty="0">
                <a:solidFill>
                  <a:srgbClr val="000000"/>
                </a:solidFill>
                <a:latin typeface="Calibri" panose="020F0502020204030204" pitchFamily="34" charset="0"/>
              </a:rPr>
              <a:t>*Can have false negative in early disease</a:t>
            </a:r>
          </a:p>
        </p:txBody>
      </p:sp>
    </p:spTree>
    <p:extLst>
      <p:ext uri="{BB962C8B-B14F-4D97-AF65-F5344CB8AC3E}">
        <p14:creationId xmlns:p14="http://schemas.microsoft.com/office/powerpoint/2010/main" val="48363456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FA9640-DEBF-4D0B-A09A-9FF8F724C405}"/>
              </a:ext>
            </a:extLst>
          </p:cNvPr>
          <p:cNvSpPr>
            <a:spLocks noGrp="1"/>
          </p:cNvSpPr>
          <p:nvPr>
            <p:ph type="title"/>
          </p:nvPr>
        </p:nvSpPr>
        <p:spPr>
          <a:xfrm>
            <a:off x="609600" y="2615878"/>
            <a:ext cx="10972800" cy="2095017"/>
          </a:xfrm>
        </p:spPr>
        <p:txBody>
          <a:bodyPr/>
          <a:lstStyle/>
          <a:p>
            <a:pPr algn="ctr"/>
            <a:r>
              <a:rPr lang="en-US" sz="4000" dirty="0">
                <a:solidFill>
                  <a:srgbClr val="000000"/>
                </a:solidFill>
                <a:cs typeface="Calibri" panose="020F0502020204030204" pitchFamily="34" charset="0"/>
              </a:rPr>
              <a:t>BOTH a treponemal test and a nontreponemal test are needed to confirm the diagnosis of syphilis. </a:t>
            </a:r>
            <a:br>
              <a:rPr lang="en-US" sz="4000" dirty="0">
                <a:solidFill>
                  <a:srgbClr val="000000"/>
                </a:solidFill>
                <a:cs typeface="Calibri" panose="020F0502020204030204" pitchFamily="34" charset="0"/>
              </a:rPr>
            </a:br>
            <a:endParaRPr lang="en-US" dirty="0"/>
          </a:p>
        </p:txBody>
      </p:sp>
      <p:sp>
        <p:nvSpPr>
          <p:cNvPr id="2" name="TextBox 1">
            <a:extLst>
              <a:ext uri="{FF2B5EF4-FFF2-40B4-BE49-F238E27FC236}">
                <a16:creationId xmlns:a16="http://schemas.microsoft.com/office/drawing/2014/main" id="{3953C6F5-C147-434C-B8F6-9CA6A8B8C057}"/>
              </a:ext>
            </a:extLst>
          </p:cNvPr>
          <p:cNvSpPr txBox="1"/>
          <p:nvPr/>
        </p:nvSpPr>
        <p:spPr>
          <a:xfrm>
            <a:off x="9699806" y="6450443"/>
            <a:ext cx="2614245"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410071340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7D4BFA-8823-47F5-8CF2-F5BC22C5CDC9}"/>
              </a:ext>
            </a:extLst>
          </p:cNvPr>
          <p:cNvSpPr>
            <a:spLocks noGrp="1"/>
          </p:cNvSpPr>
          <p:nvPr>
            <p:ph type="body" sz="quarter" idx="10"/>
          </p:nvPr>
        </p:nvSpPr>
        <p:spPr/>
        <p:txBody>
          <a:bodyPr/>
          <a:lstStyle/>
          <a:p>
            <a:pPr marL="0" indent="0" algn="ctr">
              <a:buNone/>
            </a:pPr>
            <a:r>
              <a:rPr lang="en-US" dirty="0"/>
              <a:t>Because early syphilis treatment decreases transmission possibility, public health standards require health-care providers to presumptively treat any patient with a suspected case of infectious syphilis at the initial visit, even before test results are available</a:t>
            </a:r>
          </a:p>
        </p:txBody>
      </p:sp>
      <p:sp>
        <p:nvSpPr>
          <p:cNvPr id="4" name="TextBox 3">
            <a:extLst>
              <a:ext uri="{FF2B5EF4-FFF2-40B4-BE49-F238E27FC236}">
                <a16:creationId xmlns:a16="http://schemas.microsoft.com/office/drawing/2014/main" id="{C0DA38E1-4649-4088-9E4D-26A7A6AB36A2}"/>
              </a:ext>
            </a:extLst>
          </p:cNvPr>
          <p:cNvSpPr txBox="1"/>
          <p:nvPr/>
        </p:nvSpPr>
        <p:spPr>
          <a:xfrm>
            <a:off x="8534400" y="6168008"/>
            <a:ext cx="6096000" cy="369332"/>
          </a:xfrm>
          <a:prstGeom prst="rect">
            <a:avLst/>
          </a:prstGeom>
          <a:noFill/>
        </p:spPr>
        <p:txBody>
          <a:bodyPr wrap="square">
            <a:spAutoFit/>
          </a:bodyPr>
          <a:lstStyle/>
          <a:p>
            <a:r>
              <a:rPr lang="en-US" sz="18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346183114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screenshot of a cell phone&#10;&#10;Description automatically generated">
            <a:extLst>
              <a:ext uri="{FF2B5EF4-FFF2-40B4-BE49-F238E27FC236}">
                <a16:creationId xmlns:a16="http://schemas.microsoft.com/office/drawing/2014/main" id="{1912B79A-8DA1-49CB-AC39-4A42B0FCE3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5622" y="384016"/>
            <a:ext cx="11420755" cy="6089968"/>
          </a:xfrm>
          <a:prstGeom prst="rect">
            <a:avLst/>
          </a:prstGeom>
          <a:ln>
            <a:noFill/>
          </a:ln>
          <a:effectLst/>
        </p:spPr>
      </p:pic>
      <p:sp>
        <p:nvSpPr>
          <p:cNvPr id="3" name="Text Placeholder 3">
            <a:extLst>
              <a:ext uri="{FF2B5EF4-FFF2-40B4-BE49-F238E27FC236}">
                <a16:creationId xmlns:a16="http://schemas.microsoft.com/office/drawing/2014/main" id="{929D0E66-2F12-4B59-95BC-4F6C1E6C7233}"/>
              </a:ext>
            </a:extLst>
          </p:cNvPr>
          <p:cNvSpPr txBox="1">
            <a:spLocks/>
          </p:cNvSpPr>
          <p:nvPr/>
        </p:nvSpPr>
        <p:spPr bwMode="auto">
          <a:xfrm>
            <a:off x="9460523" y="6189785"/>
            <a:ext cx="2731477" cy="66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eaLnBrk="1" hangingPunct="1">
              <a:buNone/>
            </a:pPr>
            <a:r>
              <a:rPr lang="en-US" altLang="en-US" sz="1400" dirty="0">
                <a:solidFill>
                  <a:srgbClr val="0D0D0D"/>
                </a:solidFill>
              </a:rPr>
              <a:t>The Diagnosis, Management and Prevention of Syphilis (nycptc.org) </a:t>
            </a:r>
          </a:p>
        </p:txBody>
      </p:sp>
    </p:spTree>
    <p:extLst>
      <p:ext uri="{BB962C8B-B14F-4D97-AF65-F5344CB8AC3E}">
        <p14:creationId xmlns:p14="http://schemas.microsoft.com/office/powerpoint/2010/main" val="194119668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screenshot of a cell phone&#10;&#10;Description automatically generated">
            <a:extLst>
              <a:ext uri="{FF2B5EF4-FFF2-40B4-BE49-F238E27FC236}">
                <a16:creationId xmlns:a16="http://schemas.microsoft.com/office/drawing/2014/main" id="{1912B79A-8DA1-49CB-AC39-4A42B0FCE3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5622" y="384016"/>
            <a:ext cx="11420755" cy="6089968"/>
          </a:xfrm>
          <a:prstGeom prst="rect">
            <a:avLst/>
          </a:prstGeom>
          <a:ln>
            <a:noFill/>
          </a:ln>
          <a:effectLst/>
        </p:spPr>
      </p:pic>
      <p:sp>
        <p:nvSpPr>
          <p:cNvPr id="2" name="Oval 1">
            <a:extLst>
              <a:ext uri="{FF2B5EF4-FFF2-40B4-BE49-F238E27FC236}">
                <a16:creationId xmlns:a16="http://schemas.microsoft.com/office/drawing/2014/main" id="{F3F044F5-2CA5-4162-BE9C-A3A64D050628}"/>
              </a:ext>
            </a:extLst>
          </p:cNvPr>
          <p:cNvSpPr/>
          <p:nvPr/>
        </p:nvSpPr>
        <p:spPr>
          <a:xfrm>
            <a:off x="5158154" y="961293"/>
            <a:ext cx="2872154" cy="14653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1152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63E4D2-A93D-4C94-81FF-EC81CD422BA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3802395" y="483326"/>
            <a:ext cx="6969514" cy="5081451"/>
          </a:xfrm>
          <a:prstGeom prst="rect">
            <a:avLst/>
          </a:prstGeom>
        </p:spPr>
      </p:pic>
      <p:sp>
        <p:nvSpPr>
          <p:cNvPr id="6" name="Rectangle 5">
            <a:extLst>
              <a:ext uri="{FF2B5EF4-FFF2-40B4-BE49-F238E27FC236}">
                <a16:creationId xmlns:a16="http://schemas.microsoft.com/office/drawing/2014/main" id="{0A2EA20E-3A75-47E9-828F-31092BCF737A}"/>
              </a:ext>
            </a:extLst>
          </p:cNvPr>
          <p:cNvSpPr/>
          <p:nvPr/>
        </p:nvSpPr>
        <p:spPr>
          <a:xfrm>
            <a:off x="0" y="0"/>
            <a:ext cx="12192000" cy="7163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EAAC1DA-32E2-47AC-9463-AC24BAA65630}"/>
              </a:ext>
            </a:extLst>
          </p:cNvPr>
          <p:cNvSpPr>
            <a:spLocks noGrp="1"/>
          </p:cNvSpPr>
          <p:nvPr>
            <p:ph type="title"/>
          </p:nvPr>
        </p:nvSpPr>
        <p:spPr/>
        <p:txBody>
          <a:bodyPr/>
          <a:lstStyle/>
          <a:p>
            <a:r>
              <a:rPr lang="en-US"/>
              <a:t>Syphilis 101</a:t>
            </a:r>
          </a:p>
        </p:txBody>
      </p:sp>
    </p:spTree>
    <p:extLst>
      <p:ext uri="{BB962C8B-B14F-4D97-AF65-F5344CB8AC3E}">
        <p14:creationId xmlns:p14="http://schemas.microsoft.com/office/powerpoint/2010/main" val="95002206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screenshot of a cell phone&#10;&#10;Description automatically generated">
            <a:extLst>
              <a:ext uri="{FF2B5EF4-FFF2-40B4-BE49-F238E27FC236}">
                <a16:creationId xmlns:a16="http://schemas.microsoft.com/office/drawing/2014/main" id="{1912B79A-8DA1-49CB-AC39-4A42B0FCE3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5622" y="384016"/>
            <a:ext cx="11420755" cy="6089968"/>
          </a:xfrm>
          <a:prstGeom prst="rect">
            <a:avLst/>
          </a:prstGeom>
          <a:ln>
            <a:noFill/>
          </a:ln>
          <a:effectLst/>
        </p:spPr>
      </p:pic>
      <p:sp>
        <p:nvSpPr>
          <p:cNvPr id="2" name="Oval 1">
            <a:extLst>
              <a:ext uri="{FF2B5EF4-FFF2-40B4-BE49-F238E27FC236}">
                <a16:creationId xmlns:a16="http://schemas.microsoft.com/office/drawing/2014/main" id="{1EB1E505-6CCA-4864-94C4-EC3BE2C6A72F}"/>
              </a:ext>
            </a:extLst>
          </p:cNvPr>
          <p:cNvSpPr/>
          <p:nvPr/>
        </p:nvSpPr>
        <p:spPr>
          <a:xfrm>
            <a:off x="7467599" y="2625969"/>
            <a:ext cx="4630615" cy="2930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6921C602-E296-4CA1-BF16-757181C5CDA6}"/>
              </a:ext>
            </a:extLst>
          </p:cNvPr>
          <p:cNvSpPr txBox="1">
            <a:spLocks/>
          </p:cNvSpPr>
          <p:nvPr/>
        </p:nvSpPr>
        <p:spPr bwMode="auto">
          <a:xfrm>
            <a:off x="9460523" y="6189785"/>
            <a:ext cx="2731477" cy="66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eaLnBrk="1" hangingPunct="1">
              <a:buNone/>
            </a:pPr>
            <a:r>
              <a:rPr lang="en-US" altLang="en-US" sz="1400" dirty="0">
                <a:solidFill>
                  <a:srgbClr val="0D0D0D"/>
                </a:solidFill>
              </a:rPr>
              <a:t>The Diagnosis, Management and Prevention of Syphilis (nycptc.org) </a:t>
            </a:r>
          </a:p>
        </p:txBody>
      </p:sp>
    </p:spTree>
    <p:extLst>
      <p:ext uri="{BB962C8B-B14F-4D97-AF65-F5344CB8AC3E}">
        <p14:creationId xmlns:p14="http://schemas.microsoft.com/office/powerpoint/2010/main" val="324165451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screenshot of a cell phone&#10;&#10;Description automatically generated">
            <a:extLst>
              <a:ext uri="{FF2B5EF4-FFF2-40B4-BE49-F238E27FC236}">
                <a16:creationId xmlns:a16="http://schemas.microsoft.com/office/drawing/2014/main" id="{1912B79A-8DA1-49CB-AC39-4A42B0FCE3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5622" y="384016"/>
            <a:ext cx="11420755" cy="6089968"/>
          </a:xfrm>
          <a:prstGeom prst="rect">
            <a:avLst/>
          </a:prstGeom>
          <a:ln>
            <a:noFill/>
          </a:ln>
          <a:effectLst/>
        </p:spPr>
      </p:pic>
      <p:sp>
        <p:nvSpPr>
          <p:cNvPr id="2" name="Oval 1">
            <a:extLst>
              <a:ext uri="{FF2B5EF4-FFF2-40B4-BE49-F238E27FC236}">
                <a16:creationId xmlns:a16="http://schemas.microsoft.com/office/drawing/2014/main" id="{F906422C-D3D3-43D7-864C-EBEE69325310}"/>
              </a:ext>
            </a:extLst>
          </p:cNvPr>
          <p:cNvSpPr/>
          <p:nvPr/>
        </p:nvSpPr>
        <p:spPr>
          <a:xfrm>
            <a:off x="2860430" y="3001108"/>
            <a:ext cx="3235569" cy="12660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6275FFE8-3375-4581-B7C1-AB2C49F1B22E}"/>
              </a:ext>
            </a:extLst>
          </p:cNvPr>
          <p:cNvSpPr txBox="1">
            <a:spLocks/>
          </p:cNvSpPr>
          <p:nvPr/>
        </p:nvSpPr>
        <p:spPr bwMode="auto">
          <a:xfrm>
            <a:off x="9460523" y="6189785"/>
            <a:ext cx="2731477" cy="66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eaLnBrk="1" hangingPunct="1">
              <a:buNone/>
            </a:pPr>
            <a:r>
              <a:rPr lang="en-US" altLang="en-US" sz="1400" dirty="0">
                <a:solidFill>
                  <a:srgbClr val="0D0D0D"/>
                </a:solidFill>
              </a:rPr>
              <a:t>The Diagnosis, Management and Prevention of Syphilis (nycptc.org) </a:t>
            </a:r>
          </a:p>
        </p:txBody>
      </p:sp>
    </p:spTree>
    <p:extLst>
      <p:ext uri="{BB962C8B-B14F-4D97-AF65-F5344CB8AC3E}">
        <p14:creationId xmlns:p14="http://schemas.microsoft.com/office/powerpoint/2010/main" val="68434917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screenshot of a social media post&#10;&#10;Description automatically generated">
            <a:extLst>
              <a:ext uri="{FF2B5EF4-FFF2-40B4-BE49-F238E27FC236}">
                <a16:creationId xmlns:a16="http://schemas.microsoft.com/office/drawing/2014/main" id="{DE819B4F-1F91-439A-97B4-F3FB366845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0588" y="307821"/>
            <a:ext cx="9010824" cy="6242357"/>
          </a:xfrm>
          <a:prstGeom prst="rect">
            <a:avLst/>
          </a:prstGeom>
          <a:ln>
            <a:noFill/>
          </a:ln>
          <a:effectLst/>
        </p:spPr>
      </p:pic>
      <p:sp>
        <p:nvSpPr>
          <p:cNvPr id="5" name="Text Placeholder 3">
            <a:extLst>
              <a:ext uri="{FF2B5EF4-FFF2-40B4-BE49-F238E27FC236}">
                <a16:creationId xmlns:a16="http://schemas.microsoft.com/office/drawing/2014/main" id="{B5979DAE-8BA9-432C-AB48-2C5C2BD7251B}"/>
              </a:ext>
            </a:extLst>
          </p:cNvPr>
          <p:cNvSpPr txBox="1">
            <a:spLocks/>
          </p:cNvSpPr>
          <p:nvPr/>
        </p:nvSpPr>
        <p:spPr bwMode="auto">
          <a:xfrm>
            <a:off x="9460523" y="6189785"/>
            <a:ext cx="2731477" cy="66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eaLnBrk="1" hangingPunct="1">
              <a:buNone/>
            </a:pPr>
            <a:r>
              <a:rPr lang="en-US" altLang="en-US" sz="1400" dirty="0">
                <a:solidFill>
                  <a:srgbClr val="0D0D0D"/>
                </a:solidFill>
              </a:rPr>
              <a:t>The Diagnosis, Management and Prevention of Syphilis (nycptc.org) </a:t>
            </a:r>
          </a:p>
        </p:txBody>
      </p:sp>
    </p:spTree>
    <p:extLst>
      <p:ext uri="{BB962C8B-B14F-4D97-AF65-F5344CB8AC3E}">
        <p14:creationId xmlns:p14="http://schemas.microsoft.com/office/powerpoint/2010/main" val="6476538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screenshot of a social media post&#10;&#10;Description automatically generated">
            <a:extLst>
              <a:ext uri="{FF2B5EF4-FFF2-40B4-BE49-F238E27FC236}">
                <a16:creationId xmlns:a16="http://schemas.microsoft.com/office/drawing/2014/main" id="{DE819B4F-1F91-439A-97B4-F3FB366845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0588" y="307821"/>
            <a:ext cx="9010824" cy="6242357"/>
          </a:xfrm>
          <a:prstGeom prst="rect">
            <a:avLst/>
          </a:prstGeom>
          <a:ln>
            <a:noFill/>
          </a:ln>
          <a:effectLst/>
        </p:spPr>
      </p:pic>
      <p:sp>
        <p:nvSpPr>
          <p:cNvPr id="2" name="Oval 1">
            <a:extLst>
              <a:ext uri="{FF2B5EF4-FFF2-40B4-BE49-F238E27FC236}">
                <a16:creationId xmlns:a16="http://schemas.microsoft.com/office/drawing/2014/main" id="{9C65DC28-375B-420E-93C2-E59A72E6E46A}"/>
              </a:ext>
            </a:extLst>
          </p:cNvPr>
          <p:cNvSpPr/>
          <p:nvPr/>
        </p:nvSpPr>
        <p:spPr>
          <a:xfrm>
            <a:off x="5251938" y="656492"/>
            <a:ext cx="2239108" cy="996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20416A93-4238-40EA-B156-E4FFE260FE08}"/>
              </a:ext>
            </a:extLst>
          </p:cNvPr>
          <p:cNvSpPr txBox="1">
            <a:spLocks/>
          </p:cNvSpPr>
          <p:nvPr/>
        </p:nvSpPr>
        <p:spPr bwMode="auto">
          <a:xfrm>
            <a:off x="9460523" y="6189785"/>
            <a:ext cx="2731477" cy="66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eaLnBrk="1" hangingPunct="1">
              <a:buNone/>
            </a:pPr>
            <a:r>
              <a:rPr lang="en-US" altLang="en-US" sz="1400" dirty="0">
                <a:solidFill>
                  <a:srgbClr val="0D0D0D"/>
                </a:solidFill>
              </a:rPr>
              <a:t>The Diagnosis, Management and Prevention of Syphilis (nycptc.org) </a:t>
            </a:r>
          </a:p>
        </p:txBody>
      </p:sp>
    </p:spTree>
    <p:extLst>
      <p:ext uri="{BB962C8B-B14F-4D97-AF65-F5344CB8AC3E}">
        <p14:creationId xmlns:p14="http://schemas.microsoft.com/office/powerpoint/2010/main" val="314051060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screenshot of a social media post&#10;&#10;Description automatically generated">
            <a:extLst>
              <a:ext uri="{FF2B5EF4-FFF2-40B4-BE49-F238E27FC236}">
                <a16:creationId xmlns:a16="http://schemas.microsoft.com/office/drawing/2014/main" id="{DE819B4F-1F91-439A-97B4-F3FB366845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0588" y="307821"/>
            <a:ext cx="9010824" cy="6242357"/>
          </a:xfrm>
          <a:prstGeom prst="rect">
            <a:avLst/>
          </a:prstGeom>
          <a:ln>
            <a:noFill/>
          </a:ln>
          <a:effectLst/>
        </p:spPr>
      </p:pic>
      <p:sp>
        <p:nvSpPr>
          <p:cNvPr id="2" name="Oval 1">
            <a:extLst>
              <a:ext uri="{FF2B5EF4-FFF2-40B4-BE49-F238E27FC236}">
                <a16:creationId xmlns:a16="http://schemas.microsoft.com/office/drawing/2014/main" id="{ACB6F498-EC46-4C5C-BB39-2D4677B2AB86}"/>
              </a:ext>
            </a:extLst>
          </p:cNvPr>
          <p:cNvSpPr/>
          <p:nvPr/>
        </p:nvSpPr>
        <p:spPr>
          <a:xfrm>
            <a:off x="3294185" y="2063262"/>
            <a:ext cx="2274277"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0663F6DB-A755-424D-B604-120C9CB4A909}"/>
              </a:ext>
            </a:extLst>
          </p:cNvPr>
          <p:cNvSpPr txBox="1">
            <a:spLocks/>
          </p:cNvSpPr>
          <p:nvPr/>
        </p:nvSpPr>
        <p:spPr bwMode="auto">
          <a:xfrm>
            <a:off x="9460523" y="6189785"/>
            <a:ext cx="2731477" cy="66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eaLnBrk="1" hangingPunct="1">
              <a:buNone/>
            </a:pPr>
            <a:r>
              <a:rPr lang="en-US" altLang="en-US" sz="1400" dirty="0">
                <a:solidFill>
                  <a:srgbClr val="0D0D0D"/>
                </a:solidFill>
              </a:rPr>
              <a:t>The Diagnosis, Management and Prevention of Syphilis (nycptc.org) </a:t>
            </a:r>
          </a:p>
        </p:txBody>
      </p:sp>
    </p:spTree>
    <p:extLst>
      <p:ext uri="{BB962C8B-B14F-4D97-AF65-F5344CB8AC3E}">
        <p14:creationId xmlns:p14="http://schemas.microsoft.com/office/powerpoint/2010/main" val="157410280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screenshot of a social media post&#10;&#10;Description automatically generated">
            <a:extLst>
              <a:ext uri="{FF2B5EF4-FFF2-40B4-BE49-F238E27FC236}">
                <a16:creationId xmlns:a16="http://schemas.microsoft.com/office/drawing/2014/main" id="{DE819B4F-1F91-439A-97B4-F3FB366845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0588" y="307821"/>
            <a:ext cx="9010824" cy="6242357"/>
          </a:xfrm>
          <a:prstGeom prst="rect">
            <a:avLst/>
          </a:prstGeom>
          <a:ln>
            <a:noFill/>
          </a:ln>
          <a:effectLst/>
        </p:spPr>
      </p:pic>
      <p:sp>
        <p:nvSpPr>
          <p:cNvPr id="2" name="Oval 1">
            <a:extLst>
              <a:ext uri="{FF2B5EF4-FFF2-40B4-BE49-F238E27FC236}">
                <a16:creationId xmlns:a16="http://schemas.microsoft.com/office/drawing/2014/main" id="{86574345-5454-40BF-8542-C08EEC6F53BE}"/>
              </a:ext>
            </a:extLst>
          </p:cNvPr>
          <p:cNvSpPr/>
          <p:nvPr/>
        </p:nvSpPr>
        <p:spPr>
          <a:xfrm>
            <a:off x="5287108" y="3704492"/>
            <a:ext cx="2297723" cy="9847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F2C9100F-CF93-4043-B99C-E80464B79864}"/>
              </a:ext>
            </a:extLst>
          </p:cNvPr>
          <p:cNvSpPr txBox="1">
            <a:spLocks/>
          </p:cNvSpPr>
          <p:nvPr/>
        </p:nvSpPr>
        <p:spPr bwMode="auto">
          <a:xfrm>
            <a:off x="9460523" y="6189785"/>
            <a:ext cx="2731477" cy="66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eaLnBrk="1" hangingPunct="1">
              <a:buNone/>
            </a:pPr>
            <a:r>
              <a:rPr lang="en-US" altLang="en-US" sz="1400" dirty="0">
                <a:solidFill>
                  <a:srgbClr val="0D0D0D"/>
                </a:solidFill>
              </a:rPr>
              <a:t>The Diagnosis, Management and Prevention of Syphilis (nycptc.org) </a:t>
            </a:r>
          </a:p>
        </p:txBody>
      </p:sp>
    </p:spTree>
    <p:extLst>
      <p:ext uri="{BB962C8B-B14F-4D97-AF65-F5344CB8AC3E}">
        <p14:creationId xmlns:p14="http://schemas.microsoft.com/office/powerpoint/2010/main" val="409207389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B9D1-6900-40B6-8F49-34D32CCA68B9}"/>
              </a:ext>
            </a:extLst>
          </p:cNvPr>
          <p:cNvSpPr>
            <a:spLocks noGrp="1"/>
          </p:cNvSpPr>
          <p:nvPr>
            <p:ph type="title"/>
          </p:nvPr>
        </p:nvSpPr>
        <p:spPr/>
        <p:txBody>
          <a:bodyPr/>
          <a:lstStyle/>
          <a:p>
            <a:r>
              <a:rPr lang="en-US" dirty="0"/>
              <a:t>Testing Early in Pregnancy</a:t>
            </a:r>
          </a:p>
        </p:txBody>
      </p:sp>
      <p:sp>
        <p:nvSpPr>
          <p:cNvPr id="3" name="Text Placeholder 2">
            <a:extLst>
              <a:ext uri="{FF2B5EF4-FFF2-40B4-BE49-F238E27FC236}">
                <a16:creationId xmlns:a16="http://schemas.microsoft.com/office/drawing/2014/main" id="{4D74876D-8A68-4BF6-A502-AC56D61F6331}"/>
              </a:ext>
            </a:extLst>
          </p:cNvPr>
          <p:cNvSpPr>
            <a:spLocks noGrp="1"/>
          </p:cNvSpPr>
          <p:nvPr>
            <p:ph type="body" sz="quarter" idx="10"/>
          </p:nvPr>
        </p:nvSpPr>
        <p:spPr>
          <a:xfrm>
            <a:off x="609600" y="1628775"/>
            <a:ext cx="6000750" cy="4455584"/>
          </a:xfrm>
        </p:spPr>
        <p:txBody>
          <a:bodyPr/>
          <a:lstStyle/>
          <a:p>
            <a:r>
              <a:rPr lang="en-US" b="0" dirty="0">
                <a:solidFill>
                  <a:srgbClr val="000000"/>
                </a:solidFill>
              </a:rPr>
              <a:t>All pregnant people should be tested for syphilis early in pregnancy.</a:t>
            </a:r>
          </a:p>
          <a:p>
            <a:r>
              <a:rPr lang="en-US" b="0" dirty="0">
                <a:solidFill>
                  <a:srgbClr val="000000"/>
                </a:solidFill>
              </a:rPr>
              <a:t>Most states mandate testing at the first prenatal visit.</a:t>
            </a:r>
          </a:p>
          <a:p>
            <a:r>
              <a:rPr lang="en-US" dirty="0">
                <a:solidFill>
                  <a:srgbClr val="000000"/>
                </a:solidFill>
              </a:rPr>
              <a:t>Consider testing at the time pregnancy confirmation if follow up may be an issue.</a:t>
            </a:r>
          </a:p>
        </p:txBody>
      </p:sp>
      <p:pic>
        <p:nvPicPr>
          <p:cNvPr id="4" name="Picture 3" descr="A picture containing indoor, remote, sitting, toothbrush&#10;&#10;Description automatically generated">
            <a:extLst>
              <a:ext uri="{FF2B5EF4-FFF2-40B4-BE49-F238E27FC236}">
                <a16:creationId xmlns:a16="http://schemas.microsoft.com/office/drawing/2014/main" id="{32B97ECC-4CD2-40F3-8A9A-BC49CC58FE88}"/>
              </a:ext>
            </a:extLst>
          </p:cNvPr>
          <p:cNvPicPr>
            <a:picLocks noChangeAspect="1"/>
          </p:cNvPicPr>
          <p:nvPr/>
        </p:nvPicPr>
        <p:blipFill rotWithShape="1">
          <a:blip r:embed="rId3">
            <a:extLst>
              <a:ext uri="{28A0092B-C50C-407E-A947-70E740481C1C}">
                <a14:useLocalDpi xmlns:a14="http://schemas.microsoft.com/office/drawing/2010/main" val="0"/>
              </a:ext>
            </a:extLst>
          </a:blip>
          <a:srcRect l="13937"/>
          <a:stretch/>
        </p:blipFill>
        <p:spPr>
          <a:xfrm>
            <a:off x="6781800" y="1749546"/>
            <a:ext cx="5056489" cy="3916914"/>
          </a:xfrm>
          <a:prstGeom prst="rect">
            <a:avLst/>
          </a:prstGeom>
        </p:spPr>
      </p:pic>
      <p:sp>
        <p:nvSpPr>
          <p:cNvPr id="5" name="TextBox 4">
            <a:extLst>
              <a:ext uri="{FF2B5EF4-FFF2-40B4-BE49-F238E27FC236}">
                <a16:creationId xmlns:a16="http://schemas.microsoft.com/office/drawing/2014/main" id="{974CCE07-1E10-4E41-BFB0-F873057B264E}"/>
              </a:ext>
            </a:extLst>
          </p:cNvPr>
          <p:cNvSpPr txBox="1"/>
          <p:nvPr/>
        </p:nvSpPr>
        <p:spPr>
          <a:xfrm>
            <a:off x="9630419" y="6429472"/>
            <a:ext cx="3903961"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309670626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F07E9-F3C9-4B6B-BC3A-8F977A27FC9B}"/>
              </a:ext>
            </a:extLst>
          </p:cNvPr>
          <p:cNvSpPr>
            <a:spLocks noGrp="1"/>
          </p:cNvSpPr>
          <p:nvPr>
            <p:ph type="title"/>
          </p:nvPr>
        </p:nvSpPr>
        <p:spPr/>
        <p:txBody>
          <a:bodyPr/>
          <a:lstStyle/>
          <a:p>
            <a:r>
              <a:rPr lang="en-US" dirty="0"/>
              <a:t>Repeat Testing at 28-Weeks and Delivery</a:t>
            </a:r>
          </a:p>
        </p:txBody>
      </p:sp>
      <p:sp>
        <p:nvSpPr>
          <p:cNvPr id="3" name="Text Placeholder 2">
            <a:extLst>
              <a:ext uri="{FF2B5EF4-FFF2-40B4-BE49-F238E27FC236}">
                <a16:creationId xmlns:a16="http://schemas.microsoft.com/office/drawing/2014/main" id="{328C2AF4-46E0-489F-8181-731AC07B1D25}"/>
              </a:ext>
            </a:extLst>
          </p:cNvPr>
          <p:cNvSpPr>
            <a:spLocks noGrp="1"/>
          </p:cNvSpPr>
          <p:nvPr>
            <p:ph type="body" sz="quarter" idx="10"/>
          </p:nvPr>
        </p:nvSpPr>
        <p:spPr/>
        <p:txBody>
          <a:bodyPr/>
          <a:lstStyle/>
          <a:p>
            <a:r>
              <a:rPr lang="en-US" b="0" dirty="0">
                <a:solidFill>
                  <a:srgbClr val="000000"/>
                </a:solidFill>
              </a:rPr>
              <a:t>For pregnant people in </a:t>
            </a:r>
            <a:r>
              <a:rPr lang="en-US" dirty="0">
                <a:solidFill>
                  <a:srgbClr val="000000"/>
                </a:solidFill>
              </a:rPr>
              <a:t>high prevalence areas or who are at high individual risk</a:t>
            </a:r>
            <a:r>
              <a:rPr lang="en-US" b="0" dirty="0">
                <a:solidFill>
                  <a:srgbClr val="000000"/>
                </a:solidFill>
              </a:rPr>
              <a:t>, retesting at </a:t>
            </a:r>
            <a:r>
              <a:rPr lang="en-US" b="0" u="sng" dirty="0">
                <a:solidFill>
                  <a:srgbClr val="000000"/>
                </a:solidFill>
              </a:rPr>
              <a:t>28 weeks</a:t>
            </a:r>
            <a:r>
              <a:rPr lang="en-US" b="0" dirty="0">
                <a:solidFill>
                  <a:srgbClr val="000000"/>
                </a:solidFill>
              </a:rPr>
              <a:t> and delivery is recommended.</a:t>
            </a:r>
          </a:p>
          <a:p>
            <a:r>
              <a:rPr lang="en-US" b="0" dirty="0">
                <a:solidFill>
                  <a:srgbClr val="000000"/>
                </a:solidFill>
              </a:rPr>
              <a:t>Individual risk factors include:</a:t>
            </a:r>
          </a:p>
          <a:p>
            <a:pPr lvl="1"/>
            <a:r>
              <a:rPr lang="en-US" b="1" dirty="0">
                <a:solidFill>
                  <a:srgbClr val="000000"/>
                </a:solidFill>
              </a:rPr>
              <a:t>Multiple prior STIs</a:t>
            </a:r>
          </a:p>
          <a:p>
            <a:pPr lvl="1"/>
            <a:r>
              <a:rPr lang="en-US" dirty="0">
                <a:solidFill>
                  <a:srgbClr val="000000"/>
                </a:solidFill>
              </a:rPr>
              <a:t>Recent incarceration</a:t>
            </a:r>
          </a:p>
          <a:p>
            <a:pPr lvl="1"/>
            <a:r>
              <a:rPr lang="en-US" dirty="0">
                <a:solidFill>
                  <a:srgbClr val="000000"/>
                </a:solidFill>
              </a:rPr>
              <a:t>Substance misuse</a:t>
            </a:r>
          </a:p>
          <a:p>
            <a:pPr lvl="1"/>
            <a:r>
              <a:rPr lang="en-US" dirty="0">
                <a:solidFill>
                  <a:srgbClr val="000000"/>
                </a:solidFill>
              </a:rPr>
              <a:t>Homelessness</a:t>
            </a:r>
          </a:p>
          <a:p>
            <a:pPr lvl="1"/>
            <a:r>
              <a:rPr lang="en-US" dirty="0">
                <a:solidFill>
                  <a:srgbClr val="000000"/>
                </a:solidFill>
              </a:rPr>
              <a:t>Transactional sex</a:t>
            </a:r>
          </a:p>
        </p:txBody>
      </p:sp>
      <p:pic>
        <p:nvPicPr>
          <p:cNvPr id="4" name="Picture 3" descr="A picture containing person, indoor, holding, sitting&#10;&#10;Description automatically generated">
            <a:extLst>
              <a:ext uri="{FF2B5EF4-FFF2-40B4-BE49-F238E27FC236}">
                <a16:creationId xmlns:a16="http://schemas.microsoft.com/office/drawing/2014/main" id="{4F0A2914-AA2A-4266-A574-0AF970F37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369" y="2992970"/>
            <a:ext cx="4266438" cy="2844292"/>
          </a:xfrm>
          <a:prstGeom prst="rect">
            <a:avLst/>
          </a:prstGeom>
        </p:spPr>
      </p:pic>
      <p:sp>
        <p:nvSpPr>
          <p:cNvPr id="5" name="TextBox 4">
            <a:extLst>
              <a:ext uri="{FF2B5EF4-FFF2-40B4-BE49-F238E27FC236}">
                <a16:creationId xmlns:a16="http://schemas.microsoft.com/office/drawing/2014/main" id="{5761EA3C-B7B0-4D0C-A79C-5BF373A5B72C}"/>
              </a:ext>
            </a:extLst>
          </p:cNvPr>
          <p:cNvSpPr txBox="1"/>
          <p:nvPr/>
        </p:nvSpPr>
        <p:spPr>
          <a:xfrm>
            <a:off x="7690130" y="6411543"/>
            <a:ext cx="4734044"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USPSTF: Screening for Syphilis infection in Pregnant Women</a:t>
            </a:r>
          </a:p>
        </p:txBody>
      </p:sp>
      <p:sp>
        <p:nvSpPr>
          <p:cNvPr id="6" name="TextBox 5">
            <a:extLst>
              <a:ext uri="{FF2B5EF4-FFF2-40B4-BE49-F238E27FC236}">
                <a16:creationId xmlns:a16="http://schemas.microsoft.com/office/drawing/2014/main" id="{68ADF609-7865-4FC1-9F1F-F5CA3EF2F3DF}"/>
              </a:ext>
            </a:extLst>
          </p:cNvPr>
          <p:cNvSpPr txBox="1"/>
          <p:nvPr/>
        </p:nvSpPr>
        <p:spPr>
          <a:xfrm>
            <a:off x="7546696" y="5805113"/>
            <a:ext cx="4474780"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CDC STD Treatment Guidelines</a:t>
            </a:r>
          </a:p>
        </p:txBody>
      </p:sp>
    </p:spTree>
    <p:extLst>
      <p:ext uri="{BB962C8B-B14F-4D97-AF65-F5344CB8AC3E}">
        <p14:creationId xmlns:p14="http://schemas.microsoft.com/office/powerpoint/2010/main" val="40556107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F07E9-F3C9-4B6B-BC3A-8F977A27FC9B}"/>
              </a:ext>
            </a:extLst>
          </p:cNvPr>
          <p:cNvSpPr>
            <a:spLocks noGrp="1"/>
          </p:cNvSpPr>
          <p:nvPr>
            <p:ph type="title"/>
          </p:nvPr>
        </p:nvSpPr>
        <p:spPr/>
        <p:txBody>
          <a:bodyPr/>
          <a:lstStyle/>
          <a:p>
            <a:r>
              <a:rPr lang="en-US" dirty="0"/>
              <a:t>Repeat Testing at 28-Weeks and Delivery</a:t>
            </a:r>
          </a:p>
        </p:txBody>
      </p:sp>
      <p:sp>
        <p:nvSpPr>
          <p:cNvPr id="3" name="Text Placeholder 2">
            <a:extLst>
              <a:ext uri="{FF2B5EF4-FFF2-40B4-BE49-F238E27FC236}">
                <a16:creationId xmlns:a16="http://schemas.microsoft.com/office/drawing/2014/main" id="{328C2AF4-46E0-489F-8181-731AC07B1D25}"/>
              </a:ext>
            </a:extLst>
          </p:cNvPr>
          <p:cNvSpPr>
            <a:spLocks noGrp="1"/>
          </p:cNvSpPr>
          <p:nvPr>
            <p:ph type="body" sz="quarter" idx="10"/>
          </p:nvPr>
        </p:nvSpPr>
        <p:spPr/>
        <p:txBody>
          <a:bodyPr/>
          <a:lstStyle/>
          <a:p>
            <a:r>
              <a:rPr lang="en-US" b="0" dirty="0">
                <a:solidFill>
                  <a:srgbClr val="000000"/>
                </a:solidFill>
              </a:rPr>
              <a:t>For pregnant people in </a:t>
            </a:r>
            <a:r>
              <a:rPr lang="en-US" dirty="0">
                <a:solidFill>
                  <a:srgbClr val="000000"/>
                </a:solidFill>
              </a:rPr>
              <a:t>high prevalence areas or who are at high individual risk</a:t>
            </a:r>
            <a:r>
              <a:rPr lang="en-US" b="0" dirty="0">
                <a:solidFill>
                  <a:srgbClr val="000000"/>
                </a:solidFill>
              </a:rPr>
              <a:t>, retesting at </a:t>
            </a:r>
            <a:r>
              <a:rPr lang="en-US" b="0" u="sng" dirty="0">
                <a:solidFill>
                  <a:srgbClr val="000000"/>
                </a:solidFill>
              </a:rPr>
              <a:t>28 weeks</a:t>
            </a:r>
            <a:r>
              <a:rPr lang="en-US" b="0" dirty="0">
                <a:solidFill>
                  <a:srgbClr val="000000"/>
                </a:solidFill>
              </a:rPr>
              <a:t> and delivery is recommended.</a:t>
            </a:r>
          </a:p>
          <a:p>
            <a:r>
              <a:rPr lang="en-US" b="0" dirty="0">
                <a:solidFill>
                  <a:srgbClr val="000000"/>
                </a:solidFill>
              </a:rPr>
              <a:t>Individual risk factors include:</a:t>
            </a:r>
          </a:p>
          <a:p>
            <a:pPr lvl="1"/>
            <a:r>
              <a:rPr lang="en-US" b="1" dirty="0">
                <a:solidFill>
                  <a:srgbClr val="000000"/>
                </a:solidFill>
              </a:rPr>
              <a:t>Multiple prior STIs</a:t>
            </a:r>
          </a:p>
          <a:p>
            <a:pPr lvl="1"/>
            <a:r>
              <a:rPr lang="en-US" dirty="0">
                <a:solidFill>
                  <a:srgbClr val="000000"/>
                </a:solidFill>
              </a:rPr>
              <a:t>Recent incarceration</a:t>
            </a:r>
          </a:p>
          <a:p>
            <a:pPr lvl="1"/>
            <a:r>
              <a:rPr lang="en-US" dirty="0">
                <a:solidFill>
                  <a:srgbClr val="000000"/>
                </a:solidFill>
              </a:rPr>
              <a:t>Substance misuse</a:t>
            </a:r>
          </a:p>
          <a:p>
            <a:pPr lvl="1"/>
            <a:r>
              <a:rPr lang="en-US" dirty="0">
                <a:solidFill>
                  <a:srgbClr val="000000"/>
                </a:solidFill>
              </a:rPr>
              <a:t>Homelessness</a:t>
            </a:r>
          </a:p>
          <a:p>
            <a:pPr lvl="1"/>
            <a:r>
              <a:rPr lang="en-US" dirty="0">
                <a:solidFill>
                  <a:srgbClr val="000000"/>
                </a:solidFill>
              </a:rPr>
              <a:t>Transactional sex</a:t>
            </a:r>
          </a:p>
          <a:p>
            <a:pPr marL="0" indent="0">
              <a:buNone/>
            </a:pPr>
            <a:r>
              <a:rPr lang="en-US" b="0" i="1" dirty="0">
                <a:solidFill>
                  <a:srgbClr val="000000"/>
                </a:solidFill>
              </a:rPr>
              <a:t>* </a:t>
            </a:r>
            <a:r>
              <a:rPr lang="en-US" i="1" dirty="0">
                <a:solidFill>
                  <a:srgbClr val="000000"/>
                </a:solidFill>
              </a:rPr>
              <a:t>Consider sexual networks!</a:t>
            </a:r>
          </a:p>
        </p:txBody>
      </p:sp>
      <p:pic>
        <p:nvPicPr>
          <p:cNvPr id="4" name="Picture 3" descr="A picture containing person, indoor, holding, sitting&#10;&#10;Description automatically generated">
            <a:extLst>
              <a:ext uri="{FF2B5EF4-FFF2-40B4-BE49-F238E27FC236}">
                <a16:creationId xmlns:a16="http://schemas.microsoft.com/office/drawing/2014/main" id="{4F0A2914-AA2A-4266-A574-0AF970F37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369" y="2992970"/>
            <a:ext cx="4266438" cy="2844292"/>
          </a:xfrm>
          <a:prstGeom prst="rect">
            <a:avLst/>
          </a:prstGeom>
        </p:spPr>
      </p:pic>
      <p:sp>
        <p:nvSpPr>
          <p:cNvPr id="6" name="TextBox 5">
            <a:extLst>
              <a:ext uri="{FF2B5EF4-FFF2-40B4-BE49-F238E27FC236}">
                <a16:creationId xmlns:a16="http://schemas.microsoft.com/office/drawing/2014/main" id="{68ADF609-7865-4FC1-9F1F-F5CA3EF2F3DF}"/>
              </a:ext>
            </a:extLst>
          </p:cNvPr>
          <p:cNvSpPr txBox="1"/>
          <p:nvPr/>
        </p:nvSpPr>
        <p:spPr>
          <a:xfrm>
            <a:off x="7690130" y="6128279"/>
            <a:ext cx="4474780"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CDC 2021 STI Treatment Guidelines</a:t>
            </a:r>
          </a:p>
        </p:txBody>
      </p:sp>
      <p:sp>
        <p:nvSpPr>
          <p:cNvPr id="7" name="TextBox 6">
            <a:extLst>
              <a:ext uri="{FF2B5EF4-FFF2-40B4-BE49-F238E27FC236}">
                <a16:creationId xmlns:a16="http://schemas.microsoft.com/office/drawing/2014/main" id="{10D3CEFA-B2BB-4045-B5A3-DEB8CCC95A7E}"/>
              </a:ext>
            </a:extLst>
          </p:cNvPr>
          <p:cNvSpPr txBox="1"/>
          <p:nvPr/>
        </p:nvSpPr>
        <p:spPr>
          <a:xfrm>
            <a:off x="7690130" y="6411543"/>
            <a:ext cx="4734044"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USPSTF: Screening for Syphilis infection in Pregnant Women</a:t>
            </a:r>
          </a:p>
        </p:txBody>
      </p:sp>
    </p:spTree>
    <p:extLst>
      <p:ext uri="{BB962C8B-B14F-4D97-AF65-F5344CB8AC3E}">
        <p14:creationId xmlns:p14="http://schemas.microsoft.com/office/powerpoint/2010/main" val="197400641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51CC-F64F-42C3-B601-B0D1887B21A6}"/>
              </a:ext>
            </a:extLst>
          </p:cNvPr>
          <p:cNvSpPr>
            <a:spLocks noGrp="1"/>
          </p:cNvSpPr>
          <p:nvPr>
            <p:ph type="title"/>
          </p:nvPr>
        </p:nvSpPr>
        <p:spPr/>
        <p:txBody>
          <a:bodyPr/>
          <a:lstStyle/>
          <a:p>
            <a:r>
              <a:rPr lang="en-US" dirty="0"/>
              <a:t>Screening at Delivery </a:t>
            </a:r>
          </a:p>
        </p:txBody>
      </p:sp>
      <p:sp>
        <p:nvSpPr>
          <p:cNvPr id="3" name="Text Placeholder 2">
            <a:extLst>
              <a:ext uri="{FF2B5EF4-FFF2-40B4-BE49-F238E27FC236}">
                <a16:creationId xmlns:a16="http://schemas.microsoft.com/office/drawing/2014/main" id="{87C6F1C1-F981-4DD3-B2F7-896BA0751F2C}"/>
              </a:ext>
            </a:extLst>
          </p:cNvPr>
          <p:cNvSpPr>
            <a:spLocks noGrp="1"/>
          </p:cNvSpPr>
          <p:nvPr>
            <p:ph type="body" sz="quarter" idx="10"/>
          </p:nvPr>
        </p:nvSpPr>
        <p:spPr/>
        <p:txBody>
          <a:bodyPr/>
          <a:lstStyle/>
          <a:p>
            <a:r>
              <a:rPr lang="en-US" dirty="0">
                <a:solidFill>
                  <a:srgbClr val="000000"/>
                </a:solidFill>
              </a:rPr>
              <a:t>All high-risk people should be screened at delivery.</a:t>
            </a:r>
            <a:endParaRPr lang="en-US" b="0" dirty="0">
              <a:solidFill>
                <a:srgbClr val="000000"/>
              </a:solidFill>
            </a:endParaRPr>
          </a:p>
          <a:p>
            <a:r>
              <a:rPr lang="en-US" b="0" dirty="0">
                <a:solidFill>
                  <a:srgbClr val="000000"/>
                </a:solidFill>
              </a:rPr>
              <a:t>High prevalence or individual risk factors including:</a:t>
            </a:r>
          </a:p>
          <a:p>
            <a:pPr lvl="1"/>
            <a:r>
              <a:rPr lang="en-US" dirty="0">
                <a:solidFill>
                  <a:srgbClr val="000000"/>
                </a:solidFill>
              </a:rPr>
              <a:t>Multiple prior STIs</a:t>
            </a:r>
          </a:p>
          <a:p>
            <a:pPr lvl="1"/>
            <a:r>
              <a:rPr lang="en-US" dirty="0">
                <a:solidFill>
                  <a:srgbClr val="000000"/>
                </a:solidFill>
              </a:rPr>
              <a:t>Recent incarceration</a:t>
            </a:r>
          </a:p>
          <a:p>
            <a:pPr lvl="1"/>
            <a:r>
              <a:rPr lang="en-US" dirty="0">
                <a:solidFill>
                  <a:srgbClr val="000000"/>
                </a:solidFill>
              </a:rPr>
              <a:t>Substance misuse</a:t>
            </a:r>
          </a:p>
          <a:p>
            <a:pPr lvl="1"/>
            <a:r>
              <a:rPr lang="en-US" dirty="0">
                <a:solidFill>
                  <a:srgbClr val="000000"/>
                </a:solidFill>
              </a:rPr>
              <a:t>Homelessness</a:t>
            </a:r>
          </a:p>
          <a:p>
            <a:pPr lvl="1"/>
            <a:r>
              <a:rPr lang="en-US" dirty="0">
                <a:solidFill>
                  <a:srgbClr val="000000"/>
                </a:solidFill>
              </a:rPr>
              <a:t>Transactional sex</a:t>
            </a:r>
          </a:p>
          <a:p>
            <a:pPr marL="609585" lvl="1" indent="0">
              <a:buNone/>
            </a:pPr>
            <a:endParaRPr lang="en-US" dirty="0">
              <a:solidFill>
                <a:srgbClr val="000000"/>
              </a:solidFill>
            </a:endParaRPr>
          </a:p>
        </p:txBody>
      </p:sp>
      <p:pic>
        <p:nvPicPr>
          <p:cNvPr id="4" name="Picture 3" descr="A hand holding a toothbrush&#10;&#10;Description automatically generated">
            <a:extLst>
              <a:ext uri="{FF2B5EF4-FFF2-40B4-BE49-F238E27FC236}">
                <a16:creationId xmlns:a16="http://schemas.microsoft.com/office/drawing/2014/main" id="{A9E81E6D-11FA-4DB3-BE3F-F9710F54CC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5381" y="3210267"/>
            <a:ext cx="4377019" cy="2918012"/>
          </a:xfrm>
          <a:prstGeom prst="rect">
            <a:avLst/>
          </a:prstGeom>
        </p:spPr>
      </p:pic>
      <p:sp>
        <p:nvSpPr>
          <p:cNvPr id="6" name="TextBox 5">
            <a:extLst>
              <a:ext uri="{FF2B5EF4-FFF2-40B4-BE49-F238E27FC236}">
                <a16:creationId xmlns:a16="http://schemas.microsoft.com/office/drawing/2014/main" id="{0972D7DA-5831-4D08-A947-40316193C7DF}"/>
              </a:ext>
            </a:extLst>
          </p:cNvPr>
          <p:cNvSpPr txBox="1"/>
          <p:nvPr/>
        </p:nvSpPr>
        <p:spPr>
          <a:xfrm>
            <a:off x="9670153" y="6431141"/>
            <a:ext cx="2672861"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388194680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78CDA-E2B8-4A9C-B2CE-F5F84EDE711D}"/>
              </a:ext>
            </a:extLst>
          </p:cNvPr>
          <p:cNvPicPr>
            <a:picLocks noChangeAspect="1"/>
          </p:cNvPicPr>
          <p:nvPr/>
        </p:nvPicPr>
        <p:blipFill rotWithShape="1">
          <a:blip r:embed="rId3">
            <a:extLst>
              <a:ext uri="{28A0092B-C50C-407E-A947-70E740481C1C}">
                <a14:useLocalDpi xmlns:a14="http://schemas.microsoft.com/office/drawing/2010/main" val="0"/>
              </a:ext>
            </a:extLst>
          </a:blip>
          <a:srcRect l="24164" r="15361"/>
          <a:stretch/>
        </p:blipFill>
        <p:spPr>
          <a:xfrm>
            <a:off x="7504429" y="169817"/>
            <a:ext cx="3503957" cy="5617029"/>
          </a:xfrm>
          <a:prstGeom prst="rect">
            <a:avLst/>
          </a:prstGeom>
        </p:spPr>
      </p:pic>
      <p:sp>
        <p:nvSpPr>
          <p:cNvPr id="6" name="Title 5">
            <a:extLst>
              <a:ext uri="{FF2B5EF4-FFF2-40B4-BE49-F238E27FC236}">
                <a16:creationId xmlns:a16="http://schemas.microsoft.com/office/drawing/2014/main" id="{1F619CDE-A618-41DE-A5AA-DAEA746446DB}"/>
              </a:ext>
            </a:extLst>
          </p:cNvPr>
          <p:cNvSpPr>
            <a:spLocks noGrp="1"/>
          </p:cNvSpPr>
          <p:nvPr>
            <p:ph type="title"/>
          </p:nvPr>
        </p:nvSpPr>
        <p:spPr>
          <a:prstGeom prst="rect">
            <a:avLst/>
          </a:prstGeom>
        </p:spPr>
        <p:txBody>
          <a:bodyPr/>
          <a:lstStyle/>
          <a:p>
            <a:r>
              <a:rPr lang="en-US"/>
              <a:t>Syphilis</a:t>
            </a:r>
          </a:p>
        </p:txBody>
      </p:sp>
      <p:sp>
        <p:nvSpPr>
          <p:cNvPr id="7" name="Text Placeholder 6">
            <a:extLst>
              <a:ext uri="{FF2B5EF4-FFF2-40B4-BE49-F238E27FC236}">
                <a16:creationId xmlns:a16="http://schemas.microsoft.com/office/drawing/2014/main" id="{00B65226-096C-44E3-9CA9-1887F03D3B31}"/>
              </a:ext>
            </a:extLst>
          </p:cNvPr>
          <p:cNvSpPr>
            <a:spLocks noGrp="1"/>
          </p:cNvSpPr>
          <p:nvPr>
            <p:ph type="body" sz="quarter" idx="10"/>
          </p:nvPr>
        </p:nvSpPr>
        <p:spPr>
          <a:xfrm>
            <a:off x="609600" y="1545167"/>
            <a:ext cx="6617465" cy="4455584"/>
          </a:xfrm>
        </p:spPr>
        <p:txBody>
          <a:bodyPr/>
          <a:lstStyle/>
          <a:p>
            <a:pPr marL="342900" indent="-342900"/>
            <a:r>
              <a:rPr lang="en-US" b="0" dirty="0">
                <a:solidFill>
                  <a:srgbClr val="000000"/>
                </a:solidFill>
              </a:rPr>
              <a:t>Caused by spirochete bacterium</a:t>
            </a:r>
            <a:r>
              <a:rPr lang="en-US" dirty="0">
                <a:solidFill>
                  <a:srgbClr val="000000"/>
                </a:solidFill>
              </a:rPr>
              <a:t> </a:t>
            </a:r>
            <a:r>
              <a:rPr lang="en-US" i="1" dirty="0">
                <a:solidFill>
                  <a:srgbClr val="000000"/>
                </a:solidFill>
              </a:rPr>
              <a:t>Treponema pallidum</a:t>
            </a:r>
            <a:endParaRPr lang="en-US" dirty="0">
              <a:solidFill>
                <a:srgbClr val="000000"/>
              </a:solidFill>
            </a:endParaRPr>
          </a:p>
          <a:p>
            <a:endParaRPr lang="en-US" sz="900" dirty="0">
              <a:solidFill>
                <a:srgbClr val="000000"/>
              </a:solidFill>
            </a:endParaRPr>
          </a:p>
          <a:p>
            <a:endParaRPr lang="en-US" sz="900" dirty="0">
              <a:solidFill>
                <a:srgbClr val="000000"/>
              </a:solidFill>
            </a:endParaRPr>
          </a:p>
          <a:p>
            <a:pPr marL="342900" indent="-342900"/>
            <a:r>
              <a:rPr lang="en-US" b="0" dirty="0">
                <a:solidFill>
                  <a:srgbClr val="000000"/>
                </a:solidFill>
              </a:rPr>
              <a:t>Transmission</a:t>
            </a:r>
          </a:p>
          <a:p>
            <a:pPr marL="742950" lvl="1" indent="-285750"/>
            <a:r>
              <a:rPr lang="en-US" sz="2000" dirty="0">
                <a:solidFill>
                  <a:srgbClr val="000000"/>
                </a:solidFill>
              </a:rPr>
              <a:t>Direct contact with a syphilitic lesion during vaginal, anal, or oral sex</a:t>
            </a:r>
          </a:p>
          <a:p>
            <a:pPr marL="742950" lvl="1" indent="-285750"/>
            <a:r>
              <a:rPr lang="en-US" sz="2000" dirty="0">
                <a:solidFill>
                  <a:srgbClr val="000000"/>
                </a:solidFill>
              </a:rPr>
              <a:t>Pregnancy </a:t>
            </a:r>
          </a:p>
          <a:p>
            <a:endParaRPr lang="en-US" sz="2800" dirty="0">
              <a:solidFill>
                <a:srgbClr val="000000"/>
              </a:solidFill>
            </a:endParaRPr>
          </a:p>
        </p:txBody>
      </p:sp>
    </p:spTree>
    <p:extLst>
      <p:ext uri="{BB962C8B-B14F-4D97-AF65-F5344CB8AC3E}">
        <p14:creationId xmlns:p14="http://schemas.microsoft.com/office/powerpoint/2010/main" val="216813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9488D-8E5C-4E43-A69E-AF6875043946}"/>
              </a:ext>
            </a:extLst>
          </p:cNvPr>
          <p:cNvSpPr>
            <a:spLocks noGrp="1"/>
          </p:cNvSpPr>
          <p:nvPr>
            <p:ph type="title"/>
          </p:nvPr>
        </p:nvSpPr>
        <p:spPr>
          <a:xfrm>
            <a:off x="609601" y="4172049"/>
            <a:ext cx="4928558" cy="1143000"/>
          </a:xfrm>
        </p:spPr>
        <p:txBody>
          <a:bodyPr/>
          <a:lstStyle/>
          <a:p>
            <a:r>
              <a:rPr lang="en-US" sz="3200" b="0" dirty="0">
                <a:solidFill>
                  <a:srgbClr val="000000"/>
                </a:solidFill>
              </a:rPr>
              <a:t>No mother or baby should be discharged from the hospital without </a:t>
            </a:r>
            <a:r>
              <a:rPr lang="en-US" sz="3200" dirty="0">
                <a:solidFill>
                  <a:srgbClr val="000000"/>
                </a:solidFill>
              </a:rPr>
              <a:t>documentation of maternal syphilis testing during pregnancy</a:t>
            </a:r>
            <a:r>
              <a:rPr lang="en-US" sz="3200" b="0" dirty="0">
                <a:solidFill>
                  <a:srgbClr val="000000"/>
                </a:solidFill>
              </a:rPr>
              <a:t>, and again at </a:t>
            </a:r>
            <a:r>
              <a:rPr lang="en-US" sz="3200" dirty="0">
                <a:solidFill>
                  <a:srgbClr val="000000"/>
                </a:solidFill>
              </a:rPr>
              <a:t>delivery if high risk</a:t>
            </a:r>
            <a:r>
              <a:rPr lang="en-US" sz="3200" b="0" dirty="0">
                <a:solidFill>
                  <a:srgbClr val="000000"/>
                </a:solidFill>
              </a:rPr>
              <a:t>.</a:t>
            </a:r>
          </a:p>
        </p:txBody>
      </p:sp>
      <p:pic>
        <p:nvPicPr>
          <p:cNvPr id="4" name="Picture 3">
            <a:extLst>
              <a:ext uri="{FF2B5EF4-FFF2-40B4-BE49-F238E27FC236}">
                <a16:creationId xmlns:a16="http://schemas.microsoft.com/office/drawing/2014/main" id="{B13A14B3-733C-445A-8622-9FDB70A887B4}"/>
              </a:ext>
            </a:extLst>
          </p:cNvPr>
          <p:cNvPicPr>
            <a:picLocks noChangeAspect="1"/>
          </p:cNvPicPr>
          <p:nvPr/>
        </p:nvPicPr>
        <p:blipFill>
          <a:blip r:embed="rId3"/>
          <a:stretch>
            <a:fillRect/>
          </a:stretch>
        </p:blipFill>
        <p:spPr>
          <a:xfrm>
            <a:off x="6096000" y="1475476"/>
            <a:ext cx="5209397" cy="3907047"/>
          </a:xfrm>
          <a:prstGeom prst="rect">
            <a:avLst/>
          </a:prstGeom>
        </p:spPr>
      </p:pic>
      <p:sp>
        <p:nvSpPr>
          <p:cNvPr id="5" name="TextBox 4">
            <a:extLst>
              <a:ext uri="{FF2B5EF4-FFF2-40B4-BE49-F238E27FC236}">
                <a16:creationId xmlns:a16="http://schemas.microsoft.com/office/drawing/2014/main" id="{74F5B9FD-69AB-4BBE-A296-07A2B742AF36}"/>
              </a:ext>
            </a:extLst>
          </p:cNvPr>
          <p:cNvSpPr txBox="1"/>
          <p:nvPr/>
        </p:nvSpPr>
        <p:spPr>
          <a:xfrm>
            <a:off x="9670153" y="6431141"/>
            <a:ext cx="2672861"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357102111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51CC-F64F-42C3-B601-B0D1887B21A6}"/>
              </a:ext>
            </a:extLst>
          </p:cNvPr>
          <p:cNvSpPr>
            <a:spLocks noGrp="1"/>
          </p:cNvSpPr>
          <p:nvPr>
            <p:ph type="title"/>
          </p:nvPr>
        </p:nvSpPr>
        <p:spPr/>
        <p:txBody>
          <a:bodyPr/>
          <a:lstStyle/>
          <a:p>
            <a:r>
              <a:rPr lang="en-US"/>
              <a:t>Stillbirth</a:t>
            </a:r>
          </a:p>
        </p:txBody>
      </p:sp>
      <p:sp>
        <p:nvSpPr>
          <p:cNvPr id="3" name="Text Placeholder 2">
            <a:extLst>
              <a:ext uri="{FF2B5EF4-FFF2-40B4-BE49-F238E27FC236}">
                <a16:creationId xmlns:a16="http://schemas.microsoft.com/office/drawing/2014/main" id="{87C6F1C1-F981-4DD3-B2F7-896BA0751F2C}"/>
              </a:ext>
            </a:extLst>
          </p:cNvPr>
          <p:cNvSpPr>
            <a:spLocks noGrp="1"/>
          </p:cNvSpPr>
          <p:nvPr>
            <p:ph type="body" sz="quarter" idx="10"/>
          </p:nvPr>
        </p:nvSpPr>
        <p:spPr/>
        <p:txBody>
          <a:bodyPr/>
          <a:lstStyle/>
          <a:p>
            <a:r>
              <a:rPr lang="en-US" b="0" dirty="0">
                <a:solidFill>
                  <a:srgbClr val="000000"/>
                </a:solidFill>
              </a:rPr>
              <a:t>All people who have a fetal death at ≥20 weeks </a:t>
            </a:r>
            <a:br>
              <a:rPr lang="en-US" b="0" dirty="0">
                <a:solidFill>
                  <a:srgbClr val="000000"/>
                </a:solidFill>
              </a:rPr>
            </a:br>
            <a:r>
              <a:rPr lang="en-US" b="0" dirty="0">
                <a:solidFill>
                  <a:srgbClr val="000000"/>
                </a:solidFill>
              </a:rPr>
              <a:t>should be </a:t>
            </a:r>
            <a:r>
              <a:rPr lang="en-US" dirty="0">
                <a:solidFill>
                  <a:srgbClr val="000000"/>
                </a:solidFill>
              </a:rPr>
              <a:t>tested for syphilis</a:t>
            </a:r>
            <a:r>
              <a:rPr lang="en-US" b="0" dirty="0">
                <a:solidFill>
                  <a:srgbClr val="000000"/>
                </a:solidFill>
              </a:rPr>
              <a:t>.</a:t>
            </a:r>
          </a:p>
        </p:txBody>
      </p:sp>
      <p:pic>
        <p:nvPicPr>
          <p:cNvPr id="4" name="Picture 3" descr="A picture containing indoor, toothbrush, sitting, holding&#10;&#10;Description automatically generated">
            <a:extLst>
              <a:ext uri="{FF2B5EF4-FFF2-40B4-BE49-F238E27FC236}">
                <a16:creationId xmlns:a16="http://schemas.microsoft.com/office/drawing/2014/main" id="{FDFEAF67-54FB-4473-9BDF-925C7AC2A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154" y="3001993"/>
            <a:ext cx="4259245" cy="2839497"/>
          </a:xfrm>
          <a:prstGeom prst="rect">
            <a:avLst/>
          </a:prstGeom>
        </p:spPr>
      </p:pic>
      <p:sp>
        <p:nvSpPr>
          <p:cNvPr id="6" name="TextBox 5">
            <a:extLst>
              <a:ext uri="{FF2B5EF4-FFF2-40B4-BE49-F238E27FC236}">
                <a16:creationId xmlns:a16="http://schemas.microsoft.com/office/drawing/2014/main" id="{8ED0815C-100B-4D24-AD2B-DE0E38FF1173}"/>
              </a:ext>
            </a:extLst>
          </p:cNvPr>
          <p:cNvSpPr txBox="1"/>
          <p:nvPr/>
        </p:nvSpPr>
        <p:spPr>
          <a:xfrm>
            <a:off x="9670153" y="6431141"/>
            <a:ext cx="2672861"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249587581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1C5B029-2828-458B-A129-287C26F0CD7D}"/>
              </a:ext>
            </a:extLst>
          </p:cNvPr>
          <p:cNvPicPr>
            <a:picLocks noGrp="1" noChangeAspect="1"/>
          </p:cNvPicPr>
          <p:nvPr>
            <p:ph idx="4294967295"/>
          </p:nvPr>
        </p:nvPicPr>
        <p:blipFill rotWithShape="1">
          <a:blip r:embed="rId3"/>
          <a:srcRect l="8104" r="7878"/>
          <a:stretch/>
        </p:blipFill>
        <p:spPr>
          <a:xfrm>
            <a:off x="0" y="-163513"/>
            <a:ext cx="12192000" cy="6926263"/>
          </a:xfrm>
          <a:prstGeom prst="rect">
            <a:avLst/>
          </a:prstGeom>
        </p:spPr>
      </p:pic>
      <p:sp>
        <p:nvSpPr>
          <p:cNvPr id="3" name="Text Placeholder 2">
            <a:extLst>
              <a:ext uri="{FF2B5EF4-FFF2-40B4-BE49-F238E27FC236}">
                <a16:creationId xmlns:a16="http://schemas.microsoft.com/office/drawing/2014/main" id="{00D57403-1B13-428A-AD77-C96082D13CD4}"/>
              </a:ext>
            </a:extLst>
          </p:cNvPr>
          <p:cNvSpPr>
            <a:spLocks noGrp="1"/>
          </p:cNvSpPr>
          <p:nvPr>
            <p:ph type="body" sz="quarter" idx="10"/>
          </p:nvPr>
        </p:nvSpPr>
        <p:spPr>
          <a:xfrm>
            <a:off x="6410131" y="1441440"/>
            <a:ext cx="5190541" cy="4455584"/>
          </a:xfrm>
        </p:spPr>
        <p:txBody>
          <a:bodyPr/>
          <a:lstStyle/>
          <a:p>
            <a:pPr marL="0" indent="0">
              <a:buClr>
                <a:srgbClr val="007889"/>
              </a:buClr>
              <a:buNone/>
            </a:pPr>
            <a:r>
              <a:rPr lang="en-US" altLang="en-US" dirty="0">
                <a:solidFill>
                  <a:srgbClr val="000000"/>
                </a:solidFill>
              </a:rPr>
              <a:t>Penicillin G </a:t>
            </a:r>
            <a:r>
              <a:rPr lang="en-US" altLang="en-US" b="0" dirty="0">
                <a:solidFill>
                  <a:srgbClr val="000000"/>
                </a:solidFill>
              </a:rPr>
              <a:t>is the only known effective antimicrobial for </a:t>
            </a:r>
            <a:r>
              <a:rPr lang="en-US" altLang="en-US" dirty="0">
                <a:solidFill>
                  <a:srgbClr val="000000"/>
                </a:solidFill>
              </a:rPr>
              <a:t>preventing maternal transmission </a:t>
            </a:r>
            <a:r>
              <a:rPr lang="en-US" altLang="en-US" b="0" dirty="0">
                <a:solidFill>
                  <a:srgbClr val="000000"/>
                </a:solidFill>
              </a:rPr>
              <a:t>to the fetus and for treating fetal infection.</a:t>
            </a:r>
          </a:p>
          <a:p>
            <a:pPr marL="0" indent="0">
              <a:buClr>
                <a:srgbClr val="007889"/>
              </a:buClr>
              <a:buNone/>
            </a:pPr>
            <a:endParaRPr lang="en-US" altLang="en-US" b="0" u="sng" dirty="0">
              <a:solidFill>
                <a:srgbClr val="0D0D0D"/>
              </a:solidFill>
            </a:endParaRPr>
          </a:p>
          <a:p>
            <a:endParaRPr lang="en-US" b="0" dirty="0"/>
          </a:p>
        </p:txBody>
      </p:sp>
      <p:sp>
        <p:nvSpPr>
          <p:cNvPr id="5" name="TextBox 4">
            <a:extLst>
              <a:ext uri="{FF2B5EF4-FFF2-40B4-BE49-F238E27FC236}">
                <a16:creationId xmlns:a16="http://schemas.microsoft.com/office/drawing/2014/main" id="{C0AD76E2-097E-438C-BDCD-0B235CFAF4AB}"/>
              </a:ext>
            </a:extLst>
          </p:cNvPr>
          <p:cNvSpPr txBox="1"/>
          <p:nvPr/>
        </p:nvSpPr>
        <p:spPr>
          <a:xfrm>
            <a:off x="9670153" y="6431141"/>
            <a:ext cx="2672861"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127839329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7419-3953-457F-B4D7-06B0B9F8E0B1}"/>
              </a:ext>
            </a:extLst>
          </p:cNvPr>
          <p:cNvSpPr>
            <a:spLocks noGrp="1"/>
          </p:cNvSpPr>
          <p:nvPr>
            <p:ph type="title"/>
          </p:nvPr>
        </p:nvSpPr>
        <p:spPr/>
        <p:txBody>
          <a:bodyPr/>
          <a:lstStyle/>
          <a:p>
            <a:r>
              <a:rPr lang="en-US" dirty="0"/>
              <a:t>Recommended Regimens for Penicillin G in Pregnancy</a:t>
            </a:r>
          </a:p>
        </p:txBody>
      </p:sp>
      <p:sp>
        <p:nvSpPr>
          <p:cNvPr id="3" name="Text Placeholder 2">
            <a:extLst>
              <a:ext uri="{FF2B5EF4-FFF2-40B4-BE49-F238E27FC236}">
                <a16:creationId xmlns:a16="http://schemas.microsoft.com/office/drawing/2014/main" id="{AB6DF3D0-3BAB-4F61-8980-7D6704A4EE7E}"/>
              </a:ext>
            </a:extLst>
          </p:cNvPr>
          <p:cNvSpPr>
            <a:spLocks noGrp="1"/>
          </p:cNvSpPr>
          <p:nvPr>
            <p:ph type="body" sz="quarter" idx="10"/>
          </p:nvPr>
        </p:nvSpPr>
        <p:spPr>
          <a:xfrm>
            <a:off x="609600" y="1735667"/>
            <a:ext cx="10972800" cy="4455584"/>
          </a:xfrm>
        </p:spPr>
        <p:txBody>
          <a:bodyPr/>
          <a:lstStyle/>
          <a:p>
            <a:pPr>
              <a:buClr>
                <a:srgbClr val="007889"/>
              </a:buClr>
            </a:pPr>
            <a:r>
              <a:rPr lang="de-DE" altLang="en-US" b="0" dirty="0">
                <a:solidFill>
                  <a:srgbClr val="000000"/>
                </a:solidFill>
              </a:rPr>
              <a:t>Early Syphilis (primary, secondary, and early latent)</a:t>
            </a:r>
          </a:p>
          <a:p>
            <a:pPr lvl="1">
              <a:buClr>
                <a:srgbClr val="007889"/>
              </a:buClr>
            </a:pPr>
            <a:r>
              <a:rPr lang="de-DE" altLang="en-US" dirty="0">
                <a:solidFill>
                  <a:srgbClr val="000000"/>
                </a:solidFill>
              </a:rPr>
              <a:t>2.4 million units </a:t>
            </a:r>
            <a:r>
              <a:rPr lang="de-DE" altLang="en-US" b="1" dirty="0">
                <a:solidFill>
                  <a:srgbClr val="000000"/>
                </a:solidFill>
              </a:rPr>
              <a:t>x 1 dose</a:t>
            </a:r>
          </a:p>
          <a:p>
            <a:pPr marL="609585" lvl="1" indent="0">
              <a:buClr>
                <a:srgbClr val="007889"/>
              </a:buClr>
              <a:buNone/>
            </a:pPr>
            <a:endParaRPr lang="de-DE" altLang="en-US" b="1" dirty="0">
              <a:solidFill>
                <a:srgbClr val="000000"/>
              </a:solidFill>
            </a:endParaRPr>
          </a:p>
          <a:p>
            <a:pPr>
              <a:buClr>
                <a:srgbClr val="007889"/>
              </a:buClr>
            </a:pPr>
            <a:r>
              <a:rPr lang="de-DE" altLang="en-US" b="0" dirty="0">
                <a:solidFill>
                  <a:srgbClr val="000000"/>
                </a:solidFill>
              </a:rPr>
              <a:t>Late or Unknown Duration Syphils </a:t>
            </a:r>
          </a:p>
          <a:p>
            <a:pPr lvl="1">
              <a:buClr>
                <a:srgbClr val="007889"/>
              </a:buClr>
            </a:pPr>
            <a:r>
              <a:rPr lang="de-DE" altLang="en-US" dirty="0">
                <a:solidFill>
                  <a:srgbClr val="000000"/>
                </a:solidFill>
              </a:rPr>
              <a:t>2.4 million units </a:t>
            </a:r>
            <a:r>
              <a:rPr lang="de-DE" altLang="en-US" b="1" dirty="0">
                <a:solidFill>
                  <a:srgbClr val="000000"/>
                </a:solidFill>
              </a:rPr>
              <a:t>x </a:t>
            </a:r>
            <a:r>
              <a:rPr lang="en-US" altLang="en-US" b="1" dirty="0">
                <a:solidFill>
                  <a:srgbClr val="000000"/>
                </a:solidFill>
              </a:rPr>
              <a:t>3 at 1-week intervals </a:t>
            </a:r>
          </a:p>
          <a:p>
            <a:pPr lvl="1">
              <a:buClr>
                <a:srgbClr val="007889"/>
              </a:buClr>
            </a:pPr>
            <a:r>
              <a:rPr lang="en-US" altLang="en-US" dirty="0">
                <a:solidFill>
                  <a:srgbClr val="000000"/>
                </a:solidFill>
              </a:rPr>
              <a:t>Optimal treatment interval: 7 days</a:t>
            </a:r>
          </a:p>
          <a:p>
            <a:pPr lvl="1">
              <a:buClr>
                <a:srgbClr val="007889"/>
              </a:buClr>
            </a:pPr>
            <a:r>
              <a:rPr lang="en-US" altLang="en-US" dirty="0">
                <a:solidFill>
                  <a:srgbClr val="000000"/>
                </a:solidFill>
              </a:rPr>
              <a:t>Acceptable treatment interval: up to 9 days</a:t>
            </a:r>
            <a:endParaRPr lang="en-US" altLang="en-US" b="1" dirty="0">
              <a:solidFill>
                <a:srgbClr val="000000"/>
              </a:solidFill>
            </a:endParaRPr>
          </a:p>
          <a:p>
            <a:pPr lvl="1">
              <a:buClr>
                <a:srgbClr val="007889"/>
              </a:buClr>
            </a:pPr>
            <a:endParaRPr lang="en-US" altLang="en-US" b="1" dirty="0">
              <a:solidFill>
                <a:srgbClr val="000000"/>
              </a:solidFill>
            </a:endParaRPr>
          </a:p>
          <a:p>
            <a:pPr marL="0" indent="0">
              <a:buNone/>
            </a:pPr>
            <a:r>
              <a:rPr lang="en-US" sz="2400" dirty="0"/>
              <a:t>*</a:t>
            </a:r>
            <a:r>
              <a:rPr lang="en-US" sz="2400" b="0" i="1" dirty="0"/>
              <a:t>Treatment must be initiated 30 days before delivery to prevent congenital syphilis. </a:t>
            </a:r>
            <a:endParaRPr lang="en-US" sz="2400" dirty="0"/>
          </a:p>
        </p:txBody>
      </p:sp>
      <p:sp>
        <p:nvSpPr>
          <p:cNvPr id="4" name="TextBox 3">
            <a:extLst>
              <a:ext uri="{FF2B5EF4-FFF2-40B4-BE49-F238E27FC236}">
                <a16:creationId xmlns:a16="http://schemas.microsoft.com/office/drawing/2014/main" id="{536932F7-CBAA-41D6-A1F3-7AE7D6D3EA5B}"/>
              </a:ext>
            </a:extLst>
          </p:cNvPr>
          <p:cNvSpPr txBox="1"/>
          <p:nvPr/>
        </p:nvSpPr>
        <p:spPr>
          <a:xfrm>
            <a:off x="9328151" y="6424328"/>
            <a:ext cx="3078997"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153093387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7419-3953-457F-B4D7-06B0B9F8E0B1}"/>
              </a:ext>
            </a:extLst>
          </p:cNvPr>
          <p:cNvSpPr>
            <a:spLocks noGrp="1"/>
          </p:cNvSpPr>
          <p:nvPr>
            <p:ph type="title"/>
          </p:nvPr>
        </p:nvSpPr>
        <p:spPr/>
        <p:txBody>
          <a:bodyPr/>
          <a:lstStyle/>
          <a:p>
            <a:r>
              <a:rPr lang="en-US" dirty="0"/>
              <a:t>Recommended Regimens for Penicillin G in Pregnancy</a:t>
            </a:r>
          </a:p>
        </p:txBody>
      </p:sp>
      <p:sp>
        <p:nvSpPr>
          <p:cNvPr id="3" name="Text Placeholder 2">
            <a:extLst>
              <a:ext uri="{FF2B5EF4-FFF2-40B4-BE49-F238E27FC236}">
                <a16:creationId xmlns:a16="http://schemas.microsoft.com/office/drawing/2014/main" id="{AB6DF3D0-3BAB-4F61-8980-7D6704A4EE7E}"/>
              </a:ext>
            </a:extLst>
          </p:cNvPr>
          <p:cNvSpPr>
            <a:spLocks noGrp="1"/>
          </p:cNvSpPr>
          <p:nvPr>
            <p:ph type="body" sz="quarter" idx="10"/>
          </p:nvPr>
        </p:nvSpPr>
        <p:spPr>
          <a:xfrm>
            <a:off x="609600" y="1735667"/>
            <a:ext cx="10972800" cy="4455584"/>
          </a:xfrm>
        </p:spPr>
        <p:txBody>
          <a:bodyPr/>
          <a:lstStyle/>
          <a:p>
            <a:pPr>
              <a:buClr>
                <a:srgbClr val="007889"/>
              </a:buClr>
            </a:pPr>
            <a:r>
              <a:rPr lang="de-DE" altLang="en-US" b="0" dirty="0">
                <a:solidFill>
                  <a:srgbClr val="000000"/>
                </a:solidFill>
              </a:rPr>
              <a:t>Early Syphilis (primary, secondary, and early latent)</a:t>
            </a:r>
          </a:p>
          <a:p>
            <a:pPr lvl="1">
              <a:buClr>
                <a:srgbClr val="007889"/>
              </a:buClr>
            </a:pPr>
            <a:r>
              <a:rPr lang="de-DE" altLang="en-US" dirty="0">
                <a:solidFill>
                  <a:srgbClr val="000000"/>
                </a:solidFill>
              </a:rPr>
              <a:t>2.4 million units </a:t>
            </a:r>
            <a:r>
              <a:rPr lang="de-DE" altLang="en-US" b="1" dirty="0">
                <a:solidFill>
                  <a:srgbClr val="000000"/>
                </a:solidFill>
              </a:rPr>
              <a:t>x 1 dose</a:t>
            </a:r>
          </a:p>
          <a:p>
            <a:pPr marL="609585" lvl="1" indent="0">
              <a:buClr>
                <a:srgbClr val="007889"/>
              </a:buClr>
              <a:buNone/>
            </a:pPr>
            <a:endParaRPr lang="de-DE" altLang="en-US" b="1" dirty="0">
              <a:solidFill>
                <a:srgbClr val="000000"/>
              </a:solidFill>
            </a:endParaRPr>
          </a:p>
          <a:p>
            <a:pPr>
              <a:buClr>
                <a:srgbClr val="007889"/>
              </a:buClr>
            </a:pPr>
            <a:r>
              <a:rPr lang="de-DE" altLang="en-US" b="0" dirty="0">
                <a:solidFill>
                  <a:srgbClr val="000000"/>
                </a:solidFill>
              </a:rPr>
              <a:t>Late or Unknown Duration Syphils </a:t>
            </a:r>
          </a:p>
          <a:p>
            <a:pPr lvl="1">
              <a:buClr>
                <a:srgbClr val="007889"/>
              </a:buClr>
            </a:pPr>
            <a:r>
              <a:rPr lang="de-DE" altLang="en-US" dirty="0">
                <a:solidFill>
                  <a:srgbClr val="000000"/>
                </a:solidFill>
              </a:rPr>
              <a:t>2.4 million units </a:t>
            </a:r>
            <a:r>
              <a:rPr lang="de-DE" altLang="en-US" b="1" dirty="0">
                <a:solidFill>
                  <a:srgbClr val="000000"/>
                </a:solidFill>
              </a:rPr>
              <a:t>x </a:t>
            </a:r>
            <a:r>
              <a:rPr lang="en-US" altLang="en-US" b="1" dirty="0">
                <a:solidFill>
                  <a:srgbClr val="000000"/>
                </a:solidFill>
              </a:rPr>
              <a:t>3 at 1-week intervals </a:t>
            </a:r>
          </a:p>
          <a:p>
            <a:pPr marL="0" indent="0">
              <a:buNone/>
            </a:pPr>
            <a:endParaRPr lang="en-US" dirty="0"/>
          </a:p>
        </p:txBody>
      </p:sp>
      <p:sp>
        <p:nvSpPr>
          <p:cNvPr id="4" name="TextBox 3">
            <a:extLst>
              <a:ext uri="{FF2B5EF4-FFF2-40B4-BE49-F238E27FC236}">
                <a16:creationId xmlns:a16="http://schemas.microsoft.com/office/drawing/2014/main" id="{DDBA530A-2B05-419B-B99A-D61999340270}"/>
              </a:ext>
            </a:extLst>
          </p:cNvPr>
          <p:cNvSpPr txBox="1"/>
          <p:nvPr/>
        </p:nvSpPr>
        <p:spPr>
          <a:xfrm>
            <a:off x="1552755" y="4559542"/>
            <a:ext cx="8850702" cy="3274371"/>
          </a:xfrm>
          <a:prstGeom prst="rect">
            <a:avLst/>
          </a:prstGeom>
          <a:noFill/>
        </p:spPr>
        <p:txBody>
          <a:bodyPr wrap="square" rtlCol="0">
            <a:noAutofit/>
          </a:bodyPr>
          <a:lstStyle/>
          <a:p>
            <a:pPr algn="ctr"/>
            <a:r>
              <a:rPr lang="en-US" altLang="en-US" sz="4000" dirty="0">
                <a:solidFill>
                  <a:srgbClr val="00788A"/>
                </a:solidFill>
                <a:latin typeface="Calibri" panose="020F0502020204030204" pitchFamily="34" charset="0"/>
                <a:cs typeface="Calibri" panose="020F0502020204030204" pitchFamily="34" charset="0"/>
              </a:rPr>
              <a:t>Pregnant people who have a history of penicillin allergy should be desensitized and treated with penicillin.</a:t>
            </a:r>
          </a:p>
          <a:p>
            <a:endParaRPr lang="en-US" sz="40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3270F9B-A951-4B47-AC64-5D38032EA933}"/>
              </a:ext>
            </a:extLst>
          </p:cNvPr>
          <p:cNvSpPr txBox="1"/>
          <p:nvPr/>
        </p:nvSpPr>
        <p:spPr>
          <a:xfrm>
            <a:off x="9670153" y="6431141"/>
            <a:ext cx="2672861"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11365510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ood, air&#10;&#10;Description automatically generated">
            <a:extLst>
              <a:ext uri="{FF2B5EF4-FFF2-40B4-BE49-F238E27FC236}">
                <a16:creationId xmlns:a16="http://schemas.microsoft.com/office/drawing/2014/main" id="{1B580AD0-F6E5-448C-9CF2-2C51113BF8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18"/>
          <a:stretch/>
        </p:blipFill>
        <p:spPr>
          <a:xfrm>
            <a:off x="8870219" y="0"/>
            <a:ext cx="2995891" cy="4360985"/>
          </a:xfrm>
          <a:prstGeom prst="rect">
            <a:avLst/>
          </a:prstGeom>
        </p:spPr>
      </p:pic>
      <p:sp>
        <p:nvSpPr>
          <p:cNvPr id="2" name="Title 1">
            <a:extLst>
              <a:ext uri="{FF2B5EF4-FFF2-40B4-BE49-F238E27FC236}">
                <a16:creationId xmlns:a16="http://schemas.microsoft.com/office/drawing/2014/main" id="{2BA8FB07-1CE9-429F-B86B-701639B7B789}"/>
              </a:ext>
            </a:extLst>
          </p:cNvPr>
          <p:cNvSpPr>
            <a:spLocks noGrp="1"/>
          </p:cNvSpPr>
          <p:nvPr>
            <p:ph type="title"/>
          </p:nvPr>
        </p:nvSpPr>
        <p:spPr/>
        <p:txBody>
          <a:bodyPr/>
          <a:lstStyle/>
          <a:p>
            <a:r>
              <a:rPr lang="en-US" dirty="0"/>
              <a:t>Adequate Maternal Treatment of Syphilis</a:t>
            </a:r>
          </a:p>
        </p:txBody>
      </p:sp>
      <p:sp>
        <p:nvSpPr>
          <p:cNvPr id="3" name="Text Placeholder 2">
            <a:extLst>
              <a:ext uri="{FF2B5EF4-FFF2-40B4-BE49-F238E27FC236}">
                <a16:creationId xmlns:a16="http://schemas.microsoft.com/office/drawing/2014/main" id="{3191C751-1782-4039-B828-A91C77045F9B}"/>
              </a:ext>
            </a:extLst>
          </p:cNvPr>
          <p:cNvSpPr>
            <a:spLocks noGrp="1"/>
          </p:cNvSpPr>
          <p:nvPr>
            <p:ph type="body" sz="quarter" idx="10"/>
          </p:nvPr>
        </p:nvSpPr>
        <p:spPr>
          <a:xfrm>
            <a:off x="609600" y="1545167"/>
            <a:ext cx="9517811" cy="4455584"/>
          </a:xfrm>
        </p:spPr>
        <p:txBody>
          <a:bodyPr/>
          <a:lstStyle/>
          <a:p>
            <a:pPr marL="514350" indent="-514350">
              <a:buAutoNum type="arabicPeriod"/>
            </a:pPr>
            <a:r>
              <a:rPr lang="en-US" b="0" dirty="0">
                <a:solidFill>
                  <a:srgbClr val="000000"/>
                </a:solidFill>
              </a:rPr>
              <a:t>Completion of a penicillin-based regimen </a:t>
            </a:r>
          </a:p>
          <a:p>
            <a:pPr marL="514350" indent="-514350">
              <a:buAutoNum type="arabicPeriod"/>
            </a:pPr>
            <a:r>
              <a:rPr lang="en-US" b="0" dirty="0">
                <a:solidFill>
                  <a:srgbClr val="000000"/>
                </a:solidFill>
              </a:rPr>
              <a:t>Appropriate for the mother’s stage of syphilis </a:t>
            </a:r>
          </a:p>
          <a:p>
            <a:pPr marL="514350" indent="-514350">
              <a:buAutoNum type="arabicPeriod"/>
            </a:pPr>
            <a:r>
              <a:rPr lang="en-US" b="0" dirty="0">
                <a:solidFill>
                  <a:srgbClr val="000000"/>
                </a:solidFill>
              </a:rPr>
              <a:t>Initiated ≥30 days before delivery</a:t>
            </a:r>
          </a:p>
          <a:p>
            <a:pPr marL="514350" indent="-514350">
              <a:buAutoNum type="arabicPeriod"/>
            </a:pPr>
            <a:endParaRPr lang="en-US" dirty="0">
              <a:solidFill>
                <a:srgbClr val="000000"/>
              </a:solidFill>
            </a:endParaRPr>
          </a:p>
          <a:p>
            <a:pPr marL="0" indent="0">
              <a:buNone/>
            </a:pPr>
            <a:r>
              <a:rPr lang="en-US" dirty="0">
                <a:solidFill>
                  <a:srgbClr val="000000"/>
                </a:solidFill>
              </a:rPr>
              <a:t>Identification of maternal syphilis must occur ≥ 30 days before delivery to prevent congenital syphilis. </a:t>
            </a:r>
          </a:p>
          <a:p>
            <a:pPr marL="0" indent="0">
              <a:buNone/>
            </a:pPr>
            <a:endParaRPr lang="en-US" dirty="0">
              <a:solidFill>
                <a:schemeClr val="accent4">
                  <a:lumMod val="75000"/>
                </a:schemeClr>
              </a:solidFill>
            </a:endParaRPr>
          </a:p>
        </p:txBody>
      </p:sp>
      <p:sp>
        <p:nvSpPr>
          <p:cNvPr id="7" name="TextBox 6">
            <a:extLst>
              <a:ext uri="{FF2B5EF4-FFF2-40B4-BE49-F238E27FC236}">
                <a16:creationId xmlns:a16="http://schemas.microsoft.com/office/drawing/2014/main" id="{CA7EE528-A49D-496F-92FC-9D4C18252A66}"/>
              </a:ext>
            </a:extLst>
          </p:cNvPr>
          <p:cNvSpPr txBox="1"/>
          <p:nvPr/>
        </p:nvSpPr>
        <p:spPr>
          <a:xfrm>
            <a:off x="9670153" y="6431141"/>
            <a:ext cx="2672861"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2021  STI Treatment Guidelines</a:t>
            </a:r>
          </a:p>
        </p:txBody>
      </p:sp>
    </p:spTree>
    <p:extLst>
      <p:ext uri="{BB962C8B-B14F-4D97-AF65-F5344CB8AC3E}">
        <p14:creationId xmlns:p14="http://schemas.microsoft.com/office/powerpoint/2010/main" val="541771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C360-3383-4D1D-826B-B01762610ED8}"/>
              </a:ext>
            </a:extLst>
          </p:cNvPr>
          <p:cNvSpPr>
            <a:spLocks noGrp="1"/>
          </p:cNvSpPr>
          <p:nvPr>
            <p:ph type="title"/>
          </p:nvPr>
        </p:nvSpPr>
        <p:spPr>
          <a:xfrm>
            <a:off x="609600" y="1160585"/>
            <a:ext cx="10668000" cy="2268415"/>
          </a:xfrm>
        </p:spPr>
        <p:txBody>
          <a:bodyPr/>
          <a:lstStyle/>
          <a:p>
            <a:pPr algn="ctr"/>
            <a:r>
              <a:rPr lang="en-US" sz="4000" dirty="0">
                <a:solidFill>
                  <a:srgbClr val="000000"/>
                </a:solidFill>
              </a:rPr>
              <a:t>Adequate maternal treatment during pregnancy is efficacious in preventing CS.</a:t>
            </a:r>
            <a:endParaRPr lang="en-US" dirty="0">
              <a:solidFill>
                <a:srgbClr val="000000"/>
              </a:solidFill>
            </a:endParaRPr>
          </a:p>
        </p:txBody>
      </p:sp>
      <p:sp>
        <p:nvSpPr>
          <p:cNvPr id="3" name="Text Placeholder 2">
            <a:extLst>
              <a:ext uri="{FF2B5EF4-FFF2-40B4-BE49-F238E27FC236}">
                <a16:creationId xmlns:a16="http://schemas.microsoft.com/office/drawing/2014/main" id="{DDE2A7FA-13D2-4D60-BE10-4DB3C635A40B}"/>
              </a:ext>
            </a:extLst>
          </p:cNvPr>
          <p:cNvSpPr>
            <a:spLocks noGrp="1"/>
          </p:cNvSpPr>
          <p:nvPr>
            <p:ph type="body" sz="quarter" idx="10"/>
          </p:nvPr>
        </p:nvSpPr>
        <p:spPr>
          <a:xfrm>
            <a:off x="6293224" y="6149788"/>
            <a:ext cx="6257356" cy="792162"/>
          </a:xfrm>
        </p:spPr>
        <p:txBody>
          <a:bodyPr/>
          <a:lstStyle/>
          <a:p>
            <a:pPr marL="0" indent="0">
              <a:buNone/>
            </a:pPr>
            <a:r>
              <a:rPr lang="en-US" sz="1400" b="0" dirty="0">
                <a:solidFill>
                  <a:srgbClr val="000000"/>
                </a:solidFill>
              </a:rPr>
              <a:t>Alexander JM, Sheffield JS, Sanchez PJ, Mayfield J, Wendel GD, Jr. Efficacy of treatment for syphilis in pregnancy. </a:t>
            </a:r>
            <a:r>
              <a:rPr lang="en-US" sz="1400" b="0" i="1" dirty="0">
                <a:solidFill>
                  <a:srgbClr val="000000"/>
                </a:solidFill>
              </a:rPr>
              <a:t>Obstetrics and gynecology. </a:t>
            </a:r>
            <a:r>
              <a:rPr lang="en-US" sz="1400" b="0" dirty="0">
                <a:solidFill>
                  <a:srgbClr val="000000"/>
                </a:solidFill>
              </a:rPr>
              <a:t>1999;93(1):5-8.</a:t>
            </a:r>
          </a:p>
        </p:txBody>
      </p:sp>
    </p:spTree>
    <p:extLst>
      <p:ext uri="{BB962C8B-B14F-4D97-AF65-F5344CB8AC3E}">
        <p14:creationId xmlns:p14="http://schemas.microsoft.com/office/powerpoint/2010/main" val="1883984218"/>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B8BB1-8A6F-442B-98F0-EF7C5E58D8EF}"/>
              </a:ext>
            </a:extLst>
          </p:cNvPr>
          <p:cNvSpPr>
            <a:spLocks noGrp="1"/>
          </p:cNvSpPr>
          <p:nvPr>
            <p:ph type="title"/>
          </p:nvPr>
        </p:nvSpPr>
        <p:spPr/>
        <p:txBody>
          <a:bodyPr/>
          <a:lstStyle/>
          <a:p>
            <a:r>
              <a:rPr lang="en-US" dirty="0"/>
              <a:t>Syphilis Treatment Follow-Up</a:t>
            </a:r>
          </a:p>
        </p:txBody>
      </p:sp>
      <p:sp>
        <p:nvSpPr>
          <p:cNvPr id="3" name="Text Placeholder 2">
            <a:extLst>
              <a:ext uri="{FF2B5EF4-FFF2-40B4-BE49-F238E27FC236}">
                <a16:creationId xmlns:a16="http://schemas.microsoft.com/office/drawing/2014/main" id="{F693CE21-B71F-4ED8-8287-F8EBC2FE9671}"/>
              </a:ext>
            </a:extLst>
          </p:cNvPr>
          <p:cNvSpPr>
            <a:spLocks noGrp="1"/>
          </p:cNvSpPr>
          <p:nvPr>
            <p:ph type="body" sz="quarter" idx="10"/>
          </p:nvPr>
        </p:nvSpPr>
        <p:spPr>
          <a:xfrm>
            <a:off x="609600" y="1545167"/>
            <a:ext cx="10757647" cy="4455584"/>
          </a:xfrm>
        </p:spPr>
        <p:txBody>
          <a:bodyPr/>
          <a:lstStyle/>
          <a:p>
            <a:pPr>
              <a:lnSpc>
                <a:spcPct val="95000"/>
              </a:lnSpc>
            </a:pPr>
            <a:r>
              <a:rPr lang="en-US" altLang="en-US" b="0" dirty="0">
                <a:solidFill>
                  <a:srgbClr val="0D0D0D"/>
                </a:solidFill>
              </a:rPr>
              <a:t>Follow-up titers are compared to the </a:t>
            </a:r>
            <a:r>
              <a:rPr lang="en-US" altLang="en-US" dirty="0">
                <a:solidFill>
                  <a:srgbClr val="0D0D0D"/>
                </a:solidFill>
              </a:rPr>
              <a:t>titer obtained on day of treatment</a:t>
            </a:r>
            <a:endParaRPr lang="en-US" altLang="en-US" b="0" dirty="0">
              <a:solidFill>
                <a:srgbClr val="0D0D0D"/>
              </a:solidFill>
            </a:endParaRPr>
          </a:p>
          <a:p>
            <a:pPr>
              <a:lnSpc>
                <a:spcPct val="95000"/>
              </a:lnSpc>
            </a:pPr>
            <a:r>
              <a:rPr lang="en-US" altLang="en-US" b="0" dirty="0">
                <a:solidFill>
                  <a:srgbClr val="0D0D0D"/>
                </a:solidFill>
              </a:rPr>
              <a:t>Adequate treatment response is a </a:t>
            </a:r>
            <a:r>
              <a:rPr lang="en-US" altLang="en-US" dirty="0">
                <a:solidFill>
                  <a:srgbClr val="0D0D0D"/>
                </a:solidFill>
              </a:rPr>
              <a:t>four-fold decrease </a:t>
            </a:r>
            <a:r>
              <a:rPr lang="en-US" altLang="en-US" b="0" dirty="0">
                <a:solidFill>
                  <a:srgbClr val="0D0D0D"/>
                </a:solidFill>
              </a:rPr>
              <a:t>in titer</a:t>
            </a:r>
          </a:p>
          <a:p>
            <a:pPr>
              <a:lnSpc>
                <a:spcPct val="95000"/>
              </a:lnSpc>
            </a:pPr>
            <a:r>
              <a:rPr lang="en-US" altLang="en-US" b="0" dirty="0">
                <a:solidFill>
                  <a:srgbClr val="0D0D0D"/>
                </a:solidFill>
              </a:rPr>
              <a:t>Consult infectious diseases as needed</a:t>
            </a:r>
          </a:p>
          <a:p>
            <a:pPr>
              <a:lnSpc>
                <a:spcPct val="95000"/>
              </a:lnSpc>
            </a:pPr>
            <a:r>
              <a:rPr lang="en-US" altLang="en-US" b="0" dirty="0">
                <a:solidFill>
                  <a:srgbClr val="0D0D0D"/>
                </a:solidFill>
              </a:rPr>
              <a:t>Having syphilis does not protect a person from getting syphilis again!</a:t>
            </a:r>
          </a:p>
          <a:p>
            <a:endParaRPr lang="en-US" b="0" dirty="0"/>
          </a:p>
        </p:txBody>
      </p:sp>
      <p:sp>
        <p:nvSpPr>
          <p:cNvPr id="4" name="TextBox 3">
            <a:extLst>
              <a:ext uri="{FF2B5EF4-FFF2-40B4-BE49-F238E27FC236}">
                <a16:creationId xmlns:a16="http://schemas.microsoft.com/office/drawing/2014/main" id="{4A6C1087-1A11-4DA7-AAA8-3263ACF7BFB4}"/>
              </a:ext>
            </a:extLst>
          </p:cNvPr>
          <p:cNvSpPr txBox="1"/>
          <p:nvPr/>
        </p:nvSpPr>
        <p:spPr>
          <a:xfrm>
            <a:off x="6144273" y="6199995"/>
            <a:ext cx="6047727" cy="523220"/>
          </a:xfrm>
          <a:prstGeom prst="rect">
            <a:avLst/>
          </a:prstGeom>
          <a:noFill/>
        </p:spPr>
        <p:txBody>
          <a:bodyPr wrap="square" rtlCol="0">
            <a:spAutoFit/>
          </a:bodyPr>
          <a:lstStyle/>
          <a:p>
            <a:r>
              <a:rPr lang="en-US" sz="1400" dirty="0">
                <a:solidFill>
                  <a:srgbClr val="000000"/>
                </a:solidFill>
                <a:latin typeface="Calibri" panose="020F0502020204030204" pitchFamily="34" charset="0"/>
              </a:rPr>
              <a:t>Matthias J, </a:t>
            </a:r>
            <a:r>
              <a:rPr lang="en-US" sz="1400" dirty="0" err="1">
                <a:solidFill>
                  <a:srgbClr val="000000"/>
                </a:solidFill>
                <a:latin typeface="Calibri" panose="020F0502020204030204" pitchFamily="34" charset="0"/>
              </a:rPr>
              <a:t>Sanon</a:t>
            </a:r>
            <a:r>
              <a:rPr lang="en-US" sz="1400" dirty="0">
                <a:solidFill>
                  <a:srgbClr val="000000"/>
                </a:solidFill>
                <a:latin typeface="Calibri" panose="020F0502020204030204" pitchFamily="34" charset="0"/>
              </a:rPr>
              <a:t> R, Bowen VB, Spencer EC, Peterman TA. Syphilitic Reinfections During the Same Pregnancy - Florida, 2018. Sexually transmitted diseases. 2020.</a:t>
            </a:r>
          </a:p>
        </p:txBody>
      </p:sp>
    </p:spTree>
    <p:extLst>
      <p:ext uri="{BB962C8B-B14F-4D97-AF65-F5344CB8AC3E}">
        <p14:creationId xmlns:p14="http://schemas.microsoft.com/office/powerpoint/2010/main" val="404631560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63E4D2-A93D-4C94-81FF-EC81CD422BA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1420091" y="-155864"/>
            <a:ext cx="9351818" cy="7013864"/>
          </a:xfrm>
          <a:prstGeom prst="rect">
            <a:avLst/>
          </a:prstGeom>
        </p:spPr>
      </p:pic>
      <p:sp>
        <p:nvSpPr>
          <p:cNvPr id="6" name="Rectangle 5">
            <a:extLst>
              <a:ext uri="{FF2B5EF4-FFF2-40B4-BE49-F238E27FC236}">
                <a16:creationId xmlns:a16="http://schemas.microsoft.com/office/drawing/2014/main" id="{0A2EA20E-3A75-47E9-828F-31092BCF737A}"/>
              </a:ext>
            </a:extLst>
          </p:cNvPr>
          <p:cNvSpPr/>
          <p:nvPr/>
        </p:nvSpPr>
        <p:spPr>
          <a:xfrm>
            <a:off x="0" y="-155864"/>
            <a:ext cx="12192000" cy="7319582"/>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FEAAC1DA-32E2-47AC-9463-AC24BAA65630}"/>
              </a:ext>
            </a:extLst>
          </p:cNvPr>
          <p:cNvSpPr>
            <a:spLocks noGrp="1"/>
          </p:cNvSpPr>
          <p:nvPr>
            <p:ph type="title"/>
          </p:nvPr>
        </p:nvSpPr>
        <p:spPr/>
        <p:txBody>
          <a:bodyPr/>
          <a:lstStyle/>
          <a:p>
            <a:r>
              <a:rPr lang="en-US" dirty="0"/>
              <a:t>Congenital Syphilis Prevention</a:t>
            </a:r>
          </a:p>
        </p:txBody>
      </p:sp>
      <p:sp>
        <p:nvSpPr>
          <p:cNvPr id="7" name="Rectangle 6">
            <a:extLst>
              <a:ext uri="{FF2B5EF4-FFF2-40B4-BE49-F238E27FC236}">
                <a16:creationId xmlns:a16="http://schemas.microsoft.com/office/drawing/2014/main" id="{A8B7F1F0-AB0D-45FC-A409-E715B02A5E93}"/>
              </a:ext>
            </a:extLst>
          </p:cNvPr>
          <p:cNvSpPr/>
          <p:nvPr/>
        </p:nvSpPr>
        <p:spPr>
          <a:xfrm>
            <a:off x="4764505" y="6426640"/>
            <a:ext cx="8551700" cy="276999"/>
          </a:xfrm>
          <a:prstGeom prst="rect">
            <a:avLst/>
          </a:prstGeom>
        </p:spPr>
        <p:txBody>
          <a:bodyPr wrap="square">
            <a:spAutoFit/>
          </a:bodyPr>
          <a:lstStyle/>
          <a:p>
            <a:r>
              <a:rPr lang="en-US" sz="1200" dirty="0">
                <a:solidFill>
                  <a:schemeClr val="accent4">
                    <a:lumMod val="20000"/>
                    <a:lumOff val="80000"/>
                  </a:schemeClr>
                </a:solidFill>
                <a:latin typeface="Calibri" panose="020F0502020204030204" pitchFamily="34" charset="0"/>
                <a:cs typeface="Calibri" panose="020F0502020204030204" pitchFamily="34" charset="0"/>
              </a:rPr>
              <a:t>Kimball A, et al. Missed Opportunities for Prevention of Congenital Syphilis — United States, 2018. MMWR, 2020.</a:t>
            </a:r>
          </a:p>
        </p:txBody>
      </p:sp>
    </p:spTree>
    <p:extLst>
      <p:ext uri="{BB962C8B-B14F-4D97-AF65-F5344CB8AC3E}">
        <p14:creationId xmlns:p14="http://schemas.microsoft.com/office/powerpoint/2010/main" val="409337255"/>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2C9A-4DD3-4139-AC7E-61678FD2F960}"/>
              </a:ext>
            </a:extLst>
          </p:cNvPr>
          <p:cNvSpPr>
            <a:spLocks noGrp="1"/>
          </p:cNvSpPr>
          <p:nvPr>
            <p:ph type="title"/>
          </p:nvPr>
        </p:nvSpPr>
        <p:spPr>
          <a:xfrm>
            <a:off x="818148" y="173185"/>
            <a:ext cx="10972800" cy="1143000"/>
          </a:xfrm>
        </p:spPr>
        <p:txBody>
          <a:bodyPr>
            <a:normAutofit/>
          </a:bodyPr>
          <a:lstStyle/>
          <a:p>
            <a:r>
              <a:rPr lang="en-US"/>
              <a:t>Missed Opportunities for CS Prevention - 2018</a:t>
            </a:r>
          </a:p>
        </p:txBody>
      </p:sp>
      <p:graphicFrame>
        <p:nvGraphicFramePr>
          <p:cNvPr id="4" name="Table 3">
            <a:extLst>
              <a:ext uri="{FF2B5EF4-FFF2-40B4-BE49-F238E27FC236}">
                <a16:creationId xmlns:a16="http://schemas.microsoft.com/office/drawing/2014/main" id="{B3081187-5569-41B5-B515-653F9265D895}"/>
              </a:ext>
            </a:extLst>
          </p:cNvPr>
          <p:cNvGraphicFramePr>
            <a:graphicFrameLocks noGrp="1"/>
          </p:cNvGraphicFramePr>
          <p:nvPr/>
        </p:nvGraphicFramePr>
        <p:xfrm>
          <a:off x="818148" y="1448532"/>
          <a:ext cx="10007696" cy="4831953"/>
        </p:xfrm>
        <a:graphic>
          <a:graphicData uri="http://schemas.openxmlformats.org/drawingml/2006/table">
            <a:tbl>
              <a:tblPr>
                <a:tableStyleId>{16D9F66E-5EB9-4882-86FB-DCBF35E3C3E4}</a:tableStyleId>
              </a:tblPr>
              <a:tblGrid>
                <a:gridCol w="8162566">
                  <a:extLst>
                    <a:ext uri="{9D8B030D-6E8A-4147-A177-3AD203B41FA5}">
                      <a16:colId xmlns:a16="http://schemas.microsoft.com/office/drawing/2014/main" val="3194393467"/>
                    </a:ext>
                  </a:extLst>
                </a:gridCol>
                <a:gridCol w="1845130">
                  <a:extLst>
                    <a:ext uri="{9D8B030D-6E8A-4147-A177-3AD203B41FA5}">
                      <a16:colId xmlns:a16="http://schemas.microsoft.com/office/drawing/2014/main" val="3419421153"/>
                    </a:ext>
                  </a:extLst>
                </a:gridCol>
              </a:tblGrid>
              <a:tr h="835682">
                <a:tc>
                  <a:txBody>
                    <a:bodyPr/>
                    <a:lstStyle/>
                    <a:p>
                      <a:pPr algn="l" fontAlgn="ctr"/>
                      <a:r>
                        <a:rPr lang="en-US" sz="2400" b="1" u="none" strike="noStrike" dirty="0">
                          <a:solidFill>
                            <a:srgbClr val="000000"/>
                          </a:solidFill>
                          <a:effectLst/>
                        </a:rPr>
                        <a:t>  No timely prenatal care and no timely syphilis testing</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1" u="none" strike="noStrike" dirty="0">
                          <a:solidFill>
                            <a:srgbClr val="000000"/>
                          </a:solidFill>
                          <a:effectLst/>
                        </a:rPr>
                        <a:t>28%</a:t>
                      </a:r>
                      <a:endParaRPr lang="en-US" sz="2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68259597"/>
                  </a:ext>
                </a:extLst>
              </a:tr>
              <a:tr h="835682">
                <a:tc>
                  <a:txBody>
                    <a:bodyPr/>
                    <a:lstStyle/>
                    <a:p>
                      <a:pPr algn="l" fontAlgn="ctr"/>
                      <a:r>
                        <a:rPr lang="en-US" sz="2400" b="0" u="none" strike="noStrike" dirty="0">
                          <a:solidFill>
                            <a:srgbClr val="000000"/>
                          </a:solidFill>
                          <a:effectLst/>
                        </a:rPr>
                        <a:t>  No timely syphilis testing despite receipt of timely prenatal care</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0" u="none" strike="noStrike" dirty="0">
                          <a:solidFill>
                            <a:srgbClr val="000000"/>
                          </a:solidFill>
                          <a:effectLst/>
                        </a:rPr>
                        <a:t>9%</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39266658"/>
                  </a:ext>
                </a:extLst>
              </a:tr>
              <a:tr h="835682">
                <a:tc>
                  <a:txBody>
                    <a:bodyPr/>
                    <a:lstStyle/>
                    <a:p>
                      <a:pPr algn="l" fontAlgn="ctr"/>
                      <a:r>
                        <a:rPr lang="en-US" sz="2400" b="0" u="none" strike="noStrike" dirty="0">
                          <a:solidFill>
                            <a:srgbClr val="000000"/>
                          </a:solidFill>
                          <a:effectLst/>
                        </a:rPr>
                        <a:t>  No adequate treatment despite a timely syphilis diagnosis</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0" u="none" strike="noStrike" dirty="0">
                          <a:solidFill>
                            <a:srgbClr val="000000"/>
                          </a:solidFill>
                          <a:effectLst/>
                        </a:rPr>
                        <a:t>30%</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32159524"/>
                  </a:ext>
                </a:extLst>
              </a:tr>
              <a:tr h="717700">
                <a:tc>
                  <a:txBody>
                    <a:bodyPr/>
                    <a:lstStyle/>
                    <a:p>
                      <a:pPr algn="l" fontAlgn="ctr"/>
                      <a:r>
                        <a:rPr lang="en-US" sz="2400" b="0" u="none" strike="noStrike" dirty="0">
                          <a:solidFill>
                            <a:srgbClr val="000000"/>
                          </a:solidFill>
                          <a:effectLst/>
                        </a:rPr>
                        <a:t>  Late seroconversion during pregnancy</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0" u="none" strike="noStrike" dirty="0">
                          <a:solidFill>
                            <a:srgbClr val="000000"/>
                          </a:solidFill>
                          <a:effectLst/>
                        </a:rPr>
                        <a:t>11%</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76134364"/>
                  </a:ext>
                </a:extLst>
              </a:tr>
              <a:tr h="835682">
                <a:tc>
                  <a:txBody>
                    <a:bodyPr/>
                    <a:lstStyle/>
                    <a:p>
                      <a:pPr algn="l" fontAlgn="ctr"/>
                      <a:r>
                        <a:rPr lang="en-US" sz="2400" b="0" u="none" strike="noStrike" dirty="0">
                          <a:solidFill>
                            <a:srgbClr val="000000"/>
                          </a:solidFill>
                          <a:effectLst/>
                        </a:rPr>
                        <a:t>  Clinical evidence of CS despite adequate maternal treatment</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0" u="none" strike="noStrike" dirty="0">
                          <a:solidFill>
                            <a:srgbClr val="000000"/>
                          </a:solidFill>
                          <a:effectLst/>
                        </a:rPr>
                        <a:t>4%</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15999659"/>
                  </a:ext>
                </a:extLst>
              </a:tr>
              <a:tr h="491957">
                <a:tc>
                  <a:txBody>
                    <a:bodyPr/>
                    <a:lstStyle/>
                    <a:p>
                      <a:pPr algn="l" fontAlgn="ctr"/>
                      <a:r>
                        <a:rPr lang="en-US" sz="400" b="0" u="none" strike="noStrike" dirty="0">
                          <a:solidFill>
                            <a:srgbClr val="000000"/>
                          </a:solidFill>
                          <a:effectLst/>
                        </a:rPr>
                        <a:t>  </a:t>
                      </a:r>
                    </a:p>
                    <a:p>
                      <a:pPr algn="l" fontAlgn="ctr"/>
                      <a:endParaRPr lang="en-US" sz="800" b="0" u="none" strike="noStrike" dirty="0">
                        <a:solidFill>
                          <a:srgbClr val="000000"/>
                        </a:solidFill>
                        <a:effectLst/>
                      </a:endParaRPr>
                    </a:p>
                    <a:p>
                      <a:pPr algn="l" fontAlgn="ctr"/>
                      <a:r>
                        <a:rPr lang="en-US" sz="2400" b="0" u="none" strike="noStrike" dirty="0">
                          <a:solidFill>
                            <a:srgbClr val="000000"/>
                          </a:solidFill>
                          <a:effectLst/>
                        </a:rPr>
                        <a:t>  Insufficient information</a:t>
                      </a:r>
                    </a:p>
                    <a:p>
                      <a:pPr algn="l" fontAlgn="ct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0" u="none" strike="noStrike" dirty="0">
                          <a:solidFill>
                            <a:srgbClr val="000000"/>
                          </a:solidFill>
                          <a:effectLst/>
                        </a:rPr>
                        <a:t>18%</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63325919"/>
                  </a:ext>
                </a:extLst>
              </a:tr>
            </a:tbl>
          </a:graphicData>
        </a:graphic>
      </p:graphicFrame>
    </p:spTree>
    <p:extLst>
      <p:ext uri="{BB962C8B-B14F-4D97-AF65-F5344CB8AC3E}">
        <p14:creationId xmlns:p14="http://schemas.microsoft.com/office/powerpoint/2010/main" val="27657887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6E059-7A30-43D0-B785-524A5D00B976}"/>
              </a:ext>
            </a:extLst>
          </p:cNvPr>
          <p:cNvSpPr>
            <a:spLocks noGrp="1"/>
          </p:cNvSpPr>
          <p:nvPr>
            <p:ph type="title"/>
          </p:nvPr>
        </p:nvSpPr>
        <p:spPr>
          <a:prstGeom prst="rect">
            <a:avLst/>
          </a:prstGeom>
        </p:spPr>
        <p:txBody>
          <a:bodyPr/>
          <a:lstStyle/>
          <a:p>
            <a:r>
              <a:rPr lang="en-US"/>
              <a:t>Clinical Stages</a:t>
            </a:r>
          </a:p>
        </p:txBody>
      </p:sp>
      <p:sp>
        <p:nvSpPr>
          <p:cNvPr id="3" name="Text Placeholder 2">
            <a:extLst>
              <a:ext uri="{FF2B5EF4-FFF2-40B4-BE49-F238E27FC236}">
                <a16:creationId xmlns:a16="http://schemas.microsoft.com/office/drawing/2014/main" id="{B5D7E067-9C2B-4037-80EB-62521B1181DB}"/>
              </a:ext>
            </a:extLst>
          </p:cNvPr>
          <p:cNvSpPr>
            <a:spLocks noGrp="1"/>
          </p:cNvSpPr>
          <p:nvPr>
            <p:ph type="body" sz="quarter" idx="10"/>
          </p:nvPr>
        </p:nvSpPr>
        <p:spPr/>
        <p:txBody>
          <a:bodyPr/>
          <a:lstStyle/>
          <a:p>
            <a:pPr marL="457200" indent="-457200">
              <a:buFont typeface="+mj-lt"/>
              <a:buAutoNum type="arabicPeriod"/>
            </a:pPr>
            <a:r>
              <a:rPr lang="en-US" altLang="en-US" b="0">
                <a:solidFill>
                  <a:srgbClr val="0D0D0D"/>
                </a:solidFill>
              </a:rPr>
              <a:t>Syphilis goes through several stages.</a:t>
            </a:r>
          </a:p>
          <a:p>
            <a:pPr marL="457200" indent="-457200">
              <a:buFont typeface="+mj-lt"/>
              <a:buAutoNum type="arabicPeriod"/>
            </a:pPr>
            <a:r>
              <a:rPr lang="en-US" altLang="en-US" b="0">
                <a:solidFill>
                  <a:srgbClr val="0D0D0D"/>
                </a:solidFill>
              </a:rPr>
              <a:t>Stages start with primary, then </a:t>
            </a:r>
            <a:r>
              <a:rPr lang="en-US" altLang="en-US">
                <a:solidFill>
                  <a:srgbClr val="0D0D0D"/>
                </a:solidFill>
              </a:rPr>
              <a:t>may not progress linearly</a:t>
            </a:r>
            <a:r>
              <a:rPr lang="en-US" altLang="en-US" b="0">
                <a:solidFill>
                  <a:srgbClr val="0D0D0D"/>
                </a:solidFill>
              </a:rPr>
              <a:t>.</a:t>
            </a:r>
          </a:p>
          <a:p>
            <a:pPr marL="457200" indent="-457200">
              <a:buFont typeface="+mj-lt"/>
              <a:buAutoNum type="arabicPeriod"/>
            </a:pPr>
            <a:r>
              <a:rPr lang="en-US" altLang="en-US" b="0">
                <a:solidFill>
                  <a:srgbClr val="0D0D0D"/>
                </a:solidFill>
              </a:rPr>
              <a:t>Characterized by episodes of active disease interrupted by periods of latency.</a:t>
            </a:r>
          </a:p>
          <a:p>
            <a:pPr marL="457200" indent="-457200">
              <a:buFont typeface="+mj-lt"/>
              <a:buAutoNum type="arabicPeriod"/>
            </a:pPr>
            <a:r>
              <a:rPr lang="en-US" altLang="en-US" b="0">
                <a:solidFill>
                  <a:srgbClr val="0D0D0D"/>
                </a:solidFill>
              </a:rPr>
              <a:t>Signs/symptoms and transmission risks vary by stage.</a:t>
            </a:r>
          </a:p>
        </p:txBody>
      </p:sp>
      <p:pic>
        <p:nvPicPr>
          <p:cNvPr id="7" name="Picture 6" descr="Screen Clipping">
            <a:extLst>
              <a:ext uri="{FF2B5EF4-FFF2-40B4-BE49-F238E27FC236}">
                <a16:creationId xmlns:a16="http://schemas.microsoft.com/office/drawing/2014/main" id="{EECB9322-E707-4368-833E-1A82E335C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513" y="4647672"/>
            <a:ext cx="2246893" cy="1935689"/>
          </a:xfrm>
          <a:prstGeom prst="rect">
            <a:avLst/>
          </a:prstGeom>
        </p:spPr>
      </p:pic>
    </p:spTree>
    <p:extLst>
      <p:ext uri="{BB962C8B-B14F-4D97-AF65-F5344CB8AC3E}">
        <p14:creationId xmlns:p14="http://schemas.microsoft.com/office/powerpoint/2010/main" val="53199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2C9A-4DD3-4139-AC7E-61678FD2F960}"/>
              </a:ext>
            </a:extLst>
          </p:cNvPr>
          <p:cNvSpPr>
            <a:spLocks noGrp="1"/>
          </p:cNvSpPr>
          <p:nvPr>
            <p:ph type="title"/>
          </p:nvPr>
        </p:nvSpPr>
        <p:spPr>
          <a:xfrm>
            <a:off x="818148" y="173185"/>
            <a:ext cx="10972800" cy="1143000"/>
          </a:xfrm>
        </p:spPr>
        <p:txBody>
          <a:bodyPr>
            <a:normAutofit/>
          </a:bodyPr>
          <a:lstStyle/>
          <a:p>
            <a:r>
              <a:rPr lang="en-US"/>
              <a:t>Missed Opportunities for CS Prevention - 2018</a:t>
            </a:r>
          </a:p>
        </p:txBody>
      </p:sp>
      <p:graphicFrame>
        <p:nvGraphicFramePr>
          <p:cNvPr id="4" name="Table 3">
            <a:extLst>
              <a:ext uri="{FF2B5EF4-FFF2-40B4-BE49-F238E27FC236}">
                <a16:creationId xmlns:a16="http://schemas.microsoft.com/office/drawing/2014/main" id="{B3081187-5569-41B5-B515-653F9265D895}"/>
              </a:ext>
            </a:extLst>
          </p:cNvPr>
          <p:cNvGraphicFramePr>
            <a:graphicFrameLocks noGrp="1"/>
          </p:cNvGraphicFramePr>
          <p:nvPr/>
        </p:nvGraphicFramePr>
        <p:xfrm>
          <a:off x="818148" y="1448532"/>
          <a:ext cx="10007696" cy="4831953"/>
        </p:xfrm>
        <a:graphic>
          <a:graphicData uri="http://schemas.openxmlformats.org/drawingml/2006/table">
            <a:tbl>
              <a:tblPr>
                <a:tableStyleId>{16D9F66E-5EB9-4882-86FB-DCBF35E3C3E4}</a:tableStyleId>
              </a:tblPr>
              <a:tblGrid>
                <a:gridCol w="8325852">
                  <a:extLst>
                    <a:ext uri="{9D8B030D-6E8A-4147-A177-3AD203B41FA5}">
                      <a16:colId xmlns:a16="http://schemas.microsoft.com/office/drawing/2014/main" val="3194393467"/>
                    </a:ext>
                  </a:extLst>
                </a:gridCol>
                <a:gridCol w="1681844">
                  <a:extLst>
                    <a:ext uri="{9D8B030D-6E8A-4147-A177-3AD203B41FA5}">
                      <a16:colId xmlns:a16="http://schemas.microsoft.com/office/drawing/2014/main" val="3419421153"/>
                    </a:ext>
                  </a:extLst>
                </a:gridCol>
              </a:tblGrid>
              <a:tr h="835682">
                <a:tc>
                  <a:txBody>
                    <a:bodyPr/>
                    <a:lstStyle/>
                    <a:p>
                      <a:pPr algn="l" fontAlgn="ctr"/>
                      <a:r>
                        <a:rPr lang="en-US" sz="2400" b="0" u="none" strike="noStrike" dirty="0">
                          <a:solidFill>
                            <a:srgbClr val="000000"/>
                          </a:solidFill>
                          <a:effectLst/>
                        </a:rPr>
                        <a:t>  No timely prenatal care and no timely syphilis testing</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0" u="none" strike="noStrike" dirty="0">
                          <a:solidFill>
                            <a:srgbClr val="000000"/>
                          </a:solidFill>
                          <a:effectLst/>
                        </a:rPr>
                        <a:t>28%</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68259597"/>
                  </a:ext>
                </a:extLst>
              </a:tr>
              <a:tr h="835682">
                <a:tc>
                  <a:txBody>
                    <a:bodyPr/>
                    <a:lstStyle/>
                    <a:p>
                      <a:pPr algn="l" fontAlgn="ctr"/>
                      <a:r>
                        <a:rPr lang="en-US" sz="2400" b="1" u="none" strike="noStrike" dirty="0">
                          <a:solidFill>
                            <a:srgbClr val="000000"/>
                          </a:solidFill>
                          <a:effectLst/>
                        </a:rPr>
                        <a:t>  No timely syphilis testing despite receipt of timely prenatal care</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1" u="none" strike="noStrike" dirty="0">
                          <a:solidFill>
                            <a:srgbClr val="000000"/>
                          </a:solidFill>
                          <a:effectLst/>
                        </a:rPr>
                        <a:t>9%</a:t>
                      </a:r>
                      <a:endParaRPr lang="en-US" sz="2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39266658"/>
                  </a:ext>
                </a:extLst>
              </a:tr>
              <a:tr h="835682">
                <a:tc>
                  <a:txBody>
                    <a:bodyPr/>
                    <a:lstStyle/>
                    <a:p>
                      <a:pPr algn="l" fontAlgn="ctr"/>
                      <a:r>
                        <a:rPr lang="en-US" sz="2400" b="1" u="none" strike="noStrike" dirty="0">
                          <a:solidFill>
                            <a:srgbClr val="000000"/>
                          </a:solidFill>
                          <a:effectLst/>
                        </a:rPr>
                        <a:t>  No adequate treatment despite a timely syphilis diagnosis</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1" u="none" strike="noStrike" dirty="0">
                          <a:solidFill>
                            <a:srgbClr val="000000"/>
                          </a:solidFill>
                          <a:effectLst/>
                        </a:rPr>
                        <a:t>30%</a:t>
                      </a:r>
                      <a:endParaRPr lang="en-US" sz="2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32159524"/>
                  </a:ext>
                </a:extLst>
              </a:tr>
              <a:tr h="717700">
                <a:tc>
                  <a:txBody>
                    <a:bodyPr/>
                    <a:lstStyle/>
                    <a:p>
                      <a:pPr algn="l" fontAlgn="ctr"/>
                      <a:r>
                        <a:rPr lang="en-US" sz="2400" u="none" strike="noStrike" dirty="0">
                          <a:solidFill>
                            <a:srgbClr val="000000"/>
                          </a:solidFill>
                          <a:effectLst/>
                        </a:rPr>
                        <a:t>  Late seroconversion during pregnancy</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u="none" strike="noStrike" dirty="0">
                          <a:solidFill>
                            <a:srgbClr val="000000"/>
                          </a:solidFill>
                          <a:effectLst/>
                        </a:rPr>
                        <a:t>11%</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76134364"/>
                  </a:ext>
                </a:extLst>
              </a:tr>
              <a:tr h="835682">
                <a:tc>
                  <a:txBody>
                    <a:bodyPr/>
                    <a:lstStyle/>
                    <a:p>
                      <a:pPr algn="l" fontAlgn="ctr"/>
                      <a:r>
                        <a:rPr lang="en-US" sz="2400" u="none" strike="noStrike" dirty="0">
                          <a:solidFill>
                            <a:srgbClr val="000000"/>
                          </a:solidFill>
                          <a:effectLst/>
                        </a:rPr>
                        <a:t>  Clinical evidence of CS despite adequate maternal treatment</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u="none" strike="noStrike" dirty="0">
                          <a:solidFill>
                            <a:srgbClr val="000000"/>
                          </a:solidFill>
                          <a:effectLst/>
                        </a:rPr>
                        <a:t>4%</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15999659"/>
                  </a:ext>
                </a:extLst>
              </a:tr>
              <a:tr h="491957">
                <a:tc>
                  <a:txBody>
                    <a:bodyPr/>
                    <a:lstStyle/>
                    <a:p>
                      <a:pPr algn="l" fontAlgn="ctr"/>
                      <a:r>
                        <a:rPr lang="en-US" sz="400" u="none" strike="noStrike" dirty="0">
                          <a:solidFill>
                            <a:srgbClr val="000000"/>
                          </a:solidFill>
                          <a:effectLst/>
                        </a:rPr>
                        <a:t>  </a:t>
                      </a:r>
                    </a:p>
                    <a:p>
                      <a:pPr algn="l" fontAlgn="ctr"/>
                      <a:endParaRPr lang="en-US" sz="800" u="none" strike="noStrike" dirty="0">
                        <a:solidFill>
                          <a:srgbClr val="000000"/>
                        </a:solidFill>
                        <a:effectLst/>
                      </a:endParaRPr>
                    </a:p>
                    <a:p>
                      <a:pPr algn="l" fontAlgn="ctr"/>
                      <a:r>
                        <a:rPr lang="en-US" sz="2400" u="none" strike="noStrike" dirty="0">
                          <a:solidFill>
                            <a:srgbClr val="000000"/>
                          </a:solidFill>
                          <a:effectLst/>
                        </a:rPr>
                        <a:t>  Insufficient information</a:t>
                      </a:r>
                    </a:p>
                    <a:p>
                      <a:pPr algn="l" fontAlgn="ct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u="none" strike="noStrike" dirty="0">
                          <a:solidFill>
                            <a:srgbClr val="000000"/>
                          </a:solidFill>
                          <a:effectLst/>
                        </a:rPr>
                        <a:t>18%</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63325919"/>
                  </a:ext>
                </a:extLst>
              </a:tr>
            </a:tbl>
          </a:graphicData>
        </a:graphic>
      </p:graphicFrame>
    </p:spTree>
    <p:extLst>
      <p:ext uri="{BB962C8B-B14F-4D97-AF65-F5344CB8AC3E}">
        <p14:creationId xmlns:p14="http://schemas.microsoft.com/office/powerpoint/2010/main" val="493406359"/>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2C9A-4DD3-4139-AC7E-61678FD2F960}"/>
              </a:ext>
            </a:extLst>
          </p:cNvPr>
          <p:cNvSpPr>
            <a:spLocks noGrp="1"/>
          </p:cNvSpPr>
          <p:nvPr>
            <p:ph type="title"/>
          </p:nvPr>
        </p:nvSpPr>
        <p:spPr>
          <a:xfrm>
            <a:off x="818148" y="173185"/>
            <a:ext cx="10972800" cy="1143000"/>
          </a:xfrm>
        </p:spPr>
        <p:txBody>
          <a:bodyPr>
            <a:normAutofit/>
          </a:bodyPr>
          <a:lstStyle/>
          <a:p>
            <a:r>
              <a:rPr lang="en-US"/>
              <a:t>Missed Opportunities for CS Prevention - 2018</a:t>
            </a:r>
          </a:p>
        </p:txBody>
      </p:sp>
      <p:graphicFrame>
        <p:nvGraphicFramePr>
          <p:cNvPr id="4" name="Table 3">
            <a:extLst>
              <a:ext uri="{FF2B5EF4-FFF2-40B4-BE49-F238E27FC236}">
                <a16:creationId xmlns:a16="http://schemas.microsoft.com/office/drawing/2014/main" id="{B3081187-5569-41B5-B515-653F9265D895}"/>
              </a:ext>
            </a:extLst>
          </p:cNvPr>
          <p:cNvGraphicFramePr>
            <a:graphicFrameLocks noGrp="1"/>
          </p:cNvGraphicFramePr>
          <p:nvPr/>
        </p:nvGraphicFramePr>
        <p:xfrm>
          <a:off x="818148" y="1448532"/>
          <a:ext cx="10007696" cy="4831953"/>
        </p:xfrm>
        <a:graphic>
          <a:graphicData uri="http://schemas.openxmlformats.org/drawingml/2006/table">
            <a:tbl>
              <a:tblPr>
                <a:tableStyleId>{16D9F66E-5EB9-4882-86FB-DCBF35E3C3E4}</a:tableStyleId>
              </a:tblPr>
              <a:tblGrid>
                <a:gridCol w="8162566">
                  <a:extLst>
                    <a:ext uri="{9D8B030D-6E8A-4147-A177-3AD203B41FA5}">
                      <a16:colId xmlns:a16="http://schemas.microsoft.com/office/drawing/2014/main" val="3194393467"/>
                    </a:ext>
                  </a:extLst>
                </a:gridCol>
                <a:gridCol w="1845130">
                  <a:extLst>
                    <a:ext uri="{9D8B030D-6E8A-4147-A177-3AD203B41FA5}">
                      <a16:colId xmlns:a16="http://schemas.microsoft.com/office/drawing/2014/main" val="3419421153"/>
                    </a:ext>
                  </a:extLst>
                </a:gridCol>
              </a:tblGrid>
              <a:tr h="835682">
                <a:tc>
                  <a:txBody>
                    <a:bodyPr/>
                    <a:lstStyle/>
                    <a:p>
                      <a:pPr algn="l" fontAlgn="ctr"/>
                      <a:r>
                        <a:rPr lang="en-US" sz="2400" b="0" u="none" strike="noStrike" dirty="0">
                          <a:solidFill>
                            <a:srgbClr val="000000"/>
                          </a:solidFill>
                          <a:effectLst/>
                        </a:rPr>
                        <a:t>  No timely prenatal care and no timely syphilis testing</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0" u="none" strike="noStrike" dirty="0">
                          <a:solidFill>
                            <a:srgbClr val="000000"/>
                          </a:solidFill>
                          <a:effectLst/>
                        </a:rPr>
                        <a:t>28%</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68259597"/>
                  </a:ext>
                </a:extLst>
              </a:tr>
              <a:tr h="835682">
                <a:tc>
                  <a:txBody>
                    <a:bodyPr/>
                    <a:lstStyle/>
                    <a:p>
                      <a:pPr algn="l" fontAlgn="ctr"/>
                      <a:r>
                        <a:rPr lang="en-US" sz="2400" b="0" u="none" strike="noStrike" dirty="0">
                          <a:solidFill>
                            <a:srgbClr val="000000"/>
                          </a:solidFill>
                          <a:effectLst/>
                        </a:rPr>
                        <a:t>  No timely syphilis testing despite receipt of timely prenatal care</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0" u="none" strike="noStrike" dirty="0">
                          <a:solidFill>
                            <a:srgbClr val="000000"/>
                          </a:solidFill>
                          <a:effectLst/>
                        </a:rPr>
                        <a:t>9%</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39266658"/>
                  </a:ext>
                </a:extLst>
              </a:tr>
              <a:tr h="835682">
                <a:tc>
                  <a:txBody>
                    <a:bodyPr/>
                    <a:lstStyle/>
                    <a:p>
                      <a:pPr algn="l" fontAlgn="ctr"/>
                      <a:r>
                        <a:rPr lang="en-US" sz="2400" b="0" u="none" strike="noStrike" dirty="0">
                          <a:solidFill>
                            <a:srgbClr val="000000"/>
                          </a:solidFill>
                          <a:effectLst/>
                        </a:rPr>
                        <a:t>  No adequate treatment despite a timely syphilis diagnosis</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0" u="none" strike="noStrike" dirty="0">
                          <a:solidFill>
                            <a:srgbClr val="000000"/>
                          </a:solidFill>
                          <a:effectLst/>
                        </a:rPr>
                        <a:t>30%</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32159524"/>
                  </a:ext>
                </a:extLst>
              </a:tr>
              <a:tr h="717700">
                <a:tc>
                  <a:txBody>
                    <a:bodyPr/>
                    <a:lstStyle/>
                    <a:p>
                      <a:pPr algn="l" fontAlgn="ctr"/>
                      <a:r>
                        <a:rPr lang="en-US" sz="2400" b="1" u="none" strike="noStrike" dirty="0">
                          <a:solidFill>
                            <a:srgbClr val="000000"/>
                          </a:solidFill>
                          <a:effectLst/>
                        </a:rPr>
                        <a:t>  Late seroconversion during pregnancy</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b="1" u="none" strike="noStrike" dirty="0">
                          <a:solidFill>
                            <a:srgbClr val="000000"/>
                          </a:solidFill>
                          <a:effectLst/>
                        </a:rPr>
                        <a:t>11%</a:t>
                      </a:r>
                      <a:endParaRPr lang="en-US" sz="2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76134364"/>
                  </a:ext>
                </a:extLst>
              </a:tr>
              <a:tr h="835682">
                <a:tc>
                  <a:txBody>
                    <a:bodyPr/>
                    <a:lstStyle/>
                    <a:p>
                      <a:pPr algn="l" fontAlgn="ctr"/>
                      <a:r>
                        <a:rPr lang="en-US" sz="2400" u="none" strike="noStrike" dirty="0">
                          <a:solidFill>
                            <a:srgbClr val="000000"/>
                          </a:solidFill>
                          <a:effectLst/>
                        </a:rPr>
                        <a:t>  Clinical evidence of CS despite adequate maternal treatment</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u="none" strike="noStrike" dirty="0">
                          <a:solidFill>
                            <a:srgbClr val="000000"/>
                          </a:solidFill>
                          <a:effectLst/>
                        </a:rPr>
                        <a:t>4%</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15999659"/>
                  </a:ext>
                </a:extLst>
              </a:tr>
              <a:tr h="491957">
                <a:tc>
                  <a:txBody>
                    <a:bodyPr/>
                    <a:lstStyle/>
                    <a:p>
                      <a:pPr algn="l" fontAlgn="ctr"/>
                      <a:r>
                        <a:rPr lang="en-US" sz="400" u="none" strike="noStrike" dirty="0">
                          <a:solidFill>
                            <a:srgbClr val="000000"/>
                          </a:solidFill>
                          <a:effectLst/>
                        </a:rPr>
                        <a:t>  </a:t>
                      </a:r>
                    </a:p>
                    <a:p>
                      <a:pPr algn="l" fontAlgn="ctr"/>
                      <a:endParaRPr lang="en-US" sz="800" u="none" strike="noStrike" dirty="0">
                        <a:solidFill>
                          <a:srgbClr val="000000"/>
                        </a:solidFill>
                        <a:effectLst/>
                      </a:endParaRPr>
                    </a:p>
                    <a:p>
                      <a:pPr algn="l" fontAlgn="ctr"/>
                      <a:r>
                        <a:rPr lang="en-US" sz="2400" u="none" strike="noStrike" dirty="0">
                          <a:solidFill>
                            <a:srgbClr val="000000"/>
                          </a:solidFill>
                          <a:effectLst/>
                        </a:rPr>
                        <a:t>  Insufficient information</a:t>
                      </a:r>
                    </a:p>
                    <a:p>
                      <a:pPr algn="l" fontAlgn="ct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800" u="none" strike="noStrike" dirty="0">
                          <a:solidFill>
                            <a:srgbClr val="000000"/>
                          </a:solidFill>
                          <a:effectLst/>
                        </a:rPr>
                        <a:t>18%</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63325919"/>
                  </a:ext>
                </a:extLst>
              </a:tr>
            </a:tbl>
          </a:graphicData>
        </a:graphic>
      </p:graphicFrame>
    </p:spTree>
    <p:extLst>
      <p:ext uri="{BB962C8B-B14F-4D97-AF65-F5344CB8AC3E}">
        <p14:creationId xmlns:p14="http://schemas.microsoft.com/office/powerpoint/2010/main" val="170580396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DA26699-14AB-4F99-88BD-CAA00E230C4A}"/>
              </a:ext>
            </a:extLst>
          </p:cNvPr>
          <p:cNvGraphicFramePr/>
          <p:nvPr/>
        </p:nvGraphicFramePr>
        <p:xfrm>
          <a:off x="479048" y="1196721"/>
          <a:ext cx="11233904" cy="557592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2A3A33D-D0CE-412D-BBDE-B09970A34DDF}"/>
              </a:ext>
            </a:extLst>
          </p:cNvPr>
          <p:cNvSpPr>
            <a:spLocks noGrp="1"/>
          </p:cNvSpPr>
          <p:nvPr>
            <p:ph type="title"/>
          </p:nvPr>
        </p:nvSpPr>
        <p:spPr>
          <a:xfrm>
            <a:off x="609600" y="274639"/>
            <a:ext cx="11743426" cy="1143000"/>
          </a:xfrm>
        </p:spPr>
        <p:txBody>
          <a:bodyPr/>
          <a:lstStyle/>
          <a:p>
            <a:r>
              <a:rPr lang="en-US" sz="4000" dirty="0"/>
              <a:t>Missed prevention opportunities vary by region</a:t>
            </a:r>
            <a:endParaRPr lang="en-US" dirty="0"/>
          </a:p>
        </p:txBody>
      </p:sp>
      <p:sp>
        <p:nvSpPr>
          <p:cNvPr id="3" name="TextBox 2">
            <a:extLst>
              <a:ext uri="{FF2B5EF4-FFF2-40B4-BE49-F238E27FC236}">
                <a16:creationId xmlns:a16="http://schemas.microsoft.com/office/drawing/2014/main" id="{0A8742FE-B842-474A-B2F0-84B5005EBAB0}"/>
              </a:ext>
            </a:extLst>
          </p:cNvPr>
          <p:cNvSpPr txBox="1"/>
          <p:nvPr/>
        </p:nvSpPr>
        <p:spPr>
          <a:xfrm>
            <a:off x="1969476" y="4337538"/>
            <a:ext cx="492369" cy="261610"/>
          </a:xfrm>
          <a:prstGeom prst="rect">
            <a:avLst/>
          </a:prstGeom>
          <a:noFill/>
        </p:spPr>
        <p:txBody>
          <a:bodyPr wrap="square" rtlCol="0">
            <a:spAutoFit/>
          </a:bodyPr>
          <a:lstStyle/>
          <a:p>
            <a:r>
              <a:rPr lang="en-US" sz="1100" dirty="0">
                <a:solidFill>
                  <a:srgbClr val="000000"/>
                </a:solidFill>
                <a:latin typeface="Calibri" panose="020F0502020204030204" pitchFamily="34" charset="0"/>
              </a:rPr>
              <a:t>136</a:t>
            </a:r>
          </a:p>
        </p:txBody>
      </p:sp>
    </p:spTree>
    <p:extLst>
      <p:ext uri="{BB962C8B-B14F-4D97-AF65-F5344CB8AC3E}">
        <p14:creationId xmlns:p14="http://schemas.microsoft.com/office/powerpoint/2010/main" val="282986475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D73B6CB-D535-4DD7-930E-47F103A7E162}"/>
              </a:ext>
            </a:extLst>
          </p:cNvPr>
          <p:cNvSpPr>
            <a:spLocks noGrp="1"/>
          </p:cNvSpPr>
          <p:nvPr>
            <p:ph type="title"/>
          </p:nvPr>
        </p:nvSpPr>
        <p:spPr>
          <a:xfrm>
            <a:off x="437147" y="0"/>
            <a:ext cx="11582400" cy="1143000"/>
          </a:xfrm>
        </p:spPr>
        <p:txBody>
          <a:bodyPr/>
          <a:lstStyle/>
          <a:p>
            <a:r>
              <a:rPr lang="en-US">
                <a:solidFill>
                  <a:srgbClr val="00788A"/>
                </a:solidFill>
              </a:rPr>
              <a:t>Recommendations to Address the Missed Opportunities</a:t>
            </a:r>
          </a:p>
        </p:txBody>
      </p:sp>
      <p:graphicFrame>
        <p:nvGraphicFramePr>
          <p:cNvPr id="36" name="Content Placeholder 3">
            <a:extLst>
              <a:ext uri="{FF2B5EF4-FFF2-40B4-BE49-F238E27FC236}">
                <a16:creationId xmlns:a16="http://schemas.microsoft.com/office/drawing/2014/main" id="{5FFF4DE3-506C-479A-9BDF-ED5F611E49EE}"/>
              </a:ext>
            </a:extLst>
          </p:cNvPr>
          <p:cNvGraphicFramePr>
            <a:graphicFrameLocks noGrp="1"/>
          </p:cNvGraphicFramePr>
          <p:nvPr>
            <p:ph idx="1"/>
          </p:nvPr>
        </p:nvGraphicFramePr>
        <p:xfrm>
          <a:off x="437147" y="1179627"/>
          <a:ext cx="11312030" cy="1423633"/>
        </p:xfrm>
        <a:graphic>
          <a:graphicData uri="http://schemas.openxmlformats.org/drawingml/2006/table">
            <a:tbl>
              <a:tblPr>
                <a:tableStyleId>{16D9F66E-5EB9-4882-86FB-DCBF35E3C3E4}</a:tableStyleId>
              </a:tblPr>
              <a:tblGrid>
                <a:gridCol w="4258627">
                  <a:extLst>
                    <a:ext uri="{9D8B030D-6E8A-4147-A177-3AD203B41FA5}">
                      <a16:colId xmlns:a16="http://schemas.microsoft.com/office/drawing/2014/main" val="3194393467"/>
                    </a:ext>
                  </a:extLst>
                </a:gridCol>
                <a:gridCol w="7053403">
                  <a:extLst>
                    <a:ext uri="{9D8B030D-6E8A-4147-A177-3AD203B41FA5}">
                      <a16:colId xmlns:a16="http://schemas.microsoft.com/office/drawing/2014/main" val="344958927"/>
                    </a:ext>
                  </a:extLst>
                </a:gridCol>
              </a:tblGrid>
              <a:tr h="1423633">
                <a:tc>
                  <a:txBody>
                    <a:bodyPr/>
                    <a:lstStyle/>
                    <a:p>
                      <a:pPr algn="l" fontAlgn="ctr"/>
                      <a:r>
                        <a:rPr lang="en-US" sz="2400" u="none" strike="noStrike" dirty="0">
                          <a:solidFill>
                            <a:srgbClr val="000000"/>
                          </a:solidFill>
                          <a:effectLst/>
                        </a:rPr>
                        <a:t>    No timely prenatal care</a:t>
                      </a:r>
                      <a:br>
                        <a:rPr lang="en-US" sz="2400" u="none" strike="noStrike" dirty="0">
                          <a:solidFill>
                            <a:srgbClr val="000000"/>
                          </a:solidFill>
                          <a:effectLst/>
                        </a:rPr>
                      </a:br>
                      <a:r>
                        <a:rPr lang="en-US" sz="2400" u="none" strike="noStrike" dirty="0">
                          <a:solidFill>
                            <a:srgbClr val="000000"/>
                          </a:solidFill>
                          <a:effectLst/>
                        </a:rPr>
                        <a:t>    No timely syphilis testing</a:t>
                      </a:r>
                      <a:endParaRPr lang="en-US" sz="2400" b="1" i="0" u="none" strike="noStrike" dirty="0">
                        <a:solidFill>
                          <a:srgbClr val="000000"/>
                        </a:solidFill>
                        <a:effectLst/>
                        <a:latin typeface="Calibri" panose="020F0502020204030204" pitchFamily="34" charset="0"/>
                      </a:endParaRPr>
                    </a:p>
                  </a:txBody>
                  <a:tcPr marL="3125" marR="3125" marT="6919" marB="0" anchor="ctr"/>
                </a:tc>
                <a:tc>
                  <a:txBody>
                    <a:bodyPr/>
                    <a:lstStyle/>
                    <a:p>
                      <a:pPr marL="0" indent="0" algn="l" fontAlgn="ctr">
                        <a:buFont typeface="Arial" panose="020B0604020202020204" pitchFamily="34" charset="0"/>
                        <a:buNone/>
                      </a:pPr>
                      <a:r>
                        <a:rPr lang="en-US" sz="2400" kern="1200" dirty="0">
                          <a:solidFill>
                            <a:srgbClr val="000000"/>
                          </a:solidFill>
                          <a:effectLst/>
                        </a:rPr>
                        <a:t>  - Identify pregnant people with syphilis </a:t>
                      </a:r>
                      <a:r>
                        <a:rPr lang="en-US" sz="2400" b="1" kern="1200" dirty="0">
                          <a:solidFill>
                            <a:srgbClr val="000000"/>
                          </a:solidFill>
                          <a:effectLst/>
                        </a:rPr>
                        <a:t>outside of  </a:t>
                      </a:r>
                      <a:br>
                        <a:rPr lang="en-US" sz="2400" b="1" kern="1200" dirty="0">
                          <a:solidFill>
                            <a:srgbClr val="000000"/>
                          </a:solidFill>
                          <a:effectLst/>
                        </a:rPr>
                      </a:br>
                      <a:r>
                        <a:rPr lang="en-US" sz="2400" b="1" kern="1200" dirty="0">
                          <a:solidFill>
                            <a:srgbClr val="000000"/>
                          </a:solidFill>
                          <a:effectLst/>
                        </a:rPr>
                        <a:t>     prenatal care</a:t>
                      </a:r>
                    </a:p>
                    <a:p>
                      <a:pPr marL="0" indent="0" algn="l" fontAlgn="ctr">
                        <a:buFont typeface="Arial" panose="020B0604020202020204" pitchFamily="34" charset="0"/>
                        <a:buNone/>
                      </a:pPr>
                      <a:r>
                        <a:rPr lang="en-US" sz="2400" kern="1200" dirty="0">
                          <a:solidFill>
                            <a:srgbClr val="000000"/>
                          </a:solidFill>
                          <a:effectLst/>
                        </a:rPr>
                        <a:t>  - Reduce barriers to prenatal care and family planning</a:t>
                      </a:r>
                      <a:endParaRPr lang="en-US" sz="2400" b="0" i="0" u="none" strike="noStrike" dirty="0">
                        <a:solidFill>
                          <a:srgbClr val="000000"/>
                        </a:solidFill>
                        <a:effectLst/>
                        <a:latin typeface="+mn-lt"/>
                      </a:endParaRPr>
                    </a:p>
                  </a:txBody>
                  <a:tcPr marL="3125" marR="3125" marT="6919" marB="0" anchor="ctr"/>
                </a:tc>
                <a:extLst>
                  <a:ext uri="{0D108BD9-81ED-4DB2-BD59-A6C34878D82A}">
                    <a16:rowId xmlns:a16="http://schemas.microsoft.com/office/drawing/2014/main" val="2968259597"/>
                  </a:ext>
                </a:extLst>
              </a:tr>
            </a:tbl>
          </a:graphicData>
        </a:graphic>
      </p:graphicFrame>
      <p:sp>
        <p:nvSpPr>
          <p:cNvPr id="2" name="TextBox 1">
            <a:extLst>
              <a:ext uri="{FF2B5EF4-FFF2-40B4-BE49-F238E27FC236}">
                <a16:creationId xmlns:a16="http://schemas.microsoft.com/office/drawing/2014/main" id="{687B1424-E34A-4CAA-AE43-3A4584C4F26F}"/>
              </a:ext>
            </a:extLst>
          </p:cNvPr>
          <p:cNvSpPr txBox="1"/>
          <p:nvPr/>
        </p:nvSpPr>
        <p:spPr>
          <a:xfrm>
            <a:off x="4697506" y="2603260"/>
            <a:ext cx="7051671" cy="3108543"/>
          </a:xfrm>
          <a:prstGeom prst="rect">
            <a:avLst/>
          </a:prstGeom>
          <a:noFill/>
        </p:spPr>
        <p:txBody>
          <a:bodyPr wrap="square" rtlCol="0">
            <a:spAutoFit/>
          </a:bodyPr>
          <a:lstStyle/>
          <a:p>
            <a:endParaRPr lang="en-US" sz="2800" dirty="0">
              <a:solidFill>
                <a:srgbClr val="000000"/>
              </a:solidFill>
              <a:latin typeface="Calibri" panose="020F0502020204030204" pitchFamily="34" charset="0"/>
            </a:endParaRPr>
          </a:p>
          <a:p>
            <a:r>
              <a:rPr lang="en-US" sz="2800" u="sng" dirty="0">
                <a:solidFill>
                  <a:srgbClr val="000000"/>
                </a:solidFill>
                <a:latin typeface="Calibri" panose="020F0502020204030204" pitchFamily="34" charset="0"/>
              </a:rPr>
              <a:t>Outside of Prenatal Care</a:t>
            </a:r>
            <a:r>
              <a:rPr lang="en-US" sz="2800" dirty="0">
                <a:solidFill>
                  <a:srgbClr val="000000"/>
                </a:solidFill>
                <a:latin typeface="Calibri" panose="020F0502020204030204" pitchFamily="34" charset="0"/>
              </a:rPr>
              <a:t>:</a:t>
            </a:r>
          </a:p>
          <a:p>
            <a:pPr marL="457200" indent="-457200">
              <a:buFontTx/>
              <a:buChar char="-"/>
            </a:pPr>
            <a:r>
              <a:rPr lang="en-US" sz="2800" dirty="0">
                <a:solidFill>
                  <a:srgbClr val="000000"/>
                </a:solidFill>
                <a:latin typeface="Calibri" panose="020F0502020204030204" pitchFamily="34" charset="0"/>
              </a:rPr>
              <a:t>Emergency departments</a:t>
            </a:r>
          </a:p>
          <a:p>
            <a:pPr marL="457200" indent="-457200">
              <a:buFontTx/>
              <a:buChar char="-"/>
            </a:pPr>
            <a:r>
              <a:rPr lang="en-US" sz="2800" dirty="0">
                <a:solidFill>
                  <a:srgbClr val="000000"/>
                </a:solidFill>
                <a:latin typeface="Calibri" panose="020F0502020204030204" pitchFamily="34" charset="0"/>
              </a:rPr>
              <a:t>Urgent care</a:t>
            </a:r>
          </a:p>
          <a:p>
            <a:pPr marL="457200" indent="-457200">
              <a:buFontTx/>
              <a:buChar char="-"/>
            </a:pPr>
            <a:r>
              <a:rPr lang="en-US" sz="2800" dirty="0">
                <a:solidFill>
                  <a:srgbClr val="000000"/>
                </a:solidFill>
                <a:latin typeface="Calibri" panose="020F0502020204030204" pitchFamily="34" charset="0"/>
              </a:rPr>
              <a:t>Pregnancy crisis centers</a:t>
            </a:r>
          </a:p>
          <a:p>
            <a:pPr marL="457200" indent="-457200">
              <a:buFontTx/>
              <a:buChar char="-"/>
            </a:pPr>
            <a:r>
              <a:rPr lang="en-US" sz="2800" dirty="0">
                <a:solidFill>
                  <a:srgbClr val="000000"/>
                </a:solidFill>
                <a:latin typeface="Calibri" panose="020F0502020204030204" pitchFamily="34" charset="0"/>
              </a:rPr>
              <a:t>Substance use treatment centers</a:t>
            </a:r>
          </a:p>
          <a:p>
            <a:pPr marL="457200" indent="-457200">
              <a:buFontTx/>
              <a:buChar char="-"/>
            </a:pPr>
            <a:r>
              <a:rPr lang="en-US" sz="2800" dirty="0">
                <a:solidFill>
                  <a:srgbClr val="000000"/>
                </a:solidFill>
                <a:latin typeface="Calibri" panose="020F0502020204030204" pitchFamily="34" charset="0"/>
              </a:rPr>
              <a:t>Correctional facilities</a:t>
            </a:r>
          </a:p>
        </p:txBody>
      </p:sp>
    </p:spTree>
    <p:extLst>
      <p:ext uri="{BB962C8B-B14F-4D97-AF65-F5344CB8AC3E}">
        <p14:creationId xmlns:p14="http://schemas.microsoft.com/office/powerpoint/2010/main" val="172438504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D73B6CB-D535-4DD7-930E-47F103A7E162}"/>
              </a:ext>
            </a:extLst>
          </p:cNvPr>
          <p:cNvSpPr>
            <a:spLocks noGrp="1"/>
          </p:cNvSpPr>
          <p:nvPr>
            <p:ph type="title"/>
          </p:nvPr>
        </p:nvSpPr>
        <p:spPr>
          <a:xfrm>
            <a:off x="437147" y="0"/>
            <a:ext cx="11582400" cy="1143000"/>
          </a:xfrm>
        </p:spPr>
        <p:txBody>
          <a:bodyPr/>
          <a:lstStyle/>
          <a:p>
            <a:r>
              <a:rPr lang="en-US">
                <a:solidFill>
                  <a:srgbClr val="00788A"/>
                </a:solidFill>
              </a:rPr>
              <a:t>Recommendations to Address the Missed Opportunities</a:t>
            </a:r>
          </a:p>
        </p:txBody>
      </p:sp>
      <p:graphicFrame>
        <p:nvGraphicFramePr>
          <p:cNvPr id="36" name="Content Placeholder 3">
            <a:extLst>
              <a:ext uri="{FF2B5EF4-FFF2-40B4-BE49-F238E27FC236}">
                <a16:creationId xmlns:a16="http://schemas.microsoft.com/office/drawing/2014/main" id="{5FFF4DE3-506C-479A-9BDF-ED5F611E49EE}"/>
              </a:ext>
            </a:extLst>
          </p:cNvPr>
          <p:cNvGraphicFramePr>
            <a:graphicFrameLocks noGrp="1"/>
          </p:cNvGraphicFramePr>
          <p:nvPr>
            <p:ph idx="1"/>
          </p:nvPr>
        </p:nvGraphicFramePr>
        <p:xfrm>
          <a:off x="437147" y="1179627"/>
          <a:ext cx="11312030" cy="2493034"/>
        </p:xfrm>
        <a:graphic>
          <a:graphicData uri="http://schemas.openxmlformats.org/drawingml/2006/table">
            <a:tbl>
              <a:tblPr>
                <a:tableStyleId>{16D9F66E-5EB9-4882-86FB-DCBF35E3C3E4}</a:tableStyleId>
              </a:tblPr>
              <a:tblGrid>
                <a:gridCol w="4258627">
                  <a:extLst>
                    <a:ext uri="{9D8B030D-6E8A-4147-A177-3AD203B41FA5}">
                      <a16:colId xmlns:a16="http://schemas.microsoft.com/office/drawing/2014/main" val="3194393467"/>
                    </a:ext>
                  </a:extLst>
                </a:gridCol>
                <a:gridCol w="7053403">
                  <a:extLst>
                    <a:ext uri="{9D8B030D-6E8A-4147-A177-3AD203B41FA5}">
                      <a16:colId xmlns:a16="http://schemas.microsoft.com/office/drawing/2014/main" val="344958927"/>
                    </a:ext>
                  </a:extLst>
                </a:gridCol>
              </a:tblGrid>
              <a:tr h="1423633">
                <a:tc>
                  <a:txBody>
                    <a:bodyPr/>
                    <a:lstStyle/>
                    <a:p>
                      <a:pPr algn="l" fontAlgn="ctr"/>
                      <a:r>
                        <a:rPr lang="en-US" sz="2400" u="none" strike="noStrike" dirty="0">
                          <a:solidFill>
                            <a:srgbClr val="000000"/>
                          </a:solidFill>
                          <a:effectLst/>
                        </a:rPr>
                        <a:t>    No timely prenatal care</a:t>
                      </a:r>
                      <a:br>
                        <a:rPr lang="en-US" sz="2400" u="none" strike="noStrike" dirty="0">
                          <a:solidFill>
                            <a:srgbClr val="000000"/>
                          </a:solidFill>
                          <a:effectLst/>
                        </a:rPr>
                      </a:br>
                      <a:r>
                        <a:rPr lang="en-US" sz="2400" u="none" strike="noStrike" dirty="0">
                          <a:solidFill>
                            <a:srgbClr val="000000"/>
                          </a:solidFill>
                          <a:effectLst/>
                        </a:rPr>
                        <a:t>    No timely syphilis testing</a:t>
                      </a:r>
                      <a:endParaRPr lang="en-US" sz="2400" b="1" i="0" u="none" strike="noStrike" dirty="0">
                        <a:solidFill>
                          <a:srgbClr val="000000"/>
                        </a:solidFill>
                        <a:effectLst/>
                        <a:latin typeface="Calibri" panose="020F0502020204030204" pitchFamily="34" charset="0"/>
                      </a:endParaRPr>
                    </a:p>
                  </a:txBody>
                  <a:tcPr marL="3125" marR="3125" marT="6919" marB="0" anchor="ctr"/>
                </a:tc>
                <a:tc>
                  <a:txBody>
                    <a:bodyPr/>
                    <a:lstStyle/>
                    <a:p>
                      <a:pPr marL="0" indent="0" algn="l" fontAlgn="ctr">
                        <a:buFont typeface="Arial" panose="020B0604020202020204" pitchFamily="34" charset="0"/>
                        <a:buNone/>
                      </a:pPr>
                      <a:r>
                        <a:rPr lang="en-US" sz="2400" kern="1200" dirty="0">
                          <a:solidFill>
                            <a:srgbClr val="000000"/>
                          </a:solidFill>
                          <a:effectLst/>
                        </a:rPr>
                        <a:t>  - Identify pregnant people with syphilis </a:t>
                      </a:r>
                      <a:r>
                        <a:rPr lang="en-US" sz="2400" b="1" kern="1200" dirty="0">
                          <a:solidFill>
                            <a:srgbClr val="000000"/>
                          </a:solidFill>
                          <a:effectLst/>
                        </a:rPr>
                        <a:t>outside of  </a:t>
                      </a:r>
                      <a:br>
                        <a:rPr lang="en-US" sz="2400" b="1" kern="1200" dirty="0">
                          <a:solidFill>
                            <a:srgbClr val="000000"/>
                          </a:solidFill>
                          <a:effectLst/>
                        </a:rPr>
                      </a:br>
                      <a:r>
                        <a:rPr lang="en-US" sz="2400" b="1" kern="1200" dirty="0">
                          <a:solidFill>
                            <a:srgbClr val="000000"/>
                          </a:solidFill>
                          <a:effectLst/>
                        </a:rPr>
                        <a:t>     prenatal care</a:t>
                      </a:r>
                    </a:p>
                    <a:p>
                      <a:pPr marL="0" indent="0" algn="l" fontAlgn="ctr">
                        <a:buFont typeface="Arial" panose="020B0604020202020204" pitchFamily="34" charset="0"/>
                        <a:buNone/>
                      </a:pPr>
                      <a:r>
                        <a:rPr lang="en-US" sz="2400" kern="1200" dirty="0">
                          <a:solidFill>
                            <a:srgbClr val="000000"/>
                          </a:solidFill>
                          <a:effectLst/>
                        </a:rPr>
                        <a:t>  - Reduce barriers to prenatal care and family planning</a:t>
                      </a:r>
                      <a:endParaRPr lang="en-US" sz="2400" b="0" i="0" u="none" strike="noStrike" dirty="0">
                        <a:solidFill>
                          <a:srgbClr val="000000"/>
                        </a:solidFill>
                        <a:effectLst/>
                        <a:latin typeface="+mn-lt"/>
                      </a:endParaRPr>
                    </a:p>
                  </a:txBody>
                  <a:tcPr marL="3125" marR="3125" marT="6919" marB="0" anchor="ctr"/>
                </a:tc>
                <a:extLst>
                  <a:ext uri="{0D108BD9-81ED-4DB2-BD59-A6C34878D82A}">
                    <a16:rowId xmlns:a16="http://schemas.microsoft.com/office/drawing/2014/main" val="2968259597"/>
                  </a:ext>
                </a:extLst>
              </a:tr>
              <a:tr h="1069401">
                <a:tc>
                  <a:txBody>
                    <a:bodyPr/>
                    <a:lstStyle/>
                    <a:p>
                      <a:pPr algn="l" fontAlgn="ctr"/>
                      <a:r>
                        <a:rPr lang="en-US" sz="2400" u="none" strike="noStrike" dirty="0">
                          <a:solidFill>
                            <a:srgbClr val="000000"/>
                          </a:solidFill>
                          <a:effectLst/>
                        </a:rPr>
                        <a:t>    No timely syphilis testing </a:t>
                      </a:r>
                      <a:br>
                        <a:rPr lang="en-US" sz="2400" u="none" strike="noStrike" dirty="0">
                          <a:solidFill>
                            <a:srgbClr val="000000"/>
                          </a:solidFill>
                          <a:effectLst/>
                        </a:rPr>
                      </a:br>
                      <a:r>
                        <a:rPr lang="en-US" sz="2400" u="none" strike="noStrike" dirty="0">
                          <a:solidFill>
                            <a:srgbClr val="000000"/>
                          </a:solidFill>
                          <a:effectLst/>
                        </a:rPr>
                        <a:t>    despite timely prenatal care</a:t>
                      </a:r>
                      <a:endParaRPr lang="en-US" sz="2400" b="1" i="0" u="none" strike="noStrike" dirty="0">
                        <a:solidFill>
                          <a:srgbClr val="000000"/>
                        </a:solidFill>
                        <a:effectLst/>
                        <a:latin typeface="Calibri" panose="020F0502020204030204" pitchFamily="34" charset="0"/>
                      </a:endParaRPr>
                    </a:p>
                  </a:txBody>
                  <a:tcPr marL="3125" marR="3125" marT="6919" marB="0" anchor="ctr"/>
                </a:tc>
                <a:tc>
                  <a:txBody>
                    <a:bodyPr/>
                    <a:lstStyle/>
                    <a:p>
                      <a:pPr marL="0" indent="0" algn="l" fontAlgn="ctr">
                        <a:buFont typeface="Arial" panose="020B0604020202020204" pitchFamily="34" charset="0"/>
                        <a:buNone/>
                      </a:pPr>
                      <a:r>
                        <a:rPr lang="en-US" sz="2400" kern="1200" dirty="0">
                          <a:solidFill>
                            <a:srgbClr val="000000"/>
                          </a:solidFill>
                          <a:effectLst/>
                        </a:rPr>
                        <a:t>  - Screen all pregnant people at the </a:t>
                      </a:r>
                      <a:r>
                        <a:rPr lang="en-US" sz="2400" b="1" kern="1200" dirty="0">
                          <a:solidFill>
                            <a:srgbClr val="000000"/>
                          </a:solidFill>
                          <a:effectLst/>
                        </a:rPr>
                        <a:t>first prenatal visit</a:t>
                      </a:r>
                      <a:endParaRPr lang="en-US" sz="2400" b="1" i="0" u="none" strike="noStrike" dirty="0">
                        <a:solidFill>
                          <a:srgbClr val="000000"/>
                        </a:solidFill>
                        <a:effectLst/>
                        <a:latin typeface="+mn-lt"/>
                      </a:endParaRPr>
                    </a:p>
                  </a:txBody>
                  <a:tcPr marL="3125" marR="3125" marT="6919" marB="0" anchor="ctr"/>
                </a:tc>
                <a:extLst>
                  <a:ext uri="{0D108BD9-81ED-4DB2-BD59-A6C34878D82A}">
                    <a16:rowId xmlns:a16="http://schemas.microsoft.com/office/drawing/2014/main" val="2239266658"/>
                  </a:ext>
                </a:extLst>
              </a:tr>
            </a:tbl>
          </a:graphicData>
        </a:graphic>
      </p:graphicFrame>
    </p:spTree>
    <p:extLst>
      <p:ext uri="{BB962C8B-B14F-4D97-AF65-F5344CB8AC3E}">
        <p14:creationId xmlns:p14="http://schemas.microsoft.com/office/powerpoint/2010/main" val="1817749044"/>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D73B6CB-D535-4DD7-930E-47F103A7E162}"/>
              </a:ext>
            </a:extLst>
          </p:cNvPr>
          <p:cNvSpPr>
            <a:spLocks noGrp="1"/>
          </p:cNvSpPr>
          <p:nvPr>
            <p:ph type="title"/>
          </p:nvPr>
        </p:nvSpPr>
        <p:spPr>
          <a:xfrm>
            <a:off x="437147" y="0"/>
            <a:ext cx="11582400" cy="1143000"/>
          </a:xfrm>
        </p:spPr>
        <p:txBody>
          <a:bodyPr/>
          <a:lstStyle/>
          <a:p>
            <a:r>
              <a:rPr lang="en-US">
                <a:solidFill>
                  <a:srgbClr val="00788A"/>
                </a:solidFill>
              </a:rPr>
              <a:t>Recommendations to Address the Missed Opportunities</a:t>
            </a:r>
          </a:p>
        </p:txBody>
      </p:sp>
      <p:graphicFrame>
        <p:nvGraphicFramePr>
          <p:cNvPr id="36" name="Content Placeholder 3">
            <a:extLst>
              <a:ext uri="{FF2B5EF4-FFF2-40B4-BE49-F238E27FC236}">
                <a16:creationId xmlns:a16="http://schemas.microsoft.com/office/drawing/2014/main" id="{5FFF4DE3-506C-479A-9BDF-ED5F611E49EE}"/>
              </a:ext>
            </a:extLst>
          </p:cNvPr>
          <p:cNvGraphicFramePr>
            <a:graphicFrameLocks noGrp="1"/>
          </p:cNvGraphicFramePr>
          <p:nvPr>
            <p:ph idx="1"/>
          </p:nvPr>
        </p:nvGraphicFramePr>
        <p:xfrm>
          <a:off x="437147" y="1179627"/>
          <a:ext cx="11312030" cy="4270900"/>
        </p:xfrm>
        <a:graphic>
          <a:graphicData uri="http://schemas.openxmlformats.org/drawingml/2006/table">
            <a:tbl>
              <a:tblPr>
                <a:tableStyleId>{16D9F66E-5EB9-4882-86FB-DCBF35E3C3E4}</a:tableStyleId>
              </a:tblPr>
              <a:tblGrid>
                <a:gridCol w="4258627">
                  <a:extLst>
                    <a:ext uri="{9D8B030D-6E8A-4147-A177-3AD203B41FA5}">
                      <a16:colId xmlns:a16="http://schemas.microsoft.com/office/drawing/2014/main" val="3194393467"/>
                    </a:ext>
                  </a:extLst>
                </a:gridCol>
                <a:gridCol w="7053403">
                  <a:extLst>
                    <a:ext uri="{9D8B030D-6E8A-4147-A177-3AD203B41FA5}">
                      <a16:colId xmlns:a16="http://schemas.microsoft.com/office/drawing/2014/main" val="344958927"/>
                    </a:ext>
                  </a:extLst>
                </a:gridCol>
              </a:tblGrid>
              <a:tr h="1423633">
                <a:tc>
                  <a:txBody>
                    <a:bodyPr/>
                    <a:lstStyle/>
                    <a:p>
                      <a:pPr algn="l" fontAlgn="ctr"/>
                      <a:r>
                        <a:rPr lang="en-US" sz="2400" u="none" strike="noStrike" dirty="0">
                          <a:solidFill>
                            <a:srgbClr val="000000"/>
                          </a:solidFill>
                          <a:effectLst/>
                        </a:rPr>
                        <a:t>    No timely prenatal care</a:t>
                      </a:r>
                      <a:br>
                        <a:rPr lang="en-US" sz="2400" u="none" strike="noStrike" dirty="0">
                          <a:solidFill>
                            <a:srgbClr val="000000"/>
                          </a:solidFill>
                          <a:effectLst/>
                        </a:rPr>
                      </a:br>
                      <a:r>
                        <a:rPr lang="en-US" sz="2400" u="none" strike="noStrike" dirty="0">
                          <a:solidFill>
                            <a:srgbClr val="000000"/>
                          </a:solidFill>
                          <a:effectLst/>
                        </a:rPr>
                        <a:t>    No timely syphilis testing</a:t>
                      </a:r>
                      <a:endParaRPr lang="en-US" sz="2400" b="1" i="0" u="none" strike="noStrike" dirty="0">
                        <a:solidFill>
                          <a:srgbClr val="000000"/>
                        </a:solidFill>
                        <a:effectLst/>
                        <a:latin typeface="Calibri" panose="020F0502020204030204" pitchFamily="34" charset="0"/>
                      </a:endParaRPr>
                    </a:p>
                  </a:txBody>
                  <a:tcPr marL="3125" marR="3125" marT="6919" marB="0" anchor="ctr"/>
                </a:tc>
                <a:tc>
                  <a:txBody>
                    <a:bodyPr/>
                    <a:lstStyle/>
                    <a:p>
                      <a:pPr marL="0" indent="0" algn="l" fontAlgn="ctr">
                        <a:buFont typeface="Arial" panose="020B0604020202020204" pitchFamily="34" charset="0"/>
                        <a:buNone/>
                      </a:pPr>
                      <a:r>
                        <a:rPr lang="en-US" sz="2400" kern="1200" dirty="0">
                          <a:solidFill>
                            <a:srgbClr val="000000"/>
                          </a:solidFill>
                          <a:effectLst/>
                        </a:rPr>
                        <a:t>  - Identify pregnant people with syphilis </a:t>
                      </a:r>
                      <a:r>
                        <a:rPr lang="en-US" sz="2400" b="1" kern="1200" dirty="0">
                          <a:solidFill>
                            <a:srgbClr val="000000"/>
                          </a:solidFill>
                          <a:effectLst/>
                        </a:rPr>
                        <a:t>outside of  </a:t>
                      </a:r>
                      <a:br>
                        <a:rPr lang="en-US" sz="2400" b="1" kern="1200" dirty="0">
                          <a:solidFill>
                            <a:srgbClr val="000000"/>
                          </a:solidFill>
                          <a:effectLst/>
                        </a:rPr>
                      </a:br>
                      <a:r>
                        <a:rPr lang="en-US" sz="2400" b="1" kern="1200" dirty="0">
                          <a:solidFill>
                            <a:srgbClr val="000000"/>
                          </a:solidFill>
                          <a:effectLst/>
                        </a:rPr>
                        <a:t>     prenatal care</a:t>
                      </a:r>
                    </a:p>
                    <a:p>
                      <a:pPr marL="0" indent="0" algn="l" fontAlgn="ctr">
                        <a:buFont typeface="Arial" panose="020B0604020202020204" pitchFamily="34" charset="0"/>
                        <a:buNone/>
                      </a:pPr>
                      <a:r>
                        <a:rPr lang="en-US" sz="2400" kern="1200" dirty="0">
                          <a:solidFill>
                            <a:srgbClr val="000000"/>
                          </a:solidFill>
                          <a:effectLst/>
                        </a:rPr>
                        <a:t>  - Reduce barriers to prenatal care and family planning</a:t>
                      </a:r>
                      <a:endParaRPr lang="en-US" sz="2400" b="0" i="0" u="none" strike="noStrike" dirty="0">
                        <a:solidFill>
                          <a:srgbClr val="000000"/>
                        </a:solidFill>
                        <a:effectLst/>
                        <a:latin typeface="+mn-lt"/>
                      </a:endParaRPr>
                    </a:p>
                  </a:txBody>
                  <a:tcPr marL="3125" marR="3125" marT="6919" marB="0" anchor="ctr"/>
                </a:tc>
                <a:extLst>
                  <a:ext uri="{0D108BD9-81ED-4DB2-BD59-A6C34878D82A}">
                    <a16:rowId xmlns:a16="http://schemas.microsoft.com/office/drawing/2014/main" val="2968259597"/>
                  </a:ext>
                </a:extLst>
              </a:tr>
              <a:tr h="1069401">
                <a:tc>
                  <a:txBody>
                    <a:bodyPr/>
                    <a:lstStyle/>
                    <a:p>
                      <a:pPr algn="l" fontAlgn="ctr"/>
                      <a:r>
                        <a:rPr lang="en-US" sz="2400" u="none" strike="noStrike" dirty="0">
                          <a:solidFill>
                            <a:srgbClr val="000000"/>
                          </a:solidFill>
                          <a:effectLst/>
                        </a:rPr>
                        <a:t>    No timely syphilis testing </a:t>
                      </a:r>
                      <a:br>
                        <a:rPr lang="en-US" sz="2400" u="none" strike="noStrike" dirty="0">
                          <a:solidFill>
                            <a:srgbClr val="000000"/>
                          </a:solidFill>
                          <a:effectLst/>
                        </a:rPr>
                      </a:br>
                      <a:r>
                        <a:rPr lang="en-US" sz="2400" u="none" strike="noStrike" dirty="0">
                          <a:solidFill>
                            <a:srgbClr val="000000"/>
                          </a:solidFill>
                          <a:effectLst/>
                        </a:rPr>
                        <a:t>    despite timely prenatal care</a:t>
                      </a:r>
                      <a:endParaRPr lang="en-US" sz="2400" b="1" i="0" u="none" strike="noStrike" dirty="0">
                        <a:solidFill>
                          <a:srgbClr val="000000"/>
                        </a:solidFill>
                        <a:effectLst/>
                        <a:latin typeface="Calibri" panose="020F0502020204030204" pitchFamily="34" charset="0"/>
                      </a:endParaRPr>
                    </a:p>
                  </a:txBody>
                  <a:tcPr marL="3125" marR="3125" marT="6919" marB="0" anchor="ctr"/>
                </a:tc>
                <a:tc>
                  <a:txBody>
                    <a:bodyPr/>
                    <a:lstStyle/>
                    <a:p>
                      <a:pPr marL="0" indent="0" algn="l" fontAlgn="ctr">
                        <a:buFont typeface="Arial" panose="020B0604020202020204" pitchFamily="34" charset="0"/>
                        <a:buNone/>
                      </a:pPr>
                      <a:r>
                        <a:rPr lang="en-US" sz="2400" kern="1200" dirty="0">
                          <a:solidFill>
                            <a:srgbClr val="000000"/>
                          </a:solidFill>
                          <a:effectLst/>
                        </a:rPr>
                        <a:t>  - Screen all pregnant people at the </a:t>
                      </a:r>
                      <a:r>
                        <a:rPr lang="en-US" sz="2400" b="1" kern="1200" dirty="0">
                          <a:solidFill>
                            <a:srgbClr val="000000"/>
                          </a:solidFill>
                          <a:effectLst/>
                        </a:rPr>
                        <a:t>first prenatal visit</a:t>
                      </a:r>
                      <a:endParaRPr lang="en-US" sz="2400" b="1" i="0" u="none" strike="noStrike" dirty="0">
                        <a:solidFill>
                          <a:srgbClr val="000000"/>
                        </a:solidFill>
                        <a:effectLst/>
                        <a:latin typeface="+mn-lt"/>
                      </a:endParaRPr>
                    </a:p>
                  </a:txBody>
                  <a:tcPr marL="3125" marR="3125" marT="6919" marB="0" anchor="ctr"/>
                </a:tc>
                <a:extLst>
                  <a:ext uri="{0D108BD9-81ED-4DB2-BD59-A6C34878D82A}">
                    <a16:rowId xmlns:a16="http://schemas.microsoft.com/office/drawing/2014/main" val="2239266658"/>
                  </a:ext>
                </a:extLst>
              </a:tr>
              <a:tr h="1777866">
                <a:tc>
                  <a:txBody>
                    <a:bodyPr/>
                    <a:lstStyle/>
                    <a:p>
                      <a:pPr algn="l" fontAlgn="ctr"/>
                      <a:r>
                        <a:rPr lang="en-US" sz="2400" u="none" strike="noStrike" dirty="0">
                          <a:solidFill>
                            <a:srgbClr val="000000"/>
                          </a:solidFill>
                          <a:effectLst/>
                        </a:rPr>
                        <a:t>    No adequate treatment despite  </a:t>
                      </a:r>
                    </a:p>
                    <a:p>
                      <a:pPr algn="l" fontAlgn="ctr"/>
                      <a:r>
                        <a:rPr lang="en-US" sz="2400" u="none" strike="noStrike" dirty="0">
                          <a:solidFill>
                            <a:srgbClr val="000000"/>
                          </a:solidFill>
                          <a:effectLst/>
                        </a:rPr>
                        <a:t>    timely syphilis diagnosis</a:t>
                      </a:r>
                      <a:endParaRPr lang="en-US" sz="2400" b="1" i="0" u="none" strike="noStrike" dirty="0">
                        <a:solidFill>
                          <a:srgbClr val="000000"/>
                        </a:solidFill>
                        <a:effectLst/>
                        <a:latin typeface="Calibri" panose="020F0502020204030204" pitchFamily="34" charset="0"/>
                      </a:endParaRPr>
                    </a:p>
                  </a:txBody>
                  <a:tcPr marL="3125" marR="3125" marT="6919" marB="0" anchor="ctr"/>
                </a:tc>
                <a:tc>
                  <a: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rgbClr val="000000"/>
                          </a:solidFill>
                          <a:effectLst/>
                        </a:rPr>
                        <a:t>  - </a:t>
                      </a:r>
                      <a:r>
                        <a:rPr lang="en-US" sz="2400" b="1" kern="1200" dirty="0">
                          <a:solidFill>
                            <a:srgbClr val="000000"/>
                          </a:solidFill>
                          <a:effectLst/>
                        </a:rPr>
                        <a:t>Immediate follow-up </a:t>
                      </a:r>
                      <a:r>
                        <a:rPr lang="en-US" sz="2400" kern="1200" dirty="0">
                          <a:solidFill>
                            <a:srgbClr val="000000"/>
                          </a:solidFill>
                          <a:effectLst/>
                        </a:rPr>
                        <a:t>of positive syphilis test results </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rgbClr val="000000"/>
                          </a:solidFill>
                          <a:effectLst/>
                        </a:rPr>
                        <a:t>  - Reduce barriers to adequate syphilis treatment</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2400" u="none" strike="noStrike" dirty="0">
                          <a:solidFill>
                            <a:srgbClr val="000000"/>
                          </a:solidFill>
                          <a:effectLst/>
                        </a:rPr>
                        <a:t>  - Partner with the health department</a:t>
                      </a:r>
                    </a:p>
                    <a:p>
                      <a:pPr algn="r" fontAlgn="ctr"/>
                      <a:endParaRPr lang="en-US" sz="2400" b="0" i="0" u="none" strike="noStrike" dirty="0">
                        <a:solidFill>
                          <a:srgbClr val="000000"/>
                        </a:solidFill>
                        <a:effectLst/>
                        <a:latin typeface="+mn-lt"/>
                      </a:endParaRPr>
                    </a:p>
                  </a:txBody>
                  <a:tcPr marL="3125" marR="3125" marT="6919" marB="0" anchor="ctr"/>
                </a:tc>
                <a:extLst>
                  <a:ext uri="{0D108BD9-81ED-4DB2-BD59-A6C34878D82A}">
                    <a16:rowId xmlns:a16="http://schemas.microsoft.com/office/drawing/2014/main" val="3332159524"/>
                  </a:ext>
                </a:extLst>
              </a:tr>
            </a:tbl>
          </a:graphicData>
        </a:graphic>
      </p:graphicFrame>
    </p:spTree>
    <p:extLst>
      <p:ext uri="{BB962C8B-B14F-4D97-AF65-F5344CB8AC3E}">
        <p14:creationId xmlns:p14="http://schemas.microsoft.com/office/powerpoint/2010/main" val="3094594841"/>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D73B6CB-D535-4DD7-930E-47F103A7E162}"/>
              </a:ext>
            </a:extLst>
          </p:cNvPr>
          <p:cNvSpPr>
            <a:spLocks noGrp="1"/>
          </p:cNvSpPr>
          <p:nvPr>
            <p:ph type="title"/>
          </p:nvPr>
        </p:nvSpPr>
        <p:spPr>
          <a:xfrm>
            <a:off x="437147" y="0"/>
            <a:ext cx="11582400" cy="1143000"/>
          </a:xfrm>
        </p:spPr>
        <p:txBody>
          <a:bodyPr/>
          <a:lstStyle/>
          <a:p>
            <a:r>
              <a:rPr lang="en-US">
                <a:solidFill>
                  <a:srgbClr val="00788A"/>
                </a:solidFill>
              </a:rPr>
              <a:t>Recommendations to Address the Missed Opportunities</a:t>
            </a:r>
          </a:p>
        </p:txBody>
      </p:sp>
      <p:graphicFrame>
        <p:nvGraphicFramePr>
          <p:cNvPr id="36" name="Content Placeholder 3">
            <a:extLst>
              <a:ext uri="{FF2B5EF4-FFF2-40B4-BE49-F238E27FC236}">
                <a16:creationId xmlns:a16="http://schemas.microsoft.com/office/drawing/2014/main" id="{5FFF4DE3-506C-479A-9BDF-ED5F611E49EE}"/>
              </a:ext>
            </a:extLst>
          </p:cNvPr>
          <p:cNvGraphicFramePr>
            <a:graphicFrameLocks noGrp="1"/>
          </p:cNvGraphicFramePr>
          <p:nvPr>
            <p:ph idx="1"/>
          </p:nvPr>
        </p:nvGraphicFramePr>
        <p:xfrm>
          <a:off x="437147" y="1179627"/>
          <a:ext cx="11312030" cy="5375099"/>
        </p:xfrm>
        <a:graphic>
          <a:graphicData uri="http://schemas.openxmlformats.org/drawingml/2006/table">
            <a:tbl>
              <a:tblPr>
                <a:tableStyleId>{16D9F66E-5EB9-4882-86FB-DCBF35E3C3E4}</a:tableStyleId>
              </a:tblPr>
              <a:tblGrid>
                <a:gridCol w="4258627">
                  <a:extLst>
                    <a:ext uri="{9D8B030D-6E8A-4147-A177-3AD203B41FA5}">
                      <a16:colId xmlns:a16="http://schemas.microsoft.com/office/drawing/2014/main" val="3194393467"/>
                    </a:ext>
                  </a:extLst>
                </a:gridCol>
                <a:gridCol w="7053403">
                  <a:extLst>
                    <a:ext uri="{9D8B030D-6E8A-4147-A177-3AD203B41FA5}">
                      <a16:colId xmlns:a16="http://schemas.microsoft.com/office/drawing/2014/main" val="344958927"/>
                    </a:ext>
                  </a:extLst>
                </a:gridCol>
              </a:tblGrid>
              <a:tr h="1423633">
                <a:tc>
                  <a:txBody>
                    <a:bodyPr/>
                    <a:lstStyle/>
                    <a:p>
                      <a:pPr algn="l" fontAlgn="ctr"/>
                      <a:r>
                        <a:rPr lang="en-US" sz="2400" u="none" strike="noStrike" dirty="0">
                          <a:solidFill>
                            <a:srgbClr val="000000"/>
                          </a:solidFill>
                          <a:effectLst/>
                        </a:rPr>
                        <a:t>    No timely prenatal care</a:t>
                      </a:r>
                      <a:br>
                        <a:rPr lang="en-US" sz="2400" u="none" strike="noStrike" dirty="0">
                          <a:solidFill>
                            <a:srgbClr val="000000"/>
                          </a:solidFill>
                          <a:effectLst/>
                        </a:rPr>
                      </a:br>
                      <a:r>
                        <a:rPr lang="en-US" sz="2400" u="none" strike="noStrike" dirty="0">
                          <a:solidFill>
                            <a:srgbClr val="000000"/>
                          </a:solidFill>
                          <a:effectLst/>
                        </a:rPr>
                        <a:t>    No timely syphilis testing</a:t>
                      </a:r>
                      <a:endParaRPr lang="en-US" sz="2400" b="1" i="0" u="none" strike="noStrike" dirty="0">
                        <a:solidFill>
                          <a:srgbClr val="000000"/>
                        </a:solidFill>
                        <a:effectLst/>
                        <a:latin typeface="Calibri" panose="020F0502020204030204" pitchFamily="34" charset="0"/>
                      </a:endParaRPr>
                    </a:p>
                  </a:txBody>
                  <a:tcPr marL="3125" marR="3125" marT="6919" marB="0" anchor="ctr"/>
                </a:tc>
                <a:tc>
                  <a:txBody>
                    <a:bodyPr/>
                    <a:lstStyle/>
                    <a:p>
                      <a:pPr marL="0" indent="0" algn="l" fontAlgn="ctr">
                        <a:buFont typeface="Arial" panose="020B0604020202020204" pitchFamily="34" charset="0"/>
                        <a:buNone/>
                      </a:pPr>
                      <a:r>
                        <a:rPr lang="en-US" sz="2400" kern="1200" dirty="0">
                          <a:solidFill>
                            <a:srgbClr val="000000"/>
                          </a:solidFill>
                          <a:effectLst/>
                        </a:rPr>
                        <a:t>  - Identify pregnant people with syphilis </a:t>
                      </a:r>
                      <a:r>
                        <a:rPr lang="en-US" sz="2400" b="1" kern="1200" dirty="0">
                          <a:solidFill>
                            <a:srgbClr val="000000"/>
                          </a:solidFill>
                          <a:effectLst/>
                        </a:rPr>
                        <a:t>outside of  </a:t>
                      </a:r>
                      <a:br>
                        <a:rPr lang="en-US" sz="2400" b="1" kern="1200" dirty="0">
                          <a:solidFill>
                            <a:srgbClr val="000000"/>
                          </a:solidFill>
                          <a:effectLst/>
                        </a:rPr>
                      </a:br>
                      <a:r>
                        <a:rPr lang="en-US" sz="2400" b="1" kern="1200" dirty="0">
                          <a:solidFill>
                            <a:srgbClr val="000000"/>
                          </a:solidFill>
                          <a:effectLst/>
                        </a:rPr>
                        <a:t>     prenatal care</a:t>
                      </a:r>
                    </a:p>
                    <a:p>
                      <a:pPr marL="0" indent="0" algn="l" fontAlgn="ctr">
                        <a:buFont typeface="Arial" panose="020B0604020202020204" pitchFamily="34" charset="0"/>
                        <a:buNone/>
                      </a:pPr>
                      <a:r>
                        <a:rPr lang="en-US" sz="2400" kern="1200" dirty="0">
                          <a:solidFill>
                            <a:srgbClr val="000000"/>
                          </a:solidFill>
                          <a:effectLst/>
                        </a:rPr>
                        <a:t>  - Reduce barriers to prenatal care and family planning</a:t>
                      </a:r>
                      <a:endParaRPr lang="en-US" sz="2400" b="0" i="0" u="none" strike="noStrike" dirty="0">
                        <a:solidFill>
                          <a:srgbClr val="000000"/>
                        </a:solidFill>
                        <a:effectLst/>
                        <a:latin typeface="+mn-lt"/>
                      </a:endParaRPr>
                    </a:p>
                  </a:txBody>
                  <a:tcPr marL="3125" marR="3125" marT="6919" marB="0" anchor="ctr"/>
                </a:tc>
                <a:extLst>
                  <a:ext uri="{0D108BD9-81ED-4DB2-BD59-A6C34878D82A}">
                    <a16:rowId xmlns:a16="http://schemas.microsoft.com/office/drawing/2014/main" val="2968259597"/>
                  </a:ext>
                </a:extLst>
              </a:tr>
              <a:tr h="1069401">
                <a:tc>
                  <a:txBody>
                    <a:bodyPr/>
                    <a:lstStyle/>
                    <a:p>
                      <a:pPr algn="l" fontAlgn="ctr"/>
                      <a:r>
                        <a:rPr lang="en-US" sz="2400" u="none" strike="noStrike" dirty="0">
                          <a:solidFill>
                            <a:srgbClr val="000000"/>
                          </a:solidFill>
                          <a:effectLst/>
                        </a:rPr>
                        <a:t>    No timely syphilis testing </a:t>
                      </a:r>
                      <a:br>
                        <a:rPr lang="en-US" sz="2400" u="none" strike="noStrike" dirty="0">
                          <a:solidFill>
                            <a:srgbClr val="000000"/>
                          </a:solidFill>
                          <a:effectLst/>
                        </a:rPr>
                      </a:br>
                      <a:r>
                        <a:rPr lang="en-US" sz="2400" u="none" strike="noStrike" dirty="0">
                          <a:solidFill>
                            <a:srgbClr val="000000"/>
                          </a:solidFill>
                          <a:effectLst/>
                        </a:rPr>
                        <a:t>    despite timely prenatal care</a:t>
                      </a:r>
                      <a:endParaRPr lang="en-US" sz="2400" b="1" i="0" u="none" strike="noStrike" dirty="0">
                        <a:solidFill>
                          <a:srgbClr val="000000"/>
                        </a:solidFill>
                        <a:effectLst/>
                        <a:latin typeface="Calibri" panose="020F0502020204030204" pitchFamily="34" charset="0"/>
                      </a:endParaRPr>
                    </a:p>
                  </a:txBody>
                  <a:tcPr marL="3125" marR="3125" marT="6919" marB="0" anchor="ctr"/>
                </a:tc>
                <a:tc>
                  <a:txBody>
                    <a:bodyPr/>
                    <a:lstStyle/>
                    <a:p>
                      <a:pPr marL="0" indent="0" algn="l" fontAlgn="ctr">
                        <a:buFont typeface="Arial" panose="020B0604020202020204" pitchFamily="34" charset="0"/>
                        <a:buNone/>
                      </a:pPr>
                      <a:r>
                        <a:rPr lang="en-US" sz="2400" kern="1200" dirty="0">
                          <a:solidFill>
                            <a:srgbClr val="000000"/>
                          </a:solidFill>
                          <a:effectLst/>
                        </a:rPr>
                        <a:t>  - Screen all pregnant people at the </a:t>
                      </a:r>
                      <a:r>
                        <a:rPr lang="en-US" sz="2400" b="1" kern="1200" dirty="0">
                          <a:solidFill>
                            <a:srgbClr val="000000"/>
                          </a:solidFill>
                          <a:effectLst/>
                        </a:rPr>
                        <a:t>first prenatal visit</a:t>
                      </a:r>
                      <a:endParaRPr lang="en-US" sz="2400" b="1" i="0" u="none" strike="noStrike" dirty="0">
                        <a:solidFill>
                          <a:srgbClr val="000000"/>
                        </a:solidFill>
                        <a:effectLst/>
                        <a:latin typeface="+mn-lt"/>
                      </a:endParaRPr>
                    </a:p>
                  </a:txBody>
                  <a:tcPr marL="3125" marR="3125" marT="6919" marB="0" anchor="ctr"/>
                </a:tc>
                <a:extLst>
                  <a:ext uri="{0D108BD9-81ED-4DB2-BD59-A6C34878D82A}">
                    <a16:rowId xmlns:a16="http://schemas.microsoft.com/office/drawing/2014/main" val="2239266658"/>
                  </a:ext>
                </a:extLst>
              </a:tr>
              <a:tr h="1777866">
                <a:tc>
                  <a:txBody>
                    <a:bodyPr/>
                    <a:lstStyle/>
                    <a:p>
                      <a:pPr algn="l" fontAlgn="ctr"/>
                      <a:r>
                        <a:rPr lang="en-US" sz="2400" u="none" strike="noStrike" dirty="0">
                          <a:solidFill>
                            <a:srgbClr val="000000"/>
                          </a:solidFill>
                          <a:effectLst/>
                        </a:rPr>
                        <a:t>    No adequate treatment despite  </a:t>
                      </a:r>
                    </a:p>
                    <a:p>
                      <a:pPr algn="l" fontAlgn="ctr"/>
                      <a:r>
                        <a:rPr lang="en-US" sz="2400" u="none" strike="noStrike" dirty="0">
                          <a:solidFill>
                            <a:srgbClr val="000000"/>
                          </a:solidFill>
                          <a:effectLst/>
                        </a:rPr>
                        <a:t>    timely syphilis diagnosis</a:t>
                      </a:r>
                      <a:endParaRPr lang="en-US" sz="2400" b="1" i="0" u="none" strike="noStrike" dirty="0">
                        <a:solidFill>
                          <a:srgbClr val="000000"/>
                        </a:solidFill>
                        <a:effectLst/>
                        <a:latin typeface="Calibri" panose="020F0502020204030204" pitchFamily="34" charset="0"/>
                      </a:endParaRPr>
                    </a:p>
                  </a:txBody>
                  <a:tcPr marL="3125" marR="3125" marT="6919" marB="0" anchor="ctr"/>
                </a:tc>
                <a:tc>
                  <a: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rgbClr val="000000"/>
                          </a:solidFill>
                          <a:effectLst/>
                        </a:rPr>
                        <a:t>  - </a:t>
                      </a:r>
                      <a:r>
                        <a:rPr lang="en-US" sz="2400" b="1" kern="1200" dirty="0">
                          <a:solidFill>
                            <a:srgbClr val="000000"/>
                          </a:solidFill>
                          <a:effectLst/>
                        </a:rPr>
                        <a:t>Immediate follow-up </a:t>
                      </a:r>
                      <a:r>
                        <a:rPr lang="en-US" sz="2400" kern="1200" dirty="0">
                          <a:solidFill>
                            <a:srgbClr val="000000"/>
                          </a:solidFill>
                          <a:effectLst/>
                        </a:rPr>
                        <a:t>of positive syphilis test results </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rgbClr val="000000"/>
                          </a:solidFill>
                          <a:effectLst/>
                        </a:rPr>
                        <a:t>  - Reduce barriers to adequate syphilis treatment</a:t>
                      </a:r>
                      <a:endParaRPr lang="en-US" sz="2400" u="none" strike="noStrike" dirty="0">
                        <a:solidFill>
                          <a:srgbClr val="000000"/>
                        </a:solidFill>
                        <a:effectLst/>
                      </a:endParaRPr>
                    </a:p>
                    <a:p>
                      <a:pPr algn="r" fontAlgn="ctr"/>
                      <a:endParaRPr lang="en-US" sz="2400" b="0" i="0" u="none" strike="noStrike" dirty="0">
                        <a:solidFill>
                          <a:srgbClr val="000000"/>
                        </a:solidFill>
                        <a:effectLst/>
                        <a:latin typeface="+mn-lt"/>
                      </a:endParaRPr>
                    </a:p>
                  </a:txBody>
                  <a:tcPr marL="3125" marR="3125" marT="6919" marB="0" anchor="ctr"/>
                </a:tc>
                <a:extLst>
                  <a:ext uri="{0D108BD9-81ED-4DB2-BD59-A6C34878D82A}">
                    <a16:rowId xmlns:a16="http://schemas.microsoft.com/office/drawing/2014/main" val="3332159524"/>
                  </a:ext>
                </a:extLst>
              </a:tr>
              <a:tr h="461514">
                <a:tc>
                  <a:txBody>
                    <a:bodyPr/>
                    <a:lstStyle/>
                    <a:p>
                      <a:pPr algn="l" fontAlgn="ctr"/>
                      <a:r>
                        <a:rPr lang="en-US" sz="2400" u="none" strike="noStrike" dirty="0">
                          <a:solidFill>
                            <a:srgbClr val="000000"/>
                          </a:solidFill>
                          <a:effectLst/>
                        </a:rPr>
                        <a:t>    Late seroconversion</a:t>
                      </a:r>
                      <a:endParaRPr lang="en-US" sz="2400" b="1" i="0" u="none" strike="noStrike" dirty="0">
                        <a:solidFill>
                          <a:srgbClr val="000000"/>
                        </a:solidFill>
                        <a:effectLst/>
                        <a:latin typeface="Calibri" panose="020F0502020204030204" pitchFamily="34" charset="0"/>
                      </a:endParaRPr>
                    </a:p>
                  </a:txBody>
                  <a:tcPr marL="3125" marR="3125" marT="6919" marB="0" anchor="ctr"/>
                </a:tc>
                <a:tc>
                  <a:txBody>
                    <a:bodyPr/>
                    <a:lstStyle/>
                    <a:p>
                      <a:pPr marL="0" indent="0" algn="l" fontAlgn="ctr">
                        <a:buFont typeface="Arial" panose="020B0604020202020204" pitchFamily="34" charset="0"/>
                        <a:buNone/>
                      </a:pPr>
                      <a:r>
                        <a:rPr lang="en-US" sz="2400" kern="1200" dirty="0">
                          <a:solidFill>
                            <a:srgbClr val="000000"/>
                          </a:solidFill>
                          <a:effectLst/>
                        </a:rPr>
                        <a:t>  - </a:t>
                      </a:r>
                      <a:r>
                        <a:rPr lang="en-US" sz="2400" b="1" kern="1200" dirty="0">
                          <a:solidFill>
                            <a:srgbClr val="000000"/>
                          </a:solidFill>
                          <a:effectLst/>
                        </a:rPr>
                        <a:t>Repeat screening at 28 weeks and delivery </a:t>
                      </a:r>
                      <a:r>
                        <a:rPr lang="en-US" sz="2400" kern="1200" dirty="0">
                          <a:solidFill>
                            <a:srgbClr val="000000"/>
                          </a:solidFill>
                          <a:effectLst/>
                        </a:rPr>
                        <a:t>in high </a:t>
                      </a:r>
                    </a:p>
                    <a:p>
                      <a:pPr marL="0" indent="0" algn="l" fontAlgn="ctr">
                        <a:buFont typeface="Arial" panose="020B0604020202020204" pitchFamily="34" charset="0"/>
                        <a:buNone/>
                      </a:pPr>
                      <a:r>
                        <a:rPr lang="en-US" sz="2400" kern="1200" dirty="0">
                          <a:solidFill>
                            <a:srgbClr val="000000"/>
                          </a:solidFill>
                          <a:effectLst/>
                        </a:rPr>
                        <a:t>     prevalence areas or for people with high risk</a:t>
                      </a:r>
                    </a:p>
                    <a:p>
                      <a:pPr marL="0" indent="0" algn="l" fontAlgn="ctr">
                        <a:buFont typeface="Arial" panose="020B0604020202020204" pitchFamily="34" charset="0"/>
                        <a:buNone/>
                      </a:pPr>
                      <a:r>
                        <a:rPr lang="en-US" sz="2400" b="0" i="0" u="none" strike="noStrike" kern="1200" dirty="0">
                          <a:solidFill>
                            <a:srgbClr val="000000"/>
                          </a:solidFill>
                          <a:effectLst/>
                          <a:latin typeface="+mn-lt"/>
                        </a:rPr>
                        <a:t>  - Educate patients and encourage </a:t>
                      </a:r>
                      <a:r>
                        <a:rPr lang="en-US" sz="2400" b="1" i="0" u="none" strike="noStrike" kern="1200" dirty="0">
                          <a:solidFill>
                            <a:srgbClr val="000000"/>
                          </a:solidFill>
                          <a:effectLst/>
                          <a:latin typeface="+mn-lt"/>
                        </a:rPr>
                        <a:t>condoms</a:t>
                      </a:r>
                      <a:endParaRPr lang="en-US" sz="2400" b="0" i="0" u="none" strike="noStrike" dirty="0">
                        <a:solidFill>
                          <a:srgbClr val="000000"/>
                        </a:solidFill>
                        <a:effectLst/>
                        <a:latin typeface="+mn-lt"/>
                      </a:endParaRPr>
                    </a:p>
                  </a:txBody>
                  <a:tcPr marL="3125" marR="3125" marT="6919" marB="0" anchor="ctr"/>
                </a:tc>
                <a:extLst>
                  <a:ext uri="{0D108BD9-81ED-4DB2-BD59-A6C34878D82A}">
                    <a16:rowId xmlns:a16="http://schemas.microsoft.com/office/drawing/2014/main" val="876134364"/>
                  </a:ext>
                </a:extLst>
              </a:tr>
            </a:tbl>
          </a:graphicData>
        </a:graphic>
      </p:graphicFrame>
    </p:spTree>
    <p:extLst>
      <p:ext uri="{BB962C8B-B14F-4D97-AF65-F5344CB8AC3E}">
        <p14:creationId xmlns:p14="http://schemas.microsoft.com/office/powerpoint/2010/main" val="86429026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30A2-2CA7-4D0B-AD88-809889021DD7}"/>
              </a:ext>
            </a:extLst>
          </p:cNvPr>
          <p:cNvSpPr>
            <a:spLocks noGrp="1"/>
          </p:cNvSpPr>
          <p:nvPr>
            <p:ph type="title"/>
          </p:nvPr>
        </p:nvSpPr>
        <p:spPr/>
        <p:txBody>
          <a:bodyPr/>
          <a:lstStyle/>
          <a:p>
            <a:r>
              <a:rPr lang="en-US"/>
              <a:t>Implications for Public Health</a:t>
            </a:r>
          </a:p>
        </p:txBody>
      </p:sp>
      <p:sp>
        <p:nvSpPr>
          <p:cNvPr id="3" name="Text Placeholder 2">
            <a:extLst>
              <a:ext uri="{FF2B5EF4-FFF2-40B4-BE49-F238E27FC236}">
                <a16:creationId xmlns:a16="http://schemas.microsoft.com/office/drawing/2014/main" id="{9A1D30D0-81E7-47B9-8D62-04E517E86670}"/>
              </a:ext>
            </a:extLst>
          </p:cNvPr>
          <p:cNvSpPr>
            <a:spLocks noGrp="1"/>
          </p:cNvSpPr>
          <p:nvPr>
            <p:ph type="body" sz="quarter" idx="10"/>
          </p:nvPr>
        </p:nvSpPr>
        <p:spPr/>
        <p:txBody>
          <a:bodyPr/>
          <a:lstStyle/>
          <a:p>
            <a:r>
              <a:rPr lang="en-US" b="0" dirty="0">
                <a:solidFill>
                  <a:srgbClr val="000000"/>
                </a:solidFill>
              </a:rPr>
              <a:t>Collaboration between public health and health care</a:t>
            </a:r>
          </a:p>
          <a:p>
            <a:r>
              <a:rPr lang="en-US" b="0" dirty="0">
                <a:solidFill>
                  <a:srgbClr val="000000"/>
                </a:solidFill>
              </a:rPr>
              <a:t>Understand local missed prevention opportunities</a:t>
            </a:r>
          </a:p>
          <a:p>
            <a:r>
              <a:rPr lang="en-US" b="0" dirty="0">
                <a:solidFill>
                  <a:srgbClr val="000000"/>
                </a:solidFill>
              </a:rPr>
              <a:t>Implement tailored prevention efforts</a:t>
            </a:r>
          </a:p>
        </p:txBody>
      </p:sp>
    </p:spTree>
    <p:extLst>
      <p:ext uri="{BB962C8B-B14F-4D97-AF65-F5344CB8AC3E}">
        <p14:creationId xmlns:p14="http://schemas.microsoft.com/office/powerpoint/2010/main" val="217418300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D6D6-A47A-40E2-93C5-EEBDD79BCC1C}"/>
              </a:ext>
            </a:extLst>
          </p:cNvPr>
          <p:cNvSpPr>
            <a:spLocks noGrp="1"/>
          </p:cNvSpPr>
          <p:nvPr>
            <p:ph type="title"/>
          </p:nvPr>
        </p:nvSpPr>
        <p:spPr/>
        <p:txBody>
          <a:bodyPr/>
          <a:lstStyle/>
          <a:p>
            <a:r>
              <a:rPr lang="en-US" dirty="0"/>
              <a:t>The Clinician’s Role: Personal Practice</a:t>
            </a:r>
          </a:p>
        </p:txBody>
      </p:sp>
      <p:sp>
        <p:nvSpPr>
          <p:cNvPr id="3" name="Text Placeholder 2">
            <a:extLst>
              <a:ext uri="{FF2B5EF4-FFF2-40B4-BE49-F238E27FC236}">
                <a16:creationId xmlns:a16="http://schemas.microsoft.com/office/drawing/2014/main" id="{EFEA7204-57F3-4295-AE2C-7ACE20EB8E96}"/>
              </a:ext>
            </a:extLst>
          </p:cNvPr>
          <p:cNvSpPr>
            <a:spLocks noGrp="1"/>
          </p:cNvSpPr>
          <p:nvPr>
            <p:ph type="body" sz="quarter" idx="10"/>
          </p:nvPr>
        </p:nvSpPr>
        <p:spPr>
          <a:xfrm>
            <a:off x="609600" y="1545167"/>
            <a:ext cx="6821163" cy="4455584"/>
          </a:xfrm>
        </p:spPr>
        <p:txBody>
          <a:bodyPr/>
          <a:lstStyle/>
          <a:p>
            <a:r>
              <a:rPr lang="en-US" dirty="0">
                <a:solidFill>
                  <a:srgbClr val="000000"/>
                </a:solidFill>
              </a:rPr>
              <a:t>Test everyone </a:t>
            </a:r>
            <a:r>
              <a:rPr lang="en-US" b="0" dirty="0">
                <a:solidFill>
                  <a:srgbClr val="000000"/>
                </a:solidFill>
              </a:rPr>
              <a:t>at first prenatal </a:t>
            </a:r>
            <a:br>
              <a:rPr lang="en-US" b="0" dirty="0">
                <a:solidFill>
                  <a:srgbClr val="000000"/>
                </a:solidFill>
              </a:rPr>
            </a:br>
            <a:r>
              <a:rPr lang="en-US" b="0" dirty="0">
                <a:solidFill>
                  <a:srgbClr val="000000"/>
                </a:solidFill>
              </a:rPr>
              <a:t>care visit</a:t>
            </a:r>
          </a:p>
          <a:p>
            <a:r>
              <a:rPr lang="en-US" dirty="0">
                <a:solidFill>
                  <a:srgbClr val="000000"/>
                </a:solidFill>
              </a:rPr>
              <a:t>Treat people immediately</a:t>
            </a:r>
          </a:p>
          <a:p>
            <a:r>
              <a:rPr lang="en-US" b="0" dirty="0">
                <a:solidFill>
                  <a:srgbClr val="000000"/>
                </a:solidFill>
              </a:rPr>
              <a:t>Encourage </a:t>
            </a:r>
            <a:r>
              <a:rPr lang="en-US" dirty="0">
                <a:solidFill>
                  <a:srgbClr val="000000"/>
                </a:solidFill>
              </a:rPr>
              <a:t>partner treatment</a:t>
            </a:r>
            <a:r>
              <a:rPr lang="en-US" b="0" dirty="0">
                <a:solidFill>
                  <a:srgbClr val="000000"/>
                </a:solidFill>
              </a:rPr>
              <a:t> </a:t>
            </a:r>
          </a:p>
          <a:p>
            <a:r>
              <a:rPr lang="en-US" b="0" dirty="0">
                <a:solidFill>
                  <a:srgbClr val="000000"/>
                </a:solidFill>
              </a:rPr>
              <a:t>Repeat testing at 28 weeks </a:t>
            </a:r>
            <a:br>
              <a:rPr lang="en-US" b="0" dirty="0">
                <a:solidFill>
                  <a:srgbClr val="000000"/>
                </a:solidFill>
              </a:rPr>
            </a:br>
            <a:r>
              <a:rPr lang="en-US" b="0" dirty="0">
                <a:solidFill>
                  <a:srgbClr val="000000"/>
                </a:solidFill>
              </a:rPr>
              <a:t>and delivery</a:t>
            </a:r>
          </a:p>
          <a:p>
            <a:r>
              <a:rPr lang="en-US" dirty="0">
                <a:solidFill>
                  <a:srgbClr val="000000"/>
                </a:solidFill>
              </a:rPr>
              <a:t>Condoms!</a:t>
            </a:r>
          </a:p>
          <a:p>
            <a:r>
              <a:rPr lang="en-US" b="0" dirty="0">
                <a:solidFill>
                  <a:srgbClr val="000000"/>
                </a:solidFill>
              </a:rPr>
              <a:t>Test people outside of prenatal care</a:t>
            </a:r>
          </a:p>
        </p:txBody>
      </p:sp>
      <p:pic>
        <p:nvPicPr>
          <p:cNvPr id="4" name="Picture 3" descr="A person in a white shirt&#10;&#10;Description automatically generated">
            <a:extLst>
              <a:ext uri="{FF2B5EF4-FFF2-40B4-BE49-F238E27FC236}">
                <a16:creationId xmlns:a16="http://schemas.microsoft.com/office/drawing/2014/main" id="{B8F970F6-97B2-4812-BE3B-28F0CDFD0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763" y="2144020"/>
            <a:ext cx="4151637" cy="3257878"/>
          </a:xfrm>
          <a:prstGeom prst="rect">
            <a:avLst/>
          </a:prstGeom>
        </p:spPr>
      </p:pic>
    </p:spTree>
    <p:extLst>
      <p:ext uri="{BB962C8B-B14F-4D97-AF65-F5344CB8AC3E}">
        <p14:creationId xmlns:p14="http://schemas.microsoft.com/office/powerpoint/2010/main" val="719062076"/>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D6D6-A47A-40E2-93C5-EEBDD79BCC1C}"/>
              </a:ext>
            </a:extLst>
          </p:cNvPr>
          <p:cNvSpPr>
            <a:spLocks noGrp="1"/>
          </p:cNvSpPr>
          <p:nvPr>
            <p:ph type="title"/>
          </p:nvPr>
        </p:nvSpPr>
        <p:spPr/>
        <p:txBody>
          <a:bodyPr/>
          <a:lstStyle/>
          <a:p>
            <a:r>
              <a:rPr lang="en-US" dirty="0"/>
              <a:t>The Clinician’s Role: Collaboration</a:t>
            </a:r>
          </a:p>
        </p:txBody>
      </p:sp>
      <p:sp>
        <p:nvSpPr>
          <p:cNvPr id="3" name="Text Placeholder 2">
            <a:extLst>
              <a:ext uri="{FF2B5EF4-FFF2-40B4-BE49-F238E27FC236}">
                <a16:creationId xmlns:a16="http://schemas.microsoft.com/office/drawing/2014/main" id="{EFEA7204-57F3-4295-AE2C-7ACE20EB8E96}"/>
              </a:ext>
            </a:extLst>
          </p:cNvPr>
          <p:cNvSpPr>
            <a:spLocks noGrp="1"/>
          </p:cNvSpPr>
          <p:nvPr>
            <p:ph type="body" sz="quarter" idx="10"/>
          </p:nvPr>
        </p:nvSpPr>
        <p:spPr>
          <a:xfrm>
            <a:off x="609600" y="1545167"/>
            <a:ext cx="6821163" cy="4455584"/>
          </a:xfrm>
        </p:spPr>
        <p:txBody>
          <a:bodyPr/>
          <a:lstStyle/>
          <a:p>
            <a:r>
              <a:rPr lang="en-US" dirty="0">
                <a:solidFill>
                  <a:srgbClr val="000000"/>
                </a:solidFill>
              </a:rPr>
              <a:t>Improve clinical documentation</a:t>
            </a:r>
          </a:p>
          <a:p>
            <a:r>
              <a:rPr lang="en-US" b="0" dirty="0">
                <a:solidFill>
                  <a:srgbClr val="000000"/>
                </a:solidFill>
              </a:rPr>
              <a:t>Report immediately to health department</a:t>
            </a:r>
          </a:p>
          <a:p>
            <a:r>
              <a:rPr lang="en-US" dirty="0">
                <a:solidFill>
                  <a:srgbClr val="000000"/>
                </a:solidFill>
              </a:rPr>
              <a:t>Understand missed opportunities</a:t>
            </a:r>
          </a:p>
          <a:p>
            <a:r>
              <a:rPr lang="en-US" b="0" dirty="0">
                <a:solidFill>
                  <a:srgbClr val="000000"/>
                </a:solidFill>
              </a:rPr>
              <a:t>Partner with public health</a:t>
            </a:r>
          </a:p>
        </p:txBody>
      </p:sp>
      <p:pic>
        <p:nvPicPr>
          <p:cNvPr id="4" name="Picture 3" descr="A person in a white shirt&#10;&#10;Description automatically generated">
            <a:extLst>
              <a:ext uri="{FF2B5EF4-FFF2-40B4-BE49-F238E27FC236}">
                <a16:creationId xmlns:a16="http://schemas.microsoft.com/office/drawing/2014/main" id="{B8F970F6-97B2-4812-BE3B-28F0CDFD0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763" y="2144020"/>
            <a:ext cx="4151637" cy="3257878"/>
          </a:xfrm>
          <a:prstGeom prst="rect">
            <a:avLst/>
          </a:prstGeom>
        </p:spPr>
      </p:pic>
    </p:spTree>
    <p:extLst>
      <p:ext uri="{BB962C8B-B14F-4D97-AF65-F5344CB8AC3E}">
        <p14:creationId xmlns:p14="http://schemas.microsoft.com/office/powerpoint/2010/main" val="239901878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32603" y="1031101"/>
            <a:ext cx="5086350" cy="685800"/>
          </a:xfrm>
          <a:prstGeom prst="roundRect">
            <a:avLst/>
          </a:prstGeom>
          <a:solidFill>
            <a:srgbClr val="00788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altLang="en-US" sz="3600" b="1">
                <a:solidFill>
                  <a:srgbClr val="FFFFFF"/>
                </a:solidFill>
                <a:latin typeface="Calibri" panose="020F0502020204030204" pitchFamily="34" charset="0"/>
                <a:cs typeface="Calibri" panose="020F0502020204030204" pitchFamily="34" charset="0"/>
              </a:rPr>
              <a:t>Clinical Stages</a:t>
            </a:r>
            <a:endParaRPr lang="en-US" sz="3600" b="1">
              <a:solidFill>
                <a:srgbClr val="FFFFFF"/>
              </a:solidFill>
              <a:latin typeface="Calibri" panose="020F0502020204030204" pitchFamily="34" charset="0"/>
              <a:cs typeface="Calibri" panose="020F0502020204030204" pitchFamily="34" charset="0"/>
            </a:endParaRPr>
          </a:p>
        </p:txBody>
      </p:sp>
      <p:sp>
        <p:nvSpPr>
          <p:cNvPr id="3" name="Rectangle 2"/>
          <p:cNvSpPr/>
          <p:nvPr/>
        </p:nvSpPr>
        <p:spPr>
          <a:xfrm>
            <a:off x="3956482" y="1807163"/>
            <a:ext cx="6551720" cy="2272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C000"/>
              </a:solidFill>
              <a:latin typeface="Myriad Web Pro"/>
            </a:endParaRPr>
          </a:p>
        </p:txBody>
      </p:sp>
      <p:sp>
        <p:nvSpPr>
          <p:cNvPr id="9" name="TextBox 8"/>
          <p:cNvSpPr txBox="1"/>
          <p:nvPr/>
        </p:nvSpPr>
        <p:spPr>
          <a:xfrm>
            <a:off x="3913203" y="2504012"/>
            <a:ext cx="2053716" cy="1347342"/>
          </a:xfrm>
          <a:prstGeom prst="rect">
            <a:avLst/>
          </a:prstGeom>
          <a:solidFill>
            <a:srgbClr val="EEDDBC"/>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Skin rash</a:t>
            </a:r>
          </a:p>
          <a:p>
            <a:pPr marL="285750" indent="-285750" eaLnBrk="0" fontAlgn="base" hangingPunct="0">
              <a:spcBef>
                <a:spcPct val="0"/>
              </a:spcBef>
              <a:spcAft>
                <a:spcPct val="0"/>
              </a:spcAft>
              <a:buFont typeface="Arial" panose="020B0604020202020204" pitchFamily="34" charset="0"/>
              <a:buChar char="•"/>
            </a:pPr>
            <a:r>
              <a:rPr lang="en-US" sz="1400" err="1">
                <a:solidFill>
                  <a:srgbClr val="000000"/>
                </a:solidFill>
                <a:latin typeface="Calibri" panose="020F0502020204030204" pitchFamily="34" charset="0"/>
                <a:cs typeface="Calibri" panose="020F0502020204030204" pitchFamily="34" charset="0"/>
              </a:rPr>
              <a:t>Mucocutaneous</a:t>
            </a:r>
            <a:r>
              <a:rPr lang="en-US" sz="1400">
                <a:solidFill>
                  <a:srgbClr val="000000"/>
                </a:solidFill>
                <a:latin typeface="Calibri" panose="020F0502020204030204" pitchFamily="34" charset="0"/>
                <a:cs typeface="Calibri" panose="020F0502020204030204" pitchFamily="34" charset="0"/>
              </a:rPr>
              <a:t> lesions</a:t>
            </a: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Generalized lymphadenopathy</a:t>
            </a:r>
          </a:p>
        </p:txBody>
      </p:sp>
      <p:sp>
        <p:nvSpPr>
          <p:cNvPr id="10" name="Rectangle 9"/>
          <p:cNvSpPr/>
          <p:nvPr/>
        </p:nvSpPr>
        <p:spPr>
          <a:xfrm>
            <a:off x="3924679" y="1987263"/>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Secondary</a:t>
            </a:r>
          </a:p>
        </p:txBody>
      </p:sp>
      <p:sp>
        <p:nvSpPr>
          <p:cNvPr id="11" name="Rectangle 10"/>
          <p:cNvSpPr/>
          <p:nvPr/>
        </p:nvSpPr>
        <p:spPr>
          <a:xfrm>
            <a:off x="8500775" y="197650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Tertiary</a:t>
            </a:r>
          </a:p>
        </p:txBody>
      </p:sp>
      <p:sp>
        <p:nvSpPr>
          <p:cNvPr id="12" name="TextBox 11"/>
          <p:cNvSpPr txBox="1"/>
          <p:nvPr/>
        </p:nvSpPr>
        <p:spPr>
          <a:xfrm>
            <a:off x="8489299" y="2510504"/>
            <a:ext cx="2042240" cy="1347342"/>
          </a:xfrm>
          <a:prstGeom prst="rect">
            <a:avLst/>
          </a:prstGeom>
          <a:solidFill>
            <a:srgbClr val="EBCD79"/>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Cardiovascular</a:t>
            </a: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Gummatous lesions (skeletal, spinal, mucosal, ophthalmic)</a:t>
            </a:r>
          </a:p>
          <a:p>
            <a:pPr marL="285750" indent="-285750" eaLnBrk="0" fontAlgn="base" hangingPunct="0">
              <a:spcBef>
                <a:spcPct val="0"/>
              </a:spcBef>
              <a:spcAft>
                <a:spcPct val="0"/>
              </a:spcAft>
              <a:buFont typeface="Arial" panose="020B0604020202020204" pitchFamily="34" charset="0"/>
              <a:buChar char="•"/>
            </a:pPr>
            <a:endParaRPr lang="en-US" sz="1400">
              <a:solidFill>
                <a:srgbClr val="000000"/>
              </a:solidFill>
              <a:latin typeface="Calibri" panose="020F0502020204030204" pitchFamily="34" charset="0"/>
              <a:cs typeface="Calibri" panose="020F0502020204030204" pitchFamily="34" charset="0"/>
            </a:endParaRPr>
          </a:p>
        </p:txBody>
      </p:sp>
      <p:sp>
        <p:nvSpPr>
          <p:cNvPr id="13" name="Rectangle 12"/>
          <p:cNvSpPr/>
          <p:nvPr/>
        </p:nvSpPr>
        <p:spPr>
          <a:xfrm>
            <a:off x="1645823" y="2504012"/>
            <a:ext cx="2030764" cy="1328468"/>
          </a:xfrm>
          <a:prstGeom prst="rect">
            <a:avLst/>
          </a:prstGeom>
          <a:solidFill>
            <a:schemeClr val="tx2">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000000"/>
                </a:solidFill>
                <a:latin typeface="Calibri" panose="020F0502020204030204" pitchFamily="34" charset="0"/>
                <a:cs typeface="Calibri" panose="020F0502020204030204" pitchFamily="34" charset="0"/>
              </a:rPr>
              <a:t>Painless ulcer (chancre)</a:t>
            </a:r>
            <a:endParaRPr lang="en-US" sz="2400">
              <a:solidFill>
                <a:srgbClr val="000000"/>
              </a:solidFill>
              <a:latin typeface="Calibri" panose="020F0502020204030204" pitchFamily="34" charset="0"/>
              <a:cs typeface="Calibri" panose="020F0502020204030204" pitchFamily="34" charset="0"/>
            </a:endParaRPr>
          </a:p>
        </p:txBody>
      </p:sp>
      <p:sp>
        <p:nvSpPr>
          <p:cNvPr id="14" name="Rectangle 13"/>
          <p:cNvSpPr/>
          <p:nvPr/>
        </p:nvSpPr>
        <p:spPr>
          <a:xfrm>
            <a:off x="1645823" y="1987263"/>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Primary</a:t>
            </a:r>
          </a:p>
        </p:txBody>
      </p:sp>
      <p:sp>
        <p:nvSpPr>
          <p:cNvPr id="15" name="Rectangle 14"/>
          <p:cNvSpPr/>
          <p:nvPr/>
        </p:nvSpPr>
        <p:spPr>
          <a:xfrm>
            <a:off x="6203535" y="1964655"/>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a:solidFill>
                  <a:srgbClr val="FFFFFF"/>
                </a:solidFill>
                <a:latin typeface="Calibri" panose="020F0502020204030204" pitchFamily="34" charset="0"/>
                <a:cs typeface="Calibri" panose="020F0502020204030204" pitchFamily="34" charset="0"/>
              </a:rPr>
              <a:t>Latent</a:t>
            </a:r>
          </a:p>
        </p:txBody>
      </p:sp>
      <p:sp>
        <p:nvSpPr>
          <p:cNvPr id="16" name="TextBox 15"/>
          <p:cNvSpPr txBox="1"/>
          <p:nvPr/>
        </p:nvSpPr>
        <p:spPr>
          <a:xfrm>
            <a:off x="6192059" y="2498656"/>
            <a:ext cx="2053716" cy="1347342"/>
          </a:xfrm>
          <a:prstGeom prst="rect">
            <a:avLst/>
          </a:prstGeom>
          <a:solidFill>
            <a:srgbClr val="E6CD9A"/>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No visible signs/symptoms</a:t>
            </a: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Early latent (&lt;1 year)</a:t>
            </a:r>
            <a:endParaRPr lang="en-US" sz="1400" b="1">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US" sz="1400">
                <a:solidFill>
                  <a:srgbClr val="000000"/>
                </a:solidFill>
                <a:latin typeface="Calibri" panose="020F0502020204030204" pitchFamily="34" charset="0"/>
                <a:cs typeface="Calibri" panose="020F0502020204030204" pitchFamily="34" charset="0"/>
              </a:rPr>
              <a:t>Late latent (&gt;1 year)</a:t>
            </a:r>
          </a:p>
        </p:txBody>
      </p:sp>
      <p:sp>
        <p:nvSpPr>
          <p:cNvPr id="17" name="Rectangle 16"/>
          <p:cNvSpPr/>
          <p:nvPr/>
        </p:nvSpPr>
        <p:spPr>
          <a:xfrm>
            <a:off x="3894672" y="1897423"/>
            <a:ext cx="6773329" cy="2272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C000"/>
              </a:solidFill>
              <a:latin typeface="Myriad Web Pro"/>
            </a:endParaRPr>
          </a:p>
        </p:txBody>
      </p:sp>
      <p:sp>
        <p:nvSpPr>
          <p:cNvPr id="21" name="Rectangle 9">
            <a:extLst>
              <a:ext uri="{FF2B5EF4-FFF2-40B4-BE49-F238E27FC236}">
                <a16:creationId xmlns:a16="http://schemas.microsoft.com/office/drawing/2014/main" id="{84CCDFEA-10BE-4D8D-A726-1B70B5F9FBFF}"/>
              </a:ext>
            </a:extLst>
          </p:cNvPr>
          <p:cNvSpPr txBox="1">
            <a:spLocks noChangeArrowheads="1"/>
          </p:cNvSpPr>
          <p:nvPr/>
        </p:nvSpPr>
        <p:spPr bwMode="auto">
          <a:xfrm>
            <a:off x="3956483" y="2432073"/>
            <a:ext cx="6314581" cy="110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788A"/>
              </a:buClr>
              <a:buFont typeface="Wingdings" panose="05000000000000000000" pitchFamily="2" charset="2"/>
              <a:buChar char="§"/>
            </a:pPr>
            <a:r>
              <a:rPr lang="en-US" altLang="en-US" sz="2200" dirty="0">
                <a:solidFill>
                  <a:srgbClr val="0D0D0D"/>
                </a:solidFill>
              </a:rPr>
              <a:t>Appears 10 to 90 days after infection </a:t>
            </a:r>
          </a:p>
          <a:p>
            <a:pPr>
              <a:buClr>
                <a:srgbClr val="00788A"/>
              </a:buClr>
              <a:buFont typeface="Wingdings" panose="05000000000000000000" pitchFamily="2" charset="2"/>
              <a:buChar char="§"/>
            </a:pPr>
            <a:r>
              <a:rPr lang="en-US" altLang="en-US" sz="2200" b="1" dirty="0">
                <a:solidFill>
                  <a:srgbClr val="0D0D0D"/>
                </a:solidFill>
              </a:rPr>
              <a:t>Sore goes away even if person is not treated</a:t>
            </a:r>
          </a:p>
          <a:p>
            <a:pPr>
              <a:buClr>
                <a:srgbClr val="00788A"/>
              </a:buClr>
              <a:buFont typeface="Wingdings" panose="05000000000000000000" pitchFamily="2" charset="2"/>
              <a:buChar char="§"/>
            </a:pPr>
            <a:r>
              <a:rPr lang="en-US" altLang="en-US" sz="2200" dirty="0">
                <a:solidFill>
                  <a:srgbClr val="0D0D0D"/>
                </a:solidFill>
              </a:rPr>
              <a:t>Patient may never be aware of a chancre</a:t>
            </a:r>
          </a:p>
        </p:txBody>
      </p:sp>
    </p:spTree>
    <p:extLst>
      <p:ext uri="{BB962C8B-B14F-4D97-AF65-F5344CB8AC3E}">
        <p14:creationId xmlns:p14="http://schemas.microsoft.com/office/powerpoint/2010/main" val="31122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59D1-6A22-4D83-A04E-AB2C0C01C672}"/>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344C6664-94C5-47BB-97BE-518762455514}"/>
              </a:ext>
            </a:extLst>
          </p:cNvPr>
          <p:cNvSpPr>
            <a:spLocks noGrp="1"/>
          </p:cNvSpPr>
          <p:nvPr>
            <p:ph type="body" sz="quarter" idx="10"/>
          </p:nvPr>
        </p:nvSpPr>
        <p:spPr/>
        <p:txBody>
          <a:bodyPr/>
          <a:lstStyle/>
          <a:p>
            <a:pPr>
              <a:spcAft>
                <a:spcPts val="600"/>
              </a:spcAft>
            </a:pPr>
            <a:r>
              <a:rPr lang="en-US" sz="2400" b="0" u="sng" dirty="0">
                <a:solidFill>
                  <a:srgbClr val="000000"/>
                </a:solidFill>
              </a:rPr>
              <a:t>CDC Division of STD Prevention</a:t>
            </a:r>
            <a:r>
              <a:rPr lang="en-US" sz="2400" b="0" dirty="0">
                <a:solidFill>
                  <a:srgbClr val="000000"/>
                </a:solidFill>
              </a:rPr>
              <a:t>:</a:t>
            </a:r>
            <a:br>
              <a:rPr lang="en-US" sz="2400" b="0" dirty="0">
                <a:solidFill>
                  <a:srgbClr val="000000"/>
                </a:solidFill>
              </a:rPr>
            </a:br>
            <a:r>
              <a:rPr lang="en-US" sz="2400" b="0" dirty="0">
                <a:solidFill>
                  <a:srgbClr val="000000"/>
                </a:solidFill>
              </a:rPr>
              <a:t>cdc.gov/std/default.html </a:t>
            </a:r>
          </a:p>
          <a:p>
            <a:pPr>
              <a:spcAft>
                <a:spcPts val="600"/>
              </a:spcAft>
            </a:pPr>
            <a:r>
              <a:rPr lang="en-US" sz="2400" b="0" u="sng" dirty="0">
                <a:solidFill>
                  <a:srgbClr val="000000"/>
                </a:solidFill>
              </a:rPr>
              <a:t>CDC STD Surveillance Report</a:t>
            </a:r>
            <a:r>
              <a:rPr lang="en-US" sz="2400" b="0" dirty="0">
                <a:solidFill>
                  <a:srgbClr val="000000"/>
                </a:solidFill>
              </a:rPr>
              <a:t>: </a:t>
            </a:r>
            <a:br>
              <a:rPr lang="en-US" sz="2400" b="0" dirty="0">
                <a:solidFill>
                  <a:srgbClr val="000000"/>
                </a:solidFill>
              </a:rPr>
            </a:br>
            <a:r>
              <a:rPr lang="en-US" sz="2400" b="0" dirty="0">
                <a:solidFill>
                  <a:srgbClr val="000000"/>
                </a:solidFill>
                <a:hlinkClick r:id="rId3"/>
              </a:rPr>
              <a:t>https://www.cdc.gov/std/statistics/2020/default.htm</a:t>
            </a:r>
            <a:endParaRPr lang="en-US" sz="2400" b="0" dirty="0">
              <a:solidFill>
                <a:srgbClr val="000000"/>
              </a:solidFill>
            </a:endParaRPr>
          </a:p>
          <a:p>
            <a:pPr>
              <a:spcAft>
                <a:spcPts val="600"/>
              </a:spcAft>
            </a:pPr>
            <a:r>
              <a:rPr lang="en-US" sz="2400" b="0" u="sng" dirty="0">
                <a:solidFill>
                  <a:srgbClr val="000000"/>
                </a:solidFill>
              </a:rPr>
              <a:t>2021 STI Treatment Guidelines</a:t>
            </a:r>
            <a:r>
              <a:rPr lang="en-US" sz="2400" b="0" dirty="0">
                <a:solidFill>
                  <a:srgbClr val="000000"/>
                </a:solidFill>
              </a:rPr>
              <a:t>: </a:t>
            </a:r>
            <a:br>
              <a:rPr lang="en-US" sz="2400" b="0" dirty="0">
                <a:solidFill>
                  <a:srgbClr val="000000"/>
                </a:solidFill>
              </a:rPr>
            </a:br>
            <a:r>
              <a:rPr lang="en-US" sz="2400" b="0" dirty="0">
                <a:solidFill>
                  <a:srgbClr val="000000"/>
                </a:solidFill>
              </a:rPr>
              <a:t>  https://www.cdc.gov/std/treatment-guidelines/default.htm</a:t>
            </a:r>
          </a:p>
          <a:p>
            <a:pPr>
              <a:spcAft>
                <a:spcPts val="600"/>
              </a:spcAft>
            </a:pPr>
            <a:r>
              <a:rPr lang="en-US" sz="2400" b="0" u="sng" dirty="0">
                <a:solidFill>
                  <a:srgbClr val="000000"/>
                </a:solidFill>
              </a:rPr>
              <a:t>National Network of STD Prevention Training Centers</a:t>
            </a:r>
            <a:r>
              <a:rPr lang="en-US" sz="2400" b="0" dirty="0">
                <a:solidFill>
                  <a:srgbClr val="000000"/>
                </a:solidFill>
              </a:rPr>
              <a:t>: </a:t>
            </a:r>
            <a:br>
              <a:rPr lang="en-US" sz="2400" b="0" dirty="0">
                <a:solidFill>
                  <a:srgbClr val="000000"/>
                </a:solidFill>
              </a:rPr>
            </a:br>
            <a:r>
              <a:rPr lang="en-US" sz="2400" b="0" dirty="0">
                <a:solidFill>
                  <a:srgbClr val="000000"/>
                </a:solidFill>
              </a:rPr>
              <a:t>www.nnptc.org  www.STDCCN.org  </a:t>
            </a:r>
          </a:p>
          <a:p>
            <a:pPr>
              <a:spcAft>
                <a:spcPts val="600"/>
              </a:spcAft>
            </a:pPr>
            <a:r>
              <a:rPr lang="en-US" sz="2400" b="0" u="sng" dirty="0">
                <a:solidFill>
                  <a:srgbClr val="000000"/>
                </a:solidFill>
              </a:rPr>
              <a:t>National Coalition for Sexual Health</a:t>
            </a:r>
            <a:r>
              <a:rPr lang="en-US" sz="2400" b="0" dirty="0">
                <a:solidFill>
                  <a:srgbClr val="000000"/>
                </a:solidFill>
              </a:rPr>
              <a:t>: </a:t>
            </a:r>
            <a:br>
              <a:rPr lang="en-US" sz="2400" b="0" dirty="0">
                <a:solidFill>
                  <a:srgbClr val="000000"/>
                </a:solidFill>
              </a:rPr>
            </a:br>
            <a:r>
              <a:rPr lang="en-US" sz="2400" b="0" dirty="0">
                <a:solidFill>
                  <a:srgbClr val="000000"/>
                </a:solidFill>
              </a:rPr>
              <a:t>www.ncshguide.org/providers</a:t>
            </a:r>
          </a:p>
          <a:p>
            <a:pPr>
              <a:spcAft>
                <a:spcPts val="600"/>
              </a:spcAft>
            </a:pPr>
            <a:r>
              <a:rPr lang="en-US" sz="2400" b="0" u="sng" dirty="0">
                <a:solidFill>
                  <a:srgbClr val="000000"/>
                </a:solidFill>
              </a:rPr>
              <a:t>National STD Curriculum</a:t>
            </a:r>
            <a:r>
              <a:rPr lang="en-US" sz="2400" b="0" dirty="0">
                <a:solidFill>
                  <a:srgbClr val="000000"/>
                </a:solidFill>
              </a:rPr>
              <a:t>:</a:t>
            </a:r>
            <a:br>
              <a:rPr lang="en-US" sz="2400" b="0" dirty="0">
                <a:solidFill>
                  <a:srgbClr val="000000"/>
                </a:solidFill>
              </a:rPr>
            </a:br>
            <a:r>
              <a:rPr lang="en-US" sz="2400" b="0" dirty="0">
                <a:solidFill>
                  <a:srgbClr val="000000"/>
                </a:solidFill>
              </a:rPr>
              <a:t>www.std.uw.edu</a:t>
            </a:r>
          </a:p>
          <a:p>
            <a:pPr>
              <a:spcAft>
                <a:spcPts val="600"/>
              </a:spcAft>
            </a:pPr>
            <a:endParaRPr lang="en-US" sz="2400" b="0" dirty="0">
              <a:solidFill>
                <a:srgbClr val="000000"/>
              </a:solidFill>
            </a:endParaRPr>
          </a:p>
          <a:p>
            <a:pPr>
              <a:spcAft>
                <a:spcPts val="600"/>
              </a:spcAft>
            </a:pPr>
            <a:endParaRPr lang="en-US" sz="2400" b="0" dirty="0">
              <a:solidFill>
                <a:srgbClr val="000000"/>
              </a:solidFill>
            </a:endParaRPr>
          </a:p>
          <a:p>
            <a:pPr marL="0" indent="0">
              <a:spcAft>
                <a:spcPts val="600"/>
              </a:spcAft>
              <a:buNone/>
            </a:pPr>
            <a:endParaRPr lang="en-US" sz="2800" b="0" dirty="0">
              <a:solidFill>
                <a:srgbClr val="000000"/>
              </a:solidFill>
            </a:endParaRPr>
          </a:p>
        </p:txBody>
      </p:sp>
      <p:pic>
        <p:nvPicPr>
          <p:cNvPr id="1026" name="Picture 2" descr="National STD Curriculum">
            <a:extLst>
              <a:ext uri="{FF2B5EF4-FFF2-40B4-BE49-F238E27FC236}">
                <a16:creationId xmlns:a16="http://schemas.microsoft.com/office/drawing/2014/main" id="{4DE9F4B9-F876-427D-B134-015A2F23B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545042"/>
            <a:ext cx="3333750"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235139"/>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59D1-6A22-4D83-A04E-AB2C0C01C672}"/>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344C6664-94C5-47BB-97BE-518762455514}"/>
              </a:ext>
            </a:extLst>
          </p:cNvPr>
          <p:cNvSpPr>
            <a:spLocks noGrp="1"/>
          </p:cNvSpPr>
          <p:nvPr>
            <p:ph type="body" sz="quarter" idx="10"/>
          </p:nvPr>
        </p:nvSpPr>
        <p:spPr/>
        <p:txBody>
          <a:bodyPr/>
          <a:lstStyle/>
          <a:p>
            <a:pPr>
              <a:spcAft>
                <a:spcPts val="600"/>
              </a:spcAft>
            </a:pPr>
            <a:r>
              <a:rPr lang="en-US" sz="2400" b="0" u="sng" dirty="0">
                <a:solidFill>
                  <a:srgbClr val="000000"/>
                </a:solidFill>
              </a:rPr>
              <a:t>CDC Division of STD Prevention</a:t>
            </a:r>
            <a:r>
              <a:rPr lang="en-US" sz="2400" b="0" dirty="0">
                <a:solidFill>
                  <a:srgbClr val="000000"/>
                </a:solidFill>
              </a:rPr>
              <a:t>:</a:t>
            </a:r>
            <a:br>
              <a:rPr lang="en-US" sz="2400" b="0" dirty="0">
                <a:solidFill>
                  <a:srgbClr val="000000"/>
                </a:solidFill>
              </a:rPr>
            </a:br>
            <a:r>
              <a:rPr lang="en-US" sz="2400" b="0" dirty="0">
                <a:solidFill>
                  <a:srgbClr val="000000"/>
                </a:solidFill>
              </a:rPr>
              <a:t>cdc.gov/std/default.html </a:t>
            </a:r>
          </a:p>
          <a:p>
            <a:pPr>
              <a:spcAft>
                <a:spcPts val="600"/>
              </a:spcAft>
            </a:pPr>
            <a:r>
              <a:rPr lang="en-US" sz="2400" b="0" u="sng" dirty="0">
                <a:solidFill>
                  <a:srgbClr val="000000"/>
                </a:solidFill>
              </a:rPr>
              <a:t>CDC STD Surveillance Report</a:t>
            </a:r>
            <a:r>
              <a:rPr lang="en-US" sz="2400" b="0" dirty="0">
                <a:solidFill>
                  <a:srgbClr val="000000"/>
                </a:solidFill>
              </a:rPr>
              <a:t>: </a:t>
            </a:r>
            <a:br>
              <a:rPr lang="en-US" sz="2400" b="0" dirty="0">
                <a:solidFill>
                  <a:srgbClr val="000000"/>
                </a:solidFill>
              </a:rPr>
            </a:br>
            <a:r>
              <a:rPr lang="en-US" sz="2400" b="0" dirty="0">
                <a:solidFill>
                  <a:srgbClr val="000000"/>
                </a:solidFill>
                <a:hlinkClick r:id="rId3"/>
              </a:rPr>
              <a:t>https://www.cdc.gov/std/statistics/2020/default.htm</a:t>
            </a:r>
            <a:endParaRPr lang="en-US" sz="2400" b="0" dirty="0">
              <a:solidFill>
                <a:srgbClr val="000000"/>
              </a:solidFill>
            </a:endParaRPr>
          </a:p>
          <a:p>
            <a:pPr>
              <a:spcAft>
                <a:spcPts val="600"/>
              </a:spcAft>
            </a:pPr>
            <a:r>
              <a:rPr lang="en-US" sz="2400" u="sng" dirty="0">
                <a:solidFill>
                  <a:srgbClr val="000000"/>
                </a:solidFill>
              </a:rPr>
              <a:t>2021 STI Treatment Guidelines</a:t>
            </a:r>
            <a:r>
              <a:rPr lang="en-US" sz="2400" dirty="0">
                <a:solidFill>
                  <a:srgbClr val="000000"/>
                </a:solidFill>
              </a:rPr>
              <a:t>: </a:t>
            </a:r>
            <a:br>
              <a:rPr lang="en-US" sz="2400" dirty="0">
                <a:solidFill>
                  <a:srgbClr val="000000"/>
                </a:solidFill>
              </a:rPr>
            </a:br>
            <a:r>
              <a:rPr lang="en-US" sz="2400" dirty="0">
                <a:solidFill>
                  <a:srgbClr val="000000"/>
                </a:solidFill>
              </a:rPr>
              <a:t>  https://www.cdc.gov/std/treatment-guidelines/default.htm</a:t>
            </a:r>
          </a:p>
          <a:p>
            <a:pPr>
              <a:spcAft>
                <a:spcPts val="600"/>
              </a:spcAft>
            </a:pPr>
            <a:r>
              <a:rPr lang="en-US" sz="2400" b="0" u="sng" dirty="0">
                <a:solidFill>
                  <a:srgbClr val="000000"/>
                </a:solidFill>
              </a:rPr>
              <a:t>National Network of STD Prevention Training Centers</a:t>
            </a:r>
            <a:r>
              <a:rPr lang="en-US" sz="2400" b="0" dirty="0">
                <a:solidFill>
                  <a:srgbClr val="000000"/>
                </a:solidFill>
              </a:rPr>
              <a:t>: </a:t>
            </a:r>
            <a:br>
              <a:rPr lang="en-US" sz="2400" b="0" dirty="0">
                <a:solidFill>
                  <a:srgbClr val="000000"/>
                </a:solidFill>
              </a:rPr>
            </a:br>
            <a:r>
              <a:rPr lang="en-US" sz="2400" b="0" dirty="0">
                <a:solidFill>
                  <a:srgbClr val="000000"/>
                </a:solidFill>
              </a:rPr>
              <a:t>www.nnptc.org  www.STDCCN.org  </a:t>
            </a:r>
          </a:p>
          <a:p>
            <a:pPr>
              <a:spcAft>
                <a:spcPts val="600"/>
              </a:spcAft>
            </a:pPr>
            <a:r>
              <a:rPr lang="en-US" sz="2400" b="0" u="sng" dirty="0">
                <a:solidFill>
                  <a:srgbClr val="000000"/>
                </a:solidFill>
              </a:rPr>
              <a:t>National Coalition for Sexual Health</a:t>
            </a:r>
            <a:r>
              <a:rPr lang="en-US" sz="2400" b="0" dirty="0">
                <a:solidFill>
                  <a:srgbClr val="000000"/>
                </a:solidFill>
              </a:rPr>
              <a:t>: </a:t>
            </a:r>
            <a:br>
              <a:rPr lang="en-US" sz="2400" b="0" dirty="0">
                <a:solidFill>
                  <a:srgbClr val="000000"/>
                </a:solidFill>
              </a:rPr>
            </a:br>
            <a:r>
              <a:rPr lang="en-US" sz="2400" b="0" dirty="0">
                <a:solidFill>
                  <a:srgbClr val="000000"/>
                </a:solidFill>
              </a:rPr>
              <a:t>www.ncshguide.org/providers</a:t>
            </a:r>
          </a:p>
          <a:p>
            <a:pPr>
              <a:spcAft>
                <a:spcPts val="600"/>
              </a:spcAft>
            </a:pPr>
            <a:r>
              <a:rPr lang="en-US" sz="2400" b="0" u="sng" dirty="0">
                <a:solidFill>
                  <a:srgbClr val="000000"/>
                </a:solidFill>
              </a:rPr>
              <a:t>National STD Curriculum</a:t>
            </a:r>
            <a:r>
              <a:rPr lang="en-US" sz="2400" b="0" dirty="0">
                <a:solidFill>
                  <a:srgbClr val="000000"/>
                </a:solidFill>
              </a:rPr>
              <a:t>:</a:t>
            </a:r>
            <a:br>
              <a:rPr lang="en-US" sz="2400" b="0" dirty="0">
                <a:solidFill>
                  <a:srgbClr val="000000"/>
                </a:solidFill>
              </a:rPr>
            </a:br>
            <a:r>
              <a:rPr lang="en-US" sz="2400" b="0" dirty="0">
                <a:solidFill>
                  <a:srgbClr val="000000"/>
                </a:solidFill>
              </a:rPr>
              <a:t>www.std.uw.edu</a:t>
            </a:r>
          </a:p>
          <a:p>
            <a:pPr>
              <a:spcAft>
                <a:spcPts val="600"/>
              </a:spcAft>
            </a:pPr>
            <a:endParaRPr lang="en-US" sz="2400" b="0" dirty="0">
              <a:solidFill>
                <a:srgbClr val="000000"/>
              </a:solidFill>
            </a:endParaRPr>
          </a:p>
          <a:p>
            <a:pPr>
              <a:spcAft>
                <a:spcPts val="600"/>
              </a:spcAft>
            </a:pPr>
            <a:endParaRPr lang="en-US" sz="2400" b="0" dirty="0">
              <a:solidFill>
                <a:srgbClr val="000000"/>
              </a:solidFill>
            </a:endParaRPr>
          </a:p>
          <a:p>
            <a:pPr marL="0" indent="0">
              <a:spcAft>
                <a:spcPts val="600"/>
              </a:spcAft>
              <a:buNone/>
            </a:pPr>
            <a:endParaRPr lang="en-US" sz="2800" b="0" dirty="0">
              <a:solidFill>
                <a:srgbClr val="000000"/>
              </a:solidFill>
            </a:endParaRPr>
          </a:p>
        </p:txBody>
      </p:sp>
      <p:pic>
        <p:nvPicPr>
          <p:cNvPr id="1026" name="Picture 2" descr="National STD Curriculum">
            <a:extLst>
              <a:ext uri="{FF2B5EF4-FFF2-40B4-BE49-F238E27FC236}">
                <a16:creationId xmlns:a16="http://schemas.microsoft.com/office/drawing/2014/main" id="{4DE9F4B9-F876-427D-B134-015A2F23B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545042"/>
            <a:ext cx="3333750"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91453"/>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59D1-6A22-4D83-A04E-AB2C0C01C672}"/>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344C6664-94C5-47BB-97BE-518762455514}"/>
              </a:ext>
            </a:extLst>
          </p:cNvPr>
          <p:cNvSpPr>
            <a:spLocks noGrp="1"/>
          </p:cNvSpPr>
          <p:nvPr>
            <p:ph type="body" sz="quarter" idx="10"/>
          </p:nvPr>
        </p:nvSpPr>
        <p:spPr/>
        <p:txBody>
          <a:bodyPr/>
          <a:lstStyle/>
          <a:p>
            <a:pPr>
              <a:spcAft>
                <a:spcPts val="600"/>
              </a:spcAft>
            </a:pPr>
            <a:r>
              <a:rPr lang="en-US" sz="2400" b="0" u="sng" dirty="0">
                <a:solidFill>
                  <a:srgbClr val="000000"/>
                </a:solidFill>
              </a:rPr>
              <a:t>CDC Division of STD Prevention</a:t>
            </a:r>
            <a:r>
              <a:rPr lang="en-US" sz="2400" b="0" dirty="0">
                <a:solidFill>
                  <a:srgbClr val="000000"/>
                </a:solidFill>
              </a:rPr>
              <a:t>:</a:t>
            </a:r>
            <a:br>
              <a:rPr lang="en-US" sz="2400" b="0" dirty="0">
                <a:solidFill>
                  <a:srgbClr val="000000"/>
                </a:solidFill>
              </a:rPr>
            </a:br>
            <a:r>
              <a:rPr lang="en-US" sz="2400" b="0" dirty="0">
                <a:solidFill>
                  <a:srgbClr val="000000"/>
                </a:solidFill>
              </a:rPr>
              <a:t>cdc.gov/std/default.html </a:t>
            </a:r>
          </a:p>
          <a:p>
            <a:pPr>
              <a:spcAft>
                <a:spcPts val="600"/>
              </a:spcAft>
            </a:pPr>
            <a:r>
              <a:rPr lang="en-US" sz="2400" b="0" u="sng" dirty="0">
                <a:solidFill>
                  <a:srgbClr val="000000"/>
                </a:solidFill>
              </a:rPr>
              <a:t>CDC STD Surveillance Report</a:t>
            </a:r>
            <a:r>
              <a:rPr lang="en-US" sz="2400" b="0" dirty="0">
                <a:solidFill>
                  <a:srgbClr val="000000"/>
                </a:solidFill>
              </a:rPr>
              <a:t>: </a:t>
            </a:r>
            <a:br>
              <a:rPr lang="en-US" sz="2400" b="0" dirty="0">
                <a:solidFill>
                  <a:srgbClr val="000000"/>
                </a:solidFill>
              </a:rPr>
            </a:br>
            <a:r>
              <a:rPr lang="en-US" sz="2400" b="0" dirty="0">
                <a:solidFill>
                  <a:srgbClr val="000000"/>
                </a:solidFill>
                <a:hlinkClick r:id="rId3"/>
              </a:rPr>
              <a:t>https://www.cdc.gov/std/statistics/2020/default.htm</a:t>
            </a:r>
            <a:endParaRPr lang="en-US" sz="2400" b="0" dirty="0">
              <a:solidFill>
                <a:srgbClr val="000000"/>
              </a:solidFill>
            </a:endParaRPr>
          </a:p>
          <a:p>
            <a:pPr>
              <a:spcAft>
                <a:spcPts val="600"/>
              </a:spcAft>
            </a:pPr>
            <a:r>
              <a:rPr lang="en-US" sz="2400" b="0" u="sng" dirty="0">
                <a:solidFill>
                  <a:srgbClr val="000000"/>
                </a:solidFill>
              </a:rPr>
              <a:t>2021 STI Treatment Guidelines</a:t>
            </a:r>
            <a:r>
              <a:rPr lang="en-US" sz="2400" b="0" dirty="0">
                <a:solidFill>
                  <a:srgbClr val="000000"/>
                </a:solidFill>
              </a:rPr>
              <a:t>: </a:t>
            </a:r>
            <a:br>
              <a:rPr lang="en-US" sz="2400" b="0" dirty="0">
                <a:solidFill>
                  <a:srgbClr val="000000"/>
                </a:solidFill>
              </a:rPr>
            </a:br>
            <a:r>
              <a:rPr lang="en-US" sz="2400" b="0" dirty="0">
                <a:solidFill>
                  <a:srgbClr val="000000"/>
                </a:solidFill>
              </a:rPr>
              <a:t>  https://www.cdc.gov/std/treatment-guidelines/default.htm</a:t>
            </a:r>
          </a:p>
          <a:p>
            <a:pPr>
              <a:spcAft>
                <a:spcPts val="600"/>
              </a:spcAft>
            </a:pPr>
            <a:r>
              <a:rPr lang="en-US" sz="2400" u="sng" dirty="0">
                <a:solidFill>
                  <a:srgbClr val="000000"/>
                </a:solidFill>
              </a:rPr>
              <a:t>National Network of STD Prevention Training Centers</a:t>
            </a:r>
            <a:r>
              <a:rPr lang="en-US" sz="2400" dirty="0">
                <a:solidFill>
                  <a:srgbClr val="000000"/>
                </a:solidFill>
              </a:rPr>
              <a:t>: </a:t>
            </a:r>
            <a:br>
              <a:rPr lang="en-US" sz="2400" dirty="0">
                <a:solidFill>
                  <a:srgbClr val="000000"/>
                </a:solidFill>
              </a:rPr>
            </a:br>
            <a:r>
              <a:rPr lang="en-US" sz="2400" dirty="0">
                <a:solidFill>
                  <a:srgbClr val="000000"/>
                </a:solidFill>
              </a:rPr>
              <a:t>www.nnptc.org  www.STDCCN.org  </a:t>
            </a:r>
          </a:p>
          <a:p>
            <a:pPr>
              <a:spcAft>
                <a:spcPts val="600"/>
              </a:spcAft>
            </a:pPr>
            <a:r>
              <a:rPr lang="en-US" sz="2400" b="0" u="sng" dirty="0">
                <a:solidFill>
                  <a:srgbClr val="000000"/>
                </a:solidFill>
              </a:rPr>
              <a:t>National Coalition for Sexual Health</a:t>
            </a:r>
            <a:r>
              <a:rPr lang="en-US" sz="2400" b="0" dirty="0">
                <a:solidFill>
                  <a:srgbClr val="000000"/>
                </a:solidFill>
              </a:rPr>
              <a:t>: </a:t>
            </a:r>
            <a:br>
              <a:rPr lang="en-US" sz="2400" b="0" dirty="0">
                <a:solidFill>
                  <a:srgbClr val="000000"/>
                </a:solidFill>
              </a:rPr>
            </a:br>
            <a:r>
              <a:rPr lang="en-US" sz="2400" b="0" dirty="0">
                <a:solidFill>
                  <a:srgbClr val="000000"/>
                </a:solidFill>
              </a:rPr>
              <a:t>www.ncshguide.org/providers</a:t>
            </a:r>
          </a:p>
          <a:p>
            <a:pPr>
              <a:spcAft>
                <a:spcPts val="600"/>
              </a:spcAft>
            </a:pPr>
            <a:r>
              <a:rPr lang="en-US" sz="2400" b="0" u="sng" dirty="0">
                <a:solidFill>
                  <a:srgbClr val="000000"/>
                </a:solidFill>
              </a:rPr>
              <a:t>National STD Curriculum</a:t>
            </a:r>
            <a:r>
              <a:rPr lang="en-US" sz="2400" b="0" dirty="0">
                <a:solidFill>
                  <a:srgbClr val="000000"/>
                </a:solidFill>
              </a:rPr>
              <a:t>:</a:t>
            </a:r>
            <a:br>
              <a:rPr lang="en-US" sz="2400" b="0" dirty="0">
                <a:solidFill>
                  <a:srgbClr val="000000"/>
                </a:solidFill>
              </a:rPr>
            </a:br>
            <a:r>
              <a:rPr lang="en-US" sz="2400" b="0" dirty="0">
                <a:solidFill>
                  <a:srgbClr val="000000"/>
                </a:solidFill>
              </a:rPr>
              <a:t>www.std.uw.edu</a:t>
            </a:r>
          </a:p>
          <a:p>
            <a:pPr>
              <a:spcAft>
                <a:spcPts val="600"/>
              </a:spcAft>
            </a:pPr>
            <a:endParaRPr lang="en-US" sz="2400" b="0" dirty="0">
              <a:solidFill>
                <a:srgbClr val="000000"/>
              </a:solidFill>
            </a:endParaRPr>
          </a:p>
          <a:p>
            <a:pPr>
              <a:spcAft>
                <a:spcPts val="600"/>
              </a:spcAft>
            </a:pPr>
            <a:endParaRPr lang="en-US" sz="2400" b="0" dirty="0">
              <a:solidFill>
                <a:srgbClr val="000000"/>
              </a:solidFill>
            </a:endParaRPr>
          </a:p>
          <a:p>
            <a:pPr marL="0" indent="0">
              <a:spcAft>
                <a:spcPts val="600"/>
              </a:spcAft>
              <a:buNone/>
            </a:pPr>
            <a:endParaRPr lang="en-US" sz="2800" b="0" dirty="0">
              <a:solidFill>
                <a:srgbClr val="000000"/>
              </a:solidFill>
            </a:endParaRPr>
          </a:p>
        </p:txBody>
      </p:sp>
      <p:pic>
        <p:nvPicPr>
          <p:cNvPr id="1026" name="Picture 2" descr="National STD Curriculum">
            <a:extLst>
              <a:ext uri="{FF2B5EF4-FFF2-40B4-BE49-F238E27FC236}">
                <a16:creationId xmlns:a16="http://schemas.microsoft.com/office/drawing/2014/main" id="{4DE9F4B9-F876-427D-B134-015A2F23B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545042"/>
            <a:ext cx="3333750"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41983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59D1-6A22-4D83-A04E-AB2C0C01C672}"/>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344C6664-94C5-47BB-97BE-518762455514}"/>
              </a:ext>
            </a:extLst>
          </p:cNvPr>
          <p:cNvSpPr>
            <a:spLocks noGrp="1"/>
          </p:cNvSpPr>
          <p:nvPr>
            <p:ph type="body" sz="quarter" idx="10"/>
          </p:nvPr>
        </p:nvSpPr>
        <p:spPr/>
        <p:txBody>
          <a:bodyPr/>
          <a:lstStyle/>
          <a:p>
            <a:pPr>
              <a:spcAft>
                <a:spcPts val="600"/>
              </a:spcAft>
            </a:pPr>
            <a:r>
              <a:rPr lang="en-US" sz="2400" b="0" u="sng" dirty="0">
                <a:solidFill>
                  <a:srgbClr val="000000"/>
                </a:solidFill>
              </a:rPr>
              <a:t>CDC Division of STD Prevention</a:t>
            </a:r>
            <a:r>
              <a:rPr lang="en-US" sz="2400" b="0" dirty="0">
                <a:solidFill>
                  <a:srgbClr val="000000"/>
                </a:solidFill>
              </a:rPr>
              <a:t>:</a:t>
            </a:r>
            <a:br>
              <a:rPr lang="en-US" sz="2400" b="0" dirty="0">
                <a:solidFill>
                  <a:srgbClr val="000000"/>
                </a:solidFill>
              </a:rPr>
            </a:br>
            <a:r>
              <a:rPr lang="en-US" sz="2400" b="0" dirty="0">
                <a:solidFill>
                  <a:srgbClr val="000000"/>
                </a:solidFill>
              </a:rPr>
              <a:t>cdc.gov/std/default.html </a:t>
            </a:r>
          </a:p>
          <a:p>
            <a:pPr>
              <a:spcAft>
                <a:spcPts val="600"/>
              </a:spcAft>
            </a:pPr>
            <a:r>
              <a:rPr lang="en-US" sz="2400" b="0" u="sng" dirty="0">
                <a:solidFill>
                  <a:srgbClr val="000000"/>
                </a:solidFill>
              </a:rPr>
              <a:t>CDC STD Surveillance Report</a:t>
            </a:r>
            <a:r>
              <a:rPr lang="en-US" sz="2400" b="0" dirty="0">
                <a:solidFill>
                  <a:srgbClr val="000000"/>
                </a:solidFill>
              </a:rPr>
              <a:t>: </a:t>
            </a:r>
            <a:br>
              <a:rPr lang="en-US" sz="2400" b="0" dirty="0">
                <a:solidFill>
                  <a:srgbClr val="000000"/>
                </a:solidFill>
              </a:rPr>
            </a:br>
            <a:r>
              <a:rPr lang="en-US" sz="2400" b="0" dirty="0">
                <a:solidFill>
                  <a:srgbClr val="000000"/>
                </a:solidFill>
                <a:hlinkClick r:id="rId3"/>
              </a:rPr>
              <a:t>https://www.cdc.gov/std/statistics/2020/default.htm</a:t>
            </a:r>
            <a:endParaRPr lang="en-US" sz="2400" b="0" dirty="0">
              <a:solidFill>
                <a:srgbClr val="000000"/>
              </a:solidFill>
            </a:endParaRPr>
          </a:p>
          <a:p>
            <a:pPr>
              <a:spcAft>
                <a:spcPts val="600"/>
              </a:spcAft>
            </a:pPr>
            <a:r>
              <a:rPr lang="en-US" sz="2400" b="0" u="sng" dirty="0">
                <a:solidFill>
                  <a:srgbClr val="000000"/>
                </a:solidFill>
              </a:rPr>
              <a:t>2021 STI Treatment Guidelines</a:t>
            </a:r>
            <a:r>
              <a:rPr lang="en-US" sz="2400" b="0" dirty="0">
                <a:solidFill>
                  <a:srgbClr val="000000"/>
                </a:solidFill>
              </a:rPr>
              <a:t>: </a:t>
            </a:r>
            <a:br>
              <a:rPr lang="en-US" sz="2400" b="0" dirty="0">
                <a:solidFill>
                  <a:srgbClr val="000000"/>
                </a:solidFill>
              </a:rPr>
            </a:br>
            <a:r>
              <a:rPr lang="en-US" sz="2400" b="0" dirty="0">
                <a:solidFill>
                  <a:srgbClr val="000000"/>
                </a:solidFill>
              </a:rPr>
              <a:t>  https://www.cdc.gov/std/treatment-guidelines/default.htm</a:t>
            </a:r>
          </a:p>
          <a:p>
            <a:pPr>
              <a:spcAft>
                <a:spcPts val="600"/>
              </a:spcAft>
            </a:pPr>
            <a:r>
              <a:rPr lang="en-US" sz="2400" u="sng" dirty="0">
                <a:solidFill>
                  <a:srgbClr val="000000"/>
                </a:solidFill>
              </a:rPr>
              <a:t>National Network of STD Prevention Training Centers</a:t>
            </a:r>
            <a:r>
              <a:rPr lang="en-US" sz="2400" dirty="0">
                <a:solidFill>
                  <a:srgbClr val="000000"/>
                </a:solidFill>
              </a:rPr>
              <a:t>: </a:t>
            </a:r>
            <a:br>
              <a:rPr lang="en-US" sz="2400" dirty="0">
                <a:solidFill>
                  <a:srgbClr val="000000"/>
                </a:solidFill>
              </a:rPr>
            </a:br>
            <a:r>
              <a:rPr lang="en-US" sz="2400" dirty="0">
                <a:solidFill>
                  <a:srgbClr val="000000"/>
                </a:solidFill>
              </a:rPr>
              <a:t>www.nnptc.org  www.STDCCN.org  </a:t>
            </a:r>
          </a:p>
          <a:p>
            <a:pPr>
              <a:spcAft>
                <a:spcPts val="600"/>
              </a:spcAft>
            </a:pPr>
            <a:r>
              <a:rPr lang="en-US" sz="2400" b="0" u="sng" dirty="0">
                <a:solidFill>
                  <a:srgbClr val="000000"/>
                </a:solidFill>
              </a:rPr>
              <a:t>National Coalition for Sexual Health</a:t>
            </a:r>
            <a:r>
              <a:rPr lang="en-US" sz="2400" b="0" dirty="0">
                <a:solidFill>
                  <a:srgbClr val="000000"/>
                </a:solidFill>
              </a:rPr>
              <a:t>: </a:t>
            </a:r>
            <a:br>
              <a:rPr lang="en-US" sz="2400" b="0" dirty="0">
                <a:solidFill>
                  <a:srgbClr val="000000"/>
                </a:solidFill>
              </a:rPr>
            </a:br>
            <a:r>
              <a:rPr lang="en-US" sz="2400" b="0" dirty="0">
                <a:solidFill>
                  <a:srgbClr val="000000"/>
                </a:solidFill>
              </a:rPr>
              <a:t>www.ncshguide.org/providers</a:t>
            </a:r>
          </a:p>
          <a:p>
            <a:pPr>
              <a:spcAft>
                <a:spcPts val="600"/>
              </a:spcAft>
            </a:pPr>
            <a:r>
              <a:rPr lang="en-US" sz="2400" b="0" u="sng" dirty="0">
                <a:solidFill>
                  <a:srgbClr val="000000"/>
                </a:solidFill>
              </a:rPr>
              <a:t>National STD Curriculum</a:t>
            </a:r>
            <a:r>
              <a:rPr lang="en-US" sz="2400" b="0" dirty="0">
                <a:solidFill>
                  <a:srgbClr val="000000"/>
                </a:solidFill>
              </a:rPr>
              <a:t>:</a:t>
            </a:r>
            <a:br>
              <a:rPr lang="en-US" sz="2400" b="0" dirty="0">
                <a:solidFill>
                  <a:srgbClr val="000000"/>
                </a:solidFill>
              </a:rPr>
            </a:br>
            <a:r>
              <a:rPr lang="en-US" sz="2400" b="0" dirty="0">
                <a:solidFill>
                  <a:srgbClr val="000000"/>
                </a:solidFill>
              </a:rPr>
              <a:t>www.std.uw.edu</a:t>
            </a:r>
          </a:p>
          <a:p>
            <a:pPr>
              <a:spcAft>
                <a:spcPts val="600"/>
              </a:spcAft>
            </a:pPr>
            <a:endParaRPr lang="en-US" sz="2400" b="0" dirty="0">
              <a:solidFill>
                <a:srgbClr val="000000"/>
              </a:solidFill>
            </a:endParaRPr>
          </a:p>
          <a:p>
            <a:pPr>
              <a:spcAft>
                <a:spcPts val="600"/>
              </a:spcAft>
            </a:pPr>
            <a:endParaRPr lang="en-US" sz="2400" b="0" dirty="0">
              <a:solidFill>
                <a:srgbClr val="000000"/>
              </a:solidFill>
            </a:endParaRPr>
          </a:p>
          <a:p>
            <a:pPr marL="0" indent="0">
              <a:spcAft>
                <a:spcPts val="600"/>
              </a:spcAft>
              <a:buNone/>
            </a:pPr>
            <a:endParaRPr lang="en-US" sz="2800" b="0" dirty="0">
              <a:solidFill>
                <a:srgbClr val="000000"/>
              </a:solidFill>
            </a:endParaRPr>
          </a:p>
        </p:txBody>
      </p:sp>
      <p:pic>
        <p:nvPicPr>
          <p:cNvPr id="1026" name="Picture 2" descr="National STD Curriculum">
            <a:extLst>
              <a:ext uri="{FF2B5EF4-FFF2-40B4-BE49-F238E27FC236}">
                <a16:creationId xmlns:a16="http://schemas.microsoft.com/office/drawing/2014/main" id="{4DE9F4B9-F876-427D-B134-015A2F23B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545042"/>
            <a:ext cx="3333750"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58620"/>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6799ED-6951-40A9-A767-53F9B92D6346}"/>
              </a:ext>
            </a:extLst>
          </p:cNvPr>
          <p:cNvPicPr>
            <a:picLocks noGrp="1" noChangeAspect="1"/>
          </p:cNvPicPr>
          <p:nvPr>
            <p:ph sz="half" idx="1"/>
          </p:nvPr>
        </p:nvPicPr>
        <p:blipFill>
          <a:blip r:embed="rId3"/>
          <a:stretch>
            <a:fillRect/>
          </a:stretch>
        </p:blipFill>
        <p:spPr>
          <a:xfrm>
            <a:off x="981615" y="573437"/>
            <a:ext cx="9417748" cy="5597400"/>
          </a:xfrm>
          <a:prstGeom prst="rect">
            <a:avLst/>
          </a:prstGeom>
        </p:spPr>
      </p:pic>
    </p:spTree>
    <p:extLst>
      <p:ext uri="{BB962C8B-B14F-4D97-AF65-F5344CB8AC3E}">
        <p14:creationId xmlns:p14="http://schemas.microsoft.com/office/powerpoint/2010/main" val="27163208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63E4D2-A93D-4C94-81FF-EC81CD422BA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4693326" y="1031966"/>
            <a:ext cx="6078582" cy="4558937"/>
          </a:xfrm>
          <a:prstGeom prst="rect">
            <a:avLst/>
          </a:prstGeom>
        </p:spPr>
      </p:pic>
      <p:sp>
        <p:nvSpPr>
          <p:cNvPr id="6" name="Rectangle 5">
            <a:extLst>
              <a:ext uri="{FF2B5EF4-FFF2-40B4-BE49-F238E27FC236}">
                <a16:creationId xmlns:a16="http://schemas.microsoft.com/office/drawing/2014/main" id="{0A2EA20E-3A75-47E9-828F-31092BCF737A}"/>
              </a:ext>
            </a:extLst>
          </p:cNvPr>
          <p:cNvSpPr/>
          <p:nvPr/>
        </p:nvSpPr>
        <p:spPr>
          <a:xfrm>
            <a:off x="0" y="0"/>
            <a:ext cx="12192000" cy="7163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EAAC1DA-32E2-47AC-9463-AC24BAA65630}"/>
              </a:ext>
            </a:extLst>
          </p:cNvPr>
          <p:cNvSpPr>
            <a:spLocks noGrp="1"/>
          </p:cNvSpPr>
          <p:nvPr>
            <p:ph type="title"/>
          </p:nvPr>
        </p:nvSpPr>
        <p:spPr/>
        <p:txBody>
          <a:bodyPr>
            <a:normAutofit fontScale="90000"/>
          </a:bodyPr>
          <a:lstStyle/>
          <a:p>
            <a:r>
              <a:rPr lang="en-US"/>
              <a:t>Thank you</a:t>
            </a:r>
            <a:br>
              <a:rPr lang="en-US"/>
            </a:br>
            <a:br>
              <a:rPr lang="en-US"/>
            </a:br>
            <a:endParaRPr lang="en-US" sz="2800"/>
          </a:p>
        </p:txBody>
      </p:sp>
    </p:spTree>
    <p:extLst>
      <p:ext uri="{BB962C8B-B14F-4D97-AF65-F5344CB8AC3E}">
        <p14:creationId xmlns:p14="http://schemas.microsoft.com/office/powerpoint/2010/main" val="3368784680"/>
      </p:ext>
    </p:extLst>
  </p:cSld>
  <p:clrMapOvr>
    <a:masterClrMapping/>
  </p:clrMapOvr>
  <p:transition>
    <p:fade/>
  </p:transition>
</p:sld>
</file>

<file path=ppt/theme/theme1.xml><?xml version="1.0" encoding="utf-8"?>
<a:theme xmlns:a="http://schemas.openxmlformats.org/drawingml/2006/main" name="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1_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2_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28FDE79D0528429484B39D788D9B11" ma:contentTypeVersion="5" ma:contentTypeDescription="Create a new document." ma:contentTypeScope="" ma:versionID="f77663a1afe89130323e36d6f1873967">
  <xsd:schema xmlns:xsd="http://www.w3.org/2001/XMLSchema" xmlns:xs="http://www.w3.org/2001/XMLSchema" xmlns:p="http://schemas.microsoft.com/office/2006/metadata/properties" xmlns:ns3="ce0cc384-7d90-49d2-886c-ed1b3f79e86e" xmlns:ns4="b0563af3-add7-4ba1-9257-34f88286e773" targetNamespace="http://schemas.microsoft.com/office/2006/metadata/properties" ma:root="true" ma:fieldsID="ade037bdeca4f2d6d41a1bed0fe89181" ns3:_="" ns4:_="">
    <xsd:import namespace="ce0cc384-7d90-49d2-886c-ed1b3f79e86e"/>
    <xsd:import namespace="b0563af3-add7-4ba1-9257-34f88286e77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cc384-7d90-49d2-886c-ed1b3f79e8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563af3-add7-4ba1-9257-34f88286e7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24C1B-982E-4AEB-9D6C-176181F3C195}">
  <ds:schemaRefs>
    <ds:schemaRef ds:uri="http://purl.org/dc/dcmitype/"/>
    <ds:schemaRef ds:uri="http://schemas.microsoft.com/office/2006/documentManagement/types"/>
    <ds:schemaRef ds:uri="http://purl.org/dc/elements/1.1/"/>
    <ds:schemaRef ds:uri="http://schemas.openxmlformats.org/package/2006/metadata/core-properties"/>
    <ds:schemaRef ds:uri="ce0cc384-7d90-49d2-886c-ed1b3f79e86e"/>
    <ds:schemaRef ds:uri="http://purl.org/dc/terms/"/>
    <ds:schemaRef ds:uri="b0563af3-add7-4ba1-9257-34f88286e773"/>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C0C3FDF-70AB-4BF3-A6E8-AA1BCB6AE58F}">
  <ds:schemaRefs>
    <ds:schemaRef ds:uri="http://schemas.microsoft.com/sharepoint/v3/contenttype/forms"/>
  </ds:schemaRefs>
</ds:datastoreItem>
</file>

<file path=customXml/itemProps3.xml><?xml version="1.0" encoding="utf-8"?>
<ds:datastoreItem xmlns:ds="http://schemas.openxmlformats.org/officeDocument/2006/customXml" ds:itemID="{FC192CE6-09E9-43D7-AA1D-1164DA47CB3F}">
  <ds:schemaRefs>
    <ds:schemaRef ds:uri="b0563af3-add7-4ba1-9257-34f88286e773"/>
    <ds:schemaRef ds:uri="ce0cc384-7d90-49d2-886c-ed1b3f79e8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7423</TotalTime>
  <Words>3704</Words>
  <Application>Microsoft Macintosh PowerPoint</Application>
  <PresentationFormat>Widescreen</PresentationFormat>
  <Paragraphs>718</Paragraphs>
  <Slides>95</Slides>
  <Notes>95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95</vt:i4>
      </vt:variant>
    </vt:vector>
  </HeadingPairs>
  <TitlesOfParts>
    <vt:vector size="104" baseType="lpstr">
      <vt:lpstr>Arial</vt:lpstr>
      <vt:lpstr>Calibri</vt:lpstr>
      <vt:lpstr>Courier New</vt:lpstr>
      <vt:lpstr>Myriad Web Pro</vt:lpstr>
      <vt:lpstr>Trebuchet MS</vt:lpstr>
      <vt:lpstr>Wingdings</vt:lpstr>
      <vt:lpstr>NCEH_ATSDR_combined</vt:lpstr>
      <vt:lpstr>1_NCEH_ATSDR_combined</vt:lpstr>
      <vt:lpstr>2_NCEH_ATSDR_combined</vt:lpstr>
      <vt:lpstr>Rising Congenital Syphilis in the United States</vt:lpstr>
      <vt:lpstr>Disclosures</vt:lpstr>
      <vt:lpstr>One “who knows syphilis knows medicine.”</vt:lpstr>
      <vt:lpstr>One “who knows syphilis knows medicine.”</vt:lpstr>
      <vt:lpstr>Overview</vt:lpstr>
      <vt:lpstr>Syphilis 101</vt:lpstr>
      <vt:lpstr>Syphilis</vt:lpstr>
      <vt:lpstr>Clinical Stages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Congenital syphilis is an infection with Treponema pallidum in an infant or fetus, acquired when a pregnant person has untreated or inadequately treated syphilis.   Placentas often have signs of infection and inflammation. </vt:lpstr>
      <vt:lpstr>Vertical transmission is highest with early stages of maternal syphilis, specifically secondary syphilis.</vt:lpstr>
      <vt:lpstr>Syphilis during pregnancy is associated with</vt:lpstr>
      <vt:lpstr>Congenital Syphilis</vt:lpstr>
      <vt:lpstr>Congenital Syphilis</vt:lpstr>
      <vt:lpstr>Most neonates with CS have no signs or symptoms.</vt:lpstr>
      <vt:lpstr>Most neonates with CS have no signs or symptoms.</vt:lpstr>
      <vt:lpstr>PowerPoint Presentation</vt:lpstr>
      <vt:lpstr>Epidemiology</vt:lpstr>
      <vt:lpstr>PowerPoint Presentation</vt:lpstr>
      <vt:lpstr>Syphilis rates declined after introduction of penicillin.</vt:lpstr>
      <vt:lpstr>Cocaine likely contributed to increases in syphilis.</vt:lpstr>
      <vt:lpstr>Syphilis Elimination Effort in 1999 </vt:lpstr>
      <vt:lpstr>Syphilis Rates Rising</vt:lpstr>
      <vt:lpstr>Primary and Secondary Syphilis — Rates of Reported Cases by Sex and Male-to-Female Rate Ratios, United States, 1990–2020</vt:lpstr>
      <vt:lpstr>Primary and Secondary Syphilis — Rates of Reported Cases by Sex and Male-to-Female Rate Ratios, United States, 1990–2020</vt:lpstr>
      <vt:lpstr>Primary and Secondary Syphilis — Rates of Reported Cases Among Women by State, United States and Territories, 2020</vt:lpstr>
      <vt:lpstr>Syphilis (All Stages) — Rates of Reported Cases Among Women Aged 15-44 Years by State, United States and Territories, 2011–2020</vt:lpstr>
      <vt:lpstr>Syphilis (All Stages) — Rates of Reported Cases Among Women Aged 15-44 Years by State, United States and Territories, 2011–2020</vt:lpstr>
      <vt:lpstr>PowerPoint Presentation</vt:lpstr>
      <vt:lpstr>Congenital Syphilis — Reported Cases by Year of Birth and Rates of Reported Cases of Primary and Secondary Syphilis Among Women Aged 15–44 Years, United States, 2011–2020</vt:lpstr>
      <vt:lpstr>Congenital Syphilis — Reported Cases by Year of Birth and Rates of Reported Cases of Primary and Secondary Syphilis Among Women Aged 15–44 Years, United States, 2011–2020</vt:lpstr>
      <vt:lpstr>Congenital Syphilis — Reported Cases by State, United States and Territories, 2011–2020</vt:lpstr>
      <vt:lpstr>Congenital Syphilis — Rates of Reported Cases by State, United States and Territories, 2011 and 2020</vt:lpstr>
      <vt:lpstr>Congenital Syphilis — Rates of Reported Cases by Year of Birth, Race/Hispanic Ethnicity of Mother, United States, 2016–2020</vt:lpstr>
      <vt:lpstr>Congenital Syphilis — Rates of Reported Cases by Year of Birth, Race/Hispanic Ethnicity of Mother, United States, 2016–2020</vt:lpstr>
      <vt:lpstr>In the United States, 2,268 infants born in 2021* have already been reported as cases of congenital syphilis</vt:lpstr>
      <vt:lpstr>Racial and ethnic disparities in rates of reported congenital syphilis continued to persist in 2021*</vt:lpstr>
      <vt:lpstr>Racial and ethnic disparities in rates of reported congenital syphilis continued to persist in 2021*</vt:lpstr>
      <vt:lpstr>Syphilis in Pregnancy</vt:lpstr>
      <vt:lpstr>Syphilis in Pregnancy</vt:lpstr>
      <vt:lpstr>Syphilis Diagnosis</vt:lpstr>
      <vt:lpstr>There are two types of serologic tests for syphilis.</vt:lpstr>
      <vt:lpstr>BOTH a treponemal test and a nontreponemal test are needed to confirm the diagnosis of syphilis.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Early in Pregnancy</vt:lpstr>
      <vt:lpstr>Repeat Testing at 28-Weeks and Delivery</vt:lpstr>
      <vt:lpstr>Repeat Testing at 28-Weeks and Delivery</vt:lpstr>
      <vt:lpstr>Screening at Delivery </vt:lpstr>
      <vt:lpstr>No mother or baby should be discharged from the hospital without documentation of maternal syphilis testing during pregnancy, and again at delivery if high risk.</vt:lpstr>
      <vt:lpstr>Stillbirth</vt:lpstr>
      <vt:lpstr>PowerPoint Presentation</vt:lpstr>
      <vt:lpstr>Recommended Regimens for Penicillin G in Pregnancy</vt:lpstr>
      <vt:lpstr>Recommended Regimens for Penicillin G in Pregnancy</vt:lpstr>
      <vt:lpstr>Adequate Maternal Treatment of Syphilis</vt:lpstr>
      <vt:lpstr>Adequate maternal treatment during pregnancy is efficacious in preventing CS.</vt:lpstr>
      <vt:lpstr>Syphilis Treatment Follow-Up</vt:lpstr>
      <vt:lpstr>Congenital Syphilis Prevention</vt:lpstr>
      <vt:lpstr>Missed Opportunities for CS Prevention - 2018</vt:lpstr>
      <vt:lpstr>Missed Opportunities for CS Prevention - 2018</vt:lpstr>
      <vt:lpstr>Missed Opportunities for CS Prevention - 2018</vt:lpstr>
      <vt:lpstr>Missed prevention opportunities vary by region</vt:lpstr>
      <vt:lpstr>Recommendations to Address the Missed Opportunities</vt:lpstr>
      <vt:lpstr>Recommendations to Address the Missed Opportunities</vt:lpstr>
      <vt:lpstr>Recommendations to Address the Missed Opportunities</vt:lpstr>
      <vt:lpstr>Recommendations to Address the Missed Opportunities</vt:lpstr>
      <vt:lpstr>Implications for Public Health</vt:lpstr>
      <vt:lpstr>The Clinician’s Role: Personal Practice</vt:lpstr>
      <vt:lpstr>The Clinician’s Role: Collaboration</vt:lpstr>
      <vt:lpstr>Resources</vt:lpstr>
      <vt:lpstr>Resources</vt:lpstr>
      <vt:lpstr>Resources</vt:lpstr>
      <vt:lpstr>Resources</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Missed Opportunities for Prevention of Congenital Syphilis  — United States, 2018</dc:title>
  <dc:creator>Kimball, Anne (CDC/DDID/NCHHSTP/DSTDP)</dc:creator>
  <cp:lastModifiedBy>Nicholas Cushman</cp:lastModifiedBy>
  <cp:revision>9</cp:revision>
  <dcterms:created xsi:type="dcterms:W3CDTF">2020-06-23T16:46:36Z</dcterms:created>
  <dcterms:modified xsi:type="dcterms:W3CDTF">2022-04-13T13:17:35Z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0x010100CB28FDE79D0528429484B39D788D9B11</vt:lpwstr>
  </property>
  <property fmtid="{D5CDD505-2E9C-101B-9397-08002B2CF9AE}" pid="3" name="MSIP_Label_7b94a7b8-f06c-4dfe-bdcc-9b548fd58c31_Enabled">
    <vt:lpwstr>true</vt:lpwstr>
  </property>
  <property fmtid="{D5CDD505-2E9C-101B-9397-08002B2CF9AE}" pid="4" name="MSIP_Label_7b94a7b8-f06c-4dfe-bdcc-9b548fd58c31_SetDate">
    <vt:lpwstr>2021-02-18T17:24:36Z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73aa498e-8443-4e55-8ae8-08f773ab7d77</vt:lpwstr>
  </property>
  <property fmtid="{D5CDD505-2E9C-101B-9397-08002B2CF9AE}" pid="9" name="MSIP_Label_7b94a7b8-f06c-4dfe-bdcc-9b548fd58c31_ContentBits">
    <vt:lpwstr>0</vt:lpwstr>
  </property>
</Properties>
</file>