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389" r:id="rId5"/>
    <p:sldId id="754" r:id="rId6"/>
    <p:sldId id="263" r:id="rId7"/>
    <p:sldId id="709" r:id="rId8"/>
    <p:sldId id="759" r:id="rId9"/>
    <p:sldId id="267" r:id="rId10"/>
    <p:sldId id="268" r:id="rId11"/>
    <p:sldId id="269" r:id="rId12"/>
    <p:sldId id="270" r:id="rId13"/>
    <p:sldId id="276" r:id="rId14"/>
    <p:sldId id="760" r:id="rId15"/>
    <p:sldId id="442" r:id="rId16"/>
    <p:sldId id="283" r:id="rId17"/>
    <p:sldId id="447" r:id="rId18"/>
    <p:sldId id="657" r:id="rId19"/>
    <p:sldId id="658" r:id="rId20"/>
    <p:sldId id="292" r:id="rId21"/>
    <p:sldId id="290" r:id="rId22"/>
    <p:sldId id="712" r:id="rId23"/>
    <p:sldId id="684" r:id="rId24"/>
    <p:sldId id="685" r:id="rId25"/>
    <p:sldId id="646" r:id="rId26"/>
    <p:sldId id="737" r:id="rId27"/>
    <p:sldId id="713" r:id="rId28"/>
    <p:sldId id="714" r:id="rId29"/>
    <p:sldId id="557" r:id="rId30"/>
    <p:sldId id="295" r:id="rId31"/>
    <p:sldId id="266" r:id="rId32"/>
    <p:sldId id="697" r:id="rId33"/>
    <p:sldId id="634" r:id="rId34"/>
    <p:sldId id="748" r:id="rId35"/>
    <p:sldId id="720" r:id="rId36"/>
    <p:sldId id="724" r:id="rId37"/>
    <p:sldId id="717" r:id="rId38"/>
    <p:sldId id="293" r:id="rId39"/>
    <p:sldId id="705" r:id="rId40"/>
    <p:sldId id="638" r:id="rId41"/>
    <p:sldId id="751" r:id="rId42"/>
    <p:sldId id="752" r:id="rId43"/>
    <p:sldId id="753"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Merriweather" panose="00000500000000000000" pitchFamily="2"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jYS2SnP04BbSP34dPdHlr8qkrI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AC50E-C344-479B-843E-AF0AB884493D}" v="7" dt="2022-03-17T18:02:05.585"/>
  </p1510:revLst>
</p1510:revInfo>
</file>

<file path=ppt/tableStyles.xml><?xml version="1.0" encoding="utf-8"?>
<a:tblStyleLst xmlns:a="http://schemas.openxmlformats.org/drawingml/2006/main" def="{03E6A2B8-65B8-4D9A-8DE9-B0F2741982C6}">
  <a:tblStyle styleId="{03E6A2B8-65B8-4D9A-8DE9-B0F2741982C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D8F83-8BAF-47B8-BA39-CCD9DC889A24}"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88" d="100"/>
          <a:sy n="88" d="100"/>
        </p:scale>
        <p:origin x="6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10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microsoft.com/office/2015/10/relationships/revisionInfo" Target="revisionInfo.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102"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ary reno" userId="ce1c0b5eb52362c5" providerId="LiveId" clId="{4DBAC50E-C344-479B-843E-AF0AB884493D}"/>
    <pc:docChg chg="custSel addSld delSld modSld">
      <pc:chgData name="hilary reno" userId="ce1c0b5eb52362c5" providerId="LiveId" clId="{4DBAC50E-C344-479B-843E-AF0AB884493D}" dt="2022-03-17T18:02:41.032" v="119" actId="1076"/>
      <pc:docMkLst>
        <pc:docMk/>
      </pc:docMkLst>
      <pc:sldChg chg="modSp mod">
        <pc:chgData name="hilary reno" userId="ce1c0b5eb52362c5" providerId="LiveId" clId="{4DBAC50E-C344-479B-843E-AF0AB884493D}" dt="2022-03-15T17:45:06.715" v="26" actId="14100"/>
        <pc:sldMkLst>
          <pc:docMk/>
          <pc:sldMk cId="0" sldId="256"/>
        </pc:sldMkLst>
        <pc:spChg chg="mod">
          <ac:chgData name="hilary reno" userId="ce1c0b5eb52362c5" providerId="LiveId" clId="{4DBAC50E-C344-479B-843E-AF0AB884493D}" dt="2022-03-15T17:45:06.715" v="26" actId="14100"/>
          <ac:spMkLst>
            <pc:docMk/>
            <pc:sldMk cId="0" sldId="256"/>
            <ac:spMk id="104" creationId="{00000000-0000-0000-0000-000000000000}"/>
          </ac:spMkLst>
        </pc:spChg>
      </pc:sldChg>
      <pc:sldChg chg="modSp mod">
        <pc:chgData name="hilary reno" userId="ce1c0b5eb52362c5" providerId="LiveId" clId="{4DBAC50E-C344-479B-843E-AF0AB884493D}" dt="2022-03-15T17:45:27.935" v="29" actId="313"/>
        <pc:sldMkLst>
          <pc:docMk/>
          <pc:sldMk cId="0" sldId="258"/>
        </pc:sldMkLst>
        <pc:spChg chg="mod">
          <ac:chgData name="hilary reno" userId="ce1c0b5eb52362c5" providerId="LiveId" clId="{4DBAC50E-C344-479B-843E-AF0AB884493D}" dt="2022-03-15T17:45:27.935" v="29" actId="313"/>
          <ac:spMkLst>
            <pc:docMk/>
            <pc:sldMk cId="0" sldId="258"/>
            <ac:spMk id="120" creationId="{00000000-0000-0000-0000-000000000000}"/>
          </ac:spMkLst>
        </pc:spChg>
      </pc:sldChg>
      <pc:sldChg chg="delSp add setBg delDesignElem">
        <pc:chgData name="hilary reno" userId="ce1c0b5eb52362c5" providerId="LiveId" clId="{4DBAC50E-C344-479B-843E-AF0AB884493D}" dt="2022-03-15T17:46:52.233" v="46"/>
        <pc:sldMkLst>
          <pc:docMk/>
          <pc:sldMk cId="1308801831" sldId="266"/>
        </pc:sldMkLst>
        <pc:spChg chg="del">
          <ac:chgData name="hilary reno" userId="ce1c0b5eb52362c5" providerId="LiveId" clId="{4DBAC50E-C344-479B-843E-AF0AB884493D}" dt="2022-03-15T17:46:52.233" v="46"/>
          <ac:spMkLst>
            <pc:docMk/>
            <pc:sldMk cId="1308801831" sldId="266"/>
            <ac:spMk id="10" creationId="{53F29798-D584-4792-9B62-3F5F5C36D619}"/>
          </ac:spMkLst>
        </pc:spChg>
      </pc:sldChg>
      <pc:sldChg chg="del">
        <pc:chgData name="hilary reno" userId="ce1c0b5eb52362c5" providerId="LiveId" clId="{4DBAC50E-C344-479B-843E-AF0AB884493D}" dt="2022-03-15T17:45:49.918" v="31" actId="47"/>
        <pc:sldMkLst>
          <pc:docMk/>
          <pc:sldMk cId="0" sldId="297"/>
        </pc:sldMkLst>
      </pc:sldChg>
      <pc:sldChg chg="del">
        <pc:chgData name="hilary reno" userId="ce1c0b5eb52362c5" providerId="LiveId" clId="{4DBAC50E-C344-479B-843E-AF0AB884493D}" dt="2022-03-15T17:45:51.552" v="32" actId="47"/>
        <pc:sldMkLst>
          <pc:docMk/>
          <pc:sldMk cId="0" sldId="298"/>
        </pc:sldMkLst>
      </pc:sldChg>
      <pc:sldChg chg="del">
        <pc:chgData name="hilary reno" userId="ce1c0b5eb52362c5" providerId="LiveId" clId="{4DBAC50E-C344-479B-843E-AF0AB884493D}" dt="2022-03-15T17:45:53.033" v="33" actId="47"/>
        <pc:sldMkLst>
          <pc:docMk/>
          <pc:sldMk cId="0" sldId="302"/>
        </pc:sldMkLst>
      </pc:sldChg>
      <pc:sldChg chg="del">
        <pc:chgData name="hilary reno" userId="ce1c0b5eb52362c5" providerId="LiveId" clId="{4DBAC50E-C344-479B-843E-AF0AB884493D}" dt="2022-03-15T17:46:05.671" v="43" actId="47"/>
        <pc:sldMkLst>
          <pc:docMk/>
          <pc:sldMk cId="1259946606" sldId="338"/>
        </pc:sldMkLst>
      </pc:sldChg>
      <pc:sldChg chg="del">
        <pc:chgData name="hilary reno" userId="ce1c0b5eb52362c5" providerId="LiveId" clId="{4DBAC50E-C344-479B-843E-AF0AB884493D}" dt="2022-03-15T17:45:55.502" v="34" actId="47"/>
        <pc:sldMkLst>
          <pc:docMk/>
          <pc:sldMk cId="0" sldId="347"/>
        </pc:sldMkLst>
      </pc:sldChg>
      <pc:sldChg chg="del">
        <pc:chgData name="hilary reno" userId="ce1c0b5eb52362c5" providerId="LiveId" clId="{4DBAC50E-C344-479B-843E-AF0AB884493D}" dt="2022-03-15T17:45:57.677" v="36" actId="47"/>
        <pc:sldMkLst>
          <pc:docMk/>
          <pc:sldMk cId="0" sldId="349"/>
        </pc:sldMkLst>
      </pc:sldChg>
      <pc:sldChg chg="del">
        <pc:chgData name="hilary reno" userId="ce1c0b5eb52362c5" providerId="LiveId" clId="{4DBAC50E-C344-479B-843E-AF0AB884493D}" dt="2022-03-15T17:46:01.708" v="39" actId="47"/>
        <pc:sldMkLst>
          <pc:docMk/>
          <pc:sldMk cId="0" sldId="431"/>
        </pc:sldMkLst>
      </pc:sldChg>
      <pc:sldChg chg="modSp add mod">
        <pc:chgData name="hilary reno" userId="ce1c0b5eb52362c5" providerId="LiveId" clId="{4DBAC50E-C344-479B-843E-AF0AB884493D}" dt="2022-03-15T17:49:40.215" v="55" actId="207"/>
        <pc:sldMkLst>
          <pc:docMk/>
          <pc:sldMk cId="0" sldId="447"/>
        </pc:sldMkLst>
        <pc:spChg chg="mod">
          <ac:chgData name="hilary reno" userId="ce1c0b5eb52362c5" providerId="LiveId" clId="{4DBAC50E-C344-479B-843E-AF0AB884493D}" dt="2022-03-15T17:49:40.215" v="55" actId="207"/>
          <ac:spMkLst>
            <pc:docMk/>
            <pc:sldMk cId="0" sldId="447"/>
            <ac:spMk id="328707" creationId="{00000000-0000-0000-0000-000000000000}"/>
          </ac:spMkLst>
        </pc:spChg>
      </pc:sldChg>
      <pc:sldChg chg="delSp add setBg delDesignElem">
        <pc:chgData name="hilary reno" userId="ce1c0b5eb52362c5" providerId="LiveId" clId="{4DBAC50E-C344-479B-843E-AF0AB884493D}" dt="2022-03-15T17:48:16.063" v="51"/>
        <pc:sldMkLst>
          <pc:docMk/>
          <pc:sldMk cId="0" sldId="557"/>
        </pc:sldMkLst>
        <pc:spChg chg="del">
          <ac:chgData name="hilary reno" userId="ce1c0b5eb52362c5" providerId="LiveId" clId="{4DBAC50E-C344-479B-843E-AF0AB884493D}" dt="2022-03-15T17:48:16.063" v="51"/>
          <ac:spMkLst>
            <pc:docMk/>
            <pc:sldMk cId="0" sldId="557"/>
            <ac:spMk id="72" creationId="{D2B783EE-0239-4717-BBEA-8C9EAC61C824}"/>
          </ac:spMkLst>
        </pc:spChg>
        <pc:spChg chg="del">
          <ac:chgData name="hilary reno" userId="ce1c0b5eb52362c5" providerId="LiveId" clId="{4DBAC50E-C344-479B-843E-AF0AB884493D}" dt="2022-03-15T17:48:16.063" v="51"/>
          <ac:spMkLst>
            <pc:docMk/>
            <pc:sldMk cId="0" sldId="557"/>
            <ac:spMk id="74" creationId="{A7B99495-F43F-4D80-A44F-2CB4764EB90B}"/>
          </ac:spMkLst>
        </pc:spChg>
        <pc:spChg chg="del">
          <ac:chgData name="hilary reno" userId="ce1c0b5eb52362c5" providerId="LiveId" clId="{4DBAC50E-C344-479B-843E-AF0AB884493D}" dt="2022-03-15T17:48:16.063" v="51"/>
          <ac:spMkLst>
            <pc:docMk/>
            <pc:sldMk cId="0" sldId="557"/>
            <ac:spMk id="76" creationId="{70BEB1E7-2F88-40BC-B73D-42E5B6F80BFC}"/>
          </ac:spMkLst>
        </pc:spChg>
      </pc:sldChg>
      <pc:sldChg chg="del">
        <pc:chgData name="hilary reno" userId="ce1c0b5eb52362c5" providerId="LiveId" clId="{4DBAC50E-C344-479B-843E-AF0AB884493D}" dt="2022-03-15T17:45:59.772" v="38" actId="47"/>
        <pc:sldMkLst>
          <pc:docMk/>
          <pc:sldMk cId="3878470099" sldId="613"/>
        </pc:sldMkLst>
      </pc:sldChg>
      <pc:sldChg chg="add">
        <pc:chgData name="hilary reno" userId="ce1c0b5eb52362c5" providerId="LiveId" clId="{4DBAC50E-C344-479B-843E-AF0AB884493D}" dt="2022-03-15T17:49:17.140" v="53"/>
        <pc:sldMkLst>
          <pc:docMk/>
          <pc:sldMk cId="1846732192" sldId="657"/>
        </pc:sldMkLst>
      </pc:sldChg>
      <pc:sldChg chg="modSp add mod">
        <pc:chgData name="hilary reno" userId="ce1c0b5eb52362c5" providerId="LiveId" clId="{4DBAC50E-C344-479B-843E-AF0AB884493D}" dt="2022-03-15T17:49:52.540" v="57" actId="207"/>
        <pc:sldMkLst>
          <pc:docMk/>
          <pc:sldMk cId="3958518715" sldId="658"/>
        </pc:sldMkLst>
        <pc:spChg chg="mod">
          <ac:chgData name="hilary reno" userId="ce1c0b5eb52362c5" providerId="LiveId" clId="{4DBAC50E-C344-479B-843E-AF0AB884493D}" dt="2022-03-15T17:49:52.540" v="57" actId="207"/>
          <ac:spMkLst>
            <pc:docMk/>
            <pc:sldMk cId="3958518715" sldId="658"/>
            <ac:spMk id="4" creationId="{3C0375BC-FDC5-43D3-BFDD-8C31EB7D4C49}"/>
          </ac:spMkLst>
        </pc:spChg>
        <pc:spChg chg="mod">
          <ac:chgData name="hilary reno" userId="ce1c0b5eb52362c5" providerId="LiveId" clId="{4DBAC50E-C344-479B-843E-AF0AB884493D}" dt="2022-03-15T17:49:48.637" v="56" actId="207"/>
          <ac:spMkLst>
            <pc:docMk/>
            <pc:sldMk cId="3958518715" sldId="658"/>
            <ac:spMk id="7" creationId="{05DD64EB-B48A-4561-9C22-3D7E7245C47B}"/>
          </ac:spMkLst>
        </pc:spChg>
      </pc:sldChg>
      <pc:sldChg chg="del">
        <pc:chgData name="hilary reno" userId="ce1c0b5eb52362c5" providerId="LiveId" clId="{4DBAC50E-C344-479B-843E-AF0AB884493D}" dt="2022-03-15T17:46:03.620" v="41" actId="47"/>
        <pc:sldMkLst>
          <pc:docMk/>
          <pc:sldMk cId="3744794476" sldId="669"/>
        </pc:sldMkLst>
      </pc:sldChg>
      <pc:sldChg chg="delSp modSp add mod setBg delDesignElem">
        <pc:chgData name="hilary reno" userId="ce1c0b5eb52362c5" providerId="LiveId" clId="{4DBAC50E-C344-479B-843E-AF0AB884493D}" dt="2022-03-15T17:47:28.775" v="49" actId="207"/>
        <pc:sldMkLst>
          <pc:docMk/>
          <pc:sldMk cId="184650112" sldId="713"/>
        </pc:sldMkLst>
        <pc:spChg chg="mod">
          <ac:chgData name="hilary reno" userId="ce1c0b5eb52362c5" providerId="LiveId" clId="{4DBAC50E-C344-479B-843E-AF0AB884493D}" dt="2022-03-15T17:47:28.775" v="49" actId="207"/>
          <ac:spMkLst>
            <pc:docMk/>
            <pc:sldMk cId="184650112" sldId="713"/>
            <ac:spMk id="2" creationId="{9B8D3050-47C4-4FCF-BE12-2E2556C356F2}"/>
          </ac:spMkLst>
        </pc:spChg>
        <pc:spChg chg="del">
          <ac:chgData name="hilary reno" userId="ce1c0b5eb52362c5" providerId="LiveId" clId="{4DBAC50E-C344-479B-843E-AF0AB884493D}" dt="2022-03-15T17:47:15.547" v="48"/>
          <ac:spMkLst>
            <pc:docMk/>
            <pc:sldMk cId="184650112" sldId="713"/>
            <ac:spMk id="8" creationId="{907EF6B7-1338-4443-8C46-6A318D952DFD}"/>
          </ac:spMkLst>
        </pc:spChg>
        <pc:spChg chg="del">
          <ac:chgData name="hilary reno" userId="ce1c0b5eb52362c5" providerId="LiveId" clId="{4DBAC50E-C344-479B-843E-AF0AB884493D}" dt="2022-03-15T17:47:15.547" v="48"/>
          <ac:spMkLst>
            <pc:docMk/>
            <pc:sldMk cId="184650112" sldId="713"/>
            <ac:spMk id="10" creationId="{DAAE4CDD-124C-4DCF-9584-B6033B545DD5}"/>
          </ac:spMkLst>
        </pc:spChg>
        <pc:spChg chg="del">
          <ac:chgData name="hilary reno" userId="ce1c0b5eb52362c5" providerId="LiveId" clId="{4DBAC50E-C344-479B-843E-AF0AB884493D}" dt="2022-03-15T17:47:15.547" v="48"/>
          <ac:spMkLst>
            <pc:docMk/>
            <pc:sldMk cId="184650112" sldId="713"/>
            <ac:spMk id="12" creationId="{081E4A58-353D-44AE-B2FC-2A74E2E400F7}"/>
          </ac:spMkLst>
        </pc:spChg>
      </pc:sldChg>
      <pc:sldChg chg="del">
        <pc:chgData name="hilary reno" userId="ce1c0b5eb52362c5" providerId="LiveId" clId="{4DBAC50E-C344-479B-843E-AF0AB884493D}" dt="2022-03-15T17:46:02.686" v="40" actId="47"/>
        <pc:sldMkLst>
          <pc:docMk/>
          <pc:sldMk cId="2513622108" sldId="714"/>
        </pc:sldMkLst>
      </pc:sldChg>
      <pc:sldChg chg="add">
        <pc:chgData name="hilary reno" userId="ce1c0b5eb52362c5" providerId="LiveId" clId="{4DBAC50E-C344-479B-843E-AF0AB884493D}" dt="2022-03-15T17:47:15.547" v="48"/>
        <pc:sldMkLst>
          <pc:docMk/>
          <pc:sldMk cId="2660356849" sldId="714"/>
        </pc:sldMkLst>
      </pc:sldChg>
      <pc:sldChg chg="del">
        <pc:chgData name="hilary reno" userId="ce1c0b5eb52362c5" providerId="LiveId" clId="{4DBAC50E-C344-479B-843E-AF0AB884493D}" dt="2022-03-15T17:45:56.920" v="35" actId="47"/>
        <pc:sldMkLst>
          <pc:docMk/>
          <pc:sldMk cId="1079921217" sldId="721"/>
        </pc:sldMkLst>
      </pc:sldChg>
      <pc:sldChg chg="del">
        <pc:chgData name="hilary reno" userId="ce1c0b5eb52362c5" providerId="LiveId" clId="{4DBAC50E-C344-479B-843E-AF0AB884493D}" dt="2022-03-15T17:46:07.143" v="44" actId="47"/>
        <pc:sldMkLst>
          <pc:docMk/>
          <pc:sldMk cId="3160724941" sldId="729"/>
        </pc:sldMkLst>
      </pc:sldChg>
      <pc:sldChg chg="del">
        <pc:chgData name="hilary reno" userId="ce1c0b5eb52362c5" providerId="LiveId" clId="{4DBAC50E-C344-479B-843E-AF0AB884493D}" dt="2022-03-15T17:46:04.340" v="42" actId="47"/>
        <pc:sldMkLst>
          <pc:docMk/>
          <pc:sldMk cId="3485721691" sldId="743"/>
        </pc:sldMkLst>
      </pc:sldChg>
      <pc:sldChg chg="del">
        <pc:chgData name="hilary reno" userId="ce1c0b5eb52362c5" providerId="LiveId" clId="{4DBAC50E-C344-479B-843E-AF0AB884493D}" dt="2022-03-15T17:45:58.906" v="37" actId="47"/>
        <pc:sldMkLst>
          <pc:docMk/>
          <pc:sldMk cId="31117287" sldId="747"/>
        </pc:sldMkLst>
      </pc:sldChg>
      <pc:sldChg chg="del">
        <pc:chgData name="hilary reno" userId="ce1c0b5eb52362c5" providerId="LiveId" clId="{4DBAC50E-C344-479B-843E-AF0AB884493D}" dt="2022-03-15T17:45:34.786" v="30" actId="47"/>
        <pc:sldMkLst>
          <pc:docMk/>
          <pc:sldMk cId="475788189" sldId="758"/>
        </pc:sldMkLst>
      </pc:sldChg>
      <pc:sldChg chg="addSp delSp modSp mod">
        <pc:chgData name="hilary reno" userId="ce1c0b5eb52362c5" providerId="LiveId" clId="{4DBAC50E-C344-479B-843E-AF0AB884493D}" dt="2022-03-17T17:52:09.222" v="89" actId="1076"/>
        <pc:sldMkLst>
          <pc:docMk/>
          <pc:sldMk cId="2118237755" sldId="759"/>
        </pc:sldMkLst>
        <pc:spChg chg="mod">
          <ac:chgData name="hilary reno" userId="ce1c0b5eb52362c5" providerId="LiveId" clId="{4DBAC50E-C344-479B-843E-AF0AB884493D}" dt="2022-03-17T17:52:09.222" v="89" actId="1076"/>
          <ac:spMkLst>
            <pc:docMk/>
            <pc:sldMk cId="2118237755" sldId="759"/>
            <ac:spMk id="2" creationId="{3FBE8445-97B0-4A2F-94D6-5DD693DC4F80}"/>
          </ac:spMkLst>
        </pc:spChg>
        <pc:spChg chg="del">
          <ac:chgData name="hilary reno" userId="ce1c0b5eb52362c5" providerId="LiveId" clId="{4DBAC50E-C344-479B-843E-AF0AB884493D}" dt="2022-03-17T17:49:31.199" v="60" actId="21"/>
          <ac:spMkLst>
            <pc:docMk/>
            <pc:sldMk cId="2118237755" sldId="759"/>
            <ac:spMk id="3" creationId="{A705B9F7-6C27-4F42-91DB-96D5E8BC78D5}"/>
          </ac:spMkLst>
        </pc:spChg>
        <pc:picChg chg="add del mod">
          <ac:chgData name="hilary reno" userId="ce1c0b5eb52362c5" providerId="LiveId" clId="{4DBAC50E-C344-479B-843E-AF0AB884493D}" dt="2022-03-17T17:50:51.374" v="69" actId="21"/>
          <ac:picMkLst>
            <pc:docMk/>
            <pc:sldMk cId="2118237755" sldId="759"/>
            <ac:picMk id="5" creationId="{1FE9AF75-43DB-4A00-8B2E-ABF4331FDBF4}"/>
          </ac:picMkLst>
        </pc:picChg>
        <pc:picChg chg="add mod">
          <ac:chgData name="hilary reno" userId="ce1c0b5eb52362c5" providerId="LiveId" clId="{4DBAC50E-C344-479B-843E-AF0AB884493D}" dt="2022-03-17T17:51:01.105" v="71" actId="1076"/>
          <ac:picMkLst>
            <pc:docMk/>
            <pc:sldMk cId="2118237755" sldId="759"/>
            <ac:picMk id="7" creationId="{08DC7B0A-24E0-40F2-83FF-3F26D6B0019E}"/>
          </ac:picMkLst>
        </pc:picChg>
      </pc:sldChg>
      <pc:sldChg chg="addSp delSp modSp new mod setBg">
        <pc:chgData name="hilary reno" userId="ce1c0b5eb52362c5" providerId="LiveId" clId="{4DBAC50E-C344-479B-843E-AF0AB884493D}" dt="2022-03-17T18:02:41.032" v="119" actId="1076"/>
        <pc:sldMkLst>
          <pc:docMk/>
          <pc:sldMk cId="12140608" sldId="760"/>
        </pc:sldMkLst>
        <pc:spChg chg="mod">
          <ac:chgData name="hilary reno" userId="ce1c0b5eb52362c5" providerId="LiveId" clId="{4DBAC50E-C344-479B-843E-AF0AB884493D}" dt="2022-03-17T18:02:25.976" v="114" actId="26606"/>
          <ac:spMkLst>
            <pc:docMk/>
            <pc:sldMk cId="12140608" sldId="760"/>
            <ac:spMk id="2" creationId="{39BB92CA-37BB-4075-9F61-CF8B36F130CC}"/>
          </ac:spMkLst>
        </pc:spChg>
        <pc:spChg chg="del">
          <ac:chgData name="hilary reno" userId="ce1c0b5eb52362c5" providerId="LiveId" clId="{4DBAC50E-C344-479B-843E-AF0AB884493D}" dt="2022-03-17T18:00:08.868" v="92" actId="21"/>
          <ac:spMkLst>
            <pc:docMk/>
            <pc:sldMk cId="12140608" sldId="760"/>
            <ac:spMk id="3" creationId="{A37D464F-BA03-4372-9269-EA8A7AFA13BE}"/>
          </ac:spMkLst>
        </pc:spChg>
        <pc:spChg chg="add">
          <ac:chgData name="hilary reno" userId="ce1c0b5eb52362c5" providerId="LiveId" clId="{4DBAC50E-C344-479B-843E-AF0AB884493D}" dt="2022-03-17T18:02:25.976" v="114" actId="26606"/>
          <ac:spMkLst>
            <pc:docMk/>
            <pc:sldMk cId="12140608" sldId="760"/>
            <ac:spMk id="11" creationId="{C4879EFC-8E62-4E00-973C-C45EE9EC676D}"/>
          </ac:spMkLst>
        </pc:spChg>
        <pc:spChg chg="add">
          <ac:chgData name="hilary reno" userId="ce1c0b5eb52362c5" providerId="LiveId" clId="{4DBAC50E-C344-479B-843E-AF0AB884493D}" dt="2022-03-17T18:02:25.976" v="114" actId="26606"/>
          <ac:spMkLst>
            <pc:docMk/>
            <pc:sldMk cId="12140608" sldId="760"/>
            <ac:spMk id="13" creationId="{D6A9C53F-5F90-40A5-8C85-5412D39C8C68}"/>
          </ac:spMkLst>
        </pc:spChg>
        <pc:picChg chg="add mod ord">
          <ac:chgData name="hilary reno" userId="ce1c0b5eb52362c5" providerId="LiveId" clId="{4DBAC50E-C344-479B-843E-AF0AB884493D}" dt="2022-03-17T18:02:32.863" v="116" actId="1076"/>
          <ac:picMkLst>
            <pc:docMk/>
            <pc:sldMk cId="12140608" sldId="760"/>
            <ac:picMk id="5" creationId="{0B9063D9-7B5D-407A-BBA8-0D60AAB3DD7E}"/>
          </ac:picMkLst>
        </pc:picChg>
        <pc:picChg chg="add mod">
          <ac:chgData name="hilary reno" userId="ce1c0b5eb52362c5" providerId="LiveId" clId="{4DBAC50E-C344-479B-843E-AF0AB884493D}" dt="2022-03-17T18:02:41.032" v="119" actId="1076"/>
          <ac:picMkLst>
            <pc:docMk/>
            <pc:sldMk cId="12140608" sldId="760"/>
            <ac:picMk id="6" creationId="{CBE780A6-C778-4A99-947B-C935C4AA6BC6}"/>
          </ac:picMkLst>
        </pc:picChg>
      </pc:sldChg>
      <pc:sldMasterChg chg="delSldLayout">
        <pc:chgData name="hilary reno" userId="ce1c0b5eb52362c5" providerId="LiveId" clId="{4DBAC50E-C344-479B-843E-AF0AB884493D}" dt="2022-03-15T17:46:05.671" v="43" actId="47"/>
        <pc:sldMasterMkLst>
          <pc:docMk/>
          <pc:sldMasterMk cId="0" sldId="2147483648"/>
        </pc:sldMasterMkLst>
        <pc:sldLayoutChg chg="del">
          <pc:chgData name="hilary reno" userId="ce1c0b5eb52362c5" providerId="LiveId" clId="{4DBAC50E-C344-479B-843E-AF0AB884493D}" dt="2022-03-15T17:46:05.671" v="43" actId="47"/>
          <pc:sldLayoutMkLst>
            <pc:docMk/>
            <pc:sldMasterMk cId="0" sldId="2147483648"/>
            <pc:sldLayoutMk cId="0" sldId="2147483654"/>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9AA18-7F8F-4521-BCE6-6B789B3A0EA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B6EFF2-6AE0-4E50-9288-1582000920B1}">
      <dgm:prSet custT="1"/>
      <dgm:spPr/>
      <dgm:t>
        <a:bodyPr/>
        <a:lstStyle/>
        <a:p>
          <a:r>
            <a:rPr lang="en-US" sz="2600" b="0" i="0" dirty="0"/>
            <a:t>Meaning that </a:t>
          </a:r>
          <a:r>
            <a:rPr lang="en-US" sz="2600" dirty="0"/>
            <a:t>a </a:t>
          </a:r>
          <a:r>
            <a:rPr lang="en-US" sz="2600" b="1" i="0" u="sng" dirty="0"/>
            <a:t>recommended treatment</a:t>
          </a:r>
          <a:r>
            <a:rPr lang="en-US" sz="2600" b="1" i="0" dirty="0"/>
            <a:t> </a:t>
          </a:r>
          <a:r>
            <a:rPr lang="en-US" sz="2600" b="0" i="0" dirty="0"/>
            <a:t>is a treatment that is more effective as shown by evidence in observational studies or RCTs.</a:t>
          </a:r>
          <a:endParaRPr lang="en-US" sz="2600" dirty="0"/>
        </a:p>
      </dgm:t>
    </dgm:pt>
    <dgm:pt modelId="{C1D04F2C-F186-4D33-8932-BADEE37AACD7}" type="parTrans" cxnId="{1E98DD82-2D25-4DDA-95B6-5772B8FB150C}">
      <dgm:prSet/>
      <dgm:spPr/>
      <dgm:t>
        <a:bodyPr/>
        <a:lstStyle/>
        <a:p>
          <a:endParaRPr lang="en-US"/>
        </a:p>
      </dgm:t>
    </dgm:pt>
    <dgm:pt modelId="{166881B6-06E6-40B9-A00D-7ABD08C0306F}" type="sibTrans" cxnId="{1E98DD82-2D25-4DDA-95B6-5772B8FB150C}">
      <dgm:prSet/>
      <dgm:spPr/>
      <dgm:t>
        <a:bodyPr/>
        <a:lstStyle/>
        <a:p>
          <a:endParaRPr lang="en-US"/>
        </a:p>
      </dgm:t>
    </dgm:pt>
    <dgm:pt modelId="{DF4B62F4-C30B-40D9-83F8-329A66755C82}">
      <dgm:prSet custT="1"/>
      <dgm:spPr/>
      <dgm:t>
        <a:bodyPr/>
        <a:lstStyle/>
        <a:p>
          <a:r>
            <a:rPr lang="en-US" sz="2600" b="0" i="0" dirty="0"/>
            <a:t>An </a:t>
          </a:r>
          <a:r>
            <a:rPr lang="en-US" sz="2600" b="1" i="0" u="sng" dirty="0"/>
            <a:t>alternative treatment</a:t>
          </a:r>
          <a:r>
            <a:rPr lang="en-US" sz="2600" b="1" i="0" dirty="0"/>
            <a:t> </a:t>
          </a:r>
          <a:r>
            <a:rPr lang="en-US" sz="2600" b="0" i="0" dirty="0"/>
            <a:t>would</a:t>
          </a:r>
          <a:r>
            <a:rPr lang="en-US" sz="2600" dirty="0"/>
            <a:t> be effective </a:t>
          </a:r>
          <a:r>
            <a:rPr lang="en-US" sz="2600" b="0" i="0" dirty="0"/>
            <a:t>but less so or effectively less so if it is more difficult to take or tolerate. </a:t>
          </a:r>
          <a:endParaRPr lang="en-US" sz="2600" dirty="0"/>
        </a:p>
      </dgm:t>
    </dgm:pt>
    <dgm:pt modelId="{6A451329-1462-4D9D-AFC1-BE7E08F241F1}" type="parTrans" cxnId="{C65016EE-FF5A-4C27-820C-3D7C7CB709AD}">
      <dgm:prSet/>
      <dgm:spPr/>
      <dgm:t>
        <a:bodyPr/>
        <a:lstStyle/>
        <a:p>
          <a:endParaRPr lang="en-US"/>
        </a:p>
      </dgm:t>
    </dgm:pt>
    <dgm:pt modelId="{B4744341-F0E9-4085-9C3C-FBD1C30E7E54}" type="sibTrans" cxnId="{C65016EE-FF5A-4C27-820C-3D7C7CB709AD}">
      <dgm:prSet/>
      <dgm:spPr/>
      <dgm:t>
        <a:bodyPr/>
        <a:lstStyle/>
        <a:p>
          <a:endParaRPr lang="en-US"/>
        </a:p>
      </dgm:t>
    </dgm:pt>
    <dgm:pt modelId="{2F0A15E9-D571-4AF9-BE68-C0473DA9F66A}" type="pres">
      <dgm:prSet presAssocID="{B1F9AA18-7F8F-4521-BCE6-6B789B3A0EA2}" presName="root" presStyleCnt="0">
        <dgm:presLayoutVars>
          <dgm:dir/>
          <dgm:resizeHandles val="exact"/>
        </dgm:presLayoutVars>
      </dgm:prSet>
      <dgm:spPr/>
    </dgm:pt>
    <dgm:pt modelId="{D102C78A-17B0-4AB1-9A7B-56989A6F4998}" type="pres">
      <dgm:prSet presAssocID="{A7B6EFF2-6AE0-4E50-9288-1582000920B1}" presName="compNode" presStyleCnt="0"/>
      <dgm:spPr/>
    </dgm:pt>
    <dgm:pt modelId="{FDE64B8A-8533-4853-9FF0-7405668B19D5}" type="pres">
      <dgm:prSet presAssocID="{A7B6EFF2-6AE0-4E50-9288-1582000920B1}" presName="bgRect" presStyleLbl="bgShp" presStyleIdx="0" presStyleCnt="2"/>
      <dgm:spPr/>
    </dgm:pt>
    <dgm:pt modelId="{56EEDDF0-EC65-4D1E-9229-16F065D6B188}" type="pres">
      <dgm:prSet presAssocID="{A7B6EFF2-6AE0-4E50-9288-1582000920B1}" presName="iconRect" presStyleLbl="node1" presStyleIdx="0" presStyleCnt="2" custLinFactNeighborX="8168" custLinFactNeighborY="-408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29B749CE-BB99-4D40-B5A0-BA8A2534FEA1}" type="pres">
      <dgm:prSet presAssocID="{A7B6EFF2-6AE0-4E50-9288-1582000920B1}" presName="spaceRect" presStyleCnt="0"/>
      <dgm:spPr/>
    </dgm:pt>
    <dgm:pt modelId="{58BA1209-E760-431D-A257-0B3102BE518F}" type="pres">
      <dgm:prSet presAssocID="{A7B6EFF2-6AE0-4E50-9288-1582000920B1}" presName="parTx" presStyleLbl="revTx" presStyleIdx="0" presStyleCnt="2">
        <dgm:presLayoutVars>
          <dgm:chMax val="0"/>
          <dgm:chPref val="0"/>
        </dgm:presLayoutVars>
      </dgm:prSet>
      <dgm:spPr/>
    </dgm:pt>
    <dgm:pt modelId="{887C3401-6169-40B7-88BF-FA2CA67E6562}" type="pres">
      <dgm:prSet presAssocID="{166881B6-06E6-40B9-A00D-7ABD08C0306F}" presName="sibTrans" presStyleCnt="0"/>
      <dgm:spPr/>
    </dgm:pt>
    <dgm:pt modelId="{1562CF64-A497-4992-9A8B-9C4207A199E7}" type="pres">
      <dgm:prSet presAssocID="{DF4B62F4-C30B-40D9-83F8-329A66755C82}" presName="compNode" presStyleCnt="0"/>
      <dgm:spPr/>
    </dgm:pt>
    <dgm:pt modelId="{DE7DEF47-79FA-4C71-96BE-604C867357D6}" type="pres">
      <dgm:prSet presAssocID="{DF4B62F4-C30B-40D9-83F8-329A66755C82}" presName="bgRect" presStyleLbl="bgShp" presStyleIdx="1" presStyleCnt="2"/>
      <dgm:spPr/>
    </dgm:pt>
    <dgm:pt modelId="{F1D8B1AF-E141-4530-B395-5D73B12C0BB6}" type="pres">
      <dgm:prSet presAssocID="{DF4B62F4-C30B-40D9-83F8-329A66755C8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D9FA77AD-0FE4-4221-960D-94A5E8BEF42A}" type="pres">
      <dgm:prSet presAssocID="{DF4B62F4-C30B-40D9-83F8-329A66755C82}" presName="spaceRect" presStyleCnt="0"/>
      <dgm:spPr/>
    </dgm:pt>
    <dgm:pt modelId="{443BD9D4-66E6-4215-9644-8977DDD80B2E}" type="pres">
      <dgm:prSet presAssocID="{DF4B62F4-C30B-40D9-83F8-329A66755C82}" presName="parTx" presStyleLbl="revTx" presStyleIdx="1" presStyleCnt="2">
        <dgm:presLayoutVars>
          <dgm:chMax val="0"/>
          <dgm:chPref val="0"/>
        </dgm:presLayoutVars>
      </dgm:prSet>
      <dgm:spPr/>
    </dgm:pt>
  </dgm:ptLst>
  <dgm:cxnLst>
    <dgm:cxn modelId="{768FF062-0E64-45CE-8CB2-F5355F3C99F4}" type="presOf" srcId="{B1F9AA18-7F8F-4521-BCE6-6B789B3A0EA2}" destId="{2F0A15E9-D571-4AF9-BE68-C0473DA9F66A}" srcOrd="0" destOrd="0" presId="urn:microsoft.com/office/officeart/2018/2/layout/IconVerticalSolidList"/>
    <dgm:cxn modelId="{1E98DD82-2D25-4DDA-95B6-5772B8FB150C}" srcId="{B1F9AA18-7F8F-4521-BCE6-6B789B3A0EA2}" destId="{A7B6EFF2-6AE0-4E50-9288-1582000920B1}" srcOrd="0" destOrd="0" parTransId="{C1D04F2C-F186-4D33-8932-BADEE37AACD7}" sibTransId="{166881B6-06E6-40B9-A00D-7ABD08C0306F}"/>
    <dgm:cxn modelId="{059B1BC2-9E22-4961-AC41-C1C0479C9952}" type="presOf" srcId="{A7B6EFF2-6AE0-4E50-9288-1582000920B1}" destId="{58BA1209-E760-431D-A257-0B3102BE518F}" srcOrd="0" destOrd="0" presId="urn:microsoft.com/office/officeart/2018/2/layout/IconVerticalSolidList"/>
    <dgm:cxn modelId="{4B281FC3-BBCF-47A9-A72B-AE328AC26F25}" type="presOf" srcId="{DF4B62F4-C30B-40D9-83F8-329A66755C82}" destId="{443BD9D4-66E6-4215-9644-8977DDD80B2E}" srcOrd="0" destOrd="0" presId="urn:microsoft.com/office/officeart/2018/2/layout/IconVerticalSolidList"/>
    <dgm:cxn modelId="{C65016EE-FF5A-4C27-820C-3D7C7CB709AD}" srcId="{B1F9AA18-7F8F-4521-BCE6-6B789B3A0EA2}" destId="{DF4B62F4-C30B-40D9-83F8-329A66755C82}" srcOrd="1" destOrd="0" parTransId="{6A451329-1462-4D9D-AFC1-BE7E08F241F1}" sibTransId="{B4744341-F0E9-4085-9C3C-FBD1C30E7E54}"/>
    <dgm:cxn modelId="{FA1ED3B3-D41F-4272-B5B2-CFE350C3158C}" type="presParOf" srcId="{2F0A15E9-D571-4AF9-BE68-C0473DA9F66A}" destId="{D102C78A-17B0-4AB1-9A7B-56989A6F4998}" srcOrd="0" destOrd="0" presId="urn:microsoft.com/office/officeart/2018/2/layout/IconVerticalSolidList"/>
    <dgm:cxn modelId="{94079EA7-AC7C-4573-A6F0-8C3B00D7D300}" type="presParOf" srcId="{D102C78A-17B0-4AB1-9A7B-56989A6F4998}" destId="{FDE64B8A-8533-4853-9FF0-7405668B19D5}" srcOrd="0" destOrd="0" presId="urn:microsoft.com/office/officeart/2018/2/layout/IconVerticalSolidList"/>
    <dgm:cxn modelId="{E0E212DD-2A02-4F4B-97FF-9C6056211795}" type="presParOf" srcId="{D102C78A-17B0-4AB1-9A7B-56989A6F4998}" destId="{56EEDDF0-EC65-4D1E-9229-16F065D6B188}" srcOrd="1" destOrd="0" presId="urn:microsoft.com/office/officeart/2018/2/layout/IconVerticalSolidList"/>
    <dgm:cxn modelId="{79DD6BF6-383F-482E-8922-48568009E874}" type="presParOf" srcId="{D102C78A-17B0-4AB1-9A7B-56989A6F4998}" destId="{29B749CE-BB99-4D40-B5A0-BA8A2534FEA1}" srcOrd="2" destOrd="0" presId="urn:microsoft.com/office/officeart/2018/2/layout/IconVerticalSolidList"/>
    <dgm:cxn modelId="{C323C7F6-9F68-4E2F-94F8-B65FA0EDD3BE}" type="presParOf" srcId="{D102C78A-17B0-4AB1-9A7B-56989A6F4998}" destId="{58BA1209-E760-431D-A257-0B3102BE518F}" srcOrd="3" destOrd="0" presId="urn:microsoft.com/office/officeart/2018/2/layout/IconVerticalSolidList"/>
    <dgm:cxn modelId="{470991D5-1826-4402-BA2C-C2E00746F6D0}" type="presParOf" srcId="{2F0A15E9-D571-4AF9-BE68-C0473DA9F66A}" destId="{887C3401-6169-40B7-88BF-FA2CA67E6562}" srcOrd="1" destOrd="0" presId="urn:microsoft.com/office/officeart/2018/2/layout/IconVerticalSolidList"/>
    <dgm:cxn modelId="{B1124EB3-CCED-484C-9547-4C426AAD2CC3}" type="presParOf" srcId="{2F0A15E9-D571-4AF9-BE68-C0473DA9F66A}" destId="{1562CF64-A497-4992-9A8B-9C4207A199E7}" srcOrd="2" destOrd="0" presId="urn:microsoft.com/office/officeart/2018/2/layout/IconVerticalSolidList"/>
    <dgm:cxn modelId="{47EE06D1-FCE4-4CE1-82B1-A61262529D51}" type="presParOf" srcId="{1562CF64-A497-4992-9A8B-9C4207A199E7}" destId="{DE7DEF47-79FA-4C71-96BE-604C867357D6}" srcOrd="0" destOrd="0" presId="urn:microsoft.com/office/officeart/2018/2/layout/IconVerticalSolidList"/>
    <dgm:cxn modelId="{0A676DDB-B406-4A84-9C77-BDB856338734}" type="presParOf" srcId="{1562CF64-A497-4992-9A8B-9C4207A199E7}" destId="{F1D8B1AF-E141-4530-B395-5D73B12C0BB6}" srcOrd="1" destOrd="0" presId="urn:microsoft.com/office/officeart/2018/2/layout/IconVerticalSolidList"/>
    <dgm:cxn modelId="{602D8949-5987-4195-A679-F4A3A74144E4}" type="presParOf" srcId="{1562CF64-A497-4992-9A8B-9C4207A199E7}" destId="{D9FA77AD-0FE4-4221-960D-94A5E8BEF42A}" srcOrd="2" destOrd="0" presId="urn:microsoft.com/office/officeart/2018/2/layout/IconVerticalSolidList"/>
    <dgm:cxn modelId="{DBDF6D64-B16F-4ECB-9108-04F9F77B34FD}" type="presParOf" srcId="{1562CF64-A497-4992-9A8B-9C4207A199E7}" destId="{443BD9D4-66E6-4215-9644-8977DDD80B2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FB3118-5DB1-4994-95FD-0740BEADCE82}"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803A799D-551A-4905-9FB9-B7FE0E2037B6}">
      <dgm:prSet/>
      <dgm:spPr/>
      <dgm:t>
        <a:bodyPr/>
        <a:lstStyle/>
        <a:p>
          <a:r>
            <a:rPr lang="en-US" b="0" i="0" dirty="0" err="1"/>
            <a:t>Azithro</a:t>
          </a:r>
          <a:r>
            <a:rPr lang="en-US" b="0" i="0" dirty="0"/>
            <a:t> can be dispensed in </a:t>
          </a:r>
          <a:r>
            <a:rPr lang="en-US" dirty="0"/>
            <a:t>an</a:t>
          </a:r>
          <a:r>
            <a:rPr lang="en-US" b="0" i="0" dirty="0"/>
            <a:t> ED</a:t>
          </a:r>
          <a:r>
            <a:rPr lang="en-US" dirty="0"/>
            <a:t> or </a:t>
          </a:r>
          <a:r>
            <a:rPr lang="en-US" b="0" i="0" dirty="0"/>
            <a:t>clinic, so filling a prescription is not an issue.</a:t>
          </a:r>
          <a:endParaRPr lang="en-US" dirty="0"/>
        </a:p>
      </dgm:t>
    </dgm:pt>
    <dgm:pt modelId="{BC110FE3-FA40-489A-80E3-DAB25A09652C}" type="parTrans" cxnId="{887BB9CC-A6F3-4937-B016-24CE08FC3E56}">
      <dgm:prSet/>
      <dgm:spPr/>
      <dgm:t>
        <a:bodyPr/>
        <a:lstStyle/>
        <a:p>
          <a:endParaRPr lang="en-US"/>
        </a:p>
      </dgm:t>
    </dgm:pt>
    <dgm:pt modelId="{218B476B-8B7D-40BE-9B37-4029E9B24D14}" type="sibTrans" cxnId="{887BB9CC-A6F3-4937-B016-24CE08FC3E56}">
      <dgm:prSet/>
      <dgm:spPr/>
      <dgm:t>
        <a:bodyPr/>
        <a:lstStyle/>
        <a:p>
          <a:endParaRPr lang="en-US"/>
        </a:p>
      </dgm:t>
    </dgm:pt>
    <dgm:pt modelId="{71B9EF90-9D2A-4E71-A553-EC1A30F801C5}">
      <dgm:prSet/>
      <dgm:spPr/>
      <dgm:t>
        <a:bodyPr/>
        <a:lstStyle/>
        <a:p>
          <a:r>
            <a:rPr lang="en-US"/>
            <a:t>Since it is a one-time dose, </a:t>
          </a:r>
          <a:r>
            <a:rPr lang="en-US" b="0" i="0"/>
            <a:t>hiding meds from your </a:t>
          </a:r>
          <a:r>
            <a:rPr lang="en-US"/>
            <a:t>guardians</a:t>
          </a:r>
          <a:r>
            <a:rPr lang="en-US" b="0" i="0"/>
            <a:t> is not an issue.</a:t>
          </a:r>
          <a:endParaRPr lang="en-US"/>
        </a:p>
      </dgm:t>
    </dgm:pt>
    <dgm:pt modelId="{25B6BD67-11DB-4E68-B0E2-F8782A7B50AC}" type="parTrans" cxnId="{19BEA48E-49DF-468D-9286-BA0DC6E1A5D0}">
      <dgm:prSet/>
      <dgm:spPr/>
      <dgm:t>
        <a:bodyPr/>
        <a:lstStyle/>
        <a:p>
          <a:endParaRPr lang="en-US"/>
        </a:p>
      </dgm:t>
    </dgm:pt>
    <dgm:pt modelId="{EE12B833-50E6-406C-8B7B-ABE8E81440E3}" type="sibTrans" cxnId="{19BEA48E-49DF-468D-9286-BA0DC6E1A5D0}">
      <dgm:prSet/>
      <dgm:spPr/>
      <dgm:t>
        <a:bodyPr/>
        <a:lstStyle/>
        <a:p>
          <a:endParaRPr lang="en-US"/>
        </a:p>
      </dgm:t>
    </dgm:pt>
    <dgm:pt modelId="{06E91F02-404F-485A-BB05-473D929E1424}">
      <dgm:prSet/>
      <dgm:spPr/>
      <dgm:t>
        <a:bodyPr/>
        <a:lstStyle/>
        <a:p>
          <a:r>
            <a:rPr lang="en-US" dirty="0"/>
            <a:t>Is</a:t>
          </a:r>
          <a:r>
            <a:rPr lang="en-US" b="0" i="0" dirty="0"/>
            <a:t> thought safer in pregnancy. </a:t>
          </a:r>
          <a:endParaRPr lang="en-US" dirty="0"/>
        </a:p>
      </dgm:t>
    </dgm:pt>
    <dgm:pt modelId="{F383EA7C-C626-4D02-89A3-6A967E201409}" type="parTrans" cxnId="{B0C0D6F8-B297-4514-A5B5-22C05C5483C1}">
      <dgm:prSet/>
      <dgm:spPr/>
      <dgm:t>
        <a:bodyPr/>
        <a:lstStyle/>
        <a:p>
          <a:endParaRPr lang="en-US"/>
        </a:p>
      </dgm:t>
    </dgm:pt>
    <dgm:pt modelId="{FF9BA2E8-A1EB-4A16-8893-2AA91F1816D1}" type="sibTrans" cxnId="{B0C0D6F8-B297-4514-A5B5-22C05C5483C1}">
      <dgm:prSet/>
      <dgm:spPr/>
      <dgm:t>
        <a:bodyPr/>
        <a:lstStyle/>
        <a:p>
          <a:endParaRPr lang="en-US"/>
        </a:p>
      </dgm:t>
    </dgm:pt>
    <dgm:pt modelId="{46799BA6-C777-40A2-A58E-FAF25882C6E0}">
      <dgm:prSet/>
      <dgm:spPr/>
      <dgm:t>
        <a:bodyPr/>
        <a:lstStyle/>
        <a:p>
          <a:r>
            <a:rPr lang="en-US" dirty="0"/>
            <a:t>Easier to take if unhoused</a:t>
          </a:r>
        </a:p>
      </dgm:t>
    </dgm:pt>
    <dgm:pt modelId="{19CD3BD5-1E48-41DC-B386-16B8AE527183}" type="parTrans" cxnId="{7D2D49FC-94A1-4C57-9D9E-23F513D50C58}">
      <dgm:prSet/>
      <dgm:spPr/>
      <dgm:t>
        <a:bodyPr/>
        <a:lstStyle/>
        <a:p>
          <a:endParaRPr lang="en-US"/>
        </a:p>
      </dgm:t>
    </dgm:pt>
    <dgm:pt modelId="{59598A9B-68D8-46ED-99EC-59E9EA9A0F0E}" type="sibTrans" cxnId="{7D2D49FC-94A1-4C57-9D9E-23F513D50C58}">
      <dgm:prSet/>
      <dgm:spPr/>
      <dgm:t>
        <a:bodyPr/>
        <a:lstStyle/>
        <a:p>
          <a:endParaRPr lang="en-US"/>
        </a:p>
      </dgm:t>
    </dgm:pt>
    <dgm:pt modelId="{27B12C47-3C16-41CE-BA25-B6BB7AD7B397}">
      <dgm:prSet/>
      <dgm:spPr/>
      <dgm:t>
        <a:bodyPr/>
        <a:lstStyle/>
        <a:p>
          <a:r>
            <a:rPr lang="en-US" dirty="0"/>
            <a:t>Cost? $9-$18			</a:t>
          </a:r>
        </a:p>
        <a:p>
          <a:r>
            <a:rPr lang="en-US" baseline="30000" dirty="0"/>
            <a:t>*St. Louis Region Jan 2022</a:t>
          </a:r>
          <a:endParaRPr lang="en-US" dirty="0"/>
        </a:p>
      </dgm:t>
    </dgm:pt>
    <dgm:pt modelId="{1A47BCFB-2E0B-4F92-9367-279141E147EB}" type="parTrans" cxnId="{920CA238-C41B-4510-9269-8E6E251F8E2C}">
      <dgm:prSet/>
      <dgm:spPr/>
      <dgm:t>
        <a:bodyPr/>
        <a:lstStyle/>
        <a:p>
          <a:endParaRPr lang="en-US"/>
        </a:p>
      </dgm:t>
    </dgm:pt>
    <dgm:pt modelId="{C4523877-3409-4C08-833F-2DDD0AB6FE64}" type="sibTrans" cxnId="{920CA238-C41B-4510-9269-8E6E251F8E2C}">
      <dgm:prSet/>
      <dgm:spPr/>
      <dgm:t>
        <a:bodyPr/>
        <a:lstStyle/>
        <a:p>
          <a:endParaRPr lang="en-US"/>
        </a:p>
      </dgm:t>
    </dgm:pt>
    <dgm:pt modelId="{1D200138-EE29-42AE-99A5-36D9D7B59DEC}">
      <dgm:prSet/>
      <dgm:spPr/>
      <dgm:t>
        <a:bodyPr/>
        <a:lstStyle/>
        <a:p>
          <a:r>
            <a:rPr lang="en-US" dirty="0"/>
            <a:t>doxy monohydrate course $8-$15</a:t>
          </a:r>
        </a:p>
      </dgm:t>
    </dgm:pt>
    <dgm:pt modelId="{65FE11FB-82F5-45ED-8C72-7525C2E50022}" type="parTrans" cxnId="{6453B374-A61E-4F32-BC3E-EAD4289DABC7}">
      <dgm:prSet/>
      <dgm:spPr/>
      <dgm:t>
        <a:bodyPr/>
        <a:lstStyle/>
        <a:p>
          <a:endParaRPr lang="en-US"/>
        </a:p>
      </dgm:t>
    </dgm:pt>
    <dgm:pt modelId="{D76366E1-8EE4-4534-9C8A-E29EE55CAF88}" type="sibTrans" cxnId="{6453B374-A61E-4F32-BC3E-EAD4289DABC7}">
      <dgm:prSet/>
      <dgm:spPr/>
      <dgm:t>
        <a:bodyPr/>
        <a:lstStyle/>
        <a:p>
          <a:endParaRPr lang="en-US"/>
        </a:p>
      </dgm:t>
    </dgm:pt>
    <dgm:pt modelId="{8F27E5E1-8E9A-4B6D-A496-D977586D4DD2}" type="pres">
      <dgm:prSet presAssocID="{3DFB3118-5DB1-4994-95FD-0740BEADCE82}" presName="diagram" presStyleCnt="0">
        <dgm:presLayoutVars>
          <dgm:dir/>
          <dgm:resizeHandles val="exact"/>
        </dgm:presLayoutVars>
      </dgm:prSet>
      <dgm:spPr/>
    </dgm:pt>
    <dgm:pt modelId="{01ED30E6-8F5A-4313-8952-B38FED8D1D0A}" type="pres">
      <dgm:prSet presAssocID="{803A799D-551A-4905-9FB9-B7FE0E2037B6}" presName="node" presStyleLbl="node1" presStyleIdx="0" presStyleCnt="5">
        <dgm:presLayoutVars>
          <dgm:bulletEnabled val="1"/>
        </dgm:presLayoutVars>
      </dgm:prSet>
      <dgm:spPr/>
    </dgm:pt>
    <dgm:pt modelId="{44105ACF-7AE8-4500-BBA6-2BBA04EB256C}" type="pres">
      <dgm:prSet presAssocID="{218B476B-8B7D-40BE-9B37-4029E9B24D14}" presName="sibTrans" presStyleCnt="0"/>
      <dgm:spPr/>
    </dgm:pt>
    <dgm:pt modelId="{44F6D3BE-79DC-4AA4-805D-BCC7117C676C}" type="pres">
      <dgm:prSet presAssocID="{71B9EF90-9D2A-4E71-A553-EC1A30F801C5}" presName="node" presStyleLbl="node1" presStyleIdx="1" presStyleCnt="5">
        <dgm:presLayoutVars>
          <dgm:bulletEnabled val="1"/>
        </dgm:presLayoutVars>
      </dgm:prSet>
      <dgm:spPr/>
    </dgm:pt>
    <dgm:pt modelId="{472C9F8E-1299-4EBE-8F3B-A0A137DCFA0F}" type="pres">
      <dgm:prSet presAssocID="{EE12B833-50E6-406C-8B7B-ABE8E81440E3}" presName="sibTrans" presStyleCnt="0"/>
      <dgm:spPr/>
    </dgm:pt>
    <dgm:pt modelId="{21A40E7B-0CA5-4E2C-8DC4-FBDAAF86D7F8}" type="pres">
      <dgm:prSet presAssocID="{06E91F02-404F-485A-BB05-473D929E1424}" presName="node" presStyleLbl="node1" presStyleIdx="2" presStyleCnt="5">
        <dgm:presLayoutVars>
          <dgm:bulletEnabled val="1"/>
        </dgm:presLayoutVars>
      </dgm:prSet>
      <dgm:spPr/>
    </dgm:pt>
    <dgm:pt modelId="{6317374F-E197-4E75-A329-978F3EF8F2B5}" type="pres">
      <dgm:prSet presAssocID="{FF9BA2E8-A1EB-4A16-8893-2AA91F1816D1}" presName="sibTrans" presStyleCnt="0"/>
      <dgm:spPr/>
    </dgm:pt>
    <dgm:pt modelId="{2E4AD0B8-F986-46C9-B7F0-5E80FBB993BF}" type="pres">
      <dgm:prSet presAssocID="{46799BA6-C777-40A2-A58E-FAF25882C6E0}" presName="node" presStyleLbl="node1" presStyleIdx="3" presStyleCnt="5">
        <dgm:presLayoutVars>
          <dgm:bulletEnabled val="1"/>
        </dgm:presLayoutVars>
      </dgm:prSet>
      <dgm:spPr/>
    </dgm:pt>
    <dgm:pt modelId="{6332ACF6-FA3F-4891-81D3-FB12BD5E506D}" type="pres">
      <dgm:prSet presAssocID="{59598A9B-68D8-46ED-99EC-59E9EA9A0F0E}" presName="sibTrans" presStyleCnt="0"/>
      <dgm:spPr/>
    </dgm:pt>
    <dgm:pt modelId="{304D4DAF-330A-4A86-BDD2-E6051FCBFC6B}" type="pres">
      <dgm:prSet presAssocID="{27B12C47-3C16-41CE-BA25-B6BB7AD7B397}" presName="node" presStyleLbl="node1" presStyleIdx="4" presStyleCnt="5">
        <dgm:presLayoutVars>
          <dgm:bulletEnabled val="1"/>
        </dgm:presLayoutVars>
      </dgm:prSet>
      <dgm:spPr/>
    </dgm:pt>
  </dgm:ptLst>
  <dgm:cxnLst>
    <dgm:cxn modelId="{B87C2903-67CC-4F74-8AAA-97D15A10A237}" type="presOf" srcId="{1D200138-EE29-42AE-99A5-36D9D7B59DEC}" destId="{304D4DAF-330A-4A86-BDD2-E6051FCBFC6B}" srcOrd="0" destOrd="1" presId="urn:microsoft.com/office/officeart/2005/8/layout/default"/>
    <dgm:cxn modelId="{920CA238-C41B-4510-9269-8E6E251F8E2C}" srcId="{3DFB3118-5DB1-4994-95FD-0740BEADCE82}" destId="{27B12C47-3C16-41CE-BA25-B6BB7AD7B397}" srcOrd="4" destOrd="0" parTransId="{1A47BCFB-2E0B-4F92-9367-279141E147EB}" sibTransId="{C4523877-3409-4C08-833F-2DDD0AB6FE64}"/>
    <dgm:cxn modelId="{CAF61674-496F-4C32-B22D-5A0CB2CC45A7}" type="presOf" srcId="{27B12C47-3C16-41CE-BA25-B6BB7AD7B397}" destId="{304D4DAF-330A-4A86-BDD2-E6051FCBFC6B}" srcOrd="0" destOrd="0" presId="urn:microsoft.com/office/officeart/2005/8/layout/default"/>
    <dgm:cxn modelId="{6453B374-A61E-4F32-BC3E-EAD4289DABC7}" srcId="{27B12C47-3C16-41CE-BA25-B6BB7AD7B397}" destId="{1D200138-EE29-42AE-99A5-36D9D7B59DEC}" srcOrd="0" destOrd="0" parTransId="{65FE11FB-82F5-45ED-8C72-7525C2E50022}" sibTransId="{D76366E1-8EE4-4534-9C8A-E29EE55CAF88}"/>
    <dgm:cxn modelId="{0F5F9156-C03B-4BAB-B4AE-5DC920817AB6}" type="presOf" srcId="{06E91F02-404F-485A-BB05-473D929E1424}" destId="{21A40E7B-0CA5-4E2C-8DC4-FBDAAF86D7F8}" srcOrd="0" destOrd="0" presId="urn:microsoft.com/office/officeart/2005/8/layout/default"/>
    <dgm:cxn modelId="{19BEA48E-49DF-468D-9286-BA0DC6E1A5D0}" srcId="{3DFB3118-5DB1-4994-95FD-0740BEADCE82}" destId="{71B9EF90-9D2A-4E71-A553-EC1A30F801C5}" srcOrd="1" destOrd="0" parTransId="{25B6BD67-11DB-4E68-B0E2-F8782A7B50AC}" sibTransId="{EE12B833-50E6-406C-8B7B-ABE8E81440E3}"/>
    <dgm:cxn modelId="{645CD692-93B9-4C1D-97B8-BC33725DBE59}" type="presOf" srcId="{3DFB3118-5DB1-4994-95FD-0740BEADCE82}" destId="{8F27E5E1-8E9A-4B6D-A496-D977586D4DD2}" srcOrd="0" destOrd="0" presId="urn:microsoft.com/office/officeart/2005/8/layout/default"/>
    <dgm:cxn modelId="{6B0FB9CB-D269-497E-A9E1-4B9FB7C9852A}" type="presOf" srcId="{46799BA6-C777-40A2-A58E-FAF25882C6E0}" destId="{2E4AD0B8-F986-46C9-B7F0-5E80FBB993BF}" srcOrd="0" destOrd="0" presId="urn:microsoft.com/office/officeart/2005/8/layout/default"/>
    <dgm:cxn modelId="{887BB9CC-A6F3-4937-B016-24CE08FC3E56}" srcId="{3DFB3118-5DB1-4994-95FD-0740BEADCE82}" destId="{803A799D-551A-4905-9FB9-B7FE0E2037B6}" srcOrd="0" destOrd="0" parTransId="{BC110FE3-FA40-489A-80E3-DAB25A09652C}" sibTransId="{218B476B-8B7D-40BE-9B37-4029E9B24D14}"/>
    <dgm:cxn modelId="{6D74B4F8-7843-4479-AF04-8BCA2D9389CF}" type="presOf" srcId="{71B9EF90-9D2A-4E71-A553-EC1A30F801C5}" destId="{44F6D3BE-79DC-4AA4-805D-BCC7117C676C}" srcOrd="0" destOrd="0" presId="urn:microsoft.com/office/officeart/2005/8/layout/default"/>
    <dgm:cxn modelId="{B0C0D6F8-B297-4514-A5B5-22C05C5483C1}" srcId="{3DFB3118-5DB1-4994-95FD-0740BEADCE82}" destId="{06E91F02-404F-485A-BB05-473D929E1424}" srcOrd="2" destOrd="0" parTransId="{F383EA7C-C626-4D02-89A3-6A967E201409}" sibTransId="{FF9BA2E8-A1EB-4A16-8893-2AA91F1816D1}"/>
    <dgm:cxn modelId="{821EA2F9-80CD-49F6-A522-C7DAA8F1F8C0}" type="presOf" srcId="{803A799D-551A-4905-9FB9-B7FE0E2037B6}" destId="{01ED30E6-8F5A-4313-8952-B38FED8D1D0A}" srcOrd="0" destOrd="0" presId="urn:microsoft.com/office/officeart/2005/8/layout/default"/>
    <dgm:cxn modelId="{7D2D49FC-94A1-4C57-9D9E-23F513D50C58}" srcId="{3DFB3118-5DB1-4994-95FD-0740BEADCE82}" destId="{46799BA6-C777-40A2-A58E-FAF25882C6E0}" srcOrd="3" destOrd="0" parTransId="{19CD3BD5-1E48-41DC-B386-16B8AE527183}" sibTransId="{59598A9B-68D8-46ED-99EC-59E9EA9A0F0E}"/>
    <dgm:cxn modelId="{5908FB64-D2B2-4C62-A52A-1969308442AB}" type="presParOf" srcId="{8F27E5E1-8E9A-4B6D-A496-D977586D4DD2}" destId="{01ED30E6-8F5A-4313-8952-B38FED8D1D0A}" srcOrd="0" destOrd="0" presId="urn:microsoft.com/office/officeart/2005/8/layout/default"/>
    <dgm:cxn modelId="{B9E6CB8F-B26E-4EB9-B9FE-85D3D543E5D8}" type="presParOf" srcId="{8F27E5E1-8E9A-4B6D-A496-D977586D4DD2}" destId="{44105ACF-7AE8-4500-BBA6-2BBA04EB256C}" srcOrd="1" destOrd="0" presId="urn:microsoft.com/office/officeart/2005/8/layout/default"/>
    <dgm:cxn modelId="{2B4FEFEF-0F22-4132-A793-815E4EE35592}" type="presParOf" srcId="{8F27E5E1-8E9A-4B6D-A496-D977586D4DD2}" destId="{44F6D3BE-79DC-4AA4-805D-BCC7117C676C}" srcOrd="2" destOrd="0" presId="urn:microsoft.com/office/officeart/2005/8/layout/default"/>
    <dgm:cxn modelId="{7F519F14-19C2-4688-9C45-018EDA79C53E}" type="presParOf" srcId="{8F27E5E1-8E9A-4B6D-A496-D977586D4DD2}" destId="{472C9F8E-1299-4EBE-8F3B-A0A137DCFA0F}" srcOrd="3" destOrd="0" presId="urn:microsoft.com/office/officeart/2005/8/layout/default"/>
    <dgm:cxn modelId="{78CDA6E3-85B0-4D3A-AF41-6C4653162983}" type="presParOf" srcId="{8F27E5E1-8E9A-4B6D-A496-D977586D4DD2}" destId="{21A40E7B-0CA5-4E2C-8DC4-FBDAAF86D7F8}" srcOrd="4" destOrd="0" presId="urn:microsoft.com/office/officeart/2005/8/layout/default"/>
    <dgm:cxn modelId="{29248778-2D8C-4D74-B7F0-6EE632C56199}" type="presParOf" srcId="{8F27E5E1-8E9A-4B6D-A496-D977586D4DD2}" destId="{6317374F-E197-4E75-A329-978F3EF8F2B5}" srcOrd="5" destOrd="0" presId="urn:microsoft.com/office/officeart/2005/8/layout/default"/>
    <dgm:cxn modelId="{271501F5-E005-4E18-8491-FB8A2533693B}" type="presParOf" srcId="{8F27E5E1-8E9A-4B6D-A496-D977586D4DD2}" destId="{2E4AD0B8-F986-46C9-B7F0-5E80FBB993BF}" srcOrd="6" destOrd="0" presId="urn:microsoft.com/office/officeart/2005/8/layout/default"/>
    <dgm:cxn modelId="{5C3ED3F1-F0A3-4523-BF08-EF3DE19993B4}" type="presParOf" srcId="{8F27E5E1-8E9A-4B6D-A496-D977586D4DD2}" destId="{6332ACF6-FA3F-4891-81D3-FB12BD5E506D}" srcOrd="7" destOrd="0" presId="urn:microsoft.com/office/officeart/2005/8/layout/default"/>
    <dgm:cxn modelId="{DA7D42CD-BE57-4533-8CAD-FD07605DF266}" type="presParOf" srcId="{8F27E5E1-8E9A-4B6D-A496-D977586D4DD2}" destId="{304D4DAF-330A-4A86-BDD2-E6051FCBFC6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64B8A-8533-4853-9FF0-7405668B19D5}">
      <dsp:nvSpPr>
        <dsp:cNvPr id="0" name=""/>
        <dsp:cNvSpPr/>
      </dsp:nvSpPr>
      <dsp:spPr>
        <a:xfrm>
          <a:off x="0" y="603962"/>
          <a:ext cx="8777329" cy="133922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EEDDF0-EC65-4D1E-9229-16F065D6B188}">
      <dsp:nvSpPr>
        <dsp:cNvPr id="0" name=""/>
        <dsp:cNvSpPr/>
      </dsp:nvSpPr>
      <dsp:spPr>
        <a:xfrm>
          <a:off x="465277" y="875205"/>
          <a:ext cx="736571" cy="7365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BA1209-E760-431D-A257-0B3102BE518F}">
      <dsp:nvSpPr>
        <dsp:cNvPr id="0" name=""/>
        <dsp:cNvSpPr/>
      </dsp:nvSpPr>
      <dsp:spPr>
        <a:xfrm>
          <a:off x="1546800" y="603962"/>
          <a:ext cx="7230528" cy="1339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34" tIns="141734" rIns="141734" bIns="141734" numCol="1" spcCol="1270" anchor="ctr" anchorCtr="0">
          <a:noAutofit/>
        </a:bodyPr>
        <a:lstStyle/>
        <a:p>
          <a:pPr marL="0" lvl="0" indent="0" algn="l" defTabSz="1155700">
            <a:lnSpc>
              <a:spcPct val="90000"/>
            </a:lnSpc>
            <a:spcBef>
              <a:spcPct val="0"/>
            </a:spcBef>
            <a:spcAft>
              <a:spcPct val="35000"/>
            </a:spcAft>
            <a:buNone/>
          </a:pPr>
          <a:r>
            <a:rPr lang="en-US" sz="2600" b="0" i="0" kern="1200" dirty="0"/>
            <a:t>Meaning that </a:t>
          </a:r>
          <a:r>
            <a:rPr lang="en-US" sz="2600" kern="1200" dirty="0"/>
            <a:t>a </a:t>
          </a:r>
          <a:r>
            <a:rPr lang="en-US" sz="2600" b="1" i="0" u="sng" kern="1200" dirty="0"/>
            <a:t>recommended treatment</a:t>
          </a:r>
          <a:r>
            <a:rPr lang="en-US" sz="2600" b="1" i="0" kern="1200" dirty="0"/>
            <a:t> </a:t>
          </a:r>
          <a:r>
            <a:rPr lang="en-US" sz="2600" b="0" i="0" kern="1200" dirty="0"/>
            <a:t>is a treatment that is more effective as shown by evidence in observational studies or RCTs.</a:t>
          </a:r>
          <a:endParaRPr lang="en-US" sz="2600" kern="1200" dirty="0"/>
        </a:p>
      </dsp:txBody>
      <dsp:txXfrm>
        <a:off x="1546800" y="603962"/>
        <a:ext cx="7230528" cy="1339221"/>
      </dsp:txXfrm>
    </dsp:sp>
    <dsp:sp modelId="{DE7DEF47-79FA-4C71-96BE-604C867357D6}">
      <dsp:nvSpPr>
        <dsp:cNvPr id="0" name=""/>
        <dsp:cNvSpPr/>
      </dsp:nvSpPr>
      <dsp:spPr>
        <a:xfrm>
          <a:off x="0" y="2258294"/>
          <a:ext cx="8777329" cy="133922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D8B1AF-E141-4530-B395-5D73B12C0BB6}">
      <dsp:nvSpPr>
        <dsp:cNvPr id="0" name=""/>
        <dsp:cNvSpPr/>
      </dsp:nvSpPr>
      <dsp:spPr>
        <a:xfrm>
          <a:off x="405114" y="2559619"/>
          <a:ext cx="736571" cy="7365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3BD9D4-66E6-4215-9644-8977DDD80B2E}">
      <dsp:nvSpPr>
        <dsp:cNvPr id="0" name=""/>
        <dsp:cNvSpPr/>
      </dsp:nvSpPr>
      <dsp:spPr>
        <a:xfrm>
          <a:off x="1546800" y="2258294"/>
          <a:ext cx="7230528" cy="1339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34" tIns="141734" rIns="141734" bIns="141734" numCol="1" spcCol="1270" anchor="ctr" anchorCtr="0">
          <a:noAutofit/>
        </a:bodyPr>
        <a:lstStyle/>
        <a:p>
          <a:pPr marL="0" lvl="0" indent="0" algn="l" defTabSz="1155700">
            <a:lnSpc>
              <a:spcPct val="90000"/>
            </a:lnSpc>
            <a:spcBef>
              <a:spcPct val="0"/>
            </a:spcBef>
            <a:spcAft>
              <a:spcPct val="35000"/>
            </a:spcAft>
            <a:buNone/>
          </a:pPr>
          <a:r>
            <a:rPr lang="en-US" sz="2600" b="0" i="0" kern="1200" dirty="0"/>
            <a:t>An </a:t>
          </a:r>
          <a:r>
            <a:rPr lang="en-US" sz="2600" b="1" i="0" u="sng" kern="1200" dirty="0"/>
            <a:t>alternative treatment</a:t>
          </a:r>
          <a:r>
            <a:rPr lang="en-US" sz="2600" b="1" i="0" kern="1200" dirty="0"/>
            <a:t> </a:t>
          </a:r>
          <a:r>
            <a:rPr lang="en-US" sz="2600" b="0" i="0" kern="1200" dirty="0"/>
            <a:t>would</a:t>
          </a:r>
          <a:r>
            <a:rPr lang="en-US" sz="2600" kern="1200" dirty="0"/>
            <a:t> be effective </a:t>
          </a:r>
          <a:r>
            <a:rPr lang="en-US" sz="2600" b="0" i="0" kern="1200" dirty="0"/>
            <a:t>but less so or effectively less so if it is more difficult to take or tolerate. </a:t>
          </a:r>
          <a:endParaRPr lang="en-US" sz="2600" kern="1200" dirty="0"/>
        </a:p>
      </dsp:txBody>
      <dsp:txXfrm>
        <a:off x="1546800" y="2258294"/>
        <a:ext cx="7230528" cy="1339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D30E6-8F5A-4313-8952-B38FED8D1D0A}">
      <dsp:nvSpPr>
        <dsp:cNvPr id="0" name=""/>
        <dsp:cNvSpPr/>
      </dsp:nvSpPr>
      <dsp:spPr>
        <a:xfrm>
          <a:off x="0" y="98293"/>
          <a:ext cx="3080684" cy="1848410"/>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err="1"/>
            <a:t>Azithro</a:t>
          </a:r>
          <a:r>
            <a:rPr lang="en-US" sz="2300" b="0" i="0" kern="1200" dirty="0"/>
            <a:t> can be dispensed in </a:t>
          </a:r>
          <a:r>
            <a:rPr lang="en-US" sz="2300" kern="1200" dirty="0"/>
            <a:t>an</a:t>
          </a:r>
          <a:r>
            <a:rPr lang="en-US" sz="2300" b="0" i="0" kern="1200" dirty="0"/>
            <a:t> ED</a:t>
          </a:r>
          <a:r>
            <a:rPr lang="en-US" sz="2300" kern="1200" dirty="0"/>
            <a:t> or </a:t>
          </a:r>
          <a:r>
            <a:rPr lang="en-US" sz="2300" b="0" i="0" kern="1200" dirty="0"/>
            <a:t>clinic, so filling a prescription is not an issue.</a:t>
          </a:r>
          <a:endParaRPr lang="en-US" sz="2300" kern="1200" dirty="0"/>
        </a:p>
      </dsp:txBody>
      <dsp:txXfrm>
        <a:off x="0" y="98293"/>
        <a:ext cx="3080684" cy="1848410"/>
      </dsp:txXfrm>
    </dsp:sp>
    <dsp:sp modelId="{44F6D3BE-79DC-4AA4-805D-BCC7117C676C}">
      <dsp:nvSpPr>
        <dsp:cNvPr id="0" name=""/>
        <dsp:cNvSpPr/>
      </dsp:nvSpPr>
      <dsp:spPr>
        <a:xfrm>
          <a:off x="3388753" y="98293"/>
          <a:ext cx="3080684" cy="1848410"/>
        </a:xfrm>
        <a:prstGeom prst="rect">
          <a:avLst/>
        </a:prstGeom>
        <a:solidFill>
          <a:schemeClr val="accent5">
            <a:hueOff val="-1689636"/>
            <a:satOff val="-4355"/>
            <a:lumOff val="-294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Since it is a one-time dose, </a:t>
          </a:r>
          <a:r>
            <a:rPr lang="en-US" sz="2300" b="0" i="0" kern="1200"/>
            <a:t>hiding meds from your </a:t>
          </a:r>
          <a:r>
            <a:rPr lang="en-US" sz="2300" kern="1200"/>
            <a:t>guardians</a:t>
          </a:r>
          <a:r>
            <a:rPr lang="en-US" sz="2300" b="0" i="0" kern="1200"/>
            <a:t> is not an issue.</a:t>
          </a:r>
          <a:endParaRPr lang="en-US" sz="2300" kern="1200"/>
        </a:p>
      </dsp:txBody>
      <dsp:txXfrm>
        <a:off x="3388753" y="98293"/>
        <a:ext cx="3080684" cy="1848410"/>
      </dsp:txXfrm>
    </dsp:sp>
    <dsp:sp modelId="{21A40E7B-0CA5-4E2C-8DC4-FBDAAF86D7F8}">
      <dsp:nvSpPr>
        <dsp:cNvPr id="0" name=""/>
        <dsp:cNvSpPr/>
      </dsp:nvSpPr>
      <dsp:spPr>
        <a:xfrm>
          <a:off x="6777506" y="98293"/>
          <a:ext cx="3080684" cy="1848410"/>
        </a:xfrm>
        <a:prstGeom prst="rect">
          <a:avLst/>
        </a:prstGeom>
        <a:solidFill>
          <a:schemeClr val="accent5">
            <a:hueOff val="-3379271"/>
            <a:satOff val="-8710"/>
            <a:lumOff val="-588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Is</a:t>
          </a:r>
          <a:r>
            <a:rPr lang="en-US" sz="2300" b="0" i="0" kern="1200" dirty="0"/>
            <a:t> thought safer in pregnancy. </a:t>
          </a:r>
          <a:endParaRPr lang="en-US" sz="2300" kern="1200" dirty="0"/>
        </a:p>
      </dsp:txBody>
      <dsp:txXfrm>
        <a:off x="6777506" y="98293"/>
        <a:ext cx="3080684" cy="1848410"/>
      </dsp:txXfrm>
    </dsp:sp>
    <dsp:sp modelId="{2E4AD0B8-F986-46C9-B7F0-5E80FBB993BF}">
      <dsp:nvSpPr>
        <dsp:cNvPr id="0" name=""/>
        <dsp:cNvSpPr/>
      </dsp:nvSpPr>
      <dsp:spPr>
        <a:xfrm>
          <a:off x="1694376" y="2254773"/>
          <a:ext cx="3080684" cy="1848410"/>
        </a:xfrm>
        <a:prstGeom prst="rect">
          <a:avLst/>
        </a:prstGeom>
        <a:solidFill>
          <a:schemeClr val="accent5">
            <a:hueOff val="-5068907"/>
            <a:satOff val="-13064"/>
            <a:lumOff val="-8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Easier to take if unhoused</a:t>
          </a:r>
        </a:p>
      </dsp:txBody>
      <dsp:txXfrm>
        <a:off x="1694376" y="2254773"/>
        <a:ext cx="3080684" cy="1848410"/>
      </dsp:txXfrm>
    </dsp:sp>
    <dsp:sp modelId="{304D4DAF-330A-4A86-BDD2-E6051FCBFC6B}">
      <dsp:nvSpPr>
        <dsp:cNvPr id="0" name=""/>
        <dsp:cNvSpPr/>
      </dsp:nvSpPr>
      <dsp:spPr>
        <a:xfrm>
          <a:off x="5083129" y="2254773"/>
          <a:ext cx="3080684" cy="1848410"/>
        </a:xfrm>
        <a:prstGeom prst="rect">
          <a:avLst/>
        </a:prstGeom>
        <a:solidFill>
          <a:schemeClr val="accent5">
            <a:hueOff val="-6758543"/>
            <a:satOff val="-17419"/>
            <a:lumOff val="-117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Cost? $9-$18			</a:t>
          </a:r>
        </a:p>
        <a:p>
          <a:pPr marL="0" lvl="0" indent="0" algn="l" defTabSz="1022350">
            <a:lnSpc>
              <a:spcPct val="90000"/>
            </a:lnSpc>
            <a:spcBef>
              <a:spcPct val="0"/>
            </a:spcBef>
            <a:spcAft>
              <a:spcPct val="35000"/>
            </a:spcAft>
            <a:buNone/>
          </a:pPr>
          <a:r>
            <a:rPr lang="en-US" sz="2300" kern="1200" baseline="30000" dirty="0"/>
            <a:t>*St. Louis Region Jan 2022</a:t>
          </a:r>
          <a:endParaRPr lang="en-US" sz="2300" kern="1200" dirty="0"/>
        </a:p>
        <a:p>
          <a:pPr marL="171450" lvl="1" indent="-171450" algn="l" defTabSz="800100">
            <a:lnSpc>
              <a:spcPct val="90000"/>
            </a:lnSpc>
            <a:spcBef>
              <a:spcPct val="0"/>
            </a:spcBef>
            <a:spcAft>
              <a:spcPct val="15000"/>
            </a:spcAft>
            <a:buChar char="•"/>
          </a:pPr>
          <a:r>
            <a:rPr lang="en-US" sz="1800" kern="1200" dirty="0"/>
            <a:t>doxy monohydrate course $8-$15</a:t>
          </a:r>
        </a:p>
      </dsp:txBody>
      <dsp:txXfrm>
        <a:off x="5083129" y="2254773"/>
        <a:ext cx="3080684" cy="18484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B697A4-F3C1-46FB-9E93-D6EF19B07D32}" type="slidenum">
              <a:rPr lang="en-US" smtClean="0">
                <a:latin typeface="Times New Roman" pitchFamily="18" charset="0"/>
              </a:rPr>
              <a:pPr eaLnBrk="1" hangingPunct="1"/>
              <a:t>15</a:t>
            </a:fld>
            <a:endParaRPr lang="en-US">
              <a:latin typeface="Times New Roman" pitchFamily="18" charset="0"/>
            </a:endParaRPr>
          </a:p>
        </p:txBody>
      </p:sp>
      <p:sp>
        <p:nvSpPr>
          <p:cNvPr id="50179" name="Slide Image Placeholder 1"/>
          <p:cNvSpPr>
            <a:spLocks noGrp="1" noRot="1" noChangeAspect="1" noTextEdit="1"/>
          </p:cNvSpPr>
          <p:nvPr>
            <p:ph type="sldImg"/>
          </p:nvPr>
        </p:nvSpPr>
        <p:spPr>
          <a:xfrm>
            <a:off x="419100" y="703263"/>
            <a:ext cx="6172200" cy="3473450"/>
          </a:xfrm>
          <a:ln/>
        </p:spPr>
      </p:sp>
      <p:sp>
        <p:nvSpPr>
          <p:cNvPr id="5018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1" name="Slide Number Placeholder 3"/>
          <p:cNvSpPr txBox="1">
            <a:spLocks noGrp="1"/>
          </p:cNvSpPr>
          <p:nvPr/>
        </p:nvSpPr>
        <p:spPr bwMode="auto">
          <a:xfrm>
            <a:off x="3970939"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C57E4A0-B7A4-49F0-8C48-EDF16414DEF3}" type="slidenum">
              <a:rPr lang="en-US" sz="1200">
                <a:latin typeface="Times New Roman" pitchFamily="18" charset="0"/>
              </a:rPr>
              <a:pPr algn="r" eaLnBrk="1" hangingPunct="1"/>
              <a:t>15</a:t>
            </a:fld>
            <a:endParaRPr lang="en-US" sz="1200">
              <a:latin typeface="Times New Roman" pitchFamily="18" charset="0"/>
            </a:endParaRPr>
          </a:p>
        </p:txBody>
      </p:sp>
    </p:spTree>
    <p:extLst>
      <p:ext uri="{BB962C8B-B14F-4D97-AF65-F5344CB8AC3E}">
        <p14:creationId xmlns:p14="http://schemas.microsoft.com/office/powerpoint/2010/main" val="1786771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582431d723aa21c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2582431d723aa21c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2" name="Google Shape;332;g2582431d723aa21c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582431d723aa21c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582431d723aa21c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randomized, double-blind, placebo-controlled trial compared azithromycin (single 1-g dose) versus doxycycline (100 mg twice daily for 7 days) for the treatment of rectal CT in men who have sex with men (MSM) in Seattle and Boston.</a:t>
            </a:r>
            <a:endParaRPr/>
          </a:p>
          <a:p>
            <a:pPr marL="0" lvl="0" indent="0" algn="l" rtl="0">
              <a:spcBef>
                <a:spcPts val="0"/>
              </a:spcBef>
              <a:spcAft>
                <a:spcPts val="0"/>
              </a:spcAft>
              <a:buNone/>
            </a:pPr>
            <a:endParaRPr/>
          </a:p>
        </p:txBody>
      </p:sp>
      <p:sp>
        <p:nvSpPr>
          <p:cNvPr id="387" name="Google Shape;387;g2582431d723aa21c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4B7FE-60B6-4EAF-8A41-163B01D27BE2}" type="slidenum">
              <a:rPr lang="en-US"/>
              <a:pPr/>
              <a:t>29</a:t>
            </a:fld>
            <a:endParaRPr lang="en-US" dirty="0"/>
          </a:p>
        </p:txBody>
      </p:sp>
      <p:sp>
        <p:nvSpPr>
          <p:cNvPr id="409602" name="Rectangle 2"/>
          <p:cNvSpPr>
            <a:spLocks noGrp="1" noRot="1" noChangeAspect="1" noChangeArrowheads="1" noTextEdit="1"/>
          </p:cNvSpPr>
          <p:nvPr>
            <p:ph type="sldImg"/>
          </p:nvPr>
        </p:nvSpPr>
        <p:spPr>
          <a:xfrm>
            <a:off x="414338" y="685800"/>
            <a:ext cx="6029325" cy="3392488"/>
          </a:xfrm>
          <a:ln/>
        </p:spPr>
      </p:sp>
      <p:sp>
        <p:nvSpPr>
          <p:cNvPr id="4096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75373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caaf8ba6320e98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3caaf8ba6320e98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Double-blind placebo-controlled trial comparing ceftriaxone 250 mg IM single dose and doxycycline for 14 days, with or without 14 days of metronidazole in women with acute PID</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Outcome sx improvement at 3 days </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30 days reduction in anerobic organisms in the endometrium, clinical cure </a:t>
            </a:r>
            <a:endParaRPr/>
          </a:p>
          <a:p>
            <a:pPr marL="0" lvl="0" indent="0" algn="l" rtl="0">
              <a:spcBef>
                <a:spcPts val="0"/>
              </a:spcBef>
              <a:spcAft>
                <a:spcPts val="0"/>
              </a:spcAft>
              <a:buNone/>
            </a:pPr>
            <a:endParaRPr/>
          </a:p>
          <a:p>
            <a:pPr marL="0" lvl="0" indent="0" algn="l" rtl="0">
              <a:spcBef>
                <a:spcPts val="0"/>
              </a:spcBef>
              <a:spcAft>
                <a:spcPts val="0"/>
              </a:spcAft>
              <a:buNone/>
            </a:pPr>
            <a:r>
              <a:rPr lang="en-US"/>
              <a:t>More effective coverage of anaerobic endometrial organisms</a:t>
            </a:r>
            <a:endParaRPr/>
          </a:p>
          <a:p>
            <a:pPr marL="0" lvl="0" indent="0" algn="l" rtl="0">
              <a:spcBef>
                <a:spcPts val="0"/>
              </a:spcBef>
              <a:spcAft>
                <a:spcPts val="0"/>
              </a:spcAft>
              <a:buNone/>
            </a:pPr>
            <a:endParaRPr/>
          </a:p>
        </p:txBody>
      </p:sp>
      <p:sp>
        <p:nvSpPr>
          <p:cNvPr id="433" name="Google Shape;433;g3caaf8ba6320e98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C943C-58F6-48D6-9C4F-2D6E135C3AB5}" type="slidenum">
              <a:rPr lang="en-US" smtClean="0"/>
              <a:t>39</a:t>
            </a:fld>
            <a:endParaRPr lang="en-US"/>
          </a:p>
        </p:txBody>
      </p:sp>
    </p:spTree>
    <p:extLst>
      <p:ext uri="{BB962C8B-B14F-4D97-AF65-F5344CB8AC3E}">
        <p14:creationId xmlns:p14="http://schemas.microsoft.com/office/powerpoint/2010/main" val="44620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pandemic, the US was facing rates of STIs that we had not seen since the 1990s including gonorrhea and congenital syphilis.  These can be devastating infections and in the case of congenital syphilis, represent a failure of the public health system.</a:t>
            </a:r>
          </a:p>
        </p:txBody>
      </p:sp>
      <p:sp>
        <p:nvSpPr>
          <p:cNvPr id="4" name="Slide Number Placeholder 3"/>
          <p:cNvSpPr>
            <a:spLocks noGrp="1"/>
          </p:cNvSpPr>
          <p:nvPr>
            <p:ph type="sldNum" sz="quarter" idx="5"/>
          </p:nvPr>
        </p:nvSpPr>
        <p:spPr/>
        <p:txBody>
          <a:bodyPr/>
          <a:lstStyle/>
          <a:p>
            <a:fld id="{0A26BF7E-D86F-40A1-AA65-3C83EA40F6A9}" type="slidenum">
              <a:rPr lang="en-US" smtClean="0"/>
              <a:t>4</a:t>
            </a:fld>
            <a:endParaRPr lang="en-US"/>
          </a:p>
        </p:txBody>
      </p:sp>
    </p:spTree>
    <p:extLst>
      <p:ext uri="{BB962C8B-B14F-4D97-AF65-F5344CB8AC3E}">
        <p14:creationId xmlns:p14="http://schemas.microsoft.com/office/powerpoint/2010/main" val="232527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sic Slide">
  <p:cSld name="Basic Slide">
    <p:spTree>
      <p:nvGrpSpPr>
        <p:cNvPr id="1" name="Shape 89"/>
        <p:cNvGrpSpPr/>
        <p:nvPr/>
      </p:nvGrpSpPr>
      <p:grpSpPr>
        <a:xfrm>
          <a:off x="0" y="0"/>
          <a:ext cx="0" cy="0"/>
          <a:chOff x="0" y="0"/>
          <a:chExt cx="0" cy="0"/>
        </a:xfrm>
      </p:grpSpPr>
      <p:sp>
        <p:nvSpPr>
          <p:cNvPr id="90" name="Google Shape;90;g2582431d723aa21c_1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Calibri"/>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g2582431d723aa21c_1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2" name="Google Shape;92;g2582431d723aa21c_1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B5FC-ED2A-41DD-9F94-42C98B871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B9FC8E-0F8A-45A4-B324-8362C3B51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FA0E59-ACAF-4B30-8766-39F61B8880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BF1FA-9FCD-4790-86D8-5DA4B61475ED}"/>
              </a:ext>
            </a:extLst>
          </p:cNvPr>
          <p:cNvSpPr>
            <a:spLocks noGrp="1"/>
          </p:cNvSpPr>
          <p:nvPr>
            <p:ph type="dt" sz="half" idx="10"/>
          </p:nvPr>
        </p:nvSpPr>
        <p:spPr/>
        <p:txBody>
          <a:bodyPr/>
          <a:lstStyle/>
          <a:p>
            <a:fld id="{C52607DD-8F38-4701-B7AC-82E76ADD14DE}" type="datetimeFigureOut">
              <a:rPr lang="en-US" smtClean="0"/>
              <a:t>3/17/2022</a:t>
            </a:fld>
            <a:endParaRPr lang="en-US"/>
          </a:p>
        </p:txBody>
      </p:sp>
      <p:sp>
        <p:nvSpPr>
          <p:cNvPr id="6" name="Footer Placeholder 5">
            <a:extLst>
              <a:ext uri="{FF2B5EF4-FFF2-40B4-BE49-F238E27FC236}">
                <a16:creationId xmlns:a16="http://schemas.microsoft.com/office/drawing/2014/main" id="{1329CE28-C1B1-4345-A057-F91A5B7E3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B74C5-44E4-4B6E-8D52-C7557B5FBBA2}"/>
              </a:ext>
            </a:extLst>
          </p:cNvPr>
          <p:cNvSpPr>
            <a:spLocks noGrp="1"/>
          </p:cNvSpPr>
          <p:nvPr>
            <p:ph type="sldNum" sz="quarter" idx="12"/>
          </p:nvPr>
        </p:nvSpPr>
        <p:spPr/>
        <p:txBody>
          <a:bodyPr/>
          <a:lstStyle/>
          <a:p>
            <a:fld id="{493352E1-CCCD-439E-8E90-8E219A8433A0}" type="slidenum">
              <a:rPr lang="en-US" smtClean="0"/>
              <a:t>‹#›</a:t>
            </a:fld>
            <a:endParaRPr lang="en-US"/>
          </a:p>
        </p:txBody>
      </p:sp>
    </p:spTree>
    <p:extLst>
      <p:ext uri="{BB962C8B-B14F-4D97-AF65-F5344CB8AC3E}">
        <p14:creationId xmlns:p14="http://schemas.microsoft.com/office/powerpoint/2010/main" val="320066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6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6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6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6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7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Google Shape;73;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stdccn.org/"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ctrTitle"/>
          </p:nvPr>
        </p:nvSpPr>
        <p:spPr>
          <a:xfrm>
            <a:off x="6513440" y="301815"/>
            <a:ext cx="5423475" cy="220676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0000"/>
              </a:buClr>
              <a:buSzPct val="100000"/>
              <a:buFont typeface="Calibri"/>
              <a:buNone/>
            </a:pPr>
            <a:r>
              <a:rPr lang="en-US" sz="4000" dirty="0">
                <a:solidFill>
                  <a:srgbClr val="000000"/>
                </a:solidFill>
              </a:rPr>
              <a:t>Key Updates in the</a:t>
            </a:r>
            <a:r>
              <a:rPr lang="en-US" sz="4000" dirty="0">
                <a:solidFill>
                  <a:srgbClr val="000000"/>
                </a:solidFill>
                <a:latin typeface="Calibri"/>
                <a:ea typeface="Calibri"/>
                <a:cs typeface="Calibri"/>
                <a:sym typeface="Calibri"/>
              </a:rPr>
              <a:t> 2</a:t>
            </a:r>
            <a:r>
              <a:rPr lang="en-US" sz="4000" dirty="0">
                <a:solidFill>
                  <a:srgbClr val="000000"/>
                </a:solidFill>
              </a:rPr>
              <a:t>021 CDC STI Treatment Guidelines:</a:t>
            </a:r>
            <a:br>
              <a:rPr lang="en-US" sz="4000" dirty="0">
                <a:solidFill>
                  <a:srgbClr val="000000"/>
                </a:solidFill>
              </a:rPr>
            </a:br>
            <a:r>
              <a:rPr lang="en-US" sz="4000" dirty="0">
                <a:solidFill>
                  <a:srgbClr val="000000"/>
                </a:solidFill>
              </a:rPr>
              <a:t>Gonorrhea, Chlamydia</a:t>
            </a:r>
            <a:endParaRPr sz="4000" dirty="0"/>
          </a:p>
        </p:txBody>
      </p:sp>
      <p:sp>
        <p:nvSpPr>
          <p:cNvPr id="105" name="Google Shape;105;p1"/>
          <p:cNvSpPr txBox="1">
            <a:spLocks noGrp="1"/>
          </p:cNvSpPr>
          <p:nvPr>
            <p:ph type="subTitle" idx="1"/>
          </p:nvPr>
        </p:nvSpPr>
        <p:spPr>
          <a:xfrm>
            <a:off x="6354679" y="2317225"/>
            <a:ext cx="5911516" cy="305101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endParaRPr lang="en-US" sz="2000" dirty="0"/>
          </a:p>
          <a:p>
            <a:pPr marL="0" lvl="0" indent="0" algn="ctr" rtl="0">
              <a:lnSpc>
                <a:spcPct val="90000"/>
              </a:lnSpc>
              <a:spcBef>
                <a:spcPts val="1000"/>
              </a:spcBef>
              <a:spcAft>
                <a:spcPts val="0"/>
              </a:spcAft>
              <a:buClr>
                <a:schemeClr val="dk1"/>
              </a:buClr>
              <a:buSzPts val="2400"/>
              <a:buNone/>
            </a:pPr>
            <a:r>
              <a:rPr lang="en-US" sz="2600" dirty="0"/>
              <a:t>Hilary Reno, MD, PhD</a:t>
            </a:r>
          </a:p>
          <a:p>
            <a:pPr marL="0" lvl="0" indent="0" algn="ctr" rtl="0">
              <a:lnSpc>
                <a:spcPct val="90000"/>
              </a:lnSpc>
              <a:spcBef>
                <a:spcPts val="1000"/>
              </a:spcBef>
              <a:spcAft>
                <a:spcPts val="0"/>
              </a:spcAft>
              <a:buClr>
                <a:schemeClr val="dk1"/>
              </a:buClr>
              <a:buSzPts val="2400"/>
              <a:buNone/>
            </a:pPr>
            <a:r>
              <a:rPr lang="en-US" sz="2000" dirty="0"/>
              <a:t>Associate Professor, Washington U in St. Louis</a:t>
            </a:r>
          </a:p>
          <a:p>
            <a:pPr marL="0" lvl="0" indent="0" algn="ctr" rtl="0">
              <a:lnSpc>
                <a:spcPct val="90000"/>
              </a:lnSpc>
              <a:spcBef>
                <a:spcPts val="1000"/>
              </a:spcBef>
              <a:spcAft>
                <a:spcPts val="0"/>
              </a:spcAft>
              <a:buClr>
                <a:schemeClr val="dk1"/>
              </a:buClr>
              <a:buSzPts val="2400"/>
              <a:buNone/>
            </a:pPr>
            <a:r>
              <a:rPr lang="en-US" sz="2000" dirty="0"/>
              <a:t>Medical Consultant, CDC, DSTDP</a:t>
            </a:r>
          </a:p>
          <a:p>
            <a:pPr marL="0" lvl="0" indent="0" algn="ctr" rtl="0">
              <a:lnSpc>
                <a:spcPct val="90000"/>
              </a:lnSpc>
              <a:spcBef>
                <a:spcPts val="1000"/>
              </a:spcBef>
              <a:spcAft>
                <a:spcPts val="0"/>
              </a:spcAft>
              <a:buClr>
                <a:schemeClr val="dk1"/>
              </a:buClr>
              <a:buSzPts val="2400"/>
              <a:buNone/>
            </a:pPr>
            <a:r>
              <a:rPr lang="en-US" sz="2000" dirty="0"/>
              <a:t>Medical Director, </a:t>
            </a:r>
            <a:r>
              <a:rPr lang="en-US" sz="2000" dirty="0" err="1"/>
              <a:t>StL</a:t>
            </a:r>
            <a:r>
              <a:rPr lang="en-US" sz="2000" dirty="0"/>
              <a:t> STI/ HIV PTC</a:t>
            </a:r>
          </a:p>
          <a:p>
            <a:pPr marL="0" lvl="0" indent="0" algn="ctr" rtl="0">
              <a:lnSpc>
                <a:spcPct val="90000"/>
              </a:lnSpc>
              <a:spcBef>
                <a:spcPts val="1000"/>
              </a:spcBef>
              <a:spcAft>
                <a:spcPts val="0"/>
              </a:spcAft>
              <a:buClr>
                <a:schemeClr val="dk1"/>
              </a:buClr>
              <a:buSzPts val="2400"/>
              <a:buNone/>
            </a:pPr>
            <a:r>
              <a:rPr lang="en-US" sz="2000" dirty="0"/>
              <a:t>Medical Director, St. Louis County Sexual Health Clinic</a:t>
            </a:r>
            <a:endParaRPr sz="2000" dirty="0"/>
          </a:p>
        </p:txBody>
      </p:sp>
      <p:pic>
        <p:nvPicPr>
          <p:cNvPr id="106" name="Google Shape;106;p1" descr="A picture containing text, device&#10;&#10;Description automatically generated"/>
          <p:cNvPicPr preferRelativeResize="0"/>
          <p:nvPr/>
        </p:nvPicPr>
        <p:blipFill rotWithShape="1">
          <a:blip r:embed="rId3">
            <a:alphaModFix/>
          </a:blip>
          <a:srcRect/>
          <a:stretch/>
        </p:blipFill>
        <p:spPr>
          <a:xfrm>
            <a:off x="7257620" y="5342316"/>
            <a:ext cx="4469251" cy="1587163"/>
          </a:xfrm>
          <a:prstGeom prst="rect">
            <a:avLst/>
          </a:prstGeom>
          <a:noFill/>
          <a:ln>
            <a:noFill/>
          </a:ln>
        </p:spPr>
      </p:pic>
      <p:sp>
        <p:nvSpPr>
          <p:cNvPr id="7" name="Google Shape;108;p1">
            <a:extLst>
              <a:ext uri="{FF2B5EF4-FFF2-40B4-BE49-F238E27FC236}">
                <a16:creationId xmlns:a16="http://schemas.microsoft.com/office/drawing/2014/main" id="{2DFB56F9-17C6-4DF7-B927-A9F4BA75F969}"/>
              </a:ext>
            </a:extLst>
          </p:cNvPr>
          <p:cNvSpPr txBox="1"/>
          <p:nvPr/>
        </p:nvSpPr>
        <p:spPr>
          <a:xfrm>
            <a:off x="9124991" y="4947916"/>
            <a:ext cx="1620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Calibri"/>
                <a:ea typeface="Calibri"/>
                <a:cs typeface="Calibri"/>
                <a:sym typeface="Calibri"/>
              </a:rPr>
              <a:t>@hrenoID</a:t>
            </a:r>
            <a:endParaRPr sz="1800" dirty="0">
              <a:solidFill>
                <a:schemeClr val="dk1"/>
              </a:solidFill>
              <a:latin typeface="Calibri"/>
              <a:ea typeface="Calibri"/>
              <a:cs typeface="Calibri"/>
              <a:sym typeface="Calibri"/>
            </a:endParaRPr>
          </a:p>
        </p:txBody>
      </p:sp>
      <p:pic>
        <p:nvPicPr>
          <p:cNvPr id="9" name="Picture 8" descr="A close up of a spider&#10;&#10;Description automatically generated with low confidence">
            <a:extLst>
              <a:ext uri="{FF2B5EF4-FFF2-40B4-BE49-F238E27FC236}">
                <a16:creationId xmlns:a16="http://schemas.microsoft.com/office/drawing/2014/main" id="{6B19E12A-4805-4177-8B00-6CB599E56239}"/>
              </a:ext>
            </a:extLst>
          </p:cNvPr>
          <p:cNvPicPr>
            <a:picLocks noChangeAspect="1"/>
          </p:cNvPicPr>
          <p:nvPr/>
        </p:nvPicPr>
        <p:blipFill rotWithShape="1">
          <a:blip r:embed="rId4"/>
          <a:srcRect l="50280" t="-1" r="-14852" b="-1"/>
          <a:stretch/>
        </p:blipFill>
        <p:spPr>
          <a:xfrm>
            <a:off x="0" y="0"/>
            <a:ext cx="8207829" cy="6858000"/>
          </a:xfrm>
          <a:prstGeom prst="rect">
            <a:avLst/>
          </a:prstGeom>
        </p:spPr>
      </p:pic>
      <p:pic>
        <p:nvPicPr>
          <p:cNvPr id="10" name="Google Shape;107;p1">
            <a:extLst>
              <a:ext uri="{FF2B5EF4-FFF2-40B4-BE49-F238E27FC236}">
                <a16:creationId xmlns:a16="http://schemas.microsoft.com/office/drawing/2014/main" id="{C1BC854D-841F-46EA-B5C3-A34DF7D56164}"/>
              </a:ext>
            </a:extLst>
          </p:cNvPr>
          <p:cNvPicPr preferRelativeResize="0"/>
          <p:nvPr/>
        </p:nvPicPr>
        <p:blipFill rotWithShape="1">
          <a:blip r:embed="rId5">
            <a:alphaModFix/>
          </a:blip>
          <a:srcRect/>
          <a:stretch/>
        </p:blipFill>
        <p:spPr>
          <a:xfrm>
            <a:off x="8799706" y="4955612"/>
            <a:ext cx="425472" cy="3365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4"/>
          <p:cNvSpPr txBox="1">
            <a:spLocks noGrp="1"/>
          </p:cNvSpPr>
          <p:nvPr>
            <p:ph type="body" idx="1"/>
          </p:nvPr>
        </p:nvSpPr>
        <p:spPr>
          <a:xfrm>
            <a:off x="838200" y="2510656"/>
            <a:ext cx="10515600" cy="3973111"/>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00000"/>
              </a:buClr>
              <a:buSzPct val="100000"/>
              <a:buChar char="•"/>
            </a:pPr>
            <a:r>
              <a:rPr lang="en-US" b="1" i="0" dirty="0">
                <a:solidFill>
                  <a:srgbClr val="000000"/>
                </a:solidFill>
                <a:latin typeface="Open Sans"/>
                <a:ea typeface="Open Sans"/>
                <a:cs typeface="Open Sans"/>
                <a:sym typeface="Open Sans"/>
              </a:rPr>
              <a:t>500 mg IM ceftriaxone x 1</a:t>
            </a:r>
            <a:endParaRPr dirty="0"/>
          </a:p>
          <a:p>
            <a:pPr marL="685800" lvl="1" indent="-228600" algn="l" rtl="0">
              <a:lnSpc>
                <a:spcPct val="90000"/>
              </a:lnSpc>
              <a:spcBef>
                <a:spcPts val="500"/>
              </a:spcBef>
              <a:spcAft>
                <a:spcPts val="0"/>
              </a:spcAft>
              <a:buClr>
                <a:srgbClr val="000000"/>
              </a:buClr>
              <a:buSzPct val="100000"/>
              <a:buChar char="•"/>
            </a:pPr>
            <a:r>
              <a:rPr lang="en-US" b="1" i="0" dirty="0">
                <a:solidFill>
                  <a:srgbClr val="000000"/>
                </a:solidFill>
                <a:latin typeface="Open Sans"/>
                <a:ea typeface="Open Sans"/>
                <a:cs typeface="Open Sans"/>
                <a:sym typeface="Open Sans"/>
              </a:rPr>
              <a:t>uncomplicated urogenital, anorectal, and pharyngeal gonorrhea</a:t>
            </a:r>
            <a:endParaRPr dirty="0"/>
          </a:p>
          <a:p>
            <a:pPr marL="685800" lvl="1" indent="-228600" algn="l" rtl="0">
              <a:lnSpc>
                <a:spcPct val="90000"/>
              </a:lnSpc>
              <a:spcBef>
                <a:spcPts val="500"/>
              </a:spcBef>
              <a:spcAft>
                <a:spcPts val="0"/>
              </a:spcAft>
              <a:buClr>
                <a:srgbClr val="000000"/>
              </a:buClr>
              <a:buSzPct val="100000"/>
              <a:buChar char="•"/>
            </a:pPr>
            <a:r>
              <a:rPr lang="en-US" b="1" dirty="0">
                <a:solidFill>
                  <a:srgbClr val="000000"/>
                </a:solidFill>
                <a:latin typeface="Open Sans"/>
                <a:ea typeface="Open Sans"/>
                <a:cs typeface="Open Sans"/>
                <a:sym typeface="Open Sans"/>
              </a:rPr>
              <a:t>For patients &gt; 150 kg, ceftriaxone 1 g IM x 1</a:t>
            </a:r>
            <a:endParaRPr b="1" i="0" dirty="0">
              <a:solidFill>
                <a:srgbClr val="000000"/>
              </a:solidFill>
              <a:latin typeface="Open Sans"/>
              <a:ea typeface="Open Sans"/>
              <a:cs typeface="Open Sans"/>
              <a:sym typeface="Open Sans"/>
            </a:endParaRPr>
          </a:p>
          <a:p>
            <a:pPr marL="228600" lvl="0" indent="-228600" algn="l" rtl="0">
              <a:lnSpc>
                <a:spcPct val="90000"/>
              </a:lnSpc>
              <a:spcBef>
                <a:spcPts val="1000"/>
              </a:spcBef>
              <a:spcAft>
                <a:spcPts val="0"/>
              </a:spcAft>
              <a:buClr>
                <a:srgbClr val="000000"/>
              </a:buClr>
              <a:buSzPct val="100000"/>
              <a:buChar char="•"/>
            </a:pPr>
            <a:r>
              <a:rPr lang="en-US" b="0" i="0" dirty="0">
                <a:solidFill>
                  <a:srgbClr val="000000"/>
                </a:solidFill>
                <a:latin typeface="Open Sans"/>
                <a:ea typeface="Open Sans"/>
                <a:cs typeface="Open Sans"/>
                <a:sym typeface="Open Sans"/>
              </a:rPr>
              <a:t>If chlamydial infection has not been excluded, doxycycline 100 mg orally twice a day for 7 days is recommended. </a:t>
            </a:r>
            <a:endParaRPr dirty="0"/>
          </a:p>
          <a:p>
            <a:pPr marL="228600" lvl="0" indent="-228600" algn="l" rtl="0">
              <a:lnSpc>
                <a:spcPct val="90000"/>
              </a:lnSpc>
              <a:spcBef>
                <a:spcPts val="1000"/>
              </a:spcBef>
              <a:spcAft>
                <a:spcPts val="0"/>
              </a:spcAft>
              <a:buClr>
                <a:srgbClr val="000000"/>
              </a:buClr>
              <a:buSzPct val="100000"/>
              <a:buChar char="•"/>
            </a:pPr>
            <a:r>
              <a:rPr lang="en-US" dirty="0">
                <a:solidFill>
                  <a:srgbClr val="000000"/>
                </a:solidFill>
                <a:latin typeface="Open Sans"/>
                <a:ea typeface="Open Sans"/>
                <a:cs typeface="Open Sans"/>
                <a:sym typeface="Open Sans"/>
              </a:rPr>
              <a:t>Test of Cure for all patients with pharyngeal GC (7-14 days).</a:t>
            </a:r>
            <a:endParaRPr dirty="0"/>
          </a:p>
          <a:p>
            <a:pPr marL="228600" lvl="0" indent="-228600" algn="l" rtl="0">
              <a:lnSpc>
                <a:spcPct val="90000"/>
              </a:lnSpc>
              <a:spcBef>
                <a:spcPts val="1000"/>
              </a:spcBef>
              <a:spcAft>
                <a:spcPts val="0"/>
              </a:spcAft>
              <a:buClr>
                <a:srgbClr val="000000"/>
              </a:buClr>
              <a:buSzPct val="100000"/>
              <a:buChar char="•"/>
            </a:pPr>
            <a:r>
              <a:rPr lang="en-US" dirty="0">
                <a:solidFill>
                  <a:srgbClr val="000000"/>
                </a:solidFill>
                <a:latin typeface="Open Sans"/>
                <a:ea typeface="Open Sans"/>
                <a:cs typeface="Open Sans"/>
                <a:sym typeface="Open Sans"/>
              </a:rPr>
              <a:t>Retesting for all patients with GC in 3 months.</a:t>
            </a:r>
            <a:endParaRPr dirty="0"/>
          </a:p>
          <a:p>
            <a:pPr marL="228600" lvl="0" indent="-228600" algn="l" rtl="0">
              <a:lnSpc>
                <a:spcPct val="90000"/>
              </a:lnSpc>
              <a:spcBef>
                <a:spcPts val="1000"/>
              </a:spcBef>
              <a:spcAft>
                <a:spcPts val="0"/>
              </a:spcAft>
              <a:buClr>
                <a:srgbClr val="000000"/>
              </a:buClr>
              <a:buSzPct val="100000"/>
              <a:buChar char="•"/>
            </a:pPr>
            <a:r>
              <a:rPr lang="en-US" dirty="0">
                <a:solidFill>
                  <a:srgbClr val="000000"/>
                </a:solidFill>
                <a:latin typeface="Open Sans"/>
                <a:ea typeface="Open Sans"/>
                <a:cs typeface="Open Sans"/>
                <a:sym typeface="Open Sans"/>
              </a:rPr>
              <a:t>Not intended to address all clinical situations.</a:t>
            </a:r>
            <a:endParaRPr b="0" i="0" dirty="0">
              <a:solidFill>
                <a:srgbClr val="000000"/>
              </a:solidFill>
              <a:latin typeface="Open Sans"/>
              <a:ea typeface="Open Sans"/>
              <a:cs typeface="Open Sans"/>
              <a:sym typeface="Open Sans"/>
            </a:endParaRPr>
          </a:p>
          <a:p>
            <a:pPr marL="228600" lvl="0" indent="-64135" algn="l" rtl="0">
              <a:lnSpc>
                <a:spcPct val="90000"/>
              </a:lnSpc>
              <a:spcBef>
                <a:spcPts val="1000"/>
              </a:spcBef>
              <a:spcAft>
                <a:spcPts val="0"/>
              </a:spcAft>
              <a:buClr>
                <a:schemeClr val="dk1"/>
              </a:buClr>
              <a:buSzPct val="100000"/>
              <a:buNone/>
            </a:pPr>
            <a:endParaRPr dirty="0"/>
          </a:p>
        </p:txBody>
      </p:sp>
      <p:pic>
        <p:nvPicPr>
          <p:cNvPr id="189" name="Google Shape;189;p14"/>
          <p:cNvPicPr preferRelativeResize="0"/>
          <p:nvPr/>
        </p:nvPicPr>
        <p:blipFill rotWithShape="1">
          <a:blip r:embed="rId3">
            <a:alphaModFix/>
          </a:blip>
          <a:srcRect/>
          <a:stretch/>
        </p:blipFill>
        <p:spPr>
          <a:xfrm>
            <a:off x="1041681" y="66174"/>
            <a:ext cx="9572448" cy="2203851"/>
          </a:xfrm>
          <a:prstGeom prst="rect">
            <a:avLst/>
          </a:prstGeom>
          <a:noFill/>
          <a:ln>
            <a:noFill/>
          </a:ln>
        </p:spPr>
      </p:pic>
      <p:pic>
        <p:nvPicPr>
          <p:cNvPr id="190" name="Google Shape;190;p14" descr="Icon&#10;&#10;Description automatically generated"/>
          <p:cNvPicPr preferRelativeResize="0"/>
          <p:nvPr/>
        </p:nvPicPr>
        <p:blipFill rotWithShape="1">
          <a:blip r:embed="rId4">
            <a:alphaModFix/>
          </a:blip>
          <a:srcRect/>
          <a:stretch/>
        </p:blipFill>
        <p:spPr>
          <a:xfrm>
            <a:off x="10496391" y="5371379"/>
            <a:ext cx="1344706" cy="12330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5"/>
          <p:cNvPicPr preferRelativeResize="0">
            <a:picLocks noGrp="1"/>
          </p:cNvPicPr>
          <p:nvPr>
            <p:ph type="body" idx="1"/>
          </p:nvPr>
        </p:nvPicPr>
        <p:blipFill rotWithShape="1">
          <a:blip r:embed="rId3">
            <a:alphaModFix/>
          </a:blip>
          <a:srcRect/>
          <a:stretch/>
        </p:blipFill>
        <p:spPr>
          <a:xfrm>
            <a:off x="216861" y="481913"/>
            <a:ext cx="11833726" cy="6036275"/>
          </a:xfrm>
          <a:prstGeom prst="rect">
            <a:avLst/>
          </a:prstGeom>
          <a:noFill/>
          <a:ln w="9525" cap="flat" cmpd="sng">
            <a:solidFill>
              <a:schemeClr val="dk1"/>
            </a:solidFill>
            <a:prstDash val="solid"/>
            <a:round/>
            <a:headEnd type="none" w="sm" len="sm"/>
            <a:tailEnd type="none" w="sm" len="sm"/>
          </a:ln>
        </p:spPr>
      </p:pic>
      <p:sp>
        <p:nvSpPr>
          <p:cNvPr id="196" name="Google Shape;196;p15"/>
          <p:cNvSpPr/>
          <p:nvPr/>
        </p:nvSpPr>
        <p:spPr>
          <a:xfrm>
            <a:off x="216861" y="1227667"/>
            <a:ext cx="11653406" cy="1329266"/>
          </a:xfrm>
          <a:prstGeom prst="roundRect">
            <a:avLst>
              <a:gd name="adj" fmla="val 16667"/>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5"/>
          <p:cNvSpPr/>
          <p:nvPr/>
        </p:nvSpPr>
        <p:spPr>
          <a:xfrm>
            <a:off x="216850" y="2556925"/>
            <a:ext cx="11653500" cy="1329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rrow: Down 1">
            <a:extLst>
              <a:ext uri="{FF2B5EF4-FFF2-40B4-BE49-F238E27FC236}">
                <a16:creationId xmlns:a16="http://schemas.microsoft.com/office/drawing/2014/main" id="{7ACF15D3-1DAF-4DA1-B5A9-77B0F12BF57C}"/>
              </a:ext>
            </a:extLst>
          </p:cNvPr>
          <p:cNvSpPr/>
          <p:nvPr/>
        </p:nvSpPr>
        <p:spPr>
          <a:xfrm rot="5400000">
            <a:off x="7177482" y="2341296"/>
            <a:ext cx="363854" cy="139671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03" name="Google Shape;203;p16"/>
          <p:cNvSpPr txBox="1">
            <a:spLocks noGrp="1"/>
          </p:cNvSpPr>
          <p:nvPr>
            <p:ph type="body" idx="1"/>
          </p:nvPr>
        </p:nvSpPr>
        <p:spPr>
          <a:xfrm>
            <a:off x="838200" y="2960557"/>
            <a:ext cx="10515600" cy="32164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Why were recommendations changed?</a:t>
            </a:r>
          </a:p>
          <a:p>
            <a:pPr marL="0" lvl="0" indent="0" algn="l" rtl="0">
              <a:lnSpc>
                <a:spcPct val="90000"/>
              </a:lnSpc>
              <a:spcBef>
                <a:spcPts val="0"/>
              </a:spcBef>
              <a:spcAft>
                <a:spcPts val="0"/>
              </a:spcAft>
              <a:buClr>
                <a:schemeClr val="dk1"/>
              </a:buClr>
              <a:buSzPts val="2800"/>
              <a:buNone/>
            </a:pPr>
            <a:endParaRPr dirty="0"/>
          </a:p>
          <a:p>
            <a:pPr marL="685800" lvl="1" indent="-228600" algn="l" rtl="0">
              <a:lnSpc>
                <a:spcPct val="90000"/>
              </a:lnSpc>
              <a:spcBef>
                <a:spcPts val="500"/>
              </a:spcBef>
              <a:spcAft>
                <a:spcPts val="0"/>
              </a:spcAft>
              <a:buClr>
                <a:schemeClr val="dk1"/>
              </a:buClr>
              <a:buSzPts val="2800"/>
              <a:buChar char="•"/>
            </a:pPr>
            <a:r>
              <a:rPr lang="en-US" sz="2800" dirty="0"/>
              <a:t>For improved antimicrobial stewardship</a:t>
            </a:r>
          </a:p>
          <a:p>
            <a:pPr marL="685800" lvl="1" indent="-228600">
              <a:buSzPts val="2800"/>
            </a:pPr>
            <a:r>
              <a:rPr lang="en-US" sz="2800" i="0" dirty="0">
                <a:solidFill>
                  <a:srgbClr val="000000"/>
                </a:solidFill>
              </a:rPr>
              <a:t>Changes in azithromycin susceptibility in GC</a:t>
            </a:r>
            <a:endParaRPr sz="2800" dirty="0"/>
          </a:p>
          <a:p>
            <a:pPr marL="685800" lvl="1" indent="-228600" algn="l" rtl="0">
              <a:lnSpc>
                <a:spcPct val="90000"/>
              </a:lnSpc>
              <a:spcBef>
                <a:spcPts val="500"/>
              </a:spcBef>
              <a:spcAft>
                <a:spcPts val="0"/>
              </a:spcAft>
              <a:buClr>
                <a:srgbClr val="000000"/>
              </a:buClr>
              <a:buSzPts val="2800"/>
              <a:buChar char="•"/>
            </a:pPr>
            <a:r>
              <a:rPr lang="en-US" sz="2800" i="0" dirty="0">
                <a:solidFill>
                  <a:srgbClr val="000000"/>
                </a:solidFill>
              </a:rPr>
              <a:t>Pharmacokinetic and pharmacodynamic considerations</a:t>
            </a:r>
            <a:endParaRPr sz="2800" dirty="0"/>
          </a:p>
        </p:txBody>
      </p:sp>
      <p:pic>
        <p:nvPicPr>
          <p:cNvPr id="204" name="Google Shape;204;p16"/>
          <p:cNvPicPr preferRelativeResize="0"/>
          <p:nvPr/>
        </p:nvPicPr>
        <p:blipFill rotWithShape="1">
          <a:blip r:embed="rId3">
            <a:alphaModFix/>
          </a:blip>
          <a:srcRect/>
          <a:stretch/>
        </p:blipFill>
        <p:spPr>
          <a:xfrm>
            <a:off x="726909" y="25006"/>
            <a:ext cx="10738182" cy="2472236"/>
          </a:xfrm>
          <a:prstGeom prst="rect">
            <a:avLst/>
          </a:prstGeom>
          <a:noFill/>
          <a:ln>
            <a:solidFill>
              <a:schemeClr val="accent1"/>
            </a:solidFill>
          </a:ln>
        </p:spPr>
      </p:pic>
      <p:pic>
        <p:nvPicPr>
          <p:cNvPr id="205" name="Google Shape;205;p16" descr="Icon&#10;&#10;Description automatically generated"/>
          <p:cNvPicPr preferRelativeResize="0"/>
          <p:nvPr/>
        </p:nvPicPr>
        <p:blipFill rotWithShape="1">
          <a:blip r:embed="rId4">
            <a:alphaModFix/>
          </a:blip>
          <a:srcRect/>
          <a:stretch/>
        </p:blipFill>
        <p:spPr>
          <a:xfrm>
            <a:off x="10496391" y="5371379"/>
            <a:ext cx="1344706" cy="1233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3"/>
          <p:cNvSpPr txBox="1">
            <a:spLocks noGrp="1"/>
          </p:cNvSpPr>
          <p:nvPr>
            <p:ph type="title"/>
          </p:nvPr>
        </p:nvSpPr>
        <p:spPr>
          <a:xfrm>
            <a:off x="244576" y="323015"/>
            <a:ext cx="1080186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dirty="0"/>
              <a:t>Pharyngeal and rectal sites play important role</a:t>
            </a:r>
            <a:endParaRPr dirty="0"/>
          </a:p>
        </p:txBody>
      </p:sp>
      <p:sp>
        <p:nvSpPr>
          <p:cNvPr id="278" name="Google Shape;278;p23"/>
          <p:cNvSpPr txBox="1">
            <a:spLocks noGrp="1"/>
          </p:cNvSpPr>
          <p:nvPr>
            <p:ph type="body" idx="1"/>
          </p:nvPr>
        </p:nvSpPr>
        <p:spPr>
          <a:xfrm>
            <a:off x="589547" y="1825625"/>
            <a:ext cx="656516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GC is harder to eradicate in the pharynx.</a:t>
            </a:r>
            <a:endParaRPr dirty="0"/>
          </a:p>
          <a:p>
            <a:pPr marL="228600" lvl="0" indent="-228600" algn="l" rtl="0">
              <a:lnSpc>
                <a:spcPct val="90000"/>
              </a:lnSpc>
              <a:spcBef>
                <a:spcPts val="1000"/>
              </a:spcBef>
              <a:spcAft>
                <a:spcPts val="0"/>
              </a:spcAft>
              <a:buClr>
                <a:schemeClr val="dk1"/>
              </a:buClr>
              <a:buSzPts val="2800"/>
              <a:buChar char="•"/>
            </a:pPr>
            <a:r>
              <a:rPr lang="en-US" dirty="0"/>
              <a:t>The pharynx may allow for exchange of genetic material among bacteria.</a:t>
            </a:r>
            <a:endParaRPr dirty="0"/>
          </a:p>
          <a:p>
            <a:pPr marL="228600" lvl="0" indent="-228600" algn="l" rtl="0">
              <a:lnSpc>
                <a:spcPct val="90000"/>
              </a:lnSpc>
              <a:spcBef>
                <a:spcPts val="1000"/>
              </a:spcBef>
              <a:spcAft>
                <a:spcPts val="0"/>
              </a:spcAft>
              <a:buClr>
                <a:schemeClr val="dk1"/>
              </a:buClr>
              <a:buSzPts val="2800"/>
              <a:buChar char="•"/>
            </a:pPr>
            <a:r>
              <a:rPr lang="en-US" dirty="0"/>
              <a:t>Testing and treating extragenital STIs is important for many reasons!</a:t>
            </a:r>
          </a:p>
          <a:p>
            <a:pPr marL="685800" lvl="1" indent="-228600">
              <a:spcBef>
                <a:spcPts val="1000"/>
              </a:spcBef>
              <a:buSzPts val="2800"/>
            </a:pPr>
            <a:r>
              <a:rPr lang="en-US" dirty="0"/>
              <a:t>Increased incidence of HIV (</a:t>
            </a:r>
            <a:r>
              <a:rPr lang="en-US" dirty="0" err="1"/>
              <a:t>PrEP</a:t>
            </a:r>
            <a:r>
              <a:rPr lang="en-US" dirty="0"/>
              <a:t>).</a:t>
            </a:r>
          </a:p>
          <a:p>
            <a:pPr marL="685800" lvl="1" indent="-228600">
              <a:spcBef>
                <a:spcPts val="1000"/>
              </a:spcBef>
              <a:buSzPts val="2800"/>
            </a:pPr>
            <a:r>
              <a:rPr lang="en-US" dirty="0"/>
              <a:t>STIs will be missed if extragenital testing is not performed in some pops.</a:t>
            </a:r>
            <a:endParaRPr dirty="0"/>
          </a:p>
          <a:p>
            <a:pPr marL="0" lvl="0" indent="0" algn="l" rtl="0">
              <a:lnSpc>
                <a:spcPct val="90000"/>
              </a:lnSpc>
              <a:spcBef>
                <a:spcPts val="1000"/>
              </a:spcBef>
              <a:spcAft>
                <a:spcPts val="0"/>
              </a:spcAft>
              <a:buNone/>
            </a:pPr>
            <a:endParaRPr dirty="0"/>
          </a:p>
        </p:txBody>
      </p:sp>
      <p:pic>
        <p:nvPicPr>
          <p:cNvPr id="279" name="Google Shape;279;p23"/>
          <p:cNvPicPr preferRelativeResize="0"/>
          <p:nvPr/>
        </p:nvPicPr>
        <p:blipFill rotWithShape="1">
          <a:blip r:embed="rId3">
            <a:alphaModFix/>
          </a:blip>
          <a:srcRect/>
          <a:stretch/>
        </p:blipFill>
        <p:spPr>
          <a:xfrm>
            <a:off x="8260284" y="1388450"/>
            <a:ext cx="3515549" cy="46809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B92CA-37BB-4075-9F61-CF8B36F130CC}"/>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spcBef>
                <a:spcPct val="0"/>
              </a:spcBef>
            </a:pPr>
            <a:r>
              <a:rPr lang="en-US" sz="6600" kern="1200">
                <a:solidFill>
                  <a:schemeClr val="tx1"/>
                </a:solidFill>
                <a:latin typeface="+mj-lt"/>
                <a:ea typeface="+mj-ea"/>
                <a:cs typeface="+mj-cs"/>
              </a:rPr>
              <a:t>Disseminated GC</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E780A6-C778-4A99-947B-C935C4AA6BC6}"/>
              </a:ext>
            </a:extLst>
          </p:cNvPr>
          <p:cNvPicPr>
            <a:picLocks noChangeAspect="1"/>
          </p:cNvPicPr>
          <p:nvPr/>
        </p:nvPicPr>
        <p:blipFill>
          <a:blip r:embed="rId2"/>
          <a:stretch>
            <a:fillRect/>
          </a:stretch>
        </p:blipFill>
        <p:spPr>
          <a:xfrm>
            <a:off x="516962" y="2069302"/>
            <a:ext cx="4569951" cy="4204354"/>
          </a:xfrm>
          <a:prstGeom prst="rect">
            <a:avLst/>
          </a:prstGeom>
        </p:spPr>
      </p:pic>
      <p:pic>
        <p:nvPicPr>
          <p:cNvPr id="5" name="Picture 4">
            <a:extLst>
              <a:ext uri="{FF2B5EF4-FFF2-40B4-BE49-F238E27FC236}">
                <a16:creationId xmlns:a16="http://schemas.microsoft.com/office/drawing/2014/main" id="{0B9063D9-7B5D-407A-BBA8-0D60AAB3DD7E}"/>
              </a:ext>
            </a:extLst>
          </p:cNvPr>
          <p:cNvPicPr>
            <a:picLocks noChangeAspect="1"/>
          </p:cNvPicPr>
          <p:nvPr/>
        </p:nvPicPr>
        <p:blipFill>
          <a:blip r:embed="rId3"/>
          <a:stretch>
            <a:fillRect/>
          </a:stretch>
        </p:blipFill>
        <p:spPr>
          <a:xfrm>
            <a:off x="5168589" y="2642616"/>
            <a:ext cx="6938687" cy="3261181"/>
          </a:xfrm>
          <a:prstGeom prst="rect">
            <a:avLst/>
          </a:prstGeom>
        </p:spPr>
      </p:pic>
    </p:spTree>
    <p:extLst>
      <p:ext uri="{BB962C8B-B14F-4D97-AF65-F5344CB8AC3E}">
        <p14:creationId xmlns:p14="http://schemas.microsoft.com/office/powerpoint/2010/main" val="1214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7" name="Rectangle 135">
            <a:extLst>
              <a:ext uri="{FF2B5EF4-FFF2-40B4-BE49-F238E27FC236}">
                <a16:creationId xmlns:a16="http://schemas.microsoft.com/office/drawing/2014/main" id="{8F83519B-7BEF-4683-AD95-44C6CEBD9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58" name="Group 137">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6" cy="6858000"/>
            <a:chOff x="1" y="0"/>
            <a:chExt cx="12191996" cy="6858000"/>
          </a:xfrm>
        </p:grpSpPr>
        <p:sp>
          <p:nvSpPr>
            <p:cNvPr id="139" name="Rectangle 138">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23559" name="Rectangle 139">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3554" name="Rectangle 2"/>
          <p:cNvSpPr>
            <a:spLocks noGrp="1" noChangeArrowheads="1"/>
          </p:cNvSpPr>
          <p:nvPr>
            <p:ph type="title"/>
          </p:nvPr>
        </p:nvSpPr>
        <p:spPr>
          <a:xfrm>
            <a:off x="253354" y="560972"/>
            <a:ext cx="8765005" cy="1492132"/>
          </a:xfrm>
        </p:spPr>
        <p:txBody>
          <a:bodyPr anchor="t">
            <a:normAutofit/>
          </a:bodyPr>
          <a:lstStyle/>
          <a:p>
            <a:r>
              <a:rPr lang="en-US" dirty="0">
                <a:cs typeface="Arial" charset="0"/>
              </a:rPr>
              <a:t>Potential GC treatment agents</a:t>
            </a:r>
          </a:p>
        </p:txBody>
      </p:sp>
      <p:sp>
        <p:nvSpPr>
          <p:cNvPr id="23555" name="Rectangle 3"/>
          <p:cNvSpPr>
            <a:spLocks noGrp="1" noChangeArrowheads="1"/>
          </p:cNvSpPr>
          <p:nvPr>
            <p:ph idx="1"/>
          </p:nvPr>
        </p:nvSpPr>
        <p:spPr>
          <a:xfrm>
            <a:off x="271142" y="1680989"/>
            <a:ext cx="5665920" cy="3593591"/>
          </a:xfrm>
        </p:spPr>
        <p:txBody>
          <a:bodyPr>
            <a:normAutofit/>
          </a:bodyPr>
          <a:lstStyle/>
          <a:p>
            <a:pPr>
              <a:buClr>
                <a:schemeClr val="tx1"/>
              </a:buClr>
            </a:pPr>
            <a:r>
              <a:rPr lang="en-US" sz="2400" b="1" dirty="0" err="1">
                <a:solidFill>
                  <a:schemeClr val="tx1">
                    <a:alpha val="60000"/>
                  </a:schemeClr>
                </a:solidFill>
                <a:cs typeface="Arial" charset="0"/>
              </a:rPr>
              <a:t>Solithromycin</a:t>
            </a:r>
            <a:r>
              <a:rPr lang="en-US" sz="2400" b="1" dirty="0">
                <a:solidFill>
                  <a:schemeClr val="tx1">
                    <a:alpha val="60000"/>
                  </a:schemeClr>
                </a:solidFill>
                <a:cs typeface="Arial" charset="0"/>
              </a:rPr>
              <a:t> – Phase 3</a:t>
            </a:r>
            <a:br>
              <a:rPr lang="en-US" sz="2400" b="1" dirty="0">
                <a:solidFill>
                  <a:schemeClr val="tx1">
                    <a:alpha val="60000"/>
                  </a:schemeClr>
                </a:solidFill>
                <a:cs typeface="Arial" charset="0"/>
              </a:rPr>
            </a:br>
            <a:r>
              <a:rPr lang="en-US" sz="2400" dirty="0">
                <a:solidFill>
                  <a:schemeClr val="tx1">
                    <a:alpha val="60000"/>
                  </a:schemeClr>
                </a:solidFill>
                <a:cs typeface="Arial" charset="0"/>
              </a:rPr>
              <a:t>macrolide antibiotic</a:t>
            </a:r>
            <a:endParaRPr lang="en-US" sz="2400" b="1" dirty="0">
              <a:solidFill>
                <a:schemeClr val="tx1">
                  <a:alpha val="60000"/>
                </a:schemeClr>
              </a:solidFill>
              <a:cs typeface="Arial" charset="0"/>
            </a:endParaRPr>
          </a:p>
          <a:p>
            <a:pPr>
              <a:buClr>
                <a:schemeClr val="tx1"/>
              </a:buClr>
            </a:pPr>
            <a:r>
              <a:rPr lang="en-US" sz="2400" b="1" dirty="0" err="1">
                <a:solidFill>
                  <a:schemeClr val="tx1">
                    <a:alpha val="60000"/>
                  </a:schemeClr>
                </a:solidFill>
                <a:cs typeface="Arial" charset="0"/>
              </a:rPr>
              <a:t>Zoliflodacin</a:t>
            </a:r>
            <a:r>
              <a:rPr lang="en-US" sz="2400" b="1" dirty="0">
                <a:solidFill>
                  <a:schemeClr val="tx1">
                    <a:alpha val="60000"/>
                  </a:schemeClr>
                </a:solidFill>
                <a:cs typeface="Arial" charset="0"/>
              </a:rPr>
              <a:t> – Phase 3</a:t>
            </a:r>
            <a:br>
              <a:rPr lang="en-US" sz="2400" b="1" dirty="0">
                <a:solidFill>
                  <a:schemeClr val="tx1">
                    <a:alpha val="60000"/>
                  </a:schemeClr>
                </a:solidFill>
                <a:cs typeface="Arial" charset="0"/>
              </a:rPr>
            </a:br>
            <a:r>
              <a:rPr lang="en-US" sz="2400" dirty="0">
                <a:solidFill>
                  <a:schemeClr val="tx1">
                    <a:alpha val="60000"/>
                  </a:schemeClr>
                </a:solidFill>
                <a:cs typeface="Arial" charset="0"/>
              </a:rPr>
              <a:t>Inhibits bacterial type II topoisomerases</a:t>
            </a:r>
          </a:p>
          <a:p>
            <a:pPr>
              <a:buClr>
                <a:schemeClr val="tx1"/>
              </a:buClr>
            </a:pPr>
            <a:r>
              <a:rPr lang="en-US" sz="2400" b="1" dirty="0" err="1">
                <a:solidFill>
                  <a:schemeClr val="tx1">
                    <a:alpha val="60000"/>
                  </a:schemeClr>
                </a:solidFill>
                <a:cs typeface="Arial" charset="0"/>
              </a:rPr>
              <a:t>Gepotidacin</a:t>
            </a:r>
            <a:r>
              <a:rPr lang="en-US" sz="2400" b="1" dirty="0">
                <a:solidFill>
                  <a:schemeClr val="tx1">
                    <a:alpha val="60000"/>
                  </a:schemeClr>
                </a:solidFill>
                <a:cs typeface="Arial" charset="0"/>
              </a:rPr>
              <a:t> – ?Phase 3</a:t>
            </a:r>
            <a:br>
              <a:rPr lang="en-US" sz="2400" b="1" dirty="0">
                <a:solidFill>
                  <a:schemeClr val="tx1">
                    <a:alpha val="60000"/>
                  </a:schemeClr>
                </a:solidFill>
                <a:cs typeface="Arial" charset="0"/>
              </a:rPr>
            </a:br>
            <a:r>
              <a:rPr lang="en-US" sz="2400" dirty="0" err="1">
                <a:solidFill>
                  <a:schemeClr val="tx1">
                    <a:alpha val="60000"/>
                  </a:schemeClr>
                </a:solidFill>
                <a:cs typeface="Arial" charset="0"/>
              </a:rPr>
              <a:t>triazaacenaphthylene</a:t>
            </a:r>
            <a:r>
              <a:rPr lang="en-US" sz="2400" dirty="0">
                <a:solidFill>
                  <a:schemeClr val="tx1">
                    <a:alpha val="60000"/>
                  </a:schemeClr>
                </a:solidFill>
                <a:cs typeface="Arial" charset="0"/>
              </a:rPr>
              <a:t> antimicrobial agent</a:t>
            </a:r>
          </a:p>
          <a:p>
            <a:pPr>
              <a:buClr>
                <a:schemeClr val="tx1"/>
              </a:buClr>
            </a:pPr>
            <a:r>
              <a:rPr lang="en-US" sz="2400" b="1" dirty="0" err="1">
                <a:solidFill>
                  <a:schemeClr val="tx1">
                    <a:alpha val="60000"/>
                  </a:schemeClr>
                </a:solidFill>
                <a:cs typeface="Arial" charset="0"/>
              </a:rPr>
              <a:t>Closthioamide</a:t>
            </a:r>
            <a:br>
              <a:rPr lang="en-US" sz="2400" b="1" dirty="0">
                <a:solidFill>
                  <a:schemeClr val="tx1">
                    <a:alpha val="60000"/>
                  </a:schemeClr>
                </a:solidFill>
                <a:cs typeface="Arial" charset="0"/>
              </a:rPr>
            </a:br>
            <a:r>
              <a:rPr lang="en-US" sz="2400" dirty="0">
                <a:solidFill>
                  <a:schemeClr val="tx1">
                    <a:alpha val="60000"/>
                  </a:schemeClr>
                </a:solidFill>
                <a:cs typeface="Arial" charset="0"/>
              </a:rPr>
              <a:t>DNA gyrase inhibitor</a:t>
            </a:r>
            <a:endParaRPr lang="en-US" sz="2400" b="1" dirty="0">
              <a:solidFill>
                <a:schemeClr val="tx1">
                  <a:alpha val="60000"/>
                </a:schemeClr>
              </a:solidFill>
              <a:cs typeface="Arial" charset="0"/>
            </a:endParaRPr>
          </a:p>
          <a:p>
            <a:pPr marL="800100" lvl="1" indent="-342900"/>
            <a:endParaRPr lang="en-US" sz="2000" dirty="0">
              <a:solidFill>
                <a:schemeClr val="tx1">
                  <a:alpha val="60000"/>
                </a:schemeClr>
              </a:solidFill>
              <a:cs typeface="Arial" charset="0"/>
            </a:endParaRPr>
          </a:p>
        </p:txBody>
      </p:sp>
      <p:grpSp>
        <p:nvGrpSpPr>
          <p:cNvPr id="23560" name="Group 141">
            <a:extLst>
              <a:ext uri="{FF2B5EF4-FFF2-40B4-BE49-F238E27FC236}">
                <a16:creationId xmlns:a16="http://schemas.microsoft.com/office/drawing/2014/main" id="{7A737E2B-A28F-42F1-A1E9-1CA2DE4A1E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6276" y="0"/>
            <a:ext cx="4335727" cy="3532180"/>
            <a:chOff x="7856276" y="0"/>
            <a:chExt cx="4335727" cy="3532180"/>
          </a:xfrm>
        </p:grpSpPr>
        <p:sp>
          <p:nvSpPr>
            <p:cNvPr id="143" name="Freeform: Shape 142">
              <a:extLst>
                <a:ext uri="{FF2B5EF4-FFF2-40B4-BE49-F238E27FC236}">
                  <a16:creationId xmlns:a16="http://schemas.microsoft.com/office/drawing/2014/main" id="{CA31F01E-6863-47B2-B5F8-4C443DA14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23561" name="Freeform: Shape 143">
              <a:extLst>
                <a:ext uri="{FF2B5EF4-FFF2-40B4-BE49-F238E27FC236}">
                  <a16:creationId xmlns:a16="http://schemas.microsoft.com/office/drawing/2014/main" id="{F1AA6C21-51B2-47E8-9760-50708EB56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9582" y="0"/>
              <a:ext cx="4232421" cy="3429000"/>
            </a:xfrm>
            <a:custGeom>
              <a:avLst/>
              <a:gdLst>
                <a:gd name="connsiteX0" fmla="*/ 176695 w 4232421"/>
                <a:gd name="connsiteY0" fmla="*/ 0 h 3429000"/>
                <a:gd name="connsiteX1" fmla="*/ 4232421 w 4232421"/>
                <a:gd name="connsiteY1" fmla="*/ 0 h 3429000"/>
                <a:gd name="connsiteX2" fmla="*/ 4232421 w 4232421"/>
                <a:gd name="connsiteY2" fmla="*/ 2741963 h 3429000"/>
                <a:gd name="connsiteX3" fmla="*/ 4230819 w 4232421"/>
                <a:gd name="connsiteY3" fmla="*/ 2742965 h 3429000"/>
                <a:gd name="connsiteX4" fmla="*/ 4189566 w 4232421"/>
                <a:gd name="connsiteY4" fmla="*/ 2761300 h 3429000"/>
                <a:gd name="connsiteX5" fmla="*/ 4145256 w 4232421"/>
                <a:gd name="connsiteY5" fmla="*/ 2776579 h 3429000"/>
                <a:gd name="connsiteX6" fmla="*/ 4100946 w 4232421"/>
                <a:gd name="connsiteY6" fmla="*/ 2790330 h 3429000"/>
                <a:gd name="connsiteX7" fmla="*/ 4053581 w 4232421"/>
                <a:gd name="connsiteY7" fmla="*/ 2802553 h 3429000"/>
                <a:gd name="connsiteX8" fmla="*/ 4007741 w 4232421"/>
                <a:gd name="connsiteY8" fmla="*/ 2814777 h 3429000"/>
                <a:gd name="connsiteX9" fmla="*/ 3961906 w 4232421"/>
                <a:gd name="connsiteY9" fmla="*/ 2828531 h 3429000"/>
                <a:gd name="connsiteX10" fmla="*/ 3917596 w 4232421"/>
                <a:gd name="connsiteY10" fmla="*/ 2843809 h 3429000"/>
                <a:gd name="connsiteX11" fmla="*/ 3876343 w 4232421"/>
                <a:gd name="connsiteY11" fmla="*/ 2862145 h 3429000"/>
                <a:gd name="connsiteX12" fmla="*/ 3838145 w 4232421"/>
                <a:gd name="connsiteY12" fmla="*/ 2883535 h 3429000"/>
                <a:gd name="connsiteX13" fmla="*/ 3804531 w 4232421"/>
                <a:gd name="connsiteY13" fmla="*/ 2911037 h 3429000"/>
                <a:gd name="connsiteX14" fmla="*/ 3769387 w 4232421"/>
                <a:gd name="connsiteY14" fmla="*/ 2941596 h 3429000"/>
                <a:gd name="connsiteX15" fmla="*/ 3738828 w 4232421"/>
                <a:gd name="connsiteY15" fmla="*/ 2976737 h 3429000"/>
                <a:gd name="connsiteX16" fmla="*/ 3709798 w 4232421"/>
                <a:gd name="connsiteY16" fmla="*/ 3013408 h 3429000"/>
                <a:gd name="connsiteX17" fmla="*/ 3680767 w 4232421"/>
                <a:gd name="connsiteY17" fmla="*/ 3051604 h 3429000"/>
                <a:gd name="connsiteX18" fmla="*/ 3651737 w 4232421"/>
                <a:gd name="connsiteY18" fmla="*/ 3089802 h 3429000"/>
                <a:gd name="connsiteX19" fmla="*/ 3622708 w 4232421"/>
                <a:gd name="connsiteY19" fmla="*/ 3126473 h 3429000"/>
                <a:gd name="connsiteX20" fmla="*/ 3590619 w 4232421"/>
                <a:gd name="connsiteY20" fmla="*/ 3161614 h 3429000"/>
                <a:gd name="connsiteX21" fmla="*/ 3558532 w 4232421"/>
                <a:gd name="connsiteY21" fmla="*/ 3192174 h 3429000"/>
                <a:gd name="connsiteX22" fmla="*/ 3521864 w 4232421"/>
                <a:gd name="connsiteY22" fmla="*/ 3218148 h 3429000"/>
                <a:gd name="connsiteX23" fmla="*/ 3483665 w 4232421"/>
                <a:gd name="connsiteY23" fmla="*/ 3238011 h 3429000"/>
                <a:gd name="connsiteX24" fmla="*/ 3437828 w 4232421"/>
                <a:gd name="connsiteY24" fmla="*/ 3251762 h 3429000"/>
                <a:gd name="connsiteX25" fmla="*/ 3390461 w 4232421"/>
                <a:gd name="connsiteY25" fmla="*/ 3257874 h 3429000"/>
                <a:gd name="connsiteX26" fmla="*/ 3341569 w 4232421"/>
                <a:gd name="connsiteY26" fmla="*/ 3259401 h 3429000"/>
                <a:gd name="connsiteX27" fmla="*/ 3289619 w 4232421"/>
                <a:gd name="connsiteY27" fmla="*/ 3254819 h 3429000"/>
                <a:gd name="connsiteX28" fmla="*/ 3237670 w 4232421"/>
                <a:gd name="connsiteY28" fmla="*/ 3248707 h 3429000"/>
                <a:gd name="connsiteX29" fmla="*/ 3185721 w 4232421"/>
                <a:gd name="connsiteY29" fmla="*/ 3241066 h 3429000"/>
                <a:gd name="connsiteX30" fmla="*/ 3133771 w 4232421"/>
                <a:gd name="connsiteY30" fmla="*/ 3234956 h 3429000"/>
                <a:gd name="connsiteX31" fmla="*/ 3081822 w 4232421"/>
                <a:gd name="connsiteY31" fmla="*/ 3231899 h 3429000"/>
                <a:gd name="connsiteX32" fmla="*/ 3031400 w 4232421"/>
                <a:gd name="connsiteY32" fmla="*/ 3231899 h 3429000"/>
                <a:gd name="connsiteX33" fmla="*/ 2984035 w 4232421"/>
                <a:gd name="connsiteY33" fmla="*/ 3238011 h 3429000"/>
                <a:gd name="connsiteX34" fmla="*/ 2935140 w 4232421"/>
                <a:gd name="connsiteY34" fmla="*/ 3250235 h 3429000"/>
                <a:gd name="connsiteX35" fmla="*/ 2890830 w 4232421"/>
                <a:gd name="connsiteY35" fmla="*/ 3268570 h 3429000"/>
                <a:gd name="connsiteX36" fmla="*/ 2844995 w 4232421"/>
                <a:gd name="connsiteY36" fmla="*/ 3293018 h 3429000"/>
                <a:gd name="connsiteX37" fmla="*/ 2799158 w 4232421"/>
                <a:gd name="connsiteY37" fmla="*/ 3317465 h 3429000"/>
                <a:gd name="connsiteX38" fmla="*/ 2753317 w 4232421"/>
                <a:gd name="connsiteY38" fmla="*/ 3344964 h 3429000"/>
                <a:gd name="connsiteX39" fmla="*/ 2709007 w 4232421"/>
                <a:gd name="connsiteY39" fmla="*/ 3370942 h 3429000"/>
                <a:gd name="connsiteX40" fmla="*/ 2661643 w 4232421"/>
                <a:gd name="connsiteY40" fmla="*/ 3393859 h 3429000"/>
                <a:gd name="connsiteX41" fmla="*/ 2615805 w 4232421"/>
                <a:gd name="connsiteY41" fmla="*/ 3412195 h 3429000"/>
                <a:gd name="connsiteX42" fmla="*/ 2568440 w 4232421"/>
                <a:gd name="connsiteY42" fmla="*/ 3424418 h 3429000"/>
                <a:gd name="connsiteX43" fmla="*/ 2519548 w 4232421"/>
                <a:gd name="connsiteY43" fmla="*/ 3429000 h 3429000"/>
                <a:gd name="connsiteX44" fmla="*/ 2470653 w 4232421"/>
                <a:gd name="connsiteY44" fmla="*/ 3424418 h 3429000"/>
                <a:gd name="connsiteX45" fmla="*/ 2423286 w 4232421"/>
                <a:gd name="connsiteY45" fmla="*/ 3412195 h 3429000"/>
                <a:gd name="connsiteX46" fmla="*/ 2377451 w 4232421"/>
                <a:gd name="connsiteY46" fmla="*/ 3393859 h 3429000"/>
                <a:gd name="connsiteX47" fmla="*/ 2330084 w 4232421"/>
                <a:gd name="connsiteY47" fmla="*/ 3370942 h 3429000"/>
                <a:gd name="connsiteX48" fmla="*/ 2285773 w 4232421"/>
                <a:gd name="connsiteY48" fmla="*/ 3344964 h 3429000"/>
                <a:gd name="connsiteX49" fmla="*/ 2239936 w 4232421"/>
                <a:gd name="connsiteY49" fmla="*/ 3317465 h 3429000"/>
                <a:gd name="connsiteX50" fmla="*/ 2194099 w 4232421"/>
                <a:gd name="connsiteY50" fmla="*/ 3293018 h 3429000"/>
                <a:gd name="connsiteX51" fmla="*/ 2148261 w 4232421"/>
                <a:gd name="connsiteY51" fmla="*/ 3268570 h 3429000"/>
                <a:gd name="connsiteX52" fmla="*/ 2102426 w 4232421"/>
                <a:gd name="connsiteY52" fmla="*/ 3250235 h 3429000"/>
                <a:gd name="connsiteX53" fmla="*/ 2055059 w 4232421"/>
                <a:gd name="connsiteY53" fmla="*/ 3238011 h 3429000"/>
                <a:gd name="connsiteX54" fmla="*/ 2007691 w 4232421"/>
                <a:gd name="connsiteY54" fmla="*/ 3231899 h 3429000"/>
                <a:gd name="connsiteX55" fmla="*/ 1957269 w 4232421"/>
                <a:gd name="connsiteY55" fmla="*/ 3231899 h 3429000"/>
                <a:gd name="connsiteX56" fmla="*/ 1905320 w 4232421"/>
                <a:gd name="connsiteY56" fmla="*/ 3234956 h 3429000"/>
                <a:gd name="connsiteX57" fmla="*/ 1853373 w 4232421"/>
                <a:gd name="connsiteY57" fmla="*/ 3241066 h 3429000"/>
                <a:gd name="connsiteX58" fmla="*/ 1801421 w 4232421"/>
                <a:gd name="connsiteY58" fmla="*/ 3248707 h 3429000"/>
                <a:gd name="connsiteX59" fmla="*/ 1749472 w 4232421"/>
                <a:gd name="connsiteY59" fmla="*/ 3254819 h 3429000"/>
                <a:gd name="connsiteX60" fmla="*/ 1697523 w 4232421"/>
                <a:gd name="connsiteY60" fmla="*/ 3259401 h 3429000"/>
                <a:gd name="connsiteX61" fmla="*/ 1648630 w 4232421"/>
                <a:gd name="connsiteY61" fmla="*/ 3257874 h 3429000"/>
                <a:gd name="connsiteX62" fmla="*/ 1601266 w 4232421"/>
                <a:gd name="connsiteY62" fmla="*/ 3251762 h 3429000"/>
                <a:gd name="connsiteX63" fmla="*/ 1555428 w 4232421"/>
                <a:gd name="connsiteY63" fmla="*/ 3238011 h 3429000"/>
                <a:gd name="connsiteX64" fmla="*/ 1517230 w 4232421"/>
                <a:gd name="connsiteY64" fmla="*/ 3218148 h 3429000"/>
                <a:gd name="connsiteX65" fmla="*/ 1480559 w 4232421"/>
                <a:gd name="connsiteY65" fmla="*/ 3192174 h 3429000"/>
                <a:gd name="connsiteX66" fmla="*/ 1448472 w 4232421"/>
                <a:gd name="connsiteY66" fmla="*/ 3161614 h 3429000"/>
                <a:gd name="connsiteX67" fmla="*/ 1416386 w 4232421"/>
                <a:gd name="connsiteY67" fmla="*/ 3126473 h 3429000"/>
                <a:gd name="connsiteX68" fmla="*/ 1387354 w 4232421"/>
                <a:gd name="connsiteY68" fmla="*/ 3089802 h 3429000"/>
                <a:gd name="connsiteX69" fmla="*/ 1358325 w 4232421"/>
                <a:gd name="connsiteY69" fmla="*/ 3051604 h 3429000"/>
                <a:gd name="connsiteX70" fmla="*/ 1329295 w 4232421"/>
                <a:gd name="connsiteY70" fmla="*/ 3013408 h 3429000"/>
                <a:gd name="connsiteX71" fmla="*/ 1300263 w 4232421"/>
                <a:gd name="connsiteY71" fmla="*/ 2976737 h 3429000"/>
                <a:gd name="connsiteX72" fmla="*/ 1269704 w 4232421"/>
                <a:gd name="connsiteY72" fmla="*/ 2941596 h 3429000"/>
                <a:gd name="connsiteX73" fmla="*/ 1234563 w 4232421"/>
                <a:gd name="connsiteY73" fmla="*/ 2911037 h 3429000"/>
                <a:gd name="connsiteX74" fmla="*/ 1200949 w 4232421"/>
                <a:gd name="connsiteY74" fmla="*/ 2883535 h 3429000"/>
                <a:gd name="connsiteX75" fmla="*/ 1162751 w 4232421"/>
                <a:gd name="connsiteY75" fmla="*/ 2862145 h 3429000"/>
                <a:gd name="connsiteX76" fmla="*/ 1121495 w 4232421"/>
                <a:gd name="connsiteY76" fmla="*/ 2843809 h 3429000"/>
                <a:gd name="connsiteX77" fmla="*/ 1077188 w 4232421"/>
                <a:gd name="connsiteY77" fmla="*/ 2828531 h 3429000"/>
                <a:gd name="connsiteX78" fmla="*/ 1031348 w 4232421"/>
                <a:gd name="connsiteY78" fmla="*/ 2814777 h 3429000"/>
                <a:gd name="connsiteX79" fmla="*/ 985513 w 4232421"/>
                <a:gd name="connsiteY79" fmla="*/ 2802553 h 3429000"/>
                <a:gd name="connsiteX80" fmla="*/ 938145 w 4232421"/>
                <a:gd name="connsiteY80" fmla="*/ 2790330 h 3429000"/>
                <a:gd name="connsiteX81" fmla="*/ 893838 w 4232421"/>
                <a:gd name="connsiteY81" fmla="*/ 2776579 h 3429000"/>
                <a:gd name="connsiteX82" fmla="*/ 849525 w 4232421"/>
                <a:gd name="connsiteY82" fmla="*/ 2761300 h 3429000"/>
                <a:gd name="connsiteX83" fmla="*/ 808275 w 4232421"/>
                <a:gd name="connsiteY83" fmla="*/ 2742965 h 3429000"/>
                <a:gd name="connsiteX84" fmla="*/ 771601 w 4232421"/>
                <a:gd name="connsiteY84" fmla="*/ 2720045 h 3429000"/>
                <a:gd name="connsiteX85" fmla="*/ 737987 w 4232421"/>
                <a:gd name="connsiteY85" fmla="*/ 2692543 h 3429000"/>
                <a:gd name="connsiteX86" fmla="*/ 710485 w 4232421"/>
                <a:gd name="connsiteY86" fmla="*/ 2658929 h 3429000"/>
                <a:gd name="connsiteX87" fmla="*/ 687568 w 4232421"/>
                <a:gd name="connsiteY87" fmla="*/ 2622258 h 3429000"/>
                <a:gd name="connsiteX88" fmla="*/ 669232 w 4232421"/>
                <a:gd name="connsiteY88" fmla="*/ 2581005 h 3429000"/>
                <a:gd name="connsiteX89" fmla="*/ 653954 w 4232421"/>
                <a:gd name="connsiteY89" fmla="*/ 2536695 h 3429000"/>
                <a:gd name="connsiteX90" fmla="*/ 640203 w 4232421"/>
                <a:gd name="connsiteY90" fmla="*/ 2492387 h 3429000"/>
                <a:gd name="connsiteX91" fmla="*/ 627979 w 4232421"/>
                <a:gd name="connsiteY91" fmla="*/ 2445020 h 3429000"/>
                <a:gd name="connsiteX92" fmla="*/ 615753 w 4232421"/>
                <a:gd name="connsiteY92" fmla="*/ 2399185 h 3429000"/>
                <a:gd name="connsiteX93" fmla="*/ 602002 w 4232421"/>
                <a:gd name="connsiteY93" fmla="*/ 2353345 h 3429000"/>
                <a:gd name="connsiteX94" fmla="*/ 586724 w 4232421"/>
                <a:gd name="connsiteY94" fmla="*/ 2309035 h 3429000"/>
                <a:gd name="connsiteX95" fmla="*/ 568388 w 4232421"/>
                <a:gd name="connsiteY95" fmla="*/ 2267782 h 3429000"/>
                <a:gd name="connsiteX96" fmla="*/ 546998 w 4232421"/>
                <a:gd name="connsiteY96" fmla="*/ 2229583 h 3429000"/>
                <a:gd name="connsiteX97" fmla="*/ 519496 w 4232421"/>
                <a:gd name="connsiteY97" fmla="*/ 2195970 h 3429000"/>
                <a:gd name="connsiteX98" fmla="*/ 488937 w 4232421"/>
                <a:gd name="connsiteY98" fmla="*/ 2160826 h 3429000"/>
                <a:gd name="connsiteX99" fmla="*/ 453796 w 4232421"/>
                <a:gd name="connsiteY99" fmla="*/ 2130269 h 3429000"/>
                <a:gd name="connsiteX100" fmla="*/ 415595 w 4232421"/>
                <a:gd name="connsiteY100" fmla="*/ 2101240 h 3429000"/>
                <a:gd name="connsiteX101" fmla="*/ 377399 w 4232421"/>
                <a:gd name="connsiteY101" fmla="*/ 2072208 h 3429000"/>
                <a:gd name="connsiteX102" fmla="*/ 339201 w 4232421"/>
                <a:gd name="connsiteY102" fmla="*/ 2043179 h 3429000"/>
                <a:gd name="connsiteX103" fmla="*/ 302530 w 4232421"/>
                <a:gd name="connsiteY103" fmla="*/ 2014147 h 3429000"/>
                <a:gd name="connsiteX104" fmla="*/ 267389 w 4232421"/>
                <a:gd name="connsiteY104" fmla="*/ 1982060 h 3429000"/>
                <a:gd name="connsiteX105" fmla="*/ 236829 w 4232421"/>
                <a:gd name="connsiteY105" fmla="*/ 1949976 h 3429000"/>
                <a:gd name="connsiteX106" fmla="*/ 210855 w 4232421"/>
                <a:gd name="connsiteY106" fmla="*/ 1913305 h 3429000"/>
                <a:gd name="connsiteX107" fmla="*/ 190992 w 4232421"/>
                <a:gd name="connsiteY107" fmla="*/ 1875107 h 3429000"/>
                <a:gd name="connsiteX108" fmla="*/ 177241 w 4232421"/>
                <a:gd name="connsiteY108" fmla="*/ 1829269 h 3429000"/>
                <a:gd name="connsiteX109" fmla="*/ 171129 w 4232421"/>
                <a:gd name="connsiteY109" fmla="*/ 1781905 h 3429000"/>
                <a:gd name="connsiteX110" fmla="*/ 169599 w 4232421"/>
                <a:gd name="connsiteY110" fmla="*/ 1733010 h 3429000"/>
                <a:gd name="connsiteX111" fmla="*/ 174184 w 4232421"/>
                <a:gd name="connsiteY111" fmla="*/ 1681060 h 3429000"/>
                <a:gd name="connsiteX112" fmla="*/ 180296 w 4232421"/>
                <a:gd name="connsiteY112" fmla="*/ 1629111 h 3429000"/>
                <a:gd name="connsiteX113" fmla="*/ 187935 w 4232421"/>
                <a:gd name="connsiteY113" fmla="*/ 1577162 h 3429000"/>
                <a:gd name="connsiteX114" fmla="*/ 194049 w 4232421"/>
                <a:gd name="connsiteY114" fmla="*/ 1525212 h 3429000"/>
                <a:gd name="connsiteX115" fmla="*/ 197104 w 4232421"/>
                <a:gd name="connsiteY115" fmla="*/ 1473263 h 3429000"/>
                <a:gd name="connsiteX116" fmla="*/ 197104 w 4232421"/>
                <a:gd name="connsiteY116" fmla="*/ 1422841 h 3429000"/>
                <a:gd name="connsiteX117" fmla="*/ 190992 w 4232421"/>
                <a:gd name="connsiteY117" fmla="*/ 1375479 h 3429000"/>
                <a:gd name="connsiteX118" fmla="*/ 178768 w 4232421"/>
                <a:gd name="connsiteY118" fmla="*/ 1328111 h 3429000"/>
                <a:gd name="connsiteX119" fmla="*/ 160433 w 4232421"/>
                <a:gd name="connsiteY119" fmla="*/ 1283801 h 3429000"/>
                <a:gd name="connsiteX120" fmla="*/ 137515 w 4232421"/>
                <a:gd name="connsiteY120" fmla="*/ 1237964 h 3429000"/>
                <a:gd name="connsiteX121" fmla="*/ 111538 w 4232421"/>
                <a:gd name="connsiteY121" fmla="*/ 1192129 h 3429000"/>
                <a:gd name="connsiteX122" fmla="*/ 84039 w 4232421"/>
                <a:gd name="connsiteY122" fmla="*/ 1146289 h 3429000"/>
                <a:gd name="connsiteX123" fmla="*/ 58064 w 4232421"/>
                <a:gd name="connsiteY123" fmla="*/ 1101978 h 3429000"/>
                <a:gd name="connsiteX124" fmla="*/ 35144 w 4232421"/>
                <a:gd name="connsiteY124" fmla="*/ 1054614 h 3429000"/>
                <a:gd name="connsiteX125" fmla="*/ 16808 w 4232421"/>
                <a:gd name="connsiteY125" fmla="*/ 1008776 h 3429000"/>
                <a:gd name="connsiteX126" fmla="*/ 4585 w 4232421"/>
                <a:gd name="connsiteY126" fmla="*/ 961409 h 3429000"/>
                <a:gd name="connsiteX127" fmla="*/ 0 w 4232421"/>
                <a:gd name="connsiteY127" fmla="*/ 912517 h 3429000"/>
                <a:gd name="connsiteX128" fmla="*/ 4585 w 4232421"/>
                <a:gd name="connsiteY128" fmla="*/ 863625 h 3429000"/>
                <a:gd name="connsiteX129" fmla="*/ 16808 w 4232421"/>
                <a:gd name="connsiteY129" fmla="*/ 816260 h 3429000"/>
                <a:gd name="connsiteX130" fmla="*/ 35144 w 4232421"/>
                <a:gd name="connsiteY130" fmla="*/ 770420 h 3429000"/>
                <a:gd name="connsiteX131" fmla="*/ 58064 w 4232421"/>
                <a:gd name="connsiteY131" fmla="*/ 723055 h 3429000"/>
                <a:gd name="connsiteX132" fmla="*/ 84039 w 4232421"/>
                <a:gd name="connsiteY132" fmla="*/ 678745 h 3429000"/>
                <a:gd name="connsiteX133" fmla="*/ 111538 w 4232421"/>
                <a:gd name="connsiteY133" fmla="*/ 632910 h 3429000"/>
                <a:gd name="connsiteX134" fmla="*/ 137515 w 4232421"/>
                <a:gd name="connsiteY134" fmla="*/ 587070 h 3429000"/>
                <a:gd name="connsiteX135" fmla="*/ 160433 w 4232421"/>
                <a:gd name="connsiteY135" fmla="*/ 541232 h 3429000"/>
                <a:gd name="connsiteX136" fmla="*/ 178768 w 4232421"/>
                <a:gd name="connsiteY136" fmla="*/ 496922 h 3429000"/>
                <a:gd name="connsiteX137" fmla="*/ 190992 w 4232421"/>
                <a:gd name="connsiteY137" fmla="*/ 449557 h 3429000"/>
                <a:gd name="connsiteX138" fmla="*/ 197104 w 4232421"/>
                <a:gd name="connsiteY138" fmla="*/ 402192 h 3429000"/>
                <a:gd name="connsiteX139" fmla="*/ 197104 w 4232421"/>
                <a:gd name="connsiteY139" fmla="*/ 351770 h 3429000"/>
                <a:gd name="connsiteX140" fmla="*/ 194049 w 4232421"/>
                <a:gd name="connsiteY140" fmla="*/ 299821 h 3429000"/>
                <a:gd name="connsiteX141" fmla="*/ 187935 w 4232421"/>
                <a:gd name="connsiteY141" fmla="*/ 247872 h 3429000"/>
                <a:gd name="connsiteX142" fmla="*/ 180296 w 4232421"/>
                <a:gd name="connsiteY142" fmla="*/ 195922 h 3429000"/>
                <a:gd name="connsiteX143" fmla="*/ 174184 w 4232421"/>
                <a:gd name="connsiteY143" fmla="*/ 143973 h 3429000"/>
                <a:gd name="connsiteX144" fmla="*/ 169599 w 4232421"/>
                <a:gd name="connsiteY144" fmla="*/ 92024 h 3429000"/>
                <a:gd name="connsiteX145" fmla="*/ 171129 w 4232421"/>
                <a:gd name="connsiteY145" fmla="*/ 4313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26" name="Picture 2">
            <a:extLst>
              <a:ext uri="{FF2B5EF4-FFF2-40B4-BE49-F238E27FC236}">
                <a16:creationId xmlns:a16="http://schemas.microsoft.com/office/drawing/2014/main" id="{B286AB85-35E5-421C-8125-4A23568137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19794" y="560974"/>
            <a:ext cx="3243520" cy="1518557"/>
          </a:xfrm>
          <a:prstGeom prst="rect">
            <a:avLst/>
          </a:prstGeom>
          <a:noFill/>
          <a:extLst>
            <a:ext uri="{909E8E84-426E-40DD-AFC4-6F175D3DCCD1}">
              <a14:hiddenFill xmlns:a14="http://schemas.microsoft.com/office/drawing/2010/main">
                <a:solidFill>
                  <a:srgbClr val="FFFFFF"/>
                </a:solidFill>
              </a14:hiddenFill>
            </a:ext>
          </a:extLst>
        </p:spPr>
      </p:pic>
      <p:grpSp>
        <p:nvGrpSpPr>
          <p:cNvPr id="146" name="Group 145">
            <a:extLst>
              <a:ext uri="{FF2B5EF4-FFF2-40B4-BE49-F238E27FC236}">
                <a16:creationId xmlns:a16="http://schemas.microsoft.com/office/drawing/2014/main" id="{5F42AC07-1FE2-483E-851B-FC91342103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82017" y="3754146"/>
            <a:ext cx="3309985" cy="3103853"/>
            <a:chOff x="8882017" y="3754146"/>
            <a:chExt cx="3309985" cy="3103853"/>
          </a:xfrm>
        </p:grpSpPr>
        <p:sp>
          <p:nvSpPr>
            <p:cNvPr id="147" name="Freeform: Shape 146">
              <a:extLst>
                <a:ext uri="{FF2B5EF4-FFF2-40B4-BE49-F238E27FC236}">
                  <a16:creationId xmlns:a16="http://schemas.microsoft.com/office/drawing/2014/main" id="{0A6D42E8-3193-4B5F-8230-2778A35E3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48" name="Freeform: Shape 147">
              <a:extLst>
                <a:ext uri="{FF2B5EF4-FFF2-40B4-BE49-F238E27FC236}">
                  <a16:creationId xmlns:a16="http://schemas.microsoft.com/office/drawing/2014/main" id="{4C2C01E1-D319-482D-ACDE-2C00980C8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18359" y="3890298"/>
              <a:ext cx="3173643" cy="2967700"/>
            </a:xfrm>
            <a:custGeom>
              <a:avLst/>
              <a:gdLst>
                <a:gd name="connsiteX0" fmla="*/ 1885720 w 3173643"/>
                <a:gd name="connsiteY0" fmla="*/ 0 h 2967700"/>
                <a:gd name="connsiteX1" fmla="*/ 1922313 w 3173643"/>
                <a:gd name="connsiteY1" fmla="*/ 3430 h 2967700"/>
                <a:gd name="connsiteX2" fmla="*/ 1957763 w 3173643"/>
                <a:gd name="connsiteY2" fmla="*/ 12579 h 2967700"/>
                <a:gd name="connsiteX3" fmla="*/ 1992070 w 3173643"/>
                <a:gd name="connsiteY3" fmla="*/ 26302 h 2967700"/>
                <a:gd name="connsiteX4" fmla="*/ 2027519 w 3173643"/>
                <a:gd name="connsiteY4" fmla="*/ 43455 h 2967700"/>
                <a:gd name="connsiteX5" fmla="*/ 2060683 w 3173643"/>
                <a:gd name="connsiteY5" fmla="*/ 62896 h 2967700"/>
                <a:gd name="connsiteX6" fmla="*/ 2094991 w 3173643"/>
                <a:gd name="connsiteY6" fmla="*/ 83480 h 2967700"/>
                <a:gd name="connsiteX7" fmla="*/ 2129297 w 3173643"/>
                <a:gd name="connsiteY7" fmla="*/ 101777 h 2967700"/>
                <a:gd name="connsiteX8" fmla="*/ 2163602 w 3173643"/>
                <a:gd name="connsiteY8" fmla="*/ 120075 h 2967700"/>
                <a:gd name="connsiteX9" fmla="*/ 2196766 w 3173643"/>
                <a:gd name="connsiteY9" fmla="*/ 133797 h 2967700"/>
                <a:gd name="connsiteX10" fmla="*/ 2233360 w 3173643"/>
                <a:gd name="connsiteY10" fmla="*/ 142945 h 2967700"/>
                <a:gd name="connsiteX11" fmla="*/ 2268809 w 3173643"/>
                <a:gd name="connsiteY11" fmla="*/ 147520 h 2967700"/>
                <a:gd name="connsiteX12" fmla="*/ 2306546 w 3173643"/>
                <a:gd name="connsiteY12" fmla="*/ 147520 h 2967700"/>
                <a:gd name="connsiteX13" fmla="*/ 2345428 w 3173643"/>
                <a:gd name="connsiteY13" fmla="*/ 145233 h 2967700"/>
                <a:gd name="connsiteX14" fmla="*/ 2384308 w 3173643"/>
                <a:gd name="connsiteY14" fmla="*/ 140659 h 2967700"/>
                <a:gd name="connsiteX15" fmla="*/ 2423190 w 3173643"/>
                <a:gd name="connsiteY15" fmla="*/ 134941 h 2967700"/>
                <a:gd name="connsiteX16" fmla="*/ 2462070 w 3173643"/>
                <a:gd name="connsiteY16" fmla="*/ 130367 h 2967700"/>
                <a:gd name="connsiteX17" fmla="*/ 2500951 w 3173643"/>
                <a:gd name="connsiteY17" fmla="*/ 126936 h 2967700"/>
                <a:gd name="connsiteX18" fmla="*/ 2537544 w 3173643"/>
                <a:gd name="connsiteY18" fmla="*/ 128079 h 2967700"/>
                <a:gd name="connsiteX19" fmla="*/ 2572995 w 3173643"/>
                <a:gd name="connsiteY19" fmla="*/ 132653 h 2967700"/>
                <a:gd name="connsiteX20" fmla="*/ 2607301 w 3173643"/>
                <a:gd name="connsiteY20" fmla="*/ 142945 h 2967700"/>
                <a:gd name="connsiteX21" fmla="*/ 2635891 w 3173643"/>
                <a:gd name="connsiteY21" fmla="*/ 157812 h 2967700"/>
                <a:gd name="connsiteX22" fmla="*/ 2663335 w 3173643"/>
                <a:gd name="connsiteY22" fmla="*/ 177253 h 2967700"/>
                <a:gd name="connsiteX23" fmla="*/ 2687350 w 3173643"/>
                <a:gd name="connsiteY23" fmla="*/ 200124 h 2967700"/>
                <a:gd name="connsiteX24" fmla="*/ 2711365 w 3173643"/>
                <a:gd name="connsiteY24" fmla="*/ 226426 h 2967700"/>
                <a:gd name="connsiteX25" fmla="*/ 2733093 w 3173643"/>
                <a:gd name="connsiteY25" fmla="*/ 253871 h 2967700"/>
                <a:gd name="connsiteX26" fmla="*/ 2754820 w 3173643"/>
                <a:gd name="connsiteY26" fmla="*/ 282461 h 2967700"/>
                <a:gd name="connsiteX27" fmla="*/ 2776547 w 3173643"/>
                <a:gd name="connsiteY27" fmla="*/ 311049 h 2967700"/>
                <a:gd name="connsiteX28" fmla="*/ 2798275 w 3173643"/>
                <a:gd name="connsiteY28" fmla="*/ 338495 h 2967700"/>
                <a:gd name="connsiteX29" fmla="*/ 2821146 w 3173643"/>
                <a:gd name="connsiteY29" fmla="*/ 364797 h 2967700"/>
                <a:gd name="connsiteX30" fmla="*/ 2847448 w 3173643"/>
                <a:gd name="connsiteY30" fmla="*/ 387669 h 2967700"/>
                <a:gd name="connsiteX31" fmla="*/ 2872607 w 3173643"/>
                <a:gd name="connsiteY31" fmla="*/ 408253 h 2967700"/>
                <a:gd name="connsiteX32" fmla="*/ 2901195 w 3173643"/>
                <a:gd name="connsiteY32" fmla="*/ 424261 h 2967700"/>
                <a:gd name="connsiteX33" fmla="*/ 2932071 w 3173643"/>
                <a:gd name="connsiteY33" fmla="*/ 437985 h 2967700"/>
                <a:gd name="connsiteX34" fmla="*/ 2965233 w 3173643"/>
                <a:gd name="connsiteY34" fmla="*/ 449420 h 2967700"/>
                <a:gd name="connsiteX35" fmla="*/ 2999539 w 3173643"/>
                <a:gd name="connsiteY35" fmla="*/ 459712 h 2967700"/>
                <a:gd name="connsiteX36" fmla="*/ 3033847 w 3173643"/>
                <a:gd name="connsiteY36" fmla="*/ 468861 h 2967700"/>
                <a:gd name="connsiteX37" fmla="*/ 3069297 w 3173643"/>
                <a:gd name="connsiteY37" fmla="*/ 478010 h 2967700"/>
                <a:gd name="connsiteX38" fmla="*/ 3102460 w 3173643"/>
                <a:gd name="connsiteY38" fmla="*/ 488302 h 2967700"/>
                <a:gd name="connsiteX39" fmla="*/ 3135622 w 3173643"/>
                <a:gd name="connsiteY39" fmla="*/ 499737 h 2967700"/>
                <a:gd name="connsiteX40" fmla="*/ 3166499 w 3173643"/>
                <a:gd name="connsiteY40" fmla="*/ 513461 h 2967700"/>
                <a:gd name="connsiteX41" fmla="*/ 3173643 w 3173643"/>
                <a:gd name="connsiteY41" fmla="*/ 517926 h 2967700"/>
                <a:gd name="connsiteX42" fmla="*/ 3173643 w 3173643"/>
                <a:gd name="connsiteY42" fmla="*/ 2967700 h 2967700"/>
                <a:gd name="connsiteX43" fmla="*/ 452321 w 3173643"/>
                <a:gd name="connsiteY43" fmla="*/ 2967700 h 2967700"/>
                <a:gd name="connsiteX44" fmla="*/ 450560 w 3173643"/>
                <a:gd name="connsiteY44" fmla="*/ 2961831 h 2967700"/>
                <a:gd name="connsiteX45" fmla="*/ 439125 w 3173643"/>
                <a:gd name="connsiteY45" fmla="*/ 2928666 h 2967700"/>
                <a:gd name="connsiteX46" fmla="*/ 425402 w 3173643"/>
                <a:gd name="connsiteY46" fmla="*/ 2897790 h 2967700"/>
                <a:gd name="connsiteX47" fmla="*/ 409392 w 3173643"/>
                <a:gd name="connsiteY47" fmla="*/ 2869201 h 2967700"/>
                <a:gd name="connsiteX48" fmla="*/ 388809 w 3173643"/>
                <a:gd name="connsiteY48" fmla="*/ 2844043 h 2967700"/>
                <a:gd name="connsiteX49" fmla="*/ 365937 w 3173643"/>
                <a:gd name="connsiteY49" fmla="*/ 2817741 h 2967700"/>
                <a:gd name="connsiteX50" fmla="*/ 339636 w 3173643"/>
                <a:gd name="connsiteY50" fmla="*/ 2794870 h 2967700"/>
                <a:gd name="connsiteX51" fmla="*/ 311046 w 3173643"/>
                <a:gd name="connsiteY51" fmla="*/ 2773142 h 2967700"/>
                <a:gd name="connsiteX52" fmla="*/ 282458 w 3173643"/>
                <a:gd name="connsiteY52" fmla="*/ 2751415 h 2967700"/>
                <a:gd name="connsiteX53" fmla="*/ 253870 w 3173643"/>
                <a:gd name="connsiteY53" fmla="*/ 2729687 h 2967700"/>
                <a:gd name="connsiteX54" fmla="*/ 226423 w 3173643"/>
                <a:gd name="connsiteY54" fmla="*/ 2707959 h 2967700"/>
                <a:gd name="connsiteX55" fmla="*/ 200122 w 3173643"/>
                <a:gd name="connsiteY55" fmla="*/ 2683944 h 2967700"/>
                <a:gd name="connsiteX56" fmla="*/ 177251 w 3173643"/>
                <a:gd name="connsiteY56" fmla="*/ 2659930 h 2967700"/>
                <a:gd name="connsiteX57" fmla="*/ 157812 w 3173643"/>
                <a:gd name="connsiteY57" fmla="*/ 2632484 h 2967700"/>
                <a:gd name="connsiteX58" fmla="*/ 142945 w 3173643"/>
                <a:gd name="connsiteY58" fmla="*/ 2603895 h 2967700"/>
                <a:gd name="connsiteX59" fmla="*/ 132653 w 3173643"/>
                <a:gd name="connsiteY59" fmla="*/ 2569589 h 2967700"/>
                <a:gd name="connsiteX60" fmla="*/ 128079 w 3173643"/>
                <a:gd name="connsiteY60" fmla="*/ 2534138 h 2967700"/>
                <a:gd name="connsiteX61" fmla="*/ 126934 w 3173643"/>
                <a:gd name="connsiteY61" fmla="*/ 2497543 h 2967700"/>
                <a:gd name="connsiteX62" fmla="*/ 130365 w 3173643"/>
                <a:gd name="connsiteY62" fmla="*/ 2458662 h 2967700"/>
                <a:gd name="connsiteX63" fmla="*/ 134940 w 3173643"/>
                <a:gd name="connsiteY63" fmla="*/ 2419782 h 2967700"/>
                <a:gd name="connsiteX64" fmla="*/ 140657 w 3173643"/>
                <a:gd name="connsiteY64" fmla="*/ 2380900 h 2967700"/>
                <a:gd name="connsiteX65" fmla="*/ 145232 w 3173643"/>
                <a:gd name="connsiteY65" fmla="*/ 2342019 h 2967700"/>
                <a:gd name="connsiteX66" fmla="*/ 147519 w 3173643"/>
                <a:gd name="connsiteY66" fmla="*/ 2303138 h 2967700"/>
                <a:gd name="connsiteX67" fmla="*/ 147519 w 3173643"/>
                <a:gd name="connsiteY67" fmla="*/ 2265400 h 2967700"/>
                <a:gd name="connsiteX68" fmla="*/ 142945 w 3173643"/>
                <a:gd name="connsiteY68" fmla="*/ 2229950 h 2967700"/>
                <a:gd name="connsiteX69" fmla="*/ 133796 w 3173643"/>
                <a:gd name="connsiteY69" fmla="*/ 2194499 h 2967700"/>
                <a:gd name="connsiteX70" fmla="*/ 120073 w 3173643"/>
                <a:gd name="connsiteY70" fmla="*/ 2161335 h 2967700"/>
                <a:gd name="connsiteX71" fmla="*/ 102920 w 3173643"/>
                <a:gd name="connsiteY71" fmla="*/ 2127029 h 2967700"/>
                <a:gd name="connsiteX72" fmla="*/ 83479 w 3173643"/>
                <a:gd name="connsiteY72" fmla="*/ 2092723 h 2967700"/>
                <a:gd name="connsiteX73" fmla="*/ 62897 w 3173643"/>
                <a:gd name="connsiteY73" fmla="*/ 2058415 h 2967700"/>
                <a:gd name="connsiteX74" fmla="*/ 43456 w 3173643"/>
                <a:gd name="connsiteY74" fmla="*/ 2025251 h 2967700"/>
                <a:gd name="connsiteX75" fmla="*/ 26302 w 3173643"/>
                <a:gd name="connsiteY75" fmla="*/ 1989801 h 2967700"/>
                <a:gd name="connsiteX76" fmla="*/ 12580 w 3173643"/>
                <a:gd name="connsiteY76" fmla="*/ 1955494 h 2967700"/>
                <a:gd name="connsiteX77" fmla="*/ 3431 w 3173643"/>
                <a:gd name="connsiteY77" fmla="*/ 1920043 h 2967700"/>
                <a:gd name="connsiteX78" fmla="*/ 0 w 3173643"/>
                <a:gd name="connsiteY78" fmla="*/ 1883449 h 2967700"/>
                <a:gd name="connsiteX79" fmla="*/ 3431 w 3173643"/>
                <a:gd name="connsiteY79" fmla="*/ 1846856 h 2967700"/>
                <a:gd name="connsiteX80" fmla="*/ 12580 w 3173643"/>
                <a:gd name="connsiteY80" fmla="*/ 1811405 h 2967700"/>
                <a:gd name="connsiteX81" fmla="*/ 26302 w 3173643"/>
                <a:gd name="connsiteY81" fmla="*/ 1777098 h 2967700"/>
                <a:gd name="connsiteX82" fmla="*/ 43456 w 3173643"/>
                <a:gd name="connsiteY82" fmla="*/ 1741648 h 2967700"/>
                <a:gd name="connsiteX83" fmla="*/ 62897 w 3173643"/>
                <a:gd name="connsiteY83" fmla="*/ 1708484 h 2967700"/>
                <a:gd name="connsiteX84" fmla="*/ 83479 w 3173643"/>
                <a:gd name="connsiteY84" fmla="*/ 1674178 h 2967700"/>
                <a:gd name="connsiteX85" fmla="*/ 102920 w 3173643"/>
                <a:gd name="connsiteY85" fmla="*/ 1639870 h 2967700"/>
                <a:gd name="connsiteX86" fmla="*/ 120073 w 3173643"/>
                <a:gd name="connsiteY86" fmla="*/ 1605564 h 2967700"/>
                <a:gd name="connsiteX87" fmla="*/ 133796 w 3173643"/>
                <a:gd name="connsiteY87" fmla="*/ 1572400 h 2967700"/>
                <a:gd name="connsiteX88" fmla="*/ 142945 w 3173643"/>
                <a:gd name="connsiteY88" fmla="*/ 1536949 h 2967700"/>
                <a:gd name="connsiteX89" fmla="*/ 147519 w 3173643"/>
                <a:gd name="connsiteY89" fmla="*/ 1501500 h 2967700"/>
                <a:gd name="connsiteX90" fmla="*/ 147519 w 3173643"/>
                <a:gd name="connsiteY90" fmla="*/ 1463762 h 2967700"/>
                <a:gd name="connsiteX91" fmla="*/ 145232 w 3173643"/>
                <a:gd name="connsiteY91" fmla="*/ 1424880 h 2967700"/>
                <a:gd name="connsiteX92" fmla="*/ 140657 w 3173643"/>
                <a:gd name="connsiteY92" fmla="*/ 1386000 h 2967700"/>
                <a:gd name="connsiteX93" fmla="*/ 134940 w 3173643"/>
                <a:gd name="connsiteY93" fmla="*/ 1347118 h 2967700"/>
                <a:gd name="connsiteX94" fmla="*/ 130365 w 3173643"/>
                <a:gd name="connsiteY94" fmla="*/ 1308237 h 2967700"/>
                <a:gd name="connsiteX95" fmla="*/ 126934 w 3173643"/>
                <a:gd name="connsiteY95" fmla="*/ 1269356 h 2967700"/>
                <a:gd name="connsiteX96" fmla="*/ 128079 w 3173643"/>
                <a:gd name="connsiteY96" fmla="*/ 1232762 h 2967700"/>
                <a:gd name="connsiteX97" fmla="*/ 132653 w 3173643"/>
                <a:gd name="connsiteY97" fmla="*/ 1197312 h 2967700"/>
                <a:gd name="connsiteX98" fmla="*/ 142945 w 3173643"/>
                <a:gd name="connsiteY98" fmla="*/ 1163004 h 2967700"/>
                <a:gd name="connsiteX99" fmla="*/ 157812 w 3173643"/>
                <a:gd name="connsiteY99" fmla="*/ 1134416 h 2967700"/>
                <a:gd name="connsiteX100" fmla="*/ 177251 w 3173643"/>
                <a:gd name="connsiteY100" fmla="*/ 1106970 h 2967700"/>
                <a:gd name="connsiteX101" fmla="*/ 200122 w 3173643"/>
                <a:gd name="connsiteY101" fmla="*/ 1082955 h 2967700"/>
                <a:gd name="connsiteX102" fmla="*/ 226423 w 3173643"/>
                <a:gd name="connsiteY102" fmla="*/ 1058941 h 2967700"/>
                <a:gd name="connsiteX103" fmla="*/ 253870 w 3173643"/>
                <a:gd name="connsiteY103" fmla="*/ 1037212 h 2967700"/>
                <a:gd name="connsiteX104" fmla="*/ 282458 w 3173643"/>
                <a:gd name="connsiteY104" fmla="*/ 1015484 h 2967700"/>
                <a:gd name="connsiteX105" fmla="*/ 311046 w 3173643"/>
                <a:gd name="connsiteY105" fmla="*/ 993757 h 2967700"/>
                <a:gd name="connsiteX106" fmla="*/ 339636 w 3173643"/>
                <a:gd name="connsiteY106" fmla="*/ 972029 h 2967700"/>
                <a:gd name="connsiteX107" fmla="*/ 365937 w 3173643"/>
                <a:gd name="connsiteY107" fmla="*/ 949159 h 2967700"/>
                <a:gd name="connsiteX108" fmla="*/ 388809 w 3173643"/>
                <a:gd name="connsiteY108" fmla="*/ 922857 h 2967700"/>
                <a:gd name="connsiteX109" fmla="*/ 409392 w 3173643"/>
                <a:gd name="connsiteY109" fmla="*/ 897698 h 2967700"/>
                <a:gd name="connsiteX110" fmla="*/ 425402 w 3173643"/>
                <a:gd name="connsiteY110" fmla="*/ 869109 h 2967700"/>
                <a:gd name="connsiteX111" fmla="*/ 439125 w 3173643"/>
                <a:gd name="connsiteY111" fmla="*/ 838233 h 2967700"/>
                <a:gd name="connsiteX112" fmla="*/ 450560 w 3173643"/>
                <a:gd name="connsiteY112" fmla="*/ 805069 h 2967700"/>
                <a:gd name="connsiteX113" fmla="*/ 460852 w 3173643"/>
                <a:gd name="connsiteY113" fmla="*/ 770761 h 2967700"/>
                <a:gd name="connsiteX114" fmla="*/ 470001 w 3173643"/>
                <a:gd name="connsiteY114" fmla="*/ 736455 h 2967700"/>
                <a:gd name="connsiteX115" fmla="*/ 479150 w 3173643"/>
                <a:gd name="connsiteY115" fmla="*/ 701004 h 2967700"/>
                <a:gd name="connsiteX116" fmla="*/ 489442 w 3173643"/>
                <a:gd name="connsiteY116" fmla="*/ 667841 h 2967700"/>
                <a:gd name="connsiteX117" fmla="*/ 500877 w 3173643"/>
                <a:gd name="connsiteY117" fmla="*/ 634677 h 2967700"/>
                <a:gd name="connsiteX118" fmla="*/ 514600 w 3173643"/>
                <a:gd name="connsiteY118" fmla="*/ 603802 h 2967700"/>
                <a:gd name="connsiteX119" fmla="*/ 531753 w 3173643"/>
                <a:gd name="connsiteY119" fmla="*/ 576357 h 2967700"/>
                <a:gd name="connsiteX120" fmla="*/ 552336 w 3173643"/>
                <a:gd name="connsiteY120" fmla="*/ 551198 h 2967700"/>
                <a:gd name="connsiteX121" fmla="*/ 577494 w 3173643"/>
                <a:gd name="connsiteY121" fmla="*/ 530614 h 2967700"/>
                <a:gd name="connsiteX122" fmla="*/ 604941 w 3173643"/>
                <a:gd name="connsiteY122" fmla="*/ 513461 h 2967700"/>
                <a:gd name="connsiteX123" fmla="*/ 635815 w 3173643"/>
                <a:gd name="connsiteY123" fmla="*/ 499737 h 2967700"/>
                <a:gd name="connsiteX124" fmla="*/ 668979 w 3173643"/>
                <a:gd name="connsiteY124" fmla="*/ 488302 h 2967700"/>
                <a:gd name="connsiteX125" fmla="*/ 702142 w 3173643"/>
                <a:gd name="connsiteY125" fmla="*/ 478010 h 2967700"/>
                <a:gd name="connsiteX126" fmla="*/ 737592 w 3173643"/>
                <a:gd name="connsiteY126" fmla="*/ 468861 h 2967700"/>
                <a:gd name="connsiteX127" fmla="*/ 771898 w 3173643"/>
                <a:gd name="connsiteY127" fmla="*/ 459712 h 2967700"/>
                <a:gd name="connsiteX128" fmla="*/ 806205 w 3173643"/>
                <a:gd name="connsiteY128" fmla="*/ 449420 h 2967700"/>
                <a:gd name="connsiteX129" fmla="*/ 839368 w 3173643"/>
                <a:gd name="connsiteY129" fmla="*/ 437985 h 2967700"/>
                <a:gd name="connsiteX130" fmla="*/ 870244 w 3173643"/>
                <a:gd name="connsiteY130" fmla="*/ 424261 h 2967700"/>
                <a:gd name="connsiteX131" fmla="*/ 898833 w 3173643"/>
                <a:gd name="connsiteY131" fmla="*/ 408253 h 2967700"/>
                <a:gd name="connsiteX132" fmla="*/ 923991 w 3173643"/>
                <a:gd name="connsiteY132" fmla="*/ 387669 h 2967700"/>
                <a:gd name="connsiteX133" fmla="*/ 950293 w 3173643"/>
                <a:gd name="connsiteY133" fmla="*/ 364797 h 2967700"/>
                <a:gd name="connsiteX134" fmla="*/ 973165 w 3173643"/>
                <a:gd name="connsiteY134" fmla="*/ 338495 h 2967700"/>
                <a:gd name="connsiteX135" fmla="*/ 994892 w 3173643"/>
                <a:gd name="connsiteY135" fmla="*/ 311049 h 2967700"/>
                <a:gd name="connsiteX136" fmla="*/ 1016619 w 3173643"/>
                <a:gd name="connsiteY136" fmla="*/ 282461 h 2967700"/>
                <a:gd name="connsiteX137" fmla="*/ 1038347 w 3173643"/>
                <a:gd name="connsiteY137" fmla="*/ 253871 h 2967700"/>
                <a:gd name="connsiteX138" fmla="*/ 1060074 w 3173643"/>
                <a:gd name="connsiteY138" fmla="*/ 226426 h 2967700"/>
                <a:gd name="connsiteX139" fmla="*/ 1084089 w 3173643"/>
                <a:gd name="connsiteY139" fmla="*/ 200124 h 2967700"/>
                <a:gd name="connsiteX140" fmla="*/ 1108103 w 3173643"/>
                <a:gd name="connsiteY140" fmla="*/ 177253 h 2967700"/>
                <a:gd name="connsiteX141" fmla="*/ 1135549 w 3173643"/>
                <a:gd name="connsiteY141" fmla="*/ 157812 h 2967700"/>
                <a:gd name="connsiteX142" fmla="*/ 1164137 w 3173643"/>
                <a:gd name="connsiteY142" fmla="*/ 142945 h 2967700"/>
                <a:gd name="connsiteX143" fmla="*/ 1198445 w 3173643"/>
                <a:gd name="connsiteY143" fmla="*/ 132653 h 2967700"/>
                <a:gd name="connsiteX144" fmla="*/ 1233895 w 3173643"/>
                <a:gd name="connsiteY144" fmla="*/ 128079 h 2967700"/>
                <a:gd name="connsiteX145" fmla="*/ 1270487 w 3173643"/>
                <a:gd name="connsiteY145" fmla="*/ 126936 h 2967700"/>
                <a:gd name="connsiteX146" fmla="*/ 1309368 w 3173643"/>
                <a:gd name="connsiteY146" fmla="*/ 130367 h 2967700"/>
                <a:gd name="connsiteX147" fmla="*/ 1348249 w 3173643"/>
                <a:gd name="connsiteY147" fmla="*/ 134941 h 2967700"/>
                <a:gd name="connsiteX148" fmla="*/ 1387131 w 3173643"/>
                <a:gd name="connsiteY148" fmla="*/ 140659 h 2967700"/>
                <a:gd name="connsiteX149" fmla="*/ 1426011 w 3173643"/>
                <a:gd name="connsiteY149" fmla="*/ 145233 h 2967700"/>
                <a:gd name="connsiteX150" fmla="*/ 1464891 w 3173643"/>
                <a:gd name="connsiteY150" fmla="*/ 147520 h 2967700"/>
                <a:gd name="connsiteX151" fmla="*/ 1502630 w 3173643"/>
                <a:gd name="connsiteY151" fmla="*/ 147520 h 2967700"/>
                <a:gd name="connsiteX152" fmla="*/ 1538080 w 3173643"/>
                <a:gd name="connsiteY152" fmla="*/ 142945 h 2967700"/>
                <a:gd name="connsiteX153" fmla="*/ 1573531 w 3173643"/>
                <a:gd name="connsiteY153" fmla="*/ 133797 h 2967700"/>
                <a:gd name="connsiteX154" fmla="*/ 1607837 w 3173643"/>
                <a:gd name="connsiteY154" fmla="*/ 120075 h 2967700"/>
                <a:gd name="connsiteX155" fmla="*/ 1642143 w 3173643"/>
                <a:gd name="connsiteY155" fmla="*/ 101777 h 2967700"/>
                <a:gd name="connsiteX156" fmla="*/ 1676450 w 3173643"/>
                <a:gd name="connsiteY156" fmla="*/ 83480 h 2967700"/>
                <a:gd name="connsiteX157" fmla="*/ 1710756 w 3173643"/>
                <a:gd name="connsiteY157" fmla="*/ 62896 h 2967700"/>
                <a:gd name="connsiteX158" fmla="*/ 1743919 w 3173643"/>
                <a:gd name="connsiteY158" fmla="*/ 43455 h 2967700"/>
                <a:gd name="connsiteX159" fmla="*/ 1779370 w 3173643"/>
                <a:gd name="connsiteY159" fmla="*/ 26302 h 2967700"/>
                <a:gd name="connsiteX160" fmla="*/ 1813676 w 3173643"/>
                <a:gd name="connsiteY160" fmla="*/ 12579 h 2967700"/>
                <a:gd name="connsiteX161" fmla="*/ 1849126 w 3173643"/>
                <a:gd name="connsiteY161" fmla="*/ 3430 h 296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 name="Group 149">
            <a:extLst>
              <a:ext uri="{FF2B5EF4-FFF2-40B4-BE49-F238E27FC236}">
                <a16:creationId xmlns:a16="http://schemas.microsoft.com/office/drawing/2014/main" id="{990CD16F-8620-4B36-8D85-DB9DD98696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0946" y="2529102"/>
            <a:ext cx="3361914" cy="3357830"/>
            <a:chOff x="5610946" y="2529102"/>
            <a:chExt cx="3361914" cy="3357830"/>
          </a:xfrm>
        </p:grpSpPr>
        <p:sp>
          <p:nvSpPr>
            <p:cNvPr id="151" name="Freeform: Shape 150">
              <a:extLst>
                <a:ext uri="{FF2B5EF4-FFF2-40B4-BE49-F238E27FC236}">
                  <a16:creationId xmlns:a16="http://schemas.microsoft.com/office/drawing/2014/main" id="{4AF1E51D-8E17-4D73-9B13-D0D66F9E2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52" name="Freeform: Shape 151">
              <a:extLst>
                <a:ext uri="{FF2B5EF4-FFF2-40B4-BE49-F238E27FC236}">
                  <a16:creationId xmlns:a16="http://schemas.microsoft.com/office/drawing/2014/main" id="{D0530028-C7C7-40F1-BE0D-7B614DE9A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24287" y="2642287"/>
              <a:ext cx="3135234" cy="3131460"/>
            </a:xfrm>
            <a:custGeom>
              <a:avLst/>
              <a:gdLst>
                <a:gd name="connsiteX0" fmla="*/ 1567618 w 3135234"/>
                <a:gd name="connsiteY0" fmla="*/ 0 h 3131460"/>
                <a:gd name="connsiteX1" fmla="*/ 1598037 w 3135234"/>
                <a:gd name="connsiteY1" fmla="*/ 2851 h 3131460"/>
                <a:gd name="connsiteX2" fmla="*/ 1627508 w 3135234"/>
                <a:gd name="connsiteY2" fmla="*/ 10457 h 3131460"/>
                <a:gd name="connsiteX3" fmla="*/ 1656028 w 3135234"/>
                <a:gd name="connsiteY3" fmla="*/ 21865 h 3131460"/>
                <a:gd name="connsiteX4" fmla="*/ 1685497 w 3135234"/>
                <a:gd name="connsiteY4" fmla="*/ 36125 h 3131460"/>
                <a:gd name="connsiteX5" fmla="*/ 1713066 w 3135234"/>
                <a:gd name="connsiteY5" fmla="*/ 52286 h 3131460"/>
                <a:gd name="connsiteX6" fmla="*/ 1741586 w 3135234"/>
                <a:gd name="connsiteY6" fmla="*/ 69398 h 3131460"/>
                <a:gd name="connsiteX7" fmla="*/ 1770105 w 3135234"/>
                <a:gd name="connsiteY7" fmla="*/ 84608 h 3131460"/>
                <a:gd name="connsiteX8" fmla="*/ 1798624 w 3135234"/>
                <a:gd name="connsiteY8" fmla="*/ 99819 h 3131460"/>
                <a:gd name="connsiteX9" fmla="*/ 1826193 w 3135234"/>
                <a:gd name="connsiteY9" fmla="*/ 111226 h 3131460"/>
                <a:gd name="connsiteX10" fmla="*/ 1856614 w 3135234"/>
                <a:gd name="connsiteY10" fmla="*/ 118832 h 3131460"/>
                <a:gd name="connsiteX11" fmla="*/ 1886083 w 3135234"/>
                <a:gd name="connsiteY11" fmla="*/ 122635 h 3131460"/>
                <a:gd name="connsiteX12" fmla="*/ 1917455 w 3135234"/>
                <a:gd name="connsiteY12" fmla="*/ 122635 h 3131460"/>
                <a:gd name="connsiteX13" fmla="*/ 1949777 w 3135234"/>
                <a:gd name="connsiteY13" fmla="*/ 120734 h 3131460"/>
                <a:gd name="connsiteX14" fmla="*/ 1982099 w 3135234"/>
                <a:gd name="connsiteY14" fmla="*/ 116931 h 3131460"/>
                <a:gd name="connsiteX15" fmla="*/ 2014421 w 3135234"/>
                <a:gd name="connsiteY15" fmla="*/ 112178 h 3131460"/>
                <a:gd name="connsiteX16" fmla="*/ 2046743 w 3135234"/>
                <a:gd name="connsiteY16" fmla="*/ 108375 h 3131460"/>
                <a:gd name="connsiteX17" fmla="*/ 2079066 w 3135234"/>
                <a:gd name="connsiteY17" fmla="*/ 105523 h 3131460"/>
                <a:gd name="connsiteX18" fmla="*/ 2109485 w 3135234"/>
                <a:gd name="connsiteY18" fmla="*/ 106473 h 3131460"/>
                <a:gd name="connsiteX19" fmla="*/ 2138955 w 3135234"/>
                <a:gd name="connsiteY19" fmla="*/ 110276 h 3131460"/>
                <a:gd name="connsiteX20" fmla="*/ 2167475 w 3135234"/>
                <a:gd name="connsiteY20" fmla="*/ 118832 h 3131460"/>
                <a:gd name="connsiteX21" fmla="*/ 2191242 w 3135234"/>
                <a:gd name="connsiteY21" fmla="*/ 131191 h 3131460"/>
                <a:gd name="connsiteX22" fmla="*/ 2214056 w 3135234"/>
                <a:gd name="connsiteY22" fmla="*/ 147352 h 3131460"/>
                <a:gd name="connsiteX23" fmla="*/ 2234020 w 3135234"/>
                <a:gd name="connsiteY23" fmla="*/ 166365 h 3131460"/>
                <a:gd name="connsiteX24" fmla="*/ 2253984 w 3135234"/>
                <a:gd name="connsiteY24" fmla="*/ 188230 h 3131460"/>
                <a:gd name="connsiteX25" fmla="*/ 2272047 w 3135234"/>
                <a:gd name="connsiteY25" fmla="*/ 211045 h 3131460"/>
                <a:gd name="connsiteX26" fmla="*/ 2290109 w 3135234"/>
                <a:gd name="connsiteY26" fmla="*/ 234812 h 3131460"/>
                <a:gd name="connsiteX27" fmla="*/ 2308171 w 3135234"/>
                <a:gd name="connsiteY27" fmla="*/ 258578 h 3131460"/>
                <a:gd name="connsiteX28" fmla="*/ 2326233 w 3135234"/>
                <a:gd name="connsiteY28" fmla="*/ 281394 h 3131460"/>
                <a:gd name="connsiteX29" fmla="*/ 2345247 w 3135234"/>
                <a:gd name="connsiteY29" fmla="*/ 303259 h 3131460"/>
                <a:gd name="connsiteX30" fmla="*/ 2367111 w 3135234"/>
                <a:gd name="connsiteY30" fmla="*/ 322273 h 3131460"/>
                <a:gd name="connsiteX31" fmla="*/ 2388026 w 3135234"/>
                <a:gd name="connsiteY31" fmla="*/ 339385 h 3131460"/>
                <a:gd name="connsiteX32" fmla="*/ 2411792 w 3135234"/>
                <a:gd name="connsiteY32" fmla="*/ 352693 h 3131460"/>
                <a:gd name="connsiteX33" fmla="*/ 2437459 w 3135234"/>
                <a:gd name="connsiteY33" fmla="*/ 364101 h 3131460"/>
                <a:gd name="connsiteX34" fmla="*/ 2465028 w 3135234"/>
                <a:gd name="connsiteY34" fmla="*/ 373607 h 3131460"/>
                <a:gd name="connsiteX35" fmla="*/ 2493546 w 3135234"/>
                <a:gd name="connsiteY35" fmla="*/ 382163 h 3131460"/>
                <a:gd name="connsiteX36" fmla="*/ 2522066 w 3135234"/>
                <a:gd name="connsiteY36" fmla="*/ 389769 h 3131460"/>
                <a:gd name="connsiteX37" fmla="*/ 2551537 w 3135234"/>
                <a:gd name="connsiteY37" fmla="*/ 397374 h 3131460"/>
                <a:gd name="connsiteX38" fmla="*/ 2579105 w 3135234"/>
                <a:gd name="connsiteY38" fmla="*/ 405930 h 3131460"/>
                <a:gd name="connsiteX39" fmla="*/ 2606674 w 3135234"/>
                <a:gd name="connsiteY39" fmla="*/ 415437 h 3131460"/>
                <a:gd name="connsiteX40" fmla="*/ 2632341 w 3135234"/>
                <a:gd name="connsiteY40" fmla="*/ 426845 h 3131460"/>
                <a:gd name="connsiteX41" fmla="*/ 2655157 w 3135234"/>
                <a:gd name="connsiteY41" fmla="*/ 441104 h 3131460"/>
                <a:gd name="connsiteX42" fmla="*/ 2676072 w 3135234"/>
                <a:gd name="connsiteY42" fmla="*/ 458216 h 3131460"/>
                <a:gd name="connsiteX43" fmla="*/ 2693183 w 3135234"/>
                <a:gd name="connsiteY43" fmla="*/ 479131 h 3131460"/>
                <a:gd name="connsiteX44" fmla="*/ 2707443 w 3135234"/>
                <a:gd name="connsiteY44" fmla="*/ 501946 h 3131460"/>
                <a:gd name="connsiteX45" fmla="*/ 2718850 w 3135234"/>
                <a:gd name="connsiteY45" fmla="*/ 527613 h 3131460"/>
                <a:gd name="connsiteX46" fmla="*/ 2728356 w 3135234"/>
                <a:gd name="connsiteY46" fmla="*/ 555183 h 3131460"/>
                <a:gd name="connsiteX47" fmla="*/ 2736912 w 3135234"/>
                <a:gd name="connsiteY47" fmla="*/ 582752 h 3131460"/>
                <a:gd name="connsiteX48" fmla="*/ 2744518 w 3135234"/>
                <a:gd name="connsiteY48" fmla="*/ 612222 h 3131460"/>
                <a:gd name="connsiteX49" fmla="*/ 2752123 w 3135234"/>
                <a:gd name="connsiteY49" fmla="*/ 640741 h 3131460"/>
                <a:gd name="connsiteX50" fmla="*/ 2760679 w 3135234"/>
                <a:gd name="connsiteY50" fmla="*/ 669262 h 3131460"/>
                <a:gd name="connsiteX51" fmla="*/ 2770185 w 3135234"/>
                <a:gd name="connsiteY51" fmla="*/ 696831 h 3131460"/>
                <a:gd name="connsiteX52" fmla="*/ 2781592 w 3135234"/>
                <a:gd name="connsiteY52" fmla="*/ 722499 h 3131460"/>
                <a:gd name="connsiteX53" fmla="*/ 2794903 w 3135234"/>
                <a:gd name="connsiteY53" fmla="*/ 746265 h 3131460"/>
                <a:gd name="connsiteX54" fmla="*/ 2812014 w 3135234"/>
                <a:gd name="connsiteY54" fmla="*/ 767180 h 3131460"/>
                <a:gd name="connsiteX55" fmla="*/ 2831027 w 3135234"/>
                <a:gd name="connsiteY55" fmla="*/ 789045 h 3131460"/>
                <a:gd name="connsiteX56" fmla="*/ 2852891 w 3135234"/>
                <a:gd name="connsiteY56" fmla="*/ 808058 h 3131460"/>
                <a:gd name="connsiteX57" fmla="*/ 2875708 w 3135234"/>
                <a:gd name="connsiteY57" fmla="*/ 826120 h 3131460"/>
                <a:gd name="connsiteX58" fmla="*/ 2900424 w 3135234"/>
                <a:gd name="connsiteY58" fmla="*/ 844182 h 3131460"/>
                <a:gd name="connsiteX59" fmla="*/ 2924190 w 3135234"/>
                <a:gd name="connsiteY59" fmla="*/ 862244 h 3131460"/>
                <a:gd name="connsiteX60" fmla="*/ 2947006 w 3135234"/>
                <a:gd name="connsiteY60" fmla="*/ 880308 h 3131460"/>
                <a:gd name="connsiteX61" fmla="*/ 2968870 w 3135234"/>
                <a:gd name="connsiteY61" fmla="*/ 900271 h 3131460"/>
                <a:gd name="connsiteX62" fmla="*/ 2987883 w 3135234"/>
                <a:gd name="connsiteY62" fmla="*/ 920235 h 3131460"/>
                <a:gd name="connsiteX63" fmla="*/ 3004045 w 3135234"/>
                <a:gd name="connsiteY63" fmla="*/ 943051 h 3131460"/>
                <a:gd name="connsiteX64" fmla="*/ 3016403 w 3135234"/>
                <a:gd name="connsiteY64" fmla="*/ 966817 h 3131460"/>
                <a:gd name="connsiteX65" fmla="*/ 3024959 w 3135234"/>
                <a:gd name="connsiteY65" fmla="*/ 995337 h 3131460"/>
                <a:gd name="connsiteX66" fmla="*/ 3028761 w 3135234"/>
                <a:gd name="connsiteY66" fmla="*/ 1024807 h 3131460"/>
                <a:gd name="connsiteX67" fmla="*/ 3029713 w 3135234"/>
                <a:gd name="connsiteY67" fmla="*/ 1055228 h 3131460"/>
                <a:gd name="connsiteX68" fmla="*/ 3026860 w 3135234"/>
                <a:gd name="connsiteY68" fmla="*/ 1087550 h 3131460"/>
                <a:gd name="connsiteX69" fmla="*/ 3023057 w 3135234"/>
                <a:gd name="connsiteY69" fmla="*/ 1119872 h 3131460"/>
                <a:gd name="connsiteX70" fmla="*/ 3018304 w 3135234"/>
                <a:gd name="connsiteY70" fmla="*/ 1152195 h 3131460"/>
                <a:gd name="connsiteX71" fmla="*/ 3014501 w 3135234"/>
                <a:gd name="connsiteY71" fmla="*/ 1184517 h 3131460"/>
                <a:gd name="connsiteX72" fmla="*/ 3012601 w 3135234"/>
                <a:gd name="connsiteY72" fmla="*/ 1216840 h 3131460"/>
                <a:gd name="connsiteX73" fmla="*/ 3012601 w 3135234"/>
                <a:gd name="connsiteY73" fmla="*/ 1248211 h 3131460"/>
                <a:gd name="connsiteX74" fmla="*/ 3016403 w 3135234"/>
                <a:gd name="connsiteY74" fmla="*/ 1277681 h 3131460"/>
                <a:gd name="connsiteX75" fmla="*/ 3024008 w 3135234"/>
                <a:gd name="connsiteY75" fmla="*/ 1307152 h 3131460"/>
                <a:gd name="connsiteX76" fmla="*/ 3035416 w 3135234"/>
                <a:gd name="connsiteY76" fmla="*/ 1334721 h 3131460"/>
                <a:gd name="connsiteX77" fmla="*/ 3050627 w 3135234"/>
                <a:gd name="connsiteY77" fmla="*/ 1363240 h 3131460"/>
                <a:gd name="connsiteX78" fmla="*/ 3065837 w 3135234"/>
                <a:gd name="connsiteY78" fmla="*/ 1391761 h 3131460"/>
                <a:gd name="connsiteX79" fmla="*/ 3082949 w 3135234"/>
                <a:gd name="connsiteY79" fmla="*/ 1420280 h 3131460"/>
                <a:gd name="connsiteX80" fmla="*/ 3099109 w 3135234"/>
                <a:gd name="connsiteY80" fmla="*/ 1447849 h 3131460"/>
                <a:gd name="connsiteX81" fmla="*/ 3113369 w 3135234"/>
                <a:gd name="connsiteY81" fmla="*/ 1477319 h 3131460"/>
                <a:gd name="connsiteX82" fmla="*/ 3124776 w 3135234"/>
                <a:gd name="connsiteY82" fmla="*/ 1505839 h 3131460"/>
                <a:gd name="connsiteX83" fmla="*/ 3132382 w 3135234"/>
                <a:gd name="connsiteY83" fmla="*/ 1535310 h 3131460"/>
                <a:gd name="connsiteX84" fmla="*/ 3135234 w 3135234"/>
                <a:gd name="connsiteY84" fmla="*/ 1565730 h 3131460"/>
                <a:gd name="connsiteX85" fmla="*/ 3132382 w 3135234"/>
                <a:gd name="connsiteY85" fmla="*/ 1596151 h 3131460"/>
                <a:gd name="connsiteX86" fmla="*/ 3124776 w 3135234"/>
                <a:gd name="connsiteY86" fmla="*/ 1625621 h 3131460"/>
                <a:gd name="connsiteX87" fmla="*/ 3113369 w 3135234"/>
                <a:gd name="connsiteY87" fmla="*/ 1654141 h 3131460"/>
                <a:gd name="connsiteX88" fmla="*/ 3099109 w 3135234"/>
                <a:gd name="connsiteY88" fmla="*/ 1683611 h 3131460"/>
                <a:gd name="connsiteX89" fmla="*/ 3082949 w 3135234"/>
                <a:gd name="connsiteY89" fmla="*/ 1711181 h 3131460"/>
                <a:gd name="connsiteX90" fmla="*/ 3065837 w 3135234"/>
                <a:gd name="connsiteY90" fmla="*/ 1739701 h 3131460"/>
                <a:gd name="connsiteX91" fmla="*/ 3050627 w 3135234"/>
                <a:gd name="connsiteY91" fmla="*/ 1768220 h 3131460"/>
                <a:gd name="connsiteX92" fmla="*/ 3035416 w 3135234"/>
                <a:gd name="connsiteY92" fmla="*/ 1796739 h 3131460"/>
                <a:gd name="connsiteX93" fmla="*/ 3024008 w 3135234"/>
                <a:gd name="connsiteY93" fmla="*/ 1824309 h 3131460"/>
                <a:gd name="connsiteX94" fmla="*/ 3016403 w 3135234"/>
                <a:gd name="connsiteY94" fmla="*/ 1853779 h 3131460"/>
                <a:gd name="connsiteX95" fmla="*/ 3012601 w 3135234"/>
                <a:gd name="connsiteY95" fmla="*/ 1883249 h 3131460"/>
                <a:gd name="connsiteX96" fmla="*/ 3012601 w 3135234"/>
                <a:gd name="connsiteY96" fmla="*/ 1914621 h 3131460"/>
                <a:gd name="connsiteX97" fmla="*/ 3014501 w 3135234"/>
                <a:gd name="connsiteY97" fmla="*/ 1946943 h 3131460"/>
                <a:gd name="connsiteX98" fmla="*/ 3018304 w 3135234"/>
                <a:gd name="connsiteY98" fmla="*/ 1979265 h 3131460"/>
                <a:gd name="connsiteX99" fmla="*/ 3023057 w 3135234"/>
                <a:gd name="connsiteY99" fmla="*/ 2011588 h 3131460"/>
                <a:gd name="connsiteX100" fmla="*/ 3026860 w 3135234"/>
                <a:gd name="connsiteY100" fmla="*/ 2043910 h 3131460"/>
                <a:gd name="connsiteX101" fmla="*/ 3029713 w 3135234"/>
                <a:gd name="connsiteY101" fmla="*/ 2076232 h 3131460"/>
                <a:gd name="connsiteX102" fmla="*/ 3028761 w 3135234"/>
                <a:gd name="connsiteY102" fmla="*/ 2106654 h 3131460"/>
                <a:gd name="connsiteX103" fmla="*/ 3024959 w 3135234"/>
                <a:gd name="connsiteY103" fmla="*/ 2136125 h 3131460"/>
                <a:gd name="connsiteX104" fmla="*/ 3016403 w 3135234"/>
                <a:gd name="connsiteY104" fmla="*/ 2164644 h 3131460"/>
                <a:gd name="connsiteX105" fmla="*/ 3004045 w 3135234"/>
                <a:gd name="connsiteY105" fmla="*/ 2188410 h 3131460"/>
                <a:gd name="connsiteX106" fmla="*/ 2987883 w 3135234"/>
                <a:gd name="connsiteY106" fmla="*/ 2211226 h 3131460"/>
                <a:gd name="connsiteX107" fmla="*/ 2968870 w 3135234"/>
                <a:gd name="connsiteY107" fmla="*/ 2231189 h 3131460"/>
                <a:gd name="connsiteX108" fmla="*/ 2947006 w 3135234"/>
                <a:gd name="connsiteY108" fmla="*/ 2251152 h 3131460"/>
                <a:gd name="connsiteX109" fmla="*/ 2924190 w 3135234"/>
                <a:gd name="connsiteY109" fmla="*/ 2269216 h 3131460"/>
                <a:gd name="connsiteX110" fmla="*/ 2900424 w 3135234"/>
                <a:gd name="connsiteY110" fmla="*/ 2287278 h 3131460"/>
                <a:gd name="connsiteX111" fmla="*/ 2875708 w 3135234"/>
                <a:gd name="connsiteY111" fmla="*/ 2305340 h 3131460"/>
                <a:gd name="connsiteX112" fmla="*/ 2852891 w 3135234"/>
                <a:gd name="connsiteY112" fmla="*/ 2323403 h 3131460"/>
                <a:gd name="connsiteX113" fmla="*/ 2831027 w 3135234"/>
                <a:gd name="connsiteY113" fmla="*/ 2342416 h 3131460"/>
                <a:gd name="connsiteX114" fmla="*/ 2812014 w 3135234"/>
                <a:gd name="connsiteY114" fmla="*/ 2364281 h 3131460"/>
                <a:gd name="connsiteX115" fmla="*/ 2794903 w 3135234"/>
                <a:gd name="connsiteY115" fmla="*/ 2385195 h 3131460"/>
                <a:gd name="connsiteX116" fmla="*/ 2781592 w 3135234"/>
                <a:gd name="connsiteY116" fmla="*/ 2408961 h 3131460"/>
                <a:gd name="connsiteX117" fmla="*/ 2770185 w 3135234"/>
                <a:gd name="connsiteY117" fmla="*/ 2434629 h 3131460"/>
                <a:gd name="connsiteX118" fmla="*/ 2760679 w 3135234"/>
                <a:gd name="connsiteY118" fmla="*/ 2462199 h 3131460"/>
                <a:gd name="connsiteX119" fmla="*/ 2752123 w 3135234"/>
                <a:gd name="connsiteY119" fmla="*/ 2490719 h 3131460"/>
                <a:gd name="connsiteX120" fmla="*/ 2744518 w 3135234"/>
                <a:gd name="connsiteY120" fmla="*/ 2519238 h 3131460"/>
                <a:gd name="connsiteX121" fmla="*/ 2736912 w 3135234"/>
                <a:gd name="connsiteY121" fmla="*/ 2548709 h 3131460"/>
                <a:gd name="connsiteX122" fmla="*/ 2728356 w 3135234"/>
                <a:gd name="connsiteY122" fmla="*/ 2576277 h 3131460"/>
                <a:gd name="connsiteX123" fmla="*/ 2718850 w 3135234"/>
                <a:gd name="connsiteY123" fmla="*/ 2603846 h 3131460"/>
                <a:gd name="connsiteX124" fmla="*/ 2707443 w 3135234"/>
                <a:gd name="connsiteY124" fmla="*/ 2629514 h 3131460"/>
                <a:gd name="connsiteX125" fmla="*/ 2693183 w 3135234"/>
                <a:gd name="connsiteY125" fmla="*/ 2652330 h 3131460"/>
                <a:gd name="connsiteX126" fmla="*/ 2676072 w 3135234"/>
                <a:gd name="connsiteY126" fmla="*/ 2673244 h 3131460"/>
                <a:gd name="connsiteX127" fmla="*/ 2655157 w 3135234"/>
                <a:gd name="connsiteY127" fmla="*/ 2690356 h 3131460"/>
                <a:gd name="connsiteX128" fmla="*/ 2632341 w 3135234"/>
                <a:gd name="connsiteY128" fmla="*/ 2704615 h 3131460"/>
                <a:gd name="connsiteX129" fmla="*/ 2606674 w 3135234"/>
                <a:gd name="connsiteY129" fmla="*/ 2716024 h 3131460"/>
                <a:gd name="connsiteX130" fmla="*/ 2579105 w 3135234"/>
                <a:gd name="connsiteY130" fmla="*/ 2725530 h 3131460"/>
                <a:gd name="connsiteX131" fmla="*/ 2551537 w 3135234"/>
                <a:gd name="connsiteY131" fmla="*/ 2734086 h 3131460"/>
                <a:gd name="connsiteX132" fmla="*/ 2522066 w 3135234"/>
                <a:gd name="connsiteY132" fmla="*/ 2741692 h 3131460"/>
                <a:gd name="connsiteX133" fmla="*/ 2493546 w 3135234"/>
                <a:gd name="connsiteY133" fmla="*/ 2749297 h 3131460"/>
                <a:gd name="connsiteX134" fmla="*/ 2465028 w 3135234"/>
                <a:gd name="connsiteY134" fmla="*/ 2757853 h 3131460"/>
                <a:gd name="connsiteX135" fmla="*/ 2437459 w 3135234"/>
                <a:gd name="connsiteY135" fmla="*/ 2767359 h 3131460"/>
                <a:gd name="connsiteX136" fmla="*/ 2411792 w 3135234"/>
                <a:gd name="connsiteY136" fmla="*/ 2778768 h 3131460"/>
                <a:gd name="connsiteX137" fmla="*/ 2388026 w 3135234"/>
                <a:gd name="connsiteY137" fmla="*/ 2792076 h 3131460"/>
                <a:gd name="connsiteX138" fmla="*/ 2367111 w 3135234"/>
                <a:gd name="connsiteY138" fmla="*/ 2809188 h 3131460"/>
                <a:gd name="connsiteX139" fmla="*/ 2345247 w 3135234"/>
                <a:gd name="connsiteY139" fmla="*/ 2828201 h 3131460"/>
                <a:gd name="connsiteX140" fmla="*/ 2326233 w 3135234"/>
                <a:gd name="connsiteY140" fmla="*/ 2850066 h 3131460"/>
                <a:gd name="connsiteX141" fmla="*/ 2308171 w 3135234"/>
                <a:gd name="connsiteY141" fmla="*/ 2872882 h 3131460"/>
                <a:gd name="connsiteX142" fmla="*/ 2290109 w 3135234"/>
                <a:gd name="connsiteY142" fmla="*/ 2896648 h 3131460"/>
                <a:gd name="connsiteX143" fmla="*/ 2272047 w 3135234"/>
                <a:gd name="connsiteY143" fmla="*/ 2920415 h 3131460"/>
                <a:gd name="connsiteX144" fmla="*/ 2253984 w 3135234"/>
                <a:gd name="connsiteY144" fmla="*/ 2943230 h 3131460"/>
                <a:gd name="connsiteX145" fmla="*/ 2234020 w 3135234"/>
                <a:gd name="connsiteY145" fmla="*/ 2965095 h 3131460"/>
                <a:gd name="connsiteX146" fmla="*/ 2214056 w 3135234"/>
                <a:gd name="connsiteY146" fmla="*/ 2984108 h 3131460"/>
                <a:gd name="connsiteX147" fmla="*/ 2191242 w 3135234"/>
                <a:gd name="connsiteY147" fmla="*/ 3000270 h 3131460"/>
                <a:gd name="connsiteX148" fmla="*/ 2167475 w 3135234"/>
                <a:gd name="connsiteY148" fmla="*/ 3012628 h 3131460"/>
                <a:gd name="connsiteX149" fmla="*/ 2138955 w 3135234"/>
                <a:gd name="connsiteY149" fmla="*/ 3021184 h 3131460"/>
                <a:gd name="connsiteX150" fmla="*/ 2109485 w 3135234"/>
                <a:gd name="connsiteY150" fmla="*/ 3024987 h 3131460"/>
                <a:gd name="connsiteX151" fmla="*/ 2079066 w 3135234"/>
                <a:gd name="connsiteY151" fmla="*/ 3025938 h 3131460"/>
                <a:gd name="connsiteX152" fmla="*/ 2046743 w 3135234"/>
                <a:gd name="connsiteY152" fmla="*/ 3023085 h 3131460"/>
                <a:gd name="connsiteX153" fmla="*/ 2014421 w 3135234"/>
                <a:gd name="connsiteY153" fmla="*/ 3019283 h 3131460"/>
                <a:gd name="connsiteX154" fmla="*/ 1982099 w 3135234"/>
                <a:gd name="connsiteY154" fmla="*/ 3014529 h 3131460"/>
                <a:gd name="connsiteX155" fmla="*/ 1949777 w 3135234"/>
                <a:gd name="connsiteY155" fmla="*/ 3010728 h 3131460"/>
                <a:gd name="connsiteX156" fmla="*/ 1917455 w 3135234"/>
                <a:gd name="connsiteY156" fmla="*/ 3008826 h 3131460"/>
                <a:gd name="connsiteX157" fmla="*/ 1886083 w 3135234"/>
                <a:gd name="connsiteY157" fmla="*/ 3008826 h 3131460"/>
                <a:gd name="connsiteX158" fmla="*/ 1856614 w 3135234"/>
                <a:gd name="connsiteY158" fmla="*/ 3012628 h 3131460"/>
                <a:gd name="connsiteX159" fmla="*/ 1826193 w 3135234"/>
                <a:gd name="connsiteY159" fmla="*/ 3020234 h 3131460"/>
                <a:gd name="connsiteX160" fmla="*/ 1798624 w 3135234"/>
                <a:gd name="connsiteY160" fmla="*/ 3031641 h 3131460"/>
                <a:gd name="connsiteX161" fmla="*/ 1770105 w 3135234"/>
                <a:gd name="connsiteY161" fmla="*/ 3046852 h 3131460"/>
                <a:gd name="connsiteX162" fmla="*/ 1741586 w 3135234"/>
                <a:gd name="connsiteY162" fmla="*/ 3062063 h 3131460"/>
                <a:gd name="connsiteX163" fmla="*/ 1713066 w 3135234"/>
                <a:gd name="connsiteY163" fmla="*/ 3079174 h 3131460"/>
                <a:gd name="connsiteX164" fmla="*/ 1685497 w 3135234"/>
                <a:gd name="connsiteY164" fmla="*/ 3095335 h 3131460"/>
                <a:gd name="connsiteX165" fmla="*/ 1656028 w 3135234"/>
                <a:gd name="connsiteY165" fmla="*/ 3109595 h 3131460"/>
                <a:gd name="connsiteX166" fmla="*/ 1627508 w 3135234"/>
                <a:gd name="connsiteY166" fmla="*/ 3121003 h 3131460"/>
                <a:gd name="connsiteX167" fmla="*/ 1598037 w 3135234"/>
                <a:gd name="connsiteY167" fmla="*/ 3128609 h 3131460"/>
                <a:gd name="connsiteX168" fmla="*/ 1567618 w 3135234"/>
                <a:gd name="connsiteY168" fmla="*/ 3131460 h 3131460"/>
                <a:gd name="connsiteX169" fmla="*/ 1537197 w 3135234"/>
                <a:gd name="connsiteY169" fmla="*/ 3128609 h 3131460"/>
                <a:gd name="connsiteX170" fmla="*/ 1507727 w 3135234"/>
                <a:gd name="connsiteY170" fmla="*/ 3121003 h 3131460"/>
                <a:gd name="connsiteX171" fmla="*/ 1479208 w 3135234"/>
                <a:gd name="connsiteY171" fmla="*/ 3109595 h 3131460"/>
                <a:gd name="connsiteX172" fmla="*/ 1449738 w 3135234"/>
                <a:gd name="connsiteY172" fmla="*/ 3095335 h 3131460"/>
                <a:gd name="connsiteX173" fmla="*/ 1422168 w 3135234"/>
                <a:gd name="connsiteY173" fmla="*/ 3079174 h 3131460"/>
                <a:gd name="connsiteX174" fmla="*/ 1393649 w 3135234"/>
                <a:gd name="connsiteY174" fmla="*/ 3062063 h 3131460"/>
                <a:gd name="connsiteX175" fmla="*/ 1365129 w 3135234"/>
                <a:gd name="connsiteY175" fmla="*/ 3046852 h 3131460"/>
                <a:gd name="connsiteX176" fmla="*/ 1336610 w 3135234"/>
                <a:gd name="connsiteY176" fmla="*/ 3031641 h 3131460"/>
                <a:gd name="connsiteX177" fmla="*/ 1308092 w 3135234"/>
                <a:gd name="connsiteY177" fmla="*/ 3020234 h 3131460"/>
                <a:gd name="connsiteX178" fmla="*/ 1278621 w 3135234"/>
                <a:gd name="connsiteY178" fmla="*/ 3012628 h 3131460"/>
                <a:gd name="connsiteX179" fmla="*/ 1249151 w 3135234"/>
                <a:gd name="connsiteY179" fmla="*/ 3008826 h 3131460"/>
                <a:gd name="connsiteX180" fmla="*/ 1217779 w 3135234"/>
                <a:gd name="connsiteY180" fmla="*/ 3008826 h 3131460"/>
                <a:gd name="connsiteX181" fmla="*/ 1185457 w 3135234"/>
                <a:gd name="connsiteY181" fmla="*/ 3010728 h 3131460"/>
                <a:gd name="connsiteX182" fmla="*/ 1153136 w 3135234"/>
                <a:gd name="connsiteY182" fmla="*/ 3014529 h 3131460"/>
                <a:gd name="connsiteX183" fmla="*/ 1120813 w 3135234"/>
                <a:gd name="connsiteY183" fmla="*/ 3019283 h 3131460"/>
                <a:gd name="connsiteX184" fmla="*/ 1088490 w 3135234"/>
                <a:gd name="connsiteY184" fmla="*/ 3023085 h 3131460"/>
                <a:gd name="connsiteX185" fmla="*/ 1056169 w 3135234"/>
                <a:gd name="connsiteY185" fmla="*/ 3025938 h 3131460"/>
                <a:gd name="connsiteX186" fmla="*/ 1025749 w 3135234"/>
                <a:gd name="connsiteY186" fmla="*/ 3024987 h 3131460"/>
                <a:gd name="connsiteX187" fmla="*/ 996279 w 3135234"/>
                <a:gd name="connsiteY187" fmla="*/ 3021184 h 3131460"/>
                <a:gd name="connsiteX188" fmla="*/ 967759 w 3135234"/>
                <a:gd name="connsiteY188" fmla="*/ 3012628 h 3131460"/>
                <a:gd name="connsiteX189" fmla="*/ 943993 w 3135234"/>
                <a:gd name="connsiteY189" fmla="*/ 3000270 h 3131460"/>
                <a:gd name="connsiteX190" fmla="*/ 921177 w 3135234"/>
                <a:gd name="connsiteY190" fmla="*/ 2984108 h 3131460"/>
                <a:gd name="connsiteX191" fmla="*/ 901214 w 3135234"/>
                <a:gd name="connsiteY191" fmla="*/ 2965095 h 3131460"/>
                <a:gd name="connsiteX192" fmla="*/ 881250 w 3135234"/>
                <a:gd name="connsiteY192" fmla="*/ 2943230 h 3131460"/>
                <a:gd name="connsiteX193" fmla="*/ 863188 w 3135234"/>
                <a:gd name="connsiteY193" fmla="*/ 2920415 h 3131460"/>
                <a:gd name="connsiteX194" fmla="*/ 845126 w 3135234"/>
                <a:gd name="connsiteY194" fmla="*/ 2896648 h 3131460"/>
                <a:gd name="connsiteX195" fmla="*/ 827064 w 3135234"/>
                <a:gd name="connsiteY195" fmla="*/ 2872882 h 3131460"/>
                <a:gd name="connsiteX196" fmla="*/ 809001 w 3135234"/>
                <a:gd name="connsiteY196" fmla="*/ 2850066 h 3131460"/>
                <a:gd name="connsiteX197" fmla="*/ 789988 w 3135234"/>
                <a:gd name="connsiteY197" fmla="*/ 2828201 h 3131460"/>
                <a:gd name="connsiteX198" fmla="*/ 768123 w 3135234"/>
                <a:gd name="connsiteY198" fmla="*/ 2809188 h 3131460"/>
                <a:gd name="connsiteX199" fmla="*/ 747208 w 3135234"/>
                <a:gd name="connsiteY199" fmla="*/ 2792076 h 3131460"/>
                <a:gd name="connsiteX200" fmla="*/ 723443 w 3135234"/>
                <a:gd name="connsiteY200" fmla="*/ 2778768 h 3131460"/>
                <a:gd name="connsiteX201" fmla="*/ 697775 w 3135234"/>
                <a:gd name="connsiteY201" fmla="*/ 2767359 h 3131460"/>
                <a:gd name="connsiteX202" fmla="*/ 670207 w 3135234"/>
                <a:gd name="connsiteY202" fmla="*/ 2757853 h 3131460"/>
                <a:gd name="connsiteX203" fmla="*/ 641687 w 3135234"/>
                <a:gd name="connsiteY203" fmla="*/ 2749297 h 3131460"/>
                <a:gd name="connsiteX204" fmla="*/ 613168 w 3135234"/>
                <a:gd name="connsiteY204" fmla="*/ 2741692 h 3131460"/>
                <a:gd name="connsiteX205" fmla="*/ 583698 w 3135234"/>
                <a:gd name="connsiteY205" fmla="*/ 2734086 h 3131460"/>
                <a:gd name="connsiteX206" fmla="*/ 556129 w 3135234"/>
                <a:gd name="connsiteY206" fmla="*/ 2725530 h 3131460"/>
                <a:gd name="connsiteX207" fmla="*/ 528560 w 3135234"/>
                <a:gd name="connsiteY207" fmla="*/ 2716024 h 3131460"/>
                <a:gd name="connsiteX208" fmla="*/ 502893 w 3135234"/>
                <a:gd name="connsiteY208" fmla="*/ 2704615 h 3131460"/>
                <a:gd name="connsiteX209" fmla="*/ 480077 w 3135234"/>
                <a:gd name="connsiteY209" fmla="*/ 2690356 h 3131460"/>
                <a:gd name="connsiteX210" fmla="*/ 459162 w 3135234"/>
                <a:gd name="connsiteY210" fmla="*/ 2673244 h 3131460"/>
                <a:gd name="connsiteX211" fmla="*/ 442052 w 3135234"/>
                <a:gd name="connsiteY211" fmla="*/ 2652330 h 3131460"/>
                <a:gd name="connsiteX212" fmla="*/ 427792 w 3135234"/>
                <a:gd name="connsiteY212" fmla="*/ 2629514 h 3131460"/>
                <a:gd name="connsiteX213" fmla="*/ 416384 w 3135234"/>
                <a:gd name="connsiteY213" fmla="*/ 2603846 h 3131460"/>
                <a:gd name="connsiteX214" fmla="*/ 406878 w 3135234"/>
                <a:gd name="connsiteY214" fmla="*/ 2576277 h 3131460"/>
                <a:gd name="connsiteX215" fmla="*/ 398322 w 3135234"/>
                <a:gd name="connsiteY215" fmla="*/ 2548709 h 3131460"/>
                <a:gd name="connsiteX216" fmla="*/ 390717 w 3135234"/>
                <a:gd name="connsiteY216" fmla="*/ 2519238 h 3131460"/>
                <a:gd name="connsiteX217" fmla="*/ 383111 w 3135234"/>
                <a:gd name="connsiteY217" fmla="*/ 2490719 h 3131460"/>
                <a:gd name="connsiteX218" fmla="*/ 374555 w 3135234"/>
                <a:gd name="connsiteY218" fmla="*/ 2462199 h 3131460"/>
                <a:gd name="connsiteX219" fmla="*/ 365049 w 3135234"/>
                <a:gd name="connsiteY219" fmla="*/ 2434629 h 3131460"/>
                <a:gd name="connsiteX220" fmla="*/ 353641 w 3135234"/>
                <a:gd name="connsiteY220" fmla="*/ 2408961 h 3131460"/>
                <a:gd name="connsiteX221" fmla="*/ 340332 w 3135234"/>
                <a:gd name="connsiteY221" fmla="*/ 2385195 h 3131460"/>
                <a:gd name="connsiteX222" fmla="*/ 323221 w 3135234"/>
                <a:gd name="connsiteY222" fmla="*/ 2364281 h 3131460"/>
                <a:gd name="connsiteX223" fmla="*/ 304208 w 3135234"/>
                <a:gd name="connsiteY223" fmla="*/ 2342416 h 3131460"/>
                <a:gd name="connsiteX224" fmla="*/ 282343 w 3135234"/>
                <a:gd name="connsiteY224" fmla="*/ 2323403 h 3131460"/>
                <a:gd name="connsiteX225" fmla="*/ 258576 w 3135234"/>
                <a:gd name="connsiteY225" fmla="*/ 2305340 h 3131460"/>
                <a:gd name="connsiteX226" fmla="*/ 234810 w 3135234"/>
                <a:gd name="connsiteY226" fmla="*/ 2287278 h 3131460"/>
                <a:gd name="connsiteX227" fmla="*/ 211045 w 3135234"/>
                <a:gd name="connsiteY227" fmla="*/ 2269216 h 3131460"/>
                <a:gd name="connsiteX228" fmla="*/ 188228 w 3135234"/>
                <a:gd name="connsiteY228" fmla="*/ 2251152 h 3131460"/>
                <a:gd name="connsiteX229" fmla="*/ 166363 w 3135234"/>
                <a:gd name="connsiteY229" fmla="*/ 2231189 h 3131460"/>
                <a:gd name="connsiteX230" fmla="*/ 147351 w 3135234"/>
                <a:gd name="connsiteY230" fmla="*/ 2211226 h 3131460"/>
                <a:gd name="connsiteX231" fmla="*/ 131190 w 3135234"/>
                <a:gd name="connsiteY231" fmla="*/ 2188410 h 3131460"/>
                <a:gd name="connsiteX232" fmla="*/ 118832 w 3135234"/>
                <a:gd name="connsiteY232" fmla="*/ 2164644 h 3131460"/>
                <a:gd name="connsiteX233" fmla="*/ 110276 w 3135234"/>
                <a:gd name="connsiteY233" fmla="*/ 2136125 h 3131460"/>
                <a:gd name="connsiteX234" fmla="*/ 106473 w 3135234"/>
                <a:gd name="connsiteY234" fmla="*/ 2106654 h 3131460"/>
                <a:gd name="connsiteX235" fmla="*/ 105522 w 3135234"/>
                <a:gd name="connsiteY235" fmla="*/ 2076232 h 3131460"/>
                <a:gd name="connsiteX236" fmla="*/ 108374 w 3135234"/>
                <a:gd name="connsiteY236" fmla="*/ 2043910 h 3131460"/>
                <a:gd name="connsiteX237" fmla="*/ 112177 w 3135234"/>
                <a:gd name="connsiteY237" fmla="*/ 2011588 h 3131460"/>
                <a:gd name="connsiteX238" fmla="*/ 116930 w 3135234"/>
                <a:gd name="connsiteY238" fmla="*/ 1979265 h 3131460"/>
                <a:gd name="connsiteX239" fmla="*/ 120733 w 3135234"/>
                <a:gd name="connsiteY239" fmla="*/ 1946943 h 3131460"/>
                <a:gd name="connsiteX240" fmla="*/ 122635 w 3135234"/>
                <a:gd name="connsiteY240" fmla="*/ 1914621 h 3131460"/>
                <a:gd name="connsiteX241" fmla="*/ 122635 w 3135234"/>
                <a:gd name="connsiteY241" fmla="*/ 1883249 h 3131460"/>
                <a:gd name="connsiteX242" fmla="*/ 118832 w 3135234"/>
                <a:gd name="connsiteY242" fmla="*/ 1853779 h 3131460"/>
                <a:gd name="connsiteX243" fmla="*/ 111226 w 3135234"/>
                <a:gd name="connsiteY243" fmla="*/ 1824309 h 3131460"/>
                <a:gd name="connsiteX244" fmla="*/ 99818 w 3135234"/>
                <a:gd name="connsiteY244" fmla="*/ 1796739 h 3131460"/>
                <a:gd name="connsiteX245" fmla="*/ 85559 w 3135234"/>
                <a:gd name="connsiteY245" fmla="*/ 1768220 h 3131460"/>
                <a:gd name="connsiteX246" fmla="*/ 69398 w 3135234"/>
                <a:gd name="connsiteY246" fmla="*/ 1739701 h 3131460"/>
                <a:gd name="connsiteX247" fmla="*/ 52287 w 3135234"/>
                <a:gd name="connsiteY247" fmla="*/ 1711181 h 3131460"/>
                <a:gd name="connsiteX248" fmla="*/ 36126 w 3135234"/>
                <a:gd name="connsiteY248" fmla="*/ 1683611 h 3131460"/>
                <a:gd name="connsiteX249" fmla="*/ 21865 w 3135234"/>
                <a:gd name="connsiteY249" fmla="*/ 1654141 h 3131460"/>
                <a:gd name="connsiteX250" fmla="*/ 10458 w 3135234"/>
                <a:gd name="connsiteY250" fmla="*/ 1625621 h 3131460"/>
                <a:gd name="connsiteX251" fmla="*/ 2853 w 3135234"/>
                <a:gd name="connsiteY251" fmla="*/ 1596151 h 3131460"/>
                <a:gd name="connsiteX252" fmla="*/ 0 w 3135234"/>
                <a:gd name="connsiteY252" fmla="*/ 1565730 h 3131460"/>
                <a:gd name="connsiteX253" fmla="*/ 2853 w 3135234"/>
                <a:gd name="connsiteY253" fmla="*/ 1535310 h 3131460"/>
                <a:gd name="connsiteX254" fmla="*/ 10458 w 3135234"/>
                <a:gd name="connsiteY254" fmla="*/ 1505839 h 3131460"/>
                <a:gd name="connsiteX255" fmla="*/ 21865 w 3135234"/>
                <a:gd name="connsiteY255" fmla="*/ 1477319 h 3131460"/>
                <a:gd name="connsiteX256" fmla="*/ 36126 w 3135234"/>
                <a:gd name="connsiteY256" fmla="*/ 1447849 h 3131460"/>
                <a:gd name="connsiteX257" fmla="*/ 52287 w 3135234"/>
                <a:gd name="connsiteY257" fmla="*/ 1420280 h 3131460"/>
                <a:gd name="connsiteX258" fmla="*/ 69398 w 3135234"/>
                <a:gd name="connsiteY258" fmla="*/ 1391761 h 3131460"/>
                <a:gd name="connsiteX259" fmla="*/ 85559 w 3135234"/>
                <a:gd name="connsiteY259" fmla="*/ 1363240 h 3131460"/>
                <a:gd name="connsiteX260" fmla="*/ 99818 w 3135234"/>
                <a:gd name="connsiteY260" fmla="*/ 1334721 h 3131460"/>
                <a:gd name="connsiteX261" fmla="*/ 111226 w 3135234"/>
                <a:gd name="connsiteY261" fmla="*/ 1307152 h 3131460"/>
                <a:gd name="connsiteX262" fmla="*/ 118832 w 3135234"/>
                <a:gd name="connsiteY262" fmla="*/ 1277681 h 3131460"/>
                <a:gd name="connsiteX263" fmla="*/ 122635 w 3135234"/>
                <a:gd name="connsiteY263" fmla="*/ 1248211 h 3131460"/>
                <a:gd name="connsiteX264" fmla="*/ 122635 w 3135234"/>
                <a:gd name="connsiteY264" fmla="*/ 1216840 h 3131460"/>
                <a:gd name="connsiteX265" fmla="*/ 120733 w 3135234"/>
                <a:gd name="connsiteY265" fmla="*/ 1184517 h 3131460"/>
                <a:gd name="connsiteX266" fmla="*/ 116930 w 3135234"/>
                <a:gd name="connsiteY266" fmla="*/ 1152195 h 3131460"/>
                <a:gd name="connsiteX267" fmla="*/ 112177 w 3135234"/>
                <a:gd name="connsiteY267" fmla="*/ 1119872 h 3131460"/>
                <a:gd name="connsiteX268" fmla="*/ 108374 w 3135234"/>
                <a:gd name="connsiteY268" fmla="*/ 1087550 h 3131460"/>
                <a:gd name="connsiteX269" fmla="*/ 105522 w 3135234"/>
                <a:gd name="connsiteY269" fmla="*/ 1055228 h 3131460"/>
                <a:gd name="connsiteX270" fmla="*/ 106473 w 3135234"/>
                <a:gd name="connsiteY270" fmla="*/ 1024807 h 3131460"/>
                <a:gd name="connsiteX271" fmla="*/ 110276 w 3135234"/>
                <a:gd name="connsiteY271" fmla="*/ 995337 h 3131460"/>
                <a:gd name="connsiteX272" fmla="*/ 118832 w 3135234"/>
                <a:gd name="connsiteY272" fmla="*/ 966817 h 3131460"/>
                <a:gd name="connsiteX273" fmla="*/ 131190 w 3135234"/>
                <a:gd name="connsiteY273" fmla="*/ 943051 h 3131460"/>
                <a:gd name="connsiteX274" fmla="*/ 147351 w 3135234"/>
                <a:gd name="connsiteY274" fmla="*/ 920235 h 3131460"/>
                <a:gd name="connsiteX275" fmla="*/ 166363 w 3135234"/>
                <a:gd name="connsiteY275" fmla="*/ 900271 h 3131460"/>
                <a:gd name="connsiteX276" fmla="*/ 188228 w 3135234"/>
                <a:gd name="connsiteY276" fmla="*/ 880308 h 3131460"/>
                <a:gd name="connsiteX277" fmla="*/ 211045 w 3135234"/>
                <a:gd name="connsiteY277" fmla="*/ 862244 h 3131460"/>
                <a:gd name="connsiteX278" fmla="*/ 234810 w 3135234"/>
                <a:gd name="connsiteY278" fmla="*/ 844182 h 3131460"/>
                <a:gd name="connsiteX279" fmla="*/ 258576 w 3135234"/>
                <a:gd name="connsiteY279" fmla="*/ 826120 h 3131460"/>
                <a:gd name="connsiteX280" fmla="*/ 282343 w 3135234"/>
                <a:gd name="connsiteY280" fmla="*/ 808058 h 3131460"/>
                <a:gd name="connsiteX281" fmla="*/ 304208 w 3135234"/>
                <a:gd name="connsiteY281" fmla="*/ 789045 h 3131460"/>
                <a:gd name="connsiteX282" fmla="*/ 323221 w 3135234"/>
                <a:gd name="connsiteY282" fmla="*/ 767180 h 3131460"/>
                <a:gd name="connsiteX283" fmla="*/ 340332 w 3135234"/>
                <a:gd name="connsiteY283" fmla="*/ 746265 h 3131460"/>
                <a:gd name="connsiteX284" fmla="*/ 353641 w 3135234"/>
                <a:gd name="connsiteY284" fmla="*/ 722499 h 3131460"/>
                <a:gd name="connsiteX285" fmla="*/ 365049 w 3135234"/>
                <a:gd name="connsiteY285" fmla="*/ 696831 h 3131460"/>
                <a:gd name="connsiteX286" fmla="*/ 374555 w 3135234"/>
                <a:gd name="connsiteY286" fmla="*/ 669262 h 3131460"/>
                <a:gd name="connsiteX287" fmla="*/ 383111 w 3135234"/>
                <a:gd name="connsiteY287" fmla="*/ 640741 h 3131460"/>
                <a:gd name="connsiteX288" fmla="*/ 390717 w 3135234"/>
                <a:gd name="connsiteY288" fmla="*/ 612222 h 3131460"/>
                <a:gd name="connsiteX289" fmla="*/ 398322 w 3135234"/>
                <a:gd name="connsiteY289" fmla="*/ 582752 h 3131460"/>
                <a:gd name="connsiteX290" fmla="*/ 406878 w 3135234"/>
                <a:gd name="connsiteY290" fmla="*/ 555183 h 3131460"/>
                <a:gd name="connsiteX291" fmla="*/ 416384 w 3135234"/>
                <a:gd name="connsiteY291" fmla="*/ 527613 h 3131460"/>
                <a:gd name="connsiteX292" fmla="*/ 427792 w 3135234"/>
                <a:gd name="connsiteY292" fmla="*/ 501946 h 3131460"/>
                <a:gd name="connsiteX293" fmla="*/ 442052 w 3135234"/>
                <a:gd name="connsiteY293" fmla="*/ 479131 h 3131460"/>
                <a:gd name="connsiteX294" fmla="*/ 459162 w 3135234"/>
                <a:gd name="connsiteY294" fmla="*/ 458216 h 3131460"/>
                <a:gd name="connsiteX295" fmla="*/ 480077 w 3135234"/>
                <a:gd name="connsiteY295" fmla="*/ 441104 h 3131460"/>
                <a:gd name="connsiteX296" fmla="*/ 502893 w 3135234"/>
                <a:gd name="connsiteY296" fmla="*/ 426845 h 3131460"/>
                <a:gd name="connsiteX297" fmla="*/ 528560 w 3135234"/>
                <a:gd name="connsiteY297" fmla="*/ 415437 h 3131460"/>
                <a:gd name="connsiteX298" fmla="*/ 556129 w 3135234"/>
                <a:gd name="connsiteY298" fmla="*/ 405930 h 3131460"/>
                <a:gd name="connsiteX299" fmla="*/ 583698 w 3135234"/>
                <a:gd name="connsiteY299" fmla="*/ 397374 h 3131460"/>
                <a:gd name="connsiteX300" fmla="*/ 613168 w 3135234"/>
                <a:gd name="connsiteY300" fmla="*/ 389769 h 3131460"/>
                <a:gd name="connsiteX301" fmla="*/ 641687 w 3135234"/>
                <a:gd name="connsiteY301" fmla="*/ 382163 h 3131460"/>
                <a:gd name="connsiteX302" fmla="*/ 670207 w 3135234"/>
                <a:gd name="connsiteY302" fmla="*/ 373607 h 3131460"/>
                <a:gd name="connsiteX303" fmla="*/ 697775 w 3135234"/>
                <a:gd name="connsiteY303" fmla="*/ 364101 h 3131460"/>
                <a:gd name="connsiteX304" fmla="*/ 723443 w 3135234"/>
                <a:gd name="connsiteY304" fmla="*/ 352693 h 3131460"/>
                <a:gd name="connsiteX305" fmla="*/ 747208 w 3135234"/>
                <a:gd name="connsiteY305" fmla="*/ 339385 h 3131460"/>
                <a:gd name="connsiteX306" fmla="*/ 768123 w 3135234"/>
                <a:gd name="connsiteY306" fmla="*/ 322273 h 3131460"/>
                <a:gd name="connsiteX307" fmla="*/ 789988 w 3135234"/>
                <a:gd name="connsiteY307" fmla="*/ 303259 h 3131460"/>
                <a:gd name="connsiteX308" fmla="*/ 809001 w 3135234"/>
                <a:gd name="connsiteY308" fmla="*/ 281394 h 3131460"/>
                <a:gd name="connsiteX309" fmla="*/ 827064 w 3135234"/>
                <a:gd name="connsiteY309" fmla="*/ 258578 h 3131460"/>
                <a:gd name="connsiteX310" fmla="*/ 845126 w 3135234"/>
                <a:gd name="connsiteY310" fmla="*/ 234812 h 3131460"/>
                <a:gd name="connsiteX311" fmla="*/ 863188 w 3135234"/>
                <a:gd name="connsiteY311" fmla="*/ 211045 h 3131460"/>
                <a:gd name="connsiteX312" fmla="*/ 881250 w 3135234"/>
                <a:gd name="connsiteY312" fmla="*/ 188230 h 3131460"/>
                <a:gd name="connsiteX313" fmla="*/ 901214 w 3135234"/>
                <a:gd name="connsiteY313" fmla="*/ 166365 h 3131460"/>
                <a:gd name="connsiteX314" fmla="*/ 921177 w 3135234"/>
                <a:gd name="connsiteY314" fmla="*/ 147352 h 3131460"/>
                <a:gd name="connsiteX315" fmla="*/ 943993 w 3135234"/>
                <a:gd name="connsiteY315" fmla="*/ 131191 h 3131460"/>
                <a:gd name="connsiteX316" fmla="*/ 967759 w 3135234"/>
                <a:gd name="connsiteY316" fmla="*/ 118832 h 3131460"/>
                <a:gd name="connsiteX317" fmla="*/ 996279 w 3135234"/>
                <a:gd name="connsiteY317" fmla="*/ 110276 h 3131460"/>
                <a:gd name="connsiteX318" fmla="*/ 1025749 w 3135234"/>
                <a:gd name="connsiteY318" fmla="*/ 106473 h 3131460"/>
                <a:gd name="connsiteX319" fmla="*/ 1056169 w 3135234"/>
                <a:gd name="connsiteY319" fmla="*/ 105523 h 3131460"/>
                <a:gd name="connsiteX320" fmla="*/ 1088490 w 3135234"/>
                <a:gd name="connsiteY320" fmla="*/ 108375 h 3131460"/>
                <a:gd name="connsiteX321" fmla="*/ 1120813 w 3135234"/>
                <a:gd name="connsiteY321" fmla="*/ 112178 h 3131460"/>
                <a:gd name="connsiteX322" fmla="*/ 1153136 w 3135234"/>
                <a:gd name="connsiteY322" fmla="*/ 116931 h 3131460"/>
                <a:gd name="connsiteX323" fmla="*/ 1185457 w 3135234"/>
                <a:gd name="connsiteY323" fmla="*/ 120734 h 3131460"/>
                <a:gd name="connsiteX324" fmla="*/ 1217779 w 3135234"/>
                <a:gd name="connsiteY324" fmla="*/ 122635 h 3131460"/>
                <a:gd name="connsiteX325" fmla="*/ 1249151 w 3135234"/>
                <a:gd name="connsiteY325" fmla="*/ 122635 h 3131460"/>
                <a:gd name="connsiteX326" fmla="*/ 1278621 w 3135234"/>
                <a:gd name="connsiteY326" fmla="*/ 118832 h 3131460"/>
                <a:gd name="connsiteX327" fmla="*/ 1308092 w 3135234"/>
                <a:gd name="connsiteY327" fmla="*/ 111226 h 3131460"/>
                <a:gd name="connsiteX328" fmla="*/ 1336610 w 3135234"/>
                <a:gd name="connsiteY328" fmla="*/ 99819 h 3131460"/>
                <a:gd name="connsiteX329" fmla="*/ 1365129 w 3135234"/>
                <a:gd name="connsiteY329" fmla="*/ 84608 h 3131460"/>
                <a:gd name="connsiteX330" fmla="*/ 1393649 w 3135234"/>
                <a:gd name="connsiteY330" fmla="*/ 69398 h 3131460"/>
                <a:gd name="connsiteX331" fmla="*/ 1422168 w 3135234"/>
                <a:gd name="connsiteY331" fmla="*/ 52286 h 3131460"/>
                <a:gd name="connsiteX332" fmla="*/ 1449738 w 3135234"/>
                <a:gd name="connsiteY332" fmla="*/ 36125 h 3131460"/>
                <a:gd name="connsiteX333" fmla="*/ 1479208 w 3135234"/>
                <a:gd name="connsiteY333" fmla="*/ 21865 h 3131460"/>
                <a:gd name="connsiteX334" fmla="*/ 1507727 w 3135234"/>
                <a:gd name="connsiteY334" fmla="*/ 10457 h 3131460"/>
                <a:gd name="connsiteX335" fmla="*/ 1537197 w 3135234"/>
                <a:gd name="connsiteY335" fmla="*/ 2851 h 313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3135234" h="3131460">
                  <a:moveTo>
                    <a:pt x="1567618" y="0"/>
                  </a:moveTo>
                  <a:lnTo>
                    <a:pt x="1598037" y="2851"/>
                  </a:lnTo>
                  <a:lnTo>
                    <a:pt x="1627508" y="10457"/>
                  </a:lnTo>
                  <a:lnTo>
                    <a:pt x="1656028" y="21865"/>
                  </a:lnTo>
                  <a:lnTo>
                    <a:pt x="1685497" y="36125"/>
                  </a:lnTo>
                  <a:lnTo>
                    <a:pt x="1713066" y="52286"/>
                  </a:lnTo>
                  <a:lnTo>
                    <a:pt x="1741586" y="69398"/>
                  </a:lnTo>
                  <a:lnTo>
                    <a:pt x="1770105" y="84608"/>
                  </a:lnTo>
                  <a:lnTo>
                    <a:pt x="1798624" y="99819"/>
                  </a:lnTo>
                  <a:lnTo>
                    <a:pt x="1826193" y="111226"/>
                  </a:lnTo>
                  <a:lnTo>
                    <a:pt x="1856614" y="118832"/>
                  </a:lnTo>
                  <a:lnTo>
                    <a:pt x="1886083" y="122635"/>
                  </a:lnTo>
                  <a:lnTo>
                    <a:pt x="1917455" y="122635"/>
                  </a:lnTo>
                  <a:lnTo>
                    <a:pt x="1949777" y="120734"/>
                  </a:lnTo>
                  <a:lnTo>
                    <a:pt x="1982099" y="116931"/>
                  </a:lnTo>
                  <a:lnTo>
                    <a:pt x="2014421" y="112178"/>
                  </a:lnTo>
                  <a:lnTo>
                    <a:pt x="2046743" y="108375"/>
                  </a:lnTo>
                  <a:lnTo>
                    <a:pt x="2079066" y="105523"/>
                  </a:lnTo>
                  <a:lnTo>
                    <a:pt x="2109485" y="106473"/>
                  </a:lnTo>
                  <a:lnTo>
                    <a:pt x="2138955" y="110276"/>
                  </a:lnTo>
                  <a:lnTo>
                    <a:pt x="2167475" y="118832"/>
                  </a:lnTo>
                  <a:lnTo>
                    <a:pt x="2191242" y="131191"/>
                  </a:lnTo>
                  <a:lnTo>
                    <a:pt x="2214056" y="147352"/>
                  </a:lnTo>
                  <a:lnTo>
                    <a:pt x="2234020" y="166365"/>
                  </a:lnTo>
                  <a:lnTo>
                    <a:pt x="2253984" y="188230"/>
                  </a:lnTo>
                  <a:lnTo>
                    <a:pt x="2272047" y="211045"/>
                  </a:lnTo>
                  <a:lnTo>
                    <a:pt x="2290109" y="234812"/>
                  </a:lnTo>
                  <a:lnTo>
                    <a:pt x="2308171" y="258578"/>
                  </a:lnTo>
                  <a:lnTo>
                    <a:pt x="2326233" y="281394"/>
                  </a:lnTo>
                  <a:lnTo>
                    <a:pt x="2345247" y="303259"/>
                  </a:lnTo>
                  <a:lnTo>
                    <a:pt x="2367111" y="322273"/>
                  </a:lnTo>
                  <a:lnTo>
                    <a:pt x="2388026" y="339385"/>
                  </a:lnTo>
                  <a:lnTo>
                    <a:pt x="2411792" y="352693"/>
                  </a:lnTo>
                  <a:lnTo>
                    <a:pt x="2437459" y="364101"/>
                  </a:lnTo>
                  <a:lnTo>
                    <a:pt x="2465028" y="373607"/>
                  </a:lnTo>
                  <a:lnTo>
                    <a:pt x="2493546" y="382163"/>
                  </a:lnTo>
                  <a:lnTo>
                    <a:pt x="2522066" y="389769"/>
                  </a:lnTo>
                  <a:lnTo>
                    <a:pt x="2551537" y="397374"/>
                  </a:lnTo>
                  <a:lnTo>
                    <a:pt x="2579105" y="405930"/>
                  </a:lnTo>
                  <a:lnTo>
                    <a:pt x="2606674" y="415437"/>
                  </a:lnTo>
                  <a:lnTo>
                    <a:pt x="2632341" y="426845"/>
                  </a:lnTo>
                  <a:lnTo>
                    <a:pt x="2655157" y="441104"/>
                  </a:lnTo>
                  <a:lnTo>
                    <a:pt x="2676072" y="458216"/>
                  </a:lnTo>
                  <a:lnTo>
                    <a:pt x="2693183" y="479131"/>
                  </a:lnTo>
                  <a:lnTo>
                    <a:pt x="2707443" y="501946"/>
                  </a:lnTo>
                  <a:lnTo>
                    <a:pt x="2718850" y="527613"/>
                  </a:lnTo>
                  <a:lnTo>
                    <a:pt x="2728356" y="555183"/>
                  </a:lnTo>
                  <a:lnTo>
                    <a:pt x="2736912" y="582752"/>
                  </a:lnTo>
                  <a:lnTo>
                    <a:pt x="2744518" y="612222"/>
                  </a:lnTo>
                  <a:lnTo>
                    <a:pt x="2752123" y="640741"/>
                  </a:lnTo>
                  <a:lnTo>
                    <a:pt x="2760679" y="669262"/>
                  </a:lnTo>
                  <a:lnTo>
                    <a:pt x="2770185" y="696831"/>
                  </a:lnTo>
                  <a:lnTo>
                    <a:pt x="2781592" y="722499"/>
                  </a:lnTo>
                  <a:lnTo>
                    <a:pt x="2794903" y="746265"/>
                  </a:lnTo>
                  <a:lnTo>
                    <a:pt x="2812014" y="767180"/>
                  </a:lnTo>
                  <a:lnTo>
                    <a:pt x="2831027" y="789045"/>
                  </a:lnTo>
                  <a:lnTo>
                    <a:pt x="2852891" y="808058"/>
                  </a:lnTo>
                  <a:lnTo>
                    <a:pt x="2875708" y="826120"/>
                  </a:lnTo>
                  <a:lnTo>
                    <a:pt x="2900424" y="844182"/>
                  </a:lnTo>
                  <a:lnTo>
                    <a:pt x="2924190" y="862244"/>
                  </a:lnTo>
                  <a:lnTo>
                    <a:pt x="2947006" y="880308"/>
                  </a:lnTo>
                  <a:lnTo>
                    <a:pt x="2968870" y="900271"/>
                  </a:lnTo>
                  <a:lnTo>
                    <a:pt x="2987883" y="920235"/>
                  </a:lnTo>
                  <a:lnTo>
                    <a:pt x="3004045" y="943051"/>
                  </a:lnTo>
                  <a:lnTo>
                    <a:pt x="3016403" y="966817"/>
                  </a:lnTo>
                  <a:lnTo>
                    <a:pt x="3024959" y="995337"/>
                  </a:lnTo>
                  <a:lnTo>
                    <a:pt x="3028761" y="1024807"/>
                  </a:lnTo>
                  <a:lnTo>
                    <a:pt x="3029713" y="1055228"/>
                  </a:lnTo>
                  <a:lnTo>
                    <a:pt x="3026860" y="1087550"/>
                  </a:lnTo>
                  <a:lnTo>
                    <a:pt x="3023057" y="1119872"/>
                  </a:lnTo>
                  <a:lnTo>
                    <a:pt x="3018304" y="1152195"/>
                  </a:lnTo>
                  <a:lnTo>
                    <a:pt x="3014501" y="1184517"/>
                  </a:lnTo>
                  <a:lnTo>
                    <a:pt x="3012601" y="1216840"/>
                  </a:lnTo>
                  <a:lnTo>
                    <a:pt x="3012601" y="1248211"/>
                  </a:lnTo>
                  <a:lnTo>
                    <a:pt x="3016403" y="1277681"/>
                  </a:lnTo>
                  <a:lnTo>
                    <a:pt x="3024008" y="1307152"/>
                  </a:lnTo>
                  <a:lnTo>
                    <a:pt x="3035416" y="1334721"/>
                  </a:lnTo>
                  <a:lnTo>
                    <a:pt x="3050627" y="1363240"/>
                  </a:lnTo>
                  <a:lnTo>
                    <a:pt x="3065837" y="1391761"/>
                  </a:lnTo>
                  <a:lnTo>
                    <a:pt x="3082949" y="1420280"/>
                  </a:lnTo>
                  <a:lnTo>
                    <a:pt x="3099109" y="1447849"/>
                  </a:lnTo>
                  <a:lnTo>
                    <a:pt x="3113369" y="1477319"/>
                  </a:lnTo>
                  <a:lnTo>
                    <a:pt x="3124776" y="1505839"/>
                  </a:lnTo>
                  <a:lnTo>
                    <a:pt x="3132382" y="1535310"/>
                  </a:lnTo>
                  <a:lnTo>
                    <a:pt x="3135234" y="1565730"/>
                  </a:lnTo>
                  <a:lnTo>
                    <a:pt x="3132382" y="1596151"/>
                  </a:lnTo>
                  <a:lnTo>
                    <a:pt x="3124776" y="1625621"/>
                  </a:lnTo>
                  <a:lnTo>
                    <a:pt x="3113369" y="1654141"/>
                  </a:lnTo>
                  <a:lnTo>
                    <a:pt x="3099109" y="1683611"/>
                  </a:lnTo>
                  <a:lnTo>
                    <a:pt x="3082949" y="1711181"/>
                  </a:lnTo>
                  <a:lnTo>
                    <a:pt x="3065837" y="1739701"/>
                  </a:lnTo>
                  <a:lnTo>
                    <a:pt x="3050627" y="1768220"/>
                  </a:lnTo>
                  <a:lnTo>
                    <a:pt x="3035416" y="1796739"/>
                  </a:lnTo>
                  <a:lnTo>
                    <a:pt x="3024008" y="1824309"/>
                  </a:lnTo>
                  <a:lnTo>
                    <a:pt x="3016403" y="1853779"/>
                  </a:lnTo>
                  <a:lnTo>
                    <a:pt x="3012601" y="1883249"/>
                  </a:lnTo>
                  <a:lnTo>
                    <a:pt x="3012601" y="1914621"/>
                  </a:lnTo>
                  <a:lnTo>
                    <a:pt x="3014501" y="1946943"/>
                  </a:lnTo>
                  <a:lnTo>
                    <a:pt x="3018304" y="1979265"/>
                  </a:lnTo>
                  <a:lnTo>
                    <a:pt x="3023057" y="2011588"/>
                  </a:lnTo>
                  <a:lnTo>
                    <a:pt x="3026860" y="2043910"/>
                  </a:lnTo>
                  <a:lnTo>
                    <a:pt x="3029713" y="2076232"/>
                  </a:lnTo>
                  <a:lnTo>
                    <a:pt x="3028761" y="2106654"/>
                  </a:lnTo>
                  <a:lnTo>
                    <a:pt x="3024959" y="2136125"/>
                  </a:lnTo>
                  <a:lnTo>
                    <a:pt x="3016403" y="2164644"/>
                  </a:lnTo>
                  <a:lnTo>
                    <a:pt x="3004045" y="2188410"/>
                  </a:lnTo>
                  <a:lnTo>
                    <a:pt x="2987883" y="2211226"/>
                  </a:lnTo>
                  <a:lnTo>
                    <a:pt x="2968870" y="2231189"/>
                  </a:lnTo>
                  <a:lnTo>
                    <a:pt x="2947006" y="2251152"/>
                  </a:lnTo>
                  <a:lnTo>
                    <a:pt x="2924190" y="2269216"/>
                  </a:lnTo>
                  <a:lnTo>
                    <a:pt x="2900424" y="2287278"/>
                  </a:lnTo>
                  <a:lnTo>
                    <a:pt x="2875708" y="2305340"/>
                  </a:lnTo>
                  <a:lnTo>
                    <a:pt x="2852891" y="2323403"/>
                  </a:lnTo>
                  <a:lnTo>
                    <a:pt x="2831027" y="2342416"/>
                  </a:lnTo>
                  <a:lnTo>
                    <a:pt x="2812014" y="2364281"/>
                  </a:lnTo>
                  <a:lnTo>
                    <a:pt x="2794903" y="2385195"/>
                  </a:lnTo>
                  <a:lnTo>
                    <a:pt x="2781592" y="2408961"/>
                  </a:lnTo>
                  <a:lnTo>
                    <a:pt x="2770185" y="2434629"/>
                  </a:lnTo>
                  <a:lnTo>
                    <a:pt x="2760679" y="2462199"/>
                  </a:lnTo>
                  <a:lnTo>
                    <a:pt x="2752123" y="2490719"/>
                  </a:lnTo>
                  <a:lnTo>
                    <a:pt x="2744518" y="2519238"/>
                  </a:lnTo>
                  <a:lnTo>
                    <a:pt x="2736912" y="2548709"/>
                  </a:lnTo>
                  <a:lnTo>
                    <a:pt x="2728356" y="2576277"/>
                  </a:lnTo>
                  <a:lnTo>
                    <a:pt x="2718850" y="2603846"/>
                  </a:lnTo>
                  <a:lnTo>
                    <a:pt x="2707443" y="2629514"/>
                  </a:lnTo>
                  <a:lnTo>
                    <a:pt x="2693183" y="2652330"/>
                  </a:lnTo>
                  <a:lnTo>
                    <a:pt x="2676072" y="2673244"/>
                  </a:lnTo>
                  <a:lnTo>
                    <a:pt x="2655157" y="2690356"/>
                  </a:lnTo>
                  <a:lnTo>
                    <a:pt x="2632341" y="2704615"/>
                  </a:lnTo>
                  <a:lnTo>
                    <a:pt x="2606674" y="2716024"/>
                  </a:lnTo>
                  <a:lnTo>
                    <a:pt x="2579105" y="2725530"/>
                  </a:lnTo>
                  <a:lnTo>
                    <a:pt x="2551537" y="2734086"/>
                  </a:lnTo>
                  <a:lnTo>
                    <a:pt x="2522066" y="2741692"/>
                  </a:lnTo>
                  <a:lnTo>
                    <a:pt x="2493546" y="2749297"/>
                  </a:lnTo>
                  <a:lnTo>
                    <a:pt x="2465028" y="2757853"/>
                  </a:lnTo>
                  <a:lnTo>
                    <a:pt x="2437459" y="2767359"/>
                  </a:lnTo>
                  <a:lnTo>
                    <a:pt x="2411792" y="2778768"/>
                  </a:lnTo>
                  <a:lnTo>
                    <a:pt x="2388026" y="2792076"/>
                  </a:lnTo>
                  <a:lnTo>
                    <a:pt x="2367111" y="2809188"/>
                  </a:lnTo>
                  <a:lnTo>
                    <a:pt x="2345247" y="2828201"/>
                  </a:lnTo>
                  <a:lnTo>
                    <a:pt x="2326233" y="2850066"/>
                  </a:lnTo>
                  <a:lnTo>
                    <a:pt x="2308171" y="2872882"/>
                  </a:lnTo>
                  <a:lnTo>
                    <a:pt x="2290109" y="2896648"/>
                  </a:lnTo>
                  <a:lnTo>
                    <a:pt x="2272047" y="2920415"/>
                  </a:lnTo>
                  <a:lnTo>
                    <a:pt x="2253984" y="2943230"/>
                  </a:lnTo>
                  <a:lnTo>
                    <a:pt x="2234020" y="2965095"/>
                  </a:lnTo>
                  <a:lnTo>
                    <a:pt x="2214056" y="2984108"/>
                  </a:lnTo>
                  <a:lnTo>
                    <a:pt x="2191242" y="3000270"/>
                  </a:lnTo>
                  <a:lnTo>
                    <a:pt x="2167475" y="3012628"/>
                  </a:lnTo>
                  <a:lnTo>
                    <a:pt x="2138955" y="3021184"/>
                  </a:lnTo>
                  <a:lnTo>
                    <a:pt x="2109485" y="3024987"/>
                  </a:lnTo>
                  <a:lnTo>
                    <a:pt x="2079066" y="3025938"/>
                  </a:lnTo>
                  <a:lnTo>
                    <a:pt x="2046743" y="3023085"/>
                  </a:lnTo>
                  <a:lnTo>
                    <a:pt x="2014421" y="3019283"/>
                  </a:lnTo>
                  <a:lnTo>
                    <a:pt x="1982099" y="3014529"/>
                  </a:lnTo>
                  <a:lnTo>
                    <a:pt x="1949777" y="3010728"/>
                  </a:lnTo>
                  <a:lnTo>
                    <a:pt x="1917455" y="3008826"/>
                  </a:lnTo>
                  <a:lnTo>
                    <a:pt x="1886083" y="3008826"/>
                  </a:lnTo>
                  <a:lnTo>
                    <a:pt x="1856614" y="3012628"/>
                  </a:lnTo>
                  <a:lnTo>
                    <a:pt x="1826193" y="3020234"/>
                  </a:lnTo>
                  <a:lnTo>
                    <a:pt x="1798624" y="3031641"/>
                  </a:lnTo>
                  <a:lnTo>
                    <a:pt x="1770105" y="3046852"/>
                  </a:lnTo>
                  <a:lnTo>
                    <a:pt x="1741586" y="3062063"/>
                  </a:lnTo>
                  <a:lnTo>
                    <a:pt x="1713066" y="3079174"/>
                  </a:lnTo>
                  <a:lnTo>
                    <a:pt x="1685497" y="3095335"/>
                  </a:lnTo>
                  <a:lnTo>
                    <a:pt x="1656028" y="3109595"/>
                  </a:lnTo>
                  <a:lnTo>
                    <a:pt x="1627508" y="3121003"/>
                  </a:lnTo>
                  <a:lnTo>
                    <a:pt x="1598037" y="3128609"/>
                  </a:lnTo>
                  <a:lnTo>
                    <a:pt x="1567618" y="3131460"/>
                  </a:lnTo>
                  <a:lnTo>
                    <a:pt x="1537197" y="3128609"/>
                  </a:lnTo>
                  <a:lnTo>
                    <a:pt x="1507727" y="3121003"/>
                  </a:lnTo>
                  <a:lnTo>
                    <a:pt x="1479208" y="3109595"/>
                  </a:lnTo>
                  <a:lnTo>
                    <a:pt x="1449738" y="3095335"/>
                  </a:lnTo>
                  <a:lnTo>
                    <a:pt x="1422168" y="3079174"/>
                  </a:lnTo>
                  <a:lnTo>
                    <a:pt x="1393649" y="3062063"/>
                  </a:lnTo>
                  <a:lnTo>
                    <a:pt x="1365129" y="3046852"/>
                  </a:lnTo>
                  <a:lnTo>
                    <a:pt x="1336610" y="3031641"/>
                  </a:lnTo>
                  <a:lnTo>
                    <a:pt x="1308092" y="3020234"/>
                  </a:lnTo>
                  <a:lnTo>
                    <a:pt x="1278621" y="3012628"/>
                  </a:lnTo>
                  <a:lnTo>
                    <a:pt x="1249151" y="3008826"/>
                  </a:lnTo>
                  <a:lnTo>
                    <a:pt x="1217779" y="3008826"/>
                  </a:lnTo>
                  <a:lnTo>
                    <a:pt x="1185457" y="3010728"/>
                  </a:lnTo>
                  <a:lnTo>
                    <a:pt x="1153136" y="3014529"/>
                  </a:lnTo>
                  <a:lnTo>
                    <a:pt x="1120813" y="3019283"/>
                  </a:lnTo>
                  <a:lnTo>
                    <a:pt x="1088490" y="3023085"/>
                  </a:lnTo>
                  <a:lnTo>
                    <a:pt x="1056169" y="3025938"/>
                  </a:lnTo>
                  <a:lnTo>
                    <a:pt x="1025749" y="3024987"/>
                  </a:lnTo>
                  <a:lnTo>
                    <a:pt x="996279" y="3021184"/>
                  </a:lnTo>
                  <a:lnTo>
                    <a:pt x="967759" y="3012628"/>
                  </a:lnTo>
                  <a:lnTo>
                    <a:pt x="943993" y="3000270"/>
                  </a:lnTo>
                  <a:lnTo>
                    <a:pt x="921177" y="2984108"/>
                  </a:lnTo>
                  <a:lnTo>
                    <a:pt x="901214" y="2965095"/>
                  </a:lnTo>
                  <a:lnTo>
                    <a:pt x="881250" y="2943230"/>
                  </a:lnTo>
                  <a:lnTo>
                    <a:pt x="863188" y="2920415"/>
                  </a:lnTo>
                  <a:lnTo>
                    <a:pt x="845126" y="2896648"/>
                  </a:lnTo>
                  <a:lnTo>
                    <a:pt x="827064" y="2872882"/>
                  </a:lnTo>
                  <a:lnTo>
                    <a:pt x="809001" y="2850066"/>
                  </a:lnTo>
                  <a:lnTo>
                    <a:pt x="789988" y="2828201"/>
                  </a:lnTo>
                  <a:lnTo>
                    <a:pt x="768123" y="2809188"/>
                  </a:lnTo>
                  <a:lnTo>
                    <a:pt x="747208" y="2792076"/>
                  </a:lnTo>
                  <a:lnTo>
                    <a:pt x="723443" y="2778768"/>
                  </a:lnTo>
                  <a:lnTo>
                    <a:pt x="697775" y="2767359"/>
                  </a:lnTo>
                  <a:lnTo>
                    <a:pt x="670207" y="2757853"/>
                  </a:lnTo>
                  <a:lnTo>
                    <a:pt x="641687" y="2749297"/>
                  </a:lnTo>
                  <a:lnTo>
                    <a:pt x="613168" y="2741692"/>
                  </a:lnTo>
                  <a:lnTo>
                    <a:pt x="583698" y="2734086"/>
                  </a:lnTo>
                  <a:lnTo>
                    <a:pt x="556129" y="2725530"/>
                  </a:lnTo>
                  <a:lnTo>
                    <a:pt x="528560" y="2716024"/>
                  </a:lnTo>
                  <a:lnTo>
                    <a:pt x="502893" y="2704615"/>
                  </a:lnTo>
                  <a:lnTo>
                    <a:pt x="480077" y="2690356"/>
                  </a:lnTo>
                  <a:lnTo>
                    <a:pt x="459162" y="2673244"/>
                  </a:lnTo>
                  <a:lnTo>
                    <a:pt x="442052" y="2652330"/>
                  </a:lnTo>
                  <a:lnTo>
                    <a:pt x="427792" y="2629514"/>
                  </a:lnTo>
                  <a:lnTo>
                    <a:pt x="416384" y="2603846"/>
                  </a:lnTo>
                  <a:lnTo>
                    <a:pt x="406878" y="2576277"/>
                  </a:lnTo>
                  <a:lnTo>
                    <a:pt x="398322" y="2548709"/>
                  </a:lnTo>
                  <a:lnTo>
                    <a:pt x="390717" y="2519238"/>
                  </a:lnTo>
                  <a:lnTo>
                    <a:pt x="383111" y="2490719"/>
                  </a:lnTo>
                  <a:lnTo>
                    <a:pt x="374555" y="2462199"/>
                  </a:lnTo>
                  <a:lnTo>
                    <a:pt x="365049" y="2434629"/>
                  </a:lnTo>
                  <a:lnTo>
                    <a:pt x="353641" y="2408961"/>
                  </a:lnTo>
                  <a:lnTo>
                    <a:pt x="340332" y="2385195"/>
                  </a:lnTo>
                  <a:lnTo>
                    <a:pt x="323221" y="2364281"/>
                  </a:lnTo>
                  <a:lnTo>
                    <a:pt x="304208" y="2342416"/>
                  </a:lnTo>
                  <a:lnTo>
                    <a:pt x="282343" y="2323403"/>
                  </a:lnTo>
                  <a:lnTo>
                    <a:pt x="258576" y="2305340"/>
                  </a:lnTo>
                  <a:lnTo>
                    <a:pt x="234810" y="2287278"/>
                  </a:lnTo>
                  <a:lnTo>
                    <a:pt x="211045" y="2269216"/>
                  </a:lnTo>
                  <a:lnTo>
                    <a:pt x="188228" y="2251152"/>
                  </a:lnTo>
                  <a:lnTo>
                    <a:pt x="166363" y="2231189"/>
                  </a:lnTo>
                  <a:lnTo>
                    <a:pt x="147351" y="2211226"/>
                  </a:lnTo>
                  <a:lnTo>
                    <a:pt x="131190" y="2188410"/>
                  </a:lnTo>
                  <a:lnTo>
                    <a:pt x="118832" y="2164644"/>
                  </a:lnTo>
                  <a:lnTo>
                    <a:pt x="110276" y="2136125"/>
                  </a:lnTo>
                  <a:lnTo>
                    <a:pt x="106473" y="2106654"/>
                  </a:lnTo>
                  <a:lnTo>
                    <a:pt x="105522" y="2076232"/>
                  </a:lnTo>
                  <a:lnTo>
                    <a:pt x="108374" y="2043910"/>
                  </a:lnTo>
                  <a:lnTo>
                    <a:pt x="112177" y="2011588"/>
                  </a:lnTo>
                  <a:lnTo>
                    <a:pt x="116930" y="1979265"/>
                  </a:lnTo>
                  <a:lnTo>
                    <a:pt x="120733" y="1946943"/>
                  </a:lnTo>
                  <a:lnTo>
                    <a:pt x="122635" y="1914621"/>
                  </a:lnTo>
                  <a:lnTo>
                    <a:pt x="122635" y="1883249"/>
                  </a:lnTo>
                  <a:lnTo>
                    <a:pt x="118832" y="1853779"/>
                  </a:lnTo>
                  <a:lnTo>
                    <a:pt x="111226" y="1824309"/>
                  </a:lnTo>
                  <a:lnTo>
                    <a:pt x="99818" y="1796739"/>
                  </a:lnTo>
                  <a:lnTo>
                    <a:pt x="85559" y="1768220"/>
                  </a:lnTo>
                  <a:lnTo>
                    <a:pt x="69398" y="1739701"/>
                  </a:lnTo>
                  <a:lnTo>
                    <a:pt x="52287" y="1711181"/>
                  </a:lnTo>
                  <a:lnTo>
                    <a:pt x="36126" y="1683611"/>
                  </a:lnTo>
                  <a:lnTo>
                    <a:pt x="21865" y="1654141"/>
                  </a:lnTo>
                  <a:lnTo>
                    <a:pt x="10458" y="1625621"/>
                  </a:lnTo>
                  <a:lnTo>
                    <a:pt x="2853" y="1596151"/>
                  </a:lnTo>
                  <a:lnTo>
                    <a:pt x="0" y="1565730"/>
                  </a:lnTo>
                  <a:lnTo>
                    <a:pt x="2853" y="1535310"/>
                  </a:lnTo>
                  <a:lnTo>
                    <a:pt x="10458" y="1505839"/>
                  </a:lnTo>
                  <a:lnTo>
                    <a:pt x="21865" y="1477319"/>
                  </a:lnTo>
                  <a:lnTo>
                    <a:pt x="36126" y="1447849"/>
                  </a:lnTo>
                  <a:lnTo>
                    <a:pt x="52287" y="1420280"/>
                  </a:lnTo>
                  <a:lnTo>
                    <a:pt x="69398" y="1391761"/>
                  </a:lnTo>
                  <a:lnTo>
                    <a:pt x="85559" y="1363240"/>
                  </a:lnTo>
                  <a:lnTo>
                    <a:pt x="99818" y="1334721"/>
                  </a:lnTo>
                  <a:lnTo>
                    <a:pt x="111226" y="1307152"/>
                  </a:lnTo>
                  <a:lnTo>
                    <a:pt x="118832" y="1277681"/>
                  </a:lnTo>
                  <a:lnTo>
                    <a:pt x="122635" y="1248211"/>
                  </a:lnTo>
                  <a:lnTo>
                    <a:pt x="122635" y="1216840"/>
                  </a:lnTo>
                  <a:lnTo>
                    <a:pt x="120733" y="1184517"/>
                  </a:lnTo>
                  <a:lnTo>
                    <a:pt x="116930" y="1152195"/>
                  </a:lnTo>
                  <a:lnTo>
                    <a:pt x="112177" y="1119872"/>
                  </a:lnTo>
                  <a:lnTo>
                    <a:pt x="108374" y="1087550"/>
                  </a:lnTo>
                  <a:lnTo>
                    <a:pt x="105522" y="1055228"/>
                  </a:lnTo>
                  <a:lnTo>
                    <a:pt x="106473" y="1024807"/>
                  </a:lnTo>
                  <a:lnTo>
                    <a:pt x="110276" y="995337"/>
                  </a:lnTo>
                  <a:lnTo>
                    <a:pt x="118832" y="966817"/>
                  </a:lnTo>
                  <a:lnTo>
                    <a:pt x="131190" y="943051"/>
                  </a:lnTo>
                  <a:lnTo>
                    <a:pt x="147351" y="920235"/>
                  </a:lnTo>
                  <a:lnTo>
                    <a:pt x="166363" y="900271"/>
                  </a:lnTo>
                  <a:lnTo>
                    <a:pt x="188228" y="880308"/>
                  </a:lnTo>
                  <a:lnTo>
                    <a:pt x="211045" y="862244"/>
                  </a:lnTo>
                  <a:lnTo>
                    <a:pt x="234810" y="844182"/>
                  </a:lnTo>
                  <a:lnTo>
                    <a:pt x="258576" y="826120"/>
                  </a:lnTo>
                  <a:lnTo>
                    <a:pt x="282343" y="808058"/>
                  </a:lnTo>
                  <a:lnTo>
                    <a:pt x="304208" y="789045"/>
                  </a:lnTo>
                  <a:lnTo>
                    <a:pt x="323221" y="767180"/>
                  </a:lnTo>
                  <a:lnTo>
                    <a:pt x="340332" y="746265"/>
                  </a:lnTo>
                  <a:lnTo>
                    <a:pt x="353641" y="722499"/>
                  </a:lnTo>
                  <a:lnTo>
                    <a:pt x="365049" y="696831"/>
                  </a:lnTo>
                  <a:lnTo>
                    <a:pt x="374555" y="669262"/>
                  </a:lnTo>
                  <a:lnTo>
                    <a:pt x="383111" y="640741"/>
                  </a:lnTo>
                  <a:lnTo>
                    <a:pt x="390717" y="612222"/>
                  </a:lnTo>
                  <a:lnTo>
                    <a:pt x="398322" y="582752"/>
                  </a:lnTo>
                  <a:lnTo>
                    <a:pt x="406878" y="555183"/>
                  </a:lnTo>
                  <a:lnTo>
                    <a:pt x="416384" y="527613"/>
                  </a:lnTo>
                  <a:lnTo>
                    <a:pt x="427792" y="501946"/>
                  </a:lnTo>
                  <a:lnTo>
                    <a:pt x="442052" y="479131"/>
                  </a:lnTo>
                  <a:lnTo>
                    <a:pt x="459162" y="458216"/>
                  </a:lnTo>
                  <a:lnTo>
                    <a:pt x="480077" y="441104"/>
                  </a:lnTo>
                  <a:lnTo>
                    <a:pt x="502893" y="426845"/>
                  </a:lnTo>
                  <a:lnTo>
                    <a:pt x="528560" y="415437"/>
                  </a:lnTo>
                  <a:lnTo>
                    <a:pt x="556129" y="405930"/>
                  </a:lnTo>
                  <a:lnTo>
                    <a:pt x="583698" y="397374"/>
                  </a:lnTo>
                  <a:lnTo>
                    <a:pt x="613168" y="389769"/>
                  </a:lnTo>
                  <a:lnTo>
                    <a:pt x="641687" y="382163"/>
                  </a:lnTo>
                  <a:lnTo>
                    <a:pt x="670207" y="373607"/>
                  </a:lnTo>
                  <a:lnTo>
                    <a:pt x="697775" y="364101"/>
                  </a:lnTo>
                  <a:lnTo>
                    <a:pt x="723443" y="352693"/>
                  </a:lnTo>
                  <a:lnTo>
                    <a:pt x="747208" y="339385"/>
                  </a:lnTo>
                  <a:lnTo>
                    <a:pt x="768123" y="322273"/>
                  </a:lnTo>
                  <a:lnTo>
                    <a:pt x="789988" y="303259"/>
                  </a:lnTo>
                  <a:lnTo>
                    <a:pt x="809001" y="281394"/>
                  </a:lnTo>
                  <a:lnTo>
                    <a:pt x="827064" y="258578"/>
                  </a:lnTo>
                  <a:lnTo>
                    <a:pt x="845126" y="234812"/>
                  </a:lnTo>
                  <a:lnTo>
                    <a:pt x="863188" y="211045"/>
                  </a:lnTo>
                  <a:lnTo>
                    <a:pt x="881250" y="188230"/>
                  </a:lnTo>
                  <a:lnTo>
                    <a:pt x="901214" y="166365"/>
                  </a:lnTo>
                  <a:lnTo>
                    <a:pt x="921177" y="147352"/>
                  </a:lnTo>
                  <a:lnTo>
                    <a:pt x="943993" y="131191"/>
                  </a:lnTo>
                  <a:lnTo>
                    <a:pt x="967759" y="118832"/>
                  </a:lnTo>
                  <a:lnTo>
                    <a:pt x="996279" y="110276"/>
                  </a:lnTo>
                  <a:lnTo>
                    <a:pt x="1025749" y="106473"/>
                  </a:lnTo>
                  <a:lnTo>
                    <a:pt x="1056169" y="105523"/>
                  </a:lnTo>
                  <a:lnTo>
                    <a:pt x="1088490" y="108375"/>
                  </a:lnTo>
                  <a:lnTo>
                    <a:pt x="1120813" y="112178"/>
                  </a:lnTo>
                  <a:lnTo>
                    <a:pt x="1153136" y="116931"/>
                  </a:lnTo>
                  <a:lnTo>
                    <a:pt x="1185457" y="120734"/>
                  </a:lnTo>
                  <a:lnTo>
                    <a:pt x="1217779" y="122635"/>
                  </a:lnTo>
                  <a:lnTo>
                    <a:pt x="1249151" y="122635"/>
                  </a:lnTo>
                  <a:lnTo>
                    <a:pt x="1278621" y="118832"/>
                  </a:lnTo>
                  <a:lnTo>
                    <a:pt x="1308092" y="111226"/>
                  </a:lnTo>
                  <a:lnTo>
                    <a:pt x="1336610" y="99819"/>
                  </a:lnTo>
                  <a:lnTo>
                    <a:pt x="1365129" y="84608"/>
                  </a:lnTo>
                  <a:lnTo>
                    <a:pt x="1393649" y="69398"/>
                  </a:lnTo>
                  <a:lnTo>
                    <a:pt x="1422168" y="52286"/>
                  </a:lnTo>
                  <a:lnTo>
                    <a:pt x="1449738" y="36125"/>
                  </a:lnTo>
                  <a:lnTo>
                    <a:pt x="1479208" y="21865"/>
                  </a:lnTo>
                  <a:lnTo>
                    <a:pt x="1507727" y="10457"/>
                  </a:lnTo>
                  <a:lnTo>
                    <a:pt x="1537197" y="285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30" name="Picture 6">
            <a:extLst>
              <a:ext uri="{FF2B5EF4-FFF2-40B4-BE49-F238E27FC236}">
                <a16:creationId xmlns:a16="http://schemas.microsoft.com/office/drawing/2014/main" id="{606107E3-872E-43BD-9961-04BA2EBF25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84029" y="3114580"/>
            <a:ext cx="180602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42EF7E-438E-4131-8665-ECF79342DE0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624766" y="4692346"/>
            <a:ext cx="2338323" cy="180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25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3"/>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Rectangle 8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Freeform: Shape 9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7" name="Rectangle 9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g2582431d723aa21c_12"/>
          <p:cNvSpPr txBox="1">
            <a:spLocks noGrp="1"/>
          </p:cNvSpPr>
          <p:nvPr>
            <p:ph type="title"/>
          </p:nvPr>
        </p:nvSpPr>
        <p:spPr>
          <a:xfrm>
            <a:off x="466722" y="586855"/>
            <a:ext cx="3201366" cy="3387497"/>
          </a:xfrm>
          <a:prstGeom prst="rect">
            <a:avLst/>
          </a:prstGeom>
        </p:spPr>
        <p:txBody>
          <a:bodyPr spcFirstLastPara="1" vert="horz" lIns="91440" tIns="45720" rIns="91440" bIns="45720" rtlCol="0" anchor="b" anchorCtr="0">
            <a:normAutofit/>
          </a:bodyPr>
          <a:lstStyle/>
          <a:p>
            <a:pPr marL="0" lvl="0" indent="0" algn="r">
              <a:spcBef>
                <a:spcPct val="0"/>
              </a:spcBef>
              <a:spcAft>
                <a:spcPts val="0"/>
              </a:spcAft>
              <a:buClr>
                <a:srgbClr val="000000"/>
              </a:buClr>
              <a:buSzPts val="4400"/>
            </a:pPr>
            <a:r>
              <a:rPr lang="en-US" sz="4000" b="0" kern="1200">
                <a:solidFill>
                  <a:srgbClr val="FFFFFF"/>
                </a:solidFill>
                <a:latin typeface="+mj-lt"/>
                <a:ea typeface="+mj-ea"/>
                <a:cs typeface="+mj-cs"/>
              </a:rPr>
              <a:t>Chlamydia</a:t>
            </a:r>
            <a:endParaRPr lang="en-US" sz="4000" kern="1200">
              <a:solidFill>
                <a:srgbClr val="FFFFFF"/>
              </a:solidFill>
              <a:latin typeface="+mj-lt"/>
              <a:ea typeface="+mj-ea"/>
              <a:cs typeface="+mj-cs"/>
            </a:endParaRPr>
          </a:p>
        </p:txBody>
      </p:sp>
      <p:sp>
        <p:nvSpPr>
          <p:cNvPr id="335" name="Google Shape;335;g2582431d723aa21c_12"/>
          <p:cNvSpPr txBox="1">
            <a:spLocks noGrp="1"/>
          </p:cNvSpPr>
          <p:nvPr>
            <p:ph type="body" idx="1"/>
          </p:nvPr>
        </p:nvSpPr>
        <p:spPr>
          <a:xfrm>
            <a:off x="4497942" y="701511"/>
            <a:ext cx="7227336" cy="5546047"/>
          </a:xfrm>
          <a:prstGeom prst="rect">
            <a:avLst/>
          </a:prstGeom>
        </p:spPr>
        <p:txBody>
          <a:bodyPr spcFirstLastPara="1" vert="horz" lIns="91440" tIns="45720" rIns="91440" bIns="45720" rtlCol="0" anchor="ctr" anchorCtr="0">
            <a:normAutofit/>
          </a:bodyPr>
          <a:lstStyle/>
          <a:p>
            <a:pPr marL="241300" lvl="0" indent="-228600">
              <a:spcBef>
                <a:spcPts val="0"/>
              </a:spcBef>
              <a:spcAft>
                <a:spcPts val="0"/>
              </a:spcAft>
              <a:buClr>
                <a:srgbClr val="000000"/>
              </a:buClr>
              <a:buSzPts val="3200"/>
              <a:buFont typeface="Arial" panose="020B0604020202020204" pitchFamily="34" charset="0"/>
              <a:buChar char="•"/>
            </a:pPr>
            <a:r>
              <a:rPr lang="en-US" sz="2600" kern="1200" dirty="0">
                <a:solidFill>
                  <a:schemeClr val="tx1"/>
                </a:solidFill>
                <a:latin typeface="+mn-lt"/>
                <a:ea typeface="+mn-ea"/>
                <a:cs typeface="+mn-cs"/>
              </a:rPr>
              <a:t>There are NAAT platforms FDA approved for rectal, pharyngeal sites (CT,GC)</a:t>
            </a:r>
          </a:p>
          <a:p>
            <a:pPr marL="241300" lvl="0" indent="-228600">
              <a:spcBef>
                <a:spcPts val="1100"/>
              </a:spcBef>
              <a:spcAft>
                <a:spcPts val="0"/>
              </a:spcAft>
              <a:buClr>
                <a:srgbClr val="000000"/>
              </a:buClr>
              <a:buSzPts val="3200"/>
              <a:buFont typeface="Arial" panose="020B0604020202020204" pitchFamily="34" charset="0"/>
              <a:buChar char="•"/>
            </a:pPr>
            <a:r>
              <a:rPr lang="en-US" sz="2600" kern="1200" dirty="0">
                <a:solidFill>
                  <a:schemeClr val="tx1"/>
                </a:solidFill>
                <a:latin typeface="+mn-lt"/>
                <a:ea typeface="+mn-ea"/>
                <a:cs typeface="+mn-cs"/>
              </a:rPr>
              <a:t>Routine oropharyngeal screening for CT is not recommended</a:t>
            </a:r>
          </a:p>
          <a:p>
            <a:pPr marL="241300" lvl="0" indent="-228600">
              <a:spcBef>
                <a:spcPts val="1100"/>
              </a:spcBef>
              <a:spcAft>
                <a:spcPts val="0"/>
              </a:spcAft>
              <a:buClr>
                <a:srgbClr val="000000"/>
              </a:buClr>
              <a:buSzPts val="3200"/>
              <a:buFont typeface="Arial" panose="020B0604020202020204" pitchFamily="34" charset="0"/>
              <a:buChar char="•"/>
            </a:pPr>
            <a:r>
              <a:rPr lang="en-US" sz="2600" kern="1200" dirty="0">
                <a:solidFill>
                  <a:schemeClr val="tx1"/>
                </a:solidFill>
                <a:latin typeface="+mn-lt"/>
                <a:ea typeface="+mn-ea"/>
                <a:cs typeface="+mn-cs"/>
              </a:rPr>
              <a:t>Rectal testing</a:t>
            </a:r>
          </a:p>
          <a:p>
            <a:pPr marL="698500" lvl="1" indent="-228600">
              <a:spcBef>
                <a:spcPts val="500"/>
              </a:spcBef>
              <a:spcAft>
                <a:spcPts val="0"/>
              </a:spcAft>
              <a:buClr>
                <a:srgbClr val="000000"/>
              </a:buClr>
              <a:buSzPts val="3200"/>
              <a:buFont typeface="Arial" panose="020B0604020202020204" pitchFamily="34" charset="0"/>
              <a:buChar char="•"/>
            </a:pPr>
            <a:r>
              <a:rPr lang="en-US" sz="2600" kern="1200" dirty="0">
                <a:solidFill>
                  <a:schemeClr val="tx1"/>
                </a:solidFill>
                <a:latin typeface="+mn-lt"/>
                <a:ea typeface="+mn-ea"/>
                <a:cs typeface="+mn-cs"/>
              </a:rPr>
              <a:t>MSM, transgender persons</a:t>
            </a:r>
          </a:p>
          <a:p>
            <a:pPr marL="698500" lvl="1" indent="-228600">
              <a:spcBef>
                <a:spcPts val="500"/>
              </a:spcBef>
              <a:spcAft>
                <a:spcPts val="0"/>
              </a:spcAft>
              <a:buClr>
                <a:srgbClr val="000000"/>
              </a:buClr>
              <a:buSzPts val="3200"/>
              <a:buFont typeface="Arial" panose="020B0604020202020204" pitchFamily="34" charset="0"/>
              <a:buChar char="•"/>
            </a:pPr>
            <a:r>
              <a:rPr lang="en-US" sz="2600" kern="1200" dirty="0">
                <a:solidFill>
                  <a:schemeClr val="tx1"/>
                </a:solidFill>
                <a:latin typeface="+mn-lt"/>
                <a:ea typeface="+mn-ea"/>
                <a:cs typeface="+mn-cs"/>
              </a:rPr>
              <a:t>Consider in cis gender women (behavior), using shared clinical decision-making</a:t>
            </a:r>
          </a:p>
          <a:p>
            <a:pPr marL="698500" lvl="1" indent="-228600">
              <a:spcBef>
                <a:spcPts val="500"/>
              </a:spcBef>
              <a:spcAft>
                <a:spcPts val="0"/>
              </a:spcAft>
              <a:buClr>
                <a:schemeClr val="dk1"/>
              </a:buClr>
              <a:buSzPts val="2300"/>
              <a:buFont typeface="Arial" panose="020B0604020202020204" pitchFamily="34" charset="0"/>
              <a:buChar char="•"/>
            </a:pPr>
            <a:endParaRPr lang="en-US" sz="2000" kern="1200" dirty="0">
              <a:solidFill>
                <a:schemeClr val="tx1"/>
              </a:solidFill>
              <a:latin typeface="+mn-lt"/>
              <a:ea typeface="+mn-ea"/>
              <a:cs typeface="+mn-cs"/>
            </a:endParaRPr>
          </a:p>
        </p:txBody>
      </p:sp>
      <p:sp>
        <p:nvSpPr>
          <p:cNvPr id="336" name="Google Shape;336;g2582431d723aa21c_12"/>
          <p:cNvSpPr/>
          <p:nvPr/>
        </p:nvSpPr>
        <p:spPr>
          <a:xfrm>
            <a:off x="7515165" y="5877900"/>
            <a:ext cx="4568400" cy="307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None/>
            </a:pPr>
            <a:r>
              <a:rPr lang="en-US" sz="1500">
                <a:solidFill>
                  <a:srgbClr val="000000"/>
                </a:solidFill>
                <a:latin typeface="Calibri"/>
                <a:ea typeface="Calibri"/>
                <a:cs typeface="Calibri"/>
                <a:sym typeface="Calibri"/>
              </a:rPr>
              <a:t>Source: CDC STI Treatment Guidelines, 2021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Text Box 3"/>
          <p:cNvSpPr txBox="1">
            <a:spLocks noChangeArrowheads="1"/>
          </p:cNvSpPr>
          <p:nvPr/>
        </p:nvSpPr>
        <p:spPr bwMode="auto">
          <a:xfrm>
            <a:off x="703748" y="642702"/>
            <a:ext cx="6943725" cy="663258"/>
          </a:xfrm>
          <a:prstGeom prst="rect">
            <a:avLst/>
          </a:prstGeom>
          <a:noFill/>
          <a:ln w="12700">
            <a:noFill/>
            <a:miter lim="800000"/>
            <a:headEnd type="none" w="sm" len="sm"/>
            <a:tailEnd type="none" w="sm" len="sm"/>
          </a:ln>
          <a:effectLst/>
        </p:spPr>
        <p:txBody>
          <a:bodyPr>
            <a:spAutoFit/>
          </a:bodyPr>
          <a:lstStyle/>
          <a:p>
            <a:r>
              <a:rPr lang="en-US" sz="3710" dirty="0">
                <a:solidFill>
                  <a:schemeClr val="tx1"/>
                </a:solidFill>
                <a:ea typeface="+mj-ea"/>
                <a:cs typeface="+mj-cs"/>
              </a:rPr>
              <a:t>NGU (chlamydia)</a:t>
            </a:r>
          </a:p>
        </p:txBody>
      </p:sp>
      <p:pic>
        <p:nvPicPr>
          <p:cNvPr id="328708" name="Picture 4" descr="pic01"/>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943837" y="1807519"/>
            <a:ext cx="5242663" cy="3565728"/>
          </a:xfrm>
          <a:prstGeom prst="rect">
            <a:avLst/>
          </a:prstGeom>
          <a:noFill/>
        </p:spPr>
      </p:pic>
      <p:pic>
        <p:nvPicPr>
          <p:cNvPr id="2" name="Picture 1" descr="NGU02">
            <a:extLst>
              <a:ext uri="{FF2B5EF4-FFF2-40B4-BE49-F238E27FC236}">
                <a16:creationId xmlns:a16="http://schemas.microsoft.com/office/drawing/2014/main" id="{8DD4391E-E53A-4C13-8D32-0FC8D16D4DE0}"/>
              </a:ext>
            </a:extLst>
          </p:cNvPr>
          <p:cNvPicPr>
            <a:picLocks noChangeAspect="1" noChangeArrowheads="1"/>
          </p:cNvPicPr>
          <p:nvPr/>
        </p:nvPicPr>
        <p:blipFill rotWithShape="1">
          <a:blip r:embed="rId4" cstate="print"/>
          <a:srcRect l="43565" t="422" b="2911"/>
          <a:stretch/>
        </p:blipFill>
        <p:spPr bwMode="auto">
          <a:xfrm>
            <a:off x="6247973" y="1807519"/>
            <a:ext cx="3955143" cy="349845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D3AA-2C73-4778-B2E8-F39EEF068FCF}"/>
              </a:ext>
            </a:extLst>
          </p:cNvPr>
          <p:cNvSpPr>
            <a:spLocks noGrp="1"/>
          </p:cNvSpPr>
          <p:nvPr>
            <p:ph type="title"/>
          </p:nvPr>
        </p:nvSpPr>
        <p:spPr/>
        <p:txBody>
          <a:bodyPr/>
          <a:lstStyle/>
          <a:p>
            <a:r>
              <a:rPr lang="en-US" dirty="0"/>
              <a:t>Compared to gonorrhea</a:t>
            </a:r>
          </a:p>
        </p:txBody>
      </p:sp>
      <p:pic>
        <p:nvPicPr>
          <p:cNvPr id="4" name="Picture 4" descr="pic01">
            <a:extLst>
              <a:ext uri="{FF2B5EF4-FFF2-40B4-BE49-F238E27FC236}">
                <a16:creationId xmlns:a16="http://schemas.microsoft.com/office/drawing/2014/main" id="{6C5737E0-E623-4E88-A914-B31149537CF8}"/>
              </a:ext>
            </a:extLst>
          </p:cNvPr>
          <p:cNvPicPr>
            <a:picLocks noGrp="1" noChangeAspect="1" noChangeArrowheads="1"/>
          </p:cNvPicPr>
          <p:nvPr>
            <p:ph idx="1"/>
          </p:nvPr>
        </p:nvPicPr>
        <p:blipFill rotWithShape="1">
          <a:blip r:embed="rId2" cstate="print"/>
          <a:srcRect l="2275" r="6969" b="5"/>
          <a:stretch/>
        </p:blipFill>
        <p:spPr>
          <a:xfrm>
            <a:off x="7397315" y="2555608"/>
            <a:ext cx="3195999" cy="2358732"/>
          </a:xfrm>
          <a:prstGeom prst="rect">
            <a:avLst/>
          </a:prstGeom>
          <a:ln w="38100">
            <a:solidFill>
              <a:schemeClr val="tx1"/>
            </a:solidFill>
          </a:ln>
        </p:spPr>
      </p:pic>
      <p:pic>
        <p:nvPicPr>
          <p:cNvPr id="5" name="Picture 3" descr="GC02">
            <a:extLst>
              <a:ext uri="{FF2B5EF4-FFF2-40B4-BE49-F238E27FC236}">
                <a16:creationId xmlns:a16="http://schemas.microsoft.com/office/drawing/2014/main" id="{CEA3B8FA-92C3-43F0-BBFB-E95B85FED365}"/>
              </a:ext>
            </a:extLst>
          </p:cNvPr>
          <p:cNvPicPr>
            <a:picLocks noChangeAspect="1" noChangeArrowheads="1"/>
          </p:cNvPicPr>
          <p:nvPr/>
        </p:nvPicPr>
        <p:blipFill rotWithShape="1">
          <a:blip r:embed="rId3" cstate="print"/>
          <a:srcRect r="556" b="3"/>
          <a:stretch/>
        </p:blipFill>
        <p:spPr bwMode="auto">
          <a:xfrm>
            <a:off x="1979768" y="2042934"/>
            <a:ext cx="4876800" cy="3599232"/>
          </a:xfrm>
          <a:prstGeom prst="rect">
            <a:avLst/>
          </a:prstGeom>
          <a:noFill/>
        </p:spPr>
      </p:pic>
    </p:spTree>
    <p:extLst>
      <p:ext uri="{BB962C8B-B14F-4D97-AF65-F5344CB8AC3E}">
        <p14:creationId xmlns:p14="http://schemas.microsoft.com/office/powerpoint/2010/main" val="1846732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5F3A-F3E2-4BF1-B9E5-C759B9D4C3DE}"/>
              </a:ext>
            </a:extLst>
          </p:cNvPr>
          <p:cNvSpPr>
            <a:spLocks noGrp="1"/>
          </p:cNvSpPr>
          <p:nvPr>
            <p:ph type="title"/>
          </p:nvPr>
        </p:nvSpPr>
        <p:spPr/>
        <p:txBody>
          <a:bodyPr/>
          <a:lstStyle/>
          <a:p>
            <a:r>
              <a:rPr lang="en-US" dirty="0"/>
              <a:t>Cervicitis</a:t>
            </a:r>
          </a:p>
        </p:txBody>
      </p:sp>
      <p:sp>
        <p:nvSpPr>
          <p:cNvPr id="4" name="Rectangle 2">
            <a:extLst>
              <a:ext uri="{FF2B5EF4-FFF2-40B4-BE49-F238E27FC236}">
                <a16:creationId xmlns:a16="http://schemas.microsoft.com/office/drawing/2014/main" id="{3C0375BC-FDC5-43D3-BFDD-8C31EB7D4C49}"/>
              </a:ext>
            </a:extLst>
          </p:cNvPr>
          <p:cNvSpPr txBox="1">
            <a:spLocks noChangeArrowheads="1"/>
          </p:cNvSpPr>
          <p:nvPr/>
        </p:nvSpPr>
        <p:spPr>
          <a:xfrm>
            <a:off x="1853239" y="1468528"/>
            <a:ext cx="340722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latin typeface="+mn-lt"/>
              </a:rPr>
              <a:t>Normal cervix</a:t>
            </a:r>
          </a:p>
        </p:txBody>
      </p:sp>
      <p:pic>
        <p:nvPicPr>
          <p:cNvPr id="5" name="Picture 3" descr="#11 Normal cervix">
            <a:extLst>
              <a:ext uri="{FF2B5EF4-FFF2-40B4-BE49-F238E27FC236}">
                <a16:creationId xmlns:a16="http://schemas.microsoft.com/office/drawing/2014/main" id="{DC054304-585D-4AC1-BA4D-0401AD74E1E7}"/>
              </a:ext>
            </a:extLst>
          </p:cNvPr>
          <p:cNvPicPr>
            <a:picLocks noChangeAspect="1" noChangeArrowheads="1"/>
          </p:cNvPicPr>
          <p:nvPr/>
        </p:nvPicPr>
        <p:blipFill>
          <a:blip r:embed="rId2" cstate="print"/>
          <a:srcRect l="5209" r="9355" b="17188"/>
          <a:stretch>
            <a:fillRect/>
          </a:stretch>
        </p:blipFill>
        <p:spPr bwMode="auto">
          <a:xfrm>
            <a:off x="650308" y="2206171"/>
            <a:ext cx="5813093" cy="3339366"/>
          </a:xfrm>
          <a:prstGeom prst="rect">
            <a:avLst/>
          </a:prstGeom>
          <a:noFill/>
        </p:spPr>
      </p:pic>
      <p:pic>
        <p:nvPicPr>
          <p:cNvPr id="6" name="Picture 2" descr="MPC02">
            <a:extLst>
              <a:ext uri="{FF2B5EF4-FFF2-40B4-BE49-F238E27FC236}">
                <a16:creationId xmlns:a16="http://schemas.microsoft.com/office/drawing/2014/main" id="{1B3C5EF6-3E1E-4323-9A09-8C348ED0CF4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l="10989" r="10989" b="13318"/>
          <a:stretch>
            <a:fillRect/>
          </a:stretch>
        </p:blipFill>
        <p:spPr bwMode="auto">
          <a:xfrm>
            <a:off x="6096000" y="2206171"/>
            <a:ext cx="4894943" cy="3339366"/>
          </a:xfrm>
          <a:prstGeom prst="rect">
            <a:avLst/>
          </a:prstGeom>
          <a:noFill/>
        </p:spPr>
      </p:pic>
      <p:sp>
        <p:nvSpPr>
          <p:cNvPr id="7" name="Text Box 3">
            <a:extLst>
              <a:ext uri="{FF2B5EF4-FFF2-40B4-BE49-F238E27FC236}">
                <a16:creationId xmlns:a16="http://schemas.microsoft.com/office/drawing/2014/main" id="{05DD64EB-B48A-4561-9C22-3D7E7245C47B}"/>
              </a:ext>
            </a:extLst>
          </p:cNvPr>
          <p:cNvSpPr txBox="1">
            <a:spLocks noChangeArrowheads="1"/>
          </p:cNvSpPr>
          <p:nvPr/>
        </p:nvSpPr>
        <p:spPr bwMode="auto">
          <a:xfrm>
            <a:off x="6096000" y="1468528"/>
            <a:ext cx="5017720" cy="663258"/>
          </a:xfrm>
          <a:prstGeom prst="rect">
            <a:avLst/>
          </a:prstGeom>
          <a:noFill/>
          <a:ln w="12700">
            <a:noFill/>
            <a:miter lim="800000"/>
            <a:headEnd type="none" w="sm" len="sm"/>
            <a:tailEnd type="none" w="sm" len="sm"/>
          </a:ln>
          <a:effectLst/>
        </p:spPr>
        <p:txBody>
          <a:bodyPr wrap="none">
            <a:spAutoFit/>
          </a:bodyPr>
          <a:lstStyle/>
          <a:p>
            <a:r>
              <a:rPr lang="en-US" sz="3710" dirty="0">
                <a:solidFill>
                  <a:schemeClr val="tx1"/>
                </a:solidFill>
                <a:ea typeface="+mj-ea"/>
                <a:cs typeface="+mj-cs"/>
              </a:rPr>
              <a:t>Mucopurulent cervicitis</a:t>
            </a:r>
          </a:p>
        </p:txBody>
      </p:sp>
    </p:spTree>
    <p:extLst>
      <p:ext uri="{BB962C8B-B14F-4D97-AF65-F5344CB8AC3E}">
        <p14:creationId xmlns:p14="http://schemas.microsoft.com/office/powerpoint/2010/main" val="395851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Disclosures</a:t>
            </a:r>
            <a:endParaRPr/>
          </a:p>
        </p:txBody>
      </p:sp>
      <p:sp>
        <p:nvSpPr>
          <p:cNvPr id="114" name="Google Shape;114;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Dr. Reno has grant funding from CDC, St. Louis County DPH, NIH, and is the PI on a Hologic grant to Washington University.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42"/>
          <p:cNvPicPr preferRelativeResize="0"/>
          <p:nvPr/>
        </p:nvPicPr>
        <p:blipFill rotWithShape="1">
          <a:blip r:embed="rId3">
            <a:alphaModFix/>
          </a:blip>
          <a:srcRect/>
          <a:stretch/>
        </p:blipFill>
        <p:spPr>
          <a:xfrm>
            <a:off x="600764" y="1056296"/>
            <a:ext cx="5824219" cy="1363489"/>
          </a:xfrm>
          <a:prstGeom prst="rect">
            <a:avLst/>
          </a:prstGeom>
          <a:noFill/>
          <a:ln w="9525" cap="flat" cmpd="sng">
            <a:solidFill>
              <a:schemeClr val="dk1"/>
            </a:solidFill>
            <a:prstDash val="solid"/>
            <a:round/>
            <a:headEnd type="none" w="sm" len="sm"/>
            <a:tailEnd type="none" w="sm" len="sm"/>
          </a:ln>
        </p:spPr>
      </p:pic>
      <p:pic>
        <p:nvPicPr>
          <p:cNvPr id="406" name="Google Shape;406;p42"/>
          <p:cNvPicPr preferRelativeResize="0"/>
          <p:nvPr/>
        </p:nvPicPr>
        <p:blipFill rotWithShape="1">
          <a:blip r:embed="rId4">
            <a:alphaModFix/>
          </a:blip>
          <a:srcRect/>
          <a:stretch/>
        </p:blipFill>
        <p:spPr>
          <a:xfrm>
            <a:off x="416348" y="3692864"/>
            <a:ext cx="5824219" cy="2212521"/>
          </a:xfrm>
          <a:prstGeom prst="rect">
            <a:avLst/>
          </a:prstGeom>
          <a:noFill/>
          <a:ln w="9525" cap="flat" cmpd="sng">
            <a:solidFill>
              <a:schemeClr val="dk1"/>
            </a:solidFill>
            <a:prstDash val="solid"/>
            <a:round/>
            <a:headEnd type="none" w="sm" len="sm"/>
            <a:tailEnd type="none" w="sm" len="sm"/>
          </a:ln>
        </p:spPr>
      </p:pic>
      <p:sp>
        <p:nvSpPr>
          <p:cNvPr id="407" name="Google Shape;407;p42"/>
          <p:cNvSpPr txBox="1"/>
          <p:nvPr/>
        </p:nvSpPr>
        <p:spPr>
          <a:xfrm>
            <a:off x="6617043" y="3684680"/>
            <a:ext cx="5043349" cy="1686699"/>
          </a:xfrm>
          <a:prstGeom prst="rect">
            <a:avLst/>
          </a:prstGeom>
          <a:noFill/>
          <a:ln>
            <a:noFill/>
          </a:ln>
        </p:spPr>
        <p:txBody>
          <a:bodyPr spcFirstLastPara="1" wrap="square" lIns="91425" tIns="45700" rIns="91425" bIns="45700" anchor="t" anchorCtr="0">
            <a:noAutofit/>
          </a:bodyPr>
          <a:lstStyle/>
          <a:p>
            <a:pPr marL="0" marR="0" lvl="1"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Rectal chlamydia:</a:t>
            </a:r>
            <a:endParaRPr/>
          </a:p>
          <a:p>
            <a:pPr marL="0" marR="0" lvl="1"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Cure: </a:t>
            </a:r>
            <a:r>
              <a:rPr lang="en-US" sz="2400" b="0" i="0" u="none" strike="noStrike" cap="none">
                <a:solidFill>
                  <a:srgbClr val="FF0000"/>
                </a:solidFill>
                <a:latin typeface="Calibri"/>
                <a:ea typeface="Calibri"/>
                <a:cs typeface="Calibri"/>
                <a:sym typeface="Calibri"/>
              </a:rPr>
              <a:t>azithro 78.5% vs doxy 95.5%</a:t>
            </a:r>
            <a:endParaRPr/>
          </a:p>
          <a:p>
            <a:pPr marL="0" marR="0" lvl="1"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Vaginal chlamydia:</a:t>
            </a:r>
            <a:endParaRPr/>
          </a:p>
          <a:p>
            <a:pPr marL="0" marR="0" lvl="1"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Cure: azithro 93.5% vs doxy 95.4%</a:t>
            </a:r>
            <a:endParaRPr/>
          </a:p>
          <a:p>
            <a:pPr marL="0" marR="0" lvl="1"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408" name="Google Shape;408;p42"/>
          <p:cNvSpPr txBox="1"/>
          <p:nvPr/>
        </p:nvSpPr>
        <p:spPr>
          <a:xfrm>
            <a:off x="6617043" y="331571"/>
            <a:ext cx="5202195" cy="1686699"/>
          </a:xfrm>
          <a:prstGeom prst="rect">
            <a:avLst/>
          </a:prstGeom>
          <a:noFill/>
          <a:ln>
            <a:noFill/>
          </a:ln>
        </p:spPr>
        <p:txBody>
          <a:bodyPr spcFirstLastPara="1" wrap="square" lIns="91425" tIns="45700" rIns="91425" bIns="45700" anchor="t" anchorCtr="0">
            <a:noAutofit/>
          </a:bodyPr>
          <a:lstStyle/>
          <a:p>
            <a:pPr marL="0" marR="0" lvl="1"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Of patients with chlamydia, there were 5 treatment failures. All in patients (4=male; 1=female) who received azithromycin.</a:t>
            </a:r>
            <a:endParaRPr/>
          </a:p>
          <a:p>
            <a:pPr marL="0" marR="0" lvl="1"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Doxy was 100% effective; azithro 97%</a:t>
            </a:r>
            <a:endParaRPr/>
          </a:p>
          <a:p>
            <a:pPr marL="0" marR="0" lvl="1"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Failure rate of azithro was 3.2%, so did not show non-inferiority.</a:t>
            </a:r>
            <a:endParaRPr/>
          </a:p>
          <a:p>
            <a:pPr marL="0" marR="0" lvl="1"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pic>
        <p:nvPicPr>
          <p:cNvPr id="409" name="Google Shape;409;p42" descr="Icon&#10;&#10;Description automatically generated"/>
          <p:cNvPicPr preferRelativeResize="0"/>
          <p:nvPr/>
        </p:nvPicPr>
        <p:blipFill rotWithShape="1">
          <a:blip r:embed="rId5">
            <a:alphaModFix/>
          </a:blip>
          <a:srcRect/>
          <a:stretch/>
        </p:blipFill>
        <p:spPr>
          <a:xfrm>
            <a:off x="10496391" y="5371379"/>
            <a:ext cx="1344706" cy="1233051"/>
          </a:xfrm>
          <a:prstGeom prst="rect">
            <a:avLst/>
          </a:prstGeom>
          <a:noFill/>
          <a:ln>
            <a:noFill/>
          </a:ln>
        </p:spPr>
      </p:pic>
      <p:cxnSp>
        <p:nvCxnSpPr>
          <p:cNvPr id="410" name="Google Shape;410;p42"/>
          <p:cNvCxnSpPr/>
          <p:nvPr/>
        </p:nvCxnSpPr>
        <p:spPr>
          <a:xfrm>
            <a:off x="1705855" y="3410347"/>
            <a:ext cx="8944216"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2582431d723aa21c_19"/>
          <p:cNvPicPr preferRelativeResize="0"/>
          <p:nvPr/>
        </p:nvPicPr>
        <p:blipFill rotWithShape="1">
          <a:blip r:embed="rId3">
            <a:alphaModFix/>
          </a:blip>
          <a:srcRect/>
          <a:stretch/>
        </p:blipFill>
        <p:spPr>
          <a:xfrm>
            <a:off x="563598" y="214975"/>
            <a:ext cx="6434362" cy="2128212"/>
          </a:xfrm>
          <a:prstGeom prst="rect">
            <a:avLst/>
          </a:prstGeom>
          <a:noFill/>
          <a:ln>
            <a:noFill/>
          </a:ln>
        </p:spPr>
      </p:pic>
      <p:pic>
        <p:nvPicPr>
          <p:cNvPr id="390" name="Google Shape;390;g2582431d723aa21c_19"/>
          <p:cNvPicPr preferRelativeResize="0">
            <a:picLocks noGrp="1"/>
          </p:cNvPicPr>
          <p:nvPr>
            <p:ph type="body" idx="1"/>
          </p:nvPr>
        </p:nvPicPr>
        <p:blipFill rotWithShape="1">
          <a:blip r:embed="rId4">
            <a:alphaModFix/>
          </a:blip>
          <a:srcRect/>
          <a:stretch/>
        </p:blipFill>
        <p:spPr>
          <a:xfrm>
            <a:off x="635841" y="2343187"/>
            <a:ext cx="6434362" cy="4299838"/>
          </a:xfrm>
          <a:prstGeom prst="rect">
            <a:avLst/>
          </a:prstGeom>
          <a:noFill/>
          <a:ln>
            <a:noFill/>
          </a:ln>
        </p:spPr>
      </p:pic>
      <p:sp>
        <p:nvSpPr>
          <p:cNvPr id="391" name="Google Shape;391;g2582431d723aa21c_19"/>
          <p:cNvSpPr txBox="1"/>
          <p:nvPr/>
        </p:nvSpPr>
        <p:spPr>
          <a:xfrm>
            <a:off x="7273266" y="1256301"/>
            <a:ext cx="4520400" cy="4662000"/>
          </a:xfrm>
          <a:prstGeom prst="rect">
            <a:avLst/>
          </a:prstGeom>
          <a:noFill/>
          <a:ln>
            <a:noFill/>
          </a:ln>
        </p:spPr>
        <p:txBody>
          <a:bodyPr spcFirstLastPara="1" wrap="square" lIns="91425" tIns="45700" rIns="91425" bIns="45700" anchor="t" anchorCtr="0">
            <a:spAutoFit/>
          </a:bodyPr>
          <a:lstStyle/>
          <a:p>
            <a:pPr marL="292100" marR="0" lvl="0" indent="-323850" algn="l" rtl="0">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Randomized placebo-controlled trial</a:t>
            </a:r>
            <a:endParaRPr sz="2100"/>
          </a:p>
          <a:p>
            <a:pPr marL="292100" marR="0" lvl="0" indent="-152400" algn="l" rtl="0">
              <a:spcBef>
                <a:spcPts val="0"/>
              </a:spcBef>
              <a:spcAft>
                <a:spcPts val="0"/>
              </a:spcAft>
              <a:buClr>
                <a:schemeClr val="dk1"/>
              </a:buClr>
              <a:buSzPts val="2000"/>
              <a:buFont typeface="Arial"/>
              <a:buNone/>
            </a:pPr>
            <a:endParaRPr sz="2700">
              <a:solidFill>
                <a:schemeClr val="dk1"/>
              </a:solidFill>
              <a:latin typeface="Calibri"/>
              <a:ea typeface="Calibri"/>
              <a:cs typeface="Calibri"/>
              <a:sym typeface="Calibri"/>
            </a:endParaRPr>
          </a:p>
          <a:p>
            <a:pPr marL="292100" marR="0" lvl="0" indent="-323850" algn="l" rtl="0">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177 participants enrolled, 135 (76%) met CC population</a:t>
            </a:r>
            <a:endParaRPr sz="2100"/>
          </a:p>
          <a:p>
            <a:pPr marL="292100" marR="0" lvl="0" indent="-152400" algn="l" rtl="0">
              <a:spcBef>
                <a:spcPts val="0"/>
              </a:spcBef>
              <a:spcAft>
                <a:spcPts val="0"/>
              </a:spcAft>
              <a:buClr>
                <a:schemeClr val="dk1"/>
              </a:buClr>
              <a:buSzPts val="2000"/>
              <a:buFont typeface="Arial"/>
              <a:buNone/>
            </a:pPr>
            <a:endParaRPr sz="2700">
              <a:solidFill>
                <a:schemeClr val="dk1"/>
              </a:solidFill>
              <a:latin typeface="Calibri"/>
              <a:ea typeface="Calibri"/>
              <a:cs typeface="Calibri"/>
              <a:sym typeface="Calibri"/>
            </a:endParaRPr>
          </a:p>
          <a:p>
            <a:pPr marL="292100" marR="0" lvl="0" indent="-323850" algn="l" rtl="0">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7-day course of doxycycline was significantly more effective than a single dose of azithromycin</a:t>
            </a:r>
            <a:endParaRPr sz="2700">
              <a:solidFill>
                <a:schemeClr val="dk1"/>
              </a:solidFill>
              <a:latin typeface="Calibri"/>
              <a:ea typeface="Calibri"/>
              <a:cs typeface="Calibri"/>
              <a:sym typeface="Calibri"/>
            </a:endParaRPr>
          </a:p>
        </p:txBody>
      </p:sp>
      <p:sp>
        <p:nvSpPr>
          <p:cNvPr id="392" name="Google Shape;392;g2582431d723aa21c_19"/>
          <p:cNvSpPr txBox="1"/>
          <p:nvPr/>
        </p:nvSpPr>
        <p:spPr>
          <a:xfrm>
            <a:off x="9127601" y="5859624"/>
            <a:ext cx="3620400" cy="332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Source: Dombrowski et al, CID 2021</a:t>
            </a:r>
            <a:endParaRPr sz="15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E904A2-3799-4D88-9DB2-4433D811B8C5}"/>
              </a:ext>
            </a:extLst>
          </p:cNvPr>
          <p:cNvSpPr>
            <a:spLocks noGrp="1"/>
          </p:cNvSpPr>
          <p:nvPr>
            <p:ph idx="1"/>
          </p:nvPr>
        </p:nvSpPr>
        <p:spPr>
          <a:xfrm>
            <a:off x="838200" y="2300044"/>
            <a:ext cx="10515600" cy="704413"/>
          </a:xfrm>
        </p:spPr>
        <p:txBody>
          <a:bodyPr/>
          <a:lstStyle/>
          <a:p>
            <a:r>
              <a:rPr lang="en-US" dirty="0"/>
              <a:t>625 cisgender men with asymptomatic rectal chlamydia.</a:t>
            </a:r>
          </a:p>
          <a:p>
            <a:endParaRPr lang="en-US" dirty="0"/>
          </a:p>
        </p:txBody>
      </p:sp>
      <p:pic>
        <p:nvPicPr>
          <p:cNvPr id="5" name="Picture 4">
            <a:extLst>
              <a:ext uri="{FF2B5EF4-FFF2-40B4-BE49-F238E27FC236}">
                <a16:creationId xmlns:a16="http://schemas.microsoft.com/office/drawing/2014/main" id="{6B301B6E-D4B5-4FA0-9D6F-0AE1CFCDDA27}"/>
              </a:ext>
            </a:extLst>
          </p:cNvPr>
          <p:cNvPicPr>
            <a:picLocks noChangeAspect="1"/>
          </p:cNvPicPr>
          <p:nvPr/>
        </p:nvPicPr>
        <p:blipFill>
          <a:blip r:embed="rId2"/>
          <a:stretch>
            <a:fillRect/>
          </a:stretch>
        </p:blipFill>
        <p:spPr>
          <a:xfrm>
            <a:off x="3392844" y="93786"/>
            <a:ext cx="5455226" cy="2118380"/>
          </a:xfrm>
          <a:prstGeom prst="rect">
            <a:avLst/>
          </a:prstGeom>
        </p:spPr>
      </p:pic>
      <p:pic>
        <p:nvPicPr>
          <p:cNvPr id="7" name="Picture 6">
            <a:extLst>
              <a:ext uri="{FF2B5EF4-FFF2-40B4-BE49-F238E27FC236}">
                <a16:creationId xmlns:a16="http://schemas.microsoft.com/office/drawing/2014/main" id="{5985AF38-264B-4E72-87D7-24EC2BD9107C}"/>
              </a:ext>
            </a:extLst>
          </p:cNvPr>
          <p:cNvPicPr>
            <a:picLocks noChangeAspect="1"/>
          </p:cNvPicPr>
          <p:nvPr/>
        </p:nvPicPr>
        <p:blipFill>
          <a:blip r:embed="rId3"/>
          <a:stretch>
            <a:fillRect/>
          </a:stretch>
        </p:blipFill>
        <p:spPr>
          <a:xfrm>
            <a:off x="484733" y="3092334"/>
            <a:ext cx="11400125" cy="3231625"/>
          </a:xfrm>
          <a:prstGeom prst="rect">
            <a:avLst/>
          </a:prstGeom>
        </p:spPr>
      </p:pic>
    </p:spTree>
    <p:extLst>
      <p:ext uri="{BB962C8B-B14F-4D97-AF65-F5344CB8AC3E}">
        <p14:creationId xmlns:p14="http://schemas.microsoft.com/office/powerpoint/2010/main" val="1996780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5047-6C30-4A88-82F2-D3DB15BB73D5}"/>
              </a:ext>
            </a:extLst>
          </p:cNvPr>
          <p:cNvSpPr>
            <a:spLocks noGrp="1"/>
          </p:cNvSpPr>
          <p:nvPr>
            <p:ph type="title"/>
          </p:nvPr>
        </p:nvSpPr>
        <p:spPr>
          <a:xfrm>
            <a:off x="224971" y="365760"/>
            <a:ext cx="11023600" cy="1325562"/>
          </a:xfrm>
        </p:spPr>
        <p:txBody>
          <a:bodyPr>
            <a:normAutofit/>
          </a:bodyPr>
          <a:lstStyle/>
          <a:p>
            <a:r>
              <a:rPr lang="en-US" sz="4200" b="0" i="0" dirty="0">
                <a:effectLst/>
                <a:latin typeface="+mn-lt"/>
              </a:rPr>
              <a:t>The language of the guidelines is purposeful</a:t>
            </a:r>
            <a:endParaRPr lang="en-US" sz="4200" dirty="0">
              <a:latin typeface="+mn-lt"/>
            </a:endParaRPr>
          </a:p>
        </p:txBody>
      </p:sp>
      <p:graphicFrame>
        <p:nvGraphicFramePr>
          <p:cNvPr id="22" name="Content Placeholder 2">
            <a:extLst>
              <a:ext uri="{FF2B5EF4-FFF2-40B4-BE49-F238E27FC236}">
                <a16:creationId xmlns:a16="http://schemas.microsoft.com/office/drawing/2014/main" id="{F8FBF220-2185-403E-8E01-7E8C0175C28C}"/>
              </a:ext>
            </a:extLst>
          </p:cNvPr>
          <p:cNvGraphicFramePr>
            <a:graphicFrameLocks noGrp="1"/>
          </p:cNvGraphicFramePr>
          <p:nvPr>
            <p:ph idx="1"/>
            <p:extLst>
              <p:ext uri="{D42A27DB-BD31-4B8C-83A1-F6EECF244321}">
                <p14:modId xmlns:p14="http://schemas.microsoft.com/office/powerpoint/2010/main" val="759966748"/>
              </p:ext>
            </p:extLst>
          </p:nvPr>
        </p:nvGraphicFramePr>
        <p:xfrm>
          <a:off x="1629026" y="1561870"/>
          <a:ext cx="8777329" cy="4201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501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D85D1B-DD9F-4CC1-B83F-2A5BD0ADDFBC}"/>
              </a:ext>
            </a:extLst>
          </p:cNvPr>
          <p:cNvPicPr>
            <a:picLocks noChangeAspect="1"/>
          </p:cNvPicPr>
          <p:nvPr/>
        </p:nvPicPr>
        <p:blipFill>
          <a:blip r:embed="rId2"/>
          <a:stretch>
            <a:fillRect/>
          </a:stretch>
        </p:blipFill>
        <p:spPr>
          <a:xfrm>
            <a:off x="1629656" y="1821179"/>
            <a:ext cx="9082453" cy="3657963"/>
          </a:xfrm>
          <a:prstGeom prst="rect">
            <a:avLst/>
          </a:prstGeom>
        </p:spPr>
      </p:pic>
      <p:sp>
        <p:nvSpPr>
          <p:cNvPr id="9" name="Title 1">
            <a:extLst>
              <a:ext uri="{FF2B5EF4-FFF2-40B4-BE49-F238E27FC236}">
                <a16:creationId xmlns:a16="http://schemas.microsoft.com/office/drawing/2014/main" id="{52FEDBBA-95E6-4DF8-9AB6-A85D29CB3DF3}"/>
              </a:ext>
            </a:extLst>
          </p:cNvPr>
          <p:cNvSpPr txBox="1">
            <a:spLocks/>
          </p:cNvSpPr>
          <p:nvPr/>
        </p:nvSpPr>
        <p:spPr>
          <a:xfrm>
            <a:off x="294774" y="681037"/>
            <a:ext cx="10515600" cy="772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1">
                    <a:lumMod val="65000"/>
                    <a:lumOff val="35000"/>
                  </a:schemeClr>
                </a:solidFill>
              </a:rPr>
              <a:t>Chlamydia management</a:t>
            </a:r>
          </a:p>
        </p:txBody>
      </p:sp>
    </p:spTree>
    <p:extLst>
      <p:ext uri="{BB962C8B-B14F-4D97-AF65-F5344CB8AC3E}">
        <p14:creationId xmlns:p14="http://schemas.microsoft.com/office/powerpoint/2010/main" val="277187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B758-CBEE-4FFD-A2C5-C0894697C32F}"/>
              </a:ext>
            </a:extLst>
          </p:cNvPr>
          <p:cNvSpPr>
            <a:spLocks noGrp="1"/>
          </p:cNvSpPr>
          <p:nvPr>
            <p:ph type="title"/>
          </p:nvPr>
        </p:nvSpPr>
        <p:spPr>
          <a:xfrm>
            <a:off x="543413" y="514202"/>
            <a:ext cx="9858383" cy="1325562"/>
          </a:xfrm>
        </p:spPr>
        <p:txBody>
          <a:bodyPr>
            <a:normAutofit/>
          </a:bodyPr>
          <a:lstStyle/>
          <a:p>
            <a:r>
              <a:rPr lang="en-US" dirty="0">
                <a:solidFill>
                  <a:schemeClr val="tx1"/>
                </a:solidFill>
              </a:rPr>
              <a:t>Azithromycin has its advantages</a:t>
            </a:r>
          </a:p>
        </p:txBody>
      </p:sp>
      <p:graphicFrame>
        <p:nvGraphicFramePr>
          <p:cNvPr id="5" name="Content Placeholder 2">
            <a:extLst>
              <a:ext uri="{FF2B5EF4-FFF2-40B4-BE49-F238E27FC236}">
                <a16:creationId xmlns:a16="http://schemas.microsoft.com/office/drawing/2014/main" id="{5027483B-3CC7-4E1D-A0E0-A3FFDA2CE736}"/>
              </a:ext>
            </a:extLst>
          </p:cNvPr>
          <p:cNvGraphicFramePr>
            <a:graphicFrameLocks noGrp="1"/>
          </p:cNvGraphicFramePr>
          <p:nvPr>
            <p:ph idx="1"/>
            <p:extLst>
              <p:ext uri="{D42A27DB-BD31-4B8C-83A1-F6EECF244321}">
                <p14:modId xmlns:p14="http://schemas.microsoft.com/office/powerpoint/2010/main" val="2186826429"/>
              </p:ext>
            </p:extLst>
          </p:nvPr>
        </p:nvGraphicFramePr>
        <p:xfrm>
          <a:off x="1262063" y="2013055"/>
          <a:ext cx="9858191" cy="4201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4293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B1F05E-C589-46AA-A17D-2E40F3A27712}"/>
              </a:ext>
            </a:extLst>
          </p:cNvPr>
          <p:cNvSpPr txBox="1"/>
          <p:nvPr/>
        </p:nvSpPr>
        <p:spPr>
          <a:xfrm>
            <a:off x="1663996" y="195671"/>
            <a:ext cx="8619363" cy="501861"/>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Patient Centered Management of  Chlamydia</a:t>
            </a:r>
          </a:p>
        </p:txBody>
      </p:sp>
      <p:sp>
        <p:nvSpPr>
          <p:cNvPr id="9" name="TextBox 8">
            <a:extLst>
              <a:ext uri="{FF2B5EF4-FFF2-40B4-BE49-F238E27FC236}">
                <a16:creationId xmlns:a16="http://schemas.microsoft.com/office/drawing/2014/main" id="{E7D710A5-ADD2-4C3A-85D9-526D19EF8C23}"/>
              </a:ext>
            </a:extLst>
          </p:cNvPr>
          <p:cNvSpPr txBox="1"/>
          <p:nvPr/>
        </p:nvSpPr>
        <p:spPr>
          <a:xfrm>
            <a:off x="8097365" y="1984752"/>
            <a:ext cx="2283932" cy="724638"/>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Person who could be pregnant</a:t>
            </a:r>
          </a:p>
        </p:txBody>
      </p:sp>
      <p:sp>
        <p:nvSpPr>
          <p:cNvPr id="12" name="TextBox 11">
            <a:extLst>
              <a:ext uri="{FF2B5EF4-FFF2-40B4-BE49-F238E27FC236}">
                <a16:creationId xmlns:a16="http://schemas.microsoft.com/office/drawing/2014/main" id="{E62A2838-D7A3-4FB8-93ED-E7D62A5BCE70}"/>
              </a:ext>
            </a:extLst>
          </p:cNvPr>
          <p:cNvSpPr txBox="1"/>
          <p:nvPr/>
        </p:nvSpPr>
        <p:spPr>
          <a:xfrm>
            <a:off x="4336076" y="833315"/>
            <a:ext cx="2360805" cy="976647"/>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2400" kern="1200" dirty="0"/>
              <a:t>NAAT pending or Ct +</a:t>
            </a:r>
          </a:p>
        </p:txBody>
      </p:sp>
      <p:sp>
        <p:nvSpPr>
          <p:cNvPr id="15" name="TextBox 14">
            <a:extLst>
              <a:ext uri="{FF2B5EF4-FFF2-40B4-BE49-F238E27FC236}">
                <a16:creationId xmlns:a16="http://schemas.microsoft.com/office/drawing/2014/main" id="{8E3E4AB0-09CF-4C32-A9DB-2506B2D87258}"/>
              </a:ext>
            </a:extLst>
          </p:cNvPr>
          <p:cNvSpPr txBox="1"/>
          <p:nvPr/>
        </p:nvSpPr>
        <p:spPr>
          <a:xfrm>
            <a:off x="2219938" y="5676486"/>
            <a:ext cx="1973442" cy="747705"/>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dirty="0"/>
              <a:t>DOXY 100 mg PO BID x 7 days</a:t>
            </a:r>
            <a:endParaRPr lang="en-US" sz="1800" kern="1200" dirty="0"/>
          </a:p>
        </p:txBody>
      </p:sp>
      <p:sp>
        <p:nvSpPr>
          <p:cNvPr id="18" name="TextBox 17">
            <a:extLst>
              <a:ext uri="{FF2B5EF4-FFF2-40B4-BE49-F238E27FC236}">
                <a16:creationId xmlns:a16="http://schemas.microsoft.com/office/drawing/2014/main" id="{6A4DBFCD-71BA-40DC-89D1-06378CD86E42}"/>
              </a:ext>
            </a:extLst>
          </p:cNvPr>
          <p:cNvSpPr txBox="1"/>
          <p:nvPr/>
        </p:nvSpPr>
        <p:spPr>
          <a:xfrm>
            <a:off x="7740926" y="5734879"/>
            <a:ext cx="1973442" cy="747705"/>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dirty="0"/>
              <a:t>AZITHRO 1 g PO x 1 dose</a:t>
            </a:r>
            <a:endParaRPr lang="en-US" sz="1800" kern="1200" dirty="0"/>
          </a:p>
        </p:txBody>
      </p:sp>
      <p:cxnSp>
        <p:nvCxnSpPr>
          <p:cNvPr id="19" name="Straight Arrow Connector 18">
            <a:extLst>
              <a:ext uri="{FF2B5EF4-FFF2-40B4-BE49-F238E27FC236}">
                <a16:creationId xmlns:a16="http://schemas.microsoft.com/office/drawing/2014/main" id="{5E20E850-4041-4244-B790-6850886CC40E}"/>
              </a:ext>
            </a:extLst>
          </p:cNvPr>
          <p:cNvCxnSpPr>
            <a:cxnSpLocks/>
          </p:cNvCxnSpPr>
          <p:nvPr/>
        </p:nvCxnSpPr>
        <p:spPr>
          <a:xfrm>
            <a:off x="3132439" y="3616412"/>
            <a:ext cx="0" cy="19818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A1BE2122-2381-4E9B-9B04-A75FC46212CD}"/>
              </a:ext>
            </a:extLst>
          </p:cNvPr>
          <p:cNvCxnSpPr>
            <a:cxnSpLocks/>
          </p:cNvCxnSpPr>
          <p:nvPr/>
        </p:nvCxnSpPr>
        <p:spPr>
          <a:xfrm>
            <a:off x="8563758" y="2738586"/>
            <a:ext cx="55605" cy="29670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11BEC90E-5390-410F-A20C-DFE0B68F486B}"/>
              </a:ext>
            </a:extLst>
          </p:cNvPr>
          <p:cNvCxnSpPr>
            <a:cxnSpLocks/>
          </p:cNvCxnSpPr>
          <p:nvPr/>
        </p:nvCxnSpPr>
        <p:spPr>
          <a:xfrm>
            <a:off x="5624763" y="2254199"/>
            <a:ext cx="242387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41C0F866-ED53-4684-A319-2D389F3FD8EF}"/>
              </a:ext>
            </a:extLst>
          </p:cNvPr>
          <p:cNvCxnSpPr>
            <a:cxnSpLocks/>
          </p:cNvCxnSpPr>
          <p:nvPr/>
        </p:nvCxnSpPr>
        <p:spPr>
          <a:xfrm>
            <a:off x="5565932" y="1842523"/>
            <a:ext cx="0" cy="19150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6CB53A18-8186-47A6-87DC-DEFEF35E1D42}"/>
              </a:ext>
            </a:extLst>
          </p:cNvPr>
          <p:cNvCxnSpPr>
            <a:cxnSpLocks/>
          </p:cNvCxnSpPr>
          <p:nvPr/>
        </p:nvCxnSpPr>
        <p:spPr>
          <a:xfrm>
            <a:off x="6905139" y="5135255"/>
            <a:ext cx="1093483" cy="57042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3E0010B4-95D0-499A-A649-0DE2975BC7BB}"/>
              </a:ext>
            </a:extLst>
          </p:cNvPr>
          <p:cNvCxnSpPr>
            <a:cxnSpLocks/>
          </p:cNvCxnSpPr>
          <p:nvPr/>
        </p:nvCxnSpPr>
        <p:spPr>
          <a:xfrm flipH="1">
            <a:off x="4499811" y="3175735"/>
            <a:ext cx="101666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58547A8F-74EC-466F-A307-672B58111D8E}"/>
              </a:ext>
            </a:extLst>
          </p:cNvPr>
          <p:cNvCxnSpPr>
            <a:cxnSpLocks/>
          </p:cNvCxnSpPr>
          <p:nvPr/>
        </p:nvCxnSpPr>
        <p:spPr>
          <a:xfrm flipH="1">
            <a:off x="3697576" y="5200116"/>
            <a:ext cx="917139" cy="4332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4" name="TextBox 33">
            <a:extLst>
              <a:ext uri="{FF2B5EF4-FFF2-40B4-BE49-F238E27FC236}">
                <a16:creationId xmlns:a16="http://schemas.microsoft.com/office/drawing/2014/main" id="{0D0C829B-C618-4569-A1FB-D661EB4FCCB5}"/>
              </a:ext>
            </a:extLst>
          </p:cNvPr>
          <p:cNvSpPr txBox="1"/>
          <p:nvPr/>
        </p:nvSpPr>
        <p:spPr>
          <a:xfrm>
            <a:off x="2147174" y="2879269"/>
            <a:ext cx="2283932" cy="724638"/>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Person who could have rectal chlamydia</a:t>
            </a:r>
          </a:p>
        </p:txBody>
      </p:sp>
      <p:sp>
        <p:nvSpPr>
          <p:cNvPr id="39" name="TextBox 38">
            <a:extLst>
              <a:ext uri="{FF2B5EF4-FFF2-40B4-BE49-F238E27FC236}">
                <a16:creationId xmlns:a16="http://schemas.microsoft.com/office/drawing/2014/main" id="{69A78399-6556-4F48-830E-B95EF74127C3}"/>
              </a:ext>
            </a:extLst>
          </p:cNvPr>
          <p:cNvSpPr txBox="1"/>
          <p:nvPr/>
        </p:nvSpPr>
        <p:spPr>
          <a:xfrm>
            <a:off x="4613582" y="3822710"/>
            <a:ext cx="2283932" cy="1696569"/>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All others, consider shared decision making for treatment:</a:t>
            </a:r>
          </a:p>
          <a:p>
            <a:pPr marL="0" lvl="0" indent="0" algn="ctr" defTabSz="800100">
              <a:lnSpc>
                <a:spcPct val="90000"/>
              </a:lnSpc>
              <a:spcBef>
                <a:spcPct val="0"/>
              </a:spcBef>
              <a:spcAft>
                <a:spcPct val="35000"/>
              </a:spcAft>
              <a:buNone/>
            </a:pPr>
            <a:r>
              <a:rPr lang="en-US" dirty="0"/>
              <a:t>Doxy is recommended</a:t>
            </a:r>
            <a:endParaRPr lang="en-US" sz="1800" kern="1200" dirty="0"/>
          </a:p>
          <a:p>
            <a:pPr marL="0" lvl="0" indent="0" algn="ctr" defTabSz="800100">
              <a:lnSpc>
                <a:spcPct val="90000"/>
              </a:lnSpc>
              <a:spcBef>
                <a:spcPct val="0"/>
              </a:spcBef>
              <a:spcAft>
                <a:spcPct val="35000"/>
              </a:spcAft>
              <a:buNone/>
            </a:pPr>
            <a:r>
              <a:rPr lang="en-US" sz="1800" kern="1200" dirty="0"/>
              <a:t>*****</a:t>
            </a:r>
          </a:p>
        </p:txBody>
      </p:sp>
      <p:sp>
        <p:nvSpPr>
          <p:cNvPr id="2" name="TextBox 1">
            <a:extLst>
              <a:ext uri="{FF2B5EF4-FFF2-40B4-BE49-F238E27FC236}">
                <a16:creationId xmlns:a16="http://schemas.microsoft.com/office/drawing/2014/main" id="{7695AA62-24C5-4468-953B-5EAD5A16A9AA}"/>
              </a:ext>
            </a:extLst>
          </p:cNvPr>
          <p:cNvSpPr txBox="1"/>
          <p:nvPr/>
        </p:nvSpPr>
        <p:spPr>
          <a:xfrm>
            <a:off x="4217121" y="5734879"/>
            <a:ext cx="1588116" cy="523220"/>
          </a:xfrm>
          <a:prstGeom prst="rect">
            <a:avLst/>
          </a:prstGeom>
          <a:noFill/>
          <a:ln>
            <a:solidFill>
              <a:schemeClr val="tx1"/>
            </a:solidFill>
          </a:ln>
        </p:spPr>
        <p:txBody>
          <a:bodyPr wrap="square" rtlCol="0">
            <a:spAutoFit/>
          </a:bodyPr>
          <a:lstStyle/>
          <a:p>
            <a:r>
              <a:rPr lang="en-US" dirty="0"/>
              <a:t>~2-3% higher cure rate</a:t>
            </a:r>
          </a:p>
        </p:txBody>
      </p:sp>
      <p:sp>
        <p:nvSpPr>
          <p:cNvPr id="17" name="TextBox 16">
            <a:extLst>
              <a:ext uri="{FF2B5EF4-FFF2-40B4-BE49-F238E27FC236}">
                <a16:creationId xmlns:a16="http://schemas.microsoft.com/office/drawing/2014/main" id="{A2C1DCD2-0D4E-4850-BF4B-829D83AD0821}"/>
              </a:ext>
            </a:extLst>
          </p:cNvPr>
          <p:cNvSpPr txBox="1"/>
          <p:nvPr/>
        </p:nvSpPr>
        <p:spPr>
          <a:xfrm>
            <a:off x="3148460" y="3559375"/>
            <a:ext cx="1525807" cy="523220"/>
          </a:xfrm>
          <a:prstGeom prst="rect">
            <a:avLst/>
          </a:prstGeom>
          <a:noFill/>
          <a:ln>
            <a:solidFill>
              <a:schemeClr val="tx1"/>
            </a:solidFill>
          </a:ln>
        </p:spPr>
        <p:txBody>
          <a:bodyPr wrap="square" rtlCol="0">
            <a:spAutoFit/>
          </a:bodyPr>
          <a:lstStyle/>
          <a:p>
            <a:r>
              <a:rPr lang="en-US" dirty="0"/>
              <a:t>~20-25% higher cure rate</a:t>
            </a:r>
          </a:p>
        </p:txBody>
      </p:sp>
    </p:spTree>
    <p:extLst>
      <p:ext uri="{BB962C8B-B14F-4D97-AF65-F5344CB8AC3E}">
        <p14:creationId xmlns:p14="http://schemas.microsoft.com/office/powerpoint/2010/main" val="11344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3050-47C4-4FCF-BE12-2E2556C356F2}"/>
              </a:ext>
            </a:extLst>
          </p:cNvPr>
          <p:cNvSpPr>
            <a:spLocks noGrp="1"/>
          </p:cNvSpPr>
          <p:nvPr>
            <p:ph type="title"/>
          </p:nvPr>
        </p:nvSpPr>
        <p:spPr>
          <a:xfrm>
            <a:off x="686834" y="1153572"/>
            <a:ext cx="3200400" cy="4461163"/>
          </a:xfrm>
        </p:spPr>
        <p:txBody>
          <a:bodyPr>
            <a:normAutofit/>
          </a:bodyPr>
          <a:lstStyle/>
          <a:p>
            <a:r>
              <a:rPr lang="en-US" dirty="0">
                <a:solidFill>
                  <a:schemeClr val="tx1"/>
                </a:solidFill>
              </a:rPr>
              <a:t>Case for thought…</a:t>
            </a:r>
          </a:p>
        </p:txBody>
      </p:sp>
      <p:sp>
        <p:nvSpPr>
          <p:cNvPr id="3" name="Content Placeholder 2">
            <a:extLst>
              <a:ext uri="{FF2B5EF4-FFF2-40B4-BE49-F238E27FC236}">
                <a16:creationId xmlns:a16="http://schemas.microsoft.com/office/drawing/2014/main" id="{DC085EC2-A80C-4371-886E-002843372C1C}"/>
              </a:ext>
            </a:extLst>
          </p:cNvPr>
          <p:cNvSpPr>
            <a:spLocks noGrp="1"/>
          </p:cNvSpPr>
          <p:nvPr>
            <p:ph idx="1"/>
          </p:nvPr>
        </p:nvSpPr>
        <p:spPr>
          <a:xfrm>
            <a:off x="4447308" y="591344"/>
            <a:ext cx="6906491" cy="6119019"/>
          </a:xfrm>
        </p:spPr>
        <p:txBody>
          <a:bodyPr anchor="ctr">
            <a:normAutofit/>
          </a:bodyPr>
          <a:lstStyle/>
          <a:p>
            <a:r>
              <a:rPr lang="en-US" b="0" dirty="0">
                <a:latin typeface="Arial"/>
                <a:cs typeface="Arial"/>
              </a:rPr>
              <a:t>28 </a:t>
            </a:r>
            <a:r>
              <a:rPr lang="en-US" b="0" dirty="0" err="1">
                <a:latin typeface="Arial"/>
                <a:cs typeface="Arial"/>
              </a:rPr>
              <a:t>yo</a:t>
            </a:r>
            <a:r>
              <a:rPr lang="en-US" b="0" dirty="0">
                <a:latin typeface="Arial"/>
                <a:cs typeface="Arial"/>
              </a:rPr>
              <a:t> cisgender man with HIV, undetectable </a:t>
            </a:r>
            <a:r>
              <a:rPr lang="en-US" dirty="0">
                <a:latin typeface="Arial"/>
                <a:cs typeface="Arial"/>
              </a:rPr>
              <a:t>on ART </a:t>
            </a:r>
            <a:endParaRPr lang="en-US" dirty="0">
              <a:latin typeface="Arial" panose="020B0604020202020204" pitchFamily="34" charset="0"/>
              <a:cs typeface="Arial" panose="020B0604020202020204" pitchFamily="34" charset="0"/>
            </a:endParaRPr>
          </a:p>
          <a:p>
            <a:r>
              <a:rPr lang="en-US" b="0" dirty="0">
                <a:latin typeface="Arial"/>
                <a:cs typeface="Arial"/>
              </a:rPr>
              <a:t>Presents to the ED with 2-week history of bright red blood per rectum, tenesmus, pain and constipation.</a:t>
            </a:r>
            <a:r>
              <a:rPr lang="en-US" dirty="0">
                <a:latin typeface="Arial"/>
                <a:cs typeface="Arial"/>
              </a:rPr>
              <a:t>  </a:t>
            </a:r>
            <a:endParaRPr lang="en-US" b="0" dirty="0">
              <a:latin typeface="Arial" panose="020B0604020202020204" pitchFamily="34" charset="0"/>
              <a:cs typeface="Arial" panose="020B0604020202020204" pitchFamily="34" charset="0"/>
            </a:endParaRPr>
          </a:p>
          <a:p>
            <a:r>
              <a:rPr lang="en-US" b="0" dirty="0">
                <a:latin typeface="Arial"/>
                <a:cs typeface="Arial"/>
              </a:rPr>
              <a:t>3 weeks prior to presentation experienced sudden onset of constipation not improved with OTC and prescription laxatives.</a:t>
            </a:r>
          </a:p>
          <a:p>
            <a:r>
              <a:rPr lang="en-US" b="0" dirty="0">
                <a:latin typeface="Arial"/>
                <a:cs typeface="Arial"/>
              </a:rPr>
              <a:t>Pain and discomfort is consistent; he is unable to pass formed stools.</a:t>
            </a:r>
          </a:p>
          <a:p>
            <a:r>
              <a:rPr lang="en-US" dirty="0">
                <a:latin typeface="Arial" panose="020B0604020202020204" pitchFamily="34" charset="0"/>
                <a:cs typeface="Arial" panose="020B0604020202020204" pitchFamily="34" charset="0"/>
              </a:rPr>
              <a:t>CT shows rectal mass.</a:t>
            </a:r>
            <a:endParaRPr lang="en-US" b="0">
              <a:latin typeface="Arial" panose="020B0604020202020204" pitchFamily="34" charset="0"/>
              <a:cs typeface="Arial" panose="020B0604020202020204" pitchFamily="34" charset="0"/>
            </a:endParaRPr>
          </a:p>
          <a:p>
            <a:pPr marL="0" indent="0">
              <a:buNone/>
            </a:pPr>
            <a:endParaRPr lang="en-US" dirty="0">
              <a:cs typeface="Calibri" panose="020F0502020204030204"/>
            </a:endParaRPr>
          </a:p>
          <a:p>
            <a:endParaRPr lang="en-US" dirty="0"/>
          </a:p>
        </p:txBody>
      </p:sp>
    </p:spTree>
    <p:extLst>
      <p:ext uri="{BB962C8B-B14F-4D97-AF65-F5344CB8AC3E}">
        <p14:creationId xmlns:p14="http://schemas.microsoft.com/office/powerpoint/2010/main" val="184650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D4BCC2-1250-4EB8-866E-EBC53641B527}"/>
              </a:ext>
            </a:extLst>
          </p:cNvPr>
          <p:cNvGrpSpPr/>
          <p:nvPr/>
        </p:nvGrpSpPr>
        <p:grpSpPr>
          <a:xfrm>
            <a:off x="1143000" y="1080118"/>
            <a:ext cx="7236691" cy="5168282"/>
            <a:chOff x="302172" y="578236"/>
            <a:chExt cx="7141938" cy="5164042"/>
          </a:xfrm>
        </p:grpSpPr>
        <p:pic>
          <p:nvPicPr>
            <p:cNvPr id="5" name="Picture 3">
              <a:extLst>
                <a:ext uri="{FF2B5EF4-FFF2-40B4-BE49-F238E27FC236}">
                  <a16:creationId xmlns:a16="http://schemas.microsoft.com/office/drawing/2014/main" id="{E85C7C42-E19B-4950-830D-3F0D45CD2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72" y="578236"/>
              <a:ext cx="3498040" cy="254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A648FFD0-BED9-4C3B-93EC-3FDE2793D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70" y="3186790"/>
              <a:ext cx="3498040" cy="254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8275302B-6DC0-4F8A-83DC-001789B23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00400"/>
              <a:ext cx="3498040" cy="254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a:extLst>
                <a:ext uri="{FF2B5EF4-FFF2-40B4-BE49-F238E27FC236}">
                  <a16:creationId xmlns:a16="http://schemas.microsoft.com/office/drawing/2014/main" id="{ADFE4242-8572-42D4-B027-12B1CB575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442" y="578236"/>
              <a:ext cx="3498040" cy="254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a:extLst>
              <a:ext uri="{FF2B5EF4-FFF2-40B4-BE49-F238E27FC236}">
                <a16:creationId xmlns:a16="http://schemas.microsoft.com/office/drawing/2014/main" id="{67C2597C-0359-45FE-884B-F1957F16BC3B}"/>
              </a:ext>
            </a:extLst>
          </p:cNvPr>
          <p:cNvSpPr txBox="1">
            <a:spLocks/>
          </p:cNvSpPr>
          <p:nvPr/>
        </p:nvSpPr>
        <p:spPr>
          <a:xfrm>
            <a:off x="302491" y="152400"/>
            <a:ext cx="80772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Colonoscopy </a:t>
            </a:r>
            <a:endParaRPr lang="en-US" dirty="0"/>
          </a:p>
        </p:txBody>
      </p:sp>
      <p:sp>
        <p:nvSpPr>
          <p:cNvPr id="10" name="Rectangle 9">
            <a:extLst>
              <a:ext uri="{FF2B5EF4-FFF2-40B4-BE49-F238E27FC236}">
                <a16:creationId xmlns:a16="http://schemas.microsoft.com/office/drawing/2014/main" id="{CBEAC5A8-E878-456D-A39A-44CEA78021FB}"/>
              </a:ext>
            </a:extLst>
          </p:cNvPr>
          <p:cNvSpPr/>
          <p:nvPr/>
        </p:nvSpPr>
        <p:spPr>
          <a:xfrm>
            <a:off x="8665028" y="1177259"/>
            <a:ext cx="3439886" cy="4893647"/>
          </a:xfrm>
          <a:prstGeom prst="rect">
            <a:avLst/>
          </a:prstGeom>
        </p:spPr>
        <p:txBody>
          <a:bodyPr wrap="square">
            <a:spAutoFit/>
          </a:bodyPr>
          <a:lstStyle/>
          <a:p>
            <a:r>
              <a:rPr lang="en-US" sz="2400" dirty="0"/>
              <a:t>“An </a:t>
            </a:r>
            <a:r>
              <a:rPr lang="en-US" sz="2400" b="1" dirty="0">
                <a:solidFill>
                  <a:srgbClr val="FF0000"/>
                </a:solidFill>
              </a:rPr>
              <a:t>ulcerated non-obstructing mass </a:t>
            </a:r>
            <a:r>
              <a:rPr lang="en-US" sz="2400" dirty="0"/>
              <a:t>was found in the </a:t>
            </a:r>
            <a:r>
              <a:rPr lang="en-US" sz="2400" b="1" dirty="0">
                <a:solidFill>
                  <a:srgbClr val="FF0000"/>
                </a:solidFill>
              </a:rPr>
              <a:t>distal rectum</a:t>
            </a:r>
            <a:r>
              <a:rPr lang="en-US" sz="2400" dirty="0"/>
              <a:t>. The mass was partially circumferential (involving one third of the lumen circumference). No bleeding was present. Biopsies were taken with a cold forceps for histology.  Otherwise, exam without abnormality.” </a:t>
            </a:r>
          </a:p>
        </p:txBody>
      </p:sp>
    </p:spTree>
    <p:extLst>
      <p:ext uri="{BB962C8B-B14F-4D97-AF65-F5344CB8AC3E}">
        <p14:creationId xmlns:p14="http://schemas.microsoft.com/office/powerpoint/2010/main" val="2660356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838201" y="345810"/>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Lymphogranuloma venereum (LGV)</a:t>
            </a:r>
          </a:p>
        </p:txBody>
      </p:sp>
      <p:sp>
        <p:nvSpPr>
          <p:cNvPr id="4" name="Content Placeholder 3"/>
          <p:cNvSpPr>
            <a:spLocks noGrp="1"/>
          </p:cNvSpPr>
          <p:nvPr>
            <p:ph sz="half" idx="1"/>
          </p:nvPr>
        </p:nvSpPr>
        <p:spPr>
          <a:xfrm>
            <a:off x="838201" y="1825625"/>
            <a:ext cx="5092194" cy="4351338"/>
          </a:xfrm>
        </p:spPr>
        <p:txBody>
          <a:bodyPr vert="horz" lIns="91440" tIns="45720" rIns="91440" bIns="45720" rtlCol="0">
            <a:normAutofit/>
          </a:bodyPr>
          <a:lstStyle/>
          <a:p>
            <a:r>
              <a:rPr lang="en-US"/>
              <a:t>Caused by invasive </a:t>
            </a:r>
            <a:r>
              <a:rPr lang="en-US" i="1"/>
              <a:t>Chlamydia trachomatis</a:t>
            </a:r>
            <a:r>
              <a:rPr lang="en-US"/>
              <a:t> serovars L1, L2, L3</a:t>
            </a:r>
          </a:p>
          <a:p>
            <a:r>
              <a:rPr lang="en-US"/>
              <a:t>Transient painless genital ulcer, followed by tender heaped-up, matted inguinal lymph nodes (“groove sign”)</a:t>
            </a:r>
          </a:p>
          <a:p>
            <a:r>
              <a:rPr lang="en-US"/>
              <a:t>Rectal exposure in MSM</a:t>
            </a:r>
          </a:p>
          <a:p>
            <a:pPr marL="742950" lvl="2">
              <a:buClr>
                <a:schemeClr val="accent2"/>
              </a:buClr>
              <a:buSzPct val="75000"/>
            </a:pPr>
            <a:r>
              <a:rPr lang="en-US"/>
              <a:t>proctocolitis with mucoid or hemorrhagic discharge, tenesmus</a:t>
            </a:r>
          </a:p>
          <a:p>
            <a:pPr marL="742950" lvl="2">
              <a:buClr>
                <a:schemeClr val="accent2"/>
              </a:buClr>
              <a:buSzPct val="75000"/>
            </a:pPr>
            <a:r>
              <a:rPr lang="en-US"/>
              <a:t>Treatment: doxycycline x 3 wks</a:t>
            </a:r>
          </a:p>
        </p:txBody>
      </p:sp>
      <p:pic>
        <p:nvPicPr>
          <p:cNvPr id="299011" name="Picture 3" descr="LGV01"/>
          <p:cNvPicPr>
            <a:picLocks noChangeAspect="1" noChangeArrowheads="1"/>
          </p:cNvPicPr>
          <p:nvPr/>
        </p:nvPicPr>
        <p:blipFill rotWithShape="1">
          <a:blip r:embed="rId4" cstate="print"/>
          <a:srcRect l="13359" r="13997" b="3"/>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pic>
        <p:nvPicPr>
          <p:cNvPr id="6" name="Picture 1027" descr="LGV03"/>
          <p:cNvPicPr>
            <a:picLocks noChangeAspect="1" noChangeArrowheads="1"/>
          </p:cNvPicPr>
          <p:nvPr/>
        </p:nvPicPr>
        <p:blipFill rotWithShape="1">
          <a:blip r:embed="rId5" cstate="print"/>
          <a:srcRect l="7400" r="15967"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Objectives</a:t>
            </a:r>
            <a:endParaRPr dirty="0"/>
          </a:p>
        </p:txBody>
      </p:sp>
      <p:sp>
        <p:nvSpPr>
          <p:cNvPr id="120" name="Google Shape;120;p3"/>
          <p:cNvSpPr txBox="1">
            <a:spLocks noGrp="1"/>
          </p:cNvSpPr>
          <p:nvPr>
            <p:ph type="body" idx="1"/>
          </p:nvPr>
        </p:nvSpPr>
        <p:spPr>
          <a:xfrm>
            <a:off x="838200" y="1825625"/>
            <a:ext cx="10826416" cy="4351338"/>
          </a:xfrm>
          <a:prstGeom prst="rect">
            <a:avLst/>
          </a:prstGeom>
          <a:noFill/>
          <a:ln>
            <a:noFill/>
          </a:ln>
        </p:spPr>
        <p:txBody>
          <a:bodyPr spcFirstLastPara="1" wrap="square" lIns="91425" tIns="45700" rIns="91425" bIns="45700" anchor="t" anchorCtr="0">
            <a:normAutofit/>
          </a:bodyPr>
          <a:lstStyle/>
          <a:p>
            <a:pPr algn="l">
              <a:buFont typeface="Arial" panose="020B0604020202020204" pitchFamily="34" charset="0"/>
              <a:buChar char="•"/>
            </a:pPr>
            <a:r>
              <a:rPr lang="en-US" b="0" i="0" dirty="0">
                <a:solidFill>
                  <a:srgbClr val="202020"/>
                </a:solidFill>
                <a:effectLst/>
                <a:latin typeface="Calibri" panose="020F0502020204030204" pitchFamily="34" charset="0"/>
              </a:rPr>
              <a:t>Discuss updated STI screening recommendations for special populations</a:t>
            </a:r>
            <a:endParaRPr lang="en-US" b="0" i="0" dirty="0">
              <a:solidFill>
                <a:srgbClr val="201F1E"/>
              </a:solidFill>
              <a:effectLst/>
              <a:latin typeface="Calibri" panose="020F0502020204030204" pitchFamily="34" charset="0"/>
            </a:endParaRPr>
          </a:p>
          <a:p>
            <a:pPr algn="l">
              <a:buFont typeface="Arial" panose="020B0604020202020204" pitchFamily="34" charset="0"/>
              <a:buChar char="•"/>
            </a:pPr>
            <a:r>
              <a:rPr lang="en-US" b="0" i="0" dirty="0">
                <a:solidFill>
                  <a:srgbClr val="202020"/>
                </a:solidFill>
                <a:effectLst/>
                <a:latin typeface="Calibri" panose="020F0502020204030204" pitchFamily="34" charset="0"/>
              </a:rPr>
              <a:t>Review new recommended treatments for gonorrhea and chlamydia</a:t>
            </a:r>
            <a:endParaRPr lang="en-US" b="0" i="0" dirty="0">
              <a:solidFill>
                <a:srgbClr val="201F1E"/>
              </a:solidFill>
              <a:effectLst/>
              <a:latin typeface="Calibri" panose="020F0502020204030204" pitchFamily="34" charset="0"/>
            </a:endParaRPr>
          </a:p>
          <a:p>
            <a:pPr algn="l">
              <a:buFont typeface="Arial" panose="020B0604020202020204" pitchFamily="34" charset="0"/>
              <a:buChar char="•"/>
            </a:pPr>
            <a:r>
              <a:rPr lang="en-US" b="0" i="0" dirty="0">
                <a:solidFill>
                  <a:srgbClr val="202020"/>
                </a:solidFill>
                <a:effectLst/>
                <a:latin typeface="Calibri" panose="020F0502020204030204" pitchFamily="34" charset="0"/>
              </a:rPr>
              <a:t>Review updated guidelines pelvic inflammatory disease, and trichomonas management</a:t>
            </a:r>
            <a:endParaRPr lang="en-US" b="0" i="0" dirty="0">
              <a:solidFill>
                <a:srgbClr val="201F1E"/>
              </a:solidFill>
              <a:effectLst/>
              <a:latin typeface="Calibri" panose="020F0502020204030204" pitchFamily="34" charset="0"/>
            </a:endParaRPr>
          </a:p>
          <a:p>
            <a:pPr algn="l">
              <a:buFont typeface="Arial" panose="020B0604020202020204" pitchFamily="34" charset="0"/>
              <a:buChar char="•"/>
            </a:pPr>
            <a:r>
              <a:rPr lang="en-US" b="0" i="0" dirty="0">
                <a:solidFill>
                  <a:srgbClr val="201F1E"/>
                </a:solidFill>
                <a:effectLst/>
                <a:latin typeface="Calibri" panose="020F0502020204030204" pitchFamily="34" charset="0"/>
              </a:rPr>
              <a:t>Discuss follow-up care and some aspects of partner services</a:t>
            </a:r>
            <a:r>
              <a:rPr lang="en-US" dirty="0">
                <a:solidFill>
                  <a:srgbClr val="201F1E"/>
                </a:solidFill>
                <a:latin typeface="Calibri" panose="020F0502020204030204" pitchFamily="34" charset="0"/>
              </a:rPr>
              <a:t>.</a:t>
            </a:r>
            <a:endParaRPr lang="en-US" b="0" i="0" dirty="0">
              <a:solidFill>
                <a:srgbClr val="201F1E"/>
              </a:solidFill>
              <a:effectLst/>
              <a:latin typeface="Calibri" panose="020F0502020204030204" pitchFamily="34" charset="0"/>
            </a:endParaRPr>
          </a:p>
          <a:p>
            <a:pPr marL="114300" indent="0" algn="l">
              <a:buNone/>
            </a:pPr>
            <a:endParaRPr lang="en-US" sz="1800" b="0" i="0" dirty="0">
              <a:solidFill>
                <a:srgbClr val="201F1E"/>
              </a:solidFill>
              <a:effectLst/>
              <a:latin typeface="Calibri" panose="020F0502020204030204" pitchFamily="34" charset="0"/>
            </a:endParaRPr>
          </a:p>
          <a:p>
            <a:pPr algn="l">
              <a:buFont typeface="Arial" panose="020B0604020202020204" pitchFamily="34" charset="0"/>
              <a:buChar char="•"/>
            </a:pPr>
            <a:endParaRPr lang="en-US" sz="1800" b="0" i="0" dirty="0">
              <a:solidFill>
                <a:srgbClr val="201F1E"/>
              </a:solidFill>
              <a:effectLst/>
              <a:latin typeface="Calibri" panose="020F0502020204030204" pitchFamily="34" charset="0"/>
            </a:endParaRPr>
          </a:p>
        </p:txBody>
      </p:sp>
      <p:pic>
        <p:nvPicPr>
          <p:cNvPr id="121" name="Google Shape;121;p3" descr="Icon&#10;&#10;Description automatically generated"/>
          <p:cNvPicPr preferRelativeResize="0"/>
          <p:nvPr/>
        </p:nvPicPr>
        <p:blipFill rotWithShape="1">
          <a:blip r:embed="rId3">
            <a:alphaModFix/>
          </a:blip>
          <a:srcRect/>
          <a:stretch/>
        </p:blipFill>
        <p:spPr>
          <a:xfrm>
            <a:off x="10496391" y="5371379"/>
            <a:ext cx="1344706" cy="12330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3caaf8ba6320e980_10"/>
          <p:cNvSpPr txBox="1">
            <a:spLocks noGrp="1"/>
          </p:cNvSpPr>
          <p:nvPr>
            <p:ph type="body" idx="4294967295"/>
          </p:nvPr>
        </p:nvSpPr>
        <p:spPr>
          <a:xfrm>
            <a:off x="349055" y="2843314"/>
            <a:ext cx="11229900" cy="43281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400"/>
              <a:buFont typeface="Arial"/>
              <a:buChar char="•"/>
            </a:pPr>
            <a:r>
              <a:rPr lang="en-US" sz="2400"/>
              <a:t>Double-blind placebo-controlled trial 233 cis-females </a:t>
            </a:r>
            <a:endParaRPr sz="1500"/>
          </a:p>
          <a:p>
            <a:pPr marL="457200" lvl="0" indent="-457200" algn="l" rtl="0">
              <a:lnSpc>
                <a:spcPct val="90000"/>
              </a:lnSpc>
              <a:spcBef>
                <a:spcPts val="1100"/>
              </a:spcBef>
              <a:spcAft>
                <a:spcPts val="0"/>
              </a:spcAft>
              <a:buClr>
                <a:schemeClr val="dk1"/>
              </a:buClr>
              <a:buSzPts val="2400"/>
              <a:buFont typeface="Arial"/>
              <a:buChar char="•"/>
            </a:pPr>
            <a:r>
              <a:rPr lang="en-US" sz="2400"/>
              <a:t>Outcomes: sx improvement 3 days and presence of anaerobic organisms in the endometrium </a:t>
            </a:r>
            <a:endParaRPr sz="1500"/>
          </a:p>
          <a:p>
            <a:pPr marL="457200" lvl="0" indent="-457200" algn="l" rtl="0">
              <a:lnSpc>
                <a:spcPct val="90000"/>
              </a:lnSpc>
              <a:spcBef>
                <a:spcPts val="1100"/>
              </a:spcBef>
              <a:spcAft>
                <a:spcPts val="0"/>
              </a:spcAft>
              <a:buClr>
                <a:schemeClr val="dk1"/>
              </a:buClr>
              <a:buSzPts val="2400"/>
              <a:buFont typeface="Arial"/>
              <a:buChar char="•"/>
            </a:pPr>
            <a:r>
              <a:rPr lang="en-US" sz="2400"/>
              <a:t>Findings at d30 post treatment WITH metronidazole vs. placebo: </a:t>
            </a:r>
            <a:endParaRPr sz="1500"/>
          </a:p>
          <a:p>
            <a:pPr marL="914400" lvl="1" indent="-444500" algn="l" rtl="0">
              <a:lnSpc>
                <a:spcPct val="90000"/>
              </a:lnSpc>
              <a:spcBef>
                <a:spcPts val="500"/>
              </a:spcBef>
              <a:spcAft>
                <a:spcPts val="0"/>
              </a:spcAft>
              <a:buClr>
                <a:schemeClr val="dk1"/>
              </a:buClr>
              <a:buSzPts val="2000"/>
              <a:buChar char="•"/>
            </a:pPr>
            <a:r>
              <a:rPr lang="en-US" sz="2000"/>
              <a:t>Endometrial anaerobes reduced (8% vs 21%, P &lt; .05)</a:t>
            </a:r>
            <a:endParaRPr sz="2000"/>
          </a:p>
          <a:p>
            <a:pPr marL="914400" lvl="1" indent="-444500" algn="l" rtl="0">
              <a:lnSpc>
                <a:spcPct val="90000"/>
              </a:lnSpc>
              <a:spcBef>
                <a:spcPts val="500"/>
              </a:spcBef>
              <a:spcAft>
                <a:spcPts val="0"/>
              </a:spcAft>
              <a:buClr>
                <a:schemeClr val="dk1"/>
              </a:buClr>
              <a:buSzPts val="2000"/>
              <a:buChar char="•"/>
            </a:pPr>
            <a:r>
              <a:rPr lang="en-US" sz="2000"/>
              <a:t>Pelvic tenderness less common (9% vs 20%, P &lt; .05) </a:t>
            </a:r>
            <a:endParaRPr sz="1500"/>
          </a:p>
          <a:p>
            <a:pPr marL="914400" lvl="1" indent="-444500" algn="l" rtl="0">
              <a:lnSpc>
                <a:spcPct val="90000"/>
              </a:lnSpc>
              <a:spcBef>
                <a:spcPts val="500"/>
              </a:spcBef>
              <a:spcAft>
                <a:spcPts val="0"/>
              </a:spcAft>
              <a:buClr>
                <a:schemeClr val="dk1"/>
              </a:buClr>
              <a:buSzPts val="2000"/>
              <a:buChar char="•"/>
            </a:pPr>
            <a:r>
              <a:rPr lang="en-US" sz="2000"/>
              <a:t>Decreased cervical </a:t>
            </a:r>
            <a:r>
              <a:rPr lang="en-US" sz="2000" i="1"/>
              <a:t>M. genitalium </a:t>
            </a:r>
            <a:r>
              <a:rPr lang="en-US" sz="2000"/>
              <a:t>(4% vs 14%, P &lt; .05)</a:t>
            </a:r>
            <a:r>
              <a:rPr lang="en-US" sz="2000" i="1"/>
              <a:t> </a:t>
            </a:r>
            <a:r>
              <a:rPr lang="en-US" sz="2000"/>
              <a:t>? </a:t>
            </a:r>
            <a:endParaRPr sz="1500"/>
          </a:p>
          <a:p>
            <a:pPr marL="914400" lvl="1" indent="-444500" algn="l" rtl="0">
              <a:lnSpc>
                <a:spcPct val="90000"/>
              </a:lnSpc>
              <a:spcBef>
                <a:spcPts val="500"/>
              </a:spcBef>
              <a:spcAft>
                <a:spcPts val="0"/>
              </a:spcAft>
              <a:buClr>
                <a:schemeClr val="dk1"/>
              </a:buClr>
              <a:buSzPts val="2000"/>
              <a:buChar char="•"/>
            </a:pPr>
            <a:r>
              <a:rPr lang="en-US" sz="2000"/>
              <a:t>Similar AEs</a:t>
            </a:r>
            <a:endParaRPr sz="1500"/>
          </a:p>
        </p:txBody>
      </p:sp>
      <p:sp>
        <p:nvSpPr>
          <p:cNvPr id="436" name="Google Shape;436;g3caaf8ba6320e980_10"/>
          <p:cNvSpPr txBox="1"/>
          <p:nvPr/>
        </p:nvSpPr>
        <p:spPr>
          <a:xfrm>
            <a:off x="8604497" y="5784700"/>
            <a:ext cx="3398700" cy="332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Source: Wiesenfeld et al, CID 2020  </a:t>
            </a:r>
            <a:endParaRPr sz="1500">
              <a:solidFill>
                <a:schemeClr val="dk1"/>
              </a:solidFill>
              <a:latin typeface="Calibri"/>
              <a:ea typeface="Calibri"/>
              <a:cs typeface="Calibri"/>
              <a:sym typeface="Calibri"/>
            </a:endParaRPr>
          </a:p>
        </p:txBody>
      </p:sp>
      <p:pic>
        <p:nvPicPr>
          <p:cNvPr id="437" name="Google Shape;437;g3caaf8ba6320e980_10"/>
          <p:cNvPicPr preferRelativeResize="0"/>
          <p:nvPr/>
        </p:nvPicPr>
        <p:blipFill rotWithShape="1">
          <a:blip r:embed="rId3">
            <a:alphaModFix/>
          </a:blip>
          <a:srcRect/>
          <a:stretch/>
        </p:blipFill>
        <p:spPr>
          <a:xfrm>
            <a:off x="569631" y="363534"/>
            <a:ext cx="6509329" cy="2286267"/>
          </a:xfrm>
          <a:prstGeom prst="rect">
            <a:avLst/>
          </a:prstGeom>
          <a:noFill/>
          <a:ln>
            <a:noFill/>
          </a:ln>
        </p:spPr>
      </p:pic>
      <p:sp>
        <p:nvSpPr>
          <p:cNvPr id="438" name="Google Shape;438;g3caaf8ba6320e980_10"/>
          <p:cNvSpPr txBox="1"/>
          <p:nvPr/>
        </p:nvSpPr>
        <p:spPr>
          <a:xfrm>
            <a:off x="8285033" y="2036641"/>
            <a:ext cx="3398700" cy="96120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Metronidazole should be used as a component of PID management </a:t>
            </a:r>
            <a:endParaRPr sz="19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643B78-A7F4-4FC1-8E80-AE55FDD90025}"/>
              </a:ext>
            </a:extLst>
          </p:cNvPr>
          <p:cNvPicPr>
            <a:picLocks noGrp="1" noChangeAspect="1"/>
          </p:cNvPicPr>
          <p:nvPr>
            <p:ph idx="1"/>
          </p:nvPr>
        </p:nvPicPr>
        <p:blipFill>
          <a:blip r:embed="rId2"/>
          <a:stretch>
            <a:fillRect/>
          </a:stretch>
        </p:blipFill>
        <p:spPr>
          <a:xfrm>
            <a:off x="849313" y="1844675"/>
            <a:ext cx="5762625" cy="4449763"/>
          </a:xfrm>
        </p:spPr>
      </p:pic>
      <p:pic>
        <p:nvPicPr>
          <p:cNvPr id="4" name="Picture 5">
            <a:extLst>
              <a:ext uri="{FF2B5EF4-FFF2-40B4-BE49-F238E27FC236}">
                <a16:creationId xmlns:a16="http://schemas.microsoft.com/office/drawing/2014/main" id="{C1725ED2-5F91-4FC4-AFB4-38BA96600B84}"/>
              </a:ext>
            </a:extLst>
          </p:cNvPr>
          <p:cNvPicPr>
            <a:picLocks noChangeAspect="1"/>
          </p:cNvPicPr>
          <p:nvPr/>
        </p:nvPicPr>
        <p:blipFill>
          <a:blip r:embed="rId3"/>
          <a:stretch>
            <a:fillRect/>
          </a:stretch>
        </p:blipFill>
        <p:spPr>
          <a:xfrm>
            <a:off x="6683375" y="1844675"/>
            <a:ext cx="4654550" cy="3071813"/>
          </a:xfrm>
          <a:prstGeom prst="rect">
            <a:avLst/>
          </a:prstGeom>
        </p:spPr>
      </p:pic>
      <p:pic>
        <p:nvPicPr>
          <p:cNvPr id="3" name="Picture 3" descr="A picture containing indoor, hand, gambling house, room&#10;&#10;Description automatically generated">
            <a:extLst>
              <a:ext uri="{FF2B5EF4-FFF2-40B4-BE49-F238E27FC236}">
                <a16:creationId xmlns:a16="http://schemas.microsoft.com/office/drawing/2014/main" id="{AF9FCD0B-9AB3-4401-B194-CC072B87853E}"/>
              </a:ext>
            </a:extLst>
          </p:cNvPr>
          <p:cNvPicPr>
            <a:picLocks noChangeAspect="1"/>
          </p:cNvPicPr>
          <p:nvPr/>
        </p:nvPicPr>
        <p:blipFill>
          <a:blip r:embed="rId4"/>
          <a:stretch>
            <a:fillRect/>
          </a:stretch>
        </p:blipFill>
        <p:spPr>
          <a:xfrm>
            <a:off x="6683375" y="4989513"/>
            <a:ext cx="4654550" cy="1306513"/>
          </a:xfrm>
          <a:prstGeom prst="rect">
            <a:avLst/>
          </a:prstGeom>
        </p:spPr>
      </p:pic>
      <p:sp>
        <p:nvSpPr>
          <p:cNvPr id="2" name="Title 1">
            <a:extLst>
              <a:ext uri="{FF2B5EF4-FFF2-40B4-BE49-F238E27FC236}">
                <a16:creationId xmlns:a16="http://schemas.microsoft.com/office/drawing/2014/main" id="{F2278C2F-F4D6-4C59-8815-9106ADE62EF9}"/>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 Outpatient Management of PID</a:t>
            </a:r>
          </a:p>
        </p:txBody>
      </p:sp>
    </p:spTree>
    <p:extLst>
      <p:ext uri="{BB962C8B-B14F-4D97-AF65-F5344CB8AC3E}">
        <p14:creationId xmlns:p14="http://schemas.microsoft.com/office/powerpoint/2010/main" val="1308801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9E78-F5A1-4081-A424-285A7A826D8C}"/>
              </a:ext>
            </a:extLst>
          </p:cNvPr>
          <p:cNvSpPr txBox="1">
            <a:spLocks/>
          </p:cNvSpPr>
          <p:nvPr/>
        </p:nvSpPr>
        <p:spPr>
          <a:xfrm>
            <a:off x="347640" y="453929"/>
            <a:ext cx="520013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r>
              <a:rPr lang="en-US" sz="3710" kern="0" dirty="0">
                <a:solidFill>
                  <a:schemeClr val="tx1">
                    <a:lumMod val="65000"/>
                    <a:lumOff val="35000"/>
                  </a:schemeClr>
                </a:solidFill>
                <a:latin typeface="+mn-lt"/>
              </a:rPr>
              <a:t>Treatment guideline changes for </a:t>
            </a:r>
            <a:r>
              <a:rPr lang="en-US" sz="3710" i="1" kern="0" dirty="0">
                <a:solidFill>
                  <a:schemeClr val="tx1">
                    <a:lumMod val="65000"/>
                    <a:lumOff val="35000"/>
                  </a:schemeClr>
                </a:solidFill>
                <a:latin typeface="+mn-lt"/>
              </a:rPr>
              <a:t>Trichomonas</a:t>
            </a:r>
          </a:p>
        </p:txBody>
      </p:sp>
      <p:sp>
        <p:nvSpPr>
          <p:cNvPr id="4" name="TextBox 3">
            <a:extLst>
              <a:ext uri="{FF2B5EF4-FFF2-40B4-BE49-F238E27FC236}">
                <a16:creationId xmlns:a16="http://schemas.microsoft.com/office/drawing/2014/main" id="{D0468267-8716-4EE4-A0B5-6A9AFE01C6A3}"/>
              </a:ext>
            </a:extLst>
          </p:cNvPr>
          <p:cNvSpPr txBox="1"/>
          <p:nvPr/>
        </p:nvSpPr>
        <p:spPr>
          <a:xfrm>
            <a:off x="160130" y="2582370"/>
            <a:ext cx="10985413" cy="4216539"/>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t>Recognition that </a:t>
            </a:r>
            <a:r>
              <a:rPr lang="en-US" sz="2400" i="1" dirty="0"/>
              <a:t>T. vaginalis </a:t>
            </a:r>
            <a:r>
              <a:rPr lang="en-US" sz="2400" dirty="0"/>
              <a:t>is a risk in pregnant people for PROM, pre-term birth as well as endometritis and HIV infection</a:t>
            </a:r>
          </a:p>
          <a:p>
            <a:pPr marL="742950" lvl="1" indent="-285750">
              <a:buFont typeface="Arial" panose="020B0604020202020204" pitchFamily="34" charset="0"/>
              <a:buChar char="•"/>
            </a:pPr>
            <a:r>
              <a:rPr lang="en-US" sz="2400" dirty="0"/>
              <a:t>NAAT testing is recommended for diagnosis (and screening when indicated)</a:t>
            </a:r>
          </a:p>
          <a:p>
            <a:pPr marL="742950" lvl="1" indent="-285750">
              <a:buFont typeface="Arial" panose="020B0604020202020204" pitchFamily="34" charset="0"/>
              <a:buChar char="•"/>
            </a:pPr>
            <a:r>
              <a:rPr lang="en-US" sz="2400" dirty="0"/>
              <a:t>Treatment:</a:t>
            </a:r>
          </a:p>
          <a:p>
            <a:pPr marL="1200150" lvl="2" indent="-285750">
              <a:buFont typeface="Arial" panose="020B0604020202020204" pitchFamily="34" charset="0"/>
              <a:buChar char="•"/>
            </a:pPr>
            <a:r>
              <a:rPr lang="en-US" sz="2400" dirty="0"/>
              <a:t>Metronidazole 500 mg PO BID x 7 days for all patients with a vagina.</a:t>
            </a:r>
          </a:p>
          <a:p>
            <a:pPr marL="1200150" lvl="2" indent="-285750">
              <a:buFont typeface="Arial" panose="020B0604020202020204" pitchFamily="34" charset="0"/>
              <a:buChar char="•"/>
            </a:pPr>
            <a:r>
              <a:rPr lang="en-US" sz="2400" dirty="0"/>
              <a:t>Remains metronidazole 2 g PO x 1 for all patients with a penis whether +testing or a contact.</a:t>
            </a:r>
          </a:p>
          <a:p>
            <a:pPr marL="1200150" lvl="2" indent="-285750">
              <a:buFont typeface="Arial" panose="020B0604020202020204" pitchFamily="34" charset="0"/>
              <a:buChar char="•"/>
            </a:pPr>
            <a:endParaRPr lang="en-US" sz="2400" dirty="0"/>
          </a:p>
          <a:p>
            <a:pPr marL="1200150" lvl="2" indent="-285750">
              <a:buFont typeface="Arial" panose="020B0604020202020204" pitchFamily="34" charset="0"/>
              <a:buChar char="•"/>
            </a:pPr>
            <a:r>
              <a:rPr lang="en-US" sz="2400" u="sng" dirty="0"/>
              <a:t>Yes, treat contacts and don’t wait for test results.</a:t>
            </a:r>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Content Placeholder 3">
            <a:extLst>
              <a:ext uri="{FF2B5EF4-FFF2-40B4-BE49-F238E27FC236}">
                <a16:creationId xmlns:a16="http://schemas.microsoft.com/office/drawing/2014/main" id="{14FE594D-D24F-4B53-AB9D-4E2B357DB866}"/>
              </a:ext>
            </a:extLst>
          </p:cNvPr>
          <p:cNvPicPr>
            <a:picLocks noChangeAspect="1"/>
          </p:cNvPicPr>
          <p:nvPr/>
        </p:nvPicPr>
        <p:blipFill rotWithShape="1">
          <a:blip r:embed="rId2"/>
          <a:srcRect l="19974" t="21575" r="21182" b="39137"/>
          <a:stretch/>
        </p:blipFill>
        <p:spPr>
          <a:xfrm>
            <a:off x="5825087" y="126595"/>
            <a:ext cx="6248313" cy="2346580"/>
          </a:xfrm>
          <a:prstGeom prst="rect">
            <a:avLst/>
          </a:prstGeom>
          <a:ln>
            <a:solidFill>
              <a:schemeClr val="tx1"/>
            </a:solidFill>
          </a:ln>
        </p:spPr>
      </p:pic>
    </p:spTree>
    <p:extLst>
      <p:ext uri="{BB962C8B-B14F-4D97-AF65-F5344CB8AC3E}">
        <p14:creationId xmlns:p14="http://schemas.microsoft.com/office/powerpoint/2010/main" val="48885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93AEB-5137-42AC-A6DD-39CBD61224C4}"/>
              </a:ext>
            </a:extLst>
          </p:cNvPr>
          <p:cNvSpPr>
            <a:spLocks noGrp="1"/>
          </p:cNvSpPr>
          <p:nvPr>
            <p:ph type="title"/>
          </p:nvPr>
        </p:nvSpPr>
        <p:spPr>
          <a:xfrm>
            <a:off x="213756" y="365125"/>
            <a:ext cx="6157356" cy="1325563"/>
          </a:xfrm>
        </p:spPr>
        <p:txBody>
          <a:bodyPr>
            <a:normAutofit/>
          </a:bodyPr>
          <a:lstStyle/>
          <a:p>
            <a:r>
              <a:rPr lang="en-US" dirty="0">
                <a:solidFill>
                  <a:schemeClr val="tx1"/>
                </a:solidFill>
              </a:rPr>
              <a:t>Expedited Partner Therapy</a:t>
            </a:r>
          </a:p>
        </p:txBody>
      </p:sp>
      <p:sp>
        <p:nvSpPr>
          <p:cNvPr id="3" name="Content Placeholder 2">
            <a:extLst>
              <a:ext uri="{FF2B5EF4-FFF2-40B4-BE49-F238E27FC236}">
                <a16:creationId xmlns:a16="http://schemas.microsoft.com/office/drawing/2014/main" id="{4A13D9B8-D4F7-4F82-B554-E78A7225B92D}"/>
              </a:ext>
            </a:extLst>
          </p:cNvPr>
          <p:cNvSpPr>
            <a:spLocks noGrp="1"/>
          </p:cNvSpPr>
          <p:nvPr>
            <p:ph idx="1"/>
          </p:nvPr>
        </p:nvSpPr>
        <p:spPr>
          <a:xfrm>
            <a:off x="599704" y="1825625"/>
            <a:ext cx="5337958" cy="4351338"/>
          </a:xfrm>
        </p:spPr>
        <p:txBody>
          <a:bodyPr/>
          <a:lstStyle/>
          <a:p>
            <a:r>
              <a:rPr lang="en-US" sz="2400" dirty="0"/>
              <a:t>Prescription of STI treatment to partners of patient with STI.</a:t>
            </a:r>
          </a:p>
          <a:p>
            <a:endParaRPr lang="en-US" sz="2400" dirty="0"/>
          </a:p>
          <a:p>
            <a:r>
              <a:rPr lang="en-US" sz="2400" dirty="0"/>
              <a:t>Varies from state to state.</a:t>
            </a:r>
          </a:p>
          <a:p>
            <a:endParaRPr lang="en-US" sz="2400" dirty="0"/>
          </a:p>
          <a:p>
            <a:r>
              <a:rPr lang="en-US" sz="2400" dirty="0"/>
              <a:t>EPT for gonorrhea and chlamydia has been shown to reduce recurrent infection [Ct by 20%, GC by 50%] in patient.</a:t>
            </a:r>
          </a:p>
          <a:p>
            <a:endParaRPr lang="en-US" dirty="0"/>
          </a:p>
        </p:txBody>
      </p:sp>
      <p:pic>
        <p:nvPicPr>
          <p:cNvPr id="5" name="Picture 4">
            <a:extLst>
              <a:ext uri="{FF2B5EF4-FFF2-40B4-BE49-F238E27FC236}">
                <a16:creationId xmlns:a16="http://schemas.microsoft.com/office/drawing/2014/main" id="{93492FEB-3943-472D-999C-841410EA6027}"/>
              </a:ext>
            </a:extLst>
          </p:cNvPr>
          <p:cNvPicPr>
            <a:picLocks noChangeAspect="1"/>
          </p:cNvPicPr>
          <p:nvPr/>
        </p:nvPicPr>
        <p:blipFill>
          <a:blip r:embed="rId2"/>
          <a:stretch>
            <a:fillRect/>
          </a:stretch>
        </p:blipFill>
        <p:spPr>
          <a:xfrm>
            <a:off x="6096000" y="486615"/>
            <a:ext cx="6100241" cy="2121345"/>
          </a:xfrm>
          <a:prstGeom prst="rect">
            <a:avLst/>
          </a:prstGeom>
        </p:spPr>
      </p:pic>
      <p:pic>
        <p:nvPicPr>
          <p:cNvPr id="7" name="Picture 6">
            <a:extLst>
              <a:ext uri="{FF2B5EF4-FFF2-40B4-BE49-F238E27FC236}">
                <a16:creationId xmlns:a16="http://schemas.microsoft.com/office/drawing/2014/main" id="{208C61D2-4E51-4C12-A190-FD5D7409F511}"/>
              </a:ext>
            </a:extLst>
          </p:cNvPr>
          <p:cNvPicPr>
            <a:picLocks noChangeAspect="1"/>
          </p:cNvPicPr>
          <p:nvPr/>
        </p:nvPicPr>
        <p:blipFill>
          <a:blip r:embed="rId3"/>
          <a:stretch>
            <a:fillRect/>
          </a:stretch>
        </p:blipFill>
        <p:spPr>
          <a:xfrm>
            <a:off x="6023261" y="2802619"/>
            <a:ext cx="5817046" cy="3794397"/>
          </a:xfrm>
          <a:prstGeom prst="rect">
            <a:avLst/>
          </a:prstGeom>
        </p:spPr>
      </p:pic>
    </p:spTree>
    <p:extLst>
      <p:ext uri="{BB962C8B-B14F-4D97-AF65-F5344CB8AC3E}">
        <p14:creationId xmlns:p14="http://schemas.microsoft.com/office/powerpoint/2010/main" val="3397688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75E5-C259-4C68-94CE-CD19E908D305}"/>
              </a:ext>
            </a:extLst>
          </p:cNvPr>
          <p:cNvSpPr>
            <a:spLocks noGrp="1"/>
          </p:cNvSpPr>
          <p:nvPr>
            <p:ph type="title"/>
          </p:nvPr>
        </p:nvSpPr>
        <p:spPr>
          <a:xfrm>
            <a:off x="522023" y="841200"/>
            <a:ext cx="9692640" cy="1325562"/>
          </a:xfrm>
        </p:spPr>
        <p:txBody>
          <a:bodyPr/>
          <a:lstStyle/>
          <a:p>
            <a:r>
              <a:rPr lang="en-US" dirty="0">
                <a:solidFill>
                  <a:schemeClr val="tx1"/>
                </a:solidFill>
              </a:rPr>
              <a:t>Evidence for EPT</a:t>
            </a:r>
          </a:p>
        </p:txBody>
      </p:sp>
      <p:sp>
        <p:nvSpPr>
          <p:cNvPr id="3" name="Content Placeholder 2">
            <a:extLst>
              <a:ext uri="{FF2B5EF4-FFF2-40B4-BE49-F238E27FC236}">
                <a16:creationId xmlns:a16="http://schemas.microsoft.com/office/drawing/2014/main" id="{969A074E-2EC1-4AED-8724-26F8D5E903F3}"/>
              </a:ext>
            </a:extLst>
          </p:cNvPr>
          <p:cNvSpPr>
            <a:spLocks noGrp="1"/>
          </p:cNvSpPr>
          <p:nvPr>
            <p:ph idx="1"/>
          </p:nvPr>
        </p:nvSpPr>
        <p:spPr>
          <a:xfrm>
            <a:off x="522023" y="1831938"/>
            <a:ext cx="11174592" cy="3478156"/>
          </a:xfrm>
        </p:spPr>
        <p:txBody>
          <a:bodyPr>
            <a:noAutofit/>
          </a:bodyPr>
          <a:lstStyle/>
          <a:p>
            <a:r>
              <a:rPr lang="en-US" sz="2400" dirty="0"/>
              <a:t>Studies of effectiveness have used azithromycin for chlamydia EPT and pre-packaged medications [Schillinger et al 2003, Golden et al 2005, Kissinger et al 2005].</a:t>
            </a:r>
          </a:p>
          <a:p>
            <a:r>
              <a:rPr lang="en-US" sz="2400" dirty="0"/>
              <a:t>A </a:t>
            </a:r>
            <a:r>
              <a:rPr lang="en-US" sz="2400" dirty="0">
                <a:solidFill>
                  <a:srgbClr val="00B050"/>
                </a:solidFill>
              </a:rPr>
              <a:t>2013</a:t>
            </a:r>
            <a:r>
              <a:rPr lang="en-US" sz="2400" dirty="0"/>
              <a:t> meta-analysis found:</a:t>
            </a:r>
          </a:p>
          <a:p>
            <a:pPr lvl="1"/>
            <a:r>
              <a:rPr lang="en-US" b="0" i="0" dirty="0">
                <a:solidFill>
                  <a:srgbClr val="212121"/>
                </a:solidFill>
                <a:effectLst/>
              </a:rPr>
              <a:t>“moderate-quality evidence that expedited partner therapy is better than simple patient referral for preventing re-infection of index patients when combining trials of STIs that caused urethritis or cervicitis </a:t>
            </a:r>
          </a:p>
          <a:p>
            <a:pPr lvl="1"/>
            <a:r>
              <a:rPr lang="en-US" b="0" i="0" dirty="0">
                <a:solidFill>
                  <a:srgbClr val="212121"/>
                </a:solidFill>
                <a:effectLst/>
              </a:rPr>
              <a:t>(6 trials; RR 0.71, 95% CI 0.56 to 0.89, I(2) = 39%). ”</a:t>
            </a:r>
          </a:p>
          <a:p>
            <a:r>
              <a:rPr lang="en-US" sz="2400" dirty="0">
                <a:solidFill>
                  <a:srgbClr val="212121"/>
                </a:solidFill>
              </a:rPr>
              <a:t>Chlamydia reduced by 20% and gonorrhea by 50% on follow up testing.</a:t>
            </a:r>
          </a:p>
          <a:p>
            <a:r>
              <a:rPr lang="en-US" sz="2400" dirty="0"/>
              <a:t>DO health departments provide EPT?</a:t>
            </a:r>
          </a:p>
          <a:p>
            <a:pPr lvl="1"/>
            <a:r>
              <a:rPr lang="en-US" dirty="0"/>
              <a:t>LHDs: 66.8% for chlamydia; 39.3% for gonorrhea (Cuffe et al. </a:t>
            </a:r>
            <a:r>
              <a:rPr lang="en-US" dirty="0">
                <a:solidFill>
                  <a:srgbClr val="00B050"/>
                </a:solidFill>
              </a:rPr>
              <a:t>2021</a:t>
            </a:r>
            <a:r>
              <a:rPr lang="en-US" dirty="0"/>
              <a:t>. STD 48(6): 429.)</a:t>
            </a:r>
          </a:p>
          <a:p>
            <a:endParaRPr lang="en-US" sz="2400" b="0" i="0" dirty="0">
              <a:solidFill>
                <a:srgbClr val="212121"/>
              </a:solidFill>
              <a:effectLst/>
            </a:endParaRPr>
          </a:p>
          <a:p>
            <a:endParaRPr lang="en-US" sz="2400" dirty="0"/>
          </a:p>
        </p:txBody>
      </p:sp>
      <p:pic>
        <p:nvPicPr>
          <p:cNvPr id="5" name="Picture 4">
            <a:extLst>
              <a:ext uri="{FF2B5EF4-FFF2-40B4-BE49-F238E27FC236}">
                <a16:creationId xmlns:a16="http://schemas.microsoft.com/office/drawing/2014/main" id="{63BB1238-CA71-4398-8306-CB7E8EE8302B}"/>
              </a:ext>
            </a:extLst>
          </p:cNvPr>
          <p:cNvPicPr>
            <a:picLocks noChangeAspect="1"/>
          </p:cNvPicPr>
          <p:nvPr/>
        </p:nvPicPr>
        <p:blipFill>
          <a:blip r:embed="rId2"/>
          <a:stretch>
            <a:fillRect/>
          </a:stretch>
        </p:blipFill>
        <p:spPr>
          <a:xfrm>
            <a:off x="1977337" y="152282"/>
            <a:ext cx="8630854" cy="990738"/>
          </a:xfrm>
          <a:prstGeom prst="rect">
            <a:avLst/>
          </a:prstGeom>
          <a:ln w="38100">
            <a:solidFill>
              <a:srgbClr val="0070C0"/>
            </a:solidFill>
          </a:ln>
        </p:spPr>
      </p:pic>
    </p:spTree>
    <p:extLst>
      <p:ext uri="{BB962C8B-B14F-4D97-AF65-F5344CB8AC3E}">
        <p14:creationId xmlns:p14="http://schemas.microsoft.com/office/powerpoint/2010/main" val="3329219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2154-5211-46FB-9E56-7C8E2162ABD8}"/>
              </a:ext>
            </a:extLst>
          </p:cNvPr>
          <p:cNvSpPr>
            <a:spLocks noGrp="1"/>
          </p:cNvSpPr>
          <p:nvPr>
            <p:ph type="title"/>
          </p:nvPr>
        </p:nvSpPr>
        <p:spPr>
          <a:xfrm>
            <a:off x="838200" y="624568"/>
            <a:ext cx="3766457" cy="5412920"/>
          </a:xfrm>
        </p:spPr>
        <p:txBody>
          <a:bodyPr>
            <a:normAutofit/>
          </a:bodyPr>
          <a:lstStyle/>
          <a:p>
            <a:r>
              <a:rPr lang="en-US">
                <a:solidFill>
                  <a:schemeClr val="tx1"/>
                </a:solidFill>
              </a:rPr>
              <a:t>EPT for MSM</a:t>
            </a:r>
          </a:p>
        </p:txBody>
      </p:sp>
      <p:sp>
        <p:nvSpPr>
          <p:cNvPr id="3" name="Content Placeholder 2">
            <a:extLst>
              <a:ext uri="{FF2B5EF4-FFF2-40B4-BE49-F238E27FC236}">
                <a16:creationId xmlns:a16="http://schemas.microsoft.com/office/drawing/2014/main" id="{D795488D-9FBF-4669-A23A-2D9183AB8663}"/>
              </a:ext>
            </a:extLst>
          </p:cNvPr>
          <p:cNvSpPr>
            <a:spLocks noGrp="1"/>
          </p:cNvSpPr>
          <p:nvPr>
            <p:ph idx="1"/>
          </p:nvPr>
        </p:nvSpPr>
        <p:spPr>
          <a:xfrm>
            <a:off x="5600700" y="624568"/>
            <a:ext cx="5753098" cy="5412920"/>
          </a:xfrm>
        </p:spPr>
        <p:txBody>
          <a:bodyPr anchor="ctr">
            <a:normAutofit/>
          </a:bodyPr>
          <a:lstStyle/>
          <a:p>
            <a:pPr marL="0" indent="0">
              <a:buNone/>
            </a:pPr>
            <a:r>
              <a:rPr lang="en-US" sz="3400" dirty="0"/>
              <a:t>2021 STI Treatment Guidelines: For cisgender men who have sex with cisgender men, shared decision making is recommended.</a:t>
            </a:r>
          </a:p>
          <a:p>
            <a:endParaRPr lang="en-US" sz="2400" dirty="0"/>
          </a:p>
        </p:txBody>
      </p:sp>
    </p:spTree>
    <p:extLst>
      <p:ext uri="{BB962C8B-B14F-4D97-AF65-F5344CB8AC3E}">
        <p14:creationId xmlns:p14="http://schemas.microsoft.com/office/powerpoint/2010/main" val="3518731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F2EC-ABFC-4BD1-AADC-93107815731F}"/>
              </a:ext>
            </a:extLst>
          </p:cNvPr>
          <p:cNvSpPr>
            <a:spLocks noGrp="1"/>
          </p:cNvSpPr>
          <p:nvPr>
            <p:ph type="title"/>
          </p:nvPr>
        </p:nvSpPr>
        <p:spPr/>
        <p:txBody>
          <a:bodyPr/>
          <a:lstStyle/>
          <a:p>
            <a:r>
              <a:rPr lang="en-US" dirty="0"/>
              <a:t>EPT dosing</a:t>
            </a:r>
          </a:p>
        </p:txBody>
      </p:sp>
      <p:sp>
        <p:nvSpPr>
          <p:cNvPr id="3" name="Content Placeholder 2">
            <a:extLst>
              <a:ext uri="{FF2B5EF4-FFF2-40B4-BE49-F238E27FC236}">
                <a16:creationId xmlns:a16="http://schemas.microsoft.com/office/drawing/2014/main" id="{FD7E9DE7-BC64-47B6-A2F3-8DE7BF70FCD7}"/>
              </a:ext>
            </a:extLst>
          </p:cNvPr>
          <p:cNvSpPr>
            <a:spLocks noGrp="1"/>
          </p:cNvSpPr>
          <p:nvPr>
            <p:ph idx="1"/>
          </p:nvPr>
        </p:nvSpPr>
        <p:spPr>
          <a:xfrm>
            <a:off x="838200" y="1825625"/>
            <a:ext cx="4906754" cy="3667081"/>
          </a:xfrm>
          <a:ln w="57150">
            <a:solidFill>
              <a:srgbClr val="0070C0"/>
            </a:solidFill>
          </a:ln>
        </p:spPr>
        <p:txBody>
          <a:bodyPr>
            <a:normAutofit lnSpcReduction="10000"/>
          </a:bodyPr>
          <a:lstStyle/>
          <a:p>
            <a:pPr marL="0" indent="0">
              <a:buNone/>
            </a:pPr>
            <a:r>
              <a:rPr lang="en-US" dirty="0"/>
              <a:t>Chlamydia</a:t>
            </a:r>
          </a:p>
          <a:p>
            <a:pPr marL="0" indent="0">
              <a:buNone/>
            </a:pPr>
            <a:endParaRPr lang="en-US" dirty="0"/>
          </a:p>
          <a:p>
            <a:pPr marL="0" indent="0">
              <a:buNone/>
            </a:pPr>
            <a:r>
              <a:rPr lang="en-US" dirty="0"/>
              <a:t>Doxycycline 100 mg PO BID x 7 d</a:t>
            </a:r>
          </a:p>
          <a:p>
            <a:pPr marL="0" indent="0">
              <a:buNone/>
            </a:pPr>
            <a:endParaRPr lang="en-US" dirty="0"/>
          </a:p>
          <a:p>
            <a:pPr marL="0" indent="0">
              <a:buNone/>
            </a:pPr>
            <a:r>
              <a:rPr lang="en-US" dirty="0"/>
              <a:t>OR</a:t>
            </a:r>
          </a:p>
          <a:p>
            <a:pPr marL="0" indent="0">
              <a:buNone/>
            </a:pPr>
            <a:endParaRPr lang="en-US" dirty="0"/>
          </a:p>
          <a:p>
            <a:pPr marL="0" indent="0">
              <a:buNone/>
            </a:pPr>
            <a:r>
              <a:rPr lang="en-US" dirty="0"/>
              <a:t>Azithromycin 1g PO x 1 dose</a:t>
            </a:r>
          </a:p>
        </p:txBody>
      </p:sp>
      <p:sp>
        <p:nvSpPr>
          <p:cNvPr id="4" name="Content Placeholder 2">
            <a:extLst>
              <a:ext uri="{FF2B5EF4-FFF2-40B4-BE49-F238E27FC236}">
                <a16:creationId xmlns:a16="http://schemas.microsoft.com/office/drawing/2014/main" id="{DA1F9C6C-B6EA-4E1D-9176-E198B78B3129}"/>
              </a:ext>
            </a:extLst>
          </p:cNvPr>
          <p:cNvSpPr txBox="1">
            <a:spLocks/>
          </p:cNvSpPr>
          <p:nvPr/>
        </p:nvSpPr>
        <p:spPr>
          <a:xfrm>
            <a:off x="6514838" y="1825625"/>
            <a:ext cx="5133778" cy="1742638"/>
          </a:xfrm>
          <a:prstGeom prst="rect">
            <a:avLst/>
          </a:prstGeom>
          <a:ln w="57150">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Gonorrhea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Cefixime 800 mg PO x 1 dose</a:t>
            </a:r>
          </a:p>
        </p:txBody>
      </p:sp>
    </p:spTree>
    <p:extLst>
      <p:ext uri="{BB962C8B-B14F-4D97-AF65-F5344CB8AC3E}">
        <p14:creationId xmlns:p14="http://schemas.microsoft.com/office/powerpoint/2010/main" val="1483779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9425-E197-45B6-B9A6-7DD747E77A66}"/>
              </a:ext>
            </a:extLst>
          </p:cNvPr>
          <p:cNvSpPr>
            <a:spLocks noGrp="1"/>
          </p:cNvSpPr>
          <p:nvPr>
            <p:ph type="title"/>
          </p:nvPr>
        </p:nvSpPr>
        <p:spPr>
          <a:xfrm>
            <a:off x="447741" y="365126"/>
            <a:ext cx="11584502" cy="1318632"/>
          </a:xfrm>
        </p:spPr>
        <p:txBody>
          <a:bodyPr>
            <a:normAutofit fontScale="90000"/>
          </a:bodyPr>
          <a:lstStyle/>
          <a:p>
            <a:r>
              <a:rPr lang="en-US" dirty="0"/>
              <a:t>EPT for trichomonas: </a:t>
            </a:r>
            <a:br>
              <a:rPr lang="en-US" dirty="0"/>
            </a:br>
            <a:br>
              <a:rPr lang="en-US" dirty="0"/>
            </a:br>
            <a:r>
              <a:rPr lang="en-US" sz="2700" b="1" dirty="0"/>
              <a:t>Did not result in partners taking the meds or lower rates of re-infection than partner referral.</a:t>
            </a:r>
          </a:p>
        </p:txBody>
      </p:sp>
      <p:pic>
        <p:nvPicPr>
          <p:cNvPr id="5" name="Content Placeholder 4">
            <a:extLst>
              <a:ext uri="{FF2B5EF4-FFF2-40B4-BE49-F238E27FC236}">
                <a16:creationId xmlns:a16="http://schemas.microsoft.com/office/drawing/2014/main" id="{D4996156-0723-4BE9-AE1E-42BF25444504}"/>
              </a:ext>
            </a:extLst>
          </p:cNvPr>
          <p:cNvPicPr>
            <a:picLocks noGrp="1" noChangeAspect="1"/>
          </p:cNvPicPr>
          <p:nvPr>
            <p:ph idx="1"/>
          </p:nvPr>
        </p:nvPicPr>
        <p:blipFill>
          <a:blip r:embed="rId2"/>
          <a:stretch>
            <a:fillRect/>
          </a:stretch>
        </p:blipFill>
        <p:spPr>
          <a:xfrm>
            <a:off x="1412714" y="2376340"/>
            <a:ext cx="10040751" cy="2105319"/>
          </a:xfrm>
          <a:ln w="38100">
            <a:solidFill>
              <a:srgbClr val="0070C0"/>
            </a:solidFill>
          </a:ln>
        </p:spPr>
      </p:pic>
      <p:pic>
        <p:nvPicPr>
          <p:cNvPr id="7" name="Picture 6">
            <a:extLst>
              <a:ext uri="{FF2B5EF4-FFF2-40B4-BE49-F238E27FC236}">
                <a16:creationId xmlns:a16="http://schemas.microsoft.com/office/drawing/2014/main" id="{1E66E9DB-B84E-40DA-9EE4-DA57E3539581}"/>
              </a:ext>
            </a:extLst>
          </p:cNvPr>
          <p:cNvPicPr>
            <a:picLocks noChangeAspect="1"/>
          </p:cNvPicPr>
          <p:nvPr/>
        </p:nvPicPr>
        <p:blipFill>
          <a:blip r:embed="rId3"/>
          <a:stretch>
            <a:fillRect/>
          </a:stretch>
        </p:blipFill>
        <p:spPr>
          <a:xfrm>
            <a:off x="2841664" y="4711018"/>
            <a:ext cx="7182852" cy="1705213"/>
          </a:xfrm>
          <a:prstGeom prst="rect">
            <a:avLst/>
          </a:prstGeom>
          <a:ln w="38100">
            <a:solidFill>
              <a:srgbClr val="0070C0"/>
            </a:solidFill>
          </a:ln>
        </p:spPr>
      </p:pic>
    </p:spTree>
    <p:extLst>
      <p:ext uri="{BB962C8B-B14F-4D97-AF65-F5344CB8AC3E}">
        <p14:creationId xmlns:p14="http://schemas.microsoft.com/office/powerpoint/2010/main" val="2683067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82E9EB7-D9BB-4BCE-AA96-C4DD96785C00}"/>
              </a:ext>
            </a:extLst>
          </p:cNvPr>
          <p:cNvPicPr>
            <a:picLocks noChangeAspect="1"/>
          </p:cNvPicPr>
          <p:nvPr/>
        </p:nvPicPr>
        <p:blipFill>
          <a:blip r:embed="rId2"/>
          <a:stretch>
            <a:fillRect/>
          </a:stretch>
        </p:blipFill>
        <p:spPr>
          <a:xfrm>
            <a:off x="1109408" y="643467"/>
            <a:ext cx="3746542" cy="5571066"/>
          </a:xfrm>
          <a:prstGeom prst="rect">
            <a:avLst/>
          </a:prstGeom>
        </p:spPr>
      </p:pic>
      <p:pic>
        <p:nvPicPr>
          <p:cNvPr id="5" name="Picture 4">
            <a:extLst>
              <a:ext uri="{FF2B5EF4-FFF2-40B4-BE49-F238E27FC236}">
                <a16:creationId xmlns:a16="http://schemas.microsoft.com/office/drawing/2014/main" id="{2A47B16A-299D-4D01-8164-D782916B4D31}"/>
              </a:ext>
            </a:extLst>
          </p:cNvPr>
          <p:cNvPicPr>
            <a:picLocks noChangeAspect="1"/>
          </p:cNvPicPr>
          <p:nvPr/>
        </p:nvPicPr>
        <p:blipFill>
          <a:blip r:embed="rId3"/>
          <a:stretch>
            <a:fillRect/>
          </a:stretch>
        </p:blipFill>
        <p:spPr>
          <a:xfrm>
            <a:off x="6172264" y="643467"/>
            <a:ext cx="4275791" cy="5571066"/>
          </a:xfrm>
          <a:prstGeom prst="rect">
            <a:avLst/>
          </a:prstGeom>
        </p:spPr>
      </p:pic>
    </p:spTree>
    <p:extLst>
      <p:ext uri="{BB962C8B-B14F-4D97-AF65-F5344CB8AC3E}">
        <p14:creationId xmlns:p14="http://schemas.microsoft.com/office/powerpoint/2010/main" val="1084439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1F075AA-8050-4A69-84DE-8AA00E0983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7300" y="417539"/>
            <a:ext cx="8271497" cy="62036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48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ADEAA-0EBF-4680-8425-14256B0119B1}"/>
              </a:ext>
            </a:extLst>
          </p:cNvPr>
          <p:cNvPicPr>
            <a:picLocks noChangeAspect="1"/>
          </p:cNvPicPr>
          <p:nvPr/>
        </p:nvPicPr>
        <p:blipFill>
          <a:blip r:embed="rId3"/>
          <a:stretch>
            <a:fillRect/>
          </a:stretch>
        </p:blipFill>
        <p:spPr>
          <a:xfrm>
            <a:off x="939241" y="174458"/>
            <a:ext cx="9426488" cy="6557211"/>
          </a:xfrm>
          <a:prstGeom prst="rect">
            <a:avLst/>
          </a:prstGeom>
        </p:spPr>
      </p:pic>
    </p:spTree>
    <p:extLst>
      <p:ext uri="{BB962C8B-B14F-4D97-AF65-F5344CB8AC3E}">
        <p14:creationId xmlns:p14="http://schemas.microsoft.com/office/powerpoint/2010/main" val="3041114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C27BD4-44FC-48EE-8DBC-94137CFC49FA}"/>
              </a:ext>
            </a:extLst>
          </p:cNvPr>
          <p:cNvSpPr txBox="1"/>
          <p:nvPr/>
        </p:nvSpPr>
        <p:spPr>
          <a:xfrm>
            <a:off x="654510" y="697604"/>
            <a:ext cx="5035518" cy="38472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No-cost online clinical consultation on the prevention, diagnosis, and treatment of STIs by your Regional PTC Clinical Faculty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88A"/>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88A"/>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88A"/>
                </a:solidFill>
                <a:effectLst/>
                <a:uLnTx/>
                <a:uFillTx/>
                <a:latin typeface="Calibri" pitchFamily="34" charset="0"/>
                <a:ea typeface="+mn-ea"/>
                <a:cs typeface="+mn-cs"/>
                <a:hlinkClick r:id="rId2"/>
              </a:rPr>
              <a:t>www.STDCCN.org</a:t>
            </a:r>
            <a:endParaRPr kumimoji="0" lang="en-US" sz="3000" b="1" i="0" u="none" strike="noStrike" kern="1200" cap="none" spc="0" normalizeH="0" baseline="0" noProof="0" dirty="0">
              <a:ln>
                <a:noFill/>
              </a:ln>
              <a:solidFill>
                <a:srgbClr val="00788A"/>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000" b="1" noProof="0" dirty="0">
              <a:solidFill>
                <a:srgbClr val="00788A"/>
              </a:solidFill>
              <a:latin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noProof="0" dirty="0">
                <a:solidFill>
                  <a:srgbClr val="00788A"/>
                </a:solidFill>
                <a:latin typeface="Calibri" pitchFamily="34" charset="0"/>
              </a:rPr>
              <a:t>hreno@wustl.edu</a:t>
            </a:r>
            <a:endParaRPr kumimoji="0" lang="en-US" sz="30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88A"/>
              </a:solidFill>
              <a:effectLst/>
              <a:uLnTx/>
              <a:uFillTx/>
              <a:latin typeface="Calibri" pitchFamily="34" charset="0"/>
              <a:ea typeface="+mn-ea"/>
              <a:cs typeface="+mn-cs"/>
            </a:endParaRPr>
          </a:p>
        </p:txBody>
      </p:sp>
      <p:pic>
        <p:nvPicPr>
          <p:cNvPr id="1026" name="Picture 2">
            <a:extLst>
              <a:ext uri="{FF2B5EF4-FFF2-40B4-BE49-F238E27FC236}">
                <a16:creationId xmlns:a16="http://schemas.microsoft.com/office/drawing/2014/main" id="{F0433049-17ED-45A5-8C8C-869F0D00F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84847"/>
            <a:ext cx="5259454" cy="48883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9E2EC7-98C3-4B63-8437-036E74E5AAB6}"/>
              </a:ext>
            </a:extLst>
          </p:cNvPr>
          <p:cNvPicPr>
            <a:picLocks noChangeAspect="1"/>
          </p:cNvPicPr>
          <p:nvPr/>
        </p:nvPicPr>
        <p:blipFill>
          <a:blip r:embed="rId4"/>
          <a:stretch>
            <a:fillRect/>
          </a:stretch>
        </p:blipFill>
        <p:spPr>
          <a:xfrm>
            <a:off x="1975246" y="4307690"/>
            <a:ext cx="2029080" cy="2074620"/>
          </a:xfrm>
          <a:prstGeom prst="rect">
            <a:avLst/>
          </a:prstGeom>
        </p:spPr>
      </p:pic>
    </p:spTree>
    <p:extLst>
      <p:ext uri="{BB962C8B-B14F-4D97-AF65-F5344CB8AC3E}">
        <p14:creationId xmlns:p14="http://schemas.microsoft.com/office/powerpoint/2010/main" val="2876586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F871E-2526-4F12-BF23-2C6C16E28C1E}"/>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B7C86434-044E-4406-858E-857EEA75036C}"/>
              </a:ext>
            </a:extLst>
          </p:cNvPr>
          <p:cNvSpPr>
            <a:spLocks noGrp="1"/>
          </p:cNvSpPr>
          <p:nvPr>
            <p:ph type="body" idx="1"/>
          </p:nvPr>
        </p:nvSpPr>
        <p:spPr>
          <a:xfrm>
            <a:off x="838200" y="1251284"/>
            <a:ext cx="10515600" cy="4925679"/>
          </a:xfrm>
        </p:spPr>
        <p:txBody>
          <a:bodyPr>
            <a:normAutofit fontScale="92500" lnSpcReduction="10000"/>
          </a:bodyPr>
          <a:lstStyle/>
          <a:p>
            <a:pPr marL="114300" indent="0">
              <a:buNone/>
            </a:pPr>
            <a:r>
              <a:rPr lang="en-US" sz="1600" dirty="0">
                <a:solidFill>
                  <a:schemeClr val="tx1"/>
                </a:solidFill>
                <a:latin typeface="+mn-lt"/>
              </a:rPr>
              <a:t>www.cdc.gov/std</a:t>
            </a:r>
          </a:p>
          <a:p>
            <a:pPr marL="114300" indent="0">
              <a:buNone/>
            </a:pPr>
            <a:r>
              <a:rPr lang="en-US" sz="1600" b="0" i="0" dirty="0">
                <a:solidFill>
                  <a:srgbClr val="000000"/>
                </a:solidFill>
                <a:effectLst/>
                <a:latin typeface="+mn-lt"/>
              </a:rPr>
              <a:t>St. Cyr S, Barbee L, </a:t>
            </a:r>
            <a:r>
              <a:rPr lang="en-US" sz="1600" b="0" i="0" dirty="0" err="1">
                <a:solidFill>
                  <a:srgbClr val="000000"/>
                </a:solidFill>
                <a:effectLst/>
                <a:latin typeface="+mn-lt"/>
              </a:rPr>
              <a:t>Workowski</a:t>
            </a:r>
            <a:r>
              <a:rPr lang="en-US" sz="1600" b="0" i="0" dirty="0">
                <a:solidFill>
                  <a:srgbClr val="000000"/>
                </a:solidFill>
                <a:effectLst/>
                <a:latin typeface="+mn-lt"/>
              </a:rPr>
              <a:t> KA, et al. Update to CDC’s Treatment Guidelines for Gonococcal Infection, 2020. MMWR </a:t>
            </a:r>
            <a:r>
              <a:rPr lang="en-US" sz="1600" b="0" i="0" dirty="0" err="1">
                <a:solidFill>
                  <a:srgbClr val="000000"/>
                </a:solidFill>
                <a:effectLst/>
                <a:latin typeface="+mn-lt"/>
              </a:rPr>
              <a:t>Morb</a:t>
            </a:r>
            <a:r>
              <a:rPr lang="en-US" sz="1600" b="0" i="0" dirty="0">
                <a:solidFill>
                  <a:srgbClr val="000000"/>
                </a:solidFill>
                <a:effectLst/>
                <a:latin typeface="+mn-lt"/>
              </a:rPr>
              <a:t> Mortal </a:t>
            </a:r>
            <a:r>
              <a:rPr lang="en-US" sz="1600" b="0" i="0" dirty="0" err="1">
                <a:solidFill>
                  <a:srgbClr val="000000"/>
                </a:solidFill>
                <a:effectLst/>
                <a:latin typeface="+mn-lt"/>
              </a:rPr>
              <a:t>Wkly</a:t>
            </a:r>
            <a:r>
              <a:rPr lang="en-US" sz="1600" b="0" i="0" dirty="0">
                <a:solidFill>
                  <a:srgbClr val="000000"/>
                </a:solidFill>
                <a:effectLst/>
                <a:latin typeface="+mn-lt"/>
              </a:rPr>
              <a:t> Rep 2020;69:1911–1916. </a:t>
            </a:r>
          </a:p>
          <a:p>
            <a:pPr marL="114300" indent="0">
              <a:buNone/>
            </a:pPr>
            <a:endParaRPr lang="en-US" sz="1600" b="0" i="0" dirty="0">
              <a:solidFill>
                <a:srgbClr val="000000"/>
              </a:solidFill>
              <a:effectLst/>
              <a:latin typeface="+mn-lt"/>
            </a:endParaRPr>
          </a:p>
          <a:p>
            <a:pPr marL="0" marR="0" lvl="0" indent="0" algn="l" rtl="0">
              <a:spcBef>
                <a:spcPts val="0"/>
              </a:spcBef>
              <a:spcAft>
                <a:spcPts val="0"/>
              </a:spcAft>
              <a:buNone/>
            </a:pPr>
            <a:r>
              <a:rPr lang="en-US" sz="1600" dirty="0">
                <a:latin typeface="+mn-lt"/>
              </a:rPr>
              <a:t>  </a:t>
            </a:r>
            <a:r>
              <a:rPr lang="en-US" sz="1600" dirty="0">
                <a:solidFill>
                  <a:schemeClr val="dk1"/>
                </a:solidFill>
                <a:latin typeface="+mn-lt"/>
                <a:ea typeface="Calibri"/>
                <a:cs typeface="Calibri"/>
                <a:sym typeface="Calibri"/>
              </a:rPr>
              <a:t>Doan T, Worden L, </a:t>
            </a:r>
            <a:r>
              <a:rPr lang="en-US" sz="1600" dirty="0" err="1">
                <a:solidFill>
                  <a:schemeClr val="dk1"/>
                </a:solidFill>
                <a:latin typeface="+mn-lt"/>
                <a:ea typeface="Calibri"/>
                <a:cs typeface="Calibri"/>
                <a:sym typeface="Calibri"/>
              </a:rPr>
              <a:t>Hinterwirth</a:t>
            </a:r>
            <a:r>
              <a:rPr lang="en-US" sz="1600" dirty="0">
                <a:solidFill>
                  <a:schemeClr val="dk1"/>
                </a:solidFill>
                <a:latin typeface="+mn-lt"/>
                <a:ea typeface="Calibri"/>
                <a:cs typeface="Calibri"/>
                <a:sym typeface="Calibri"/>
              </a:rPr>
              <a:t> A, et al. N </a:t>
            </a:r>
            <a:r>
              <a:rPr lang="en-US" sz="1600" dirty="0" err="1">
                <a:solidFill>
                  <a:schemeClr val="dk1"/>
                </a:solidFill>
                <a:latin typeface="+mn-lt"/>
                <a:ea typeface="Calibri"/>
                <a:cs typeface="Calibri"/>
                <a:sym typeface="Calibri"/>
              </a:rPr>
              <a:t>Engl</a:t>
            </a:r>
            <a:r>
              <a:rPr lang="en-US" sz="1600" dirty="0">
                <a:solidFill>
                  <a:schemeClr val="dk1"/>
                </a:solidFill>
                <a:latin typeface="+mn-lt"/>
                <a:ea typeface="Calibri"/>
                <a:cs typeface="Calibri"/>
                <a:sym typeface="Calibri"/>
              </a:rPr>
              <a:t> J Med 2020;383:1941–50. </a:t>
            </a:r>
          </a:p>
          <a:p>
            <a:pPr marL="0" marR="0" lvl="0" indent="0" algn="l" rtl="0">
              <a:spcBef>
                <a:spcPts val="0"/>
              </a:spcBef>
              <a:spcAft>
                <a:spcPts val="0"/>
              </a:spcAft>
              <a:buNone/>
            </a:pPr>
            <a:endParaRPr lang="en-US" sz="1600" dirty="0">
              <a:latin typeface="+mn-lt"/>
            </a:endParaRPr>
          </a:p>
          <a:p>
            <a:pPr marL="0" marR="0" lvl="0" indent="0" algn="l" rtl="0">
              <a:spcBef>
                <a:spcPts val="0"/>
              </a:spcBef>
              <a:spcAft>
                <a:spcPts val="0"/>
              </a:spcAft>
              <a:buNone/>
            </a:pPr>
            <a:r>
              <a:rPr lang="en-US" sz="1600" dirty="0">
                <a:solidFill>
                  <a:schemeClr val="dk1"/>
                </a:solidFill>
                <a:latin typeface="+mn-lt"/>
                <a:ea typeface="Calibri"/>
                <a:cs typeface="Calibri"/>
                <a:sym typeface="Calibri"/>
              </a:rPr>
              <a:t>  Bachmann LH, Kirkcaldy RD, Geisler WM, et al. Clin Infect Dis 2020. </a:t>
            </a:r>
            <a:r>
              <a:rPr lang="en-US" sz="1600" dirty="0" err="1">
                <a:solidFill>
                  <a:schemeClr val="dk1"/>
                </a:solidFill>
                <a:latin typeface="+mn-lt"/>
                <a:ea typeface="Calibri"/>
                <a:cs typeface="Calibri"/>
                <a:sym typeface="Calibri"/>
              </a:rPr>
              <a:t>Epub</a:t>
            </a:r>
            <a:r>
              <a:rPr lang="en-US" sz="1600" dirty="0">
                <a:solidFill>
                  <a:schemeClr val="dk1"/>
                </a:solidFill>
                <a:latin typeface="+mn-lt"/>
                <a:ea typeface="Calibri"/>
                <a:cs typeface="Calibri"/>
                <a:sym typeface="Calibri"/>
              </a:rPr>
              <a:t> March 18, 2020. </a:t>
            </a:r>
          </a:p>
          <a:p>
            <a:pPr marL="0" marR="0" lvl="0" indent="0" algn="l" rtl="0">
              <a:spcBef>
                <a:spcPts val="0"/>
              </a:spcBef>
              <a:spcAft>
                <a:spcPts val="0"/>
              </a:spcAft>
              <a:buNone/>
            </a:pPr>
            <a:endParaRPr lang="en-US" sz="1600" dirty="0">
              <a:latin typeface="+mn-lt"/>
            </a:endParaRPr>
          </a:p>
          <a:p>
            <a:pPr marL="0" marR="0" lvl="0" indent="0" algn="l" rtl="0">
              <a:spcBef>
                <a:spcPts val="0"/>
              </a:spcBef>
              <a:spcAft>
                <a:spcPts val="0"/>
              </a:spcAft>
              <a:buNone/>
            </a:pPr>
            <a:r>
              <a:rPr lang="en-US" sz="1600" dirty="0">
                <a:solidFill>
                  <a:schemeClr val="dk1"/>
                </a:solidFill>
                <a:latin typeface="+mn-lt"/>
                <a:ea typeface="Calibri"/>
                <a:cs typeface="Calibri"/>
                <a:sym typeface="Calibri"/>
              </a:rPr>
              <a:t>  </a:t>
            </a:r>
            <a:r>
              <a:rPr lang="en-US" sz="1600" dirty="0" err="1">
                <a:solidFill>
                  <a:schemeClr val="dk1"/>
                </a:solidFill>
                <a:latin typeface="+mn-lt"/>
                <a:ea typeface="Calibri"/>
                <a:cs typeface="Calibri"/>
                <a:sym typeface="Calibri"/>
              </a:rPr>
              <a:t>Yousfi</a:t>
            </a:r>
            <a:r>
              <a:rPr lang="en-US" sz="1600" dirty="0">
                <a:solidFill>
                  <a:schemeClr val="dk1"/>
                </a:solidFill>
                <a:latin typeface="+mn-lt"/>
                <a:ea typeface="Calibri"/>
                <a:cs typeface="Calibri"/>
                <a:sym typeface="Calibri"/>
              </a:rPr>
              <a:t> K, Gaudreau C, Pilon PA, et al. </a:t>
            </a:r>
            <a:r>
              <a:rPr lang="en-US" sz="1600" dirty="0" err="1">
                <a:solidFill>
                  <a:schemeClr val="dk1"/>
                </a:solidFill>
                <a:latin typeface="+mn-lt"/>
                <a:ea typeface="Calibri"/>
                <a:cs typeface="Calibri"/>
                <a:sym typeface="Calibri"/>
              </a:rPr>
              <a:t>Antimicrob</a:t>
            </a:r>
            <a:r>
              <a:rPr lang="en-US" sz="1600" dirty="0">
                <a:solidFill>
                  <a:schemeClr val="dk1"/>
                </a:solidFill>
                <a:latin typeface="+mn-lt"/>
                <a:ea typeface="Calibri"/>
                <a:cs typeface="Calibri"/>
                <a:sym typeface="Calibri"/>
              </a:rPr>
              <a:t> Agents Chemother 2019. </a:t>
            </a:r>
          </a:p>
          <a:p>
            <a:pPr marL="0" marR="0" lvl="0" indent="0" algn="l" rtl="0">
              <a:spcBef>
                <a:spcPts val="0"/>
              </a:spcBef>
              <a:spcAft>
                <a:spcPts val="0"/>
              </a:spcAft>
              <a:buNone/>
            </a:pPr>
            <a:endParaRPr lang="en-US" sz="1600" dirty="0">
              <a:latin typeface="+mn-lt"/>
            </a:endParaRPr>
          </a:p>
          <a:p>
            <a:pPr marL="0" marR="0" lvl="0" indent="0" algn="l" rtl="0">
              <a:spcBef>
                <a:spcPts val="0"/>
              </a:spcBef>
              <a:spcAft>
                <a:spcPts val="0"/>
              </a:spcAft>
              <a:buNone/>
            </a:pPr>
            <a:r>
              <a:rPr lang="en-US" sz="1600" dirty="0">
                <a:solidFill>
                  <a:schemeClr val="dk1"/>
                </a:solidFill>
                <a:latin typeface="+mn-lt"/>
                <a:ea typeface="Calibri"/>
                <a:cs typeface="Calibri"/>
                <a:sym typeface="Calibri"/>
              </a:rPr>
              <a:t>  Gaudreau C, Pilon PA, </a:t>
            </a:r>
            <a:r>
              <a:rPr lang="en-US" sz="1600" dirty="0" err="1">
                <a:solidFill>
                  <a:schemeClr val="dk1"/>
                </a:solidFill>
                <a:latin typeface="+mn-lt"/>
                <a:ea typeface="Calibri"/>
                <a:cs typeface="Calibri"/>
                <a:sym typeface="Calibri"/>
              </a:rPr>
              <a:t>Sylvestre</a:t>
            </a:r>
            <a:r>
              <a:rPr lang="en-US" sz="1600" dirty="0">
                <a:solidFill>
                  <a:schemeClr val="dk1"/>
                </a:solidFill>
                <a:latin typeface="+mn-lt"/>
                <a:ea typeface="Calibri"/>
                <a:cs typeface="Calibri"/>
                <a:sym typeface="Calibri"/>
              </a:rPr>
              <a:t> JL, Boucher F, </a:t>
            </a:r>
            <a:r>
              <a:rPr lang="en-US" sz="1600" dirty="0" err="1">
                <a:solidFill>
                  <a:schemeClr val="dk1"/>
                </a:solidFill>
                <a:latin typeface="+mn-lt"/>
                <a:ea typeface="Calibri"/>
                <a:cs typeface="Calibri"/>
                <a:sym typeface="Calibri"/>
              </a:rPr>
              <a:t>Bekal</a:t>
            </a:r>
            <a:r>
              <a:rPr lang="en-US" sz="1600" dirty="0">
                <a:solidFill>
                  <a:schemeClr val="dk1"/>
                </a:solidFill>
                <a:latin typeface="+mn-lt"/>
                <a:ea typeface="Calibri"/>
                <a:cs typeface="Calibri"/>
                <a:sym typeface="Calibri"/>
              </a:rPr>
              <a:t> </a:t>
            </a:r>
            <a:r>
              <a:rPr lang="en-US" sz="1600" dirty="0" err="1">
                <a:solidFill>
                  <a:schemeClr val="dk1"/>
                </a:solidFill>
                <a:latin typeface="+mn-lt"/>
                <a:ea typeface="Calibri"/>
                <a:cs typeface="Calibri"/>
                <a:sym typeface="Calibri"/>
              </a:rPr>
              <a:t>S.Emerg</a:t>
            </a:r>
            <a:r>
              <a:rPr lang="en-US" sz="1600" dirty="0">
                <a:solidFill>
                  <a:schemeClr val="dk1"/>
                </a:solidFill>
                <a:latin typeface="+mn-lt"/>
                <a:ea typeface="Calibri"/>
                <a:cs typeface="Calibri"/>
                <a:sym typeface="Calibri"/>
              </a:rPr>
              <a:t> Infect Dis 2016.</a:t>
            </a:r>
            <a:endParaRPr lang="en-US" sz="1600" b="0" i="0" dirty="0">
              <a:solidFill>
                <a:srgbClr val="000000"/>
              </a:solidFill>
              <a:effectLst/>
              <a:latin typeface="+mn-lt"/>
            </a:endParaRPr>
          </a:p>
          <a:p>
            <a:pPr marL="114300" indent="0">
              <a:buNone/>
            </a:pPr>
            <a:r>
              <a:rPr lang="en-US" sz="1600" dirty="0">
                <a:latin typeface="+mn-lt"/>
              </a:rPr>
              <a:t>Cuffe et al. </a:t>
            </a:r>
            <a:r>
              <a:rPr lang="en-US" sz="1600" dirty="0">
                <a:solidFill>
                  <a:schemeClr val="tx1"/>
                </a:solidFill>
                <a:latin typeface="+mn-lt"/>
              </a:rPr>
              <a:t>2021</a:t>
            </a:r>
            <a:r>
              <a:rPr lang="en-US" sz="1600" dirty="0">
                <a:latin typeface="+mn-lt"/>
              </a:rPr>
              <a:t>. STD 48(6): 429.</a:t>
            </a:r>
            <a:endParaRPr lang="en-US" sz="1600" b="0" i="0" dirty="0">
              <a:solidFill>
                <a:schemeClr val="tx1"/>
              </a:solidFill>
              <a:effectLst/>
              <a:latin typeface="+mn-lt"/>
            </a:endParaRPr>
          </a:p>
          <a:p>
            <a:pPr marL="114300" indent="0">
              <a:buNone/>
            </a:pPr>
            <a:r>
              <a:rPr lang="en-US" sz="1600" b="0" i="0" dirty="0" err="1">
                <a:solidFill>
                  <a:srgbClr val="000000"/>
                </a:solidFill>
                <a:effectLst/>
                <a:latin typeface="+mn-lt"/>
              </a:rPr>
              <a:t>Workowski</a:t>
            </a:r>
            <a:r>
              <a:rPr lang="en-US" sz="1600" b="0" i="0" dirty="0">
                <a:solidFill>
                  <a:srgbClr val="000000"/>
                </a:solidFill>
                <a:effectLst/>
                <a:latin typeface="+mn-lt"/>
              </a:rPr>
              <a:t> KA, Bachmann LH, Chan PA, et al. Sexually Transmitted Infections Treatment Guidelines, 2021. MMWR </a:t>
            </a:r>
            <a:r>
              <a:rPr lang="en-US" sz="1600" b="0" i="0" dirty="0" err="1">
                <a:solidFill>
                  <a:srgbClr val="000000"/>
                </a:solidFill>
                <a:effectLst/>
                <a:latin typeface="+mn-lt"/>
              </a:rPr>
              <a:t>Recomm</a:t>
            </a:r>
            <a:r>
              <a:rPr lang="en-US" sz="1600" b="0" i="0" dirty="0">
                <a:solidFill>
                  <a:srgbClr val="000000"/>
                </a:solidFill>
                <a:effectLst/>
                <a:latin typeface="+mn-lt"/>
              </a:rPr>
              <a:t> Rep 2021;70(No. RR-4):1–187.</a:t>
            </a:r>
            <a:endParaRPr lang="en-US" sz="1600" dirty="0">
              <a:solidFill>
                <a:schemeClr val="tx1"/>
              </a:solidFill>
              <a:latin typeface="+mn-lt"/>
            </a:endParaRPr>
          </a:p>
          <a:p>
            <a:pPr marL="114300" indent="0">
              <a:buNone/>
            </a:pPr>
            <a:endParaRPr lang="en-US" sz="1600" dirty="0">
              <a:solidFill>
                <a:schemeClr val="tx1"/>
              </a:solidFill>
              <a:latin typeface="+mn-lt"/>
            </a:endParaRPr>
          </a:p>
          <a:p>
            <a:pPr marL="0" indent="0" eaLnBrk="0" fontAlgn="base" hangingPunct="0">
              <a:lnSpc>
                <a:spcPct val="100000"/>
              </a:lnSpc>
              <a:spcBef>
                <a:spcPct val="0"/>
              </a:spcBef>
              <a:spcAft>
                <a:spcPct val="0"/>
              </a:spcAft>
              <a:buClrTx/>
              <a:buSzTx/>
              <a:buNone/>
            </a:pPr>
            <a:r>
              <a:rPr kumimoji="0" lang="en-US" altLang="en-US" sz="1600" i="0" strike="noStrike" cap="none" normalizeH="0" baseline="0" dirty="0">
                <a:ln>
                  <a:noFill/>
                </a:ln>
                <a:solidFill>
                  <a:schemeClr val="tx1"/>
                </a:solidFill>
                <a:effectLst/>
                <a:latin typeface="+mn-lt"/>
              </a:rPr>
              <a:t>  O </a:t>
            </a:r>
            <a:r>
              <a:rPr kumimoji="0" lang="en-US" altLang="en-US" sz="1600" i="0" strike="noStrike" cap="none" normalizeH="0" baseline="0" dirty="0" err="1">
                <a:ln>
                  <a:noFill/>
                </a:ln>
                <a:solidFill>
                  <a:schemeClr val="tx1"/>
                </a:solidFill>
                <a:effectLst/>
                <a:latin typeface="+mn-lt"/>
              </a:rPr>
              <a:t>Mmeje</a:t>
            </a:r>
            <a:r>
              <a:rPr kumimoji="0" lang="en-US" altLang="en-US" sz="1600" i="0" strike="noStrike" cap="none" normalizeH="0" baseline="0" dirty="0">
                <a:ln>
                  <a:noFill/>
                </a:ln>
                <a:solidFill>
                  <a:schemeClr val="tx1"/>
                </a:solidFill>
                <a:effectLst/>
                <a:latin typeface="+mn-lt"/>
              </a:rPr>
              <a:t> et al. Breakdown in the expedited partner therapy treatment cascade: from reproductive healthcare provider to the pharmacist2020 Sep;223(3):417.e1-417.e8. </a:t>
            </a:r>
            <a:r>
              <a:rPr kumimoji="0" lang="en-US" altLang="en-US" sz="1600" i="0" strike="noStrike" cap="none" normalizeH="0" baseline="0" dirty="0" err="1">
                <a:ln>
                  <a:noFill/>
                </a:ln>
                <a:solidFill>
                  <a:schemeClr val="tx1"/>
                </a:solidFill>
                <a:effectLst/>
                <a:latin typeface="+mn-lt"/>
              </a:rPr>
              <a:t>doi</a:t>
            </a:r>
            <a:r>
              <a:rPr kumimoji="0" lang="en-US" altLang="en-US" sz="1600" i="0" strike="noStrike" cap="none" normalizeH="0" baseline="0" dirty="0">
                <a:ln>
                  <a:noFill/>
                </a:ln>
                <a:solidFill>
                  <a:schemeClr val="tx1"/>
                </a:solidFill>
                <a:effectLst/>
                <a:latin typeface="+mn-lt"/>
              </a:rPr>
              <a:t>: 10.1016/j.ajog.2020.02.038. </a:t>
            </a:r>
            <a:r>
              <a:rPr kumimoji="0" lang="en-US" altLang="en-US" sz="1600" i="0" strike="noStrike" cap="none" normalizeH="0" baseline="0" dirty="0" err="1">
                <a:ln>
                  <a:noFill/>
                </a:ln>
                <a:solidFill>
                  <a:schemeClr val="tx1"/>
                </a:solidFill>
                <a:effectLst/>
                <a:latin typeface="+mn-lt"/>
              </a:rPr>
              <a:t>Epub</a:t>
            </a:r>
            <a:r>
              <a:rPr kumimoji="0" lang="en-US" altLang="en-US" sz="1600" i="0" strike="noStrike" cap="none" normalizeH="0" baseline="0" dirty="0">
                <a:ln>
                  <a:noFill/>
                </a:ln>
                <a:solidFill>
                  <a:schemeClr val="tx1"/>
                </a:solidFill>
                <a:effectLst/>
                <a:latin typeface="+mn-lt"/>
              </a:rPr>
              <a:t> 2020 Mar 2.</a:t>
            </a:r>
          </a:p>
          <a:p>
            <a:pPr marL="0" indent="0" eaLnBrk="0" fontAlgn="base" hangingPunct="0">
              <a:lnSpc>
                <a:spcPct val="100000"/>
              </a:lnSpc>
              <a:spcBef>
                <a:spcPct val="0"/>
              </a:spcBef>
              <a:spcAft>
                <a:spcPct val="0"/>
              </a:spcAft>
              <a:buClrTx/>
              <a:buSzTx/>
              <a:buNone/>
            </a:pPr>
            <a:endParaRPr kumimoji="0" lang="en-US" altLang="en-US" sz="1600" i="0" strike="noStrike" cap="none" normalizeH="0" baseline="0" dirty="0">
              <a:ln>
                <a:noFill/>
              </a:ln>
              <a:solidFill>
                <a:schemeClr val="tx1"/>
              </a:solidFill>
              <a:effectLst/>
              <a:latin typeface="+mn-lt"/>
            </a:endParaRPr>
          </a:p>
          <a:p>
            <a:pPr marL="0" indent="0" eaLnBrk="0" fontAlgn="base" hangingPunct="0">
              <a:lnSpc>
                <a:spcPct val="100000"/>
              </a:lnSpc>
              <a:spcBef>
                <a:spcPct val="0"/>
              </a:spcBef>
              <a:spcAft>
                <a:spcPct val="0"/>
              </a:spcAft>
              <a:buClrTx/>
              <a:buSzTx/>
              <a:buNone/>
            </a:pPr>
            <a:r>
              <a:rPr kumimoji="0" lang="en-US" altLang="en-US" sz="1600" i="0" strike="noStrike" cap="none" normalizeH="0" baseline="0" dirty="0">
                <a:ln>
                  <a:noFill/>
                </a:ln>
                <a:solidFill>
                  <a:schemeClr val="tx1"/>
                </a:solidFill>
                <a:effectLst/>
                <a:latin typeface="+mn-lt"/>
              </a:rPr>
              <a:t>  J </a:t>
            </a:r>
            <a:r>
              <a:rPr kumimoji="0" lang="en-US" altLang="en-US" sz="1600" i="0" strike="noStrike" cap="none" normalizeH="0" baseline="0" dirty="0" err="1">
                <a:ln>
                  <a:noFill/>
                </a:ln>
                <a:solidFill>
                  <a:schemeClr val="tx1"/>
                </a:solidFill>
                <a:effectLst/>
                <a:latin typeface="+mn-lt"/>
              </a:rPr>
              <a:t>Slutsker</a:t>
            </a:r>
            <a:r>
              <a:rPr lang="en-US" altLang="en-US" sz="1600" dirty="0">
                <a:solidFill>
                  <a:schemeClr val="tx1"/>
                </a:solidFill>
                <a:latin typeface="+mn-lt"/>
              </a:rPr>
              <a:t> et al. </a:t>
            </a:r>
            <a:r>
              <a:rPr kumimoji="0" lang="en-US" altLang="en-US" sz="1600" i="0" strike="noStrike" cap="none" normalizeH="0" baseline="0" dirty="0">
                <a:ln>
                  <a:noFill/>
                </a:ln>
                <a:solidFill>
                  <a:schemeClr val="tx1"/>
                </a:solidFill>
                <a:effectLst/>
                <a:latin typeface="+mn-lt"/>
              </a:rPr>
              <a:t>Do Prescriptions for Expedited Partner Therapy for Chlamydia Get Filled? Findings From a Multi-Jurisdictional Evaluation, United States, 2017-20192020 Jun;47(6):376-382. </a:t>
            </a:r>
            <a:r>
              <a:rPr kumimoji="0" lang="en-US" altLang="en-US" sz="1600" i="0" strike="noStrike" cap="none" normalizeH="0" baseline="0" dirty="0" err="1">
                <a:ln>
                  <a:noFill/>
                </a:ln>
                <a:solidFill>
                  <a:schemeClr val="tx1"/>
                </a:solidFill>
                <a:effectLst/>
                <a:latin typeface="+mn-lt"/>
              </a:rPr>
              <a:t>doi</a:t>
            </a:r>
            <a:r>
              <a:rPr kumimoji="0" lang="en-US" altLang="en-US" sz="1600" i="0" strike="noStrike" cap="none" normalizeH="0" baseline="0" dirty="0">
                <a:ln>
                  <a:noFill/>
                </a:ln>
                <a:solidFill>
                  <a:schemeClr val="tx1"/>
                </a:solidFill>
                <a:effectLst/>
                <a:latin typeface="+mn-lt"/>
              </a:rPr>
              <a:t>: 10.1097/OLQ.0000000000001163.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5B616B"/>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212121"/>
              </a:solidFill>
              <a:effectLst/>
              <a:latin typeface="Merriweather"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rgbClr val="212121"/>
              </a:solidFill>
              <a:effectLst/>
              <a:latin typeface="Merriweather" panose="00000500000000000000" pitchFamily="2" charset="0"/>
            </a:endParaRPr>
          </a:p>
          <a:p>
            <a:pPr marL="114300" indent="0">
              <a:buNone/>
            </a:pPr>
            <a:endParaRPr lang="en-US" dirty="0"/>
          </a:p>
          <a:p>
            <a:pPr marL="114300" indent="0">
              <a:buNone/>
            </a:pPr>
            <a:endParaRPr lang="en-US" dirty="0"/>
          </a:p>
        </p:txBody>
      </p:sp>
      <p:sp>
        <p:nvSpPr>
          <p:cNvPr id="4" name="Rectangle 1">
            <a:extLst>
              <a:ext uri="{FF2B5EF4-FFF2-40B4-BE49-F238E27FC236}">
                <a16:creationId xmlns:a16="http://schemas.microsoft.com/office/drawing/2014/main" id="{CF5D06F2-AAAC-4269-B422-26BA72AC591C}"/>
              </a:ext>
            </a:extLst>
          </p:cNvPr>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
        <p:nvSpPr>
          <p:cNvPr id="5" name="Rectangle 2">
            <a:extLst>
              <a:ext uri="{FF2B5EF4-FFF2-40B4-BE49-F238E27FC236}">
                <a16:creationId xmlns:a16="http://schemas.microsoft.com/office/drawing/2014/main" id="{F947AF80-7550-4BE9-8CB8-481F93106514}"/>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86564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393D6-B211-4E92-9959-36C412FFDEF2}"/>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HSV</a:t>
            </a:r>
          </a:p>
        </p:txBody>
      </p:sp>
      <p:sp>
        <p:nvSpPr>
          <p:cNvPr id="3" name="Text Placeholder 2">
            <a:extLst>
              <a:ext uri="{FF2B5EF4-FFF2-40B4-BE49-F238E27FC236}">
                <a16:creationId xmlns:a16="http://schemas.microsoft.com/office/drawing/2014/main" id="{0A2A6202-7AB0-407C-83A7-BA9CE7012CD2}"/>
              </a:ext>
            </a:extLst>
          </p:cNvPr>
          <p:cNvSpPr>
            <a:spLocks noGrp="1"/>
          </p:cNvSpPr>
          <p:nvPr>
            <p:ph type="body" idx="1"/>
          </p:nvPr>
        </p:nvSpPr>
        <p:spPr>
          <a:xfrm>
            <a:off x="4367695" y="94343"/>
            <a:ext cx="6997911" cy="6582227"/>
          </a:xfrm>
        </p:spPr>
        <p:txBody>
          <a:bodyPr anchor="ctr">
            <a:normAutofit/>
          </a:bodyPr>
          <a:lstStyle/>
          <a:p>
            <a:r>
              <a:rPr lang="en-US" sz="2400" dirty="0"/>
              <a:t>Though over all prevalence is decreasing, HSV is still very common.</a:t>
            </a:r>
          </a:p>
          <a:p>
            <a:r>
              <a:rPr lang="en-US" sz="2400" dirty="0"/>
              <a:t>IgM testing is inaccurate (poor Se/ </a:t>
            </a:r>
            <a:r>
              <a:rPr lang="en-US" sz="2400" dirty="0" err="1"/>
              <a:t>Sp</a:t>
            </a:r>
            <a:r>
              <a:rPr lang="en-US" sz="2400" dirty="0"/>
              <a:t>).</a:t>
            </a:r>
          </a:p>
          <a:p>
            <a:r>
              <a:rPr lang="en-US" sz="2400" dirty="0"/>
              <a:t>Screening in asymptomatic people is not recommended (USPSTF)</a:t>
            </a:r>
          </a:p>
          <a:p>
            <a:r>
              <a:rPr lang="en-US" sz="2400" dirty="0"/>
              <a:t>Should patients at STI clinic be screened for herpes symptoms?</a:t>
            </a:r>
          </a:p>
          <a:p>
            <a:r>
              <a:rPr lang="en-US" sz="2400" dirty="0"/>
              <a:t>Diagnostic testing can be offered to those with atypical presentations or recurrent symptoms….but with what?</a:t>
            </a:r>
          </a:p>
        </p:txBody>
      </p:sp>
    </p:spTree>
    <p:extLst>
      <p:ext uri="{BB962C8B-B14F-4D97-AF65-F5344CB8AC3E}">
        <p14:creationId xmlns:p14="http://schemas.microsoft.com/office/powerpoint/2010/main" val="2981579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10525-0055-44F9-86CE-33A7F0C3F787}"/>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HSV serologic testing</a:t>
            </a:r>
          </a:p>
        </p:txBody>
      </p:sp>
      <p:sp>
        <p:nvSpPr>
          <p:cNvPr id="3" name="Text Placeholder 2">
            <a:extLst>
              <a:ext uri="{FF2B5EF4-FFF2-40B4-BE49-F238E27FC236}">
                <a16:creationId xmlns:a16="http://schemas.microsoft.com/office/drawing/2014/main" id="{06A42CAB-96EC-40EF-9221-38560869BBD4}"/>
              </a:ext>
            </a:extLst>
          </p:cNvPr>
          <p:cNvSpPr>
            <a:spLocks noGrp="1"/>
          </p:cNvSpPr>
          <p:nvPr>
            <p:ph type="body" idx="1"/>
          </p:nvPr>
        </p:nvSpPr>
        <p:spPr>
          <a:xfrm>
            <a:off x="4310743" y="649480"/>
            <a:ext cx="7707086" cy="5546047"/>
          </a:xfrm>
        </p:spPr>
        <p:txBody>
          <a:bodyPr anchor="ctr">
            <a:normAutofit/>
          </a:bodyPr>
          <a:lstStyle/>
          <a:p>
            <a:r>
              <a:rPr lang="en-US" sz="2600" dirty="0"/>
              <a:t>Only 12 weeks after symptoms (if thought to be initial episode).</a:t>
            </a:r>
          </a:p>
          <a:p>
            <a:r>
              <a:rPr lang="en-US" sz="2600" dirty="0"/>
              <a:t>It should be a 2-step process with EIA testing and then confirmation with </a:t>
            </a:r>
            <a:r>
              <a:rPr lang="en-US" sz="2600" dirty="0" err="1"/>
              <a:t>Biokit</a:t>
            </a:r>
            <a:r>
              <a:rPr lang="en-US" sz="2600" dirty="0"/>
              <a:t> or UW Western Blot.</a:t>
            </a:r>
          </a:p>
          <a:p>
            <a:endParaRPr lang="en-US" sz="2600" dirty="0"/>
          </a:p>
          <a:p>
            <a:r>
              <a:rPr lang="en-US" sz="2600" dirty="0"/>
              <a:t>More info to come!</a:t>
            </a:r>
          </a:p>
          <a:p>
            <a:endParaRPr lang="en-US" sz="2000" dirty="0"/>
          </a:p>
        </p:txBody>
      </p:sp>
    </p:spTree>
    <p:extLst>
      <p:ext uri="{BB962C8B-B14F-4D97-AF65-F5344CB8AC3E}">
        <p14:creationId xmlns:p14="http://schemas.microsoft.com/office/powerpoint/2010/main" val="1897256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AAF47-5F0F-4516-A126-3DCD6798AD16}"/>
              </a:ext>
            </a:extLst>
          </p:cNvPr>
          <p:cNvPicPr>
            <a:picLocks noChangeAspect="1"/>
          </p:cNvPicPr>
          <p:nvPr/>
        </p:nvPicPr>
        <p:blipFill>
          <a:blip r:embed="rId2"/>
          <a:stretch>
            <a:fillRect/>
          </a:stretch>
        </p:blipFill>
        <p:spPr>
          <a:xfrm>
            <a:off x="1143000" y="176463"/>
            <a:ext cx="9769642" cy="6505073"/>
          </a:xfrm>
          <a:prstGeom prst="rect">
            <a:avLst/>
          </a:prstGeom>
        </p:spPr>
      </p:pic>
    </p:spTree>
    <p:extLst>
      <p:ext uri="{BB962C8B-B14F-4D97-AF65-F5344CB8AC3E}">
        <p14:creationId xmlns:p14="http://schemas.microsoft.com/office/powerpoint/2010/main" val="2320464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Google Shape;153;p10"/>
          <p:cNvSpPr txBox="1">
            <a:spLocks noGrp="1"/>
          </p:cNvSpPr>
          <p:nvPr>
            <p:ph type="title"/>
          </p:nvPr>
        </p:nvSpPr>
        <p:spPr>
          <a:xfrm>
            <a:off x="264956" y="152216"/>
            <a:ext cx="7231758" cy="164297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000" dirty="0"/>
              <a:t>2021 STI Treatment Guidelines—Prevention</a:t>
            </a:r>
          </a:p>
        </p:txBody>
      </p:sp>
      <p:sp>
        <p:nvSpPr>
          <p:cNvPr id="154" name="Google Shape;154;p10"/>
          <p:cNvSpPr txBox="1">
            <a:spLocks noGrp="1"/>
          </p:cNvSpPr>
          <p:nvPr>
            <p:ph type="body" idx="1"/>
          </p:nvPr>
        </p:nvSpPr>
        <p:spPr>
          <a:xfrm>
            <a:off x="662787" y="1947402"/>
            <a:ext cx="6551495" cy="3993575"/>
          </a:xfrm>
          <a:prstGeom prst="rect">
            <a:avLst/>
          </a:prstGeom>
        </p:spPr>
        <p:txBody>
          <a:bodyPr spcFirstLastPara="1" lIns="91425" tIns="45700" rIns="91425" bIns="45700" anchor="t" anchorCtr="0">
            <a:normAutofit fontScale="92500"/>
          </a:bodyPr>
          <a:lstStyle/>
          <a:p>
            <a:pPr marL="228600" lvl="0" indent="-228600" rtl="0">
              <a:spcBef>
                <a:spcPts val="0"/>
              </a:spcBef>
              <a:spcAft>
                <a:spcPts val="0"/>
              </a:spcAft>
              <a:buClr>
                <a:schemeClr val="dk1"/>
              </a:buClr>
              <a:buSzPts val="2800"/>
              <a:buChar char="•"/>
            </a:pPr>
            <a:r>
              <a:rPr lang="en-US" sz="2400" dirty="0"/>
              <a:t>Latest on counseling, screening, Expedited Partner Therapy (EPT), vaccination.</a:t>
            </a:r>
          </a:p>
          <a:p>
            <a:pPr marL="228600" lvl="0" indent="-228600" rtl="0">
              <a:spcBef>
                <a:spcPts val="1000"/>
              </a:spcBef>
              <a:spcAft>
                <a:spcPts val="0"/>
              </a:spcAft>
              <a:buClr>
                <a:schemeClr val="dk1"/>
              </a:buClr>
              <a:buSzPts val="2800"/>
              <a:buChar char="•"/>
            </a:pPr>
            <a:r>
              <a:rPr lang="en-US" sz="2400" dirty="0"/>
              <a:t>Updated 5Ps: Partners, Practices, Past history of STIs, Protection, Pregnancy Preferences + Updated “Taking a Sexual History.”</a:t>
            </a:r>
          </a:p>
          <a:p>
            <a:pPr marL="228600" lvl="0" indent="-228600" rtl="0">
              <a:spcBef>
                <a:spcPts val="1000"/>
              </a:spcBef>
              <a:spcAft>
                <a:spcPts val="0"/>
              </a:spcAft>
              <a:buClr>
                <a:schemeClr val="dk1"/>
              </a:buClr>
              <a:buSzPts val="2800"/>
              <a:buChar char="•"/>
            </a:pPr>
            <a:r>
              <a:rPr lang="en-US" sz="2400" dirty="0"/>
              <a:t>New sections on multipurpose prevention technologies.</a:t>
            </a:r>
          </a:p>
          <a:p>
            <a:pPr marL="228600" lvl="0" indent="-228600" rtl="0">
              <a:spcBef>
                <a:spcPts val="1000"/>
              </a:spcBef>
              <a:spcAft>
                <a:spcPts val="0"/>
              </a:spcAft>
              <a:buClr>
                <a:schemeClr val="dk1"/>
              </a:buClr>
              <a:buSzPts val="2800"/>
              <a:buChar char="•"/>
            </a:pPr>
            <a:r>
              <a:rPr lang="en-US" sz="2400" dirty="0"/>
              <a:t>Expanded sections on Special Populations including:</a:t>
            </a:r>
          </a:p>
          <a:p>
            <a:pPr marL="685800" lvl="1" indent="-228600" rtl="0">
              <a:spcBef>
                <a:spcPts val="500"/>
              </a:spcBef>
              <a:spcAft>
                <a:spcPts val="0"/>
              </a:spcAft>
              <a:buClr>
                <a:schemeClr val="dk1"/>
              </a:buClr>
              <a:buSzPts val="2400"/>
              <a:buChar char="•"/>
            </a:pPr>
            <a:r>
              <a:rPr lang="en-US" dirty="0"/>
              <a:t>Cisgender men who have sex with cisgender men</a:t>
            </a:r>
          </a:p>
          <a:p>
            <a:pPr marL="685800" lvl="1" indent="-228600" rtl="0">
              <a:spcBef>
                <a:spcPts val="500"/>
              </a:spcBef>
              <a:spcAft>
                <a:spcPts val="0"/>
              </a:spcAft>
              <a:buClr>
                <a:schemeClr val="dk1"/>
              </a:buClr>
              <a:buSzPts val="2400"/>
              <a:buChar char="•"/>
            </a:pPr>
            <a:r>
              <a:rPr lang="en-US" dirty="0"/>
              <a:t>Transgender and gender diverse persons</a:t>
            </a:r>
          </a:p>
          <a:p>
            <a:pPr marL="685800" lvl="1" indent="-76200" rtl="0">
              <a:spcBef>
                <a:spcPts val="500"/>
              </a:spcBef>
              <a:spcAft>
                <a:spcPts val="0"/>
              </a:spcAft>
              <a:buClr>
                <a:schemeClr val="dk1"/>
              </a:buClr>
              <a:buSzPts val="2400"/>
              <a:buNone/>
            </a:pPr>
            <a:endParaRPr lang="en-US" sz="1700" dirty="0"/>
          </a:p>
        </p:txBody>
      </p:sp>
      <p:sp>
        <p:nvSpPr>
          <p:cNvPr id="99" name="Rectangle 9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6" name="Google Shape;156;p10" descr="Graphical user interface&#10;&#10;Description automatically generated with medium confidence"/>
          <p:cNvPicPr preferRelativeResize="0"/>
          <p:nvPr/>
        </p:nvPicPr>
        <p:blipFill rotWithShape="1">
          <a:blip r:embed="rId3"/>
          <a:srcRect l="3378" t="25427" r="63337" b="12418"/>
          <a:stretch/>
        </p:blipFill>
        <p:spPr>
          <a:xfrm>
            <a:off x="7214282" y="909081"/>
            <a:ext cx="3893899" cy="507173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FC08-49DA-45D8-A7EB-DD346DE93BB7}"/>
              </a:ext>
            </a:extLst>
          </p:cNvPr>
          <p:cNvSpPr>
            <a:spLocks noGrp="1"/>
          </p:cNvSpPr>
          <p:nvPr>
            <p:ph type="title"/>
          </p:nvPr>
        </p:nvSpPr>
        <p:spPr>
          <a:xfrm>
            <a:off x="354729" y="0"/>
            <a:ext cx="9692640" cy="1325562"/>
          </a:xfrm>
        </p:spPr>
        <p:txBody>
          <a:bodyPr/>
          <a:lstStyle/>
          <a:p>
            <a:r>
              <a:rPr lang="en-US" dirty="0"/>
              <a:t>Screening recommendations</a:t>
            </a:r>
          </a:p>
        </p:txBody>
      </p:sp>
      <p:pic>
        <p:nvPicPr>
          <p:cNvPr id="5" name="Content Placeholder 4">
            <a:extLst>
              <a:ext uri="{FF2B5EF4-FFF2-40B4-BE49-F238E27FC236}">
                <a16:creationId xmlns:a16="http://schemas.microsoft.com/office/drawing/2014/main" id="{CA003C28-7A38-4C2C-ABFC-D3959D7319AD}"/>
              </a:ext>
            </a:extLst>
          </p:cNvPr>
          <p:cNvPicPr>
            <a:picLocks noGrp="1" noChangeAspect="1"/>
          </p:cNvPicPr>
          <p:nvPr>
            <p:ph idx="1"/>
          </p:nvPr>
        </p:nvPicPr>
        <p:blipFill>
          <a:blip r:embed="rId2"/>
          <a:stretch>
            <a:fillRect/>
          </a:stretch>
        </p:blipFill>
        <p:spPr>
          <a:xfrm>
            <a:off x="646226" y="1325562"/>
            <a:ext cx="10199577" cy="5329646"/>
          </a:xfrm>
          <a:ln>
            <a:solidFill>
              <a:schemeClr val="tx1"/>
            </a:solidFill>
          </a:ln>
        </p:spPr>
      </p:pic>
    </p:spTree>
    <p:extLst>
      <p:ext uri="{BB962C8B-B14F-4D97-AF65-F5344CB8AC3E}">
        <p14:creationId xmlns:p14="http://schemas.microsoft.com/office/powerpoint/2010/main" val="86439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E8445-97B0-4A2F-94D6-5DD693DC4F80}"/>
              </a:ext>
            </a:extLst>
          </p:cNvPr>
          <p:cNvSpPr>
            <a:spLocks noGrp="1"/>
          </p:cNvSpPr>
          <p:nvPr>
            <p:ph type="title"/>
          </p:nvPr>
        </p:nvSpPr>
        <p:spPr>
          <a:xfrm>
            <a:off x="218575" y="900529"/>
            <a:ext cx="4004509" cy="1325563"/>
          </a:xfrm>
        </p:spPr>
        <p:txBody>
          <a:bodyPr>
            <a:normAutofit fontScale="90000"/>
          </a:bodyPr>
          <a:lstStyle/>
          <a:p>
            <a:r>
              <a:rPr lang="en-US" dirty="0"/>
              <a:t>Screening recommendations</a:t>
            </a:r>
          </a:p>
        </p:txBody>
      </p:sp>
      <p:pic>
        <p:nvPicPr>
          <p:cNvPr id="7" name="Picture 6">
            <a:extLst>
              <a:ext uri="{FF2B5EF4-FFF2-40B4-BE49-F238E27FC236}">
                <a16:creationId xmlns:a16="http://schemas.microsoft.com/office/drawing/2014/main" id="{08DC7B0A-24E0-40F2-83FF-3F26D6B0019E}"/>
              </a:ext>
            </a:extLst>
          </p:cNvPr>
          <p:cNvPicPr>
            <a:picLocks noChangeAspect="1"/>
          </p:cNvPicPr>
          <p:nvPr/>
        </p:nvPicPr>
        <p:blipFill>
          <a:blip r:embed="rId2"/>
          <a:stretch>
            <a:fillRect/>
          </a:stretch>
        </p:blipFill>
        <p:spPr>
          <a:xfrm>
            <a:off x="4508486" y="411590"/>
            <a:ext cx="6987193" cy="6277967"/>
          </a:xfrm>
          <a:prstGeom prst="rect">
            <a:avLst/>
          </a:prstGeom>
        </p:spPr>
      </p:pic>
    </p:spTree>
    <p:extLst>
      <p:ext uri="{BB962C8B-B14F-4D97-AF65-F5344CB8AC3E}">
        <p14:creationId xmlns:p14="http://schemas.microsoft.com/office/powerpoint/2010/main" val="2118237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descr="Image"/>
          <p:cNvPicPr preferRelativeResize="0">
            <a:picLocks noGrp="1"/>
          </p:cNvPicPr>
          <p:nvPr>
            <p:ph type="body" idx="1"/>
          </p:nvPr>
        </p:nvPicPr>
        <p:blipFill rotWithShape="1">
          <a:blip r:embed="rId3">
            <a:alphaModFix/>
          </a:blip>
          <a:srcRect/>
          <a:stretch/>
        </p:blipFill>
        <p:spPr>
          <a:xfrm>
            <a:off x="1161303" y="628670"/>
            <a:ext cx="9451553" cy="5600660"/>
          </a:xfrm>
          <a:prstGeom prst="rect">
            <a:avLst/>
          </a:prstGeom>
          <a:noFill/>
          <a:ln>
            <a:noFill/>
          </a:ln>
        </p:spPr>
      </p:pic>
      <p:pic>
        <p:nvPicPr>
          <p:cNvPr id="182" name="Google Shape;182;p13" descr="Icon&#10;&#10;Description automatically generated"/>
          <p:cNvPicPr preferRelativeResize="0"/>
          <p:nvPr/>
        </p:nvPicPr>
        <p:blipFill rotWithShape="1">
          <a:blip r:embed="rId4">
            <a:alphaModFix/>
          </a:blip>
          <a:srcRect/>
          <a:stretch/>
        </p:blipFill>
        <p:spPr>
          <a:xfrm>
            <a:off x="10496391" y="5371379"/>
            <a:ext cx="1344706" cy="1233051"/>
          </a:xfrm>
          <a:prstGeom prst="rect">
            <a:avLst/>
          </a:prstGeom>
          <a:noFill/>
          <a:ln>
            <a:noFill/>
          </a:ln>
        </p:spPr>
      </p:pic>
      <p:sp>
        <p:nvSpPr>
          <p:cNvPr id="183" name="Google Shape;183;p13"/>
          <p:cNvSpPr txBox="1"/>
          <p:nvPr/>
        </p:nvSpPr>
        <p:spPr>
          <a:xfrm>
            <a:off x="4014951" y="5835504"/>
            <a:ext cx="4162200" cy="37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Courtesy of Dr. Jason Zucker, NYC PTC</a:t>
            </a:r>
            <a:endParaRPr/>
          </a:p>
        </p:txBody>
      </p:sp>
      <p:sp>
        <p:nvSpPr>
          <p:cNvPr id="2" name="Rectangle 1">
            <a:extLst>
              <a:ext uri="{FF2B5EF4-FFF2-40B4-BE49-F238E27FC236}">
                <a16:creationId xmlns:a16="http://schemas.microsoft.com/office/drawing/2014/main" id="{803D5956-B74E-494F-AD15-DB93F87C76E7}"/>
              </a:ext>
            </a:extLst>
          </p:cNvPr>
          <p:cNvSpPr/>
          <p:nvPr/>
        </p:nvSpPr>
        <p:spPr>
          <a:xfrm>
            <a:off x="969632" y="5087501"/>
            <a:ext cx="760977" cy="454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3308</TotalTime>
  <Words>1917</Words>
  <Application>Microsoft Office PowerPoint</Application>
  <PresentationFormat>Widescreen</PresentationFormat>
  <Paragraphs>213</Paragraphs>
  <Slides>43</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Calibri</vt:lpstr>
      <vt:lpstr>Open Sans</vt:lpstr>
      <vt:lpstr>BlinkMacSystemFont</vt:lpstr>
      <vt:lpstr>Arial</vt:lpstr>
      <vt:lpstr>Merriweather</vt:lpstr>
      <vt:lpstr>Times New Roman</vt:lpstr>
      <vt:lpstr>Office Theme</vt:lpstr>
      <vt:lpstr>Key Updates in the 2021 CDC STI Treatment Guidelines: Gonorrhea, Chlamydia</vt:lpstr>
      <vt:lpstr>Disclosures</vt:lpstr>
      <vt:lpstr>Objectives</vt:lpstr>
      <vt:lpstr>PowerPoint Presentation</vt:lpstr>
      <vt:lpstr>PowerPoint Presentation</vt:lpstr>
      <vt:lpstr>2021 STI Treatment Guidelines—Prevention</vt:lpstr>
      <vt:lpstr>Screening recommendations</vt:lpstr>
      <vt:lpstr>Screening recommendations</vt:lpstr>
      <vt:lpstr>PowerPoint Presentation</vt:lpstr>
      <vt:lpstr>PowerPoint Presentation</vt:lpstr>
      <vt:lpstr>PowerPoint Presentation</vt:lpstr>
      <vt:lpstr>PowerPoint Presentation</vt:lpstr>
      <vt:lpstr>Pharyngeal and rectal sites play important role</vt:lpstr>
      <vt:lpstr>Disseminated GC</vt:lpstr>
      <vt:lpstr>Potential GC treatment agents</vt:lpstr>
      <vt:lpstr>Chlamydia</vt:lpstr>
      <vt:lpstr>PowerPoint Presentation</vt:lpstr>
      <vt:lpstr>Compared to gonorrhea</vt:lpstr>
      <vt:lpstr>Cervicitis</vt:lpstr>
      <vt:lpstr>PowerPoint Presentation</vt:lpstr>
      <vt:lpstr>PowerPoint Presentation</vt:lpstr>
      <vt:lpstr>PowerPoint Presentation</vt:lpstr>
      <vt:lpstr>The language of the guidelines is purposeful</vt:lpstr>
      <vt:lpstr>PowerPoint Presentation</vt:lpstr>
      <vt:lpstr>Azithromycin has its advantages</vt:lpstr>
      <vt:lpstr>PowerPoint Presentation</vt:lpstr>
      <vt:lpstr>Case for thought…</vt:lpstr>
      <vt:lpstr>PowerPoint Presentation</vt:lpstr>
      <vt:lpstr>Lymphogranuloma venereum (LGV)</vt:lpstr>
      <vt:lpstr>PowerPoint Presentation</vt:lpstr>
      <vt:lpstr> Outpatient Management of PID</vt:lpstr>
      <vt:lpstr>PowerPoint Presentation</vt:lpstr>
      <vt:lpstr>Expedited Partner Therapy</vt:lpstr>
      <vt:lpstr>Evidence for EPT</vt:lpstr>
      <vt:lpstr>EPT for MSM</vt:lpstr>
      <vt:lpstr>EPT dosing</vt:lpstr>
      <vt:lpstr>EPT for trichomonas:   Did not result in partners taking the meds or lower rates of re-infection than partner referral.</vt:lpstr>
      <vt:lpstr>PowerPoint Presentation</vt:lpstr>
      <vt:lpstr>PowerPoint Presentation</vt:lpstr>
      <vt:lpstr>PowerPoint Presentation</vt:lpstr>
      <vt:lpstr>Resources</vt:lpstr>
      <vt:lpstr>HSV</vt:lpstr>
      <vt:lpstr>HSV serologic testing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2021 CDC STI Treatment Guidelines: Implications for Clinical Settings</dc:title>
  <dc:creator>hilary reno</dc:creator>
  <cp:lastModifiedBy>hilary reno</cp:lastModifiedBy>
  <cp:revision>9</cp:revision>
  <dcterms:created xsi:type="dcterms:W3CDTF">2021-01-25T21:55:17Z</dcterms:created>
  <dcterms:modified xsi:type="dcterms:W3CDTF">2022-03-17T18:02:54Z</dcterms:modified>
</cp:coreProperties>
</file>