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7" r:id="rId1"/>
  </p:sldMasterIdLst>
  <p:notesMasterIdLst>
    <p:notesMasterId r:id="rId26"/>
  </p:notesMasterIdLst>
  <p:sldIdLst>
    <p:sldId id="256" r:id="rId2"/>
    <p:sldId id="302" r:id="rId3"/>
    <p:sldId id="308" r:id="rId4"/>
    <p:sldId id="1133" r:id="rId5"/>
    <p:sldId id="257" r:id="rId6"/>
    <p:sldId id="300" r:id="rId7"/>
    <p:sldId id="1130" r:id="rId8"/>
    <p:sldId id="259" r:id="rId9"/>
    <p:sldId id="1124" r:id="rId10"/>
    <p:sldId id="1086" r:id="rId11"/>
    <p:sldId id="1087" r:id="rId12"/>
    <p:sldId id="1132" r:id="rId13"/>
    <p:sldId id="1128" r:id="rId14"/>
    <p:sldId id="1113" r:id="rId15"/>
    <p:sldId id="1090" r:id="rId16"/>
    <p:sldId id="1091" r:id="rId17"/>
    <p:sldId id="1093" r:id="rId18"/>
    <p:sldId id="1129" r:id="rId19"/>
    <p:sldId id="1112" r:id="rId20"/>
    <p:sldId id="1097" r:id="rId21"/>
    <p:sldId id="1098" r:id="rId22"/>
    <p:sldId id="1099" r:id="rId23"/>
    <p:sldId id="1125" r:id="rId24"/>
    <p:sldId id="112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7307" autoAdjust="0"/>
  </p:normalViewPr>
  <p:slideViewPr>
    <p:cSldViewPr snapToGrid="0" snapToObjects="1">
      <p:cViewPr varScale="1">
        <p:scale>
          <a:sx n="62" d="100"/>
          <a:sy n="62" d="100"/>
        </p:scale>
        <p:origin x="942" y="60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Mortality rates/1000 person years (95% CI)</a:t>
            </a:r>
          </a:p>
        </c:rich>
      </c:tx>
      <c:layout>
        <c:manualLayout>
          <c:xMode val="edge"/>
          <c:yMode val="edge"/>
          <c:x val="0.210480870608116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425866372841101E-2"/>
          <c:y val="3.6162451576625801E-2"/>
          <c:w val="0.97528357664468501"/>
          <c:h val="0.86124386486656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E72-0741-BCCB-171B5F9DBFB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2-0741-BCCB-171B5F9DBFB5}"/>
              </c:ext>
            </c:extLst>
          </c:dPt>
          <c:cat>
            <c:strRef>
              <c:f>Sheet1!$A$2:$A$3</c:f>
              <c:strCache>
                <c:ptCount val="2"/>
                <c:pt idx="0">
                  <c:v>Methadone - all cause mortality</c:v>
                </c:pt>
                <c:pt idx="1">
                  <c:v>Methadone - overdose mortality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11.3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C-7A42-85C2-8F2D1896AC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 of treatment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Methadone - all cause mortality</c:v>
                </c:pt>
                <c:pt idx="1">
                  <c:v>Methadone - overdose mortality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36.1</c:v>
                </c:pt>
                <c:pt idx="1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C-7A42-85C2-8F2D1896A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074792"/>
        <c:axId val="462075184"/>
      </c:barChart>
      <c:catAx>
        <c:axId val="46207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75184"/>
        <c:crosses val="autoZero"/>
        <c:auto val="1"/>
        <c:lblAlgn val="ctr"/>
        <c:lblOffset val="100"/>
        <c:noMultiLvlLbl val="0"/>
      </c:catAx>
      <c:valAx>
        <c:axId val="46207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7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62673048221901"/>
          <c:y val="0.95017922457748705"/>
          <c:w val="0.25863536359425698"/>
          <c:h val="3.6737561546477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chemeClr val="tx1"/>
                </a:solidFill>
              </a:rPr>
              <a:t>Mortality rates/1000 person years (95% CI)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treatment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Buprenorphine - all cause mortality</c:v>
                </c:pt>
                <c:pt idx="1">
                  <c:v>Buprenorphine - overdose risk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1-B84B-88E8-44D63F7D05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 of treatment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Buprenorphine - all cause mortality</c:v>
                </c:pt>
                <c:pt idx="1">
                  <c:v>Buprenorphine - overdose risk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1-B84B-88E8-44D63F7D0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075968"/>
        <c:axId val="462076360"/>
      </c:barChart>
      <c:catAx>
        <c:axId val="46207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76360"/>
        <c:crosses val="autoZero"/>
        <c:auto val="1"/>
        <c:lblAlgn val="ctr"/>
        <c:lblOffset val="100"/>
        <c:noMultiLvlLbl val="0"/>
      </c:catAx>
      <c:valAx>
        <c:axId val="46207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62673048221901"/>
          <c:y val="0.95017922457748705"/>
          <c:w val="0.25863536359425698"/>
          <c:h val="3.6737561546477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80236-126B-7E42-B8C1-ED739CD28ED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61310-3AA6-B841-A4A4-DBA48D5B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a long time, this was the group we worried about.  </a:t>
            </a:r>
            <a:endParaRPr lang="en-US" i="1" dirty="0"/>
          </a:p>
          <a:p>
            <a:pPr>
              <a:defRPr/>
            </a:pPr>
            <a:r>
              <a:rPr lang="en-US" b="0" i="0" u="none" strike="noStrike" dirty="0">
                <a:solidFill>
                  <a:srgbClr val="444444"/>
                </a:solidFill>
                <a:effectLst/>
                <a:latin typeface="myriad-pro"/>
              </a:rPr>
              <a:t>In fact, three out of every 100 baby boomers were infected with HCV. This was at least five times higher than in any other group of adults, and accounted for about 75% of HCV cases.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0855" indent="-273406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3622" indent="-218724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1071" indent="-218724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8520" indent="-218724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CA3DBF-AD06-4D3C-ADA3-D5B508E63A79}" type="slidenum">
              <a:rPr lang="en-US" altLang="en-US" b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altLang="en-US" b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61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lives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fld id="{ED401198-090E-4C36-A9B0-CE5AE7E8643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7525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 sz="1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18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200"/>
            </a:lvl1pPr>
          </a:lstStyle>
          <a:p>
            <a:r>
              <a:rPr dirty="0"/>
              <a:t>Also safer. </a:t>
            </a:r>
            <a:endParaRPr lang="en-US" dirty="0"/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837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 sz="1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94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Saves lives. The same</a:t>
            </a:r>
            <a:r>
              <a:rPr lang="en-US" baseline="0" dirty="0"/>
              <a:t> </a:t>
            </a:r>
            <a:r>
              <a:rPr lang="en-US" dirty="0"/>
              <a:t>meta-analysis referenced</a:t>
            </a:r>
            <a:r>
              <a:rPr lang="en-US" baseline="0" dirty="0"/>
              <a:t> earlier </a:t>
            </a:r>
            <a:r>
              <a:rPr lang="en-US" dirty="0"/>
              <a:t>all affirmed</a:t>
            </a:r>
            <a:r>
              <a:rPr lang="en-US" baseline="0" dirty="0"/>
              <a:t> significantly decreased all cause mortality overdose mortality for patients on buprenorphine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fld id="{ED401198-090E-4C36-A9B0-CE5AE7E8643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53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549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dirty="0"/>
              <a:t>Opioid antagoist. Blocks opioid receptors</a:t>
            </a:r>
            <a:r>
              <a:rPr lang="en-US" dirty="0"/>
              <a:t>.</a:t>
            </a:r>
            <a:r>
              <a:rPr lang="en-US" baseline="0" dirty="0"/>
              <a:t>  And it lasts a month. </a:t>
            </a:r>
            <a:r>
              <a:rPr dirty="0"/>
              <a:t>Can’t get high.</a:t>
            </a:r>
          </a:p>
        </p:txBody>
      </p:sp>
    </p:spTree>
    <p:extLst>
      <p:ext uri="{BB962C8B-B14F-4D97-AF65-F5344CB8AC3E}">
        <p14:creationId xmlns:p14="http://schemas.microsoft.com/office/powerpoint/2010/main" val="2943117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3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0C22-AB3E-3144-954A-30AFB7F4824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1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1310-3AA6-B841-A4A4-DBA48D5B1C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1310-3AA6-B841-A4A4-DBA48D5B1C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1310-3AA6-B841-A4A4-DBA48D5B1C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talk about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1310-3AA6-B841-A4A4-DBA48D5B1C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200"/>
            </a:lvl1pPr>
          </a:lstStyle>
          <a:p>
            <a:r>
              <a:rPr dirty="0"/>
              <a:t>The most well known medications for opioid use disorder </a:t>
            </a:r>
            <a:r>
              <a:rPr lang="en-US" dirty="0"/>
              <a:t>and the ones with the best evidence </a:t>
            </a:r>
            <a:r>
              <a:rPr dirty="0"/>
              <a:t>are the opioid agonists: methadone and buprenorphine (Suboxone, </a:t>
            </a:r>
            <a:r>
              <a:rPr dirty="0" err="1"/>
              <a:t>subutex</a:t>
            </a:r>
            <a:r>
              <a:rPr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8436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200"/>
            </a:pPr>
            <a:r>
              <a:rPr dirty="0"/>
              <a:t>Methadone</a:t>
            </a:r>
            <a:r>
              <a:rPr lang="en-US" baseline="0" dirty="0"/>
              <a:t>: comes in liquid or pill form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754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 sz="1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4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8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89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0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6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3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18818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68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7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9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45D496-20F3-ED45-9AD0-007310EFF8C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9A44-365A-3843-B6BC-27934C24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6" r:id="rId18"/>
    <p:sldLayoutId id="2147483947" r:id="rId19"/>
    <p:sldLayoutId id="2147483948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patitis/statistics/2014surveillance/commentary.htm#Ref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4ED7-6229-0041-8A6D-3B4124AF93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HCV and People Who Inject Drugs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D84C6-054E-304C-B6BB-1C6E6F9C8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Jessica Gregg MD PhD</a:t>
            </a:r>
          </a:p>
          <a:p>
            <a:r>
              <a:rPr lang="en-US" dirty="0"/>
              <a:t>Chief Medical Officer, De Paul Treatment Centers</a:t>
            </a:r>
          </a:p>
        </p:txBody>
      </p:sp>
    </p:spTree>
    <p:extLst>
      <p:ext uri="{BB962C8B-B14F-4D97-AF65-F5344CB8AC3E}">
        <p14:creationId xmlns:p14="http://schemas.microsoft.com/office/powerpoint/2010/main" val="426432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 descr="TextBox 3"/>
          <p:cNvSpPr/>
          <p:nvPr/>
        </p:nvSpPr>
        <p:spPr>
          <a:xfrm>
            <a:off x="2449723" y="2652931"/>
            <a:ext cx="7292553" cy="10541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34290" bIns="34290">
            <a:spAutoFit/>
          </a:bodyPr>
          <a:lstStyle/>
          <a:p>
            <a:pPr algn="l">
              <a:defRPr>
                <a:solidFill>
                  <a:srgbClr val="48434A"/>
                </a:solidFill>
                <a:latin typeface="+mj-lt"/>
                <a:ea typeface="+mj-ea"/>
                <a:cs typeface="+mj-cs"/>
                <a:sym typeface="Helvetica"/>
              </a:defRPr>
            </a:pPr>
            <a:br>
              <a:rPr sz="3200" b="1" dirty="0">
                <a:solidFill>
                  <a:srgbClr val="C7383F"/>
                </a:solidFill>
              </a:rPr>
            </a:b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16F81-4721-D149-86BE-9B6793185404}"/>
              </a:ext>
            </a:extLst>
          </p:cNvPr>
          <p:cNvSpPr txBox="1"/>
          <p:nvPr/>
        </p:nvSpPr>
        <p:spPr>
          <a:xfrm>
            <a:off x="4256394" y="3070813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Opioid Agonists</a:t>
            </a:r>
          </a:p>
        </p:txBody>
      </p:sp>
    </p:spTree>
    <p:extLst>
      <p:ext uri="{BB962C8B-B14F-4D97-AF65-F5344CB8AC3E}">
        <p14:creationId xmlns:p14="http://schemas.microsoft.com/office/powerpoint/2010/main" val="408125124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31.png" descr="Content Placeholder 3"/>
          <p:cNvPicPr>
            <a:picLocks noChangeAspect="1"/>
          </p:cNvPicPr>
          <p:nvPr/>
        </p:nvPicPr>
        <p:blipFill>
          <a:blip r:embed="rId3"/>
          <a:srcRect l="368" t="8276" r="791"/>
          <a:stretch>
            <a:fillRect/>
          </a:stretch>
        </p:blipFill>
        <p:spPr>
          <a:xfrm>
            <a:off x="1472058" y="1237507"/>
            <a:ext cx="9237426" cy="5143427"/>
          </a:xfrm>
          <a:prstGeom prst="rect">
            <a:avLst/>
          </a:prstGeom>
          <a:ln w="12700">
            <a:miter lim="400000"/>
          </a:ln>
          <a:effectLst>
            <a:outerShdw blurRad="203200" dist="50800" dir="5400000" rotWithShape="0">
              <a:srgbClr val="48434A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20599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8FCD-AA50-0545-9A66-A5B9EFB9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Methadone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74406-F3F9-0D43-9763-20E4ABB79692}"/>
              </a:ext>
            </a:extLst>
          </p:cNvPr>
          <p:cNvSpPr txBox="1"/>
          <p:nvPr/>
        </p:nvSpPr>
        <p:spPr>
          <a:xfrm>
            <a:off x="3065362" y="1559629"/>
            <a:ext cx="606127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Full agonist at the opioid receptor</a:t>
            </a:r>
          </a:p>
          <a:p>
            <a:endParaRPr lang="en-US" sz="2800" dirty="0"/>
          </a:p>
          <a:p>
            <a:r>
              <a:rPr lang="en-US" sz="2800" dirty="0"/>
              <a:t>Half life greater than 24 hours</a:t>
            </a:r>
          </a:p>
          <a:p>
            <a:endParaRPr lang="en-US" sz="2800" dirty="0"/>
          </a:p>
          <a:p>
            <a:r>
              <a:rPr lang="en-US" sz="2800" dirty="0"/>
              <a:t>OTP only</a:t>
            </a:r>
          </a:p>
          <a:p>
            <a:endParaRPr lang="en-US" sz="2800" dirty="0"/>
          </a:p>
          <a:p>
            <a:r>
              <a:rPr lang="en-US" sz="2800" dirty="0"/>
              <a:t>Ok to dispense in hospitals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535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443590" y="850207"/>
            <a:ext cx="4097992" cy="735480"/>
          </a:xfrm>
          <a:prstGeom prst="rect">
            <a:avLst/>
          </a:prstGeom>
        </p:spPr>
        <p:txBody>
          <a:bodyPr vert="horz" wrap="square" lIns="34289" tIns="34289" rIns="34289" bIns="34289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sz="8800" b="1">
                <a:solidFill>
                  <a:srgbClr val="48434A"/>
                </a:solidFill>
              </a:defRPr>
            </a:lvl1pPr>
          </a:lstStyle>
          <a:p>
            <a:r>
              <a:rPr lang="en-US" sz="3600" b="0" dirty="0">
                <a:solidFill>
                  <a:schemeClr val="tx1"/>
                </a:solidFill>
                <a:latin typeface="+mn-lt"/>
              </a:rPr>
              <a:t>Methadone</a:t>
            </a:r>
            <a:endParaRPr sz="3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2492586" y="2209800"/>
            <a:ext cx="7206828" cy="32955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normAutofit lnSpcReduction="10000"/>
          </a:bodyPr>
          <a:lstStyle/>
          <a:p>
            <a:r>
              <a:rPr lang="en-US" sz="2800" dirty="0"/>
              <a:t>Decreases use of illicit opioids </a:t>
            </a:r>
          </a:p>
          <a:p>
            <a:endParaRPr lang="en-US" sz="2800" dirty="0"/>
          </a:p>
          <a:p>
            <a:r>
              <a:rPr lang="en-US" sz="2800" dirty="0"/>
              <a:t>Increases retention in treatment</a:t>
            </a:r>
          </a:p>
          <a:p>
            <a:endParaRPr lang="en-US" sz="2800" dirty="0"/>
          </a:p>
          <a:p>
            <a:r>
              <a:rPr lang="en-US" sz="2800" dirty="0"/>
              <a:t>Decreases incidence of new HIV/Hepatitis C infections</a:t>
            </a:r>
          </a:p>
          <a:p>
            <a:endParaRPr lang="en-US" sz="2800" dirty="0"/>
          </a:p>
          <a:p>
            <a:r>
              <a:rPr lang="en-US" sz="2800" dirty="0"/>
              <a:t>Reduces criminality</a:t>
            </a:r>
          </a:p>
          <a:p>
            <a:pPr algn="r">
              <a:lnSpc>
                <a:spcPct val="80000"/>
              </a:lnSpc>
              <a:spcBef>
                <a:spcPts val="750"/>
              </a:spcBef>
              <a:defRPr sz="6400">
                <a:solidFill>
                  <a:srgbClr val="48434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6400" dirty="0"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spcBef>
                <a:spcPts val="750"/>
              </a:spcBef>
              <a:defRPr sz="6400">
                <a:solidFill>
                  <a:srgbClr val="48434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6400" dirty="0"/>
          </a:p>
        </p:txBody>
      </p:sp>
      <p:sp>
        <p:nvSpPr>
          <p:cNvPr id="2" name="Rectangle 1"/>
          <p:cNvSpPr/>
          <p:nvPr/>
        </p:nvSpPr>
        <p:spPr>
          <a:xfrm>
            <a:off x="0" y="60180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dirty="0" err="1"/>
              <a:t>Gowing</a:t>
            </a:r>
            <a:r>
              <a:rPr lang="en-US" sz="1200" dirty="0"/>
              <a:t> LR, Farrell M, </a:t>
            </a:r>
            <a:r>
              <a:rPr lang="en-US" sz="1200" dirty="0" err="1"/>
              <a:t>Bornemann</a:t>
            </a:r>
            <a:r>
              <a:rPr lang="en-US" sz="1200" dirty="0"/>
              <a:t> R, et al </a:t>
            </a:r>
            <a:r>
              <a:rPr lang="en-US" sz="1200" i="1" dirty="0"/>
              <a:t>J Gen Intern Med. </a:t>
            </a:r>
            <a:r>
              <a:rPr lang="en-US" sz="1200" dirty="0"/>
              <a:t>2006.</a:t>
            </a:r>
          </a:p>
          <a:p>
            <a:pPr algn="just"/>
            <a:r>
              <a:rPr lang="en-US" sz="1200" dirty="0" err="1"/>
              <a:t>Lawrinson</a:t>
            </a:r>
            <a:r>
              <a:rPr lang="en-US" sz="1200" dirty="0"/>
              <a:t> P, Ali R, </a:t>
            </a:r>
            <a:r>
              <a:rPr lang="en-US" sz="1200" dirty="0" err="1"/>
              <a:t>Buavirat</a:t>
            </a:r>
            <a:r>
              <a:rPr lang="en-US" sz="1200" dirty="0"/>
              <a:t> A, et al.. </a:t>
            </a:r>
            <a:r>
              <a:rPr lang="en-US" sz="1200" i="1" dirty="0"/>
              <a:t>Addiction. </a:t>
            </a:r>
            <a:r>
              <a:rPr lang="en-US" sz="1200" dirty="0"/>
              <a:t>2008.</a:t>
            </a:r>
          </a:p>
          <a:p>
            <a:r>
              <a:rPr lang="en-US" sz="1200" dirty="0"/>
              <a:t>Nolan S, Dias Lima V, Fairbairn N, et al. </a:t>
            </a:r>
            <a:r>
              <a:rPr lang="en-US" sz="1200" i="1" dirty="0"/>
              <a:t>Addict Abingdon Engl</a:t>
            </a:r>
            <a:r>
              <a:rPr lang="en-US" sz="1200" dirty="0"/>
              <a:t>.</a:t>
            </a:r>
          </a:p>
          <a:p>
            <a:r>
              <a:rPr lang="en-US" sz="1200" dirty="0"/>
              <a:t>MacArthur, G.J., et al., BMJ, 2012.</a:t>
            </a:r>
          </a:p>
        </p:txBody>
      </p:sp>
    </p:spTree>
    <p:extLst>
      <p:ext uri="{BB962C8B-B14F-4D97-AF65-F5344CB8AC3E}">
        <p14:creationId xmlns:p14="http://schemas.microsoft.com/office/powerpoint/2010/main" val="12087778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67" y="435888"/>
            <a:ext cx="8998865" cy="948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Mortality Risk during and after methadone treatment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6917"/>
              </p:ext>
            </p:extLst>
          </p:nvPr>
        </p:nvGraphicFramePr>
        <p:xfrm>
          <a:off x="1596568" y="1737360"/>
          <a:ext cx="8998864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93172" y="6250494"/>
            <a:ext cx="5405647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1013" dirty="0"/>
              <a:t>Mortality Risk during and after opioid substitution treatment: systematic review and meta-analysis</a:t>
            </a:r>
          </a:p>
          <a:p>
            <a:pPr defTabSz="257175"/>
            <a:r>
              <a:rPr lang="en-US" sz="1013" dirty="0"/>
              <a:t> of cohort studies. </a:t>
            </a:r>
            <a:r>
              <a:rPr lang="en-US" sz="1013" dirty="0" err="1"/>
              <a:t>Sordo</a:t>
            </a:r>
            <a:r>
              <a:rPr lang="en-US" sz="1013" dirty="0"/>
              <a:t>, et al.  BMJ 2017.</a:t>
            </a:r>
          </a:p>
        </p:txBody>
      </p:sp>
    </p:spTree>
    <p:extLst>
      <p:ext uri="{BB962C8B-B14F-4D97-AF65-F5344CB8AC3E}">
        <p14:creationId xmlns:p14="http://schemas.microsoft.com/office/powerpoint/2010/main" val="63716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32.png" descr="Content Placeholder 3"/>
          <p:cNvPicPr>
            <a:picLocks noChangeAspect="1"/>
          </p:cNvPicPr>
          <p:nvPr/>
        </p:nvPicPr>
        <p:blipFill>
          <a:blip r:embed="rId3"/>
          <a:srcRect t="9846" r="268" b="15053"/>
          <a:stretch>
            <a:fillRect/>
          </a:stretch>
        </p:blipFill>
        <p:spPr>
          <a:xfrm>
            <a:off x="1495088" y="1249858"/>
            <a:ext cx="9201826" cy="5196826"/>
          </a:xfrm>
          <a:prstGeom prst="rect">
            <a:avLst/>
          </a:prstGeom>
          <a:ln w="12700">
            <a:miter lim="400000"/>
          </a:ln>
          <a:effectLst>
            <a:outerShdw blurRad="203200" dist="50800" dir="5400000" rotWithShape="0">
              <a:srgbClr val="48434A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50242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274938" y="800910"/>
            <a:ext cx="5574118" cy="1524222"/>
          </a:xfrm>
          <a:prstGeom prst="rect">
            <a:avLst/>
          </a:prstGeom>
        </p:spPr>
        <p:txBody>
          <a:bodyPr vert="horz" wrap="square" lIns="34289" tIns="34289" rIns="34289" bIns="34289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sz="8800" b="1">
                <a:solidFill>
                  <a:srgbClr val="48434A"/>
                </a:solidFill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Buprenorphine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72F1C-8BBD-3048-8C6F-56652112D5E9}"/>
              </a:ext>
            </a:extLst>
          </p:cNvPr>
          <p:cNvSpPr txBox="1"/>
          <p:nvPr/>
        </p:nvSpPr>
        <p:spPr>
          <a:xfrm>
            <a:off x="2795256" y="2529840"/>
            <a:ext cx="660148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Partial agonist at the opioid receptor</a:t>
            </a:r>
          </a:p>
          <a:p>
            <a:endParaRPr lang="en-US" sz="2800" dirty="0"/>
          </a:p>
          <a:p>
            <a:r>
              <a:rPr lang="en-US" sz="2800" dirty="0"/>
              <a:t>Prescribers must have DATA waiver</a:t>
            </a:r>
          </a:p>
          <a:p>
            <a:endParaRPr lang="en-US" sz="2800" dirty="0"/>
          </a:p>
          <a:p>
            <a:r>
              <a:rPr lang="en-US" sz="2800" dirty="0"/>
              <a:t>Patient limits</a:t>
            </a:r>
          </a:p>
          <a:p>
            <a:endParaRPr lang="en-US" sz="2800" dirty="0"/>
          </a:p>
          <a:p>
            <a:r>
              <a:rPr lang="en-US" sz="2800" dirty="0"/>
              <a:t>Ok to dispense in hospitals</a:t>
            </a:r>
          </a:p>
        </p:txBody>
      </p:sp>
    </p:spTree>
    <p:extLst>
      <p:ext uri="{BB962C8B-B14F-4D97-AF65-F5344CB8AC3E}">
        <p14:creationId xmlns:p14="http://schemas.microsoft.com/office/powerpoint/2010/main" val="345555930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34.png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60" y="769620"/>
            <a:ext cx="7879080" cy="5242559"/>
          </a:xfrm>
          <a:prstGeom prst="rect">
            <a:avLst/>
          </a:prstGeom>
          <a:ln w="12700">
            <a:miter lim="400000"/>
          </a:ln>
          <a:effectLst>
            <a:outerShdw blurRad="203200" dist="50800" dir="5400000" rotWithShape="0">
              <a:srgbClr val="48434A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1419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274938" y="167076"/>
            <a:ext cx="5574118" cy="1524222"/>
          </a:xfrm>
          <a:prstGeom prst="rect">
            <a:avLst/>
          </a:prstGeom>
        </p:spPr>
        <p:txBody>
          <a:bodyPr vert="horz" wrap="square" lIns="34289" tIns="34289" rIns="34289" bIns="34289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sz="8800" b="1">
                <a:solidFill>
                  <a:srgbClr val="48434A"/>
                </a:solidFill>
              </a:defRPr>
            </a:lvl1pPr>
          </a:lstStyle>
          <a:p>
            <a:r>
              <a:rPr lang="en-US" sz="3600" b="0" dirty="0">
                <a:solidFill>
                  <a:schemeClr val="tx1"/>
                </a:solidFill>
              </a:rPr>
              <a:t>Buprenorphine</a:t>
            </a:r>
            <a:endParaRPr sz="3600" b="0" dirty="0">
              <a:solidFill>
                <a:schemeClr val="tx1"/>
              </a:solidFill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1249680" y="1356360"/>
            <a:ext cx="9936479" cy="45173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r>
              <a:rPr lang="en-US" sz="4500" dirty="0"/>
              <a:t>Decreases use of illicit opioids </a:t>
            </a:r>
          </a:p>
          <a:p>
            <a:endParaRPr lang="en-US" sz="4500" dirty="0"/>
          </a:p>
          <a:p>
            <a:r>
              <a:rPr lang="en-US" sz="4500" dirty="0"/>
              <a:t>Increases retention in treatment</a:t>
            </a:r>
          </a:p>
          <a:p>
            <a:endParaRPr lang="en-US" sz="4500" dirty="0"/>
          </a:p>
          <a:p>
            <a:r>
              <a:rPr lang="en-US" sz="4500" dirty="0"/>
              <a:t>Decreases incidence of new HIV/Hepatitis C infections</a:t>
            </a:r>
          </a:p>
          <a:p>
            <a:endParaRPr lang="en-US" sz="4500" dirty="0"/>
          </a:p>
          <a:p>
            <a:pPr>
              <a:lnSpc>
                <a:spcPct val="80000"/>
              </a:lnSpc>
              <a:spcBef>
                <a:spcPts val="750"/>
              </a:spcBef>
              <a:defRPr sz="6400">
                <a:solidFill>
                  <a:srgbClr val="48434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5100" dirty="0"/>
          </a:p>
          <a:p>
            <a:pPr>
              <a:lnSpc>
                <a:spcPct val="80000"/>
              </a:lnSpc>
              <a:spcBef>
                <a:spcPts val="750"/>
              </a:spcBef>
              <a:defRPr sz="6400">
                <a:solidFill>
                  <a:srgbClr val="48434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5100" dirty="0"/>
          </a:p>
          <a:p>
            <a:pPr>
              <a:lnSpc>
                <a:spcPct val="80000"/>
              </a:lnSpc>
              <a:spcBef>
                <a:spcPts val="750"/>
              </a:spcBef>
              <a:defRPr sz="6400">
                <a:solidFill>
                  <a:srgbClr val="48434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5100" dirty="0"/>
          </a:p>
          <a:p>
            <a:pPr algn="r">
              <a:lnSpc>
                <a:spcPct val="80000"/>
              </a:lnSpc>
              <a:spcBef>
                <a:spcPts val="750"/>
              </a:spcBef>
              <a:defRPr sz="6400">
                <a:solidFill>
                  <a:srgbClr val="48434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6400" dirty="0"/>
          </a:p>
        </p:txBody>
      </p:sp>
      <p:sp>
        <p:nvSpPr>
          <p:cNvPr id="2" name="Rectangle 1"/>
          <p:cNvSpPr/>
          <p:nvPr/>
        </p:nvSpPr>
        <p:spPr>
          <a:xfrm>
            <a:off x="13997" y="60082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Tsui</a:t>
            </a:r>
            <a:r>
              <a:rPr lang="en-US" sz="1200" dirty="0"/>
              <a:t> JI, Evans JL, </a:t>
            </a:r>
            <a:r>
              <a:rPr lang="en-US" sz="1200" dirty="0" err="1"/>
              <a:t>Lum</a:t>
            </a:r>
            <a:r>
              <a:rPr lang="en-US" sz="1200" dirty="0"/>
              <a:t> PJ, Hahn JA, Page K. </a:t>
            </a:r>
            <a:r>
              <a:rPr lang="en-US" sz="1200" i="1" dirty="0"/>
              <a:t>JAMA Intern Med</a:t>
            </a:r>
            <a:r>
              <a:rPr lang="en-US" sz="1200" dirty="0"/>
              <a:t>. 2014</a:t>
            </a:r>
          </a:p>
          <a:p>
            <a:r>
              <a:rPr lang="en-US" sz="1200" dirty="0"/>
              <a:t>MacArthur, G.J., et al., BMJ, 2012.</a:t>
            </a:r>
          </a:p>
          <a:p>
            <a:r>
              <a:rPr lang="en-US" sz="1200" dirty="0"/>
              <a:t>Lo-</a:t>
            </a:r>
            <a:r>
              <a:rPr lang="en-US" sz="1200" dirty="0" err="1"/>
              <a:t>Ciganic</a:t>
            </a:r>
            <a:r>
              <a:rPr lang="en-US" sz="1200" dirty="0"/>
              <a:t> et al., Addiction 2016</a:t>
            </a:r>
          </a:p>
          <a:p>
            <a:r>
              <a:rPr lang="en-US" sz="1200" dirty="0"/>
              <a:t>Moreno et al, JAM 2019</a:t>
            </a:r>
          </a:p>
        </p:txBody>
      </p:sp>
    </p:spTree>
    <p:extLst>
      <p:ext uri="{BB962C8B-B14F-4D97-AF65-F5344CB8AC3E}">
        <p14:creationId xmlns:p14="http://schemas.microsoft.com/office/powerpoint/2010/main" val="178426469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34" y="500903"/>
            <a:ext cx="8998865" cy="948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Mortality Risk during and after buprenorphine treatment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903211"/>
              </p:ext>
            </p:extLst>
          </p:nvPr>
        </p:nvGraphicFramePr>
        <p:xfrm>
          <a:off x="1417320" y="1906120"/>
          <a:ext cx="9677399" cy="397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5744" y="6067031"/>
            <a:ext cx="5405647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1013" dirty="0"/>
              <a:t>Mortality Risk during and after opioid substitution treatment: systematic review and meta-analysis</a:t>
            </a:r>
          </a:p>
          <a:p>
            <a:pPr defTabSz="257175"/>
            <a:r>
              <a:rPr lang="en-US" sz="1013" dirty="0"/>
              <a:t> of cohort studies. </a:t>
            </a:r>
            <a:r>
              <a:rPr lang="en-US" sz="1013" dirty="0" err="1"/>
              <a:t>Sordo</a:t>
            </a:r>
            <a:r>
              <a:rPr lang="en-US" sz="1013" dirty="0"/>
              <a:t>, et al.  BMJ 2017.</a:t>
            </a:r>
          </a:p>
        </p:txBody>
      </p:sp>
    </p:spTree>
    <p:extLst>
      <p:ext uri="{BB962C8B-B14F-4D97-AF65-F5344CB8AC3E}">
        <p14:creationId xmlns:p14="http://schemas.microsoft.com/office/powerpoint/2010/main" val="74648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321" y="238127"/>
            <a:ext cx="8154333" cy="1103313"/>
          </a:xfrm>
        </p:spPr>
        <p:txBody>
          <a:bodyPr rtlCol="0">
            <a:noAutofit/>
          </a:bodyPr>
          <a:lstStyle/>
          <a:p>
            <a:pPr defTabSz="914126">
              <a:defRPr/>
            </a:pPr>
            <a:r>
              <a:rPr lang="en-US" sz="3599" dirty="0"/>
              <a:t>Hepatitis C Prevalence is Increased in Baby Boomers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2453" y="6367465"/>
            <a:ext cx="788637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126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Iwasaki K, et al. ISPOR 2010. Abstract PG17. </a:t>
            </a: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290963" y="1519240"/>
            <a:ext cx="7499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Prevalence of Hepatitis C Antibody Positivity in US Population by Sex by Yr of Birth (NHANES III)</a:t>
            </a:r>
            <a:r>
              <a:rPr lang="en-US" altLang="en-US" sz="1600" baseline="30000">
                <a:solidFill>
                  <a:schemeClr val="tx1"/>
                </a:solidFill>
              </a:rPr>
              <a:t>[1]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5966188" y="2108202"/>
            <a:ext cx="1028968" cy="3268663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defTabSz="914126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 typeface="Arial" pitchFamily="34" charset="0"/>
              <a:buChar char="•"/>
              <a:defRPr/>
            </a:pP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7828812" y="3524251"/>
            <a:ext cx="1913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Screening recommended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7657317" y="3502025"/>
            <a:ext cx="171495" cy="338138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4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defTabSz="914126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 typeface="Arial" pitchFamily="34" charset="0"/>
              <a:buChar char="•"/>
              <a:defRPr/>
            </a:pPr>
            <a:endParaRPr lang="en-US" altLang="en-US" sz="1799" dirty="0">
              <a:ln>
                <a:solidFill>
                  <a:srgbClr val="000000">
                    <a:lumMod val="75000"/>
                    <a:lumOff val="25000"/>
                  </a:srgbClr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9704" name="TextBox 5"/>
          <p:cNvSpPr txBox="1">
            <a:spLocks noChangeArrowheads="1"/>
          </p:cNvSpPr>
          <p:nvPr/>
        </p:nvSpPr>
        <p:spPr bwMode="auto">
          <a:xfrm rot="-5400000">
            <a:off x="1166976" y="3392202"/>
            <a:ext cx="3482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Prevalence of Hepatitis C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Positive (%)</a:t>
            </a:r>
            <a:endParaRPr lang="en-US" altLang="en-US" sz="160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90196" y="2093913"/>
            <a:ext cx="0" cy="3282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Rectangle 31"/>
          <p:cNvSpPr>
            <a:spLocks noChangeArrowheads="1"/>
          </p:cNvSpPr>
          <p:nvPr/>
        </p:nvSpPr>
        <p:spPr bwMode="auto">
          <a:xfrm>
            <a:off x="3213938" y="5291139"/>
            <a:ext cx="1138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0</a:t>
            </a:r>
          </a:p>
        </p:txBody>
      </p:sp>
      <p:sp>
        <p:nvSpPr>
          <p:cNvPr id="29707" name="Rectangle 32"/>
          <p:cNvSpPr>
            <a:spLocks noChangeArrowheads="1"/>
          </p:cNvSpPr>
          <p:nvPr/>
        </p:nvSpPr>
        <p:spPr bwMode="auto">
          <a:xfrm>
            <a:off x="3213938" y="4627564"/>
            <a:ext cx="1138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29708" name="Rectangle 33"/>
          <p:cNvSpPr>
            <a:spLocks noChangeArrowheads="1"/>
          </p:cNvSpPr>
          <p:nvPr/>
        </p:nvSpPr>
        <p:spPr bwMode="auto">
          <a:xfrm>
            <a:off x="3213938" y="3965576"/>
            <a:ext cx="1138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4</a:t>
            </a:r>
          </a:p>
        </p:txBody>
      </p:sp>
      <p:sp>
        <p:nvSpPr>
          <p:cNvPr id="29709" name="Rectangle 34"/>
          <p:cNvSpPr>
            <a:spLocks noChangeArrowheads="1"/>
          </p:cNvSpPr>
          <p:nvPr/>
        </p:nvSpPr>
        <p:spPr bwMode="auto">
          <a:xfrm>
            <a:off x="3213938" y="3303589"/>
            <a:ext cx="1138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6</a:t>
            </a:r>
          </a:p>
        </p:txBody>
      </p:sp>
      <p:sp>
        <p:nvSpPr>
          <p:cNvPr id="29710" name="Rectangle 35"/>
          <p:cNvSpPr>
            <a:spLocks noChangeArrowheads="1"/>
          </p:cNvSpPr>
          <p:nvPr/>
        </p:nvSpPr>
        <p:spPr bwMode="auto">
          <a:xfrm>
            <a:off x="3213938" y="2641601"/>
            <a:ext cx="1138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8</a:t>
            </a:r>
          </a:p>
        </p:txBody>
      </p:sp>
      <p:sp>
        <p:nvSpPr>
          <p:cNvPr id="29711" name="Rectangle 36"/>
          <p:cNvSpPr>
            <a:spLocks noChangeArrowheads="1"/>
          </p:cNvSpPr>
          <p:nvPr/>
        </p:nvSpPr>
        <p:spPr bwMode="auto">
          <a:xfrm>
            <a:off x="3128190" y="1997077"/>
            <a:ext cx="22762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10</a:t>
            </a:r>
          </a:p>
        </p:txBody>
      </p:sp>
      <p:cxnSp>
        <p:nvCxnSpPr>
          <p:cNvPr id="29712" name="Straight Connector 51"/>
          <p:cNvCxnSpPr>
            <a:cxnSpLocks noChangeShapeType="1"/>
          </p:cNvCxnSpPr>
          <p:nvPr/>
        </p:nvCxnSpPr>
        <p:spPr bwMode="auto">
          <a:xfrm flipV="1">
            <a:off x="3327076" y="2095500"/>
            <a:ext cx="63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Straight Connector 52"/>
          <p:cNvCxnSpPr>
            <a:cxnSpLocks noChangeShapeType="1"/>
          </p:cNvCxnSpPr>
          <p:nvPr/>
        </p:nvCxnSpPr>
        <p:spPr bwMode="auto">
          <a:xfrm flipV="1">
            <a:off x="3327076" y="2741613"/>
            <a:ext cx="63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Straight Connector 53"/>
          <p:cNvCxnSpPr>
            <a:cxnSpLocks noChangeShapeType="1"/>
          </p:cNvCxnSpPr>
          <p:nvPr/>
        </p:nvCxnSpPr>
        <p:spPr bwMode="auto">
          <a:xfrm flipV="1">
            <a:off x="3327076" y="3403600"/>
            <a:ext cx="63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Straight Connector 54"/>
          <p:cNvCxnSpPr>
            <a:cxnSpLocks noChangeShapeType="1"/>
          </p:cNvCxnSpPr>
          <p:nvPr/>
        </p:nvCxnSpPr>
        <p:spPr bwMode="auto">
          <a:xfrm flipV="1">
            <a:off x="3327076" y="4065588"/>
            <a:ext cx="63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Straight Connector 55"/>
          <p:cNvCxnSpPr>
            <a:cxnSpLocks noChangeShapeType="1"/>
          </p:cNvCxnSpPr>
          <p:nvPr/>
        </p:nvCxnSpPr>
        <p:spPr bwMode="auto">
          <a:xfrm flipV="1">
            <a:off x="3327076" y="4741863"/>
            <a:ext cx="63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Straight Connector 56"/>
          <p:cNvCxnSpPr>
            <a:cxnSpLocks noChangeShapeType="1"/>
          </p:cNvCxnSpPr>
          <p:nvPr/>
        </p:nvCxnSpPr>
        <p:spPr bwMode="auto">
          <a:xfrm flipV="1">
            <a:off x="3327076" y="5384800"/>
            <a:ext cx="631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Straight Connector 57"/>
          <p:cNvCxnSpPr>
            <a:cxnSpLocks noChangeShapeType="1"/>
          </p:cNvCxnSpPr>
          <p:nvPr/>
        </p:nvCxnSpPr>
        <p:spPr bwMode="auto">
          <a:xfrm rot="5400000" flipV="1">
            <a:off x="3360828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/>
          <p:nvPr/>
        </p:nvCxnSpPr>
        <p:spPr>
          <a:xfrm>
            <a:off x="3392578" y="5384800"/>
            <a:ext cx="61440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20" name="Straight Connector 51"/>
          <p:cNvCxnSpPr>
            <a:cxnSpLocks noChangeShapeType="1"/>
          </p:cNvCxnSpPr>
          <p:nvPr/>
        </p:nvCxnSpPr>
        <p:spPr bwMode="auto">
          <a:xfrm rot="5400000" flipV="1">
            <a:off x="7451689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Straight Connector 52"/>
          <p:cNvCxnSpPr>
            <a:cxnSpLocks noChangeShapeType="1"/>
          </p:cNvCxnSpPr>
          <p:nvPr/>
        </p:nvCxnSpPr>
        <p:spPr bwMode="auto">
          <a:xfrm rot="5400000" flipV="1">
            <a:off x="6769284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Straight Connector 53"/>
          <p:cNvCxnSpPr>
            <a:cxnSpLocks noChangeShapeType="1"/>
          </p:cNvCxnSpPr>
          <p:nvPr/>
        </p:nvCxnSpPr>
        <p:spPr bwMode="auto">
          <a:xfrm rot="5400000" flipV="1">
            <a:off x="6088069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Straight Connector 54"/>
          <p:cNvCxnSpPr>
            <a:cxnSpLocks noChangeShapeType="1"/>
          </p:cNvCxnSpPr>
          <p:nvPr/>
        </p:nvCxnSpPr>
        <p:spPr bwMode="auto">
          <a:xfrm rot="5400000" flipV="1">
            <a:off x="5405663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Straight Connector 55"/>
          <p:cNvCxnSpPr>
            <a:cxnSpLocks noChangeShapeType="1"/>
          </p:cNvCxnSpPr>
          <p:nvPr/>
        </p:nvCxnSpPr>
        <p:spPr bwMode="auto">
          <a:xfrm rot="5400000" flipV="1">
            <a:off x="4724448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Straight Connector 56"/>
          <p:cNvCxnSpPr>
            <a:cxnSpLocks noChangeShapeType="1"/>
          </p:cNvCxnSpPr>
          <p:nvPr/>
        </p:nvCxnSpPr>
        <p:spPr bwMode="auto">
          <a:xfrm rot="5400000" flipV="1">
            <a:off x="4042043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Straight Connector 54"/>
          <p:cNvCxnSpPr>
            <a:cxnSpLocks noChangeShapeType="1"/>
          </p:cNvCxnSpPr>
          <p:nvPr/>
        </p:nvCxnSpPr>
        <p:spPr bwMode="auto">
          <a:xfrm rot="5400000" flipV="1">
            <a:off x="9496525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Straight Connector 55"/>
          <p:cNvCxnSpPr>
            <a:cxnSpLocks noChangeShapeType="1"/>
          </p:cNvCxnSpPr>
          <p:nvPr/>
        </p:nvCxnSpPr>
        <p:spPr bwMode="auto">
          <a:xfrm rot="5400000" flipV="1">
            <a:off x="8815311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Straight Connector 56"/>
          <p:cNvCxnSpPr>
            <a:cxnSpLocks noChangeShapeType="1"/>
          </p:cNvCxnSpPr>
          <p:nvPr/>
        </p:nvCxnSpPr>
        <p:spPr bwMode="auto">
          <a:xfrm rot="5400000" flipV="1">
            <a:off x="8132904" y="542448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9" name="Rectangle 31"/>
          <p:cNvSpPr>
            <a:spLocks noChangeArrowheads="1"/>
          </p:cNvSpPr>
          <p:nvPr/>
        </p:nvSpPr>
        <p:spPr bwMode="auto">
          <a:xfrm>
            <a:off x="3442598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1910-19</a:t>
            </a:r>
          </a:p>
        </p:txBody>
      </p:sp>
      <p:sp>
        <p:nvSpPr>
          <p:cNvPr id="29730" name="Rectangle 31"/>
          <p:cNvSpPr>
            <a:spLocks noChangeArrowheads="1"/>
          </p:cNvSpPr>
          <p:nvPr/>
        </p:nvSpPr>
        <p:spPr bwMode="auto">
          <a:xfrm>
            <a:off x="4120240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1920-29</a:t>
            </a:r>
          </a:p>
        </p:txBody>
      </p:sp>
      <p:sp>
        <p:nvSpPr>
          <p:cNvPr id="29731" name="Rectangle 31"/>
          <p:cNvSpPr>
            <a:spLocks noChangeArrowheads="1"/>
          </p:cNvSpPr>
          <p:nvPr/>
        </p:nvSpPr>
        <p:spPr bwMode="auto">
          <a:xfrm>
            <a:off x="4799072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1930-39</a:t>
            </a:r>
          </a:p>
        </p:txBody>
      </p:sp>
      <p:sp>
        <p:nvSpPr>
          <p:cNvPr id="29732" name="Rectangle 31"/>
          <p:cNvSpPr>
            <a:spLocks noChangeArrowheads="1"/>
          </p:cNvSpPr>
          <p:nvPr/>
        </p:nvSpPr>
        <p:spPr bwMode="auto">
          <a:xfrm>
            <a:off x="5476716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1940-49</a:t>
            </a:r>
          </a:p>
        </p:txBody>
      </p:sp>
      <p:sp>
        <p:nvSpPr>
          <p:cNvPr id="29733" name="Rectangle 31"/>
          <p:cNvSpPr>
            <a:spLocks noChangeArrowheads="1"/>
          </p:cNvSpPr>
          <p:nvPr/>
        </p:nvSpPr>
        <p:spPr bwMode="auto">
          <a:xfrm>
            <a:off x="6182939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1950-59</a:t>
            </a:r>
          </a:p>
        </p:txBody>
      </p:sp>
      <p:sp>
        <p:nvSpPr>
          <p:cNvPr id="29734" name="Rectangle 31"/>
          <p:cNvSpPr>
            <a:spLocks noChangeArrowheads="1"/>
          </p:cNvSpPr>
          <p:nvPr/>
        </p:nvSpPr>
        <p:spPr bwMode="auto">
          <a:xfrm>
            <a:off x="6871300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1960-69</a:t>
            </a:r>
          </a:p>
        </p:txBody>
      </p:sp>
      <p:sp>
        <p:nvSpPr>
          <p:cNvPr id="29735" name="Rectangle 31"/>
          <p:cNvSpPr>
            <a:spLocks noChangeArrowheads="1"/>
          </p:cNvSpPr>
          <p:nvPr/>
        </p:nvSpPr>
        <p:spPr bwMode="auto">
          <a:xfrm>
            <a:off x="7550133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1970-79</a:t>
            </a:r>
          </a:p>
        </p:txBody>
      </p:sp>
      <p:sp>
        <p:nvSpPr>
          <p:cNvPr id="29736" name="Rectangle 31"/>
          <p:cNvSpPr>
            <a:spLocks noChangeArrowheads="1"/>
          </p:cNvSpPr>
          <p:nvPr/>
        </p:nvSpPr>
        <p:spPr bwMode="auto">
          <a:xfrm>
            <a:off x="8227776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1980-89</a:t>
            </a:r>
          </a:p>
        </p:txBody>
      </p:sp>
      <p:sp>
        <p:nvSpPr>
          <p:cNvPr id="29737" name="Rectangle 31"/>
          <p:cNvSpPr>
            <a:spLocks noChangeArrowheads="1"/>
          </p:cNvSpPr>
          <p:nvPr/>
        </p:nvSpPr>
        <p:spPr bwMode="auto">
          <a:xfrm>
            <a:off x="8914944" y="5507039"/>
            <a:ext cx="56105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ＭＳ Ｐゴシック" pitchFamily="34" charset="-128"/>
              </a:rPr>
              <a:t>1990-99</a:t>
            </a:r>
          </a:p>
        </p:txBody>
      </p:sp>
      <p:sp>
        <p:nvSpPr>
          <p:cNvPr id="29738" name="Rectangle 31"/>
          <p:cNvSpPr>
            <a:spLocks noChangeArrowheads="1"/>
          </p:cNvSpPr>
          <p:nvPr/>
        </p:nvSpPr>
        <p:spPr bwMode="auto">
          <a:xfrm>
            <a:off x="6086473" y="5765802"/>
            <a:ext cx="91371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B26B02"/>
              </a:buClr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Yr of Birth</a:t>
            </a:r>
          </a:p>
        </p:txBody>
      </p:sp>
      <p:sp>
        <p:nvSpPr>
          <p:cNvPr id="29739" name="TextBox 4"/>
          <p:cNvSpPr txBox="1">
            <a:spLocks noChangeArrowheads="1"/>
          </p:cNvSpPr>
          <p:nvPr/>
        </p:nvSpPr>
        <p:spPr bwMode="auto">
          <a:xfrm>
            <a:off x="8043180" y="3940175"/>
            <a:ext cx="191383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Male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Female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7751401" y="4114800"/>
            <a:ext cx="29177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751401" y="4332288"/>
            <a:ext cx="29177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3792733" y="3344865"/>
            <a:ext cx="5422327" cy="2047875"/>
          </a:xfrm>
          <a:custGeom>
            <a:avLst/>
            <a:gdLst>
              <a:gd name="connsiteX0" fmla="*/ 0 w 7229475"/>
              <a:gd name="connsiteY0" fmla="*/ 2047875 h 2047875"/>
              <a:gd name="connsiteX1" fmla="*/ 981075 w 7229475"/>
              <a:gd name="connsiteY1" fmla="*/ 1838325 h 2047875"/>
              <a:gd name="connsiteX2" fmla="*/ 1733550 w 7229475"/>
              <a:gd name="connsiteY2" fmla="*/ 1724025 h 2047875"/>
              <a:gd name="connsiteX3" fmla="*/ 2676525 w 7229475"/>
              <a:gd name="connsiteY3" fmla="*/ 1485900 h 2047875"/>
              <a:gd name="connsiteX4" fmla="*/ 3581400 w 7229475"/>
              <a:gd name="connsiteY4" fmla="*/ 0 h 2047875"/>
              <a:gd name="connsiteX5" fmla="*/ 4505325 w 7229475"/>
              <a:gd name="connsiteY5" fmla="*/ 1190625 h 2047875"/>
              <a:gd name="connsiteX6" fmla="*/ 5400675 w 7229475"/>
              <a:gd name="connsiteY6" fmla="*/ 1838325 h 2047875"/>
              <a:gd name="connsiteX7" fmla="*/ 6334125 w 7229475"/>
              <a:gd name="connsiteY7" fmla="*/ 2019300 h 2047875"/>
              <a:gd name="connsiteX8" fmla="*/ 7229475 w 7229475"/>
              <a:gd name="connsiteY8" fmla="*/ 201930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9475" h="2047875">
                <a:moveTo>
                  <a:pt x="0" y="2047875"/>
                </a:moveTo>
                <a:lnTo>
                  <a:pt x="981075" y="1838325"/>
                </a:lnTo>
                <a:lnTo>
                  <a:pt x="1733550" y="1724025"/>
                </a:lnTo>
                <a:lnTo>
                  <a:pt x="2676525" y="1485900"/>
                </a:lnTo>
                <a:lnTo>
                  <a:pt x="3581400" y="0"/>
                </a:lnTo>
                <a:lnTo>
                  <a:pt x="4505325" y="1190625"/>
                </a:lnTo>
                <a:lnTo>
                  <a:pt x="5400675" y="1838325"/>
                </a:lnTo>
                <a:lnTo>
                  <a:pt x="6334125" y="2019300"/>
                </a:lnTo>
                <a:lnTo>
                  <a:pt x="7229475" y="201930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757005" y="4516440"/>
            <a:ext cx="5465201" cy="847725"/>
          </a:xfrm>
          <a:custGeom>
            <a:avLst/>
            <a:gdLst>
              <a:gd name="connsiteX0" fmla="*/ 0 w 7286625"/>
              <a:gd name="connsiteY0" fmla="*/ 161925 h 847725"/>
              <a:gd name="connsiteX1" fmla="*/ 885825 w 7286625"/>
              <a:gd name="connsiteY1" fmla="*/ 742950 h 847725"/>
              <a:gd name="connsiteX2" fmla="*/ 1828800 w 7286625"/>
              <a:gd name="connsiteY2" fmla="*/ 695325 h 847725"/>
              <a:gd name="connsiteX3" fmla="*/ 2743200 w 7286625"/>
              <a:gd name="connsiteY3" fmla="*/ 561975 h 847725"/>
              <a:gd name="connsiteX4" fmla="*/ 3629025 w 7286625"/>
              <a:gd name="connsiteY4" fmla="*/ 0 h 847725"/>
              <a:gd name="connsiteX5" fmla="*/ 4552950 w 7286625"/>
              <a:gd name="connsiteY5" fmla="*/ 219075 h 847725"/>
              <a:gd name="connsiteX6" fmla="*/ 5448300 w 7286625"/>
              <a:gd name="connsiteY6" fmla="*/ 647700 h 847725"/>
              <a:gd name="connsiteX7" fmla="*/ 6353175 w 7286625"/>
              <a:gd name="connsiteY7" fmla="*/ 847725 h 847725"/>
              <a:gd name="connsiteX8" fmla="*/ 7286625 w 7286625"/>
              <a:gd name="connsiteY8" fmla="*/ 83820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6625" h="847725">
                <a:moveTo>
                  <a:pt x="0" y="161925"/>
                </a:moveTo>
                <a:lnTo>
                  <a:pt x="885825" y="742950"/>
                </a:lnTo>
                <a:lnTo>
                  <a:pt x="1828800" y="695325"/>
                </a:lnTo>
                <a:lnTo>
                  <a:pt x="2743200" y="561975"/>
                </a:lnTo>
                <a:lnTo>
                  <a:pt x="3629025" y="0"/>
                </a:lnTo>
                <a:lnTo>
                  <a:pt x="4552950" y="219075"/>
                </a:lnTo>
                <a:lnTo>
                  <a:pt x="5448300" y="647700"/>
                </a:lnTo>
                <a:lnTo>
                  <a:pt x="6353175" y="847725"/>
                </a:lnTo>
                <a:lnTo>
                  <a:pt x="7286625" y="838200"/>
                </a:ln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endParaRPr lang="en-US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122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471488" y="500595"/>
            <a:ext cx="5943600" cy="2667000"/>
          </a:xfrm>
          <a:prstGeom prst="rect">
            <a:avLst/>
          </a:prstGeom>
        </p:spPr>
        <p:txBody>
          <a:bodyPr vert="horz" wrap="square" lIns="34289" tIns="34289" rIns="34289" bIns="34289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291465">
              <a:defRPr sz="6715">
                <a:solidFill>
                  <a:srgbClr val="48434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br>
              <a:rPr lang="en-US" sz="4400" dirty="0"/>
            </a:br>
            <a:r>
              <a:rPr lang="en-US" sz="4400" dirty="0">
                <a:solidFill>
                  <a:schemeClr val="tx1"/>
                </a:solidFill>
                <a:latin typeface="+mn-lt"/>
              </a:rPr>
              <a:t>XR Naltrexone </a:t>
            </a:r>
            <a:br>
              <a:rPr sz="6700" dirty="0"/>
            </a:br>
            <a:endParaRPr sz="6700" dirty="0"/>
          </a:p>
        </p:txBody>
      </p:sp>
      <p:pic>
        <p:nvPicPr>
          <p:cNvPr id="28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869" y="3446184"/>
            <a:ext cx="776107" cy="2021753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28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7351">
            <a:off x="6189045" y="3486151"/>
            <a:ext cx="452087" cy="2619375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28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67997">
            <a:off x="7366361" y="4079597"/>
            <a:ext cx="776107" cy="2021753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12691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36" y="3541414"/>
            <a:ext cx="1815105" cy="1109269"/>
          </a:xfrm>
          <a:prstGeom prst="rect">
            <a:avLst/>
          </a:prstGeom>
          <a:ln w="12700">
            <a:miter lim="400000"/>
          </a:ln>
          <a:effectLst>
            <a:outerShdw blurRad="355600" dist="50800" dir="5400000" rotWithShape="0">
              <a:srgbClr val="000000">
                <a:alpha val="25000"/>
              </a:srgbClr>
            </a:outerShdw>
          </a:effectLst>
        </p:spPr>
      </p:pic>
      <p:pic>
        <p:nvPicPr>
          <p:cNvPr id="294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653" y="4437954"/>
            <a:ext cx="1934867" cy="3216984"/>
          </a:xfrm>
          <a:prstGeom prst="rect">
            <a:avLst/>
          </a:prstGeom>
          <a:ln w="12700">
            <a:miter lim="400000"/>
          </a:ln>
          <a:effectLst>
            <a:outerShdw blurRad="355600" dist="50800" dir="5400000" rotWithShape="0">
              <a:srgbClr val="000000">
                <a:alpha val="25000"/>
              </a:srgbClr>
            </a:outerShdw>
          </a:effectLst>
        </p:spPr>
      </p:pic>
      <p:pic>
        <p:nvPicPr>
          <p:cNvPr id="295" name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150" y="2910016"/>
            <a:ext cx="402935" cy="38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293" y="2509350"/>
            <a:ext cx="431808" cy="441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007" y="3318614"/>
            <a:ext cx="235064" cy="220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30349">
            <a:off x="6186706" y="2730236"/>
            <a:ext cx="235064" cy="220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37157">
            <a:off x="6758637" y="2020650"/>
            <a:ext cx="402935" cy="38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52351">
            <a:off x="5698213" y="1910106"/>
            <a:ext cx="431808" cy="441983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 flipV="1">
            <a:off x="4327524" y="4157755"/>
            <a:ext cx="862946" cy="286930"/>
          </a:xfrm>
          <a:prstGeom prst="line">
            <a:avLst/>
          </a:prstGeom>
          <a:ln w="101600" cap="rnd">
            <a:solidFill>
              <a:srgbClr val="48434A">
                <a:alpha val="75000"/>
              </a:srgbClr>
            </a:solidFill>
            <a:tailEnd type="diamond"/>
          </a:ln>
        </p:spPr>
        <p:txBody>
          <a:bodyPr tIns="34290" bIns="34290"/>
          <a:lstStyle/>
          <a:p>
            <a:pPr algn="l">
              <a:defRPr sz="36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02" name="Shape 302"/>
          <p:cNvSpPr/>
          <p:nvPr/>
        </p:nvSpPr>
        <p:spPr>
          <a:xfrm>
            <a:off x="2444578" y="4329396"/>
            <a:ext cx="1875751" cy="656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 anchor="b">
            <a:normAutofit/>
          </a:bodyPr>
          <a:lstStyle/>
          <a:p>
            <a:pPr algn="r">
              <a:defRPr sz="4200" b="1">
                <a:solidFill>
                  <a:srgbClr val="48434A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1575" dirty="0"/>
              <a:t>Extended release </a:t>
            </a:r>
            <a:br>
              <a:rPr sz="1575" dirty="0"/>
            </a:br>
            <a:r>
              <a:rPr sz="1575" dirty="0"/>
              <a:t>Naltrexone</a:t>
            </a:r>
          </a:p>
        </p:txBody>
      </p:sp>
      <p:pic>
        <p:nvPicPr>
          <p:cNvPr id="303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04264">
            <a:off x="7159672" y="3436537"/>
            <a:ext cx="235064" cy="220772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7907164" y="4874324"/>
            <a:ext cx="1875752" cy="11606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 anchor="b">
            <a:normAutofit/>
          </a:bodyPr>
          <a:lstStyle>
            <a:lvl1pPr algn="l" defTabSz="841247">
              <a:defRPr sz="3864" b="1">
                <a:solidFill>
                  <a:srgbClr val="48434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sz="1449" dirty="0"/>
          </a:p>
        </p:txBody>
      </p:sp>
      <p:sp>
        <p:nvSpPr>
          <p:cNvPr id="306" name="Shape 306"/>
          <p:cNvSpPr/>
          <p:nvPr/>
        </p:nvSpPr>
        <p:spPr>
          <a:xfrm>
            <a:off x="7907164" y="1244171"/>
            <a:ext cx="1875752" cy="11606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 anchor="b">
            <a:normAutofit/>
          </a:bodyPr>
          <a:lstStyle>
            <a:lvl1pPr algn="l">
              <a:defRPr sz="4200" b="1">
                <a:solidFill>
                  <a:srgbClr val="48434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1575" dirty="0"/>
              <a:t>Opioids</a:t>
            </a:r>
            <a:endParaRPr sz="1575" dirty="0"/>
          </a:p>
        </p:txBody>
      </p:sp>
      <p:sp>
        <p:nvSpPr>
          <p:cNvPr id="307" name="Shape 307"/>
          <p:cNvSpPr/>
          <p:nvPr/>
        </p:nvSpPr>
        <p:spPr>
          <a:xfrm flipH="1">
            <a:off x="7697622" y="2404829"/>
            <a:ext cx="763133" cy="175975"/>
          </a:xfrm>
          <a:prstGeom prst="line">
            <a:avLst/>
          </a:prstGeom>
          <a:ln w="101600" cap="rnd">
            <a:solidFill>
              <a:srgbClr val="48434A">
                <a:alpha val="75000"/>
              </a:srgbClr>
            </a:solidFill>
            <a:tailEnd type="diamond"/>
          </a:ln>
        </p:spPr>
        <p:txBody>
          <a:bodyPr tIns="34290" bIns="34290"/>
          <a:lstStyle/>
          <a:p>
            <a:pPr algn="l">
              <a:defRPr sz="36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1E756C-4CE7-2543-A38A-E0E0427C295E}"/>
              </a:ext>
            </a:extLst>
          </p:cNvPr>
          <p:cNvSpPr txBox="1"/>
          <p:nvPr/>
        </p:nvSpPr>
        <p:spPr>
          <a:xfrm>
            <a:off x="399695" y="597840"/>
            <a:ext cx="3674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31788" algn="l"/>
              </a:tabLst>
            </a:pPr>
            <a:r>
              <a:rPr lang="en-US" sz="4000" dirty="0"/>
              <a:t>XR Naltrexone</a:t>
            </a:r>
          </a:p>
        </p:txBody>
      </p:sp>
    </p:spTree>
    <p:extLst>
      <p:ext uri="{BB962C8B-B14F-4D97-AF65-F5344CB8AC3E}">
        <p14:creationId xmlns:p14="http://schemas.microsoft.com/office/powerpoint/2010/main" val="303212136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7E71A1-9956-F442-983D-24A3C1260A11}"/>
              </a:ext>
            </a:extLst>
          </p:cNvPr>
          <p:cNvSpPr txBox="1"/>
          <p:nvPr/>
        </p:nvSpPr>
        <p:spPr>
          <a:xfrm>
            <a:off x="241300" y="655320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XR Naltrexone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D31E6-2544-C549-8A34-92048FAA9C58}"/>
              </a:ext>
            </a:extLst>
          </p:cNvPr>
          <p:cNvSpPr txBox="1"/>
          <p:nvPr/>
        </p:nvSpPr>
        <p:spPr>
          <a:xfrm>
            <a:off x="413996" y="1920240"/>
            <a:ext cx="113640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One 380 mg deep muscle injection in the buttock every 4 weeks</a:t>
            </a:r>
          </a:p>
          <a:p>
            <a:endParaRPr lang="en-US" sz="2800" dirty="0"/>
          </a:p>
          <a:p>
            <a:r>
              <a:rPr lang="en-US" sz="2800" dirty="0"/>
              <a:t>No special waiver training </a:t>
            </a:r>
          </a:p>
          <a:p>
            <a:endParaRPr lang="en-US" sz="2800" dirty="0"/>
          </a:p>
          <a:p>
            <a:r>
              <a:rPr lang="en-US" sz="2800" dirty="0"/>
              <a:t>Need to be opioid free</a:t>
            </a:r>
          </a:p>
          <a:p>
            <a:endParaRPr lang="en-US" sz="2800" dirty="0"/>
          </a:p>
          <a:p>
            <a:r>
              <a:rPr lang="en-US" sz="2800" dirty="0"/>
              <a:t>¼ patients do not tolerate induction</a:t>
            </a:r>
          </a:p>
          <a:p>
            <a:endParaRPr lang="en-US" sz="2800" dirty="0"/>
          </a:p>
          <a:p>
            <a:r>
              <a:rPr lang="en-US" sz="2800" dirty="0"/>
              <a:t>No good data on mortality or reduction in HIV/Hep C</a:t>
            </a:r>
          </a:p>
        </p:txBody>
      </p:sp>
    </p:spTree>
    <p:extLst>
      <p:ext uri="{BB962C8B-B14F-4D97-AF65-F5344CB8AC3E}">
        <p14:creationId xmlns:p14="http://schemas.microsoft.com/office/powerpoint/2010/main" val="347936690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38CB-130F-5044-940F-9FF2485F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2CFE-8189-F243-9987-A42DD70D17C3}"/>
              </a:ext>
            </a:extLst>
          </p:cNvPr>
          <p:cNvSpPr txBox="1"/>
          <p:nvPr/>
        </p:nvSpPr>
        <p:spPr>
          <a:xfrm>
            <a:off x="1036320" y="1376225"/>
            <a:ext cx="10119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prevent Hepatitis C, treat addiction and emphasize harm reduction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Methadone and buprenorphine use are significantly associated with decreased risk of HIV/Hep C infection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Extended release naltrexone treats opioid use disorder. It is unclear if it also decreases risk of new infections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Also, don’t forget to prescribe naloxone!!!</a:t>
            </a:r>
          </a:p>
        </p:txBody>
      </p:sp>
    </p:spTree>
    <p:extLst>
      <p:ext uri="{BB962C8B-B14F-4D97-AF65-F5344CB8AC3E}">
        <p14:creationId xmlns:p14="http://schemas.microsoft.com/office/powerpoint/2010/main" val="34512282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HSU four-colog master brand logo." title="OHSU master brand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284" y="1810772"/>
            <a:ext cx="870038" cy="14901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37103" y="3648409"/>
            <a:ext cx="7772400" cy="1001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F92D5"/>
                </a:solidFill>
                <a:latin typeface="Lato Light"/>
                <a:ea typeface="+mj-ea"/>
                <a:cs typeface="Lato Light"/>
              </a:defRPr>
            </a:lvl1pPr>
          </a:lstStyle>
          <a:p>
            <a:pPr algn="ctr"/>
            <a:r>
              <a:rPr lang="en-US" sz="4800" spc="20" dirty="0">
                <a:solidFill>
                  <a:srgbClr val="002776"/>
                </a:solidFill>
                <a:latin typeface="Lato Regular"/>
                <a:cs typeface="Lato Regular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15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120" y="1706880"/>
            <a:ext cx="9216733" cy="4541519"/>
          </a:xfrm>
        </p:spPr>
        <p:txBody>
          <a:bodyPr>
            <a:normAutofit/>
          </a:bodyPr>
          <a:lstStyle/>
          <a:p>
            <a:r>
              <a:rPr lang="en-US" sz="2800" dirty="0"/>
              <a:t>New cases of acute Hepatitis C infection have nearly tripled over last 5 years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Highest overall number of new infections among 20-29 year olds (due to increasing injection drug use)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HCV infections are growing among women of childbearing 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191794"/>
            <a:ext cx="1506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CDC, 2017</a:t>
            </a:r>
          </a:p>
        </p:txBody>
      </p:sp>
    </p:spTree>
    <p:extLst>
      <p:ext uri="{BB962C8B-B14F-4D97-AF65-F5344CB8AC3E}">
        <p14:creationId xmlns:p14="http://schemas.microsoft.com/office/powerpoint/2010/main" val="394697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6AA849-B780-4B33-87B5-AE70E7A20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6778"/>
                </a:solidFill>
                <a:effectLst/>
                <a:latin typeface="&amp;quot"/>
              </a:rPr>
              <a:t>Figure 3.8.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28587"/>
                </a:solidFill>
                <a:effectLst/>
                <a:latin typeface="&amp;quot"/>
              </a:rPr>
              <a:t> Number of newly reported* chronic hepatitis C cases† by sex and age — United States, 2018 (N=137,713)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&amp;quot"/>
              </a:rPr>
              <a:t>  </a:t>
            </a:r>
            <a:r>
              <a:rPr kumimoji="0" lang="en-US" altLang="en-US" sz="4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&amp;quot"/>
              </a:rPr>
              <a:t>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Figure 3.8. The graph shows the number of newly reported chronic hepatitis C cases by sex and age in the United States for 2018.  The graph shows a bimodal distribution with peaks in the 20 to 40 year and 55-68 years age groups.  Rates of chronic hepatitis C were consistently higher for males than for females.">
            <a:extLst>
              <a:ext uri="{FF2B5EF4-FFF2-40B4-BE49-F238E27FC236}">
                <a16:creationId xmlns:a16="http://schemas.microsoft.com/office/drawing/2014/main" id="{1ED6BB08-300A-43E0-BECA-FBAE1C86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" y="74428"/>
            <a:ext cx="11960017" cy="6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93B5D0-62A9-464E-8BCB-178C3F8F7CD2}"/>
              </a:ext>
            </a:extLst>
          </p:cNvPr>
          <p:cNvSpPr txBox="1"/>
          <p:nvPr/>
        </p:nvSpPr>
        <p:spPr>
          <a:xfrm>
            <a:off x="243147" y="6232514"/>
            <a:ext cx="61098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Source: CDC, National </a:t>
            </a:r>
            <a:r>
              <a:rPr lang="fr-FR" sz="11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Notifiable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Diseases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Surveillance System.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944D7-AAFB-4E0C-8C0C-5FD1C49112EC}"/>
              </a:ext>
            </a:extLst>
          </p:cNvPr>
          <p:cNvSpPr txBox="1"/>
          <p:nvPr/>
        </p:nvSpPr>
        <p:spPr>
          <a:xfrm>
            <a:off x="6581554" y="272534"/>
            <a:ext cx="505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Newly reported chronic hepatitis C in 2018</a:t>
            </a:r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5347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8D78-5862-0640-A27A-5457EA2E90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52638"/>
            <a:ext cx="8947150" cy="419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Injection drug use now accounts for at least 60 percent of HCV transmission in the United States.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75-90% of PWID are HCV Ab positive.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1E9AC-8CA7-8140-BEB0-739D1CE1025C}"/>
              </a:ext>
            </a:extLst>
          </p:cNvPr>
          <p:cNvSpPr txBox="1"/>
          <p:nvPr/>
        </p:nvSpPr>
        <p:spPr>
          <a:xfrm>
            <a:off x="0" y="6242719"/>
            <a:ext cx="71223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Centers for Disease Control and Prevention. Viral Hepatitis Surveillance—United States, 2014. </a:t>
            </a:r>
            <a:r>
              <a:rPr lang="en-US" sz="1200" dirty="0">
                <a:hlinkClick r:id="rId3"/>
              </a:rPr>
              <a:t>LINK CDC.GOV</a:t>
            </a:r>
            <a:r>
              <a:rPr lang="en-US" sz="1200" baseline="30000" dirty="0"/>
              <a:t>1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1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Deaths from prevalent HCV forecasted to peak in 2030s…</a:t>
            </a:r>
          </a:p>
        </p:txBody>
      </p:sp>
      <p:pic>
        <p:nvPicPr>
          <p:cNvPr id="4" name="Content Placeholder 3" descr="forecasted-annual-deaths-associated-chronic-hepatitis-c-infection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49783" y="1853248"/>
            <a:ext cx="7548682" cy="4368800"/>
          </a:xfrm>
        </p:spPr>
      </p:pic>
      <p:sp>
        <p:nvSpPr>
          <p:cNvPr id="5" name="Rectangle 4"/>
          <p:cNvSpPr/>
          <p:nvPr/>
        </p:nvSpPr>
        <p:spPr>
          <a:xfrm>
            <a:off x="646111" y="6312773"/>
            <a:ext cx="117856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Rein et al. Dig Liver Dis. 2011;43:66-72.</a:t>
            </a:r>
          </a:p>
        </p:txBody>
      </p:sp>
    </p:spTree>
    <p:extLst>
      <p:ext uri="{BB962C8B-B14F-4D97-AF65-F5344CB8AC3E}">
        <p14:creationId xmlns:p14="http://schemas.microsoft.com/office/powerpoint/2010/main" val="19783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E48FC-8B2A-1546-8FE6-D575C63457F4}"/>
              </a:ext>
            </a:extLst>
          </p:cNvPr>
          <p:cNvSpPr txBox="1"/>
          <p:nvPr/>
        </p:nvSpPr>
        <p:spPr>
          <a:xfrm>
            <a:off x="2926080" y="3105834"/>
            <a:ext cx="633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Unless something changes</a:t>
            </a:r>
          </a:p>
        </p:txBody>
      </p:sp>
    </p:spTree>
    <p:extLst>
      <p:ext uri="{BB962C8B-B14F-4D97-AF65-F5344CB8AC3E}">
        <p14:creationId xmlns:p14="http://schemas.microsoft.com/office/powerpoint/2010/main" val="227150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08CC3B4D-B5ED-E943-81C4-2F870E8E6EE9}"/>
              </a:ext>
            </a:extLst>
          </p:cNvPr>
          <p:cNvSpPr/>
          <p:nvPr/>
        </p:nvSpPr>
        <p:spPr>
          <a:xfrm>
            <a:off x="4267200" y="2364129"/>
            <a:ext cx="3683000" cy="23891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PWID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D5D65-8CA8-A143-B545-E37F600801AC}"/>
              </a:ext>
            </a:extLst>
          </p:cNvPr>
          <p:cNvSpPr txBox="1"/>
          <p:nvPr/>
        </p:nvSpPr>
        <p:spPr>
          <a:xfrm>
            <a:off x="1447999" y="4753259"/>
            <a:ext cx="3868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Needle and syringe programs</a:t>
            </a:r>
          </a:p>
          <a:p>
            <a:r>
              <a:rPr lang="en-US" sz="2000" dirty="0"/>
              <a:t> (decrease risk of infection)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4DC2B-4FE8-B043-A778-3602795BB6E8}"/>
              </a:ext>
            </a:extLst>
          </p:cNvPr>
          <p:cNvSpPr txBox="1"/>
          <p:nvPr/>
        </p:nvSpPr>
        <p:spPr>
          <a:xfrm>
            <a:off x="7446694" y="4753259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Medications for OUD </a:t>
            </a:r>
          </a:p>
          <a:p>
            <a:r>
              <a:rPr lang="en-US" sz="2000" dirty="0"/>
              <a:t>(decrease the risk of injecting)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40205-0A65-5F4D-A67E-1BF0704C0101}"/>
              </a:ext>
            </a:extLst>
          </p:cNvPr>
          <p:cNvSpPr txBox="1"/>
          <p:nvPr/>
        </p:nvSpPr>
        <p:spPr>
          <a:xfrm>
            <a:off x="4745309" y="1559940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Anti-</a:t>
            </a:r>
            <a:r>
              <a:rPr lang="en-US" sz="2000" dirty="0" err="1"/>
              <a:t>virals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(treat the infections)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952D3-7FA4-E54F-924D-208B3B0B3EBF}"/>
              </a:ext>
            </a:extLst>
          </p:cNvPr>
          <p:cNvSpPr txBox="1"/>
          <p:nvPr/>
        </p:nvSpPr>
        <p:spPr>
          <a:xfrm>
            <a:off x="406400" y="6265334"/>
            <a:ext cx="324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www.worldhepatitissummit.com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68CD8-E856-404A-8D92-926746246C4A}"/>
              </a:ext>
            </a:extLst>
          </p:cNvPr>
          <p:cNvSpPr txBox="1"/>
          <p:nvPr/>
        </p:nvSpPr>
        <p:spPr>
          <a:xfrm>
            <a:off x="523868" y="594360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Trifecta of interventions needed</a:t>
            </a:r>
          </a:p>
        </p:txBody>
      </p:sp>
    </p:spTree>
    <p:extLst>
      <p:ext uri="{BB962C8B-B14F-4D97-AF65-F5344CB8AC3E}">
        <p14:creationId xmlns:p14="http://schemas.microsoft.com/office/powerpoint/2010/main" val="388299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EB294E-2D6A-8A44-8B6A-E42FBFED6A5B}"/>
              </a:ext>
            </a:extLst>
          </p:cNvPr>
          <p:cNvSpPr txBox="1"/>
          <p:nvPr/>
        </p:nvSpPr>
        <p:spPr>
          <a:xfrm>
            <a:off x="1598615" y="3136612"/>
            <a:ext cx="899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Medications for Opioid Use Disorder (MOUD)</a:t>
            </a:r>
          </a:p>
        </p:txBody>
      </p:sp>
    </p:spTree>
    <p:extLst>
      <p:ext uri="{BB962C8B-B14F-4D97-AF65-F5344CB8AC3E}">
        <p14:creationId xmlns:p14="http://schemas.microsoft.com/office/powerpoint/2010/main" val="2514529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{74BB97D3-B4B2-6748-A0BD-85D711A2F75B}tf10001062</Template>
  <TotalTime>548</TotalTime>
  <Words>830</Words>
  <Application>Microsoft Office PowerPoint</Application>
  <PresentationFormat>Widescreen</PresentationFormat>
  <Paragraphs>145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&amp;quot</vt:lpstr>
      <vt:lpstr>Arial</vt:lpstr>
      <vt:lpstr>Calibri</vt:lpstr>
      <vt:lpstr>Century Gothic</vt:lpstr>
      <vt:lpstr>Lato Regular</vt:lpstr>
      <vt:lpstr>myriad-pro</vt:lpstr>
      <vt:lpstr>Open Sans</vt:lpstr>
      <vt:lpstr>Trebuchet MS</vt:lpstr>
      <vt:lpstr>Wingdings 3</vt:lpstr>
      <vt:lpstr>Ion</vt:lpstr>
      <vt:lpstr>HCV and People Who Inject Drugs</vt:lpstr>
      <vt:lpstr>Hepatitis C Prevalence is Increased in Baby Boomers</vt:lpstr>
      <vt:lpstr>But…</vt:lpstr>
      <vt:lpstr>PowerPoint Presentation</vt:lpstr>
      <vt:lpstr>PowerPoint Presentation</vt:lpstr>
      <vt:lpstr>Deaths from prevalent HCV forecasted to peak in 2030s…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Methadone</vt:lpstr>
      <vt:lpstr>Methadone</vt:lpstr>
      <vt:lpstr>Mortality Risk during and after methadone treatment</vt:lpstr>
      <vt:lpstr>PowerPoint Presentation</vt:lpstr>
      <vt:lpstr>Buprenorphine</vt:lpstr>
      <vt:lpstr>PowerPoint Presentation</vt:lpstr>
      <vt:lpstr>Buprenorphine</vt:lpstr>
      <vt:lpstr>Mortality Risk during and after buprenorphine treatment</vt:lpstr>
      <vt:lpstr> XR Naltrexone  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SUDS and HCV</dc:title>
  <dc:creator>Microsoft Office User</dc:creator>
  <cp:lastModifiedBy>Jessica Gregg</cp:lastModifiedBy>
  <cp:revision>32</cp:revision>
  <dcterms:created xsi:type="dcterms:W3CDTF">2018-11-09T22:16:02Z</dcterms:created>
  <dcterms:modified xsi:type="dcterms:W3CDTF">2021-03-24T23:04:04Z</dcterms:modified>
</cp:coreProperties>
</file>