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7" r:id="rId3"/>
    <p:sldId id="344" r:id="rId4"/>
    <p:sldId id="343" r:id="rId5"/>
    <p:sldId id="330" r:id="rId6"/>
    <p:sldId id="345" r:id="rId7"/>
    <p:sldId id="347" r:id="rId8"/>
    <p:sldId id="334" r:id="rId9"/>
    <p:sldId id="335" r:id="rId10"/>
    <p:sldId id="260" r:id="rId11"/>
    <p:sldId id="293" r:id="rId12"/>
    <p:sldId id="287" r:id="rId13"/>
    <p:sldId id="348" r:id="rId14"/>
    <p:sldId id="34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73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9E99A-351E-408F-83B0-46BEC57490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37C574-9AAC-4EF4-A156-6667F9C1C30A}">
      <dgm:prSet/>
      <dgm:spPr/>
      <dgm:t>
        <a:bodyPr/>
        <a:lstStyle/>
        <a:p>
          <a:pPr rtl="0"/>
          <a:r>
            <a:rPr lang="en-US" b="0" i="0" dirty="0"/>
            <a:t>Cardiovascular Events:</a:t>
          </a:r>
          <a:endParaRPr lang="en-US" dirty="0"/>
        </a:p>
      </dgm:t>
    </dgm:pt>
    <dgm:pt modelId="{D5BA2206-6F67-48C4-811C-F62F344F6782}" type="parTrans" cxnId="{686346AE-FD42-4553-AA0F-AA7710876E95}">
      <dgm:prSet/>
      <dgm:spPr/>
      <dgm:t>
        <a:bodyPr/>
        <a:lstStyle/>
        <a:p>
          <a:endParaRPr lang="en-US"/>
        </a:p>
      </dgm:t>
    </dgm:pt>
    <dgm:pt modelId="{2A4CE10F-56AF-4592-A05F-69C8FBF67FBE}" type="sibTrans" cxnId="{686346AE-FD42-4553-AA0F-AA7710876E95}">
      <dgm:prSet/>
      <dgm:spPr/>
      <dgm:t>
        <a:bodyPr/>
        <a:lstStyle/>
        <a:p>
          <a:endParaRPr lang="en-US"/>
        </a:p>
      </dgm:t>
    </dgm:pt>
    <dgm:pt modelId="{0FE083B6-488B-432E-A50D-16EFFD82BC9B}">
      <dgm:prSet/>
      <dgm:spPr/>
      <dgm:t>
        <a:bodyPr/>
        <a:lstStyle/>
        <a:p>
          <a:pPr rtl="0"/>
          <a:r>
            <a:rPr lang="en-US" b="0" i="0" dirty="0"/>
            <a:t>A higher proportion of subjects who received EVUSHELD versus placebo reported myocardial infarction and cardiac failure serious adverse events. </a:t>
          </a:r>
          <a:endParaRPr lang="en-US" dirty="0"/>
        </a:p>
      </dgm:t>
    </dgm:pt>
    <dgm:pt modelId="{2DE4B1ED-1426-48CB-A026-523B9DD2E974}" type="parTrans" cxnId="{0A75C76E-4695-4E4E-BC50-8A4EE2583859}">
      <dgm:prSet/>
      <dgm:spPr/>
      <dgm:t>
        <a:bodyPr/>
        <a:lstStyle/>
        <a:p>
          <a:endParaRPr lang="en-US"/>
        </a:p>
      </dgm:t>
    </dgm:pt>
    <dgm:pt modelId="{B9AB4FEA-4B5A-4252-8157-4F431F601D10}" type="sibTrans" cxnId="{0A75C76E-4695-4E4E-BC50-8A4EE2583859}">
      <dgm:prSet/>
      <dgm:spPr/>
      <dgm:t>
        <a:bodyPr/>
        <a:lstStyle/>
        <a:p>
          <a:endParaRPr lang="en-US"/>
        </a:p>
      </dgm:t>
    </dgm:pt>
    <dgm:pt modelId="{40BEF97D-E470-4CAF-AA40-BC90BDA1F0B7}">
      <dgm:prSet/>
      <dgm:spPr/>
      <dgm:t>
        <a:bodyPr/>
        <a:lstStyle/>
        <a:p>
          <a:r>
            <a:rPr lang="en-US" dirty="0"/>
            <a:t>May be less active against certain Omicron subvariants (BA.1, BA.1.1) </a:t>
          </a:r>
        </a:p>
      </dgm:t>
    </dgm:pt>
    <dgm:pt modelId="{DDFA4E67-B68F-4982-9691-8215C424C3D9}" type="parTrans" cxnId="{DED41A69-3B9A-4855-9EA2-5D062F6EDEE2}">
      <dgm:prSet/>
      <dgm:spPr/>
      <dgm:t>
        <a:bodyPr/>
        <a:lstStyle/>
        <a:p>
          <a:endParaRPr lang="en-US"/>
        </a:p>
      </dgm:t>
    </dgm:pt>
    <dgm:pt modelId="{AED38740-D99A-4B66-BCC3-FE9242E9E56D}" type="sibTrans" cxnId="{DED41A69-3B9A-4855-9EA2-5D062F6EDEE2}">
      <dgm:prSet/>
      <dgm:spPr/>
      <dgm:t>
        <a:bodyPr/>
        <a:lstStyle/>
        <a:p>
          <a:endParaRPr lang="en-US"/>
        </a:p>
      </dgm:t>
    </dgm:pt>
    <dgm:pt modelId="{333AA260-AC10-4694-BB0B-1949F6AFB3D6}">
      <dgm:prSet/>
      <dgm:spPr/>
      <dgm:t>
        <a:bodyPr/>
        <a:lstStyle/>
        <a:p>
          <a:pPr rtl="0"/>
          <a:r>
            <a:rPr lang="en-US" dirty="0"/>
            <a:t>The dosing regimen was revised, a higher dose may be more likely to prevent infection by the COVID-19 Omicron subvariants than the originally authorized dose.</a:t>
          </a:r>
        </a:p>
      </dgm:t>
    </dgm:pt>
    <dgm:pt modelId="{13988346-4232-4D1A-AB13-6B2C1E2D8280}" type="parTrans" cxnId="{E4051F9F-59D9-4164-968E-54AB4BB3D978}">
      <dgm:prSet/>
      <dgm:spPr/>
      <dgm:t>
        <a:bodyPr/>
        <a:lstStyle/>
        <a:p>
          <a:endParaRPr lang="en-US"/>
        </a:p>
      </dgm:t>
    </dgm:pt>
    <dgm:pt modelId="{706B9923-5EC4-4B2D-8FF2-235A2DB20783}" type="sibTrans" cxnId="{E4051F9F-59D9-4164-968E-54AB4BB3D978}">
      <dgm:prSet/>
      <dgm:spPr/>
      <dgm:t>
        <a:bodyPr/>
        <a:lstStyle/>
        <a:p>
          <a:endParaRPr lang="en-US"/>
        </a:p>
      </dgm:t>
    </dgm:pt>
    <dgm:pt modelId="{CB2A1290-7E89-441C-8168-8BC075CD8B1F}">
      <dgm:prSet/>
      <dgm:spPr/>
      <dgm:t>
        <a:bodyPr/>
        <a:lstStyle/>
        <a:p>
          <a:pPr rtl="0"/>
          <a:r>
            <a:rPr lang="en-US" dirty="0"/>
            <a:t>Dose increased to 300mg of </a:t>
          </a:r>
          <a:r>
            <a:rPr lang="en-US" dirty="0" err="1"/>
            <a:t>tixagevimab</a:t>
          </a:r>
          <a:r>
            <a:rPr lang="en-US" dirty="0"/>
            <a:t> and 300 mg </a:t>
          </a:r>
          <a:r>
            <a:rPr lang="en-US" dirty="0" err="1"/>
            <a:t>cilgavimab</a:t>
          </a:r>
          <a:r>
            <a:rPr lang="en-US" dirty="0"/>
            <a:t> </a:t>
          </a:r>
        </a:p>
      </dgm:t>
    </dgm:pt>
    <dgm:pt modelId="{FF5A6BEE-9CFC-4A0C-8FDB-C9021F57FE17}" type="parTrans" cxnId="{16801E66-2B10-48AD-92C6-E71763F14B97}">
      <dgm:prSet/>
      <dgm:spPr/>
      <dgm:t>
        <a:bodyPr/>
        <a:lstStyle/>
        <a:p>
          <a:endParaRPr lang="en-US"/>
        </a:p>
      </dgm:t>
    </dgm:pt>
    <dgm:pt modelId="{953EC495-E6EA-43E9-AC46-DBD77DCF4F45}" type="sibTrans" cxnId="{16801E66-2B10-48AD-92C6-E71763F14B97}">
      <dgm:prSet/>
      <dgm:spPr/>
      <dgm:t>
        <a:bodyPr/>
        <a:lstStyle/>
        <a:p>
          <a:endParaRPr lang="en-US"/>
        </a:p>
      </dgm:t>
    </dgm:pt>
    <dgm:pt modelId="{8F9544CA-C8EE-4D1D-A056-2A1F008625B4}">
      <dgm:prSet/>
      <dgm:spPr/>
      <dgm:t>
        <a:bodyPr/>
        <a:lstStyle/>
        <a:p>
          <a:pPr rtl="0"/>
          <a:r>
            <a:rPr lang="en-US" dirty="0"/>
            <a:t>The volume of each injection for the higher dose will be larger, 3 mL instead of 1.5 </a:t>
          </a:r>
          <a:r>
            <a:rPr lang="en-US" dirty="0" err="1"/>
            <a:t>mL.</a:t>
          </a:r>
          <a:r>
            <a:rPr lang="en-US" dirty="0"/>
            <a:t> Limit injections to large muscles on the body (e.g., the gluteal muscles).</a:t>
          </a:r>
        </a:p>
      </dgm:t>
    </dgm:pt>
    <dgm:pt modelId="{01D7F3BD-DE0A-43D3-AAA5-218555EF3421}" type="parTrans" cxnId="{7966F0D2-FFD8-4E23-9831-D14D90A733CF}">
      <dgm:prSet/>
      <dgm:spPr/>
      <dgm:t>
        <a:bodyPr/>
        <a:lstStyle/>
        <a:p>
          <a:endParaRPr lang="en-US"/>
        </a:p>
      </dgm:t>
    </dgm:pt>
    <dgm:pt modelId="{1C0AE41C-C113-4C1D-AF78-301428803884}" type="sibTrans" cxnId="{7966F0D2-FFD8-4E23-9831-D14D90A733CF}">
      <dgm:prSet/>
      <dgm:spPr/>
      <dgm:t>
        <a:bodyPr/>
        <a:lstStyle/>
        <a:p>
          <a:endParaRPr lang="en-US"/>
        </a:p>
      </dgm:t>
    </dgm:pt>
    <dgm:pt modelId="{207A08D4-EA02-4C02-8F72-D1C27D995508}">
      <dgm:prSet/>
      <dgm:spPr/>
      <dgm:t>
        <a:bodyPr/>
        <a:lstStyle/>
        <a:p>
          <a:pPr rtl="0"/>
          <a:r>
            <a:rPr lang="en-US"/>
            <a:t>Is expected to have greater neutralizing activity against BA.2 which will become dominant</a:t>
          </a:r>
          <a:endParaRPr lang="en-US" dirty="0"/>
        </a:p>
      </dgm:t>
    </dgm:pt>
    <dgm:pt modelId="{18A114F8-6355-4AAD-B42E-703A873E8F56}" type="parTrans" cxnId="{23E716BF-2B5C-46AF-916C-E4E792311739}">
      <dgm:prSet/>
      <dgm:spPr/>
      <dgm:t>
        <a:bodyPr/>
        <a:lstStyle/>
        <a:p>
          <a:endParaRPr lang="en-US"/>
        </a:p>
      </dgm:t>
    </dgm:pt>
    <dgm:pt modelId="{4B556C72-3375-4D18-8816-D7D4E6EBDFF0}" type="sibTrans" cxnId="{23E716BF-2B5C-46AF-916C-E4E792311739}">
      <dgm:prSet/>
      <dgm:spPr/>
      <dgm:t>
        <a:bodyPr/>
        <a:lstStyle/>
        <a:p>
          <a:endParaRPr lang="en-US"/>
        </a:p>
      </dgm:t>
    </dgm:pt>
    <dgm:pt modelId="{1982CA0E-440E-4FB3-AA58-27396DB5AE32}" type="pres">
      <dgm:prSet presAssocID="{7B69E99A-351E-408F-83B0-46BEC57490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F6279-EBD8-4750-8D43-0F19305CB13A}" type="pres">
      <dgm:prSet presAssocID="{FD37C574-9AAC-4EF4-A156-6667F9C1C30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8340B-CFCC-41EB-AC49-004DC5B04CDD}" type="pres">
      <dgm:prSet presAssocID="{FD37C574-9AAC-4EF4-A156-6667F9C1C30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102FB-E3EB-4B14-917B-D1D7EA361553}" type="pres">
      <dgm:prSet presAssocID="{40BEF97D-E470-4CAF-AA40-BC90BDA1F0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EABA9-E53C-4DB4-9FD2-CFAAAD7AB248}" type="pres">
      <dgm:prSet presAssocID="{40BEF97D-E470-4CAF-AA40-BC90BDA1F0B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74BA1-D591-4971-A210-2055D0279FDF}" type="pres">
      <dgm:prSet presAssocID="{207A08D4-EA02-4C02-8F72-D1C27D9955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62D69C-15CA-4F6B-92A3-05EA6EF3389B}" type="presOf" srcId="{333AA260-AC10-4694-BB0B-1949F6AFB3D6}" destId="{F94EABA9-E53C-4DB4-9FD2-CFAAAD7AB248}" srcOrd="0" destOrd="0" presId="urn:microsoft.com/office/officeart/2005/8/layout/vList2"/>
    <dgm:cxn modelId="{753DD48C-B106-47BB-8162-E25F969FA6F2}" type="presOf" srcId="{207A08D4-EA02-4C02-8F72-D1C27D995508}" destId="{39574BA1-D591-4971-A210-2055D0279FDF}" srcOrd="0" destOrd="0" presId="urn:microsoft.com/office/officeart/2005/8/layout/vList2"/>
    <dgm:cxn modelId="{E4051F9F-59D9-4164-968E-54AB4BB3D978}" srcId="{40BEF97D-E470-4CAF-AA40-BC90BDA1F0B7}" destId="{333AA260-AC10-4694-BB0B-1949F6AFB3D6}" srcOrd="0" destOrd="0" parTransId="{13988346-4232-4D1A-AB13-6B2C1E2D8280}" sibTransId="{706B9923-5EC4-4B2D-8FF2-235A2DB20783}"/>
    <dgm:cxn modelId="{0A75C76E-4695-4E4E-BC50-8A4EE2583859}" srcId="{FD37C574-9AAC-4EF4-A156-6667F9C1C30A}" destId="{0FE083B6-488B-432E-A50D-16EFFD82BC9B}" srcOrd="0" destOrd="0" parTransId="{2DE4B1ED-1426-48CB-A026-523B9DD2E974}" sibTransId="{B9AB4FEA-4B5A-4252-8157-4F431F601D10}"/>
    <dgm:cxn modelId="{23E716BF-2B5C-46AF-916C-E4E792311739}" srcId="{7B69E99A-351E-408F-83B0-46BEC5749014}" destId="{207A08D4-EA02-4C02-8F72-D1C27D995508}" srcOrd="2" destOrd="0" parTransId="{18A114F8-6355-4AAD-B42E-703A873E8F56}" sibTransId="{4B556C72-3375-4D18-8816-D7D4E6EBDFF0}"/>
    <dgm:cxn modelId="{8A6F8709-504D-4B9E-A2CB-49FB5A31AFC2}" type="presOf" srcId="{0FE083B6-488B-432E-A50D-16EFFD82BC9B}" destId="{02F8340B-CFCC-41EB-AC49-004DC5B04CDD}" srcOrd="0" destOrd="0" presId="urn:microsoft.com/office/officeart/2005/8/layout/vList2"/>
    <dgm:cxn modelId="{34E71A80-DAFB-413F-BD0D-0B475811D2FC}" type="presOf" srcId="{CB2A1290-7E89-441C-8168-8BC075CD8B1F}" destId="{F94EABA9-E53C-4DB4-9FD2-CFAAAD7AB248}" srcOrd="0" destOrd="1" presId="urn:microsoft.com/office/officeart/2005/8/layout/vList2"/>
    <dgm:cxn modelId="{2EA805CE-2600-4012-A9AF-87923129644C}" type="presOf" srcId="{7B69E99A-351E-408F-83B0-46BEC5749014}" destId="{1982CA0E-440E-4FB3-AA58-27396DB5AE32}" srcOrd="0" destOrd="0" presId="urn:microsoft.com/office/officeart/2005/8/layout/vList2"/>
    <dgm:cxn modelId="{686346AE-FD42-4553-AA0F-AA7710876E95}" srcId="{7B69E99A-351E-408F-83B0-46BEC5749014}" destId="{FD37C574-9AAC-4EF4-A156-6667F9C1C30A}" srcOrd="0" destOrd="0" parTransId="{D5BA2206-6F67-48C4-811C-F62F344F6782}" sibTransId="{2A4CE10F-56AF-4592-A05F-69C8FBF67FBE}"/>
    <dgm:cxn modelId="{DED41A69-3B9A-4855-9EA2-5D062F6EDEE2}" srcId="{7B69E99A-351E-408F-83B0-46BEC5749014}" destId="{40BEF97D-E470-4CAF-AA40-BC90BDA1F0B7}" srcOrd="1" destOrd="0" parTransId="{DDFA4E67-B68F-4982-9691-8215C424C3D9}" sibTransId="{AED38740-D99A-4B66-BCC3-FE9242E9E56D}"/>
    <dgm:cxn modelId="{7966F0D2-FFD8-4E23-9831-D14D90A733CF}" srcId="{40BEF97D-E470-4CAF-AA40-BC90BDA1F0B7}" destId="{8F9544CA-C8EE-4D1D-A056-2A1F008625B4}" srcOrd="2" destOrd="0" parTransId="{01D7F3BD-DE0A-43D3-AAA5-218555EF3421}" sibTransId="{1C0AE41C-C113-4C1D-AF78-301428803884}"/>
    <dgm:cxn modelId="{ACF339CE-B8FE-4D1E-891B-CF90F88889CA}" type="presOf" srcId="{8F9544CA-C8EE-4D1D-A056-2A1F008625B4}" destId="{F94EABA9-E53C-4DB4-9FD2-CFAAAD7AB248}" srcOrd="0" destOrd="2" presId="urn:microsoft.com/office/officeart/2005/8/layout/vList2"/>
    <dgm:cxn modelId="{4CC2AB23-EDB2-4952-A8EA-C4DA0C7C16F0}" type="presOf" srcId="{40BEF97D-E470-4CAF-AA40-BC90BDA1F0B7}" destId="{711102FB-E3EB-4B14-917B-D1D7EA361553}" srcOrd="0" destOrd="0" presId="urn:microsoft.com/office/officeart/2005/8/layout/vList2"/>
    <dgm:cxn modelId="{16801E66-2B10-48AD-92C6-E71763F14B97}" srcId="{40BEF97D-E470-4CAF-AA40-BC90BDA1F0B7}" destId="{CB2A1290-7E89-441C-8168-8BC075CD8B1F}" srcOrd="1" destOrd="0" parTransId="{FF5A6BEE-9CFC-4A0C-8FDB-C9021F57FE17}" sibTransId="{953EC495-E6EA-43E9-AC46-DBD77DCF4F45}"/>
    <dgm:cxn modelId="{CB3CEDD7-AE5C-499E-8B5B-660D4CACF322}" type="presOf" srcId="{FD37C574-9AAC-4EF4-A156-6667F9C1C30A}" destId="{EC8F6279-EBD8-4750-8D43-0F19305CB13A}" srcOrd="0" destOrd="0" presId="urn:microsoft.com/office/officeart/2005/8/layout/vList2"/>
    <dgm:cxn modelId="{B65571E6-00BC-44F4-AF39-35455738DEDC}" type="presParOf" srcId="{1982CA0E-440E-4FB3-AA58-27396DB5AE32}" destId="{EC8F6279-EBD8-4750-8D43-0F19305CB13A}" srcOrd="0" destOrd="0" presId="urn:microsoft.com/office/officeart/2005/8/layout/vList2"/>
    <dgm:cxn modelId="{F2E69C52-CFF5-4347-90AD-0D8B0B9BA0B0}" type="presParOf" srcId="{1982CA0E-440E-4FB3-AA58-27396DB5AE32}" destId="{02F8340B-CFCC-41EB-AC49-004DC5B04CDD}" srcOrd="1" destOrd="0" presId="urn:microsoft.com/office/officeart/2005/8/layout/vList2"/>
    <dgm:cxn modelId="{4ED191E5-2A38-4144-AC92-447CD24D6D67}" type="presParOf" srcId="{1982CA0E-440E-4FB3-AA58-27396DB5AE32}" destId="{711102FB-E3EB-4B14-917B-D1D7EA361553}" srcOrd="2" destOrd="0" presId="urn:microsoft.com/office/officeart/2005/8/layout/vList2"/>
    <dgm:cxn modelId="{0F261666-F85C-4899-AC68-1197419A77B6}" type="presParOf" srcId="{1982CA0E-440E-4FB3-AA58-27396DB5AE32}" destId="{F94EABA9-E53C-4DB4-9FD2-CFAAAD7AB248}" srcOrd="3" destOrd="0" presId="urn:microsoft.com/office/officeart/2005/8/layout/vList2"/>
    <dgm:cxn modelId="{66453FF8-64B4-47A5-8328-2C97FBC1C04C}" type="presParOf" srcId="{1982CA0E-440E-4FB3-AA58-27396DB5AE32}" destId="{39574BA1-D591-4971-A210-2055D0279F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F6279-EBD8-4750-8D43-0F19305CB13A}">
      <dsp:nvSpPr>
        <dsp:cNvPr id="0" name=""/>
        <dsp:cNvSpPr/>
      </dsp:nvSpPr>
      <dsp:spPr>
        <a:xfrm>
          <a:off x="0" y="28486"/>
          <a:ext cx="9510275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/>
            <a:t>Cardiovascular Events:</a:t>
          </a:r>
          <a:endParaRPr lang="en-US" sz="1800" kern="1200" dirty="0"/>
        </a:p>
      </dsp:txBody>
      <dsp:txXfrm>
        <a:off x="34906" y="63392"/>
        <a:ext cx="9440463" cy="645240"/>
      </dsp:txXfrm>
    </dsp:sp>
    <dsp:sp modelId="{02F8340B-CFCC-41EB-AC49-004DC5B04CDD}">
      <dsp:nvSpPr>
        <dsp:cNvPr id="0" name=""/>
        <dsp:cNvSpPr/>
      </dsp:nvSpPr>
      <dsp:spPr>
        <a:xfrm>
          <a:off x="0" y="743539"/>
          <a:ext cx="9510275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51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b="0" i="0" kern="1200" dirty="0"/>
            <a:t>A higher proportion of subjects who received EVUSHELD versus placebo reported myocardial infarction and cardiac failure serious adverse events. </a:t>
          </a:r>
          <a:endParaRPr lang="en-US" sz="1400" kern="1200" dirty="0"/>
        </a:p>
      </dsp:txBody>
      <dsp:txXfrm>
        <a:off x="0" y="743539"/>
        <a:ext cx="9510275" cy="447120"/>
      </dsp:txXfrm>
    </dsp:sp>
    <dsp:sp modelId="{711102FB-E3EB-4B14-917B-D1D7EA361553}">
      <dsp:nvSpPr>
        <dsp:cNvPr id="0" name=""/>
        <dsp:cNvSpPr/>
      </dsp:nvSpPr>
      <dsp:spPr>
        <a:xfrm>
          <a:off x="0" y="1190659"/>
          <a:ext cx="9510275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May be less active against certain Omicron subvariants (BA.1, BA.1.1) </a:t>
          </a:r>
        </a:p>
      </dsp:txBody>
      <dsp:txXfrm>
        <a:off x="34906" y="1225565"/>
        <a:ext cx="9440463" cy="645240"/>
      </dsp:txXfrm>
    </dsp:sp>
    <dsp:sp modelId="{F94EABA9-E53C-4DB4-9FD2-CFAAAD7AB248}">
      <dsp:nvSpPr>
        <dsp:cNvPr id="0" name=""/>
        <dsp:cNvSpPr/>
      </dsp:nvSpPr>
      <dsp:spPr>
        <a:xfrm>
          <a:off x="0" y="1905711"/>
          <a:ext cx="9510275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51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/>
            <a:t>The dosing regimen was revised, a higher dose may be more likely to prevent infection by the COVID-19 Omicron subvariants than the originally authorized dose.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/>
            <a:t>Dose increased to 300mg of </a:t>
          </a:r>
          <a:r>
            <a:rPr lang="en-US" sz="1400" kern="1200" dirty="0" err="1"/>
            <a:t>tixagevimab</a:t>
          </a:r>
          <a:r>
            <a:rPr lang="en-US" sz="1400" kern="1200" dirty="0"/>
            <a:t> and 300 mg </a:t>
          </a:r>
          <a:r>
            <a:rPr lang="en-US" sz="1400" kern="1200" dirty="0" err="1"/>
            <a:t>cilgavimab</a:t>
          </a:r>
          <a:r>
            <a:rPr lang="en-US" sz="1400" kern="1200" dirty="0"/>
            <a:t>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dirty="0"/>
            <a:t>The volume of each injection for the higher dose will be larger, 3 mL instead of 1.5 </a:t>
          </a:r>
          <a:r>
            <a:rPr lang="en-US" sz="1400" kern="1200" dirty="0" err="1"/>
            <a:t>mL.</a:t>
          </a:r>
          <a:r>
            <a:rPr lang="en-US" sz="1400" kern="1200" dirty="0"/>
            <a:t> Limit injections to large muscles on the body (e.g., the gluteal muscles).</a:t>
          </a:r>
        </a:p>
      </dsp:txBody>
      <dsp:txXfrm>
        <a:off x="0" y="1905711"/>
        <a:ext cx="9510275" cy="1117800"/>
      </dsp:txXfrm>
    </dsp:sp>
    <dsp:sp modelId="{39574BA1-D591-4971-A210-2055D0279FDF}">
      <dsp:nvSpPr>
        <dsp:cNvPr id="0" name=""/>
        <dsp:cNvSpPr/>
      </dsp:nvSpPr>
      <dsp:spPr>
        <a:xfrm>
          <a:off x="0" y="3023511"/>
          <a:ext cx="9510275" cy="715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Is expected to have greater neutralizing activity against BA.2 which will become dominant</a:t>
          </a:r>
          <a:endParaRPr lang="en-US" sz="1800" kern="1200" dirty="0"/>
        </a:p>
      </dsp:txBody>
      <dsp:txXfrm>
        <a:off x="34906" y="3058417"/>
        <a:ext cx="9440463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8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9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50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8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9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1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8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5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2B2EBC5-96C2-4E9C-8064-4E0AEE522856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FE66AF3-8542-4391-8CAC-4923477F9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vaccines/stay-up-to-dat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dc.gov/coronavirus/2019-ncov/prevent-getting-sick/masks.html" TargetMode="External"/><Relationship Id="rId5" Type="http://schemas.openxmlformats.org/officeDocument/2006/relationships/hyperlink" Target="https://www.cdc.gov/coronavirus/2019-ncov/science/community-levels.html#anchor_47145" TargetMode="External"/><Relationship Id="rId4" Type="http://schemas.openxmlformats.org/officeDocument/2006/relationships/hyperlink" Target="https://www.cdc.gov/coronavirus/2019-ncov/testing/diagnostic-testing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COVID-19 Update </a:t>
            </a:r>
            <a:br>
              <a:rPr lang="en-US" dirty="0"/>
            </a:br>
            <a:r>
              <a:rPr lang="en-US" dirty="0"/>
              <a:t>March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Jorge Mera, MD</a:t>
            </a:r>
          </a:p>
          <a:p>
            <a:r>
              <a:rPr lang="en-US" dirty="0"/>
              <a:t>Whitney Essex, APRN</a:t>
            </a:r>
          </a:p>
        </p:txBody>
      </p:sp>
    </p:spTree>
    <p:extLst>
      <p:ext uri="{BB962C8B-B14F-4D97-AF65-F5344CB8AC3E}">
        <p14:creationId xmlns:p14="http://schemas.microsoft.com/office/powerpoint/2010/main" val="7583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138F9588-B4DC-E146-95F5-3A99BDA4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0282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80076" y="2071868"/>
            <a:ext cx="7697165" cy="364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Remdesivir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0349" y="2639028"/>
            <a:ext cx="2054506" cy="347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Vaccines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Pre-Exposure Prophylaxis (</a:t>
            </a:r>
            <a:r>
              <a:rPr lang="en-US" sz="2000" dirty="0" err="1"/>
              <a:t>Tixagevimab,Cilgavimab</a:t>
            </a:r>
            <a:r>
              <a:rPr lang="en-US" sz="2000" dirty="0"/>
              <a:t>)</a:t>
            </a:r>
            <a:br>
              <a:rPr lang="en-US" sz="2000" dirty="0"/>
            </a:br>
            <a:endParaRPr lang="en-US" sz="2000" dirty="0"/>
          </a:p>
          <a:p>
            <a:pPr algn="ctr"/>
            <a:r>
              <a:rPr lang="en-US" sz="2000" b="1" dirty="0"/>
              <a:t>Masks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0076" y="2639028"/>
            <a:ext cx="2054506" cy="347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Paxlovid</a:t>
            </a:r>
            <a:endParaRPr lang="en-US" sz="2000" dirty="0"/>
          </a:p>
          <a:p>
            <a:pPr algn="ctr"/>
            <a:r>
              <a:rPr lang="en-US" sz="2000" dirty="0" err="1"/>
              <a:t>Sotrovimab</a:t>
            </a:r>
            <a:endParaRPr lang="en-US" sz="2000" dirty="0"/>
          </a:p>
          <a:p>
            <a:pPr algn="ctr"/>
            <a:r>
              <a:rPr lang="en-US" sz="2000" dirty="0" err="1"/>
              <a:t>Bebtelovimab</a:t>
            </a:r>
            <a:endParaRPr lang="en-US" sz="2000" dirty="0"/>
          </a:p>
          <a:p>
            <a:pPr algn="ctr"/>
            <a:r>
              <a:rPr lang="en-US" sz="2000" dirty="0" err="1"/>
              <a:t>Remdesivir</a:t>
            </a:r>
            <a:endParaRPr lang="en-US" sz="2000" dirty="0"/>
          </a:p>
          <a:p>
            <a:pPr algn="ctr"/>
            <a:r>
              <a:rPr lang="en-US" sz="2000" dirty="0" err="1"/>
              <a:t>Molnupiravir</a:t>
            </a:r>
            <a:endParaRPr lang="en-US" sz="2000" dirty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12506" y="2737413"/>
            <a:ext cx="2864735" cy="1770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Dexamethasone</a:t>
            </a:r>
          </a:p>
          <a:p>
            <a:pPr algn="ctr"/>
            <a:r>
              <a:rPr lang="en-US" sz="2000" dirty="0" err="1"/>
              <a:t>Tocilizumab</a:t>
            </a:r>
            <a:endParaRPr lang="en-US" sz="2000" dirty="0"/>
          </a:p>
          <a:p>
            <a:pPr algn="ctr"/>
            <a:r>
              <a:rPr lang="en-US" sz="2000" dirty="0" err="1"/>
              <a:t>Baricitinib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11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EVUSHELD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734175"/>
              </p:ext>
            </p:extLst>
          </p:nvPr>
        </p:nvGraphicFramePr>
        <p:xfrm>
          <a:off x="1246394" y="2527069"/>
          <a:ext cx="9510275" cy="376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4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789A400-1C74-914E-BE2A-B5E6E74C0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30200"/>
            <a:ext cx="9829800" cy="2096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A4CF7B-8FCA-D74F-979A-175A184A786F}"/>
              </a:ext>
            </a:extLst>
          </p:cNvPr>
          <p:cNvSpPr txBox="1"/>
          <p:nvPr/>
        </p:nvSpPr>
        <p:spPr>
          <a:xfrm>
            <a:off x="933638" y="2546693"/>
            <a:ext cx="10003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Bebtelovimab</a:t>
            </a:r>
            <a:r>
              <a:rPr lang="en-US" dirty="0"/>
              <a:t> may only be used for the treatment of mild-to-moderate COVID-19 in adults and pediatric patients (12 years of age and older weighing at least 40 kg): </a:t>
            </a:r>
            <a:br>
              <a:rPr lang="en-US" dirty="0"/>
            </a:br>
            <a:r>
              <a:rPr lang="en-US" dirty="0"/>
              <a:t>• With positive results of direct SARS-CoV-2 viral testing, and </a:t>
            </a:r>
            <a:br>
              <a:rPr lang="en-US" dirty="0"/>
            </a:br>
            <a:r>
              <a:rPr lang="en-US" dirty="0"/>
              <a:t>• Who are at high-risk for progression to severe COVID, including hospitalization or death, and </a:t>
            </a:r>
          </a:p>
          <a:p>
            <a:r>
              <a:rPr lang="en-US" dirty="0"/>
              <a:t>• </a:t>
            </a:r>
            <a:r>
              <a:rPr lang="en-US" b="1" dirty="0"/>
              <a:t>For whom alternative COVID-19 treatment options</a:t>
            </a:r>
            <a:r>
              <a:rPr lang="en-US" dirty="0"/>
              <a:t> approved or authorized by FDA are </a:t>
            </a:r>
            <a:r>
              <a:rPr lang="en-US" b="1" dirty="0"/>
              <a:t>not accessible or clinically appropriate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93E4E-3EBB-424F-A751-F017811411C6}"/>
              </a:ext>
            </a:extLst>
          </p:cNvPr>
          <p:cNvSpPr txBox="1"/>
          <p:nvPr/>
        </p:nvSpPr>
        <p:spPr>
          <a:xfrm>
            <a:off x="10148047" y="4246888"/>
            <a:ext cx="913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Fda.gov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453CEB-88B1-4270-BF88-7B1650C55470}"/>
              </a:ext>
            </a:extLst>
          </p:cNvPr>
          <p:cNvSpPr txBox="1">
            <a:spLocks/>
          </p:cNvSpPr>
          <p:nvPr/>
        </p:nvSpPr>
        <p:spPr>
          <a:xfrm>
            <a:off x="933638" y="4698264"/>
            <a:ext cx="9214409" cy="20313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/>
              <a:t>Bebtelovimab</a:t>
            </a:r>
            <a:r>
              <a:rPr lang="en-US" sz="1400" dirty="0"/>
              <a:t> works by binding to the spike protein of the virus that causes COVID-19</a:t>
            </a:r>
          </a:p>
          <a:p>
            <a:r>
              <a:rPr lang="en-US" sz="1400" dirty="0"/>
              <a:t>Laboratory testing showed that it retains activity against both the omicron variant and the BA.2 omicron subvariant.</a:t>
            </a:r>
          </a:p>
          <a:p>
            <a:r>
              <a:rPr lang="en-US" sz="1400" dirty="0"/>
              <a:t>The data supporting the </a:t>
            </a:r>
            <a:r>
              <a:rPr lang="en-US" sz="1400" dirty="0" err="1"/>
              <a:t>bebtelovimab</a:t>
            </a:r>
            <a:r>
              <a:rPr lang="en-US" sz="1400" dirty="0"/>
              <a:t>  EUA come from the Phase 2 portion of the BLAZE-4 trial</a:t>
            </a:r>
          </a:p>
          <a:p>
            <a:pPr lvl="1"/>
            <a:r>
              <a:rPr lang="en-US" sz="1200" dirty="0"/>
              <a:t>Conclusions are limited as these data are from different trials that were conducted when different viral variants were circulating, and baseline risk factors varied. </a:t>
            </a:r>
            <a:endParaRPr lang="en-US" sz="1400" dirty="0"/>
          </a:p>
          <a:p>
            <a:r>
              <a:rPr lang="en-US" sz="1400" dirty="0"/>
              <a:t>Not studied with Omicron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277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AFF19-CE8A-4F17-AD20-45026B4F6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393"/>
            <a:ext cx="12192000" cy="418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AE094-2FFD-4715-BBE3-E8C19052155A}"/>
              </a:ext>
            </a:extLst>
          </p:cNvPr>
          <p:cNvSpPr txBox="1"/>
          <p:nvPr/>
        </p:nvSpPr>
        <p:spPr>
          <a:xfrm>
            <a:off x="271670" y="238539"/>
            <a:ext cx="970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COVID-19 Vaccination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8596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3A9723-8131-4B9D-B1E4-378344C3F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91" y="1179179"/>
            <a:ext cx="4064069" cy="4643665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17784-0051-440E-B4AA-3B1C356F4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93" y="1179179"/>
            <a:ext cx="5296906" cy="472466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1C66C9-DB5C-4322-AB50-3F140EAFFF8C}"/>
              </a:ext>
            </a:extLst>
          </p:cNvPr>
          <p:cNvCxnSpPr/>
          <p:nvPr/>
        </p:nvCxnSpPr>
        <p:spPr>
          <a:xfrm>
            <a:off x="3287061" y="2575859"/>
            <a:ext cx="7052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934238BB-F205-4E12-8531-A8BED974E5AC}"/>
              </a:ext>
            </a:extLst>
          </p:cNvPr>
          <p:cNvSpPr/>
          <p:nvPr/>
        </p:nvSpPr>
        <p:spPr>
          <a:xfrm>
            <a:off x="3042025" y="2199341"/>
            <a:ext cx="245036" cy="6992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8D0AE-8A52-426F-86AE-076B0194A36F}"/>
              </a:ext>
            </a:extLst>
          </p:cNvPr>
          <p:cNvSpPr/>
          <p:nvPr/>
        </p:nvSpPr>
        <p:spPr>
          <a:xfrm>
            <a:off x="3971361" y="2017066"/>
            <a:ext cx="245036" cy="7978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Mask Updates</a:t>
            </a:r>
          </a:p>
          <a:p>
            <a:r>
              <a:rPr lang="en-US" dirty="0"/>
              <a:t>Variant Updates</a:t>
            </a:r>
          </a:p>
          <a:p>
            <a:r>
              <a:rPr lang="en-US" dirty="0"/>
              <a:t>Treatment Updates</a:t>
            </a:r>
          </a:p>
          <a:p>
            <a:r>
              <a:rPr lang="en-US" dirty="0"/>
              <a:t>Vaccination Updates</a:t>
            </a:r>
          </a:p>
        </p:txBody>
      </p:sp>
      <p:sp>
        <p:nvSpPr>
          <p:cNvPr id="4" name="AutoShape 3" descr="data:image/png;base64,%20iVBORw0KGgoAAAANSUhEUgAAAK8AAACvCAYAAACLko51AAAAAXNSR0IArs4c6QAAAARnQU1BAACxjwv8YQUAAAAJcEhZcwAADsMAAA7DAcdvqGQAACR9SURBVHhe7d0LvGz3VdDxmXvTEDCUIgGKIhBAQCktMbeWV5Eg8ipClTfS0iu2BakCVh6KFWstCFZboFhvqV4KRKQt0kBS5BmgWKK5hViCVEXTyqugQnlogzk5w/87e+971/zPnveevffM7N/9rMw+c+49mTOz9vqv/3r9RwMD+8q4fKzl7gceuOGRb33rZ0zG5z4hfflR6S+/Z3q8bvrNgYEdMBmN3jQeTe47HY/vuu709FW33HLLW8tvnWGu8l65775PGU9G3zYajx9dPjUw0CpJkd+a/vPlF2553LeXT81wRnnvv//+Gx88Ofn68Wj8rPKpgYFOmUwmrxo9fPLFFy5c+N/lU1NmlJfi/sFDJ/cma/tB5VMDA/1gMnnjySOuu+0Jj3nMW8pnZpU3uQrfUmNxT5LpftFkPLnj/GRy/yIfZGBgGxjPhx566P1PR+eePBlNnj0ej28sv1UwGd156y2P+4vlV9eUd+rjjsY/UH45Jfkc952fnF5MCntf+dTAQCtcecMbPmj88Onl5AV8WPnUlMlkdLHygafKW0QVfueBuDmjuL/327/1+Ntuu+2kfGpgoFXuvvvu6x75qHd+bVRgm7hkUG/mAZzzhHBYFlU4YXEHxR3oEvo3OX/uYjK3D5ZPsbaPenh07mmup8pbxnGvkXzcwVUY6AMXHvvYN07GoxeUX05JCvzpHqfKm/io8nGKzVl5OTDQOeOHr3t5eVkyueC/U+VNmixzdhVRhfJyYKBzbr31Mb8UXYfk4t5w5cqVmyrLO5PyHcJhA31jMh5fje/i/PnzN1bKOzCwdwzKO7C3TJV3MpnMyMBA35icntXRwfIO7C2D8g7sLYPyDuwtg/IO7C2D8g7sLYPyDuwtg/I2w9sl+YYkP1PKLyX5j0m+NInv9Z0PSfJPk/xQkv+c5OeTvDbJNyX5M0l6ybSe98rP3TcT3L1wy4dOnx9Yyjsm8aF/bpLZqv9rvC2JQid/p298VhI33ftMv5rPf0/yD5N8x/SrDrj3Z+97YDy+9jrPjyY3D5Z3c1jUn0vy9CTzFBdvn+Rzktyd5HpP9ITXJPmeJMsUF++XRGXXndOvesKgvJvzuiQ+1IjKp/+U5BeT/IEnAh+T5CeKy865K8knFZczWCVUFL6+vM55UpLvLy67Z6q8fIYoA0u5lCT6gv83yZclYWU/NMmfTvLIJM9P8v+SVHx4kq7dh5cm+eTi8io/meSjk7xDEv6velnXtyT5riSnSSo0QL66uGyXqKOsRGF55YqjDCzjM8pHeB992DY3kf+f5O8l+bgkD3mixHNd8feTcHMq3HQ2lVYFG7Qc3TRPScLixpLET0sy092wcybp/sl0dHAb1scH90eLyyn/KMkbi8taRB++pbicwir/peKydfKxBn81yTcXlwv5d0n+fJJrBeGj0V9P8u7FZTf0WXnd7ZY4/tf/KOXfJ/mXSbyRXWGHHvm28nERXnPkA8vHNvmCJO9aXE6x9L+iuFwJIbRvLC6ncJG+orjshj4q799N8utJ7GwtcXzLm0v5iCSsxY8m8Xf+VpK2ie+Z8UO/WVwuxAdvia7o4n3/G+UjbCa9j+vytUneXFxOqdv0tUaflPePJbFTt8lZZbifvyPGeiXJu3iiJeIu3KZmFYTSWKqKmZ7Blniv8hEPJPnt4nJtJF8quECd0RflvSkJ3/Cx06+uYZf7y0lkfvhd/7N8LnJrkv+QpC0F/tXyEZR3lQ9Qd3Z8r3+hfGyTeKMxEpsSlRcfUD62Tl+U994k0TJQ0Bcneacknv/EJJao904iBPXPksQdvHjrTxWXO+ffJok3kNe5jOgr2vTUjuzcMX+kfMSbysdNYEAinc1rniqvwEOUlhFiilmeX0vyF5Lw0X7fExl8x2cn4f/+N0+UsICrKNK2yKr9bHE55bYkUTkjMmrfl0TstOLHkkT/ty3i9KM/VT5uwuPLx4qZsaO7ok5HC8tb9512UBvwRcXlFLFR03t+fPrVYvi6IhJREWxCFqVqm0K8NGbQ7LoptRvOTUWhbW5YuCcnqZCw+JrisnXiRusx5eMm/NnyEd77VTas21Ojo6XbUPOddvChx3z/1yVZZ+AJy/vc4nKKTZGg+675wSSiIhGZNTFT4Tw33z9I8h5JKii7Godt/M1teEP5CO7XJpstxiauIlLkLXFWR7v2eaczp0pshKIirso/SRJ9uDz1uSv43YL+vzf9ajG/k4RVnhkh2zJxhNf5JJtUiEkVv3NxOUVxT2d0rbx/onzENoP91J9WsIBt8a1J+I//Okmd70dplRz+8SSrJDN2iaqwaPVFafLVYxEMzacUl1Oki/3+ndG18lqGKppS3lXDV01hxfgrSWSv8lSrYpevTtLFBq2OL0wSozRqdG9PsmifoPRTIdJ3J6n0RbTl7ySJP6t1ulbeyDbhm18pH7tGTDpiA9onpNrFxCu4D5+X5L8m4X59fJJqDyI06TldIc9I8ogkoLhcoC7CfTNMlfesK9waMV6ah2DWQalhpJXwTQ0+6EjLb+dSuAkz42xLbCz/dhLJIKuEm44/67k8Gyir+c+Ly/ao09HC8tZ9px3UJ1TEXey6xNCP0E074ZuzsGSRmBLuGpGOfENctzJIOlRWNiJaws34yulXbVOjo6XbUPOddoilhAqf/2RxuRYfXEqFeGtX5MobN6Rd4kyHlyWJ2bAXJnn/JJb/umRQhe/pnnC8mdh1R5zV0a593n9VPuKGJJv4UcI3MVb8L8rHLvg/5WOfUDeiQi+mh7UBqcjjo19MYuPMneAmUGpRBFlMmU7fU8O8zZ5kJ3StvEJMMVcuOyW4vyqWsRgak7TopEWlJPe1u35/RQruSRKLliSB6orhJVf4s5Ra/FocW+lpb+n6zcUzk8SNm6VJBmtRlb7ySVms50y/KvAzYqq5C/KRAeK7XUL5YpOoPYZC/k5DXE0xVd6z3kSrKHXMC1tUkenA5RJI9/Jpbcosa69K8l+SqB+IqNb6X8Vlb+hywyaDFiMLv5tELUhXm9mtqNPRqaW4597Xz+jshz3+1i6GjshEbbuT5YI8sXzcJSIjNkHaeVTECSe9WxK9bco4KyiMTJSbyuNvJFEI7ub74SR5e3xTuMkZhOpztCr95SR7e8rTPfdeSe/b+Gr14eTk3M2l8l7JlPdCF8qLVSe4VEi/2iS97/SrAn6vyqcmD4XhO+oY9vpYs9iAuSkUV2bwR5LYqEoUNIEqNr1pMdz1VUnmlW3uBffce2+mvOd7NzHHm64yv+pjmwcLJj0pJStHH8v9hNsUpsfd9SZQWFVvOjzcCFyYT03ShOLCz9cy7/dgiWUJq99/U/xb6d6ouJo/91px59E3y5vzqCRPSKI9SO8YJTU3S0NjRDzVbjnGVSmwUM+6KVpKJYohJer/vwyWn5vCl+QecBUeTmKp9r7aeAo3uam8vmV9b4rGRQgs/TGVuwwhMZGEuNG1qe2y07ox6izvVEl/JlPeD++P8q6DJIclOIaFRC1WLZGktDJQoh+LlJaimjsmzKd9ad1GRh+A12TyDBdkXlEM5VeDyzLb1C7Ca5eciR0SrLmbvm/1FRvxuqS846C8o6tuA9WNsp/48OymY3ev4pJ/U1wuhJ9tQ8U3zBWXJWTRDBeRZVLI7eBmG65NOnAF+9UGeG0sMldEuWRs7ITPRgzbDahrJGYRc743SVRcqwCLexCKO6VGR0uft+Y7+4ll9jOTxMkun51EwL0O8WKbJlGOXGkVmXMfRBFEF8SUWbOmUaDORRGxoKx63mLcG/x6XbtciZwXJXHTVrh5WfX8ZjgAoo4+2IskRdNIfcoQ8TsrvjxJ/sEbeCeWnPdz+fClrVVaSZhsOt9gExSLC2nx820UI3xlJYpab6q5Fnr24jARSv/UJHl7+kFyiMoLO+x8FBHXgIWDIhXRA230FT54im95VrTdZQE5N0GqnCLHDmko/1TQ5Pd5SZL4GVodJHGOgukvHo0xORAUmHx9cTnF76rTwcAPyhk/dK4DpdDmIonQF7gQwl9Wjhi3lgjh6sSCJKuFBtaDpE5Hiw+w7juHgXhxrFyzK89bhGzoxFv7vNTyayVeDBuswywIN+ThUqOjpfWp+c7h4EOtS4vyiUUX+L77sCvnPti4CQfmGNRy4JzV0bh0HipatfOO4t9KIlS1b5knroM+M+5P3JAaAM3/PSqmyntWpw8KhdhisxVqCPTL1VmwfUGlnVhzjGkrB31ecdk6sntWhdgN3ih1Onrolvc7k9i1V0gvL/Id9wnREjHsaIEdGZBHWXYFhb2cRNOpBI8IidS4giOpelV3O6XcsCVdzub9HwDin59fXE4R+hK8V4l2KEhw5INDJFakynfJn0siRs76K3aPvXsiIAzGTyeRQm+GGh09VMvrzdXSUiGGq1crDic5FPjtxq5W6AV8ZZIYRmsSoTtt8SzvIii0zfDOJnceos8r5auPLZYF8gV9oIeKtvbYNc0aSsTsAnuFWBln8yumbpX74iTe55je9pzzMLaiTkcP0fLaicc6BVZinabOfURPmmycOucKI6jibLEmUDcSh4AL34mba9pUR6xzW8G+Fq2qvoSOCUk2TunzZrK/WNLiPFzli10dG9U2qtWij++zja5TEzi+qkK1XX7DVKilVodRoV1qu2Ov2PJMR0vLG58tv7OfWCrj5oFFOJyywOXoFlafUVGllpsiWl0VdotmKcez5+hZPHhxA87q6FR5zz69l6hN+MjicopCbnWux4YbNra2K2ZvYlq86rtoPfOhgjm6SmI9xtavIeoon6S0vAeBMZzx9/mb5eOxIQkTQ1T6/BxDsAnqmL2vXBKRmtgXGKe+10HR496jqQbTqxyK8tpIxEF9ClUcBn2s2CDFie3isauGziqFldCxeikjjRnKCp0b8T3PsQJE1jmuYSUK5a0JAO8ZMS1qI1HXcXBM2ERFn5P1FX2YByV0VG5U2Ojf1uFm+J4kdYotNBaV97VJ8rrk9Zh3cLbLKHuGYLlphxWyTttMWT8UNJOKwVaIt0YU3Svm4RJQWEflzlNYURthMAVOcRYc6+vfSkT4+TpPNKeaQxEnUm590n2djh6C2/DXksQIg9kHA0WUJQ7KU4zkXAnhM/6nZVwxT53lBIXlPjj72d+hnNqUxHHVMVToRvmSJJpKxdM/JknExMmdHPBYug2Z7BcxEO+cs5gqPXbyOmYtQpbzeXOQRRC4DyrEKCzlzucdVwmRZWflKdDRY6efcHtqdLR0G2b/7BE6I1iGCtVMxxTXXQZlXTYPLVpYboO5FfGEzzooudZ6Q11sjBXDU2oVbqISurXNjFB11ghRP/3BvrsNLECcxKh2d+AabmQ3dI6pQ/xUPuw8C7sK3BJuglGuNnD8XEprMHXjobGcfVde/leFBOImB+MdOoajRGTcbHCVjHZ1GmcjtOHzqvJyOLYwjJpa/wcTxDn9Sua2IRaa2/U2ORnyUDCNJ1Z5bVdj0BU1OrpLn1cIS0cun0q2iz9VldKZJ2ZTIBNEqePgjHWIc8lWOWz7GBEu4yZULEos9Jaon/5gV26DghDzEYRn8hNycii1MsZ1i5b5avFnH2KheVNE5TVv7SDYhdtAcY0qMuOrwrJlyosYrDgjK5mPURIrXOfg7DhYDm6WgXpidsukxWVjVvtJ1NEHd+M2OKM2DmDW7CikQtk0DErdCrOYtyWwHSugZGIcm7QKMbjuZxg32nduTuJMM/1fTpuMYb5dEm9sq1V87/aC06Cf/qBpt8GHEZv/WFtKW+ePCuOwtnkB9ZcVl0uhCBX7sFHja8pqaQK1dJu/YIi0w2N2ja7eyLKKsL2gaeU1K6saTK1ARjXTsqQBVyIWUKvJXWV0fpyCvvVy0QKG/+XLtT67No79zyfJxwGDe0vhNkySIQ6yBTGvbRTnqmPpY4+ZD5RFXkY84ywWoPSVa1O9Z8kPpt4F+aT7vfN5qeWsjjY7n9dGTbq2wpK4KmK+caSo2QNeYSXSjlyDSmz24knvcZh0X5l3/lldD9iu6fpww0ZoUnnz03fy4/uXsehwO6/TWM9KVOjH4updzShoknlnIm9y3vK2xE3y3lIob7RxpBnWCYZTvm2Wz6aOl9ol4tiiKdXmyUpjj7Bpi8429O4Q7KXU6Gjh82Z/NkRhRzz6PqZul+FQkTgkRDWUHLxRRjY0iqZVPinXUwztkJEYeN/4RbfM85NYOSzbGhK/Jkkb5EcX7MMeYYaon/6gSbcBsUhZ+vfzisulxB5//q2aUwOVTTZXD2pegMon5XrmMDgKKjYZxjTxPtD2PF03TCQ/nX4vaVp587HyxgDNK3yuMMkx7sRl55a1VSMG3rkdbQX895Hchduun6wnFG5DCEEUYYiNMccqzr2VItZPxoLmffsfnUTNZ0xSiBqYM7AKqsgiebp44BoiQRVO7Ny7DVudjjZteaEtJ57vIKb41UmEt2wUVOnbtKjAz60yH9dozFWQYo0JkL2slmqJeLB4nrDYW0rLOytbQqGkPPM+fVX2curSx/kEbZZAUQ43Yx3iQXkHccbuDpAKjtnIdeLv/SHrfN/lxBxW1mRs8xSWbU5YY4U7m0xyjBPOH5ckP8VyoNjkxs95HwqYVqL8pZjbKI0gjimGaTMmUsAXpmysJX/VUDzpZAU2m063iQdKC7VF/3mgQCFQZJXN8Drwp0WWdsxZHd2V5Y1wCcRoVVEZeiwZwUoacrHtSCZnrMUWl6bn0XaJ9ik9esKCMe2+DtyzfC8gmiNSY6KOU+fXxc80XMRhi4qvTIsUIhXi1DXD/dv09a5F6fOe3cntCYLt8TBr9Q5dp4odKeCEeAebUMBNsHGlHMYpqbjTKiU6sy6q+mLyp8JAaPHz1yaRlldjbLr6MqXz86ycXDwrauxkoUt8a6uteg3dMY0xmZye0dE2LO+uMVSvQqlfG/Wx81CIb9yRzJmzItxYsofrQPkVJsWbUNOkkzrXvTFNyFmGOWZcC6/dXoVCSxLlZ05IGpnDsMpxVZIi+hJ3WrdRWt5Z2TPyE2dYkC6wxPt/x/JDsW11vOsgK1nX9ydqkI9SWgQlc2xXhXQ6F4S7MK+2wQwMroRWLcdT6Qt0QLe0dt4kawqlVYEV9j3Kn/vTBu41clBjnY4eguWtfLgKE7hjl0VbzDs0hAVbR+kWDWFex5eUco8DWSiRmhCd3N4fvvA/TiKkGc9yq3ADqYlwQDc3JuqKYSNi9PYYfFxFR246exqKH5MgBpA4bbRxyhdElaPsHZbZira6E3LixjGnTjnmobetDnPYVj3cm5Xmn1awovnoJUorm0mJdXBXCaJl2Tez4IQ26+qQ/Vs9itFK07EGBn2f1dFDcBuglShaX5ENbfdtMs+/s8HhR66KqT/fV1xeRUyeQqxauG6zFK20sOQipRSLl8J/YhJnNYsEGRUbB1TD5m6V0+VFl/j+FTabW431r9PRQ7G8MJWnwpK3brZuW5x/QYGjBXYug0Ot18UMNp3Wfif+pqyksOAqiLvGE5Cc+Mk9WBXxecpuo5kfwep3XLXZNRbfKxEwinYLzupo9GP2HWON4kZEI+eWJ9CsjVM21THz84z3FJKKFmgdrCY6qRWw68JeFe5B3PA5Hy22WK2D1x9ZZwXJDyZvfNjJobgNFZbWaPlsJtqO+2o6NeKTErVdN/txSaK1FB9edZRAHbmvvk4ppbBbdDu20iwf6oyOVkNHip8bZW8x4lQ8tILlYJGPAQkRv3u1mvq8RUCWbcAWkSuvGPSqSBnHmDBl3oKzOnpIbkOFQpRYbfbUJG2123SFzZlUe+woEV/eNv2udiRaz3XSyXmqPq8y3JpDcxugj85pNtFqCKUdUt1DjhUnHirDXWhinL7y1hi6k4n72OJyIW6ieBqQBEmeTFqLOh09NLehwmHZAvIVfs/vSnIwExIDL0jC162o3IVlk4pWJUYNbAQ1wS5q7eIqCLPFqTzrTgCdQ9TRcuhInVbvOcJLn1BcXkW+3TK4D23yq0JJ49nCFFdCYFt3IaJ2JB4NIIumU1xSI76XXBfhMAVFcSCMBMnWSaM6HT00n1dmSRbKG1tXTaWTw7FKPoB9R0e1zWj8DEU5dpFd5CrEs+0MmGEg9MOpZxCi5K55PdHvFm0RL95m0ziXwvJmf/YUo1H1teWZNT4bH7DC4XnCWevsnPuGhIWlON6g3CJlmLuAC0KBYxazQn02oxAPDYSsnc+ikc6NqJ/+oLhrXUfZP6Qj5dzjfAJHOD0niRJJac+YwGAdKHUzZ4S1h6VZIZJkSKxec2jKJpm8dRDqMl7AucbzqtLAAkuwSBIt+nvrUaOj5ZJT8539QGxT2Z7oQlw+fyXJbUkUhcPS5timeFwTRVAeuG7JYldI+9q15ylbG9O81WdXsMCq01Sl8W/Flblpbij1GG4qfrDUdnOKO+WsjpZuQ/70XuAgaMXe+SgjaUlngXlDI3L8FDqvzJLGtbTlqdA+wb99fZI43dHmzM2pRrepyMI6uOmd5vSEJFLi6jHUduzEv0XU0Wvdw/FZ0n9UXpm0EyuVfIBiiyrK5mVzKLBAu1Ba5EISZ5JZ7vo0NfxJSezebcLi72ruBevGLToOpvnhIInS8s7+6TH6plhb/l30+TT+Cc+sUknGMlAKHc1x3L0Nx2cmMZrVz+myF06NrZVD8iEfSu13ZekMIzwaon76g32yvIqr+bdxdBFMjbTkLzsvN8cmr+68DOV7ilnslu3e21RivqTDrvnmuW9b4fXW7foPmxodjZucvmJjZTkXHopL59uSOEZf7eqmJX8U1KSd3ApDRMLmRG7flBm9WrtwKYTsqsMUzbUQF8172KIfadWxkz962nQbLIVarHUD6Pev7iGKZwgJ/42iRlhZVsZyHt0EO1nNhfOmja8LK6w2gLLm/jLLa1NiVoEoBrdCMH7T8VJ62nQqyPb5f/1EEhsfrTg55oqpSRZNqaDY5hXXJWEOlklyenMdnSrEHXf94IzGftqTPikqShM4b411W/ZzKTIl5nNqN9FJkB8XoLhahGBXO2z/PylWtcHLLK3iH60xUqDCWL4W56yOKKgyefL8XAI/b5WTeCgtS//K6VcFQmKxrV+xkRvqKLjjztc8MBqPr/r/p+dGN0+V6dV3vWZGeZ/8pE9uSnlZmU0Oy1P07IOPbg3FFjJq62R3lk05pZtIG84NSXaJ9hpduYrY82gIKL7NalUjy20SJTmYqY+LePWdd80o7+Tc+OZdbthYGunaXHEt+TYlYpQGWehYzZdqVUtRcbkOipvbUlzwM8Uy7ezdhEJTUrCxVnhb/CxRgycn0fjIPapTXPx6knh+hbZ2vWbHQY2O7tLnNZAiTl1hOflulNqHxT1QESV1a0yQoRU5onv8UZYvjnVqG6/dptFmSS4/NjjCpk6zZd5t6/UrTuFGuAFVaJmnoA5DJsrPorBu5lVws8eoivDgNm0+e0Mbx7dWmAcQJ5XbpKmlndeSQzkMrcgHd5hFxvfcWdZmQ/KsnjkGpsDzZ7lcldhcGadkXJN/o+7WEA8b13mJlGXk/j7f188/OgrLmxQ5r5XcEq04FawPv9FOfRncgmiBWe7cyvUBylrhBlv1pM8mkAm0Aa7gA7+8uDxcqOWMju6oAVN4K54qzn0gq2JTJo1bMW+MUlcIncUZYE0Wfq+Kyq44WFvhPffjgDmro7uwvHmFk1LFdbDrZl0q4inyfUBqOUYe4oDrtuA2cKdin54pOVtNpekzdTq6C8ubF4OrNV2XWPnFl+wT+djQdW/OphCViHHgRyeJ7sQBEnW02YOzK6L283ejC7AqYpgVeaq0a2JqViiwywP5uFhVQgTKRJV9HgW7cBvim+nnS62ui7H/FV3Uqs6DLx+rvLrwdyMiFo4Jq/B+S5l3WRG3E+p0dBduQ2zUwybj6KPy9imDlB/Ysmp8dpfIyMXKOBtmzZEHxlkd3YXllTGKy76ahnWOmNJXFqMVeUdEl8TaAvNy45ECXSKNLVZe4T2sYtGsMD9d1IbEGQ/7Q6aj4Rw2GhtlK2SZ5OgrBNBlyVZB/j5aDbvpNlPCy4grgjLJviRPpJmrfj2IhjiMhVtjz8GgaNEh2qTEpm328mRLjzmro7uwvFA4Hgchu/O9WfL38zD6XeozVl2pc+3LiY1KIOPguHkTzLvCDN54HrMCfS5bXUGRz0GppahOHMvUWyZp65/r6C4sL9zZ0r2sO0QMvFkOypbb1zRIEbgHyg+NB9LyItxT4Wc0MA6+MRTmRPLp5X1g1UPHKxT3OENi3lT3HnFWR3dleWETEc+KgHSvMwtk3HQuqDBTs2sIXnkjTZFKNuRi1SncTaNwXszUZlG3hdcRM32KcBpu7W4EdRMRbpcVz75D67/VTcF9/toVHPU6Q1eno1FhdoFzDqQyKwu8CpZjresxy9YWqrS0mFt+tRgpLuKHG2YSw0+KbapG0L5gjkKcAsQA2GA6Ysuew/spG+jzEJEQUhOHBz3QnbFXBT6l5Z3MSMO409XiGlCxSIlZuGrCzaYVV9vA0hoot2rhvNJOm0lK8b6e6BAuGHeswvssqhA3zhEbTTdn3Azr2YvnevSKLk/AtPzq02LFWAJtPu58FkF0wXJmoEbcMbeJcJwPM+8gkSBhYdXySnPXHTptlXBWQ5fD+2T9YjjSwL1V6p+F1BiNCp0Ze0MbljfCd+SD2eFSFr6YA0O6KG6pUJuQt5lTUgVGGkLVIdusqdzSJMllcJPFzJ+xUzpC4oDnNslf/6qTIsWG48Ensod5z2AvOK3R0bYsb1/RhRDrhfmA4qOUUPSjDrUM3Btp7ziqXqREkXkXxMo7UZpoTZcRZ++KCsXZur2mbcvbJ1jVvPvW4D3nB69STyENzj+OJ+TY4OUhtTaIQ551L6+DaZqRXipA0sxZHU1e/TFbXu5K9BP55ev2g9n4aMuJdbWsctvE+g+uzTrp+PyQFNGWveCYLa+phhWsz6btRnzdOCbV8GrD/tokr7HIC4gWEQ/1lhXtKra+kDodPVbLK1nygcXlFOEu2b9NyXvItMu3Sa68BpasYn2flyQejhLTy73nWC2vDVksct/2Q3tdkhjDzocB7hpnQ8SpkWK2No+Lkg4q0eIxAFyg3rbRU8tZHd1NJ8U+kCtXE92/5uhWxJLOttBFEc/eMA/DZlJYT5IIlFq8natjtYiz4YTX+lQ7vZRjtbz5L6k2d1tiPa0xqW0jQiLSEVcAmTenf15JosZamE+lXj5l0vDAvC6iX2Q66pc8Vsubj2xqIrMUh6x0kd6GFURauO6U+Hmz1gwuVLTTt8EuSzlWy2uiY2Rb5VU7GzNTsY+vbSQd3EhCdnE1yJHIUGctMrHo7/WCyelZHT1Wy8s3tFRW6JBYJzaak1eXzRuW1yZ8XRs2BelmwinCMW6rmhenlqSrtv1GKCxvJkdCbFrUvaEkcBPUA3xpcTmFO/a9xWXnsKiKhgzoU49McSlwH2uRF1Kno4XlZYajHAfGhcZGUWlh7UvrwnrpSKgwa633y/DeUaOjx2x5ZZPyqZVKNaV7V0GiQ5lkLIoRtYhzFAYaok5Hj9nyQpA+zpng90r1UspFAX5LsE1fnBapIu1LknS5WTtcajowj9nyQmxU3a4zJSKUUhuNjZ2zIDQpstKOmFJyqGExP1tCJ8MeNDLuJyxDrqOF8iZNzsMQRwQlFW3Ij3V1qKAKLW1Jiuf1iImH5u37inpY8MFd2CF1Olq4DQOWeulUm7h1Egzah/y7F0y/GmiVwfJegwuhykq1mb46p23WwW0QCnOuhOoxh24P7JikmbM6Oq8Y/cWveMXBDileATMZFKprrNTurj6XX2zusE2c4hYDVLpq+TlKxpOZw3kS5x+cKu/p5PRNUatveNvbNB0OFPl+lVb62RS3DJGEDrh0++03JVt741UdPT09uXjxs94yVd7xaHJ/sYcrZDI6Z4LNwEAvOH9ykla6oJ/jIrxZ+Lyn4zuSQietLiT959mXLt8+WN+Bzrl8+fKjJ5Px86J+Tk4n07nIU+W9bnJy5+j09Pevae/oxnPjk8tfe/fdwkUDA53x0Pic4dk3VbqZ3IYHHzF5eHry59UJMS+9/B1PS1/5i1dJf/WepOYXn3nxYl196MDAznhxsrjXTxV3HAd6cxy+4plPe+o0NDkz3ujS5Ze/Mj1hJ32VpOwPJp/4+aOT89/+jGc8ZZWDAAcGNubSpdtvGl8/9XGfl9RzJsKQdPGeX3vzez3xuc+97cTXs8qb/uHoESc/n56Nc3KvUijymVTqwEAzjCdJWcf1YdrJ6C3nHh4/8elPf+rVOuwZ5cVLX/qd73l63clL0reGiMNAP0gW9+T03FOeFRQXZ5S34iUvu5x84PELx+OtOgwGBjbGSp809DlvefN7v6hyFSJzlRcvvHz5UW93Onpa0vxPTz/qwng8ntfENzDQFCdpU3Zf0tw7Ts+PX/asixfnuqkLlTfn0qVLN51ef/0xp44HdsjDo9GDi5R1ltHoDwGL2FFBgl3Rww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304800" cy="54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%20iVBORw0KGgoAAAANSUhEUgAAAK8AAACvCAYAAACLko51AAAAAXNSR0IArs4c6QAAAARnQU1BAACxjwv8YQUAAAAJcEhZcwAADsMAAA7DAcdvqGQAABErSURBVHhe7Z0LkBxFHcZnbo8QJQWoEVFRRNFCRTDmEKKgBhBRwUeIPLSAXClQKmWJCJZVKiqFKD7wgQUX0COhwjOJxgRFEwwQCQk58MQUIKLnEyMCBvFxmL0dv68fm57ZueAlu7fdPf/f1pfumbm77Ox8+5//dPf0JIIQKqkpS1k9MjJ1182b52Zpz1uweCh+eC+UvWqjIHSALEl+lybZcCNNb+xtNBbPmDFjs9nUwrjmHRoePibNksuTNN3TrBKESQVG3ox/zuqbceCVZlWOFvNu3Lhx2mi9fmGapGeaVYLQVbIsW5yM1T/Y19f3iFmlyJmXxn1yS30Dou1+ZpUg+EGW3V/fqXf2wfvvv8msyZsXqcK3SiJuHaH761maLatl2cZt5SCCsCMweG7ZsmXfRtLzrizJzk7TdJrZpMmSFTNnHHisWdpqXpXjJulys6hAzjFcyxr9MOywWSUIk8LQPffsl441BpEFHGJWKbIs6bc5sDKvblV4fMS9OKNxn/j7YwfNnj27blYJwqSyevXq3l13f8Ya18C8iENA3YcZQA9XsDms0KpQZ8QV4wrdhP7Laj39CLejZhWj7e5jSc881pV5TTvuVpDjSqog+EDfAQfcn6XJV8yiAgY+jqUyLzjUlApenJmqIHSddKx3gakasj7+q8wLJ7PnrAlbFUxVELrOzJn7P+imDkhxpw4NDU23kTfX5SvNYYJvZGnabN8ltVptmjWvIASHmFcIFmXeLMtyEgTfyBqtHpXIKwSLmFcIFtU9PPTz4Vyu0Dfj1Wp9oDwHOhLaSS1pQsuFHoDu0FWBbLh7eCRNkxeZxaSWZPvEYt4PQ6dCL4GeyRUR8CT0B+huiCP9cmNZq0aZeUNPG54HMUJdAh0ExWJcsjP0UugE6EHoZEhwCNm8HDD/ayg3ZC5SdoMWQpepJUERctpwL/RyXVWw+/BH0J3QbyDuU2i5rmVXiGeSoyCmQpYGdDS0Ui1ViJhy3i9Cn9BVxW+hY6D71FI88KLzQugsyJ4l/wjtC/1XLVWEmHLe95uSPA69EYrNuGQL9HHoKrWkeQH0Xl2tNiGad7qR5ZvQn3Q1Wtia8g9dVRxsykqjzGuTw0CSxHeZ0vITU8bMv6D7dVXxKlNWCtejvMDRkZd9xa78phh11poydh41JXmxKatDhmvVgkdDTBt2MaWFV+BVoGZK4tYrS4jm9f7U0CFCPFYdRT6QcJBjVUAibziIeQvIByIEi0TecAhtpF/HUealG1wJgm+UeVRH3rItgm9U+8iUeNSkDSVbBMErWj2q8qg777o759jXznyNz/nV5dAHdFVxrik5cYoVG/H5xQw9T7RHagw6CeJoMvJXqFKPW7hz6C7OYtocVTbWk+ohkYGZl6OsvqyrlWU9VIVB+E3KzBtia8Mg9JiuVpbvmLLShGheDlDhwPMqTgbI8b0ciM/UqfKo9GB9IW042O+0wWUP6FmQff+8EfMIXVUmf4OuluLTPtr3/2noRF1VvNKU3E7j8kbMSrK+kDY0bM67fqhg3r5gzFuE8wq/Q1cTzir4XF0Nhm9DH9JVRajHoe2s31Awb62Z89K7roLFffMh7khVhnduB64/9aENMefdFqGPc5VxuhNAzOsXsR2PjhLbh+XuT4j5ojyUfAKog92aTQSLG3lDNK+kDeNQ5lEdqcq2+MfLoPkQZ8R5GCq+a4qzQ4ZM8YKtbB95J/EvoOugU6Dq4H4Ko83TrLuW8o5zIB6w0yBOg/Rs6Kl4yJQhwX18Kp4OHQAdD/ERT2ug0JoEt4NWj4aQ894CXQRNVUv/H5wK6QJdDQpOpMe5eScCn6HHOR3Y61gpVF64bsNQLtweclCfL/niN6CP6GoTzlN7FzQE/RviqdZ+HVmnfgi5k3SExBSoH+Jke+7jcxloKKZPfIgee9/cCbSZSnHU2RNqKTLWbdgwArs2Oymyek33sN1RMO8sP8w7C7oVsgeIk6QwAp+nloQDIU57yhTCshh6j67GxVqYN3XMm8C8Pl+wXQq5kYVjeMW4W2F+zAjM6VwtcyDOWxwfJR71+YLNnZeWFyWLdFVw4GAdphgWHs836WqMuB4d9faCjaeHabqq4KTRQjn8YruP251pyujx1bx2ZJiFua8wPnzwisUOo4weZV43GFMewMdRuciDvLeNG4SeZsqoKPOo3umyLd3Fj3cRDr6eQdtHiUfNTpdsEUIixHEcE6TVo75+Y+UbNDEqYN5WlHlbPd11xLwTI3rzlnk0/lxJiBZtXneufzPfvxAU8acNJR6VyCsEi685ryDkKPOoRF4hWEzOW5Ag+IY7att41ERed63ZIoREBQ5aq0cl5xWCwfUo70xQTSxr7liX8+xhsw7pdtPL5yFOOmfhSKl7dXXC8Inwn4B4i4wd3B7Dd9QeR55Q94LsgJyfQ6/R1XhYs3bdCNzavJOinmT6NqCIzTsPugKq0nwId0PRjektM6+5YIN3Cw3AkfBVqGoTeUR1AJuUPDhbRdjb1t6R2+E3vG5WDJGX39IRXVX8GeKdtTzNkhgOMveB+8NbpuwDxXlXNee2iIrbbl+bn9Y/TXTaEKl5mffxFnnLCdD1uhod3E+b526AXqur8VBm3pjbeYt7wifqCKFS4lHTVJZ/RYpNF4QAcf3JFzGdFJUg2m8lcI9jt1O+SaNK5o2Z0Kd23S5iznmrRPyRt8SjaqfdXIIvITiiN6/rT76IpA1xEH/kLUHvtBuO4w28lTmo0eJ61M6M7oZjvoTgiP6L2XD8yReRtEEIFjGvECw6bcgQiB0Jgm/QlnmP+js/ryA8JWJeIVi0eRmFXQmCb5R4VOe8hZcg+IbrT76IpA1CsIh5hWDRaYPTBKGbIQTBL8o8KpFXCBYTefMSBO8o3PnOGXMk8grBYszLcOtKEHyj1aMSeYVgMTlv65WcIPhEljVaPCqRVwgWE3nzEgTfKPOoRN44qGTIMeblvruKkkoe4Hho9ai6ce+mVT/NHdijjzy82zf0tWOWyBkQJ1q2fBf6FcQvbK8RZ5rhMvc3tJsYecw4/xp1OvQciEQ5M/pNK2/OzRKZ1VI9xelNq24umPeIGMxLtkA0aZWI1LyrCubtMVOcxsuNpqwSuUAUM8q8ZVdykXA8dB3ErvCqEOVUrtypnEdxRFV68KOVq3KWfeubj4wlbXB5BeTuZ3Efu73PEyF3vABnfOdnRKKc1v+HK1eOpMnWtCGp13TOWxHzxgwNa58AFOW0/mXmjT1tECKhzKPmgo1LroTAcC+8Q0p/JojrUTPpSJmrhaBwzRslZR6Nfqcrgjutf2WOqY68hZcQHK5ho0wbXH/yRfROs+5KCI34o22JR81Ol2wRQsKNtpFesLV61KQNxdWC4B+uR7fePeyupYTQiLh5zKD6hx0BE3nzL0HwDdeffBGJvEIYlHjUXLAJQnhI2iAEQYakt+hRSRvi4FboZujH0C1cER0lHpXIGwe8h+1I6GjoLK6IDdeffBGJvEIYlHhUIq8QBPL4ViEqVM/M0uU35sLtnGPf3u0em9hvA9oHeqEpyY6c7vi7Rdnjx9KV5ZfQH6BH1FIALFm+IncbUFrv0fewLV2+gjvcZM6xx7g72g1iNC8vqk6G+qCpXOEBf4fYSnGZKb1lyfLlBfPKPWyTwTyIUW4AOhTyxbjkGdBcaBW0BuIsQ15S5lGT83LJldAmroEGoReoJb/hF2sdxDOEp7gelQdnd4qdoTuhE9XSVv4Lcf0F0PsgGmb/CYrzrVnYOcGUqqiy37M6Cno/dDF0H+QyBboUukgteY7KbRcvW54Lt3PfeazkvDvGMugdutqERuEMPhvV0vbDucheravJD6B36up2MwdizvtstaThAMQzoCvUkgfcsIw5b9LMeWuNup2rzA3HOR93i5+Z0vIyU4bAeZBr3Dr0NYgz9uyocYl7gMZMuSMshfj5uvO60ReXQAeqJS9o9aivF2zsn+dBt8wype8wXfiorjb5GHS2rraddh2tzdAx0Aq1pOG+fEVXPaDgUec5bPwMXHUd5oZ/1lXFqdDuuuo1n4Xc93k79C1dbRvube7tTu+YC7ttv4dDdhqpLtPqUV8jL/m+KQknTl4E8YLCZ04yJfkXdIKuthUTcBRuvR08DLlnCf79D+lqd8mQhRc96mvkJedC9+uq4m0Qlz8A+dj0xIsJ931x5kb37NEuOj3ByELIzc1nm7LLtHpU7bzraOtqD2DqwKvzJ9WSht2pl0Ns9Oc77ZYuhIpwOKJrpqtN2W7c/6NTrUI/MSXhZ76LrnaPMo924pvbTtgHT1P8Vi35Q1lE3cuUFk472mk6Zd5is+TepvQKE3mznDyDLQ8vh+ZDzCN94DFTuthBNoTtpLyC7wST0Qb/T1Naut5UWfYETPVBXLvkeznHnnjcuyfjA9pe2PZ4CMSGenvm6PT7tX+fJfUN6B6ucGCPldtM1qn3xB42aya2zbKJq91wABFzXwubKtl13DWuXbw0/0CVnkSPKrtm8dKceU+aO6dTH3zMsD33q7qq4NT6nUgdJsO8X4J4wWx5PvSQrnaHq29YMpI65k1qafRPA5pM3Ge+EbaOhMphpiRPQF017niEkPOGAnNzNxcuDsoJBY4jcTsmbjNlV4Ez8x4d9b+1ITTcAd28yOQAo9C4FnI7g24wpXdI5G0vn4T41E3LORAjWSh8AeKwScsItEBXu0uZRyXytpffQFfpqoJ3TbCb2zWEr3D8CC86XTo1oKgtSORtPx+EHtBVxb4QWx18HeA9HeJtQFdCHElm4ViS7+lq96Et8x6VOyk6Abu12SvodlLQFEwhaOpPQc+Cthc3uuxIpOHDtTkInWeLI7jC4RdQv676i0TezsBc8WDo12ppKy+Fzoc47JC5MQ3u6vES2W2805etGS+BLJziaRP0V+hv0KMQf44a729yHQ/yXRDvltgVcrkJej3k5u7dp+BRZzyv0AEYZXk3LnuqyozQC+1WEI1UlN3GccK825e/Z2FOzeGie0A8/T8T4s9R4/1NrivjH9BnoLdCvnTDbxOJvJ2FJuCFELuyl0A0iG/8BeJNl+y94lnBS7JGq0dVN/DCa67LOfaUk06Q7uHOwe5ctgHz9G8/Z/fzLn729tiw5IAfK96/ZrcxCFEc68uSf6PsbxP+DgfecOA5U4RhyHsWXn3dCPak2T08ljT02IYFBfOeKuYVPGNBwbwNmFfnvAzDrgTBN0o8qnPeggTBN8o8KpFXCIOSOzAl8gpBwCvUoke1eeHkYjOEIPhEmUd12iAIASKRVwgCODPv0fEGo19y/fXTTFUQvCDNVPe3Q21UmbeRNX7nunrqf/6zn9ouCB4wsGjRdMTaaU2PNhr1/v7jNynzpkm2UV/DaWVJTyfuSBWE7aJWr8/N+TPVXdo6522ky2BouFoL/5w9MLhIoq/QdQYHB/fMsvR8159ZI+Pk3dq8vVl9RdJo/HOre5NpPWl98LzVq93hd4Iw6WxJe/hMj+nWm0gbRnfKxtSM7c0BOPMHF87DEn+wCX50HWzef0Z/vztboyB0nEsQcaco46a8K6UJLHzOGfNOUZNe50aPDQwuuAEr+GijJjD7KHLiC5J67crTTz/5T2a1IHSEgYFF09MpKsc9H/bMtTDAi+se+v0LD/vc52arWfPz5sUvJjvVf4m1e5pVObSR1W0ngtB+0gxmTcubabNkU89Yethpp53yoFmTNy+ZP/+qvRq99UuxSVocBD9AxK03ek4+0zEuaTGv5dIrBpEDpxenaRDPghAihGd6OPTTm36/99dtquAyrnnJxYODu+/cSObB+cfhT/WlaerTo0eFOKnjomwYzl3WqKVXnNnfP26auk3zFhkYGJjemDJFuo6FjjCWJKPbMmueJPkfWp6ryvv539QAAAAASUVORK5CYII="/>
          <p:cNvSpPr>
            <a:spLocks noChangeAspect="1" noChangeArrowheads="1"/>
          </p:cNvSpPr>
          <p:nvPr/>
        </p:nvSpPr>
        <p:spPr bwMode="auto">
          <a:xfrm>
            <a:off x="0" y="0"/>
            <a:ext cx="304800" cy="54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data:image/png;base64,%20iVBORw0KGgoAAAANSUhEUgAAAK4AAACvCAYAAABkUOVLAAAAAXNSR0IArs4c6QAAAARnQU1BAACxjwv8YQUAAAAJcEhZcwAADsMAAA7DAcdvqGQAABCCSURBVHhe7Z0JsBxFHcZn3nvBKFEDRA4FBQGNEg2pPAQPlIgKKigKKh7h0gSD8UAEC1EpREQOBSQaHyAPiJTIpVigqMCTQ0XBSghBsEAJIIigEIoowWx2/L7unmR2t3d37mPn/9v6Mt2zhFDwe396pme6HUGoIq45Wlm6dOnUpuPs4zlD78ZfuRv+4q1xekR/Kwjp4jnOStfxljVd95qRZvPyWbNmrTJfddBV3NuXLt/Pdb1z0ZymzwhCfkDiVfjlyNFZMy8wp1roEHfFihVT1qxdd5rrOp80pwShMDzPu9xZ11gwOjr6L3NK0SIupX12beM2x3Wnm1OCUDyed09j0sicXWfMeNScaRX39qV3LLZU2gZK9pnekHPF5OHhFTNmzFhtzgtCaqii+WxzujPk4ZrKO8p13SnmK43nXD171sx9TW+DuGZM+xPTVWCcsWzYax6KQfIyc0oQMuf25cunO83mEtdxR80pg7dg9s47f58tJa66e+AO3Yvm+gsxSvv0k0/sMmfOnIY5JQi5MTExMfKCqZtOwNA3mVMc765eN2lkRw4ZhniCt7xwCN49aLDSirRCUdC9Iac5l7KaU7j0cqeMNBr7sa3EVfdpg2BMK8MDoWjg4EoMF04xXYXnue/lUYmLcrybOhp4IWaaglAszeFLTEvhOt4ePCpxMdDdlkcf3j0wTUEolNmzZ9xnmhrXncyDrrhtyC0voexYxRWEsiPiCpVEiet5XksEoUzY/JSKK1QSEVeoJCKuwBnTDyLbqV5FEHHrC0W9A3kc+THyN4TPvB6MlB4Rt55Q2juR16reBjZD+MbB91SvxIi49YQVdmPdtLIAOVs3y4mIWz84vb+LbvZkIXKWbpYPEbd+vMccw/AZ5AzdLBcirtCPzyGlk1fErR9XmWMUKO+3dbMcKHE5iRaMMNA8gFynm5E4EilEXpufuuJy/jcYYdD5EPIP3YxEMfJa/JShQj15Ankj8pDqRaOwyhtExC0/z0F+hDyIPIXwjYAxhOeTcD/yZoRDh6gULq+IW244w8VlAw5EtkFegGyPzEd4/hVIElYilJfHqBQqr4hbbn6KUFgbPH8LsqPqxYeV/C3mGJXC5BVxy8tHkfZnCdp5EXIzsoPqxec1CP9ecShEXhG3vLzVHPuxBZJE3vcjlyPPVb145C6vEpc3GIIRSkG3IYKNLZGbEI5/o8DbYrzwU698JyQzeW1+6opr+0YomqXmGJatEFbesPJ+BFmCbKR66ZCNvBY/zVDB8o1QNBcha3QzNGHl5fiZz91OUr10yUDeTj9ljFte7kK+qpuR6CcvpR1HspDWJ/Mxr4hbbk4ziUo3eT+MZC2tT6byirjl5xjkG7oZiXZ5OYlxIZKHtD6ZySviVoPjkK/pZiR8eT+L5C2tD+U9VTfTQ4nbOfQVSsgfkf/pZiQo75lImncPonIUsn7/hqjY/NQV1/aNUCbeh3CSoEj5kkDPfqCbMbD4aYYKlm+EssDFOri4cRqTBEXCKeX1+zlEo9NPGeOWG94F+CFStkr7W+R1yD9VLzwzzDExIm554f3Woi6oekFp90ZuQ/g8RRR5uQhJKoi45SSPSYI4UNp3Iv6K9X9G9kQeU73ePInwAjMVlLidIwihQMou7dOqtwHO8L0d4RpkveDD72t1Mxo2P3XFtX0jFEFcabkf3TW6mQndpPVZjsxBbFuM/Qf5FMK7IvGw+GmGCpZvhLxJIi2f9OImi9/hiZTpJ60PKy8v2D6NXIz8HDkR2RVJuIhep58yxi0HSaTl771M9fQM2Xd1MxXCSuvDocAi5GMIN33kQ0IUOnVE3OJJKu2lqrcBLlanNmpOSFRpc0UuzoqFFzVxpWVVa5fWh8uEnqubsSiVtDY/5eKsOPhmLd/ijSst17jtBa/i406zql31S4PFT7k4KwZKy4uX56leeMJK6/MJ5HzdjMQbkF8hXMehBHT6KWPc/MlLWp+PI3Hk5cbk1yMvVL2SIeLmS97S+sSVdxS5EdlE9UqEXJzlR1HS+sSVdyZyM1KYvDY/5eIsH4qW1ieuvDshvNOwqerljcVPuTjLnryk5eJ1vK/bj7jyvgopSN5OP2WMmy15SvsLhPeEOf3bj4fNMSrTkZ8hhT8fLGPc7MhbWv45vCfMhT74Rm83+Lr7V3QzFlwQ+gYkN3ltfkrFzYa8pN0d8aX1obx8AJ2v/LTDh3C+oJuJyF3edszFGTxuW2NfiE2elfZaxPbnUCiuC3aA6mn48Auf3EoLyvtr3cwYi59ScdMlL2kJlwft9edQXr6vtj/CHSL5TGza8IfnW7qZLzLGTY88pSXce2yxbnbF3z+CO0RmRZiLwUTY/JSKmw55S+tzBNLv4fGoD/FEhWvzbq6b+WHGuG0RopBEWt53jSutDx8ej7MwXjfuQaLsPsnVdfgiZHZY/DQV1/KNEIaklbbb87RR4cJ4J+lmIv6C8JVzXtRdyRMhuBuJ9RJkeDr9lDFufPKqtNzAZEQ3e/JlJM7CeD6Uli88csdJ/jNymf0wlfdYc8wMm58yxo1HUmnDVlpetf8e+R0SRt64/z2D0vrwn/UDyHmqZ4cvQ/I+cu6IuNHJa3gQnFzYBeFzAr3kPR1h1Y2KTVofDgHmIe9CuHINXzVnbkXegcRZMT0VtLiWG7yClbjSEl5EhR0e2CYX+Oo3Hy+0yXs2wqU8o9JL2iD8AeKfP8Xk9Ug+kw/E4qeMccOTRFpOs4ZdW8A2jevDtxJ+gwTl5YwY3+yNSlhpC8fmpwwVwpFU2iizS1wjodef4z8nQHl5DzfOjFhlpO2GGSq0RQjCjZ75Nm4e0hJeEHEc2QtWZW5CHefZg+pJa/HTDBVaP8J6KC2v6qeqXjTiSEs4jt0L6bemwbbmGIVKVtqgm/wQGSp0x5c2zhP/caX14R0EyvuU6qVD5YcHQURcO0VK68M/nyvdpDGdOlDSEhnjdlIGaX1475Ty/lv14lF9aS1+yhi3lbyk5YQCReLdin78CRnTzcgMRKUNuskPkaHCBvKUdgLh44C8xcbJhl7wdtcXdTMSAzc8CCJDBU0SaTljFVXajVVP32KjvN22Ufo8wnu1w6oXnsGS1uKnDBWSSxt2r9p2aX3Y50wZJxaCHI3wOduo/1ccuEobdJMfUvehQhJpuU0SX4sJw3aITVofzv+z8nKVRMKhxzeR2kvbjTqLm0RasgXCBeFeonq9uR/hxEIvuKQnKy+HBqcgUf/b8AeJdyAGXlqi/uV4HgpwIDWAs05JpPXZEaG826heb7jC99W62RXKy2ncONLyzYWHVG/AsPlZx4rLN1+vQ5JK67M9wmr6MtXrDXcQv0I3U8OXlpvl1YY6iktxKFuaUFrKy7FsP/g+V9ixcT9qKS3R4rL6BjO48GFubmOUBRwu3IKE+aHgWgQX6WZs6iOtxU89xm37DCgcIiRZ7C0ML0Z4gRVmGHIwwvFxHGpVaYNu8kPqNFTglfpmupkpvGDjy4395OWWTt0mHnpR2+FBkLqIy2p7uG7mwiuRXosgc/kkvnITdUZMpDXooYLldsOAMReZrJu5wUWQbZXXf64hatF4FKmltDY/61JxbWvF5kF75aW0cScX9kRqX2l9TMVtzQDCt2OLgpWX8vLCMI60ta20PjY/61Bxt0Ker5uFQXm5PFIcaaXSWjD/IqlxMAPFDuZYNUTa9XT6WYeKG+dt2KKRMW0flLi2q7YBghdIVUJuebVh87MOFfdBc6wCIm1ITMVtzYDxiDmWHZG2CzY/61Bx7zTHMiPSRsSIS42DGSgeQFbpZilZjXCtWZG2K51+1mGoQLhPQRmhtHzMcrnqCVZsftah4nKjujgrLWaNL+1Nqif0oNPPQR/j8qkwTrfOVL3yINImZJCHCpSWL0SOql55EGkjYvNzUIcKlJYbbMxSvfIg0sai089BHCpQ2j8gO6teeRBpU2TQhgq+tDKmHSBsfg7SUEGkHVg6/RyUiivSDjA2PwdhjFtWaf+K7IqItBmgK27bp2Jww7qySct7x9zSSaZxUyDoJj9EV1y2g6kOXIqzyPfJ2uEzEXwhcg+kFqsm5oLFzypfnPE9siN1s3A4lj0VeTnCV8+54bSQGp1+mqFC++lKwBW7+RxC2lDCw5DjES62zKfL2uFjiBwGnIG8DdkE4T4NaWztJLRh87PKQ4X9zDFNKC23uB9H+FYu7wjwnTUX2RzhIs5sc+ORnRDu0XA9IhU2Syx+VvniLO0nvvxbV91WDn8cqcrbFANF0E1+SJUrbpoL2Mn91jJj8dNcnFWSh80xKSJtBanyUGGpOSZBpK0AQTf5IVUeKnBppSSItFXB4mdVK+41CFd6iYtIWyGCbvJDqlhxuVQ9b1nFRaStGhY/q1Zxr0X21s1Y8IJuL0SkrRBBN/khuuJWA0pL6eLACYIrEb7Kw1XChYqjKy4kbn/esWT8Eukn7WMIN3LeH+HmzUuQkxHut8DdcHiekwhCxbD5aSoue8GUClZarvTSC0rLJYxYTVlZj0EOQr6EnIWIsJWm08+yV9wxpF+lpZSU9i7VEwYOm59lrriUdr5udkWkrQWdfpb14iyKtCtUT6gVZRwqiLRCCzY/yzZUEGkFC51+lqniirSCFZufZam4Iq3Qg04/y1Bxw0j7X4QTCCJtDbH5WXTFDSvtPki3V2qEgafTzyIr7jlIWGknVE+oJTY/TcXNHVbaebrZFZFW6IqpuF5LMkYqrRAJm595V1yptEIq5FlxuTSRVFohMjY/86q4xyJ8LrYXIq0QmjwqLp+JPQnp9UMi0gpdsfmZdcVlpf06wvW2ukFp90VEWiE0WVZcv9L2k5aV9gbVEwQLNj+zqriUViqtkBlZVNyw0kqlFUJh8zPtinsEIpVWyJw0Ky53vzkFkUorpIrNzzQrLtfymqKbVqTSCqmRZsV9whxtSKUVYmPzM82Ky93K79XNFqTSCqmjK25bEsBVFO/WTQX3TOA5qbRCbGx+6orL8htMfO5DXo1wcTlunMddam5EBCE+Fj/Trrg+yxDurysIibH5mXbFFYT0sfiZVcUVhNSw+anFhcXttxsEoSzY/NRDBUGoGFJxhdJj89NacRddemmvqVtBKBwlbtNrrgwaPfmZZ6arbwWhYM5ZsmTroJtes6l2qlfiup5zj75e0/GcIT5XIAiFM+R5B7a46apHC/wxrnMFwqMKfjlqbPxiqbpCobDaNj33uFY31a6iWtwRr3G102yu3vCtM8V11i05fmJihB1BKAK34S12PW+q7yWGCmtGmo0L1HfqrwDnjF90CHrjpmvwrnWGh+bNnzv37+aEIGSOGtdSWlc9Crse6Hv04YccdDrbLW8rjI1feBlOHGC6Coi+Cr+e5DaGL5k/XwQWsmNs7OJpzqS1GNO6J0Laqea0Ah7e+sgDL939hBPmqIuzVnHVb2zcibNbmlMt4DevwW941HQFIT1cbxp+sd+G9ZxHh9a5u8+bdxCfPlS0iEsWj49v6zbdcXyzhzklCMWBSttoDs1dGJCWdIjrs/j8Cxa6jndy158CQcgUb7XnuMcuOOyQReZEC13FJYvGx7ccajoHwvr98TcadV13svlKELKggQuwZRiTXtUcds9beOihXYelPcVtZ2xsbFpzo42kAgups85x1vQStRXH+T8BWPBoH+cozg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304800" cy="543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data:image/png;base64,%20iVBORw0KGgoAAAANSUhEUgAAAK4AAACvCAYAAABkUOVLAAAAAXNSR0IArs4c6QAAAARnQU1BAACxjwv8YQUAAAAJcEhZcwAADsMAAA7DAcdvqGQAABoDSURBVHhe7Z0L/GVVVcfP+c8foiIio7Iis8yimoJphmeAjviCBC3MyBpiLFCKSiMqsyIiM7PyEZ/GQfOPjhQhWCAvFZwkk9fYIE5JaYU9jF5KSTHEf+5xfc9jOOfcvc/d+7zuOfe/vvNZ3Pu/d4b/ffzO2muvtfbegaKMkTC9NbJ79+5DJ0HwvChY+h75m8fJXz5cHl5OnlWUdomC4IEwiO6dhOGNy5PJNRs2bHgofWoKq3B37b7vBWEYvUXuHpY8oij9ISJ+SP7zik0bjrwifajAlHD37Nlz8N7H9r0uDIOXpQ8pytyIouiaYN/q+Zs2bfrP9KGYgnAR7aOPrd4ThOER6UOKMn+i6P7VA5Y3H7t+/YPpI0Xh7tr90W0GT7sqLvsN0VJw7UHr1u1Zv379w+njitIasdN8dHJEsBTJnCq6MAzDg9OnEqLgho0bjjw9/elx4aYx7Z+kP8ZInHHvumiyVYLke9OHFKVzdt133xHBZLIjDMJN6UMp0fkbjzrqzdyLhRtnD8KlT8jd/RMxRPu5z37m6M2bN6+mDylKb+zcuXP5kEOfsFMUemL6EPHuw/sOWH4qIcMSD5Dykpt89mAVT6uiVeYF2lsKJlsQa/qQTL3Cg5dXV1/A/Vi4cZ42j8S0Gh4o80Y0+ICEC69Nf4yJovD53MbCFXd8XHybwkQsvaso82Wy7qr0XkwYRE/nNhauBLpP5jaD7EF6V1HmysaN6z+Z3k0Iw4O4STxuCU15KUPHKFxFGToqXGWUxMKNoqhgijIkTPpUj6uMEhWuMkpUuMooUeEqo0SFq4wSFa4ySlS4yihR4SqjRIWrjBIVrjJKYuFSRMubogwJkz4Tj0v9N2+KMiQM+tRQQRklKlxllKhwlVGiwlVGiQpXGSUqXGWUxMIlwZA3RRkSJn0mHtf0jKIMBYM+01DB8IyiDIZpfWqMq4wSFa4ySlS4yihR4SqjJBbudOirKMPBpM/E45qeUZrwJWLflZqeE9cUgz7jMyDu2vWRglyP3bSxcBqPEnyN2FGpfZPYN4h9nRgX/gFih4jBF4utS+5OMRHLtm99ROx/xfic/1nsH8TuF2MX+I+KfVpMSTHpU4VbBO/4vWLPEnuK2FeLfZlYvJlwjyBsDqT7F7G/EfuQ2I1i/yq25lDhTvM0sVPFOErgW8W+UmzI/LsYO3TfLfY+sQ+IPSq20Jj0udayCt8s9ptiHxHjC/8zsZ8XQ8BDFy3wGk8Qe7nYTWKfE8MjbxMrnOOx6KyFrMKLxK4WI5bkS0aoTJoOFBs7xNdcjJwGeofYf4hxyOIPin2B2EJg0ueiZhXOEftzMSZAfyz2/WJfK7boEKNzDtgfin1WbKfYj4qNW8QGfcax7J337CrI9bijN9WNcfngOAmQoyyXxf5HjA8Pb9A1nNX2U2IMpcVzYBVCCi7k3xO7hQc6hizMD4l9efxTkjEhLHsg/skTkz7bEC45y18V4+C0bxQz/Vviyd1ixGLv4IGWYJjkdzPBOpQHlJkQTtwgRqz/tzzQEnwXvyT2HDHbfIHTz28T+zUx599t0mfTydmvi5Gi+Rkx0kc2wTNUMXl4uxg5Sv5+E4hbmWD9tRjxnIrWna8Q2yr2V2J3iZ0p1oTjxchy4FW3iFVNcp8ohifmeyOEyzyyN3UnZwiRK+dVYiTdfSA3+jtiXHH7Dxh2AM/+RjGuWt40Eyxbsl+ZDaHcMWLXiP2j2MVifMau8HfJLf+F2NFiPqM03xvO5+NiT+WBKkz6jH/ZHXcXXfHxx8wMFfB2CKcpHHJ9mdgr4p/MEC+9Wow3+kU8MGceEvuU2N+JkVP9fzHeB1kL4HksDzE3no7PmQuXCx/jRE9Gqq8Xq+19WoTK3h+JIeKqYgcFGiaAbZSz/00MB1Y8QTKHSZ+pcO8pPXF0lXB/X+z85G5rcCEQG/1X/FMCgmUywcnu80hdIU6GUoY1PlTKsp8QI0bsAip0xImUkykrf7sYzoHH+mav2HvFfk6sHIsSn/6iWJujHWVuyulGTPr0FS7xDLPTLobovxdDvKRx8MKUXvtK4+Bp/lLsTjHitQ+LDaW8+gSxk8UYjjGG9y8V6wNGEsKyi8T4PN4pRozaBb8hRug5RRvCJZWCuKogBiWDwFX7HWJ4D1fwZvQF+MRadcHL41Ww23lgRDDRJZPCkI2YiVe75P/EmHz5hIeEUveIPSbGv/sWsarXiW4Io6Yw6dNnckY8Ex+5bgHRkRLjl58m9n1iBN5fJUbqhZzuLIgDuxItXvXdYi8VIwwh18wVPjbRAiMDcSg5az5figx4xnyo1SbMLVxEu08Mr0zsjsMi43O22PrU6H6zQcaBrMQUJn36VM6eLWYbunnBJ4ldH/9UhMaQV4oRu71WjOGnL/D6vCZSPlwU3F4utkhdVp8Re5vYWWJ8+TgNREzVsE/eL0ZcjviYH5Sh3E6YY52ECaekt0UM+kzzuIZnpkGYNphh8sKq4AP+BTEmW11NcIALA7FS9iWnyCiAp0XEiw7v/WYxRMyFSibmWrEuO8hwWr8shmObpQHCBkYKG3ToGZjWp08B4sj01sSfprcuEFNy5d0X/9QepFUuFaN6h1gpdlDqXKvQ0/susReKPUmMsIh8bZvgjE4XoxDlCq+JFKKJb0tvZ+IT43IF2yCd4QM16xcndxtDXyoe5nCxXxH7JzGlCOEas3byxYRLOI82oD8ED+8DXpcMkgljj4lJnz4et0LTtZaaNKmTMyQSnmwUI8tBTNdn7DxmCJueK0bGh76RJmEEF0QdGocu6eRMNFnaY98ThiVfuPJ8IU59kxhJefKJ5F6VeuwR+xExKnevE/tvMV/qTnL96gAGffp43CqPNrPebME1fYNg6VMgfv1pMapYSjuwro0KGZ8taUsfAddxWODb3zJFXGj40J13FdzsiccdaypA3CpmTlckGQcW9PlCdsGl3n2e2FuSu3OF4ZUvmDwlq3wxoLqV76Mgm5E5BVb35odUkvlMagCPRY8DMT9x3xBGEMr5lPVnwXsih1wHHBafWRmqplOPm/TpI1xyhbTDmfgxsT9I7npBNYaKyizoub0kudsp5Kmz8iq1c0ISREhRpK/mdIRNsYaLmuoTYt4lhmPoI0tygRg9IrNgEky2wheaiVjBbIJM01T2yqTPNMYtmRk+RBt1F+rZf1sR1la1DZ7+XDEmeVR08CCIhiwF3Wgs9+FDpBLY54oKPDeFBLw7y3BoamFhJGLmCyeDQ0qJ1R7GEmlDGFFcqDsxo1Rtw5yuM+gzHc4Mz0xDMG+D8mkdXLMRDM1Nocx7kRipIIZnPniqaJQlESjpPp+Yfx7grb5TjNwsMT+fH+EGFxtFgDY6yVxbR+tmBjantyYsznFan/EXNf2wERrHbZkAKh51emVtzTxlXP9eGYZ+xElMxSTkt8So8LBwsu7/c2jgnWm2wTNTuaIXmJ7aur2yWdw+Cwo+dSAMs8G6tClM+vTxMDSp0I9qAoHUWQLiWiyo63G52AgHTBOBRYWWRwoyHxSr08fsumtPHY/LXMFS1o2zVmxw4oTv0EhjtQ2qKL64er06bXt4oe9O7q5JKJ/SNeaL6zJ+2hB9wYnYvktid5cOwphEuIYErwViKRuz+nRN2Ep/ZYhPfXlGetsGfKB0NdFgzsSIWTcrWhEGoUdmDIO085lsg1j+7/Jv+X+8XowJImu3+B3OX54DTPC6wtZvUMUZ6a0JFiiYMegz9ni3f/iOglpPPuF4mydk6CFetM2yaanzqV2T5qrqFsogNVS1etQEVaErkrvO8HuYhBIrYjSbsxo2y7v2BaENLYKUtEkXMulChFX9Iibohd2R3HWG98oyolmwUpuLzhXCSfK0Xxj/NA01AmOoYNKnb6jAVWa/MiyNwBW49iv4fmFAdxiis0GMhgelWoQHZMbOxYGnJgn/BjHea9+iBX4nv5vXwGvhS+W18RoZ2XjNNMBX9dyyVs5XtD74tonSwG8TLZkR5/gW0lChZNVUeTHyjl3tcVAna0F+mWGYeIxZMEl8crTPFMOrEAPT5E4T9DwE6guvkXCN18xGfbwHCiYUZ/jiEQAXJPuH8XwdXLwt+PYpEN/auC69NWPQZyzcqPRnBmwgZ/uSuaJ8VgDjFVyhbdEXMiE045CoJ21EaZq4kmxD3Tr7kCA9iWcm5MIrMxcgK8CyKVt1qi18Pj+W7VT12jJvsJLXJn/AN1TI4Iu38cPpbdv0sYByrcME0hWfpnSchU1r3mEC1BVuVS2bK8t1Rl+1eK5M3YYOxR2f0rprWyqTMibtNur0uNSKcYHhqWp9EXV0V+iecqHPfoG1ik/J2LQg0gRNO7bRknj8zcndCgz6rBPjZmxPb02wIJKaugvl7Yps1MksKH504XF/Nr01waJWSvGV5LXJH6gbKgD9sTbR0eF+YXJ3JqwSdUF3ZOwethBwwbU5Cg0wKbZBuq8WdUMFYMZelcagXu7SY+C6CkKF2z2uHtfV2fx4emuC4g559NkY9NkkVIDfFrO9CapsVcNEhuuH0Nd+WWsZ184wF49L5bKqt9elWT0mr03+QJNQASiPVvUv8OJnlWpdG5LbEi5NHqxuJQ3DRZO/lsdkvHYKK1THmLm3gesiRpcV1WwVYIOlShSGatNUuMBGEzavSSag6g2Aq8dtqzWRnk9K08Rebbz/ecFrJ0VI3pwsTxtQwHBh1oRqlrelZF1nlfd+klAhEgecM0/YmbFqg4lZXtc10G+8MlRg47ZFbHWkK61qQ0JXXPt3ZzmbWd6W9YvOmPTZlsdhlxQbeN3fTe4acfW4vt1hJqybBy8AdJI1xXVUq/K4dI1VeVv2Pm7kbaEt4dJLWrU8nYWHtuS2a+mwjTjOpzdibLASuClNPS7fEQcg2qBt1GXp+0wS4eZDfu9IYT8s1rPBB8KBJSZcmzXaKECwr+wY98OdBWfJsVSnKa4T4Oy8izKECFUjIxrwb24y6DNuGL/tg7cX5HrK006uu5CQ87NsS3i4SunOKh/Wxypb1xlm3deVh4uIqh8xId1slJxLH8toYDn9e8Roc2w8/AqsvnBpZqIDsFyq5d+xhtAmfmJbRl3v12nSZ9vCpWufDSxsQw7ertwnypagrtuUEjvp9kvd4XrhUtK/Mbm7H/Ky9CXYYL9imvu9MemzrRg3gxUH7Jxog6ZnDiXJ4yPErs86WMv4tI2W87jsaPOS5K4RFkLWEq2NNtJhZdh0o2pJCRtZ5FNbPlu+s7+r0g0s6HSlvHEHq2KqVqigidqY9Nm2xwWWyHBmrw3KimxrmVG1tVOZLrZiUhLq5snZVadqdxqWRWGtknrcorUAS0mqlo6wNDu/o4lrwO66r5Xij8+mK9kBJIidEdQGIQVbmDbCpM8uPC4w/FcND9nMPsO1J7eLgwGVhDq9IIycVWViWl99Vrk4kwoXGeetFYh7qtYSsb4p69l13c6nzoJJxQ3XpVHZtllUIdle1gZNTFXFCA+m9dmVx80g30ffrg2KFlyxVFRcUI/bHb6LUdlMsGrOwcHine3nm8a407O2lmDDj6o+BYYnateu1RTXfa0y+DJYHsJyenZRoXmZrvuqPVrHBnlx4kzeG++RxnzONvMtkbtWJinR45Cqdl1kP9+qtKgXJn127XGBDTiqdpQhr+u6QbHrToIZfJmcw8UmF6ygoDuMMyT4YNmJhfiLDAin0LTV09olvEZWzDI/YPdu5hK0abI4lffGe6RRhn0Vqj5zE64brvD/rzrXjNfks1i2FqnHLVrLsG0TSziqusBc1zr5dIixEUjVoSqIgA2dXybGfmeUT0nlUfm7SoxTMNlkYx6C5ney2yTH67MBS7ZjOiMTFSvOxGAvsSqxcZpO1e4xZVw7w9gmtOrvvkbMJ8U5E5M+49Lue2/bWZDrc07Z3EZPQJkVMcp+TUBUru17fICIryn0MhCrMQxTy2coRkTsNMlEBcHjZfI7T7KPcBbfIUJK4RnksfGMpJK4T4oPIbARMyMDRitoG6MhYdhPJndncrdY1fDvAitimHS7rJBwxqTPVLgfKD3xjC6EyxdCW2HVqs9Z0JXkui7Kp3lnUWE0qdpGIA/7ZDTdir/u6UuVmPTZR6iQgcdyXbJuw2fjO7aT943zFgn6A3xWGjRdYUKWoXXRgkmf6XDET3nrDDzg7J1L7LjGYRnMuAlRXAsciwDhzFvFeO8+LYR1dsPMYKLosqK7JtP67COrUIYZJ/FUXXwqPMSjdC0RprCzDhkFJjutTh7mDOHTNWLkTcks8PkwKfM94tS2d+0s+D1khno9qb7PUCEDL/AisbrnZNXd/O5jYpwD/ANidEJRhWPTEtJh9AmPYX9cvCkXPR6ViS7vg5ifpVHkp1m4WhffVGMGq4xdj0SohUmffYcKGWyYxht2XSiZp62zHVjwR5KcVB3DKrt9M3GksZ1sBDEyceI8BI1Aic/ZN5bqIicacaHhTY8Vw6PS39rWyMHFXIdLxVj10jHT+oyzBze//9aCWk991jO7yCqYYI1SnaNOWWNFt31fix8pbdIsTT9wtkk0nj/rnSCVlZ/cUMbON73nF4RS+MjOCOMWo66PIUSW6/uvy6oHHWFcADT4+8JGMHUOrPHGpM9YoDe9r/jEac/uTbhA8p/KlS8IgFkzsV2dE2DWOmyf9RNidUIELjByvmSKOsekz3mFCnnIt9YZ8vjAGeaJr17MA4oTlIwJ1UhN1hEtTVPMUXoRbcK0PucxOStDqooYq+7wSOPNlWKEDb0MXSPleDEmqJSM65x6nvFyMSqYvWHS5zzSYSZohqk65NoFaui3iLGP1jE8oMRQDcs2bOEQkSYwMtba+r5tEo9b+jMnmCnbzgr24UQx9m6gib1O7LwocCQWk1hGohPEmjopREuI0Dt5bfIHkjfD/bzNB1JPeMp3xj81g/fFAj4mfnzgLCNy3V5o7FBkuV+MBYpsetJG8z3bstI802uIsB+DPtOr0PDMfCDeZQtQEup1Djk2QfcVx/2zyoIvgDzookGLIxkWJkwUIjhGtQ1Y8EoOmR03e62MFZnWZxoqlB+eO5Qw+TIoz7bFIWJcFOwfxnZAbL7WtBtqnpCDJaVFhoBega1ibR438G4xjv7idq6Y9DmkUKEMVzvZBg5Sbrt6RSGB5ScfF6Odj9WoNI0PHSp8dGGxPJw0ICmtJhkCE4x6eFg8retawG4x6DP1uMU/A4Ot4mnEpsLTaoOywPvH67Ja9VYxcpRkJdgXoukMvA14bVQXOeSDoZplOkxiWd3QRZGIUAovy+1gyGuTPzBkj5uHeJemEuLTLrcJpWxLVuJiMXKerG4gTUfPAN6ty9CCoZ8cKT0S/G6EymhASZwcbJcHFLJFKZ8tnpbS87Aw6DO+aq+/6ZaCXM847bl9lnzrwCntbEbhs99VW9AYxHDKMEqHG8t36EWggJL1JPB8tv8APQ3ZWjl6GIi1uWWIp++BHmNi03lsL0XGhTM8WluR2wUmfcYCve6mmwtPPP+0U4cuXOCLJvXD1u2uq4SVBEYwLnwmqPR8DBqTPscSKpigr5dZdTbRInepVIOHpbGGVdXsdzF40cYY9DmGydksEDDLgSj50hhOeVMpQnGHLMERYqPwsnny2uQPjNnjmiBWY3JFaoscsOueZIsI4uQz4LNgny/ysW1nZfrBoM9F8Lgm6FMgB8wkiJl6GyfSjAW8K7E/kz8+g6qNB0dBXpv8gcTjLi4ULthXi6ZnFhKy5qzuWrchk22mzWYpeFfe5zCKBx2ReFwRcbnfcQFhISGeiPQU3VKsl6L8O8bhk9dMLE+hhPwrS4loqp9PE0zHmPSZelx+ytvCQ9sjFSkS+wiZxDvN6JSAhwoZASpaLDIlL0wsT3GiyVL/kTCtz7XkcW0QTmSCoNxJgYBtSNlwjmOsOl16bYEVyGyPikdlVQdFCoot2QXW47KZ+WPSZ1xouPb69xTkeuYZp4+hANEneDj2LyD/SWmW5ULkjzGWtVP5ct2ohA00qKyxWQmbedDdhXGfo7OwhY5PfTHpU4XbPmQyyosQSU25nhKvlDDpU0OF9kGghBd5U9E2wKTPtTo5U0bFtD7V4yqDx6RP9bjKCJjWp3pcZfCY9KkeVxkB0/pUj6sMHpM+U4+rKOMi9bhRwRRlSJj0qR5XGSXqcZXBY9KnelxllKjHVQaPSZ/qcZVRoh5XGTwmfarHVUaJelxl8Jj0qR5XGSXqcZXBY9KnelxllKjHVQaPSZ/qcZVRknjckinKkDDpM/G4uN+8KcqQMOhTPa4yeEz6VI+rDB+DPtXjKoPHpM9EuKLicrpBUYaCSZ9JqKAoI0M9rjJ4TPo0etzLrr66y+M3FaUxsXAn0eSBvKIPeuQRzsNSlLlz+Y4dh+e1GU0m8ZkdsXDDiFMZccGJRcHS83hcUebNUhSdVdBmGB84k8W4wbVi3MYm/7lw+8qV6nWVuYK3nUThq4raDG7kuVi4y9HqDcFk8vDjzwYHh8G+HRfv3LnMD4oyD8LVaFsYRYdmupRQYe/yZPWK+Ln4bwiXr7zjHPlpJf0xJbolWLd07nlbtnCwhqL0QhzXItowKISsIt+LXnrO2Rw8/rhwYfvK298lD7ww/TFGhP6Q/PfV4eq6q847TwWsdMf27VceFhzwmMS04aUiWk4y2o/o8M5Pf+pJJ11yyeZ4clYUbvwPVz8mj3JS4RTyj/fKP3gw/VFR2iOMDpP/mNOwUfDg0r7wpHPPPfuT6SNF4cK2lZUnh5NwRZ55evqQoswP8bSrk6UtF+REC1PCzdj2tisuCIPoNdarQFE6JXo4CsJXnv+Scy5LHyhgFS5ctrLyxKVJcJao/kz5H20Kw7B88JyitMmqTMDulZj0usm68K0XbN1qDUsrhVtm+/bth00OPFA9sNI6+4Jgb5VQiwTB5wEbLoUJskkmXw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543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488" y="4368856"/>
            <a:ext cx="4836159" cy="16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215E2DA6-3260-4E27-862F-4CA2CA08A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0" y="947530"/>
            <a:ext cx="6622630" cy="544001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061EBA-8392-42F9-AFFE-EADB3FFC0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52261"/>
              </p:ext>
            </p:extLst>
          </p:nvPr>
        </p:nvGraphicFramePr>
        <p:xfrm>
          <a:off x="6851374" y="1620161"/>
          <a:ext cx="5076337" cy="4014080"/>
        </p:xfrm>
        <a:graphic>
          <a:graphicData uri="http://schemas.openxmlformats.org/drawingml/2006/table">
            <a:tbl>
              <a:tblPr/>
              <a:tblGrid>
                <a:gridCol w="1095279">
                  <a:extLst>
                    <a:ext uri="{9D8B030D-6E8A-4147-A177-3AD203B41FA5}">
                      <a16:colId xmlns:a16="http://schemas.microsoft.com/office/drawing/2014/main" val="35309066"/>
                    </a:ext>
                  </a:extLst>
                </a:gridCol>
                <a:gridCol w="2571526">
                  <a:extLst>
                    <a:ext uri="{9D8B030D-6E8A-4147-A177-3AD203B41FA5}">
                      <a16:colId xmlns:a16="http://schemas.microsoft.com/office/drawing/2014/main" val="2044329063"/>
                    </a:ext>
                  </a:extLst>
                </a:gridCol>
                <a:gridCol w="1409532">
                  <a:extLst>
                    <a:ext uri="{9D8B030D-6E8A-4147-A177-3AD203B41FA5}">
                      <a16:colId xmlns:a16="http://schemas.microsoft.com/office/drawing/2014/main" val="965031705"/>
                    </a:ext>
                  </a:extLst>
                </a:gridCol>
              </a:tblGrid>
              <a:tr h="19892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Low</a:t>
                      </a:r>
                      <a:endParaRPr lang="en-US" sz="1200" dirty="0">
                        <a:effectLst/>
                      </a:endParaRPr>
                    </a:p>
                  </a:txBody>
                  <a:tcPr marL="86800" marR="86800" marT="43400" marB="4340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dirty="0">
                          <a:effectLst/>
                        </a:rPr>
                        <a:t>Medium</a:t>
                      </a:r>
                      <a:endParaRPr lang="en-US" sz="1200" dirty="0">
                        <a:effectLst/>
                      </a:endParaRPr>
                    </a:p>
                  </a:txBody>
                  <a:tcPr marL="86800" marR="86800" marT="43400" marB="4340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>
                          <a:effectLst/>
                        </a:rPr>
                        <a:t>High</a:t>
                      </a:r>
                      <a:endParaRPr lang="en-US" sz="1200">
                        <a:effectLst/>
                      </a:endParaRPr>
                    </a:p>
                  </a:txBody>
                  <a:tcPr marL="86800" marR="86800" marT="43400" marB="4340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8D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14324"/>
                  </a:ext>
                </a:extLst>
              </a:tr>
              <a:tr h="1952641"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Stay </a:t>
                      </a:r>
                      <a:r>
                        <a:rPr lang="en-US" sz="1200" u="sng" dirty="0">
                          <a:solidFill>
                            <a:srgbClr val="075290"/>
                          </a:solidFill>
                          <a:effectLst/>
                          <a:hlinkClick r:id="rId3"/>
                        </a:rPr>
                        <a:t>up to date</a:t>
                      </a:r>
                      <a:r>
                        <a:rPr lang="en-US" sz="1200" dirty="0">
                          <a:effectLst/>
                        </a:rPr>
                        <a:t> with COVID-19 vaccines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u="sng" dirty="0">
                          <a:solidFill>
                            <a:srgbClr val="075290"/>
                          </a:solidFill>
                          <a:effectLst/>
                          <a:hlinkClick r:id="rId4"/>
                        </a:rPr>
                        <a:t>Get tested</a:t>
                      </a:r>
                      <a:r>
                        <a:rPr lang="en-US" sz="1200" dirty="0">
                          <a:effectLst/>
                        </a:rPr>
                        <a:t> if you have symptoms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Wear a mask based on your personal preference, informed by your personal level of risk</a:t>
                      </a:r>
                    </a:p>
                  </a:txBody>
                  <a:tcPr marL="86800" marR="86800" marT="43400" marB="4340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If you are </a:t>
                      </a:r>
                      <a:r>
                        <a:rPr lang="en-US" sz="1200" u="sng" dirty="0">
                          <a:solidFill>
                            <a:srgbClr val="075290"/>
                          </a:solidFill>
                          <a:effectLst/>
                          <a:hlinkClick r:id="rId5"/>
                        </a:rPr>
                        <a:t>at high risk for severe illness</a:t>
                      </a:r>
                      <a:r>
                        <a:rPr lang="en-US" sz="1200" dirty="0">
                          <a:effectLst/>
                        </a:rPr>
                        <a:t>, </a:t>
                      </a:r>
                      <a:r>
                        <a:rPr lang="en-US" sz="1200" b="1" dirty="0">
                          <a:effectLst/>
                        </a:rPr>
                        <a:t>talk to your healthcare provider about whether you need to wear a mask and take other precautions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If you live with or have social contact with someone at high risk for severe illness, </a:t>
                      </a:r>
                      <a:r>
                        <a:rPr lang="en-US" sz="1200" b="1" dirty="0">
                          <a:effectLst/>
                        </a:rPr>
                        <a:t>consider testing yourself for infection before you get together and wearing a mask when indoors with them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Stay </a:t>
                      </a:r>
                      <a:r>
                        <a:rPr lang="en-US" sz="1200" u="sng" dirty="0">
                          <a:solidFill>
                            <a:srgbClr val="075290"/>
                          </a:solidFill>
                          <a:effectLst/>
                          <a:hlinkClick r:id="rId3"/>
                        </a:rPr>
                        <a:t>up to date</a:t>
                      </a:r>
                      <a:r>
                        <a:rPr lang="en-US" sz="1200" dirty="0">
                          <a:effectLst/>
                        </a:rPr>
                        <a:t> with COVID-19 vaccines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u="sng" dirty="0">
                          <a:solidFill>
                            <a:srgbClr val="075290"/>
                          </a:solidFill>
                          <a:effectLst/>
                          <a:hlinkClick r:id="rId4"/>
                        </a:rPr>
                        <a:t>Get tested</a:t>
                      </a:r>
                      <a:r>
                        <a:rPr lang="en-US" sz="1200" dirty="0">
                          <a:effectLst/>
                        </a:rPr>
                        <a:t> if you have symptoms</a:t>
                      </a:r>
                    </a:p>
                  </a:txBody>
                  <a:tcPr marL="86800" marR="86800" marT="43400" marB="4340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Wear a </a:t>
                      </a:r>
                      <a:r>
                        <a:rPr lang="en-US" sz="1200" b="1" u="sng" dirty="0">
                          <a:solidFill>
                            <a:srgbClr val="075290"/>
                          </a:solidFill>
                          <a:effectLst/>
                          <a:hlinkClick r:id="rId6"/>
                        </a:rPr>
                        <a:t>mask</a:t>
                      </a:r>
                      <a:r>
                        <a:rPr lang="en-US" sz="1200" b="1" dirty="0">
                          <a:effectLst/>
                        </a:rPr>
                        <a:t> indoors in public, regardless of vaccination status or individual risk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Stay </a:t>
                      </a:r>
                      <a:r>
                        <a:rPr lang="en-US" sz="1200" u="sng" dirty="0">
                          <a:solidFill>
                            <a:srgbClr val="075290"/>
                          </a:solidFill>
                          <a:effectLst/>
                          <a:hlinkClick r:id="rId3"/>
                        </a:rPr>
                        <a:t>up to date</a:t>
                      </a:r>
                      <a:r>
                        <a:rPr lang="en-US" sz="1200" dirty="0">
                          <a:effectLst/>
                        </a:rPr>
                        <a:t> with COVID-19 vaccines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u="sng" dirty="0">
                          <a:solidFill>
                            <a:srgbClr val="075290"/>
                          </a:solidFill>
                          <a:effectLst/>
                          <a:hlinkClick r:id="rId4"/>
                        </a:rPr>
                        <a:t>Get tested</a:t>
                      </a:r>
                      <a:r>
                        <a:rPr lang="en-US" sz="1200" dirty="0">
                          <a:effectLst/>
                        </a:rPr>
                        <a:t> if you have symptoms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Additional precautions may be needed for people </a:t>
                      </a:r>
                      <a:r>
                        <a:rPr lang="en-US" sz="1200" u="sng" dirty="0">
                          <a:solidFill>
                            <a:srgbClr val="075290"/>
                          </a:solidFill>
                          <a:effectLst/>
                          <a:hlinkClick r:id="rId5"/>
                        </a:rPr>
                        <a:t>at high risk for severe illness</a:t>
                      </a:r>
                      <a:endParaRPr lang="en-US" sz="1200" dirty="0">
                        <a:effectLst/>
                      </a:endParaRPr>
                    </a:p>
                  </a:txBody>
                  <a:tcPr marL="86800" marR="86800" marT="43400" marB="43400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68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9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0EEB73-E5CE-47DF-A67F-B532F312C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19050"/>
            <a:ext cx="985837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Efficacy of Antiviral Agents against the SARS-CoV-2 Omicron </a:t>
            </a:r>
            <a:r>
              <a:rPr lang="en-US" sz="3600" dirty="0" err="1"/>
              <a:t>Subvariant</a:t>
            </a:r>
            <a:r>
              <a:rPr lang="en-US" sz="3600" dirty="0"/>
              <a:t> BA.2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41807" y="6416194"/>
            <a:ext cx="4033777" cy="276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666666"/>
                </a:solidFill>
                <a:effectLst/>
                <a:latin typeface="ff-scala-sans-pro"/>
              </a:rPr>
              <a:t>NEJM March 9, 2022</a:t>
            </a:r>
            <a:r>
              <a:rPr lang="en-US" sz="1200" dirty="0"/>
              <a:t>    </a:t>
            </a:r>
            <a:r>
              <a:rPr lang="en-US" sz="1200" b="0" i="0" u="none" strike="noStrike" dirty="0">
                <a:solidFill>
                  <a:srgbClr val="666666"/>
                </a:solidFill>
                <a:effectLst/>
                <a:latin typeface="ff-scala-sans-pro"/>
              </a:rPr>
              <a:t>DOI: 10.1056/NEJMc2201933</a:t>
            </a:r>
            <a:endParaRPr lang="en-US" sz="1200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317198" y="2505920"/>
            <a:ext cx="11442680" cy="379452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dirty="0"/>
              <a:t>Omicron is the predominant variant in many countries.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fontAlgn="base"/>
            <a:r>
              <a:rPr lang="en-US" b="1" dirty="0"/>
              <a:t>Omicron variants have been divided into four distinct </a:t>
            </a:r>
            <a:r>
              <a:rPr lang="en-US" b="1" dirty="0" err="1"/>
              <a:t>sublineages</a:t>
            </a:r>
            <a:r>
              <a:rPr lang="en-US" b="1" dirty="0"/>
              <a:t>: BA.1, BA.1.1, BA.2, and BA.3.</a:t>
            </a:r>
          </a:p>
          <a:p>
            <a:pPr lvl="1" fontAlgn="base"/>
            <a:r>
              <a:rPr lang="en-US" dirty="0"/>
              <a:t>Most circulating omicron variants belong to BA.1</a:t>
            </a:r>
          </a:p>
          <a:p>
            <a:pPr lvl="1" fontAlgn="base"/>
            <a:r>
              <a:rPr lang="en-US" dirty="0"/>
              <a:t>In Denmark, India, and the Philippines, BA.2 is now becoming dominant.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b="1" dirty="0"/>
              <a:t>BA.2 has 16 amino acid substitutions in the RBD of the spike (S) protein of SARS-CoV-2</a:t>
            </a:r>
          </a:p>
          <a:p>
            <a:pPr lvl="1" fontAlgn="base"/>
            <a:r>
              <a:rPr lang="en-US" dirty="0"/>
              <a:t>The BA.2 and BA.1 variants share 12 of these 16 substitutions</a:t>
            </a:r>
          </a:p>
          <a:p>
            <a:pPr lvl="1" fontAlgn="base"/>
            <a:r>
              <a:rPr lang="en-US" dirty="0"/>
              <a:t>BA.2 has four substitutions in the RBD that differ from those in BA.1.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b="1" dirty="0"/>
              <a:t>Are there differences in the effectiveness of monoclonal antibodies against these different omicron </a:t>
            </a:r>
            <a:r>
              <a:rPr lang="en-US" b="1" dirty="0" err="1"/>
              <a:t>sublineages</a:t>
            </a:r>
            <a:r>
              <a:rPr lang="en-US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67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41D000A-4E0B-44FA-8686-F32E4586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92" y="437323"/>
            <a:ext cx="8487080" cy="57269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7A9B30-D24D-43D1-9C3D-FE6E7B305BFB}"/>
              </a:ext>
            </a:extLst>
          </p:cNvPr>
          <p:cNvSpPr/>
          <p:nvPr/>
        </p:nvSpPr>
        <p:spPr>
          <a:xfrm>
            <a:off x="4208068" y="6282636"/>
            <a:ext cx="4033777" cy="276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666666"/>
                </a:solidFill>
                <a:effectLst/>
                <a:latin typeface="ff-scala-sans-pro"/>
              </a:rPr>
              <a:t>NEJM March 9, 2022</a:t>
            </a:r>
            <a:r>
              <a:rPr lang="en-US" sz="1200" dirty="0"/>
              <a:t>    </a:t>
            </a:r>
            <a:r>
              <a:rPr lang="en-US" sz="1200" b="0" i="0" u="none" strike="noStrike" dirty="0">
                <a:solidFill>
                  <a:srgbClr val="666666"/>
                </a:solidFill>
                <a:effectLst/>
                <a:latin typeface="ff-scala-sans-pro"/>
              </a:rPr>
              <a:t>DOI: 10.1056/NEJMc2201933</a:t>
            </a:r>
            <a:endParaRPr lang="en-US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C1BB0-4AA3-44D5-9184-696CD43162D4}"/>
              </a:ext>
            </a:extLst>
          </p:cNvPr>
          <p:cNvSpPr/>
          <p:nvPr/>
        </p:nvSpPr>
        <p:spPr>
          <a:xfrm>
            <a:off x="1088956" y="2606059"/>
            <a:ext cx="8240573" cy="34724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E74EF-54E5-487F-8209-3291B1AC9ADE}"/>
              </a:ext>
            </a:extLst>
          </p:cNvPr>
          <p:cNvSpPr/>
          <p:nvPr/>
        </p:nvSpPr>
        <p:spPr>
          <a:xfrm>
            <a:off x="1092941" y="3455504"/>
            <a:ext cx="8240573" cy="34724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1B844-CF46-4577-B20E-627E2D965567}"/>
              </a:ext>
            </a:extLst>
          </p:cNvPr>
          <p:cNvSpPr/>
          <p:nvPr/>
        </p:nvSpPr>
        <p:spPr>
          <a:xfrm>
            <a:off x="1119445" y="3862392"/>
            <a:ext cx="8240573" cy="26504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F5F2-882D-46FD-BD29-AA9E0D757AD1}"/>
              </a:ext>
            </a:extLst>
          </p:cNvPr>
          <p:cNvSpPr/>
          <p:nvPr/>
        </p:nvSpPr>
        <p:spPr>
          <a:xfrm>
            <a:off x="1088955" y="5223363"/>
            <a:ext cx="8240573" cy="8792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0469-65A1-43A4-87B0-22E6982B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/>
              <a:t>Efficacy of Antiviral Agents against the SARS-CoV-2 Omicron Subvariant BA.2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6641F-1BA2-45E3-B8E0-AC1C17761F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b="1" dirty="0"/>
              <a:t>Both </a:t>
            </a:r>
            <a:r>
              <a:rPr lang="en-US" b="1" dirty="0" err="1"/>
              <a:t>etesevimab</a:t>
            </a:r>
            <a:r>
              <a:rPr lang="en-US" b="1" dirty="0"/>
              <a:t> and </a:t>
            </a:r>
            <a:r>
              <a:rPr lang="en-US" b="1" dirty="0" err="1"/>
              <a:t>bamlanivimab</a:t>
            </a:r>
            <a:r>
              <a:rPr lang="en-US" b="1" dirty="0"/>
              <a:t> individually and in combination, lost neutralizing activity</a:t>
            </a:r>
          </a:p>
          <a:p>
            <a:pPr fontAlgn="base"/>
            <a:r>
              <a:rPr lang="en-US" b="1" dirty="0" err="1"/>
              <a:t>Imdevimab</a:t>
            </a:r>
            <a:r>
              <a:rPr lang="en-US" b="1" dirty="0"/>
              <a:t> has neutralizing activity as well as the combination of </a:t>
            </a:r>
            <a:r>
              <a:rPr lang="en-US" b="1" dirty="0" err="1"/>
              <a:t>indevimab</a:t>
            </a:r>
            <a:r>
              <a:rPr lang="en-US" b="1" dirty="0"/>
              <a:t> and </a:t>
            </a:r>
            <a:r>
              <a:rPr lang="en-US" b="1" dirty="0" err="1"/>
              <a:t>casirivimab</a:t>
            </a:r>
            <a:endParaRPr lang="en-US" b="1" dirty="0"/>
          </a:p>
          <a:p>
            <a:pPr lvl="1" fontAlgn="base"/>
            <a:r>
              <a:rPr lang="en-US" dirty="0"/>
              <a:t>The FRNT</a:t>
            </a:r>
            <a:r>
              <a:rPr lang="en-US" baseline="-25000" dirty="0"/>
              <a:t>50</a:t>
            </a:r>
            <a:r>
              <a:rPr lang="en-US" dirty="0"/>
              <a:t> of this combination was higher by a factor of 43.0 to 143.6 than for an ancestral strain and other VOC</a:t>
            </a:r>
          </a:p>
          <a:p>
            <a:pPr fontAlgn="base"/>
            <a:r>
              <a:rPr lang="en-US" b="1" dirty="0" err="1"/>
              <a:t>Tixagevimab</a:t>
            </a:r>
            <a:r>
              <a:rPr lang="en-US" b="1" dirty="0"/>
              <a:t>), and </a:t>
            </a:r>
            <a:r>
              <a:rPr lang="en-US" b="1" dirty="0" err="1"/>
              <a:t>cilgavimab</a:t>
            </a:r>
            <a:r>
              <a:rPr lang="en-US" b="1" dirty="0"/>
              <a:t> neutralized omicron/BA.2.</a:t>
            </a:r>
          </a:p>
          <a:p>
            <a:pPr lvl="1" fontAlgn="base"/>
            <a:r>
              <a:rPr lang="en-US" dirty="0"/>
              <a:t>FRNT</a:t>
            </a:r>
            <a:r>
              <a:rPr lang="en-US" baseline="-25000" dirty="0"/>
              <a:t>50</a:t>
            </a:r>
            <a:r>
              <a:rPr lang="en-US" dirty="0"/>
              <a:t> values were higher by a factor of 1.4 to 8.1 than for the ancestral strain and other VOC</a:t>
            </a:r>
          </a:p>
          <a:p>
            <a:pPr fontAlgn="base"/>
            <a:r>
              <a:rPr lang="en-US" dirty="0"/>
              <a:t>The precursor of </a:t>
            </a:r>
            <a:r>
              <a:rPr lang="en-US" dirty="0" err="1"/>
              <a:t>sotrovimab</a:t>
            </a:r>
            <a:r>
              <a:rPr lang="en-US" dirty="0"/>
              <a:t>, had even less neutralizing activity against BA.2. than BA.1</a:t>
            </a:r>
          </a:p>
          <a:p>
            <a:pPr lvl="1" fontAlgn="base"/>
            <a:r>
              <a:rPr lang="en-US" dirty="0"/>
              <a:t>The FRNT</a:t>
            </a:r>
            <a:r>
              <a:rPr lang="en-US" baseline="-25000" dirty="0"/>
              <a:t>50</a:t>
            </a:r>
            <a:r>
              <a:rPr lang="en-US" dirty="0"/>
              <a:t> value was higher by a factor of 12.2 to 49.7</a:t>
            </a:r>
          </a:p>
          <a:p>
            <a:pPr fontAlgn="base"/>
            <a:r>
              <a:rPr lang="en-US" dirty="0"/>
              <a:t>The susceptibilities of BA.2 to remdesivir, </a:t>
            </a:r>
            <a:r>
              <a:rPr lang="en-US" dirty="0" err="1"/>
              <a:t>molnupiravir</a:t>
            </a:r>
            <a:r>
              <a:rPr lang="en-US" dirty="0"/>
              <a:t>, and </a:t>
            </a:r>
            <a:r>
              <a:rPr lang="en-US" dirty="0" err="1"/>
              <a:t>nirmatrelvir</a:t>
            </a:r>
            <a:r>
              <a:rPr lang="en-US" dirty="0"/>
              <a:t> were similar to those of the ancestral strain and other variants of concern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55E46-566A-4392-9A98-7AAFC0DF08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 fontAlgn="base">
              <a:buNone/>
            </a:pPr>
            <a:r>
              <a:rPr lang="en-US" sz="3400" b="1" dirty="0"/>
              <a:t>CONCLUSIONS</a:t>
            </a:r>
            <a:br>
              <a:rPr lang="en-US" sz="3400" b="1" dirty="0"/>
            </a:br>
            <a:r>
              <a:rPr lang="en-US" sz="3400" b="1" dirty="0"/>
              <a:t/>
            </a:r>
            <a:br>
              <a:rPr lang="en-US" sz="3400" b="1" dirty="0"/>
            </a:br>
            <a:endParaRPr lang="en-US" sz="3400" b="1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b="1" i="1" dirty="0"/>
              <a:t>Clinical studies are warranted to determine whether these antiviral therapies are indeed effective against BA.2 infections. </a:t>
            </a:r>
            <a:br>
              <a:rPr lang="en-US" b="1" i="1" dirty="0"/>
            </a:br>
            <a:endParaRPr lang="en-US" b="1" i="1" dirty="0"/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b="1" i="1" dirty="0"/>
              <a:t>Some monoclonal antibodies have lower neutralizing activity against BA.2 than against earlier variant strains.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90915-9D92-40FF-9439-BA1B67E46F32}"/>
              </a:ext>
            </a:extLst>
          </p:cNvPr>
          <p:cNvSpPr/>
          <p:nvPr/>
        </p:nvSpPr>
        <p:spPr>
          <a:xfrm>
            <a:off x="4208068" y="6282636"/>
            <a:ext cx="4033777" cy="276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666666"/>
                </a:solidFill>
                <a:effectLst/>
                <a:latin typeface="ff-scala-sans-pro"/>
              </a:rPr>
              <a:t>NEJM March 9, 2022</a:t>
            </a:r>
            <a:r>
              <a:rPr lang="en-US" sz="1200" dirty="0"/>
              <a:t>    </a:t>
            </a:r>
            <a:r>
              <a:rPr lang="en-US" sz="1200" b="0" i="0" u="none" strike="noStrike" dirty="0">
                <a:solidFill>
                  <a:srgbClr val="666666"/>
                </a:solidFill>
                <a:effectLst/>
                <a:latin typeface="ff-scala-sans-pro"/>
              </a:rPr>
              <a:t>DOI: 10.1056/NEJMc2201933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07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Resistance Mutations in SARS-CoV-2 Delta Variant after </a:t>
            </a:r>
            <a:r>
              <a:rPr lang="en-US" sz="3200" b="1" dirty="0" err="1"/>
              <a:t>Sotrovimab</a:t>
            </a:r>
            <a:r>
              <a:rPr lang="en-US" sz="3200" b="1" dirty="0"/>
              <a:t>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b="1" dirty="0" err="1"/>
              <a:t>Sotrovimab</a:t>
            </a:r>
            <a:r>
              <a:rPr lang="en-US" b="1" dirty="0"/>
              <a:t> is thought to neutralizes SARS-CoV-2, by binding to a highly conserved epitope within the receptor-binding domain.</a:t>
            </a:r>
          </a:p>
          <a:p>
            <a:pPr lvl="1" fontAlgn="base"/>
            <a:r>
              <a:rPr lang="en-US" dirty="0"/>
              <a:t>Use of Mab to target a single viral epitope warrants caution because of the risk of rapid development of mutations that confer resistance after exposure to these antibodies.</a:t>
            </a:r>
          </a:p>
          <a:p>
            <a:pPr lvl="1" fontAlgn="base"/>
            <a:r>
              <a:rPr lang="en-US" dirty="0"/>
              <a:t>Mutations at positions </a:t>
            </a:r>
            <a:r>
              <a:rPr lang="en-US" dirty="0">
                <a:solidFill>
                  <a:srgbClr val="FF0000"/>
                </a:solidFill>
              </a:rPr>
              <a:t>S:E340K/A/V</a:t>
            </a:r>
            <a:r>
              <a:rPr lang="en-US" dirty="0"/>
              <a:t> and S:P337L/T have been associated with a reduction by a factor of 100 to 297 in neutralization by </a:t>
            </a:r>
            <a:r>
              <a:rPr lang="en-US" dirty="0" err="1"/>
              <a:t>sotrovimab</a:t>
            </a:r>
            <a:r>
              <a:rPr lang="en-US" dirty="0"/>
              <a:t>.</a:t>
            </a:r>
          </a:p>
          <a:p>
            <a:pPr fontAlgn="base"/>
            <a:r>
              <a:rPr lang="en-US" b="1" dirty="0"/>
              <a:t>This study reviewed the first 100 consecutive patients who received </a:t>
            </a:r>
            <a:r>
              <a:rPr lang="en-US" b="1" dirty="0" err="1"/>
              <a:t>sotrovimab</a:t>
            </a:r>
            <a:r>
              <a:rPr lang="en-US" b="1" dirty="0"/>
              <a:t> </a:t>
            </a:r>
          </a:p>
          <a:p>
            <a:pPr lvl="1" fontAlgn="base"/>
            <a:r>
              <a:rPr lang="en-US" dirty="0"/>
              <a:t>At Health care facilities in New South Wales, Australia, during the delta variant outbreak between August and November 2021 </a:t>
            </a:r>
          </a:p>
          <a:p>
            <a:pPr fontAlgn="base"/>
            <a:r>
              <a:rPr lang="en-US" b="1" dirty="0"/>
              <a:t>This study identified 8 patients that were persistently positive for SARS-CoV-2 and for whom respiratory tract specimens obtained before and after the use of </a:t>
            </a:r>
            <a:r>
              <a:rPr lang="en-US" b="1" dirty="0" err="1"/>
              <a:t>sotrovimab</a:t>
            </a:r>
            <a:r>
              <a:rPr lang="en-US" b="1" dirty="0"/>
              <a:t> were available.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92683" y="631190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0" i="0" u="none" strike="noStrike" dirty="0">
                <a:solidFill>
                  <a:srgbClr val="666666"/>
                </a:solidFill>
                <a:effectLst/>
                <a:latin typeface="ff-scala-sans-pro"/>
              </a:rPr>
              <a:t>March 9, 2022</a:t>
            </a:r>
            <a:r>
              <a:rPr lang="en-US" sz="1400" dirty="0"/>
              <a:t>. </a:t>
            </a:r>
            <a:r>
              <a:rPr lang="en-US" sz="1400" b="0" i="0" u="none" strike="noStrike" dirty="0">
                <a:solidFill>
                  <a:srgbClr val="666666"/>
                </a:solidFill>
                <a:effectLst/>
                <a:latin typeface="ff-scala-sans-pro"/>
              </a:rPr>
              <a:t>DOI: 10.1056/NEJMc2120219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36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Resistance Mutations in SARS-CoV-2 Delta Variant after </a:t>
            </a:r>
            <a:r>
              <a:rPr lang="en-US" sz="3200" b="1" dirty="0" err="1"/>
              <a:t>Sotrovimab</a:t>
            </a:r>
            <a:r>
              <a:rPr lang="en-US" sz="3200" b="1" dirty="0"/>
              <a:t>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573463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b="1" dirty="0"/>
              <a:t>4 out of 8 patients acquired RBD (S:E340) mutations within 6 to 13 days after hey received </a:t>
            </a:r>
            <a:r>
              <a:rPr lang="en-US" b="1" dirty="0" err="1"/>
              <a:t>sotrovimab</a:t>
            </a:r>
            <a:r>
              <a:rPr lang="en-US" b="1" dirty="0"/>
              <a:t>.</a:t>
            </a:r>
          </a:p>
          <a:p>
            <a:pPr lvl="1" fontAlgn="base"/>
            <a:r>
              <a:rPr lang="en-US" dirty="0"/>
              <a:t>Cultures remained positive for 23, 24, 12, and 15 days, respectively, after they received </a:t>
            </a:r>
            <a:r>
              <a:rPr lang="en-US" dirty="0" err="1"/>
              <a:t>sotrovimab</a:t>
            </a:r>
            <a:r>
              <a:rPr lang="en-US" dirty="0"/>
              <a:t> </a:t>
            </a:r>
          </a:p>
          <a:p>
            <a:pPr fontAlgn="base"/>
            <a:r>
              <a:rPr lang="en-US" b="1" dirty="0"/>
              <a:t>A retrospective review of 11,841 SARS-CoV-2 genomes in the Global Initiative on Sharing All Influenza Data database, identified 4 additional patients with S:E340 mutations.</a:t>
            </a:r>
          </a:p>
          <a:p>
            <a:pPr lvl="1" fontAlgn="base"/>
            <a:r>
              <a:rPr lang="en-US" dirty="0"/>
              <a:t>In 1 patient, the SARS-CoV-2 genome was detected 5 days after </a:t>
            </a:r>
            <a:r>
              <a:rPr lang="en-US" dirty="0" err="1"/>
              <a:t>sotrovimab</a:t>
            </a:r>
            <a:r>
              <a:rPr lang="en-US" dirty="0"/>
              <a:t> treatment, and in another it was detected 11 days after treatment.</a:t>
            </a:r>
          </a:p>
          <a:p>
            <a:pPr marL="457200" lvl="1" indent="0" algn="ctr" fontAlgn="base">
              <a:buNone/>
            </a:pPr>
            <a:r>
              <a:rPr lang="en-US" sz="2300" b="1" dirty="0"/>
              <a:t>CONCLUSIONS</a:t>
            </a:r>
          </a:p>
          <a:p>
            <a:pPr fontAlgn="base"/>
            <a:r>
              <a:rPr lang="en-US" dirty="0"/>
              <a:t>Rapid development of spike gene mutations associated with high-level </a:t>
            </a:r>
            <a:r>
              <a:rPr lang="en-US" dirty="0" err="1"/>
              <a:t>sotrovimab</a:t>
            </a:r>
            <a:r>
              <a:rPr lang="en-US" dirty="0"/>
              <a:t> resistance in vitro and the persistence of viable SARS-CoV-2 in patients after </a:t>
            </a:r>
            <a:r>
              <a:rPr lang="en-US" dirty="0" err="1"/>
              <a:t>sotrovimab</a:t>
            </a:r>
            <a:r>
              <a:rPr lang="en-US" dirty="0"/>
              <a:t> infusions can occur</a:t>
            </a:r>
          </a:p>
          <a:p>
            <a:pPr fontAlgn="base"/>
            <a:r>
              <a:rPr lang="en-US" dirty="0" err="1"/>
              <a:t>Postmarketing</a:t>
            </a:r>
            <a:r>
              <a:rPr lang="en-US" dirty="0"/>
              <a:t> genomic surveillance of patients who receive monoclonal antibodies for the treatment of SARS-CoV-2 infection is prudent </a:t>
            </a:r>
          </a:p>
          <a:p>
            <a:pPr lvl="1" fontAlgn="base"/>
            <a:r>
              <a:rPr lang="en-US" dirty="0"/>
              <a:t>In order to minimize the risk of both treatment failure and the transmission of potentially resistant SARS-CoV-2 variants in health care settings and the community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52440" y="617696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0" i="0" u="none" strike="noStrike" dirty="0">
                <a:solidFill>
                  <a:srgbClr val="666666"/>
                </a:solidFill>
                <a:effectLst/>
                <a:latin typeface="ff-scala-sans-pro"/>
              </a:rPr>
              <a:t>March 9, 2022</a:t>
            </a:r>
            <a:r>
              <a:rPr lang="en-US" sz="1400" dirty="0"/>
              <a:t>. </a:t>
            </a:r>
            <a:r>
              <a:rPr lang="en-US" sz="1400" b="0" i="0" u="none" strike="noStrike" dirty="0">
                <a:solidFill>
                  <a:srgbClr val="666666"/>
                </a:solidFill>
                <a:effectLst/>
                <a:latin typeface="ff-scala-sans-pro"/>
              </a:rPr>
              <a:t>DOI: 10.1056/NEJMc2120219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11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9</TotalTime>
  <Words>781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ff-scala-sans-pro</vt:lpstr>
      <vt:lpstr>Wingdings</vt:lpstr>
      <vt:lpstr>Wingdings 3</vt:lpstr>
      <vt:lpstr>Ion Boardroom</vt:lpstr>
      <vt:lpstr>COVID-19 Update  March 2022</vt:lpstr>
      <vt:lpstr>Outline</vt:lpstr>
      <vt:lpstr>PowerPoint Presentation</vt:lpstr>
      <vt:lpstr>PowerPoint Presentation</vt:lpstr>
      <vt:lpstr>Efficacy of Antiviral Agents against the SARS-CoV-2 Omicron Subvariant BA.2</vt:lpstr>
      <vt:lpstr>PowerPoint Presentation</vt:lpstr>
      <vt:lpstr>Efficacy of Antiviral Agents against the SARS-CoV-2 Omicron Subvariant BA.2</vt:lpstr>
      <vt:lpstr>Resistance Mutations in SARS-CoV-2 Delta Variant after Sotrovimab Use</vt:lpstr>
      <vt:lpstr>Resistance Mutations in SARS-CoV-2 Delta Variant after Sotrovimab Use</vt:lpstr>
      <vt:lpstr>PowerPoint Presentation</vt:lpstr>
      <vt:lpstr>EVUSHELD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Update  March 2022</dc:title>
  <dc:creator>Jorge R. Mera</dc:creator>
  <cp:lastModifiedBy>Jorge R. Mera</cp:lastModifiedBy>
  <cp:revision>66</cp:revision>
  <dcterms:created xsi:type="dcterms:W3CDTF">2022-03-02T01:58:32Z</dcterms:created>
  <dcterms:modified xsi:type="dcterms:W3CDTF">2022-03-17T16:04:56Z</dcterms:modified>
</cp:coreProperties>
</file>