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972800" cy="16459200"/>
  <p:notesSz cx="7010400" cy="9296400"/>
  <p:defaultTextStyle>
    <a:defPPr>
      <a:defRPr lang="en-US"/>
    </a:defPPr>
    <a:lvl1pPr marL="0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391878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783755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175633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567511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1959388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351266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743143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135021" algn="l" defTabSz="78375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5184">
          <p15:clr>
            <a:srgbClr val="A4A3A4"/>
          </p15:clr>
        </p15:guide>
        <p15:guide id="4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C38A"/>
    <a:srgbClr val="305E3B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135"/>
    <p:restoredTop sz="94657"/>
  </p:normalViewPr>
  <p:slideViewPr>
    <p:cSldViewPr>
      <p:cViewPr varScale="1">
        <p:scale>
          <a:sx n="47" d="100"/>
          <a:sy n="47" d="100"/>
        </p:scale>
        <p:origin x="3804" y="78"/>
      </p:cViewPr>
      <p:guideLst>
        <p:guide orient="horz" pos="2160"/>
        <p:guide pos="2880"/>
        <p:guide orient="horz" pos="5184"/>
        <p:guide pos="345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5113023"/>
            <a:ext cx="9326880" cy="35280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9326880"/>
            <a:ext cx="7680960" cy="42062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91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83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7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67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59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51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4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35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30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9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0" y="659133"/>
            <a:ext cx="2468880" cy="140436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659133"/>
            <a:ext cx="7223760" cy="140436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02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70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10576562"/>
            <a:ext cx="9326880" cy="326898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6976117"/>
            <a:ext cx="9326880" cy="3600449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918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837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17563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6751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5938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3512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7431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13502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5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3840484"/>
            <a:ext cx="4846320" cy="1086231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3840484"/>
            <a:ext cx="4846320" cy="1086231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11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3684275"/>
            <a:ext cx="4848226" cy="1535429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878" indent="0">
              <a:buNone/>
              <a:defRPr sz="1800" b="1"/>
            </a:lvl2pPr>
            <a:lvl3pPr marL="783755" indent="0">
              <a:buNone/>
              <a:defRPr sz="1600" b="1"/>
            </a:lvl3pPr>
            <a:lvl4pPr marL="1175633" indent="0">
              <a:buNone/>
              <a:defRPr sz="1400" b="1"/>
            </a:lvl4pPr>
            <a:lvl5pPr marL="1567511" indent="0">
              <a:buNone/>
              <a:defRPr sz="1400" b="1"/>
            </a:lvl5pPr>
            <a:lvl6pPr marL="1959388" indent="0">
              <a:buNone/>
              <a:defRPr sz="1400" b="1"/>
            </a:lvl6pPr>
            <a:lvl7pPr marL="2351266" indent="0">
              <a:buNone/>
              <a:defRPr sz="1400" b="1"/>
            </a:lvl7pPr>
            <a:lvl8pPr marL="2743143" indent="0">
              <a:buNone/>
              <a:defRPr sz="1400" b="1"/>
            </a:lvl8pPr>
            <a:lvl9pPr marL="3135021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5219702"/>
            <a:ext cx="4848226" cy="948309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74030" y="3684275"/>
            <a:ext cx="4850130" cy="1535429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391878" indent="0">
              <a:buNone/>
              <a:defRPr sz="1800" b="1"/>
            </a:lvl2pPr>
            <a:lvl3pPr marL="783755" indent="0">
              <a:buNone/>
              <a:defRPr sz="1600" b="1"/>
            </a:lvl3pPr>
            <a:lvl4pPr marL="1175633" indent="0">
              <a:buNone/>
              <a:defRPr sz="1400" b="1"/>
            </a:lvl4pPr>
            <a:lvl5pPr marL="1567511" indent="0">
              <a:buNone/>
              <a:defRPr sz="1400" b="1"/>
            </a:lvl5pPr>
            <a:lvl6pPr marL="1959388" indent="0">
              <a:buNone/>
              <a:defRPr sz="1400" b="1"/>
            </a:lvl6pPr>
            <a:lvl7pPr marL="2351266" indent="0">
              <a:buNone/>
              <a:defRPr sz="1400" b="1"/>
            </a:lvl7pPr>
            <a:lvl8pPr marL="2743143" indent="0">
              <a:buNone/>
              <a:defRPr sz="1400" b="1"/>
            </a:lvl8pPr>
            <a:lvl9pPr marL="3135021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4030" y="5219702"/>
            <a:ext cx="4850130" cy="948309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1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1" y="655320"/>
            <a:ext cx="3609976" cy="27889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0060" y="655324"/>
            <a:ext cx="6134100" cy="14047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1" y="3444244"/>
            <a:ext cx="3609976" cy="11258552"/>
          </a:xfrm>
        </p:spPr>
        <p:txBody>
          <a:bodyPr/>
          <a:lstStyle>
            <a:lvl1pPr marL="0" indent="0">
              <a:buNone/>
              <a:defRPr sz="1200"/>
            </a:lvl1pPr>
            <a:lvl2pPr marL="391878" indent="0">
              <a:buNone/>
              <a:defRPr sz="1100"/>
            </a:lvl2pPr>
            <a:lvl3pPr marL="783755" indent="0">
              <a:buNone/>
              <a:defRPr sz="900"/>
            </a:lvl3pPr>
            <a:lvl4pPr marL="1175633" indent="0">
              <a:buNone/>
              <a:defRPr sz="800"/>
            </a:lvl4pPr>
            <a:lvl5pPr marL="1567511" indent="0">
              <a:buNone/>
              <a:defRPr sz="800"/>
            </a:lvl5pPr>
            <a:lvl6pPr marL="1959388" indent="0">
              <a:buNone/>
              <a:defRPr sz="800"/>
            </a:lvl6pPr>
            <a:lvl7pPr marL="2351266" indent="0">
              <a:buNone/>
              <a:defRPr sz="800"/>
            </a:lvl7pPr>
            <a:lvl8pPr marL="2743143" indent="0">
              <a:buNone/>
              <a:defRPr sz="800"/>
            </a:lvl8pPr>
            <a:lvl9pPr marL="313502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0746" y="11521442"/>
            <a:ext cx="6583680" cy="136017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50746" y="1470660"/>
            <a:ext cx="6583680" cy="9875520"/>
          </a:xfrm>
        </p:spPr>
        <p:txBody>
          <a:bodyPr/>
          <a:lstStyle>
            <a:lvl1pPr marL="0" indent="0">
              <a:buNone/>
              <a:defRPr sz="2800"/>
            </a:lvl1pPr>
            <a:lvl2pPr marL="391878" indent="0">
              <a:buNone/>
              <a:defRPr sz="2400"/>
            </a:lvl2pPr>
            <a:lvl3pPr marL="783755" indent="0">
              <a:buNone/>
              <a:defRPr sz="2100"/>
            </a:lvl3pPr>
            <a:lvl4pPr marL="1175633" indent="0">
              <a:buNone/>
              <a:defRPr sz="1800"/>
            </a:lvl4pPr>
            <a:lvl5pPr marL="1567511" indent="0">
              <a:buNone/>
              <a:defRPr sz="1800"/>
            </a:lvl5pPr>
            <a:lvl6pPr marL="1959388" indent="0">
              <a:buNone/>
              <a:defRPr sz="1800"/>
            </a:lvl6pPr>
            <a:lvl7pPr marL="2351266" indent="0">
              <a:buNone/>
              <a:defRPr sz="1800"/>
            </a:lvl7pPr>
            <a:lvl8pPr marL="2743143" indent="0">
              <a:buNone/>
              <a:defRPr sz="1800"/>
            </a:lvl8pPr>
            <a:lvl9pPr marL="3135021" indent="0">
              <a:buNone/>
              <a:defRPr sz="1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0746" y="12881615"/>
            <a:ext cx="6583680" cy="1931669"/>
          </a:xfrm>
        </p:spPr>
        <p:txBody>
          <a:bodyPr/>
          <a:lstStyle>
            <a:lvl1pPr marL="0" indent="0">
              <a:buNone/>
              <a:defRPr sz="1200"/>
            </a:lvl1pPr>
            <a:lvl2pPr marL="391878" indent="0">
              <a:buNone/>
              <a:defRPr sz="1100"/>
            </a:lvl2pPr>
            <a:lvl3pPr marL="783755" indent="0">
              <a:buNone/>
              <a:defRPr sz="900"/>
            </a:lvl3pPr>
            <a:lvl4pPr marL="1175633" indent="0">
              <a:buNone/>
              <a:defRPr sz="800"/>
            </a:lvl4pPr>
            <a:lvl5pPr marL="1567511" indent="0">
              <a:buNone/>
              <a:defRPr sz="800"/>
            </a:lvl5pPr>
            <a:lvl6pPr marL="1959388" indent="0">
              <a:buNone/>
              <a:defRPr sz="800"/>
            </a:lvl6pPr>
            <a:lvl7pPr marL="2351266" indent="0">
              <a:buNone/>
              <a:defRPr sz="800"/>
            </a:lvl7pPr>
            <a:lvl8pPr marL="2743143" indent="0">
              <a:buNone/>
              <a:defRPr sz="800"/>
            </a:lvl8pPr>
            <a:lvl9pPr marL="313502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4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659132"/>
            <a:ext cx="9875520" cy="2743200"/>
          </a:xfrm>
          <a:prstGeom prst="rect">
            <a:avLst/>
          </a:prstGeom>
        </p:spPr>
        <p:txBody>
          <a:bodyPr vert="horz" lIns="78376" tIns="39188" rIns="78376" bIns="3918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3840484"/>
            <a:ext cx="9875520" cy="10862312"/>
          </a:xfrm>
          <a:prstGeom prst="rect">
            <a:avLst/>
          </a:prstGeom>
        </p:spPr>
        <p:txBody>
          <a:bodyPr vert="horz" lIns="78376" tIns="39188" rIns="78376" bIns="3918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8640" y="15255242"/>
            <a:ext cx="2560320" cy="876300"/>
          </a:xfrm>
          <a:prstGeom prst="rect">
            <a:avLst/>
          </a:prstGeom>
        </p:spPr>
        <p:txBody>
          <a:bodyPr vert="horz" lIns="78376" tIns="39188" rIns="78376" bIns="39188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B515D-BEFB-48FA-A629-841CA3635A07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9040" y="15255242"/>
            <a:ext cx="3474720" cy="876300"/>
          </a:xfrm>
          <a:prstGeom prst="rect">
            <a:avLst/>
          </a:prstGeom>
        </p:spPr>
        <p:txBody>
          <a:bodyPr vert="horz" lIns="78376" tIns="39188" rIns="78376" bIns="39188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63840" y="15255242"/>
            <a:ext cx="2560320" cy="876300"/>
          </a:xfrm>
          <a:prstGeom prst="rect">
            <a:avLst/>
          </a:prstGeom>
        </p:spPr>
        <p:txBody>
          <a:bodyPr vert="horz" lIns="78376" tIns="39188" rIns="78376" bIns="39188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24F8C-AA8D-438F-ACE6-93D465327A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3755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908" indent="-293908" algn="l" defTabSz="7837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36801" indent="-244924" algn="l" defTabSz="7837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9694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2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63449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155327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204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939082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330959" indent="-195939" algn="l" defTabSz="78375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91878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55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75633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511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59388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51266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143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5021" algn="l" defTabSz="783755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0972800" cy="1600200"/>
          </a:xfrm>
          <a:solidFill>
            <a:srgbClr val="305E3B"/>
          </a:solidFill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Pre-Departure Checklist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5728" y="1676400"/>
            <a:ext cx="11017334" cy="1066800"/>
          </a:xfrm>
          <a:noFill/>
        </p:spPr>
        <p:txBody>
          <a:bodyPr anchor="ctr">
            <a:normAutofit/>
          </a:bodyPr>
          <a:lstStyle/>
          <a:p>
            <a:pPr marL="463550" indent="-403225" algn="l">
              <a:buAutoNum type="arabicPeriod"/>
            </a:pP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potential for further airway compromise? </a:t>
            </a:r>
          </a:p>
          <a:p>
            <a:pPr marL="60325" algn="l"/>
            <a:endParaRPr lang="en-US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If yes, has the 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airway been </a:t>
            </a: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SECURED prior to departure?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-63862" y="7774334"/>
            <a:ext cx="11060917" cy="854168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7.   Have we recorded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TEMPERATURE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treated hypothermia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 &lt;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35°C)?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-42820" y="3604936"/>
            <a:ext cx="10988048" cy="1447800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34963" algn="l">
              <a:lnSpc>
                <a:spcPct val="90000"/>
              </a:lnSpc>
              <a:spcBef>
                <a:spcPts val="525"/>
              </a:spcBef>
              <a:buAutoNum type="arabicPeriod" startAt="3"/>
            </a:pP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patient in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SHOCK?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YES,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we notified the TRAUMA SURGEON?     </a:t>
            </a:r>
          </a:p>
          <a:p>
            <a:pPr algn="l">
              <a:spcBef>
                <a:spcPts val="0"/>
              </a:spcBef>
            </a:pPr>
            <a:r>
              <a:rPr lang="en-US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</a:p>
          <a:p>
            <a:pPr algn="l">
              <a:spcBef>
                <a:spcPts val="0"/>
              </a:spcBef>
            </a:pP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endParaRPr 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-6661" y="14737878"/>
            <a:ext cx="10961913" cy="822960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  Have we updated the FAMILY?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-17997" y="5641766"/>
            <a:ext cx="10998526" cy="878900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122238" algn="l"/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 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we controlled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hemorrhage?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-14963" y="9263113"/>
            <a:ext cx="10978518" cy="1095890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documented the NEUROVASCULAR status of all 4 limbs?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-38597" y="11013765"/>
            <a:ext cx="11039721" cy="939165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1469" indent="-321469" algn="l">
              <a:buAutoNum type="arabicPeriod" startAt="11"/>
            </a:pP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Do we have all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MEDICATIONS necessary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TRANSPORT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en-US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-22127" y="15636240"/>
            <a:ext cx="11006783" cy="822960"/>
          </a:xfrm>
          <a:prstGeom prst="rect">
            <a:avLst/>
          </a:prstGeom>
          <a:solidFill>
            <a:srgbClr val="87C38A"/>
          </a:solidFill>
        </p:spPr>
        <p:txBody>
          <a:bodyPr vert="horz" lIns="78376" tIns="39188" rIns="78376" bIns="39188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   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there ANY CONCERNS or ISSUES from any team </a:t>
            </a: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member?</a:t>
            </a: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34757" y="13996138"/>
            <a:ext cx="10971922" cy="704039"/>
          </a:xfrm>
          <a:prstGeom prst="rect">
            <a:avLst/>
          </a:prstGeom>
          <a:solidFill>
            <a:srgbClr val="87C38A"/>
          </a:solidFill>
        </p:spPr>
        <p:txBody>
          <a:bodyPr wrap="square" lIns="57150" tIns="28575" rIns="57150" bIns="28575" rtlCol="0">
            <a:spAutoFit/>
          </a:bodyPr>
          <a:lstStyle/>
          <a:p>
            <a:endParaRPr lang="en-US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 startAt="14"/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Have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we contacted the RECEIVING UNIT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6661" y="12008680"/>
            <a:ext cx="10988528" cy="704039"/>
          </a:xfrm>
          <a:prstGeom prst="rect">
            <a:avLst/>
          </a:prstGeom>
          <a:solidFill>
            <a:srgbClr val="87C38A"/>
          </a:solidFill>
        </p:spPr>
        <p:txBody>
          <a:bodyPr wrap="square" lIns="57150" tIns="28575" rIns="57150" bIns="28575" rtlCol="0">
            <a:spAutoFit/>
          </a:bodyPr>
          <a:lstStyle/>
          <a:p>
            <a:endParaRPr lang="en-US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Do we have the TRANSPORT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MONITOR connected and functioning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82" y="10266941"/>
            <a:ext cx="10972800" cy="704039"/>
          </a:xfrm>
          <a:prstGeom prst="rect">
            <a:avLst/>
          </a:prstGeom>
          <a:solidFill>
            <a:srgbClr val="87C38A"/>
          </a:solidFill>
        </p:spPr>
        <p:txBody>
          <a:bodyPr wrap="square" lIns="57150" tIns="28575" rIns="57150" bIns="28575" rtlCol="0">
            <a:spAutoFit/>
          </a:bodyPr>
          <a:lstStyle/>
          <a:p>
            <a:endParaRPr lang="en-US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 startAt="10"/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Is VASCULAR ACCESS adequate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and functional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286" y="8644424"/>
            <a:ext cx="10963274" cy="704039"/>
          </a:xfrm>
          <a:prstGeom prst="rect">
            <a:avLst/>
          </a:prstGeom>
          <a:solidFill>
            <a:srgbClr val="87C38A"/>
          </a:solidFill>
        </p:spPr>
        <p:txBody>
          <a:bodyPr wrap="square" lIns="57150" tIns="28575" rIns="57150" bIns="28575" rtlCol="0">
            <a:spAutoFit/>
          </a:bodyPr>
          <a:lstStyle/>
          <a:p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8.   Have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we considered ANALGESIA, antibiotics and tetanus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-9728" y="6530810"/>
            <a:ext cx="10992892" cy="1196481"/>
          </a:xfrm>
          <a:prstGeom prst="rect">
            <a:avLst/>
          </a:prstGeom>
          <a:solidFill>
            <a:srgbClr val="87C38A"/>
          </a:solidFill>
        </p:spPr>
        <p:txBody>
          <a:bodyPr wrap="square" lIns="57150" tIns="28575" rIns="57150" bIns="28575" rtlCol="0">
            <a:spAutoFit/>
          </a:bodyPr>
          <a:lstStyle/>
          <a:p>
            <a:pPr marL="122237"/>
            <a:endParaRPr lang="en-US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334963">
              <a:buAutoNum type="arabicPeriod" startAt="6"/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Is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Tranexamic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Acid Indicated? </a:t>
            </a:r>
            <a:endParaRPr lang="en-US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  <a:p>
            <a:pPr indent="457200"/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    If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YES,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administer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 grams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</a:p>
          <a:p>
            <a:pPr indent="457200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9157" y="4489327"/>
            <a:ext cx="11024189" cy="1134926"/>
          </a:xfrm>
          <a:prstGeom prst="rect">
            <a:avLst/>
          </a:prstGeom>
          <a:solidFill>
            <a:srgbClr val="87C38A"/>
          </a:solidFill>
        </p:spPr>
        <p:txBody>
          <a:bodyPr wrap="square" lIns="57150" tIns="28575" rIns="57150" bIns="28575" rtlCol="0" anchor="ctr">
            <a:spAutoFit/>
          </a:bodyPr>
          <a:lstStyle/>
          <a:p>
            <a:pPr indent="122238"/>
            <a:endParaRPr lang="en-US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2238"/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BLOOD products required or the MHP needed? </a:t>
            </a:r>
            <a:endParaRPr lang="en-US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indent="-625475"/>
            <a:r>
              <a:rPr lang="en-US" sz="1000" b="1" dirty="0" smtClean="0">
                <a:solidFill>
                  <a:srgbClr val="305E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</a:p>
          <a:p>
            <a:pPr marL="625475" indent="-625475"/>
            <a:r>
              <a:rPr lang="en-US" sz="2200" b="1" dirty="0" smtClean="0">
                <a:solidFill>
                  <a:srgbClr val="305E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Indicators: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&gt; 4U blood products in 1hr </a:t>
            </a: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ABC Score &gt; 2 </a:t>
            </a:r>
            <a:r>
              <a:rPr lang="en-US" sz="2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evidence of shock</a:t>
            </a:r>
          </a:p>
          <a:p>
            <a:pPr marL="625475" indent="-625475"/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2780" y="2830914"/>
            <a:ext cx="10967569" cy="762000"/>
          </a:xfrm>
          <a:prstGeom prst="rect">
            <a:avLst/>
          </a:prstGeom>
          <a:solidFill>
            <a:srgbClr val="87C38A"/>
          </a:solidFill>
        </p:spPr>
        <p:txBody>
          <a:bodyPr vert="horz" lIns="78376" tIns="39188" rIns="78376" bIns="39188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396875" algn="l">
              <a:lnSpc>
                <a:spcPct val="90000"/>
              </a:lnSpc>
              <a:spcBef>
                <a:spcPts val="525"/>
              </a:spcBef>
              <a:buFont typeface="+mj-lt"/>
              <a:buAutoNum type="arabicPeriod" startAt="2"/>
            </a:pP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we reviewed Chest and Pelvis X-RAYS?  </a:t>
            </a:r>
            <a:endParaRPr lang="en-US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2894" y="13111466"/>
            <a:ext cx="10961913" cy="822960"/>
          </a:xfrm>
          <a:prstGeom prst="rect">
            <a:avLst/>
          </a:prstGeom>
          <a:noFill/>
        </p:spPr>
        <p:txBody>
          <a:bodyPr vert="horz" lIns="78376" tIns="39188" rIns="78376" bIns="39188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 startAt="13"/>
            </a:pPr>
            <a:r>
              <a:rPr lang="en-US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Have we sent a RAPID COVID SWAB? </a:t>
            </a:r>
          </a:p>
          <a:p>
            <a:pPr algn="l"/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Clerical or RN to call Micro at </a:t>
            </a:r>
            <a:r>
              <a:rPr lang="en-US" sz="2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  <a:r>
              <a:rPr lang="en-US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5381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 startAt="13"/>
            </a:pPr>
            <a:endParaRPr lang="en-US" sz="2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7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224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 Pre-Departure Checklist</vt:lpstr>
    </vt:vector>
  </TitlesOfParts>
  <Company>St. Michael's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Pre-Arrival   Team Briefing</dc:title>
  <dc:creator>Melissa McGowan</dc:creator>
  <cp:lastModifiedBy>Melissa McGowan</cp:lastModifiedBy>
  <cp:revision>34</cp:revision>
  <cp:lastPrinted>2020-01-03T13:39:27Z</cp:lastPrinted>
  <dcterms:created xsi:type="dcterms:W3CDTF">2019-12-30T20:05:52Z</dcterms:created>
  <dcterms:modified xsi:type="dcterms:W3CDTF">2021-04-08T18:07:05Z</dcterms:modified>
</cp:coreProperties>
</file>