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1" r:id="rId3"/>
    <p:sldId id="257" r:id="rId4"/>
    <p:sldId id="261" r:id="rId5"/>
    <p:sldId id="4886" r:id="rId6"/>
    <p:sldId id="262" r:id="rId7"/>
    <p:sldId id="263" r:id="rId8"/>
    <p:sldId id="265" r:id="rId9"/>
    <p:sldId id="264" r:id="rId10"/>
    <p:sldId id="4888" r:id="rId11"/>
    <p:sldId id="48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94660"/>
  </p:normalViewPr>
  <p:slideViewPr>
    <p:cSldViewPr snapToGrid="0">
      <p:cViewPr>
        <p:scale>
          <a:sx n="65" d="100"/>
          <a:sy n="65" d="100"/>
        </p:scale>
        <p:origin x="870" y="6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A120F-2E2E-4DD8-A46C-4D82050A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354E71"/>
          </a:solidFill>
        </p:spPr>
        <p:txBody>
          <a:bodyPr anchor="b"/>
          <a:lstStyle>
            <a:lvl1pPr algn="ctr">
              <a:defRPr sz="6000">
                <a:solidFill>
                  <a:srgbClr val="A5B55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5C4F0-C346-4ECD-A58F-E5D0B66E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49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5578-ED95-42AC-B25E-289DE47E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rgbClr val="741112"/>
          </a:solidFill>
        </p:spPr>
        <p:txBody>
          <a:bodyPr anchor="b"/>
          <a:lstStyle>
            <a:lvl1pPr>
              <a:defRPr sz="6000">
                <a:solidFill>
                  <a:srgbClr val="7F90A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191CD-FAA2-441D-90B9-2D3304E5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13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5578-ED95-42AC-B25E-289DE47E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rgbClr val="354E71"/>
          </a:solidFill>
        </p:spPr>
        <p:txBody>
          <a:bodyPr anchor="b"/>
          <a:lstStyle>
            <a:lvl1pPr>
              <a:defRPr sz="6000">
                <a:solidFill>
                  <a:srgbClr val="A5B55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191CD-FAA2-441D-90B9-2D3304E5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487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5578-ED95-42AC-B25E-289DE47E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rgbClr val="A5B557"/>
          </a:solidFill>
        </p:spPr>
        <p:txBody>
          <a:bodyPr anchor="b"/>
          <a:lstStyle>
            <a:lvl1pPr>
              <a:defRPr sz="6000">
                <a:solidFill>
                  <a:srgbClr val="354E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191CD-FAA2-441D-90B9-2D3304E5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685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5578-ED95-42AC-B25E-289DE47E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rgbClr val="72A0B0"/>
          </a:solidFill>
        </p:spPr>
        <p:txBody>
          <a:bodyPr anchor="b"/>
          <a:lstStyle>
            <a:lvl1pPr>
              <a:defRPr sz="6000">
                <a:solidFill>
                  <a:srgbClr val="354E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191CD-FAA2-441D-90B9-2D3304E5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96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5578-ED95-42AC-B25E-289DE47E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rgbClr val="7F90A7"/>
          </a:solidFill>
        </p:spPr>
        <p:txBody>
          <a:bodyPr anchor="b"/>
          <a:lstStyle>
            <a:lvl1pPr>
              <a:defRPr sz="6000">
                <a:solidFill>
                  <a:srgbClr val="354E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191CD-FAA2-441D-90B9-2D3304E5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743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E868-488B-46A1-9F5E-DDD7BABDA25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54E71"/>
          </a:solidFill>
        </p:spPr>
        <p:txBody>
          <a:bodyPr/>
          <a:lstStyle>
            <a:lvl1pPr>
              <a:defRPr>
                <a:solidFill>
                  <a:srgbClr val="A5B55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99F4-B8AE-44D1-BEE1-393BF7A78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C1612-A506-4700-8617-02DA244F3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52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E868-488B-46A1-9F5E-DDD7BABDA25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41112"/>
          </a:solidFill>
        </p:spPr>
        <p:txBody>
          <a:bodyPr/>
          <a:lstStyle>
            <a:lvl1pPr>
              <a:defRPr>
                <a:solidFill>
                  <a:srgbClr val="7F90A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99F4-B8AE-44D1-BEE1-393BF7A78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C1612-A506-4700-8617-02DA244F3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4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E868-488B-46A1-9F5E-DDD7BABDA25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F90A7"/>
          </a:solidFill>
        </p:spPr>
        <p:txBody>
          <a:bodyPr/>
          <a:lstStyle>
            <a:lvl1pPr>
              <a:defRPr>
                <a:solidFill>
                  <a:srgbClr val="354E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99F4-B8AE-44D1-BEE1-393BF7A78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C1612-A506-4700-8617-02DA244F3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06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E868-488B-46A1-9F5E-DDD7BABDA25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2A0B0"/>
          </a:solidFill>
        </p:spPr>
        <p:txBody>
          <a:bodyPr/>
          <a:lstStyle>
            <a:lvl1pPr>
              <a:defRPr>
                <a:solidFill>
                  <a:srgbClr val="354E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99F4-B8AE-44D1-BEE1-393BF7A78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C1612-A506-4700-8617-02DA244F3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36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E868-488B-46A1-9F5E-DDD7BABDA25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5B557"/>
          </a:solidFill>
        </p:spPr>
        <p:txBody>
          <a:bodyPr/>
          <a:lstStyle>
            <a:lvl1pPr>
              <a:defRPr>
                <a:solidFill>
                  <a:srgbClr val="354E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99F4-B8AE-44D1-BEE1-393BF7A78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C1612-A506-4700-8617-02DA244F3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2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A120F-2E2E-4DD8-A46C-4D82050A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741112"/>
          </a:solidFill>
        </p:spPr>
        <p:txBody>
          <a:bodyPr anchor="b"/>
          <a:lstStyle>
            <a:lvl1pPr algn="ctr">
              <a:defRPr sz="6000">
                <a:solidFill>
                  <a:srgbClr val="7F90A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5C4F0-C346-4ECD-A58F-E5D0B66E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5712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5F74-0451-4A48-9604-1ED9C4A32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rgbClr val="A5B557"/>
          </a:solidFill>
        </p:spPr>
        <p:txBody>
          <a:bodyPr/>
          <a:lstStyle>
            <a:lvl1pPr>
              <a:defRPr>
                <a:solidFill>
                  <a:srgbClr val="354E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1FC9A-724B-40EC-B29D-CE0157F2B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A7CDA-C498-43FD-89F9-9ABF3FE80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1F2AB-BD46-4F3F-8AC8-2AFF27A01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9DC3F-585A-492C-A9BB-65867FD5F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95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5F74-0451-4A48-9604-1ED9C4A32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rgbClr val="354E71"/>
          </a:solidFill>
        </p:spPr>
        <p:txBody>
          <a:bodyPr/>
          <a:lstStyle>
            <a:lvl1pPr>
              <a:defRPr>
                <a:solidFill>
                  <a:srgbClr val="72A0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1FC9A-724B-40EC-B29D-CE0157F2B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A7CDA-C498-43FD-89F9-9ABF3FE80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1F2AB-BD46-4F3F-8AC8-2AFF27A01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9DC3F-585A-492C-A9BB-65867FD5F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36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5F74-0451-4A48-9604-1ED9C4A32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rgbClr val="741112"/>
          </a:solidFill>
        </p:spPr>
        <p:txBody>
          <a:bodyPr/>
          <a:lstStyle>
            <a:lvl1pPr>
              <a:defRPr>
                <a:solidFill>
                  <a:srgbClr val="7F90A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1FC9A-724B-40EC-B29D-CE0157F2B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A7CDA-C498-43FD-89F9-9ABF3FE80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1F2AB-BD46-4F3F-8AC8-2AFF27A01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9DC3F-585A-492C-A9BB-65867FD5F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79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5F74-0451-4A48-9604-1ED9C4A32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rgbClr val="7F90A7"/>
          </a:solidFill>
        </p:spPr>
        <p:txBody>
          <a:bodyPr/>
          <a:lstStyle>
            <a:lvl1pPr>
              <a:defRPr>
                <a:solidFill>
                  <a:srgbClr val="354E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1FC9A-724B-40EC-B29D-CE0157F2B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A7CDA-C498-43FD-89F9-9ABF3FE80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1F2AB-BD46-4F3F-8AC8-2AFF27A01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9DC3F-585A-492C-A9BB-65867FD5F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13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5F74-0451-4A48-9604-1ED9C4A32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rgbClr val="72A0B0"/>
          </a:solidFill>
        </p:spPr>
        <p:txBody>
          <a:bodyPr/>
          <a:lstStyle>
            <a:lvl1pPr>
              <a:defRPr>
                <a:solidFill>
                  <a:srgbClr val="354E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1FC9A-724B-40EC-B29D-CE0157F2B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A7CDA-C498-43FD-89F9-9ABF3FE80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1F2AB-BD46-4F3F-8AC8-2AFF27A01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9DC3F-585A-492C-A9BB-65867FD5F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05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B56F-9BB7-4821-8440-06F93DE932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41112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2508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B56F-9BB7-4821-8440-06F93DE932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5B557"/>
          </a:solidFill>
        </p:spPr>
        <p:txBody>
          <a:bodyPr/>
          <a:lstStyle>
            <a:lvl1pPr>
              <a:defRPr>
                <a:solidFill>
                  <a:srgbClr val="354E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42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84875-3A53-4AED-9569-D1872671131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F90A7"/>
          </a:solidFill>
        </p:spPr>
        <p:txBody>
          <a:bodyPr/>
          <a:lstStyle>
            <a:lvl1pPr>
              <a:defRPr>
                <a:solidFill>
                  <a:srgbClr val="354E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19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51ADD-B849-45C0-9AB8-6AEBF6BD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3109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39000">
              <a:srgbClr val="7F90A7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31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A120F-2E2E-4DD8-A46C-4D82050A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7F90A7"/>
          </a:solidFill>
        </p:spPr>
        <p:txBody>
          <a:bodyPr anchor="b"/>
          <a:lstStyle>
            <a:lvl1pPr algn="ctr">
              <a:defRPr sz="6000">
                <a:solidFill>
                  <a:srgbClr val="354E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5C4F0-C346-4ECD-A58F-E5D0B66E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0072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gradFill>
          <a:gsLst>
            <a:gs pos="39000">
              <a:srgbClr val="354E7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249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gradFill>
          <a:gsLst>
            <a:gs pos="39000">
              <a:srgbClr val="A5B557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3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0790-0767-41E9-9111-6FC4D9FE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741112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26E5-A6A0-4E1B-A8B1-6A2E9500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EB8B2-A32F-4033-B391-5C0FC2944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975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5AD07-C192-4D0E-9970-187D9DEEC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A5B557"/>
          </a:solidFill>
        </p:spPr>
        <p:txBody>
          <a:bodyPr anchor="b"/>
          <a:lstStyle>
            <a:lvl1pPr>
              <a:defRPr sz="3200">
                <a:solidFill>
                  <a:srgbClr val="354E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E5304D-8FDC-47FE-A53A-CB1403506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A6A3E-3C11-43C6-80DB-2B39233C9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400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29742-2D76-498E-AA90-1C3ED3F1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87427-75FF-490C-9486-199112C56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917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9131B2-C4B9-4A35-8E4B-C09F3B118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B959F-0249-4EFC-9D12-18F3E742D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651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A120F-2E2E-4DD8-A46C-4D82050A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A5B557"/>
          </a:solidFill>
        </p:spPr>
        <p:txBody>
          <a:bodyPr anchor="b"/>
          <a:lstStyle>
            <a:lvl1pPr algn="ctr">
              <a:defRPr sz="6000">
                <a:solidFill>
                  <a:srgbClr val="354E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5C4F0-C346-4ECD-A58F-E5D0B66E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2028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A120F-2E2E-4DD8-A46C-4D82050A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72A0B0"/>
          </a:solidFill>
        </p:spPr>
        <p:txBody>
          <a:bodyPr anchor="b"/>
          <a:lstStyle>
            <a:lvl1pPr algn="ctr">
              <a:defRPr sz="6000">
                <a:solidFill>
                  <a:srgbClr val="354E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5C4F0-C346-4ECD-A58F-E5D0B66E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896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7F5B-3DB9-4410-87B0-D51B9949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5B55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B8E7F-F7A8-42CD-8E1C-31777CA04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892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7F5B-3DB9-4410-87B0-D51B99498BB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41112"/>
          </a:solidFill>
        </p:spPr>
        <p:txBody>
          <a:bodyPr/>
          <a:lstStyle>
            <a:lvl1pPr>
              <a:defRPr>
                <a:solidFill>
                  <a:srgbClr val="7F90A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B8E7F-F7A8-42CD-8E1C-31777CA04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2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7F5B-3DB9-4410-87B0-D51B99498BB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5B557"/>
          </a:solidFill>
        </p:spPr>
        <p:txBody>
          <a:bodyPr/>
          <a:lstStyle>
            <a:lvl1pPr>
              <a:defRPr>
                <a:solidFill>
                  <a:srgbClr val="354E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B8E7F-F7A8-42CD-8E1C-31777CA04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8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7F5B-3DB9-4410-87B0-D51B99498BB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2A0B0"/>
          </a:solidFill>
        </p:spPr>
        <p:txBody>
          <a:bodyPr/>
          <a:lstStyle>
            <a:lvl1pPr>
              <a:defRPr>
                <a:solidFill>
                  <a:srgbClr val="354E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B8E7F-F7A8-42CD-8E1C-31777CA04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0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C400D6-9F2E-4CED-A61E-5254B245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354E7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38DE1-20AE-4B32-BED1-9677A6D53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6C5B913-0094-4A6F-9685-04B2B2E6DBAD}"/>
              </a:ext>
            </a:extLst>
          </p:cNvPr>
          <p:cNvSpPr txBox="1">
            <a:spLocks/>
          </p:cNvSpPr>
          <p:nvPr/>
        </p:nvSpPr>
        <p:spPr>
          <a:xfrm>
            <a:off x="3763474" y="6311900"/>
            <a:ext cx="4665052" cy="36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b="1" i="1" kern="1200">
                <a:solidFill>
                  <a:srgbClr val="C81B2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Because there is Strength in Unity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5E9977-2DA8-47C0-AA13-9CA5A378CED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304159" y="5082993"/>
            <a:ext cx="1694835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3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81" r:id="rId3"/>
    <p:sldLayoutId id="2147483682" r:id="rId4"/>
    <p:sldLayoutId id="2147483683" r:id="rId5"/>
    <p:sldLayoutId id="2147483650" r:id="rId6"/>
    <p:sldLayoutId id="2147483675" r:id="rId7"/>
    <p:sldLayoutId id="2147483676" r:id="rId8"/>
    <p:sldLayoutId id="2147483677" r:id="rId9"/>
    <p:sldLayoutId id="2147483651" r:id="rId10"/>
    <p:sldLayoutId id="2147483672" r:id="rId11"/>
    <p:sldLayoutId id="2147483673" r:id="rId12"/>
    <p:sldLayoutId id="2147483678" r:id="rId13"/>
    <p:sldLayoutId id="2147483674" r:id="rId14"/>
    <p:sldLayoutId id="2147483652" r:id="rId15"/>
    <p:sldLayoutId id="2147483666" r:id="rId16"/>
    <p:sldLayoutId id="2147483667" r:id="rId17"/>
    <p:sldLayoutId id="2147483665" r:id="rId18"/>
    <p:sldLayoutId id="2147483668" r:id="rId19"/>
    <p:sldLayoutId id="2147483653" r:id="rId20"/>
    <p:sldLayoutId id="2147483662" r:id="rId21"/>
    <p:sldLayoutId id="2147483663" r:id="rId22"/>
    <p:sldLayoutId id="2147483669" r:id="rId23"/>
    <p:sldLayoutId id="2147483679" r:id="rId24"/>
    <p:sldLayoutId id="2147483660" r:id="rId25"/>
    <p:sldLayoutId id="2147483664" r:id="rId26"/>
    <p:sldLayoutId id="2147483661" r:id="rId27"/>
    <p:sldLayoutId id="2147483654" r:id="rId28"/>
    <p:sldLayoutId id="2147483655" r:id="rId29"/>
    <p:sldLayoutId id="2147483670" r:id="rId30"/>
    <p:sldLayoutId id="2147483671" r:id="rId31"/>
    <p:sldLayoutId id="2147483656" r:id="rId32"/>
    <p:sldLayoutId id="2147483657" r:id="rId33"/>
    <p:sldLayoutId id="2147483658" r:id="rId34"/>
    <p:sldLayoutId id="2147483659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54E7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54E7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54E7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54E7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54E7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brown@usetinc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vaccines/index.htm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e.medicalletter.org/downloads/1621g_table.pd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rxiv.org/content/10.1101/2021.12.27.21268278v1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A9FAF-B1B9-46EB-94D0-B1177496B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5084" y="914400"/>
            <a:ext cx="9144000" cy="1764290"/>
          </a:xfrm>
        </p:spPr>
        <p:txBody>
          <a:bodyPr>
            <a:normAutofit/>
          </a:bodyPr>
          <a:lstStyle/>
          <a:p>
            <a:r>
              <a:rPr lang="en-US" sz="9600" dirty="0"/>
              <a:t>Vaccine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AC9EB-876D-476D-A9A2-2952470DE3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Indian Country COVID-19 ECHO Presentation</a:t>
            </a:r>
          </a:p>
          <a:p>
            <a:r>
              <a:rPr lang="en-US" dirty="0"/>
              <a:t>January 5, 2022</a:t>
            </a:r>
          </a:p>
          <a:p>
            <a:r>
              <a:rPr lang="en-US" dirty="0"/>
              <a:t>Harry J Brown, MD</a:t>
            </a:r>
          </a:p>
          <a:p>
            <a:r>
              <a:rPr lang="en-US" dirty="0"/>
              <a:t>USET Tribal Epidemiology Center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1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51B3-AC12-42D2-9DE3-B11C41AB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I Found Inspiring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8039D-C8A5-435F-82FC-C74ABC76B1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“Trust, Faith, and Covid”</a:t>
            </a:r>
          </a:p>
          <a:p>
            <a:pPr marL="0" indent="0">
              <a:buNone/>
            </a:pPr>
            <a:r>
              <a:rPr lang="en-US" dirty="0"/>
              <a:t>Eve Rittenberg, MD</a:t>
            </a:r>
          </a:p>
          <a:p>
            <a:pPr marL="0" indent="0">
              <a:buNone/>
            </a:pPr>
            <a:r>
              <a:rPr lang="en-US" i="1" dirty="0"/>
              <a:t>New England Journal of Medicine </a:t>
            </a:r>
            <a:r>
              <a:rPr lang="en-US" dirty="0"/>
              <a:t>2021; 385: 2504 – 2505</a:t>
            </a:r>
          </a:p>
          <a:p>
            <a:pPr marL="0" indent="0">
              <a:buNone/>
            </a:pPr>
            <a:r>
              <a:rPr lang="en-US" dirty="0"/>
              <a:t>DOI: 10.1056/NEJMp2114695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 descr="Deer eating leaves">
            <a:extLst>
              <a:ext uri="{FF2B5EF4-FFF2-40B4-BE49-F238E27FC236}">
                <a16:creationId xmlns:a16="http://schemas.microsoft.com/office/drawing/2014/main" id="{C4472420-BFFB-4C1C-815B-9C5A11E0AE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453556"/>
          </a:xfrm>
        </p:spPr>
      </p:pic>
    </p:spTree>
    <p:extLst>
      <p:ext uri="{BB962C8B-B14F-4D97-AF65-F5344CB8AC3E}">
        <p14:creationId xmlns:p14="http://schemas.microsoft.com/office/powerpoint/2010/main" val="2973791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4A0AD6-C9B3-43FA-A401-EB94D62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your time and attention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7E14DA-38C7-4DDF-9B50-298911F88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Gulf Coast Box Turtle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9794A24-6309-487C-BAAF-6C24FB57E8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2" y="2637905"/>
            <a:ext cx="5273556" cy="3391593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BEB1A2-C707-4167-B71B-42659BB3A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Questions?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7382DA-99FE-453A-9F62-9BE98B702EA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Harry J Brown</a:t>
            </a:r>
          </a:p>
          <a:p>
            <a:pPr marL="0" indent="0" algn="ctr">
              <a:buNone/>
            </a:pPr>
            <a:r>
              <a:rPr lang="en-US" dirty="0"/>
              <a:t>Medical Epidemiologist</a:t>
            </a:r>
          </a:p>
          <a:p>
            <a:pPr marL="0" indent="0" algn="ctr">
              <a:buNone/>
            </a:pPr>
            <a:r>
              <a:rPr lang="en-US" dirty="0"/>
              <a:t>USET Tribal Epidemiology Center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hbrown@usetinc.org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615-467-1547</a:t>
            </a:r>
          </a:p>
        </p:txBody>
      </p:sp>
    </p:spTree>
    <p:extLst>
      <p:ext uri="{BB962C8B-B14F-4D97-AF65-F5344CB8AC3E}">
        <p14:creationId xmlns:p14="http://schemas.microsoft.com/office/powerpoint/2010/main" val="410826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47E7E4-9AA4-4C7E-B6A7-4E72AC93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Happy 12</a:t>
            </a:r>
            <a:r>
              <a:rPr lang="en-US" baseline="30000" dirty="0"/>
              <a:t>th</a:t>
            </a:r>
            <a:r>
              <a:rPr lang="en-US" dirty="0"/>
              <a:t> Day of Christmas!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D8508-7542-4EDD-8756-F4B59CC34A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New Covid-19 vaccine recommendations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Vaccine efficacy, including vs. Omicron VOC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Interesting things on the horizon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D10955-92A0-4A1B-BF1A-E475364DFC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7231"/>
            <a:ext cx="51816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8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11288C-731F-4C2F-A3F8-850357B7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New Recommendations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12966F-B50D-46BA-8F0B-ECED92BE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67109" cy="4351338"/>
          </a:xfrm>
        </p:spPr>
        <p:txBody>
          <a:bodyPr/>
          <a:lstStyle/>
          <a:p>
            <a:r>
              <a:rPr lang="en-US" dirty="0"/>
              <a:t>EUA for Pfizer-BioNTech vaccine for children 5 – 11</a:t>
            </a:r>
          </a:p>
          <a:p>
            <a:r>
              <a:rPr lang="en-US" dirty="0"/>
              <a:t>Booster doses for everyone 12 years and older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doses for children 5 - 11 with immunocompromising conditions (28 days after second dose)</a:t>
            </a:r>
          </a:p>
          <a:p>
            <a:r>
              <a:rPr lang="en-US" dirty="0"/>
              <a:t>Pfizer-BioNTech booster dose </a:t>
            </a:r>
            <a:r>
              <a:rPr lang="en-US" b="1" dirty="0"/>
              <a:t>5 months </a:t>
            </a:r>
            <a:r>
              <a:rPr lang="en-US" dirty="0"/>
              <a:t>after second dose rather than 6 months after second dose (Moderna is still 6 months)</a:t>
            </a:r>
          </a:p>
          <a:p>
            <a:r>
              <a:rPr lang="en-US" dirty="0"/>
              <a:t>CDC ACIP recommends mRNA vaccines over Janssen/J&amp;J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31A8C3-E420-440F-9C67-4C6F4CA49E7C}"/>
              </a:ext>
            </a:extLst>
          </p:cNvPr>
          <p:cNvSpPr txBox="1"/>
          <p:nvPr/>
        </p:nvSpPr>
        <p:spPr>
          <a:xfrm>
            <a:off x="1016924" y="5397500"/>
            <a:ext cx="799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https://www.cdc.gov/coronavirus/2019-ncov/vaccines/index.html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627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11288C-731F-4C2F-A3F8-850357B7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Comparison Chart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261BE8F-36B9-4A3D-A3C1-E69FEEC2C9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263948"/>
              </p:ext>
            </p:extLst>
          </p:nvPr>
        </p:nvGraphicFramePr>
        <p:xfrm>
          <a:off x="838199" y="1825625"/>
          <a:ext cx="10771908" cy="4044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977">
                  <a:extLst>
                    <a:ext uri="{9D8B030D-6E8A-4147-A177-3AD203B41FA5}">
                      <a16:colId xmlns:a16="http://schemas.microsoft.com/office/drawing/2014/main" val="588217359"/>
                    </a:ext>
                  </a:extLst>
                </a:gridCol>
                <a:gridCol w="2692977">
                  <a:extLst>
                    <a:ext uri="{9D8B030D-6E8A-4147-A177-3AD203B41FA5}">
                      <a16:colId xmlns:a16="http://schemas.microsoft.com/office/drawing/2014/main" val="433117211"/>
                    </a:ext>
                  </a:extLst>
                </a:gridCol>
                <a:gridCol w="2692977">
                  <a:extLst>
                    <a:ext uri="{9D8B030D-6E8A-4147-A177-3AD203B41FA5}">
                      <a16:colId xmlns:a16="http://schemas.microsoft.com/office/drawing/2014/main" val="2575573549"/>
                    </a:ext>
                  </a:extLst>
                </a:gridCol>
                <a:gridCol w="2692977">
                  <a:extLst>
                    <a:ext uri="{9D8B030D-6E8A-4147-A177-3AD203B41FA5}">
                      <a16:colId xmlns:a16="http://schemas.microsoft.com/office/drawing/2014/main" val="3980403536"/>
                    </a:ext>
                  </a:extLst>
                </a:gridCol>
              </a:tblGrid>
              <a:tr h="6987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Pfizer-BioNTech </a:t>
                      </a:r>
                    </a:p>
                    <a:p>
                      <a:r>
                        <a:rPr lang="en-US" dirty="0"/>
                        <a:t>(BNT162b2)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Moderna</a:t>
                      </a:r>
                    </a:p>
                    <a:p>
                      <a:r>
                        <a:rPr lang="en-US" dirty="0"/>
                        <a:t>(mRNA-1273)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Janssen – J&amp;J</a:t>
                      </a:r>
                    </a:p>
                    <a:p>
                      <a:r>
                        <a:rPr lang="en-US" dirty="0"/>
                        <a:t>(Ad26.COV2.S)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353214"/>
                  </a:ext>
                </a:extLst>
              </a:tr>
              <a:tr h="573453">
                <a:tc>
                  <a:txBody>
                    <a:bodyPr/>
                    <a:lstStyle/>
                    <a:p>
                      <a:r>
                        <a:rPr lang="en-US" dirty="0"/>
                        <a:t>Vaccine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Viral Vectored</a:t>
                      </a:r>
                    </a:p>
                    <a:p>
                      <a:r>
                        <a:rPr lang="en-US" dirty="0"/>
                        <a:t>(Adenovirus 26)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245149"/>
                  </a:ext>
                </a:extLst>
              </a:tr>
              <a:tr h="393344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years and above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 years and above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 years and above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654635"/>
                  </a:ext>
                </a:extLst>
              </a:tr>
              <a:tr h="698798">
                <a:tc>
                  <a:txBody>
                    <a:bodyPr/>
                    <a:lstStyle/>
                    <a:p>
                      <a:r>
                        <a:rPr lang="en-US" dirty="0"/>
                        <a:t>Primary 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doses 21 days apart</a:t>
                      </a:r>
                    </a:p>
                    <a:p>
                      <a:r>
                        <a:rPr lang="en-US" dirty="0"/>
                        <a:t>30 mcg 12 </a:t>
                      </a:r>
                      <a:r>
                        <a:rPr lang="en-US" dirty="0" err="1"/>
                        <a:t>yrs</a:t>
                      </a:r>
                      <a:r>
                        <a:rPr lang="en-US" dirty="0"/>
                        <a:t>+ (0.3 mL)</a:t>
                      </a:r>
                    </a:p>
                    <a:p>
                      <a:r>
                        <a:rPr lang="en-US" dirty="0"/>
                        <a:t>10 mcg 5 – 11 </a:t>
                      </a:r>
                      <a:r>
                        <a:rPr lang="en-US" dirty="0" err="1"/>
                        <a:t>yrs</a:t>
                      </a:r>
                      <a:r>
                        <a:rPr lang="en-US" dirty="0"/>
                        <a:t> (0.2 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doses 28 days apart</a:t>
                      </a:r>
                    </a:p>
                    <a:p>
                      <a:r>
                        <a:rPr lang="en-US" dirty="0"/>
                        <a:t>100 mcg (0.5 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dose </a:t>
                      </a:r>
                    </a:p>
                    <a:p>
                      <a:r>
                        <a:rPr lang="en-US" dirty="0"/>
                        <a:t>50B viral particles (0.5 mL)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283944"/>
                  </a:ext>
                </a:extLst>
              </a:tr>
              <a:tr h="698798">
                <a:tc>
                  <a:txBody>
                    <a:bodyPr/>
                    <a:lstStyle/>
                    <a:p>
                      <a:r>
                        <a:rPr lang="en-US" dirty="0"/>
                        <a:t>Immunocompromised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dose 28 days after 2</a:t>
                      </a:r>
                      <a:r>
                        <a:rPr lang="en-US" baseline="30000" dirty="0"/>
                        <a:t>nd</a:t>
                      </a:r>
                      <a:endParaRPr lang="en-US" dirty="0"/>
                    </a:p>
                    <a:p>
                      <a:r>
                        <a:rPr lang="en-US" sz="1600" dirty="0"/>
                        <a:t>(5 </a:t>
                      </a:r>
                      <a:r>
                        <a:rPr lang="en-US" sz="1600" dirty="0" err="1"/>
                        <a:t>yrs</a:t>
                      </a:r>
                      <a:r>
                        <a:rPr lang="en-US" sz="1600" dirty="0"/>
                        <a:t>+, same dose as primary)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dose 28 days after 2</a:t>
                      </a:r>
                      <a:r>
                        <a:rPr lang="en-US" baseline="30000" dirty="0"/>
                        <a:t>nd</a:t>
                      </a:r>
                      <a:endParaRPr lang="en-US" dirty="0"/>
                    </a:p>
                    <a:p>
                      <a:r>
                        <a:rPr lang="en-US" sz="1400" dirty="0"/>
                        <a:t>(18 </a:t>
                      </a:r>
                      <a:r>
                        <a:rPr lang="en-US" sz="1400" dirty="0" err="1"/>
                        <a:t>yrs</a:t>
                      </a:r>
                      <a:r>
                        <a:rPr lang="en-US" sz="1400" dirty="0"/>
                        <a:t>+, same dose as primary)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recommended for immunocompromised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051595"/>
                  </a:ext>
                </a:extLst>
              </a:tr>
              <a:tr h="698798">
                <a:tc>
                  <a:txBody>
                    <a:bodyPr/>
                    <a:lstStyle/>
                    <a:p>
                      <a:r>
                        <a:rPr lang="en-US" dirty="0"/>
                        <a:t>Booster Doses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mcg 5 months or more after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dose (12 </a:t>
                      </a:r>
                      <a:r>
                        <a:rPr lang="en-US" dirty="0" err="1"/>
                        <a:t>yrs</a:t>
                      </a:r>
                      <a:r>
                        <a:rPr lang="en-US" dirty="0"/>
                        <a:t>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mcg (0.25 mL) 6 months after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(18+)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 mL 2 months or more after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dose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0983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17BADA8-9C8D-459C-8253-5C34E4DA0D81}"/>
              </a:ext>
            </a:extLst>
          </p:cNvPr>
          <p:cNvSpPr txBox="1"/>
          <p:nvPr/>
        </p:nvSpPr>
        <p:spPr>
          <a:xfrm>
            <a:off x="1302328" y="5886468"/>
            <a:ext cx="807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https://secure.medicalletter.org/downloads/1621g_table.pdf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809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11288C-731F-4C2F-A3F8-850357B7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Efficacy Over Time</a:t>
            </a:r>
          </a:p>
        </p:txBody>
      </p:sp>
      <p:pic>
        <p:nvPicPr>
          <p:cNvPr id="3" name="Content Placeholder 2" descr="A picture containing chart&#10;&#10;Description automatically generated">
            <a:extLst>
              <a:ext uri="{FF2B5EF4-FFF2-40B4-BE49-F238E27FC236}">
                <a16:creationId xmlns:a16="http://schemas.microsoft.com/office/drawing/2014/main" id="{036C8FBD-89AB-441A-9154-4D6B1E68C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781379"/>
            <a:ext cx="8905701" cy="4600631"/>
          </a:xfrm>
        </p:spPr>
      </p:pic>
    </p:spTree>
    <p:extLst>
      <p:ext uri="{BB962C8B-B14F-4D97-AF65-F5344CB8AC3E}">
        <p14:creationId xmlns:p14="http://schemas.microsoft.com/office/powerpoint/2010/main" val="129790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11288C-731F-4C2F-A3F8-850357B7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in Vaccine Efficacy and Immunity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12966F-B50D-46BA-8F0B-ECED92BE1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Neutralizing Antibodies</a:t>
            </a:r>
          </a:p>
          <a:p>
            <a:r>
              <a:rPr lang="en-US" dirty="0"/>
              <a:t>Innate Immune System</a:t>
            </a:r>
          </a:p>
          <a:p>
            <a:r>
              <a:rPr lang="en-US" dirty="0"/>
              <a:t>Memory B Cells</a:t>
            </a:r>
          </a:p>
          <a:p>
            <a:r>
              <a:rPr lang="en-US" dirty="0"/>
              <a:t>T Cells (Cellular Immunity)</a:t>
            </a:r>
          </a:p>
          <a:p>
            <a:r>
              <a:rPr lang="en-US" dirty="0"/>
              <a:t>Mucosal Immunity</a:t>
            </a:r>
          </a:p>
        </p:txBody>
      </p:sp>
    </p:spTree>
    <p:extLst>
      <p:ext uri="{BB962C8B-B14F-4D97-AF65-F5344CB8AC3E}">
        <p14:creationId xmlns:p14="http://schemas.microsoft.com/office/powerpoint/2010/main" val="279739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11288C-731F-4C2F-A3F8-850357B7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Efficacy vs Omicron Variant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12966F-B50D-46BA-8F0B-ECED92BE1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Mounting evidence that only having the primary series of Covid vaccination gives little protection against Omicron </a:t>
            </a:r>
            <a:r>
              <a:rPr lang="en-US" i="1" dirty="0"/>
              <a:t>infection</a:t>
            </a:r>
            <a:r>
              <a:rPr lang="en-US" dirty="0"/>
              <a:t>, but still protects against severe disease</a:t>
            </a:r>
          </a:p>
          <a:p>
            <a:r>
              <a:rPr lang="en-US" dirty="0"/>
              <a:t>Booster doses raise protection against both </a:t>
            </a:r>
            <a:r>
              <a:rPr lang="en-US" i="1" dirty="0"/>
              <a:t>infection </a:t>
            </a:r>
            <a:r>
              <a:rPr lang="en-US" dirty="0"/>
              <a:t>and </a:t>
            </a:r>
            <a:r>
              <a:rPr lang="en-US" i="1" dirty="0"/>
              <a:t>severe disease</a:t>
            </a:r>
          </a:p>
          <a:p>
            <a:r>
              <a:rPr lang="en-US" dirty="0"/>
              <a:t>There is more data on the Pfizer-BioNTech vaccine than any others regarding the Omicron Variant</a:t>
            </a:r>
          </a:p>
        </p:txBody>
      </p:sp>
    </p:spTree>
    <p:extLst>
      <p:ext uri="{BB962C8B-B14F-4D97-AF65-F5344CB8AC3E}">
        <p14:creationId xmlns:p14="http://schemas.microsoft.com/office/powerpoint/2010/main" val="83321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11288C-731F-4C2F-A3F8-850357B7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References for Vaccine Effectiveness Against Omicron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12966F-B50D-46BA-8F0B-ECED92BE1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“Effectiveness of BNT162b2 Vaccine against Omicron Variant in South Africa”  Collie et al. </a:t>
            </a:r>
            <a:r>
              <a:rPr lang="en-US" sz="2000" i="1" dirty="0"/>
              <a:t>New England Journal of Medicine.  </a:t>
            </a:r>
            <a:r>
              <a:rPr lang="en-US" sz="2000" dirty="0"/>
              <a:t>DOI: 10.1056/NEJMc2119270 </a:t>
            </a:r>
          </a:p>
          <a:p>
            <a:pPr marL="0" indent="0">
              <a:buNone/>
            </a:pPr>
            <a:r>
              <a:rPr lang="en-US" sz="2000" dirty="0"/>
              <a:t>“Plasma Neutralization of the SARS-CoV-2 Omicron Variant”  Schmidt et al. </a:t>
            </a:r>
            <a:r>
              <a:rPr lang="en-US" sz="2000" i="1" dirty="0"/>
              <a:t>New England Journal of Medicine.  </a:t>
            </a:r>
            <a:r>
              <a:rPr lang="en-US" sz="2000" dirty="0"/>
              <a:t>DOI: 10.1056/NEJMc2119641   </a:t>
            </a:r>
          </a:p>
          <a:p>
            <a:pPr marL="0" indent="0">
              <a:buNone/>
            </a:pPr>
            <a:r>
              <a:rPr lang="en-US" sz="2000" dirty="0"/>
              <a:t>“Third BNT162b2 Vaccination Neutralization of SARS-CoV-2 Omicron Infection”   </a:t>
            </a:r>
            <a:r>
              <a:rPr lang="en-US" sz="2000" dirty="0" err="1"/>
              <a:t>Nemet</a:t>
            </a:r>
            <a:r>
              <a:rPr lang="en-US" sz="2000" dirty="0"/>
              <a:t> et al. </a:t>
            </a:r>
            <a:r>
              <a:rPr lang="en-US" sz="2000" i="1" dirty="0"/>
              <a:t>New England Journal of Medicine.  </a:t>
            </a:r>
            <a:r>
              <a:rPr lang="en-US" sz="2000" dirty="0"/>
              <a:t>DOI: 10.1056/NEJMc2119358  </a:t>
            </a:r>
          </a:p>
          <a:p>
            <a:pPr marL="0" indent="0">
              <a:buNone/>
            </a:pPr>
            <a:r>
              <a:rPr lang="en-US" sz="2000" dirty="0"/>
              <a:t>“Protection against Covid-19 by BNT162b2 Booster Across Age Groups”    Bar-On et al. </a:t>
            </a:r>
            <a:r>
              <a:rPr lang="en-US" sz="2000" i="1" dirty="0"/>
              <a:t>New England Journal of Medicine.  </a:t>
            </a:r>
            <a:r>
              <a:rPr lang="en-US" sz="2000" dirty="0"/>
              <a:t>DOI: 10.1056/NEJMoa2115926</a:t>
            </a:r>
          </a:p>
          <a:p>
            <a:pPr marL="0" indent="0">
              <a:buNone/>
            </a:pPr>
            <a:r>
              <a:rPr lang="en-US" sz="2000" dirty="0"/>
              <a:t>“BNT162b2 Vaccine Booster and Mortality Due to Covid-19”   </a:t>
            </a:r>
            <a:r>
              <a:rPr lang="en-US" sz="2000" dirty="0" err="1"/>
              <a:t>Arbel</a:t>
            </a:r>
            <a:r>
              <a:rPr lang="en-US" sz="2000" dirty="0"/>
              <a:t> et al. </a:t>
            </a:r>
            <a:r>
              <a:rPr lang="en-US" sz="2000" i="1" dirty="0"/>
              <a:t>New England Journal of Medicine.  </a:t>
            </a:r>
            <a:r>
              <a:rPr lang="en-US" sz="2000" dirty="0"/>
              <a:t>DOI: 10.1056/NEJMoa2115624</a:t>
            </a:r>
          </a:p>
          <a:p>
            <a:pPr marL="0" indent="0">
              <a:buNone/>
            </a:pPr>
            <a:r>
              <a:rPr lang="en-US" sz="2000" dirty="0"/>
              <a:t>“SARS-CoV-2 Omicron VOC Transmission in Danish Households”   </a:t>
            </a:r>
            <a:r>
              <a:rPr lang="en-US" sz="2000" dirty="0" err="1"/>
              <a:t>Lyngse</a:t>
            </a:r>
            <a:r>
              <a:rPr lang="en-US" sz="2000" dirty="0"/>
              <a:t> et al.   </a:t>
            </a:r>
            <a:r>
              <a:rPr lang="en-US" sz="2000" dirty="0" err="1"/>
              <a:t>MedRxiv</a:t>
            </a:r>
            <a:r>
              <a:rPr lang="en-US" sz="2000" dirty="0"/>
              <a:t> preprint: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https://www.medrxiv.org/content/10.1101/2021.12.27.21268278v1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194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11288C-731F-4C2F-A3F8-850357B7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of Things to Come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12966F-B50D-46BA-8F0B-ECED92BE1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Novavax has submitted data package to FDA in order to apply for EUA for their protein subunit vaccine</a:t>
            </a:r>
          </a:p>
          <a:p>
            <a:r>
              <a:rPr lang="en-US" dirty="0"/>
              <a:t>Nasal vaccines are in development – hope is for mucosal immunity</a:t>
            </a:r>
          </a:p>
        </p:txBody>
      </p:sp>
    </p:spTree>
    <p:extLst>
      <p:ext uri="{BB962C8B-B14F-4D97-AF65-F5344CB8AC3E}">
        <p14:creationId xmlns:p14="http://schemas.microsoft.com/office/powerpoint/2010/main" val="2032944282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Background with Multiple Colors and Choic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ite Background with Multiple Colors and Choices" id="{BBCA3EDC-FC74-4902-A0DD-175AA0133DB4}" vid="{F8686F36-1D06-4A4E-9965-84EE64843DB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 Background with Multiple Colors and Choices</Template>
  <TotalTime>214</TotalTime>
  <Words>644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White Background with Multiple Colors and Choices</vt:lpstr>
      <vt:lpstr>Vaccine Update</vt:lpstr>
      <vt:lpstr>Happy 12th Day of Christmas!</vt:lpstr>
      <vt:lpstr>Recent New Recommendations</vt:lpstr>
      <vt:lpstr>Vaccine Comparison Chart</vt:lpstr>
      <vt:lpstr>Vaccine Efficacy Over Time</vt:lpstr>
      <vt:lpstr>Factors in Vaccine Efficacy and Immunity</vt:lpstr>
      <vt:lpstr>Vaccine Efficacy vs Omicron Variant</vt:lpstr>
      <vt:lpstr>Some References for Vaccine Effectiveness Against Omicron</vt:lpstr>
      <vt:lpstr>Preview of Things to Come</vt:lpstr>
      <vt:lpstr>Something I Found Inspiring</vt:lpstr>
      <vt:lpstr>Thanks for your time and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Taloa Berg</dc:creator>
  <cp:lastModifiedBy>Harry Brown</cp:lastModifiedBy>
  <cp:revision>5</cp:revision>
  <dcterms:created xsi:type="dcterms:W3CDTF">2020-05-15T13:47:56Z</dcterms:created>
  <dcterms:modified xsi:type="dcterms:W3CDTF">2022-01-05T17:44:24Z</dcterms:modified>
</cp:coreProperties>
</file>