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80" r:id="rId2"/>
    <p:sldMasterId id="2147483671" r:id="rId3"/>
  </p:sldMasterIdLst>
  <p:notesMasterIdLst>
    <p:notesMasterId r:id="rId69"/>
  </p:notesMasterIdLst>
  <p:handoutMasterIdLst>
    <p:handoutMasterId r:id="rId70"/>
  </p:handoutMasterIdLst>
  <p:sldIdLst>
    <p:sldId id="1219" r:id="rId4"/>
    <p:sldId id="1228" r:id="rId5"/>
    <p:sldId id="1220" r:id="rId6"/>
    <p:sldId id="1221" r:id="rId7"/>
    <p:sldId id="1222" r:id="rId8"/>
    <p:sldId id="1223" r:id="rId9"/>
    <p:sldId id="1224" r:id="rId10"/>
    <p:sldId id="1225" r:id="rId11"/>
    <p:sldId id="1226" r:id="rId12"/>
    <p:sldId id="1231" r:id="rId13"/>
    <p:sldId id="1196" r:id="rId14"/>
    <p:sldId id="1197" r:id="rId15"/>
    <p:sldId id="1198" r:id="rId16"/>
    <p:sldId id="1199" r:id="rId17"/>
    <p:sldId id="1210" r:id="rId18"/>
    <p:sldId id="1200" r:id="rId19"/>
    <p:sldId id="1215" r:id="rId20"/>
    <p:sldId id="1201" r:id="rId21"/>
    <p:sldId id="1202" r:id="rId22"/>
    <p:sldId id="1216" r:id="rId23"/>
    <p:sldId id="1212" r:id="rId24"/>
    <p:sldId id="1204" r:id="rId25"/>
    <p:sldId id="1205" r:id="rId26"/>
    <p:sldId id="1218" r:id="rId27"/>
    <p:sldId id="1230" r:id="rId28"/>
    <p:sldId id="1232" r:id="rId29"/>
    <p:sldId id="764" r:id="rId30"/>
    <p:sldId id="327" r:id="rId31"/>
    <p:sldId id="301" r:id="rId32"/>
    <p:sldId id="284" r:id="rId33"/>
    <p:sldId id="328" r:id="rId34"/>
    <p:sldId id="1233" r:id="rId35"/>
    <p:sldId id="286" r:id="rId36"/>
    <p:sldId id="345" r:id="rId37"/>
    <p:sldId id="1234" r:id="rId38"/>
    <p:sldId id="343" r:id="rId39"/>
    <p:sldId id="303" r:id="rId40"/>
    <p:sldId id="269" r:id="rId41"/>
    <p:sldId id="275" r:id="rId42"/>
    <p:sldId id="1236" r:id="rId43"/>
    <p:sldId id="1237" r:id="rId44"/>
    <p:sldId id="1238" r:id="rId45"/>
    <p:sldId id="902" r:id="rId46"/>
    <p:sldId id="885" r:id="rId47"/>
    <p:sldId id="917" r:id="rId48"/>
    <p:sldId id="883" r:id="rId49"/>
    <p:sldId id="886" r:id="rId50"/>
    <p:sldId id="884" r:id="rId51"/>
    <p:sldId id="908" r:id="rId52"/>
    <p:sldId id="1239" r:id="rId53"/>
    <p:sldId id="1240" r:id="rId54"/>
    <p:sldId id="1241" r:id="rId55"/>
    <p:sldId id="1242" r:id="rId56"/>
    <p:sldId id="1244" r:id="rId57"/>
    <p:sldId id="1245" r:id="rId58"/>
    <p:sldId id="1246" r:id="rId59"/>
    <p:sldId id="1243" r:id="rId60"/>
    <p:sldId id="1248" r:id="rId61"/>
    <p:sldId id="1249" r:id="rId62"/>
    <p:sldId id="338" r:id="rId63"/>
    <p:sldId id="1250" r:id="rId64"/>
    <p:sldId id="299" r:id="rId65"/>
    <p:sldId id="1189" r:id="rId66"/>
    <p:sldId id="1109" r:id="rId67"/>
    <p:sldId id="34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2776"/>
    <a:srgbClr val="585E60"/>
    <a:srgbClr val="F6F6F6"/>
    <a:srgbClr val="2F92D5"/>
    <a:srgbClr val="277DCA"/>
    <a:srgbClr val="397EC1"/>
    <a:srgbClr val="364852"/>
    <a:srgbClr val="2F92D4"/>
    <a:srgbClr val="2B91D3"/>
    <a:srgbClr val="0C61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80" autoAdjust="0"/>
    <p:restoredTop sz="78427" autoAdjust="0"/>
  </p:normalViewPr>
  <p:slideViewPr>
    <p:cSldViewPr snapToGrid="0" snapToObjects="1">
      <p:cViewPr varScale="1">
        <p:scale>
          <a:sx n="85" d="100"/>
          <a:sy n="85" d="100"/>
        </p:scale>
        <p:origin x="1648" y="176"/>
      </p:cViewPr>
      <p:guideLst>
        <p:guide orient="horz" pos="2160"/>
        <p:guide pos="2880"/>
      </p:guideLst>
    </p:cSldViewPr>
  </p:slideViewPr>
  <p:outlineViewPr>
    <p:cViewPr>
      <p:scale>
        <a:sx n="33" d="100"/>
        <a:sy n="33" d="100"/>
      </p:scale>
      <p:origin x="0" y="9472"/>
    </p:cViewPr>
  </p:outlin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lumMod val="50000"/>
                  </a:schemeClr>
                </a:solidFill>
                <a:latin typeface="+mn-lt"/>
                <a:ea typeface="+mn-ea"/>
                <a:cs typeface="+mn-cs"/>
              </a:defRPr>
            </a:pPr>
            <a:r>
              <a:rPr lang="en-US"/>
              <a:t>Mortality rates/1000 person years (95% CI)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lumMod val="50000"/>
                </a:schemeClr>
              </a:solidFill>
              <a:latin typeface="+mn-lt"/>
              <a:ea typeface="+mn-ea"/>
              <a:cs typeface="+mn-cs"/>
            </a:defRPr>
          </a:pPr>
          <a:endParaRPr lang="en-US"/>
        </a:p>
      </c:txPr>
    </c:title>
    <c:autoTitleDeleted val="0"/>
    <c:plotArea>
      <c:layout>
        <c:manualLayout>
          <c:layoutTarget val="inner"/>
          <c:xMode val="edge"/>
          <c:yMode val="edge"/>
          <c:x val="1.4425866372841101E-2"/>
          <c:y val="3.6162451576625801E-2"/>
          <c:w val="0.97528357664468501"/>
          <c:h val="0.86124386486656901"/>
        </c:manualLayout>
      </c:layout>
      <c:barChart>
        <c:barDir val="col"/>
        <c:grouping val="clustered"/>
        <c:varyColors val="0"/>
        <c:ser>
          <c:idx val="0"/>
          <c:order val="0"/>
          <c:tx>
            <c:strRef>
              <c:f>Sheet1!$B$1</c:f>
              <c:strCache>
                <c:ptCount val="1"/>
                <c:pt idx="0">
                  <c:v>In treatment</c:v>
                </c:pt>
              </c:strCache>
            </c:strRef>
          </c:tx>
          <c:spPr>
            <a:solidFill>
              <a:schemeClr val="accent1"/>
            </a:solidFill>
            <a:ln>
              <a:noFill/>
            </a:ln>
            <a:effectLst/>
          </c:spPr>
          <c:invertIfNegative val="0"/>
          <c:cat>
            <c:strRef>
              <c:f>Sheet1!$A$2:$A$3</c:f>
              <c:strCache>
                <c:ptCount val="2"/>
                <c:pt idx="0">
                  <c:v>Methadone - all cause mortality</c:v>
                </c:pt>
                <c:pt idx="1">
                  <c:v>Methadone - overdose mortality</c:v>
                </c:pt>
              </c:strCache>
            </c:strRef>
          </c:cat>
          <c:val>
            <c:numRef>
              <c:f>Sheet1!$B$2:$B$3</c:f>
              <c:numCache>
                <c:formatCode>General</c:formatCode>
                <c:ptCount val="2"/>
                <c:pt idx="0">
                  <c:v>11.3</c:v>
                </c:pt>
                <c:pt idx="1">
                  <c:v>2.6</c:v>
                </c:pt>
              </c:numCache>
            </c:numRef>
          </c:val>
          <c:extLst>
            <c:ext xmlns:c16="http://schemas.microsoft.com/office/drawing/2014/chart" uri="{C3380CC4-5D6E-409C-BE32-E72D297353CC}">
              <c16:uniqueId val="{00000000-A706-CF4A-8819-DF9B0F4ACE90}"/>
            </c:ext>
          </c:extLst>
        </c:ser>
        <c:ser>
          <c:idx val="1"/>
          <c:order val="1"/>
          <c:tx>
            <c:strRef>
              <c:f>Sheet1!$C$1</c:f>
              <c:strCache>
                <c:ptCount val="1"/>
                <c:pt idx="0">
                  <c:v>Out of treatment</c:v>
                </c:pt>
              </c:strCache>
            </c:strRef>
          </c:tx>
          <c:spPr>
            <a:solidFill>
              <a:schemeClr val="accent2"/>
            </a:solidFill>
            <a:ln>
              <a:noFill/>
            </a:ln>
            <a:effectLst/>
          </c:spPr>
          <c:invertIfNegative val="0"/>
          <c:cat>
            <c:strRef>
              <c:f>Sheet1!$A$2:$A$3</c:f>
              <c:strCache>
                <c:ptCount val="2"/>
                <c:pt idx="0">
                  <c:v>Methadone - all cause mortality</c:v>
                </c:pt>
                <c:pt idx="1">
                  <c:v>Methadone - overdose mortality</c:v>
                </c:pt>
              </c:strCache>
            </c:strRef>
          </c:cat>
          <c:val>
            <c:numRef>
              <c:f>Sheet1!$C$2:$C$3</c:f>
              <c:numCache>
                <c:formatCode>General</c:formatCode>
                <c:ptCount val="2"/>
                <c:pt idx="0">
                  <c:v>36.1</c:v>
                </c:pt>
                <c:pt idx="1">
                  <c:v>11.7</c:v>
                </c:pt>
              </c:numCache>
            </c:numRef>
          </c:val>
          <c:extLst>
            <c:ext xmlns:c16="http://schemas.microsoft.com/office/drawing/2014/chart" uri="{C3380CC4-5D6E-409C-BE32-E72D297353CC}">
              <c16:uniqueId val="{00000001-A706-CF4A-8819-DF9B0F4ACE90}"/>
            </c:ext>
          </c:extLst>
        </c:ser>
        <c:dLbls>
          <c:showLegendKey val="0"/>
          <c:showVal val="0"/>
          <c:showCatName val="0"/>
          <c:showSerName val="0"/>
          <c:showPercent val="0"/>
          <c:showBubbleSize val="0"/>
        </c:dLbls>
        <c:gapWidth val="219"/>
        <c:overlap val="-27"/>
        <c:axId val="361393656"/>
        <c:axId val="361394440"/>
      </c:barChart>
      <c:catAx>
        <c:axId val="36139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crossAx val="361394440"/>
        <c:crosses val="autoZero"/>
        <c:auto val="1"/>
        <c:lblAlgn val="ctr"/>
        <c:lblOffset val="100"/>
        <c:noMultiLvlLbl val="0"/>
      </c:catAx>
      <c:valAx>
        <c:axId val="361394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crossAx val="361393656"/>
        <c:crosses val="autoZero"/>
        <c:crossBetween val="between"/>
      </c:valAx>
      <c:spPr>
        <a:noFill/>
        <a:ln>
          <a:noFill/>
        </a:ln>
        <a:effectLst/>
      </c:spPr>
    </c:plotArea>
    <c:legend>
      <c:legendPos val="b"/>
      <c:layout>
        <c:manualLayout>
          <c:xMode val="edge"/>
          <c:yMode val="edge"/>
          <c:x val="0.37762673048221901"/>
          <c:y val="0.95017922457748705"/>
          <c:w val="0.25863536359425698"/>
          <c:h val="3.67375615464771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2">
              <a:lumMod val="5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lumMod val="50000"/>
                  </a:schemeClr>
                </a:solidFill>
                <a:latin typeface="+mn-lt"/>
                <a:ea typeface="+mn-ea"/>
                <a:cs typeface="+mn-cs"/>
              </a:defRPr>
            </a:pPr>
            <a:r>
              <a:rPr lang="en-US"/>
              <a:t>Mortality rates/1000 person years (95% CI)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 treatment</c:v>
                </c:pt>
              </c:strCache>
            </c:strRef>
          </c:tx>
          <c:spPr>
            <a:solidFill>
              <a:schemeClr val="accent1"/>
            </a:solidFill>
            <a:ln>
              <a:noFill/>
            </a:ln>
            <a:effectLst/>
          </c:spPr>
          <c:invertIfNegative val="0"/>
          <c:cat>
            <c:strRef>
              <c:f>Sheet1!$A$2:$A$3</c:f>
              <c:strCache>
                <c:ptCount val="2"/>
                <c:pt idx="0">
                  <c:v>Buprenorphine - all cause mortality</c:v>
                </c:pt>
                <c:pt idx="1">
                  <c:v>Buprenrophine - overdose mortality</c:v>
                </c:pt>
              </c:strCache>
            </c:strRef>
          </c:cat>
          <c:val>
            <c:numRef>
              <c:f>Sheet1!$B$2:$B$3</c:f>
              <c:numCache>
                <c:formatCode>General</c:formatCode>
                <c:ptCount val="2"/>
                <c:pt idx="0">
                  <c:v>4.3</c:v>
                </c:pt>
                <c:pt idx="1">
                  <c:v>1.4</c:v>
                </c:pt>
              </c:numCache>
            </c:numRef>
          </c:val>
          <c:extLst>
            <c:ext xmlns:c16="http://schemas.microsoft.com/office/drawing/2014/chart" uri="{C3380CC4-5D6E-409C-BE32-E72D297353CC}">
              <c16:uniqueId val="{00000000-A075-BA4E-80A4-149C53FA0F3D}"/>
            </c:ext>
          </c:extLst>
        </c:ser>
        <c:ser>
          <c:idx val="1"/>
          <c:order val="1"/>
          <c:tx>
            <c:strRef>
              <c:f>Sheet1!$C$1</c:f>
              <c:strCache>
                <c:ptCount val="1"/>
                <c:pt idx="0">
                  <c:v>Out of treatment</c:v>
                </c:pt>
              </c:strCache>
            </c:strRef>
          </c:tx>
          <c:spPr>
            <a:solidFill>
              <a:schemeClr val="accent2"/>
            </a:solidFill>
            <a:ln>
              <a:noFill/>
            </a:ln>
            <a:effectLst/>
          </c:spPr>
          <c:invertIfNegative val="0"/>
          <c:cat>
            <c:strRef>
              <c:f>Sheet1!$A$2:$A$3</c:f>
              <c:strCache>
                <c:ptCount val="2"/>
                <c:pt idx="0">
                  <c:v>Buprenorphine - all cause mortality</c:v>
                </c:pt>
                <c:pt idx="1">
                  <c:v>Buprenrophine - overdose mortality</c:v>
                </c:pt>
              </c:strCache>
            </c:strRef>
          </c:cat>
          <c:val>
            <c:numRef>
              <c:f>Sheet1!$C$2:$C$3</c:f>
              <c:numCache>
                <c:formatCode>General</c:formatCode>
                <c:ptCount val="2"/>
                <c:pt idx="0">
                  <c:v>10.9</c:v>
                </c:pt>
                <c:pt idx="1">
                  <c:v>4.9000000000000004</c:v>
                </c:pt>
              </c:numCache>
            </c:numRef>
          </c:val>
          <c:extLst>
            <c:ext xmlns:c16="http://schemas.microsoft.com/office/drawing/2014/chart" uri="{C3380CC4-5D6E-409C-BE32-E72D297353CC}">
              <c16:uniqueId val="{00000001-A075-BA4E-80A4-149C53FA0F3D}"/>
            </c:ext>
          </c:extLst>
        </c:ser>
        <c:dLbls>
          <c:showLegendKey val="0"/>
          <c:showVal val="0"/>
          <c:showCatName val="0"/>
          <c:showSerName val="0"/>
          <c:showPercent val="0"/>
          <c:showBubbleSize val="0"/>
        </c:dLbls>
        <c:gapWidth val="219"/>
        <c:overlap val="-27"/>
        <c:axId val="494339872"/>
        <c:axId val="494340264"/>
      </c:barChart>
      <c:catAx>
        <c:axId val="49433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crossAx val="494340264"/>
        <c:crosses val="autoZero"/>
        <c:auto val="1"/>
        <c:lblAlgn val="ctr"/>
        <c:lblOffset val="100"/>
        <c:noMultiLvlLbl val="0"/>
      </c:catAx>
      <c:valAx>
        <c:axId val="494340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crossAx val="494339872"/>
        <c:crosses val="autoZero"/>
        <c:crossBetween val="between"/>
      </c:valAx>
      <c:spPr>
        <a:noFill/>
        <a:ln>
          <a:noFill/>
        </a:ln>
        <a:effectLst/>
      </c:spPr>
    </c:plotArea>
    <c:legend>
      <c:legendPos val="b"/>
      <c:layout>
        <c:manualLayout>
          <c:xMode val="edge"/>
          <c:yMode val="edge"/>
          <c:x val="0.37762673048221901"/>
          <c:y val="0.95017922457748705"/>
          <c:w val="0.25863536359425698"/>
          <c:h val="3.67375615464771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2">
              <a:lumMod val="5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44708-59AC-44E3-A01A-06DC0FD365E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B1B68C1-3597-4195-B44F-4C29A5774671}">
      <dgm:prSet/>
      <dgm:spPr/>
      <dgm:t>
        <a:bodyPr/>
        <a:lstStyle/>
        <a:p>
          <a:r>
            <a:rPr lang="en-US"/>
            <a:t>D1: Activate the nucleus accumbens, cause us to act &amp; are responsive to big pleasure surges.</a:t>
          </a:r>
        </a:p>
      </dgm:t>
    </dgm:pt>
    <dgm:pt modelId="{84F93D55-4F1E-4194-B568-E8962C95A11B}" type="parTrans" cxnId="{2979D118-3395-44F1-B12C-B6DD86BCED82}">
      <dgm:prSet/>
      <dgm:spPr/>
      <dgm:t>
        <a:bodyPr/>
        <a:lstStyle/>
        <a:p>
          <a:endParaRPr lang="en-US"/>
        </a:p>
      </dgm:t>
    </dgm:pt>
    <dgm:pt modelId="{6653C771-A372-4B5B-ADC9-26D504F29894}" type="sibTrans" cxnId="{2979D118-3395-44F1-B12C-B6DD86BCED82}">
      <dgm:prSet/>
      <dgm:spPr/>
      <dgm:t>
        <a:bodyPr/>
        <a:lstStyle/>
        <a:p>
          <a:endParaRPr lang="en-US"/>
        </a:p>
      </dgm:t>
    </dgm:pt>
    <dgm:pt modelId="{784C7E94-93A9-4A30-9768-BAD5C5B50091}">
      <dgm:prSet/>
      <dgm:spPr/>
      <dgm:t>
        <a:bodyPr/>
        <a:lstStyle/>
        <a:p>
          <a:r>
            <a:rPr lang="en-US" dirty="0"/>
            <a:t>D2: Slow down decision making, allow the frontal cortex to step in. Responsive to smaller pleasures.</a:t>
          </a:r>
        </a:p>
      </dgm:t>
    </dgm:pt>
    <dgm:pt modelId="{D33F00C5-9A9D-46CE-897F-C10D436CD3D5}" type="parTrans" cxnId="{C9789BF0-0238-4B52-8C1C-93CEE439A854}">
      <dgm:prSet/>
      <dgm:spPr/>
      <dgm:t>
        <a:bodyPr/>
        <a:lstStyle/>
        <a:p>
          <a:endParaRPr lang="en-US"/>
        </a:p>
      </dgm:t>
    </dgm:pt>
    <dgm:pt modelId="{1EF4E587-8827-4E3A-84BB-6E93CD0BB27B}" type="sibTrans" cxnId="{C9789BF0-0238-4B52-8C1C-93CEE439A854}">
      <dgm:prSet/>
      <dgm:spPr/>
      <dgm:t>
        <a:bodyPr/>
        <a:lstStyle/>
        <a:p>
          <a:endParaRPr lang="en-US"/>
        </a:p>
      </dgm:t>
    </dgm:pt>
    <dgm:pt modelId="{A0562E66-D70F-4276-BF3D-5FAB95AEECB3}" type="pres">
      <dgm:prSet presAssocID="{A4244708-59AC-44E3-A01A-06DC0FD365E8}" presName="root" presStyleCnt="0">
        <dgm:presLayoutVars>
          <dgm:dir/>
          <dgm:resizeHandles val="exact"/>
        </dgm:presLayoutVars>
      </dgm:prSet>
      <dgm:spPr/>
    </dgm:pt>
    <dgm:pt modelId="{FA096AA0-C6E3-417D-AF2E-7522095A6722}" type="pres">
      <dgm:prSet presAssocID="{6B1B68C1-3597-4195-B44F-4C29A5774671}" presName="compNode" presStyleCnt="0"/>
      <dgm:spPr/>
    </dgm:pt>
    <dgm:pt modelId="{BB0DFF40-5F9E-4404-8E34-E3C94D367D81}" type="pres">
      <dgm:prSet presAssocID="{6B1B68C1-3597-4195-B44F-4C29A5774671}" presName="bgRect" presStyleLbl="bgShp" presStyleIdx="0" presStyleCnt="2"/>
      <dgm:spPr/>
    </dgm:pt>
    <dgm:pt modelId="{2FC37969-CA76-4884-AB84-AD34239F2235}" type="pres">
      <dgm:prSet presAssocID="{6B1B68C1-3597-4195-B44F-4C29A57746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7964C165-7032-48AF-A70A-6AB29B98E066}" type="pres">
      <dgm:prSet presAssocID="{6B1B68C1-3597-4195-B44F-4C29A5774671}" presName="spaceRect" presStyleCnt="0"/>
      <dgm:spPr/>
    </dgm:pt>
    <dgm:pt modelId="{2923862E-B6AC-4B00-A95D-F9E7BBF1E0CD}" type="pres">
      <dgm:prSet presAssocID="{6B1B68C1-3597-4195-B44F-4C29A5774671}" presName="parTx" presStyleLbl="revTx" presStyleIdx="0" presStyleCnt="2">
        <dgm:presLayoutVars>
          <dgm:chMax val="0"/>
          <dgm:chPref val="0"/>
        </dgm:presLayoutVars>
      </dgm:prSet>
      <dgm:spPr/>
    </dgm:pt>
    <dgm:pt modelId="{3648A476-35A7-494B-B5C6-483EC826D2D3}" type="pres">
      <dgm:prSet presAssocID="{6653C771-A372-4B5B-ADC9-26D504F29894}" presName="sibTrans" presStyleCnt="0"/>
      <dgm:spPr/>
    </dgm:pt>
    <dgm:pt modelId="{B8082ED4-502A-48BA-8575-FDB238A543B0}" type="pres">
      <dgm:prSet presAssocID="{784C7E94-93A9-4A30-9768-BAD5C5B50091}" presName="compNode" presStyleCnt="0"/>
      <dgm:spPr/>
    </dgm:pt>
    <dgm:pt modelId="{943500A3-E353-499D-9A5A-82CF972CE8D6}" type="pres">
      <dgm:prSet presAssocID="{784C7E94-93A9-4A30-9768-BAD5C5B50091}" presName="bgRect" presStyleLbl="bgShp" presStyleIdx="1" presStyleCnt="2"/>
      <dgm:spPr/>
    </dgm:pt>
    <dgm:pt modelId="{93622E34-C3C0-4956-BEB5-A7A431DA8E9C}" type="pres">
      <dgm:prSet presAssocID="{784C7E94-93A9-4A30-9768-BAD5C5B5009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6501C3BF-B068-47A5-B7BF-5E747B1A4DBA}" type="pres">
      <dgm:prSet presAssocID="{784C7E94-93A9-4A30-9768-BAD5C5B50091}" presName="spaceRect" presStyleCnt="0"/>
      <dgm:spPr/>
    </dgm:pt>
    <dgm:pt modelId="{9E522BE1-9556-4240-BE27-77AEBD4BC180}" type="pres">
      <dgm:prSet presAssocID="{784C7E94-93A9-4A30-9768-BAD5C5B50091}" presName="parTx" presStyleLbl="revTx" presStyleIdx="1" presStyleCnt="2">
        <dgm:presLayoutVars>
          <dgm:chMax val="0"/>
          <dgm:chPref val="0"/>
        </dgm:presLayoutVars>
      </dgm:prSet>
      <dgm:spPr/>
    </dgm:pt>
  </dgm:ptLst>
  <dgm:cxnLst>
    <dgm:cxn modelId="{2979D118-3395-44F1-B12C-B6DD86BCED82}" srcId="{A4244708-59AC-44E3-A01A-06DC0FD365E8}" destId="{6B1B68C1-3597-4195-B44F-4C29A5774671}" srcOrd="0" destOrd="0" parTransId="{84F93D55-4F1E-4194-B568-E8962C95A11B}" sibTransId="{6653C771-A372-4B5B-ADC9-26D504F29894}"/>
    <dgm:cxn modelId="{1936C92D-A336-4F10-9A3D-FC5CA0FBE348}" type="presOf" srcId="{784C7E94-93A9-4A30-9768-BAD5C5B50091}" destId="{9E522BE1-9556-4240-BE27-77AEBD4BC180}" srcOrd="0" destOrd="0" presId="urn:microsoft.com/office/officeart/2018/2/layout/IconVerticalSolidList"/>
    <dgm:cxn modelId="{D545C867-7033-4F9E-A37D-46A5AB24BB25}" type="presOf" srcId="{6B1B68C1-3597-4195-B44F-4C29A5774671}" destId="{2923862E-B6AC-4B00-A95D-F9E7BBF1E0CD}" srcOrd="0" destOrd="0" presId="urn:microsoft.com/office/officeart/2018/2/layout/IconVerticalSolidList"/>
    <dgm:cxn modelId="{5E7841A7-4E0A-4C35-946A-4EBA55A7F68E}" type="presOf" srcId="{A4244708-59AC-44E3-A01A-06DC0FD365E8}" destId="{A0562E66-D70F-4276-BF3D-5FAB95AEECB3}" srcOrd="0" destOrd="0" presId="urn:microsoft.com/office/officeart/2018/2/layout/IconVerticalSolidList"/>
    <dgm:cxn modelId="{C9789BF0-0238-4B52-8C1C-93CEE439A854}" srcId="{A4244708-59AC-44E3-A01A-06DC0FD365E8}" destId="{784C7E94-93A9-4A30-9768-BAD5C5B50091}" srcOrd="1" destOrd="0" parTransId="{D33F00C5-9A9D-46CE-897F-C10D436CD3D5}" sibTransId="{1EF4E587-8827-4E3A-84BB-6E93CD0BB27B}"/>
    <dgm:cxn modelId="{09E26DBB-FE85-4A7E-B98F-45AE6A1D8F32}" type="presParOf" srcId="{A0562E66-D70F-4276-BF3D-5FAB95AEECB3}" destId="{FA096AA0-C6E3-417D-AF2E-7522095A6722}" srcOrd="0" destOrd="0" presId="urn:microsoft.com/office/officeart/2018/2/layout/IconVerticalSolidList"/>
    <dgm:cxn modelId="{DB26723B-D6EF-4C5D-AF7A-05C37053DABE}" type="presParOf" srcId="{FA096AA0-C6E3-417D-AF2E-7522095A6722}" destId="{BB0DFF40-5F9E-4404-8E34-E3C94D367D81}" srcOrd="0" destOrd="0" presId="urn:microsoft.com/office/officeart/2018/2/layout/IconVerticalSolidList"/>
    <dgm:cxn modelId="{B400C00A-8936-435E-8042-7745AED308ED}" type="presParOf" srcId="{FA096AA0-C6E3-417D-AF2E-7522095A6722}" destId="{2FC37969-CA76-4884-AB84-AD34239F2235}" srcOrd="1" destOrd="0" presId="urn:microsoft.com/office/officeart/2018/2/layout/IconVerticalSolidList"/>
    <dgm:cxn modelId="{5F1D8BE9-EFD5-462E-A3ED-978CF3D26006}" type="presParOf" srcId="{FA096AA0-C6E3-417D-AF2E-7522095A6722}" destId="{7964C165-7032-48AF-A70A-6AB29B98E066}" srcOrd="2" destOrd="0" presId="urn:microsoft.com/office/officeart/2018/2/layout/IconVerticalSolidList"/>
    <dgm:cxn modelId="{91EB41EE-0DC1-45BD-B448-7735E10A08A8}" type="presParOf" srcId="{FA096AA0-C6E3-417D-AF2E-7522095A6722}" destId="{2923862E-B6AC-4B00-A95D-F9E7BBF1E0CD}" srcOrd="3" destOrd="0" presId="urn:microsoft.com/office/officeart/2018/2/layout/IconVerticalSolidList"/>
    <dgm:cxn modelId="{791C4D8A-ABD7-4527-BFD5-7A14F280CB6C}" type="presParOf" srcId="{A0562E66-D70F-4276-BF3D-5FAB95AEECB3}" destId="{3648A476-35A7-494B-B5C6-483EC826D2D3}" srcOrd="1" destOrd="0" presId="urn:microsoft.com/office/officeart/2018/2/layout/IconVerticalSolidList"/>
    <dgm:cxn modelId="{4DD55021-9B27-468F-BE01-5AABD75C43FD}" type="presParOf" srcId="{A0562E66-D70F-4276-BF3D-5FAB95AEECB3}" destId="{B8082ED4-502A-48BA-8575-FDB238A543B0}" srcOrd="2" destOrd="0" presId="urn:microsoft.com/office/officeart/2018/2/layout/IconVerticalSolidList"/>
    <dgm:cxn modelId="{8FEBE0D6-E672-4A45-82CF-EEAB922B3533}" type="presParOf" srcId="{B8082ED4-502A-48BA-8575-FDB238A543B0}" destId="{943500A3-E353-499D-9A5A-82CF972CE8D6}" srcOrd="0" destOrd="0" presId="urn:microsoft.com/office/officeart/2018/2/layout/IconVerticalSolidList"/>
    <dgm:cxn modelId="{0BD1873C-486F-413C-BEA7-CF3AA03DCF2A}" type="presParOf" srcId="{B8082ED4-502A-48BA-8575-FDB238A543B0}" destId="{93622E34-C3C0-4956-BEB5-A7A431DA8E9C}" srcOrd="1" destOrd="0" presId="urn:microsoft.com/office/officeart/2018/2/layout/IconVerticalSolidList"/>
    <dgm:cxn modelId="{82226BB5-C378-4FB7-8E49-5B9EA7611AC4}" type="presParOf" srcId="{B8082ED4-502A-48BA-8575-FDB238A543B0}" destId="{6501C3BF-B068-47A5-B7BF-5E747B1A4DBA}" srcOrd="2" destOrd="0" presId="urn:microsoft.com/office/officeart/2018/2/layout/IconVerticalSolidList"/>
    <dgm:cxn modelId="{800B0845-C538-4FFD-80DA-C7A3D9579B3B}" type="presParOf" srcId="{B8082ED4-502A-48BA-8575-FDB238A543B0}" destId="{9E522BE1-9556-4240-BE27-77AEBD4BC1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AA731A-CA65-4FA2-BECF-C9D2B00399F3}"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F3E15D3D-BFE4-4241-AEE8-4D34AEF59CF1}">
      <dgm:prSet/>
      <dgm:spPr/>
      <dgm:t>
        <a:bodyPr/>
        <a:lstStyle/>
        <a:p>
          <a:pPr algn="ctr"/>
          <a:r>
            <a:rPr lang="en-US"/>
            <a:t>HIGHLY REGULATED!!!!</a:t>
          </a:r>
        </a:p>
      </dgm:t>
    </dgm:pt>
    <dgm:pt modelId="{1EB69568-4A95-4760-8C01-39DC5C29F7A9}" type="parTrans" cxnId="{2047995E-CF6F-4056-A13F-9D49A8564861}">
      <dgm:prSet/>
      <dgm:spPr/>
      <dgm:t>
        <a:bodyPr/>
        <a:lstStyle/>
        <a:p>
          <a:endParaRPr lang="en-US"/>
        </a:p>
      </dgm:t>
    </dgm:pt>
    <dgm:pt modelId="{08428F16-6F20-4D31-9394-6147156722F5}" type="sibTrans" cxnId="{2047995E-CF6F-4056-A13F-9D49A8564861}">
      <dgm:prSet/>
      <dgm:spPr/>
      <dgm:t>
        <a:bodyPr/>
        <a:lstStyle/>
        <a:p>
          <a:endParaRPr lang="en-US"/>
        </a:p>
      </dgm:t>
    </dgm:pt>
    <dgm:pt modelId="{E903B290-B6CE-475D-A114-D344CF8D3E84}">
      <dgm:prSet/>
      <dgm:spPr/>
      <dgm:t>
        <a:bodyPr/>
        <a:lstStyle/>
        <a:p>
          <a:r>
            <a:rPr lang="en-US" dirty="0"/>
            <a:t>Attend clinic d</a:t>
          </a:r>
          <a:r>
            <a:rPr lang="en-US" b="0" i="0" dirty="0"/>
            <a:t>aily for a minimum of 3 months. </a:t>
          </a:r>
          <a:endParaRPr lang="en-US" dirty="0"/>
        </a:p>
      </dgm:t>
    </dgm:pt>
    <dgm:pt modelId="{E721F003-21E2-4EC2-A4B9-B1D84E5B4F57}" type="parTrans" cxnId="{0D3DE733-81D8-4A02-8EFA-3AD566A881B5}">
      <dgm:prSet/>
      <dgm:spPr/>
      <dgm:t>
        <a:bodyPr/>
        <a:lstStyle/>
        <a:p>
          <a:endParaRPr lang="en-US"/>
        </a:p>
      </dgm:t>
    </dgm:pt>
    <dgm:pt modelId="{641E397E-43C0-4C46-A3E0-925E61277C98}" type="sibTrans" cxnId="{0D3DE733-81D8-4A02-8EFA-3AD566A881B5}">
      <dgm:prSet/>
      <dgm:spPr/>
      <dgm:t>
        <a:bodyPr/>
        <a:lstStyle/>
        <a:p>
          <a:endParaRPr lang="en-US"/>
        </a:p>
      </dgm:t>
    </dgm:pt>
    <dgm:pt modelId="{226CD4CB-8052-438B-A90A-181F01A7C224}">
      <dgm:prSet/>
      <dgm:spPr/>
      <dgm:t>
        <a:bodyPr/>
        <a:lstStyle/>
        <a:p>
          <a:r>
            <a:rPr lang="en-US"/>
            <a:t>After 90 days, may take home one dose i</a:t>
          </a:r>
          <a:r>
            <a:rPr lang="en-US" b="0" i="0"/>
            <a:t>f:</a:t>
          </a:r>
          <a:endParaRPr lang="en-US"/>
        </a:p>
      </dgm:t>
    </dgm:pt>
    <dgm:pt modelId="{29C940CC-6266-4140-973B-BAB309AE2B86}" type="parTrans" cxnId="{891E44F2-6412-4758-9EBE-E594B5344B35}">
      <dgm:prSet/>
      <dgm:spPr/>
      <dgm:t>
        <a:bodyPr/>
        <a:lstStyle/>
        <a:p>
          <a:endParaRPr lang="en-US"/>
        </a:p>
      </dgm:t>
    </dgm:pt>
    <dgm:pt modelId="{F133660D-0C87-4DCF-B72D-9AC020CADA95}" type="sibTrans" cxnId="{891E44F2-6412-4758-9EBE-E594B5344B35}">
      <dgm:prSet/>
      <dgm:spPr/>
      <dgm:t>
        <a:bodyPr/>
        <a:lstStyle/>
        <a:p>
          <a:endParaRPr lang="en-US"/>
        </a:p>
      </dgm:t>
    </dgm:pt>
    <dgm:pt modelId="{264CB7D0-042D-48D4-89B6-0DE824DC4A60}">
      <dgm:prSet/>
      <dgm:spPr/>
      <dgm:t>
        <a:bodyPr/>
        <a:lstStyle/>
        <a:p>
          <a:r>
            <a:rPr lang="en-US" b="0" i="0"/>
            <a:t>attending groups </a:t>
          </a:r>
          <a:endParaRPr lang="en-US"/>
        </a:p>
      </dgm:t>
    </dgm:pt>
    <dgm:pt modelId="{0CD8E317-5F97-4341-A510-2BE00997B600}" type="parTrans" cxnId="{CC6ED320-C96F-4E7C-8325-1F908DE534C6}">
      <dgm:prSet/>
      <dgm:spPr/>
      <dgm:t>
        <a:bodyPr/>
        <a:lstStyle/>
        <a:p>
          <a:endParaRPr lang="en-US"/>
        </a:p>
      </dgm:t>
    </dgm:pt>
    <dgm:pt modelId="{4B79D5A9-B097-45A4-98F4-A6B5478E2730}" type="sibTrans" cxnId="{CC6ED320-C96F-4E7C-8325-1F908DE534C6}">
      <dgm:prSet/>
      <dgm:spPr/>
      <dgm:t>
        <a:bodyPr/>
        <a:lstStyle/>
        <a:p>
          <a:endParaRPr lang="en-US"/>
        </a:p>
      </dgm:t>
    </dgm:pt>
    <dgm:pt modelId="{CE9336CC-7017-4E7E-BCD5-54CC7117FDD8}">
      <dgm:prSet/>
      <dgm:spPr/>
      <dgm:t>
        <a:bodyPr/>
        <a:lstStyle/>
        <a:p>
          <a:r>
            <a:rPr lang="en-US" b="0" i="0" dirty="0"/>
            <a:t>participating in educational, vocational, or homemaking activities </a:t>
          </a:r>
          <a:endParaRPr lang="en-US" dirty="0"/>
        </a:p>
      </dgm:t>
    </dgm:pt>
    <dgm:pt modelId="{80AE37F8-FBF2-445B-A7DC-C9B3FA1036A2}" type="parTrans" cxnId="{6EDC594F-22F0-40A0-9AEF-7A80FF93017F}">
      <dgm:prSet/>
      <dgm:spPr/>
      <dgm:t>
        <a:bodyPr/>
        <a:lstStyle/>
        <a:p>
          <a:endParaRPr lang="en-US"/>
        </a:p>
      </dgm:t>
    </dgm:pt>
    <dgm:pt modelId="{EF95BFBE-B0FA-4981-9EDA-6942621CE29B}" type="sibTrans" cxnId="{6EDC594F-22F0-40A0-9AEF-7A80FF93017F}">
      <dgm:prSet/>
      <dgm:spPr/>
      <dgm:t>
        <a:bodyPr/>
        <a:lstStyle/>
        <a:p>
          <a:endParaRPr lang="en-US"/>
        </a:p>
      </dgm:t>
    </dgm:pt>
    <dgm:pt modelId="{8C9E6A6A-D64C-4C9A-91F9-4D3BF8C70EC0}">
      <dgm:prSet/>
      <dgm:spPr/>
      <dgm:t>
        <a:bodyPr/>
        <a:lstStyle/>
        <a:p>
          <a:r>
            <a:rPr lang="en-US" dirty="0"/>
            <a:t>e</a:t>
          </a:r>
          <a:r>
            <a:rPr lang="en-US" b="0" i="0" dirty="0"/>
            <a:t>mployment, education, or homemaking responsibilities are hindered by daily attendance may take home an extra dose.</a:t>
          </a:r>
          <a:endParaRPr lang="en-US" dirty="0"/>
        </a:p>
      </dgm:t>
    </dgm:pt>
    <dgm:pt modelId="{5E2ED693-8123-4756-AB69-76ADCF975357}" type="parTrans" cxnId="{B2EEBB61-BF3E-4EF3-A7AE-A12FDCC15FF0}">
      <dgm:prSet/>
      <dgm:spPr/>
      <dgm:t>
        <a:bodyPr/>
        <a:lstStyle/>
        <a:p>
          <a:endParaRPr lang="en-US"/>
        </a:p>
      </dgm:t>
    </dgm:pt>
    <dgm:pt modelId="{208F0F83-76BE-4195-AC84-02BBC94A3464}" type="sibTrans" cxnId="{B2EEBB61-BF3E-4EF3-A7AE-A12FDCC15FF0}">
      <dgm:prSet/>
      <dgm:spPr/>
      <dgm:t>
        <a:bodyPr/>
        <a:lstStyle/>
        <a:p>
          <a:endParaRPr lang="en-US"/>
        </a:p>
      </dgm:t>
    </dgm:pt>
    <dgm:pt modelId="{F0E9E337-EC3C-4042-8033-740693B3AECC}">
      <dgm:prSet/>
      <dgm:spPr/>
      <dgm:t>
        <a:bodyPr/>
        <a:lstStyle/>
        <a:p>
          <a:r>
            <a:rPr lang="en-US" b="0" i="0"/>
            <a:t>Not using</a:t>
          </a:r>
          <a:endParaRPr lang="en-US"/>
        </a:p>
      </dgm:t>
    </dgm:pt>
    <dgm:pt modelId="{90B3954A-6390-48C6-BF43-A7619C6D804B}" type="parTrans" cxnId="{07197844-28CB-471F-B7E0-5853D876E585}">
      <dgm:prSet/>
      <dgm:spPr/>
      <dgm:t>
        <a:bodyPr/>
        <a:lstStyle/>
        <a:p>
          <a:endParaRPr lang="en-US"/>
        </a:p>
      </dgm:t>
    </dgm:pt>
    <dgm:pt modelId="{A9F28108-1654-4450-B301-318B1BF6400F}" type="sibTrans" cxnId="{07197844-28CB-471F-B7E0-5853D876E585}">
      <dgm:prSet/>
      <dgm:spPr/>
      <dgm:t>
        <a:bodyPr/>
        <a:lstStyle/>
        <a:p>
          <a:endParaRPr lang="en-US"/>
        </a:p>
      </dgm:t>
    </dgm:pt>
    <dgm:pt modelId="{A6B584A8-46F4-4671-A23F-5A714183DF2B}">
      <dgm:prSet/>
      <dgm:spPr/>
      <dgm:t>
        <a:bodyPr/>
        <a:lstStyle/>
        <a:p>
          <a:r>
            <a:rPr lang="en-US" b="0" i="0" dirty="0"/>
            <a:t>No criminal activity</a:t>
          </a:r>
          <a:endParaRPr lang="en-US" dirty="0"/>
        </a:p>
      </dgm:t>
    </dgm:pt>
    <dgm:pt modelId="{3333C954-2F34-4BD2-93FC-4B5815CD6678}" type="parTrans" cxnId="{81B51CC7-BBD1-4416-BDAB-565AE577B93D}">
      <dgm:prSet/>
      <dgm:spPr/>
      <dgm:t>
        <a:bodyPr/>
        <a:lstStyle/>
        <a:p>
          <a:endParaRPr lang="en-US"/>
        </a:p>
      </dgm:t>
    </dgm:pt>
    <dgm:pt modelId="{B882A280-6FB9-4B0D-BCF5-87CCA1E314F2}" type="sibTrans" cxnId="{81B51CC7-BBD1-4416-BDAB-565AE577B93D}">
      <dgm:prSet/>
      <dgm:spPr/>
      <dgm:t>
        <a:bodyPr/>
        <a:lstStyle/>
        <a:p>
          <a:endParaRPr lang="en-US"/>
        </a:p>
      </dgm:t>
    </dgm:pt>
    <dgm:pt modelId="{C37B05D1-A45C-4B41-834B-F54F848236DC}">
      <dgm:prSet/>
      <dgm:spPr/>
      <dgm:t>
        <a:bodyPr/>
        <a:lstStyle/>
        <a:p>
          <a:r>
            <a:rPr lang="en-US" b="0" i="0"/>
            <a:t>Stable home environment</a:t>
          </a:r>
          <a:endParaRPr lang="en-US"/>
        </a:p>
      </dgm:t>
    </dgm:pt>
    <dgm:pt modelId="{FF21560D-DB63-4DE0-B614-EF5DC6324BCB}" type="parTrans" cxnId="{39ADAB8D-88EE-40B1-AA8A-B13FEDEB3BE5}">
      <dgm:prSet/>
      <dgm:spPr/>
      <dgm:t>
        <a:bodyPr/>
        <a:lstStyle/>
        <a:p>
          <a:endParaRPr lang="en-US"/>
        </a:p>
      </dgm:t>
    </dgm:pt>
    <dgm:pt modelId="{D47C6E92-FACD-4111-B6A2-13272133762C}" type="sibTrans" cxnId="{39ADAB8D-88EE-40B1-AA8A-B13FEDEB3BE5}">
      <dgm:prSet/>
      <dgm:spPr/>
      <dgm:t>
        <a:bodyPr/>
        <a:lstStyle/>
        <a:p>
          <a:endParaRPr lang="en-US"/>
        </a:p>
      </dgm:t>
    </dgm:pt>
    <dgm:pt modelId="{1D2D0822-2D6F-4831-872E-61243C3203A2}">
      <dgm:prSet/>
      <dgm:spPr/>
      <dgm:t>
        <a:bodyPr/>
        <a:lstStyle/>
        <a:p>
          <a:r>
            <a:rPr lang="en-US" b="0" i="0"/>
            <a:t>Safe storage</a:t>
          </a:r>
          <a:endParaRPr lang="en-US"/>
        </a:p>
      </dgm:t>
    </dgm:pt>
    <dgm:pt modelId="{6B2BCC6D-C92E-4657-A997-A18517ADF5FA}" type="parTrans" cxnId="{1DB4939E-9E0A-4EBB-980E-56F2AEDE1619}">
      <dgm:prSet/>
      <dgm:spPr/>
      <dgm:t>
        <a:bodyPr/>
        <a:lstStyle/>
        <a:p>
          <a:endParaRPr lang="en-US"/>
        </a:p>
      </dgm:t>
    </dgm:pt>
    <dgm:pt modelId="{DC9F7329-3E60-4B57-B9BE-738A32B115F9}" type="sibTrans" cxnId="{1DB4939E-9E0A-4EBB-980E-56F2AEDE1619}">
      <dgm:prSet/>
      <dgm:spPr/>
      <dgm:t>
        <a:bodyPr/>
        <a:lstStyle/>
        <a:p>
          <a:endParaRPr lang="en-US"/>
        </a:p>
      </dgm:t>
    </dgm:pt>
    <dgm:pt modelId="{223CB89B-D5CE-4ABF-B26A-5F7198081AB9}">
      <dgm:prSet/>
      <dgm:spPr/>
      <dgm:t>
        <a:bodyPr/>
        <a:lstStyle/>
        <a:p>
          <a:r>
            <a:rPr lang="en-US" b="0" i="0"/>
            <a:t>Counselor feels this will be beneficial to the patient</a:t>
          </a:r>
          <a:endParaRPr lang="en-US"/>
        </a:p>
      </dgm:t>
    </dgm:pt>
    <dgm:pt modelId="{5DBC6792-1581-4A88-AA4A-088E78EFE034}" type="parTrans" cxnId="{C325BE24-FDAE-4420-8637-E774CFBB52C5}">
      <dgm:prSet/>
      <dgm:spPr/>
      <dgm:t>
        <a:bodyPr/>
        <a:lstStyle/>
        <a:p>
          <a:endParaRPr lang="en-US"/>
        </a:p>
      </dgm:t>
    </dgm:pt>
    <dgm:pt modelId="{D0D9AE08-695D-48D4-B04A-389A947C8E74}" type="sibTrans" cxnId="{C325BE24-FDAE-4420-8637-E774CFBB52C5}">
      <dgm:prSet/>
      <dgm:spPr/>
      <dgm:t>
        <a:bodyPr/>
        <a:lstStyle/>
        <a:p>
          <a:endParaRPr lang="en-US"/>
        </a:p>
      </dgm:t>
    </dgm:pt>
    <dgm:pt modelId="{0F5E342A-3192-48E8-AACB-5F00C819C438}" type="pres">
      <dgm:prSet presAssocID="{B7AA731A-CA65-4FA2-BECF-C9D2B00399F3}" presName="linear" presStyleCnt="0">
        <dgm:presLayoutVars>
          <dgm:dir/>
          <dgm:animLvl val="lvl"/>
          <dgm:resizeHandles val="exact"/>
        </dgm:presLayoutVars>
      </dgm:prSet>
      <dgm:spPr/>
    </dgm:pt>
    <dgm:pt modelId="{16586578-DDEB-4708-BF4B-079FA6B253A1}" type="pres">
      <dgm:prSet presAssocID="{F3E15D3D-BFE4-4241-AEE8-4D34AEF59CF1}" presName="parentLin" presStyleCnt="0"/>
      <dgm:spPr/>
    </dgm:pt>
    <dgm:pt modelId="{DEDEE87B-4DBB-4144-A5E5-0C913CF4EC47}" type="pres">
      <dgm:prSet presAssocID="{F3E15D3D-BFE4-4241-AEE8-4D34AEF59CF1}" presName="parentLeftMargin" presStyleLbl="node1" presStyleIdx="0" presStyleCnt="1"/>
      <dgm:spPr/>
    </dgm:pt>
    <dgm:pt modelId="{9780AA5A-83E3-4950-B358-117B398A37FD}" type="pres">
      <dgm:prSet presAssocID="{F3E15D3D-BFE4-4241-AEE8-4D34AEF59CF1}" presName="parentText" presStyleLbl="node1" presStyleIdx="0" presStyleCnt="1" custLinFactX="6608" custLinFactNeighborX="100000" custLinFactNeighborY="-37179">
        <dgm:presLayoutVars>
          <dgm:chMax val="0"/>
          <dgm:bulletEnabled val="1"/>
        </dgm:presLayoutVars>
      </dgm:prSet>
      <dgm:spPr/>
    </dgm:pt>
    <dgm:pt modelId="{FE129949-419A-4636-9FFB-94ACF2989880}" type="pres">
      <dgm:prSet presAssocID="{F3E15D3D-BFE4-4241-AEE8-4D34AEF59CF1}" presName="negativeSpace" presStyleCnt="0"/>
      <dgm:spPr/>
    </dgm:pt>
    <dgm:pt modelId="{79E23A6F-4DF5-4156-8D4A-BBF40C767684}" type="pres">
      <dgm:prSet presAssocID="{F3E15D3D-BFE4-4241-AEE8-4D34AEF59CF1}" presName="childText" presStyleLbl="conFgAcc1" presStyleIdx="0" presStyleCnt="1">
        <dgm:presLayoutVars>
          <dgm:bulletEnabled val="1"/>
        </dgm:presLayoutVars>
      </dgm:prSet>
      <dgm:spPr/>
    </dgm:pt>
  </dgm:ptLst>
  <dgm:cxnLst>
    <dgm:cxn modelId="{FF966409-1B6F-4C2B-9471-739AFA16A54C}" type="presOf" srcId="{A6B584A8-46F4-4671-A23F-5A714183DF2B}" destId="{79E23A6F-4DF5-4156-8D4A-BBF40C767684}" srcOrd="0" destOrd="6" presId="urn:microsoft.com/office/officeart/2005/8/layout/list1"/>
    <dgm:cxn modelId="{6B2C210F-30CC-4BF7-B7B0-768E59F4D328}" type="presOf" srcId="{F0E9E337-EC3C-4042-8033-740693B3AECC}" destId="{79E23A6F-4DF5-4156-8D4A-BBF40C767684}" srcOrd="0" destOrd="5" presId="urn:microsoft.com/office/officeart/2005/8/layout/list1"/>
    <dgm:cxn modelId="{73769F19-68D2-4B17-B246-C3708FDB0A36}" type="presOf" srcId="{E903B290-B6CE-475D-A114-D344CF8D3E84}" destId="{79E23A6F-4DF5-4156-8D4A-BBF40C767684}" srcOrd="0" destOrd="0" presId="urn:microsoft.com/office/officeart/2005/8/layout/list1"/>
    <dgm:cxn modelId="{CC6ED320-C96F-4E7C-8325-1F908DE534C6}" srcId="{226CD4CB-8052-438B-A90A-181F01A7C224}" destId="{264CB7D0-042D-48D4-89B6-0DE824DC4A60}" srcOrd="0" destOrd="0" parTransId="{0CD8E317-5F97-4341-A510-2BE00997B600}" sibTransId="{4B79D5A9-B097-45A4-98F4-A6B5478E2730}"/>
    <dgm:cxn modelId="{C325BE24-FDAE-4420-8637-E774CFBB52C5}" srcId="{226CD4CB-8052-438B-A90A-181F01A7C224}" destId="{223CB89B-D5CE-4ABF-B26A-5F7198081AB9}" srcOrd="7" destOrd="0" parTransId="{5DBC6792-1581-4A88-AA4A-088E78EFE034}" sibTransId="{D0D9AE08-695D-48D4-B04A-389A947C8E74}"/>
    <dgm:cxn modelId="{EAF42931-54C8-43FC-9EF2-EB7B139C14BA}" type="presOf" srcId="{1D2D0822-2D6F-4831-872E-61243C3203A2}" destId="{79E23A6F-4DF5-4156-8D4A-BBF40C767684}" srcOrd="0" destOrd="8" presId="urn:microsoft.com/office/officeart/2005/8/layout/list1"/>
    <dgm:cxn modelId="{0D3DE733-81D8-4A02-8EFA-3AD566A881B5}" srcId="{F3E15D3D-BFE4-4241-AEE8-4D34AEF59CF1}" destId="{E903B290-B6CE-475D-A114-D344CF8D3E84}" srcOrd="0" destOrd="0" parTransId="{E721F003-21E2-4EC2-A4B9-B1D84E5B4F57}" sibTransId="{641E397E-43C0-4C46-A3E0-925E61277C98}"/>
    <dgm:cxn modelId="{8C5B3A39-4573-45ED-8638-7109CBFECB2F}" type="presOf" srcId="{C37B05D1-A45C-4B41-834B-F54F848236DC}" destId="{79E23A6F-4DF5-4156-8D4A-BBF40C767684}" srcOrd="0" destOrd="7" presId="urn:microsoft.com/office/officeart/2005/8/layout/list1"/>
    <dgm:cxn modelId="{07197844-28CB-471F-B7E0-5853D876E585}" srcId="{226CD4CB-8052-438B-A90A-181F01A7C224}" destId="{F0E9E337-EC3C-4042-8033-740693B3AECC}" srcOrd="3" destOrd="0" parTransId="{90B3954A-6390-48C6-BF43-A7619C6D804B}" sibTransId="{A9F28108-1654-4450-B301-318B1BF6400F}"/>
    <dgm:cxn modelId="{6EDC594F-22F0-40A0-9AEF-7A80FF93017F}" srcId="{226CD4CB-8052-438B-A90A-181F01A7C224}" destId="{CE9336CC-7017-4E7E-BCD5-54CC7117FDD8}" srcOrd="1" destOrd="0" parTransId="{80AE37F8-FBF2-445B-A7DC-C9B3FA1036A2}" sibTransId="{EF95BFBE-B0FA-4981-9EDA-6942621CE29B}"/>
    <dgm:cxn modelId="{2047995E-CF6F-4056-A13F-9D49A8564861}" srcId="{B7AA731A-CA65-4FA2-BECF-C9D2B00399F3}" destId="{F3E15D3D-BFE4-4241-AEE8-4D34AEF59CF1}" srcOrd="0" destOrd="0" parTransId="{1EB69568-4A95-4760-8C01-39DC5C29F7A9}" sibTransId="{08428F16-6F20-4D31-9394-6147156722F5}"/>
    <dgm:cxn modelId="{63C4FC5E-5B49-4397-9AA8-F8095BA3E53B}" type="presOf" srcId="{8C9E6A6A-D64C-4C9A-91F9-4D3BF8C70EC0}" destId="{79E23A6F-4DF5-4156-8D4A-BBF40C767684}" srcOrd="0" destOrd="4" presId="urn:microsoft.com/office/officeart/2005/8/layout/list1"/>
    <dgm:cxn modelId="{B2EEBB61-BF3E-4EF3-A7AE-A12FDCC15FF0}" srcId="{226CD4CB-8052-438B-A90A-181F01A7C224}" destId="{8C9E6A6A-D64C-4C9A-91F9-4D3BF8C70EC0}" srcOrd="2" destOrd="0" parTransId="{5E2ED693-8123-4756-AB69-76ADCF975357}" sibTransId="{208F0F83-76BE-4195-AC84-02BBC94A3464}"/>
    <dgm:cxn modelId="{F7EB1B63-EEC4-4676-BE2B-34F5B88A8902}" type="presOf" srcId="{CE9336CC-7017-4E7E-BCD5-54CC7117FDD8}" destId="{79E23A6F-4DF5-4156-8D4A-BBF40C767684}" srcOrd="0" destOrd="3" presId="urn:microsoft.com/office/officeart/2005/8/layout/list1"/>
    <dgm:cxn modelId="{9CCB4975-5C33-49AF-B8BC-09A79E5E9988}" type="presOf" srcId="{F3E15D3D-BFE4-4241-AEE8-4D34AEF59CF1}" destId="{9780AA5A-83E3-4950-B358-117B398A37FD}" srcOrd="1" destOrd="0" presId="urn:microsoft.com/office/officeart/2005/8/layout/list1"/>
    <dgm:cxn modelId="{39ADAB8D-88EE-40B1-AA8A-B13FEDEB3BE5}" srcId="{226CD4CB-8052-438B-A90A-181F01A7C224}" destId="{C37B05D1-A45C-4B41-834B-F54F848236DC}" srcOrd="5" destOrd="0" parTransId="{FF21560D-DB63-4DE0-B614-EF5DC6324BCB}" sibTransId="{D47C6E92-FACD-4111-B6A2-13272133762C}"/>
    <dgm:cxn modelId="{1DB4939E-9E0A-4EBB-980E-56F2AEDE1619}" srcId="{226CD4CB-8052-438B-A90A-181F01A7C224}" destId="{1D2D0822-2D6F-4831-872E-61243C3203A2}" srcOrd="6" destOrd="0" parTransId="{6B2BCC6D-C92E-4657-A997-A18517ADF5FA}" sibTransId="{DC9F7329-3E60-4B57-B9BE-738A32B115F9}"/>
    <dgm:cxn modelId="{760BD2A1-452C-4278-B1C8-BEF4455C2ED9}" type="presOf" srcId="{B7AA731A-CA65-4FA2-BECF-C9D2B00399F3}" destId="{0F5E342A-3192-48E8-AACB-5F00C819C438}" srcOrd="0" destOrd="0" presId="urn:microsoft.com/office/officeart/2005/8/layout/list1"/>
    <dgm:cxn modelId="{6C3100AB-B9D4-4947-99C7-D12F8AA0910A}" type="presOf" srcId="{264CB7D0-042D-48D4-89B6-0DE824DC4A60}" destId="{79E23A6F-4DF5-4156-8D4A-BBF40C767684}" srcOrd="0" destOrd="2" presId="urn:microsoft.com/office/officeart/2005/8/layout/list1"/>
    <dgm:cxn modelId="{3EBD2AAD-7A6E-474F-867F-4E46C90D5AA6}" type="presOf" srcId="{F3E15D3D-BFE4-4241-AEE8-4D34AEF59CF1}" destId="{DEDEE87B-4DBB-4144-A5E5-0C913CF4EC47}" srcOrd="0" destOrd="0" presId="urn:microsoft.com/office/officeart/2005/8/layout/list1"/>
    <dgm:cxn modelId="{81B51CC7-BBD1-4416-BDAB-565AE577B93D}" srcId="{226CD4CB-8052-438B-A90A-181F01A7C224}" destId="{A6B584A8-46F4-4671-A23F-5A714183DF2B}" srcOrd="4" destOrd="0" parTransId="{3333C954-2F34-4BD2-93FC-4B5815CD6678}" sibTransId="{B882A280-6FB9-4B0D-BCF5-87CCA1E314F2}"/>
    <dgm:cxn modelId="{C2AE08D8-19FE-4F54-9920-9414D28D28E0}" type="presOf" srcId="{226CD4CB-8052-438B-A90A-181F01A7C224}" destId="{79E23A6F-4DF5-4156-8D4A-BBF40C767684}" srcOrd="0" destOrd="1" presId="urn:microsoft.com/office/officeart/2005/8/layout/list1"/>
    <dgm:cxn modelId="{22C1FEED-655B-464F-A3A9-233DD366FDD7}" type="presOf" srcId="{223CB89B-D5CE-4ABF-B26A-5F7198081AB9}" destId="{79E23A6F-4DF5-4156-8D4A-BBF40C767684}" srcOrd="0" destOrd="9" presId="urn:microsoft.com/office/officeart/2005/8/layout/list1"/>
    <dgm:cxn modelId="{891E44F2-6412-4758-9EBE-E594B5344B35}" srcId="{F3E15D3D-BFE4-4241-AEE8-4D34AEF59CF1}" destId="{226CD4CB-8052-438B-A90A-181F01A7C224}" srcOrd="1" destOrd="0" parTransId="{29C940CC-6266-4140-973B-BAB309AE2B86}" sibTransId="{F133660D-0C87-4DCF-B72D-9AC020CADA95}"/>
    <dgm:cxn modelId="{3BD1D639-282F-4EE9-A474-EB9A2A1D52E6}" type="presParOf" srcId="{0F5E342A-3192-48E8-AACB-5F00C819C438}" destId="{16586578-DDEB-4708-BF4B-079FA6B253A1}" srcOrd="0" destOrd="0" presId="urn:microsoft.com/office/officeart/2005/8/layout/list1"/>
    <dgm:cxn modelId="{A37B7C0A-AE7E-4854-B41B-7CA237D64BD6}" type="presParOf" srcId="{16586578-DDEB-4708-BF4B-079FA6B253A1}" destId="{DEDEE87B-4DBB-4144-A5E5-0C913CF4EC47}" srcOrd="0" destOrd="0" presId="urn:microsoft.com/office/officeart/2005/8/layout/list1"/>
    <dgm:cxn modelId="{1575A47E-AB2E-435A-9D79-0F72FC7B7558}" type="presParOf" srcId="{16586578-DDEB-4708-BF4B-079FA6B253A1}" destId="{9780AA5A-83E3-4950-B358-117B398A37FD}" srcOrd="1" destOrd="0" presId="urn:microsoft.com/office/officeart/2005/8/layout/list1"/>
    <dgm:cxn modelId="{7DA8D39A-78B1-430E-9796-2DECD753E9EE}" type="presParOf" srcId="{0F5E342A-3192-48E8-AACB-5F00C819C438}" destId="{FE129949-419A-4636-9FFB-94ACF2989880}" srcOrd="1" destOrd="0" presId="urn:microsoft.com/office/officeart/2005/8/layout/list1"/>
    <dgm:cxn modelId="{2CE8F304-F94D-4F71-A115-BBA4B0739649}" type="presParOf" srcId="{0F5E342A-3192-48E8-AACB-5F00C819C438}" destId="{79E23A6F-4DF5-4156-8D4A-BBF40C76768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9052FB-CE04-44B5-97E4-168838C38896}">
      <dgm:prSet custT="1"/>
      <dgm:spPr/>
      <dgm:t>
        <a:bodyPr/>
        <a:lstStyle/>
        <a:p>
          <a:pPr algn="ctr"/>
          <a:r>
            <a:rPr lang="en-US" sz="4000" dirty="0"/>
            <a:t>Can you provide it?</a:t>
          </a:r>
        </a:p>
        <a:p>
          <a:pPr algn="l"/>
          <a:r>
            <a:rPr lang="en-US" sz="2400" dirty="0"/>
            <a:t>Only able to dispense from an OTP or hospital setting. </a:t>
          </a:r>
          <a:r>
            <a:rPr lang="en-US" sz="2400" b="1" dirty="0"/>
            <a:t>Cannot</a:t>
          </a:r>
          <a:r>
            <a:rPr lang="en-US" sz="2400" dirty="0"/>
            <a:t> prescribe from an outpatient setting</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8AA33DB1-F1E8-4663-9965-062BA17AC11C}" type="pres">
      <dgm:prSet presAssocID="{099052FB-CE04-44B5-97E4-168838C38896}" presName="node" presStyleLbl="node1" presStyleIdx="0" presStyleCnt="1" custScaleX="108245">
        <dgm:presLayoutVars>
          <dgm:bulletEnabled val="1"/>
        </dgm:presLayoutVars>
      </dgm:prSet>
      <dgm:spPr/>
    </dgm:pt>
  </dgm:ptLst>
  <dgm:cxnLst>
    <dgm:cxn modelId="{6F348524-4374-4878-ACD6-E32E22053D4C}" type="presOf" srcId="{23C898DF-15C3-4173-A014-3B8095B07079}" destId="{E6EABF4A-8293-46E8-8A98-548B88DEB502}" srcOrd="0" destOrd="0" presId="urn:microsoft.com/office/officeart/2005/8/layout/default"/>
    <dgm:cxn modelId="{1C305D9E-B456-4E76-B6B4-A8D51844F3A4}" srcId="{23C898DF-15C3-4173-A014-3B8095B07079}" destId="{099052FB-CE04-44B5-97E4-168838C38896}" srcOrd="0" destOrd="0" parTransId="{117BF199-1582-46A7-BC2F-FA8D13F54EF2}" sibTransId="{A001F451-5714-427D-9694-14F2197AD7B1}"/>
    <dgm:cxn modelId="{F34B62BF-8290-4193-9D56-269AC93B6624}" type="presOf" srcId="{099052FB-CE04-44B5-97E4-168838C38896}" destId="{8AA33DB1-F1E8-4663-9965-062BA17AC11C}" srcOrd="0" destOrd="0" presId="urn:microsoft.com/office/officeart/2005/8/layout/default"/>
    <dgm:cxn modelId="{D2F828A2-7DBF-4C37-9B36-0A8582CCD782}" type="presParOf" srcId="{E6EABF4A-8293-46E8-8A98-548B88DEB502}" destId="{8AA33DB1-F1E8-4663-9965-062BA17AC11C}"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73A7AE-11C7-411B-AE01-17041D6D882E}">
      <dgm:prSet custT="1"/>
      <dgm:spPr/>
      <dgm:t>
        <a:bodyPr/>
        <a:lstStyle/>
        <a:p>
          <a:pPr algn="ctr"/>
          <a:r>
            <a:rPr lang="en-US" sz="4000" dirty="0"/>
            <a:t>Will they/can they start it?</a:t>
          </a:r>
        </a:p>
        <a:p>
          <a:pPr algn="l"/>
          <a:r>
            <a:rPr lang="en-US" sz="2400" dirty="0"/>
            <a:t>No need for withdrawal</a:t>
          </a:r>
        </a:p>
        <a:p>
          <a:pPr algn="l"/>
          <a:r>
            <a:rPr lang="en-US" sz="2400" b="1" dirty="0"/>
            <a:t>BUT </a:t>
          </a:r>
          <a:r>
            <a:rPr lang="en-US" sz="2400" dirty="0"/>
            <a:t>the risk of death while on methadone is highest during the initial four weeks of treatment, the induction phase</a:t>
          </a:r>
        </a:p>
        <a:p>
          <a:pPr algn="l"/>
          <a:r>
            <a:rPr lang="en-US" sz="2400" dirty="0"/>
            <a:t>Start low/go slow, which can be difficult</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60F75C89-9252-48D1-BA88-FE5D9FF75204}" type="pres">
      <dgm:prSet presAssocID="{9173A7AE-11C7-411B-AE01-17041D6D882E}" presName="node" presStyleLbl="node1" presStyleIdx="0" presStyleCnt="1" custScaleX="108245">
        <dgm:presLayoutVars>
          <dgm:bulletEnabled val="1"/>
        </dgm:presLayoutVars>
      </dgm:prSet>
      <dgm:spPr/>
    </dgm:pt>
  </dgm:ptLst>
  <dgm:cxnLst>
    <dgm:cxn modelId="{77CE8E07-2CA1-42C8-86E6-AE4E435C67A6}" type="presOf" srcId="{9173A7AE-11C7-411B-AE01-17041D6D882E}" destId="{60F75C89-9252-48D1-BA88-FE5D9FF75204}" srcOrd="0" destOrd="0" presId="urn:microsoft.com/office/officeart/2005/8/layout/default"/>
    <dgm:cxn modelId="{6F348524-4374-4878-ACD6-E32E22053D4C}" type="presOf" srcId="{23C898DF-15C3-4173-A014-3B8095B07079}" destId="{E6EABF4A-8293-46E8-8A98-548B88DEB502}" srcOrd="0" destOrd="0" presId="urn:microsoft.com/office/officeart/2005/8/layout/default"/>
    <dgm:cxn modelId="{2563FF9C-AE40-47F7-B2B9-4F9407A19CB6}" srcId="{23C898DF-15C3-4173-A014-3B8095B07079}" destId="{9173A7AE-11C7-411B-AE01-17041D6D882E}" srcOrd="0" destOrd="0" parTransId="{66B7D478-0D78-4373-9728-060A5B1EF535}" sibTransId="{3B2E4BEC-8D2D-445C-A0CC-4840C7C20DCE}"/>
    <dgm:cxn modelId="{F6E69D60-A1E3-4D1C-ADE1-9878AE29D5C0}" type="presParOf" srcId="{E6EABF4A-8293-46E8-8A98-548B88DEB502}" destId="{60F75C89-9252-48D1-BA88-FE5D9FF7520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EA0600-7681-42BD-9D03-89AD6748F6B2}">
      <dgm:prSet custT="1"/>
      <dgm:spPr/>
      <dgm:t>
        <a:bodyPr/>
        <a:lstStyle/>
        <a:p>
          <a:pPr algn="ctr"/>
          <a:r>
            <a:rPr lang="en-US" sz="4000" dirty="0"/>
            <a:t>Other variables</a:t>
          </a:r>
        </a:p>
        <a:p>
          <a:pPr algn="l"/>
          <a:r>
            <a:rPr lang="en-US" sz="2400" dirty="0"/>
            <a:t>Prolonged QT</a:t>
          </a:r>
        </a:p>
        <a:p>
          <a:pPr algn="l"/>
          <a:r>
            <a:rPr lang="en-US" sz="2400" dirty="0"/>
            <a:t> Need to show up daily x 90 days minimum</a:t>
          </a:r>
        </a:p>
        <a:p>
          <a:pPr algn="l"/>
          <a:r>
            <a:rPr lang="en-US" sz="2400" dirty="0"/>
            <a:t>Safe place to store meds</a:t>
          </a:r>
        </a:p>
        <a:p>
          <a:pPr algn="l"/>
          <a:r>
            <a:rPr lang="en-US" sz="2400" dirty="0"/>
            <a:t>Drug-Drug interactions</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1B339142-F6F3-4978-8A49-07B612C780F8}" type="pres">
      <dgm:prSet presAssocID="{E8EA0600-7681-42BD-9D03-89AD6748F6B2}" presName="node" presStyleLbl="node1" presStyleIdx="0" presStyleCnt="1" custScaleX="108245">
        <dgm:presLayoutVars>
          <dgm:bulletEnabled val="1"/>
        </dgm:presLayoutVars>
      </dgm:prSet>
      <dgm:spPr/>
    </dgm:pt>
  </dgm:ptLst>
  <dgm:cxnLst>
    <dgm:cxn modelId="{6F348524-4374-4878-ACD6-E32E22053D4C}" type="presOf" srcId="{23C898DF-15C3-4173-A014-3B8095B07079}" destId="{E6EABF4A-8293-46E8-8A98-548B88DEB502}" srcOrd="0" destOrd="0" presId="urn:microsoft.com/office/officeart/2005/8/layout/default"/>
    <dgm:cxn modelId="{EE464471-2114-491F-8BCB-27B3871A1E40}" srcId="{23C898DF-15C3-4173-A014-3B8095B07079}" destId="{E8EA0600-7681-42BD-9D03-89AD6748F6B2}" srcOrd="0" destOrd="0" parTransId="{74BDD636-C08C-42AA-B6C9-FC9D83B8E96F}" sibTransId="{F2D2FD08-51EA-41B3-9558-E710896C6C2B}"/>
    <dgm:cxn modelId="{6469758F-FC4D-4DAB-B02E-196CE0945239}" type="presOf" srcId="{E8EA0600-7681-42BD-9D03-89AD6748F6B2}" destId="{1B339142-F6F3-4978-8A49-07B612C780F8}" srcOrd="0" destOrd="0" presId="urn:microsoft.com/office/officeart/2005/8/layout/default"/>
    <dgm:cxn modelId="{5EB8E434-693B-48B2-91A4-6CD9857AC72B}" type="presParOf" srcId="{E6EABF4A-8293-46E8-8A98-548B88DEB502}" destId="{1B339142-F6F3-4978-8A49-07B612C780F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75FDC81-BF02-4DCD-B856-511E6C47B3B6}">
      <dgm:prSet/>
      <dgm:spPr/>
      <dgm:t>
        <a:bodyPr/>
        <a:lstStyle/>
        <a:p>
          <a:r>
            <a:rPr lang="en-US"/>
            <a:t>Do they want it?</a:t>
          </a:r>
        </a:p>
      </dgm:t>
    </dgm:pt>
    <dgm:pt modelId="{6A16F83A-C346-447D-AB9C-5EB4581791F1}" type="parTrans" cxnId="{F1EFA625-86E2-45AC-B44A-709254A981AE}">
      <dgm:prSet/>
      <dgm:spPr/>
      <dgm:t>
        <a:bodyPr/>
        <a:lstStyle/>
        <a:p>
          <a:endParaRPr lang="en-US"/>
        </a:p>
      </dgm:t>
    </dgm:pt>
    <dgm:pt modelId="{9FC686B0-A703-459A-A542-6DAAC8809517}" type="sibTrans" cxnId="{F1EFA625-86E2-45AC-B44A-709254A981AE}">
      <dgm:prSet/>
      <dgm:spPr/>
      <dgm:t>
        <a:bodyPr/>
        <a:lstStyle/>
        <a:p>
          <a:endParaRPr lang="en-US"/>
        </a:p>
      </dgm:t>
    </dgm:pt>
    <dgm:pt modelId="{099052FB-CE04-44B5-97E4-168838C38896}">
      <dgm:prSet/>
      <dgm:spPr/>
      <dgm:t>
        <a:bodyPr/>
        <a:lstStyle/>
        <a:p>
          <a:r>
            <a:rPr lang="en-US" dirty="0"/>
            <a:t>Can you provide it?</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9173A7AE-11C7-411B-AE01-17041D6D882E}">
      <dgm:prSet/>
      <dgm:spPr/>
      <dgm:t>
        <a:bodyPr/>
        <a:lstStyle/>
        <a:p>
          <a:r>
            <a:rPr lang="en-US" dirty="0"/>
            <a:t>Will they/can they start it?</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8EA0600-7681-42BD-9D03-89AD6748F6B2}">
      <dgm:prSet/>
      <dgm:spPr/>
      <dgm:t>
        <a:bodyPr/>
        <a:lstStyle/>
        <a:p>
          <a:r>
            <a:rPr lang="en-US"/>
            <a:t>Other clinical variables</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99E7E497-DF8B-4247-BFD3-FFFB44686C70}" type="pres">
      <dgm:prSet presAssocID="{775FDC81-BF02-4DCD-B856-511E6C47B3B6}" presName="node" presStyleLbl="node1" presStyleIdx="0" presStyleCnt="4">
        <dgm:presLayoutVars>
          <dgm:bulletEnabled val="1"/>
        </dgm:presLayoutVars>
      </dgm:prSet>
      <dgm:spPr/>
    </dgm:pt>
    <dgm:pt modelId="{B8C3D22D-CB4F-49AA-A1A3-A20A53D16A7C}" type="pres">
      <dgm:prSet presAssocID="{9FC686B0-A703-459A-A542-6DAAC8809517}" presName="sibTrans" presStyleCnt="0"/>
      <dgm:spPr/>
    </dgm:pt>
    <dgm:pt modelId="{8AA33DB1-F1E8-4663-9965-062BA17AC11C}" type="pres">
      <dgm:prSet presAssocID="{099052FB-CE04-44B5-97E4-168838C38896}" presName="node" presStyleLbl="node1" presStyleIdx="1" presStyleCnt="4">
        <dgm:presLayoutVars>
          <dgm:bulletEnabled val="1"/>
        </dgm:presLayoutVars>
      </dgm:prSet>
      <dgm:spPr/>
    </dgm:pt>
    <dgm:pt modelId="{7BB11B72-0BE6-4D90-B361-9FD3B07A7190}" type="pres">
      <dgm:prSet presAssocID="{A001F451-5714-427D-9694-14F2197AD7B1}" presName="sibTrans" presStyleCnt="0"/>
      <dgm:spPr/>
    </dgm:pt>
    <dgm:pt modelId="{60F75C89-9252-48D1-BA88-FE5D9FF75204}" type="pres">
      <dgm:prSet presAssocID="{9173A7AE-11C7-411B-AE01-17041D6D882E}" presName="node" presStyleLbl="node1" presStyleIdx="2" presStyleCnt="4">
        <dgm:presLayoutVars>
          <dgm:bulletEnabled val="1"/>
        </dgm:presLayoutVars>
      </dgm:prSet>
      <dgm:spPr/>
    </dgm:pt>
    <dgm:pt modelId="{1B777E4E-3A4B-4FA4-A2D0-C419700884B9}" type="pres">
      <dgm:prSet presAssocID="{3B2E4BEC-8D2D-445C-A0CC-4840C7C20DCE}" presName="sibTrans" presStyleCnt="0"/>
      <dgm:spPr/>
    </dgm:pt>
    <dgm:pt modelId="{1B339142-F6F3-4978-8A49-07B612C780F8}" type="pres">
      <dgm:prSet presAssocID="{E8EA0600-7681-42BD-9D03-89AD6748F6B2}" presName="node" presStyleLbl="node1" presStyleIdx="3" presStyleCnt="4">
        <dgm:presLayoutVars>
          <dgm:bulletEnabled val="1"/>
        </dgm:presLayoutVars>
      </dgm:prSet>
      <dgm:spPr/>
    </dgm:pt>
  </dgm:ptLst>
  <dgm:cxnLst>
    <dgm:cxn modelId="{77CE8E07-2CA1-42C8-86E6-AE4E435C67A6}" type="presOf" srcId="{9173A7AE-11C7-411B-AE01-17041D6D882E}" destId="{60F75C89-9252-48D1-BA88-FE5D9FF75204}" srcOrd="0" destOrd="0" presId="urn:microsoft.com/office/officeart/2005/8/layout/default"/>
    <dgm:cxn modelId="{6F348524-4374-4878-ACD6-E32E22053D4C}" type="presOf" srcId="{23C898DF-15C3-4173-A014-3B8095B07079}" destId="{E6EABF4A-8293-46E8-8A98-548B88DEB502}" srcOrd="0" destOrd="0" presId="urn:microsoft.com/office/officeart/2005/8/layout/default"/>
    <dgm:cxn modelId="{F1EFA625-86E2-45AC-B44A-709254A981AE}" srcId="{23C898DF-15C3-4173-A014-3B8095B07079}" destId="{775FDC81-BF02-4DCD-B856-511E6C47B3B6}" srcOrd="0" destOrd="0" parTransId="{6A16F83A-C346-447D-AB9C-5EB4581791F1}" sibTransId="{9FC686B0-A703-459A-A542-6DAAC8809517}"/>
    <dgm:cxn modelId="{AAD9284B-648F-45A2-9543-F1F5B4BA2D99}" type="presOf" srcId="{775FDC81-BF02-4DCD-B856-511E6C47B3B6}" destId="{99E7E497-DF8B-4247-BFD3-FFFB44686C70}" srcOrd="0" destOrd="0" presId="urn:microsoft.com/office/officeart/2005/8/layout/default"/>
    <dgm:cxn modelId="{EE464471-2114-491F-8BCB-27B3871A1E40}" srcId="{23C898DF-15C3-4173-A014-3B8095B07079}" destId="{E8EA0600-7681-42BD-9D03-89AD6748F6B2}" srcOrd="3" destOrd="0" parTransId="{74BDD636-C08C-42AA-B6C9-FC9D83B8E96F}" sibTransId="{F2D2FD08-51EA-41B3-9558-E710896C6C2B}"/>
    <dgm:cxn modelId="{6469758F-FC4D-4DAB-B02E-196CE0945239}" type="presOf" srcId="{E8EA0600-7681-42BD-9D03-89AD6748F6B2}" destId="{1B339142-F6F3-4978-8A49-07B612C780F8}" srcOrd="0" destOrd="0" presId="urn:microsoft.com/office/officeart/2005/8/layout/default"/>
    <dgm:cxn modelId="{2563FF9C-AE40-47F7-B2B9-4F9407A19CB6}" srcId="{23C898DF-15C3-4173-A014-3B8095B07079}" destId="{9173A7AE-11C7-411B-AE01-17041D6D882E}" srcOrd="2" destOrd="0" parTransId="{66B7D478-0D78-4373-9728-060A5B1EF535}" sibTransId="{3B2E4BEC-8D2D-445C-A0CC-4840C7C20DCE}"/>
    <dgm:cxn modelId="{1C305D9E-B456-4E76-B6B4-A8D51844F3A4}" srcId="{23C898DF-15C3-4173-A014-3B8095B07079}" destId="{099052FB-CE04-44B5-97E4-168838C38896}" srcOrd="1" destOrd="0" parTransId="{117BF199-1582-46A7-BC2F-FA8D13F54EF2}" sibTransId="{A001F451-5714-427D-9694-14F2197AD7B1}"/>
    <dgm:cxn modelId="{F34B62BF-8290-4193-9D56-269AC93B6624}" type="presOf" srcId="{099052FB-CE04-44B5-97E4-168838C38896}" destId="{8AA33DB1-F1E8-4663-9965-062BA17AC11C}" srcOrd="0" destOrd="0" presId="urn:microsoft.com/office/officeart/2005/8/layout/default"/>
    <dgm:cxn modelId="{27AC9665-6DC3-48ED-AB4C-69688556C20F}" type="presParOf" srcId="{E6EABF4A-8293-46E8-8A98-548B88DEB502}" destId="{99E7E497-DF8B-4247-BFD3-FFFB44686C70}" srcOrd="0" destOrd="0" presId="urn:microsoft.com/office/officeart/2005/8/layout/default"/>
    <dgm:cxn modelId="{E97D91B7-A708-4FDB-A90C-0380367B3030}" type="presParOf" srcId="{E6EABF4A-8293-46E8-8A98-548B88DEB502}" destId="{B8C3D22D-CB4F-49AA-A1A3-A20A53D16A7C}" srcOrd="1" destOrd="0" presId="urn:microsoft.com/office/officeart/2005/8/layout/default"/>
    <dgm:cxn modelId="{D2F828A2-7DBF-4C37-9B36-0A8582CCD782}" type="presParOf" srcId="{E6EABF4A-8293-46E8-8A98-548B88DEB502}" destId="{8AA33DB1-F1E8-4663-9965-062BA17AC11C}" srcOrd="2" destOrd="0" presId="urn:microsoft.com/office/officeart/2005/8/layout/default"/>
    <dgm:cxn modelId="{4D8C7055-42BC-4F25-A6DD-8EBFF6BD78D2}" type="presParOf" srcId="{E6EABF4A-8293-46E8-8A98-548B88DEB502}" destId="{7BB11B72-0BE6-4D90-B361-9FD3B07A7190}" srcOrd="3" destOrd="0" presId="urn:microsoft.com/office/officeart/2005/8/layout/default"/>
    <dgm:cxn modelId="{F6E69D60-A1E3-4D1C-ADE1-9878AE29D5C0}" type="presParOf" srcId="{E6EABF4A-8293-46E8-8A98-548B88DEB502}" destId="{60F75C89-9252-48D1-BA88-FE5D9FF75204}" srcOrd="4" destOrd="0" presId="urn:microsoft.com/office/officeart/2005/8/layout/default"/>
    <dgm:cxn modelId="{4FA3DFDB-76CC-47A5-B10D-BCBFAF5445CF}" type="presParOf" srcId="{E6EABF4A-8293-46E8-8A98-548B88DEB502}" destId="{1B777E4E-3A4B-4FA4-A2D0-C419700884B9}" srcOrd="5" destOrd="0" presId="urn:microsoft.com/office/officeart/2005/8/layout/default"/>
    <dgm:cxn modelId="{5EB8E434-693B-48B2-91A4-6CD9857AC72B}" type="presParOf" srcId="{E6EABF4A-8293-46E8-8A98-548B88DEB502}" destId="{1B339142-F6F3-4978-8A49-07B612C780F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9052FB-CE04-44B5-97E4-168838C38896}">
      <dgm:prSet custT="1"/>
      <dgm:spPr/>
      <dgm:t>
        <a:bodyPr/>
        <a:lstStyle/>
        <a:p>
          <a:pPr algn="ctr"/>
          <a:r>
            <a:rPr lang="en-US" sz="4000" dirty="0"/>
            <a:t>Can you provide it?</a:t>
          </a:r>
        </a:p>
        <a:p>
          <a:pPr algn="l"/>
          <a:r>
            <a:rPr lang="en-US" sz="2400" dirty="0"/>
            <a:t>Provider with an X-waiver</a:t>
          </a:r>
        </a:p>
        <a:p>
          <a:pPr algn="l"/>
          <a:endParaRPr lang="en-US" sz="2400" dirty="0"/>
        </a:p>
        <a:p>
          <a:pPr algn="l"/>
          <a:r>
            <a:rPr lang="en-US" sz="2400" dirty="0"/>
            <a:t>Patient limits</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8AA33DB1-F1E8-4663-9965-062BA17AC11C}" type="pres">
      <dgm:prSet presAssocID="{099052FB-CE04-44B5-97E4-168838C38896}" presName="node" presStyleLbl="node1" presStyleIdx="0" presStyleCnt="1" custScaleX="108245">
        <dgm:presLayoutVars>
          <dgm:bulletEnabled val="1"/>
        </dgm:presLayoutVars>
      </dgm:prSet>
      <dgm:spPr/>
    </dgm:pt>
  </dgm:ptLst>
  <dgm:cxnLst>
    <dgm:cxn modelId="{6F348524-4374-4878-ACD6-E32E22053D4C}" type="presOf" srcId="{23C898DF-15C3-4173-A014-3B8095B07079}" destId="{E6EABF4A-8293-46E8-8A98-548B88DEB502}" srcOrd="0" destOrd="0" presId="urn:microsoft.com/office/officeart/2005/8/layout/default"/>
    <dgm:cxn modelId="{1C305D9E-B456-4E76-B6B4-A8D51844F3A4}" srcId="{23C898DF-15C3-4173-A014-3B8095B07079}" destId="{099052FB-CE04-44B5-97E4-168838C38896}" srcOrd="0" destOrd="0" parTransId="{117BF199-1582-46A7-BC2F-FA8D13F54EF2}" sibTransId="{A001F451-5714-427D-9694-14F2197AD7B1}"/>
    <dgm:cxn modelId="{F34B62BF-8290-4193-9D56-269AC93B6624}" type="presOf" srcId="{099052FB-CE04-44B5-97E4-168838C38896}" destId="{8AA33DB1-F1E8-4663-9965-062BA17AC11C}" srcOrd="0" destOrd="0" presId="urn:microsoft.com/office/officeart/2005/8/layout/default"/>
    <dgm:cxn modelId="{D2F828A2-7DBF-4C37-9B36-0A8582CCD782}" type="presParOf" srcId="{E6EABF4A-8293-46E8-8A98-548B88DEB502}" destId="{8AA33DB1-F1E8-4663-9965-062BA17AC11C}"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73A7AE-11C7-411B-AE01-17041D6D882E}">
      <dgm:prSet custT="1"/>
      <dgm:spPr/>
      <dgm:t>
        <a:bodyPr/>
        <a:lstStyle/>
        <a:p>
          <a:pPr algn="ctr"/>
          <a:r>
            <a:rPr lang="en-US" sz="4000" dirty="0"/>
            <a:t>Will they/can they start it?</a:t>
          </a:r>
        </a:p>
        <a:p>
          <a:pPr algn="l"/>
          <a:r>
            <a:rPr lang="en-US" sz="2400" dirty="0"/>
            <a:t>Requires a brief period of withdrawal (usually 8 </a:t>
          </a:r>
          <a:r>
            <a:rPr lang="mr-IN" sz="2400" dirty="0">
              <a:cs typeface="Mangal"/>
            </a:rPr>
            <a:t>–</a:t>
          </a:r>
          <a:r>
            <a:rPr lang="en-US" sz="2400" dirty="0"/>
            <a:t> 18 hours off opioids)</a:t>
          </a:r>
        </a:p>
        <a:p>
          <a:pPr algn="l"/>
          <a:endParaRPr lang="en-US" sz="2400" dirty="0"/>
        </a:p>
        <a:p>
          <a:pPr algn="l"/>
          <a:r>
            <a:rPr lang="en-US" sz="2400" dirty="0"/>
            <a:t>XR buprenorphine: recommend 7 days SL first (8-24 mg)</a:t>
          </a:r>
        </a:p>
        <a:p>
          <a:pPr algn="l">
            <a:buNone/>
          </a:pPr>
          <a:r>
            <a:rPr lang="en-US" sz="2400" dirty="0"/>
            <a:t>Subcutaneous abdominal injection that HURTs</a:t>
          </a:r>
        </a:p>
        <a:p>
          <a:pPr algn="l">
            <a:buNone/>
          </a:pPr>
          <a:endParaRPr lang="en-US" sz="2400" dirty="0"/>
        </a:p>
        <a:p>
          <a:pPr algn="l">
            <a:buNone/>
          </a:pPr>
          <a:r>
            <a:rPr lang="en-US" sz="2400" dirty="0"/>
            <a:t>No increased mortality during induction</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60F75C89-9252-48D1-BA88-FE5D9FF75204}" type="pres">
      <dgm:prSet presAssocID="{9173A7AE-11C7-411B-AE01-17041D6D882E}" presName="node" presStyleLbl="node1" presStyleIdx="0" presStyleCnt="1" custScaleX="108245">
        <dgm:presLayoutVars>
          <dgm:bulletEnabled val="1"/>
        </dgm:presLayoutVars>
      </dgm:prSet>
      <dgm:spPr/>
    </dgm:pt>
  </dgm:ptLst>
  <dgm:cxnLst>
    <dgm:cxn modelId="{77CE8E07-2CA1-42C8-86E6-AE4E435C67A6}" type="presOf" srcId="{9173A7AE-11C7-411B-AE01-17041D6D882E}" destId="{60F75C89-9252-48D1-BA88-FE5D9FF75204}" srcOrd="0" destOrd="0" presId="urn:microsoft.com/office/officeart/2005/8/layout/default"/>
    <dgm:cxn modelId="{6F348524-4374-4878-ACD6-E32E22053D4C}" type="presOf" srcId="{23C898DF-15C3-4173-A014-3B8095B07079}" destId="{E6EABF4A-8293-46E8-8A98-548B88DEB502}" srcOrd="0" destOrd="0" presId="urn:microsoft.com/office/officeart/2005/8/layout/default"/>
    <dgm:cxn modelId="{2563FF9C-AE40-47F7-B2B9-4F9407A19CB6}" srcId="{23C898DF-15C3-4173-A014-3B8095B07079}" destId="{9173A7AE-11C7-411B-AE01-17041D6D882E}" srcOrd="0" destOrd="0" parTransId="{66B7D478-0D78-4373-9728-060A5B1EF535}" sibTransId="{3B2E4BEC-8D2D-445C-A0CC-4840C7C20DCE}"/>
    <dgm:cxn modelId="{F6E69D60-A1E3-4D1C-ADE1-9878AE29D5C0}" type="presParOf" srcId="{E6EABF4A-8293-46E8-8A98-548B88DEB502}" destId="{60F75C89-9252-48D1-BA88-FE5D9FF7520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EA0600-7681-42BD-9D03-89AD6748F6B2}">
      <dgm:prSet custT="1"/>
      <dgm:spPr/>
      <dgm:t>
        <a:bodyPr/>
        <a:lstStyle/>
        <a:p>
          <a:pPr algn="ctr"/>
          <a:r>
            <a:rPr lang="en-US" sz="4000" dirty="0"/>
            <a:t>Other variables</a:t>
          </a:r>
        </a:p>
        <a:p>
          <a:pPr algn="l"/>
          <a:r>
            <a:rPr lang="en-US" sz="2400" dirty="0"/>
            <a:t>Safe place to store meds</a:t>
          </a:r>
        </a:p>
        <a:p>
          <a:pPr algn="l"/>
          <a:r>
            <a:rPr lang="en-US" sz="2400" dirty="0"/>
            <a:t>Some patients have nausea/headaches with naloxone component</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1B339142-F6F3-4978-8A49-07B612C780F8}" type="pres">
      <dgm:prSet presAssocID="{E8EA0600-7681-42BD-9D03-89AD6748F6B2}" presName="node" presStyleLbl="node1" presStyleIdx="0" presStyleCnt="1" custScaleX="108245">
        <dgm:presLayoutVars>
          <dgm:bulletEnabled val="1"/>
        </dgm:presLayoutVars>
      </dgm:prSet>
      <dgm:spPr/>
    </dgm:pt>
  </dgm:ptLst>
  <dgm:cxnLst>
    <dgm:cxn modelId="{6F348524-4374-4878-ACD6-E32E22053D4C}" type="presOf" srcId="{23C898DF-15C3-4173-A014-3B8095B07079}" destId="{E6EABF4A-8293-46E8-8A98-548B88DEB502}" srcOrd="0" destOrd="0" presId="urn:microsoft.com/office/officeart/2005/8/layout/default"/>
    <dgm:cxn modelId="{EE464471-2114-491F-8BCB-27B3871A1E40}" srcId="{23C898DF-15C3-4173-A014-3B8095B07079}" destId="{E8EA0600-7681-42BD-9D03-89AD6748F6B2}" srcOrd="0" destOrd="0" parTransId="{74BDD636-C08C-42AA-B6C9-FC9D83B8E96F}" sibTransId="{F2D2FD08-51EA-41B3-9558-E710896C6C2B}"/>
    <dgm:cxn modelId="{6469758F-FC4D-4DAB-B02E-196CE0945239}" type="presOf" srcId="{E8EA0600-7681-42BD-9D03-89AD6748F6B2}" destId="{1B339142-F6F3-4978-8A49-07B612C780F8}" srcOrd="0" destOrd="0" presId="urn:microsoft.com/office/officeart/2005/8/layout/default"/>
    <dgm:cxn modelId="{5EB8E434-693B-48B2-91A4-6CD9857AC72B}" type="presParOf" srcId="{E6EABF4A-8293-46E8-8A98-548B88DEB502}" destId="{1B339142-F6F3-4978-8A49-07B612C780F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75FDC81-BF02-4DCD-B856-511E6C47B3B6}">
      <dgm:prSet/>
      <dgm:spPr/>
      <dgm:t>
        <a:bodyPr/>
        <a:lstStyle/>
        <a:p>
          <a:r>
            <a:rPr lang="en-US"/>
            <a:t>Do they want it?</a:t>
          </a:r>
        </a:p>
      </dgm:t>
    </dgm:pt>
    <dgm:pt modelId="{6A16F83A-C346-447D-AB9C-5EB4581791F1}" type="parTrans" cxnId="{F1EFA625-86E2-45AC-B44A-709254A981AE}">
      <dgm:prSet/>
      <dgm:spPr/>
      <dgm:t>
        <a:bodyPr/>
        <a:lstStyle/>
        <a:p>
          <a:endParaRPr lang="en-US"/>
        </a:p>
      </dgm:t>
    </dgm:pt>
    <dgm:pt modelId="{9FC686B0-A703-459A-A542-6DAAC8809517}" type="sibTrans" cxnId="{F1EFA625-86E2-45AC-B44A-709254A981AE}">
      <dgm:prSet/>
      <dgm:spPr/>
      <dgm:t>
        <a:bodyPr/>
        <a:lstStyle/>
        <a:p>
          <a:endParaRPr lang="en-US"/>
        </a:p>
      </dgm:t>
    </dgm:pt>
    <dgm:pt modelId="{099052FB-CE04-44B5-97E4-168838C38896}">
      <dgm:prSet/>
      <dgm:spPr/>
      <dgm:t>
        <a:bodyPr/>
        <a:lstStyle/>
        <a:p>
          <a:r>
            <a:rPr lang="en-US" dirty="0"/>
            <a:t>Can you provide it?</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9173A7AE-11C7-411B-AE01-17041D6D882E}">
      <dgm:prSet/>
      <dgm:spPr/>
      <dgm:t>
        <a:bodyPr/>
        <a:lstStyle/>
        <a:p>
          <a:r>
            <a:rPr lang="en-US" dirty="0"/>
            <a:t>Will they/can they start it?</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8EA0600-7681-42BD-9D03-89AD6748F6B2}">
      <dgm:prSet/>
      <dgm:spPr/>
      <dgm:t>
        <a:bodyPr/>
        <a:lstStyle/>
        <a:p>
          <a:r>
            <a:rPr lang="en-US"/>
            <a:t>Other clinical variables</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99E7E497-DF8B-4247-BFD3-FFFB44686C70}" type="pres">
      <dgm:prSet presAssocID="{775FDC81-BF02-4DCD-B856-511E6C47B3B6}" presName="node" presStyleLbl="node1" presStyleIdx="0" presStyleCnt="4">
        <dgm:presLayoutVars>
          <dgm:bulletEnabled val="1"/>
        </dgm:presLayoutVars>
      </dgm:prSet>
      <dgm:spPr/>
    </dgm:pt>
    <dgm:pt modelId="{B8C3D22D-CB4F-49AA-A1A3-A20A53D16A7C}" type="pres">
      <dgm:prSet presAssocID="{9FC686B0-A703-459A-A542-6DAAC8809517}" presName="sibTrans" presStyleCnt="0"/>
      <dgm:spPr/>
    </dgm:pt>
    <dgm:pt modelId="{8AA33DB1-F1E8-4663-9965-062BA17AC11C}" type="pres">
      <dgm:prSet presAssocID="{099052FB-CE04-44B5-97E4-168838C38896}" presName="node" presStyleLbl="node1" presStyleIdx="1" presStyleCnt="4">
        <dgm:presLayoutVars>
          <dgm:bulletEnabled val="1"/>
        </dgm:presLayoutVars>
      </dgm:prSet>
      <dgm:spPr/>
    </dgm:pt>
    <dgm:pt modelId="{7BB11B72-0BE6-4D90-B361-9FD3B07A7190}" type="pres">
      <dgm:prSet presAssocID="{A001F451-5714-427D-9694-14F2197AD7B1}" presName="sibTrans" presStyleCnt="0"/>
      <dgm:spPr/>
    </dgm:pt>
    <dgm:pt modelId="{60F75C89-9252-48D1-BA88-FE5D9FF75204}" type="pres">
      <dgm:prSet presAssocID="{9173A7AE-11C7-411B-AE01-17041D6D882E}" presName="node" presStyleLbl="node1" presStyleIdx="2" presStyleCnt="4">
        <dgm:presLayoutVars>
          <dgm:bulletEnabled val="1"/>
        </dgm:presLayoutVars>
      </dgm:prSet>
      <dgm:spPr/>
    </dgm:pt>
    <dgm:pt modelId="{1B777E4E-3A4B-4FA4-A2D0-C419700884B9}" type="pres">
      <dgm:prSet presAssocID="{3B2E4BEC-8D2D-445C-A0CC-4840C7C20DCE}" presName="sibTrans" presStyleCnt="0"/>
      <dgm:spPr/>
    </dgm:pt>
    <dgm:pt modelId="{1B339142-F6F3-4978-8A49-07B612C780F8}" type="pres">
      <dgm:prSet presAssocID="{E8EA0600-7681-42BD-9D03-89AD6748F6B2}" presName="node" presStyleLbl="node1" presStyleIdx="3" presStyleCnt="4">
        <dgm:presLayoutVars>
          <dgm:bulletEnabled val="1"/>
        </dgm:presLayoutVars>
      </dgm:prSet>
      <dgm:spPr/>
    </dgm:pt>
  </dgm:ptLst>
  <dgm:cxnLst>
    <dgm:cxn modelId="{77CE8E07-2CA1-42C8-86E6-AE4E435C67A6}" type="presOf" srcId="{9173A7AE-11C7-411B-AE01-17041D6D882E}" destId="{60F75C89-9252-48D1-BA88-FE5D9FF75204}" srcOrd="0" destOrd="0" presId="urn:microsoft.com/office/officeart/2005/8/layout/default"/>
    <dgm:cxn modelId="{6F348524-4374-4878-ACD6-E32E22053D4C}" type="presOf" srcId="{23C898DF-15C3-4173-A014-3B8095B07079}" destId="{E6EABF4A-8293-46E8-8A98-548B88DEB502}" srcOrd="0" destOrd="0" presId="urn:microsoft.com/office/officeart/2005/8/layout/default"/>
    <dgm:cxn modelId="{F1EFA625-86E2-45AC-B44A-709254A981AE}" srcId="{23C898DF-15C3-4173-A014-3B8095B07079}" destId="{775FDC81-BF02-4DCD-B856-511E6C47B3B6}" srcOrd="0" destOrd="0" parTransId="{6A16F83A-C346-447D-AB9C-5EB4581791F1}" sibTransId="{9FC686B0-A703-459A-A542-6DAAC8809517}"/>
    <dgm:cxn modelId="{AAD9284B-648F-45A2-9543-F1F5B4BA2D99}" type="presOf" srcId="{775FDC81-BF02-4DCD-B856-511E6C47B3B6}" destId="{99E7E497-DF8B-4247-BFD3-FFFB44686C70}" srcOrd="0" destOrd="0" presId="urn:microsoft.com/office/officeart/2005/8/layout/default"/>
    <dgm:cxn modelId="{EE464471-2114-491F-8BCB-27B3871A1E40}" srcId="{23C898DF-15C3-4173-A014-3B8095B07079}" destId="{E8EA0600-7681-42BD-9D03-89AD6748F6B2}" srcOrd="3" destOrd="0" parTransId="{74BDD636-C08C-42AA-B6C9-FC9D83B8E96F}" sibTransId="{F2D2FD08-51EA-41B3-9558-E710896C6C2B}"/>
    <dgm:cxn modelId="{6469758F-FC4D-4DAB-B02E-196CE0945239}" type="presOf" srcId="{E8EA0600-7681-42BD-9D03-89AD6748F6B2}" destId="{1B339142-F6F3-4978-8A49-07B612C780F8}" srcOrd="0" destOrd="0" presId="urn:microsoft.com/office/officeart/2005/8/layout/default"/>
    <dgm:cxn modelId="{2563FF9C-AE40-47F7-B2B9-4F9407A19CB6}" srcId="{23C898DF-15C3-4173-A014-3B8095B07079}" destId="{9173A7AE-11C7-411B-AE01-17041D6D882E}" srcOrd="2" destOrd="0" parTransId="{66B7D478-0D78-4373-9728-060A5B1EF535}" sibTransId="{3B2E4BEC-8D2D-445C-A0CC-4840C7C20DCE}"/>
    <dgm:cxn modelId="{1C305D9E-B456-4E76-B6B4-A8D51844F3A4}" srcId="{23C898DF-15C3-4173-A014-3B8095B07079}" destId="{099052FB-CE04-44B5-97E4-168838C38896}" srcOrd="1" destOrd="0" parTransId="{117BF199-1582-46A7-BC2F-FA8D13F54EF2}" sibTransId="{A001F451-5714-427D-9694-14F2197AD7B1}"/>
    <dgm:cxn modelId="{F34B62BF-8290-4193-9D56-269AC93B6624}" type="presOf" srcId="{099052FB-CE04-44B5-97E4-168838C38896}" destId="{8AA33DB1-F1E8-4663-9965-062BA17AC11C}" srcOrd="0" destOrd="0" presId="urn:microsoft.com/office/officeart/2005/8/layout/default"/>
    <dgm:cxn modelId="{27AC9665-6DC3-48ED-AB4C-69688556C20F}" type="presParOf" srcId="{E6EABF4A-8293-46E8-8A98-548B88DEB502}" destId="{99E7E497-DF8B-4247-BFD3-FFFB44686C70}" srcOrd="0" destOrd="0" presId="urn:microsoft.com/office/officeart/2005/8/layout/default"/>
    <dgm:cxn modelId="{E97D91B7-A708-4FDB-A90C-0380367B3030}" type="presParOf" srcId="{E6EABF4A-8293-46E8-8A98-548B88DEB502}" destId="{B8C3D22D-CB4F-49AA-A1A3-A20A53D16A7C}" srcOrd="1" destOrd="0" presId="urn:microsoft.com/office/officeart/2005/8/layout/default"/>
    <dgm:cxn modelId="{D2F828A2-7DBF-4C37-9B36-0A8582CCD782}" type="presParOf" srcId="{E6EABF4A-8293-46E8-8A98-548B88DEB502}" destId="{8AA33DB1-F1E8-4663-9965-062BA17AC11C}" srcOrd="2" destOrd="0" presId="urn:microsoft.com/office/officeart/2005/8/layout/default"/>
    <dgm:cxn modelId="{4D8C7055-42BC-4F25-A6DD-8EBFF6BD78D2}" type="presParOf" srcId="{E6EABF4A-8293-46E8-8A98-548B88DEB502}" destId="{7BB11B72-0BE6-4D90-B361-9FD3B07A7190}" srcOrd="3" destOrd="0" presId="urn:microsoft.com/office/officeart/2005/8/layout/default"/>
    <dgm:cxn modelId="{F6E69D60-A1E3-4D1C-ADE1-9878AE29D5C0}" type="presParOf" srcId="{E6EABF4A-8293-46E8-8A98-548B88DEB502}" destId="{60F75C89-9252-48D1-BA88-FE5D9FF75204}" srcOrd="4" destOrd="0" presId="urn:microsoft.com/office/officeart/2005/8/layout/default"/>
    <dgm:cxn modelId="{4FA3DFDB-76CC-47A5-B10D-BCBFAF5445CF}" type="presParOf" srcId="{E6EABF4A-8293-46E8-8A98-548B88DEB502}" destId="{1B777E4E-3A4B-4FA4-A2D0-C419700884B9}" srcOrd="5" destOrd="0" presId="urn:microsoft.com/office/officeart/2005/8/layout/default"/>
    <dgm:cxn modelId="{5EB8E434-693B-48B2-91A4-6CD9857AC72B}" type="presParOf" srcId="{E6EABF4A-8293-46E8-8A98-548B88DEB502}" destId="{1B339142-F6F3-4978-8A49-07B612C780F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9052FB-CE04-44B5-97E4-168838C38896}">
      <dgm:prSet custT="1"/>
      <dgm:spPr/>
      <dgm:t>
        <a:bodyPr/>
        <a:lstStyle/>
        <a:p>
          <a:pPr algn="ctr"/>
          <a:r>
            <a:rPr lang="en-US" sz="4000" dirty="0"/>
            <a:t>Can you provide it?</a:t>
          </a:r>
        </a:p>
        <a:p>
          <a:pPr algn="l"/>
          <a:r>
            <a:rPr lang="en-US" sz="2400" dirty="0"/>
            <a:t>No special training or license</a:t>
          </a:r>
        </a:p>
        <a:p>
          <a:pPr algn="l"/>
          <a:endParaRPr lang="en-US" sz="2400" dirty="0"/>
        </a:p>
        <a:p>
          <a:pPr algn="l"/>
          <a:r>
            <a:rPr lang="en-US" sz="2400" dirty="0"/>
            <a:t>Expensive, not always covered by insurance</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8AA33DB1-F1E8-4663-9965-062BA17AC11C}" type="pres">
      <dgm:prSet presAssocID="{099052FB-CE04-44B5-97E4-168838C38896}" presName="node" presStyleLbl="node1" presStyleIdx="0" presStyleCnt="1" custScaleX="108245">
        <dgm:presLayoutVars>
          <dgm:bulletEnabled val="1"/>
        </dgm:presLayoutVars>
      </dgm:prSet>
      <dgm:spPr/>
    </dgm:pt>
  </dgm:ptLst>
  <dgm:cxnLst>
    <dgm:cxn modelId="{6F348524-4374-4878-ACD6-E32E22053D4C}" type="presOf" srcId="{23C898DF-15C3-4173-A014-3B8095B07079}" destId="{E6EABF4A-8293-46E8-8A98-548B88DEB502}" srcOrd="0" destOrd="0" presId="urn:microsoft.com/office/officeart/2005/8/layout/default"/>
    <dgm:cxn modelId="{1C305D9E-B456-4E76-B6B4-A8D51844F3A4}" srcId="{23C898DF-15C3-4173-A014-3B8095B07079}" destId="{099052FB-CE04-44B5-97E4-168838C38896}" srcOrd="0" destOrd="0" parTransId="{117BF199-1582-46A7-BC2F-FA8D13F54EF2}" sibTransId="{A001F451-5714-427D-9694-14F2197AD7B1}"/>
    <dgm:cxn modelId="{F34B62BF-8290-4193-9D56-269AC93B6624}" type="presOf" srcId="{099052FB-CE04-44B5-97E4-168838C38896}" destId="{8AA33DB1-F1E8-4663-9965-062BA17AC11C}" srcOrd="0" destOrd="0" presId="urn:microsoft.com/office/officeart/2005/8/layout/default"/>
    <dgm:cxn modelId="{D2F828A2-7DBF-4C37-9B36-0A8582CCD782}" type="presParOf" srcId="{E6EABF4A-8293-46E8-8A98-548B88DEB502}" destId="{8AA33DB1-F1E8-4663-9965-062BA17AC11C}"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4A8D4-465F-4E64-AC7E-F5A72C55B1B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ADBFDBE-FDA4-4DFA-BDC6-23F4671222DD}">
      <dgm:prSet/>
      <dgm:spPr/>
      <dgm:t>
        <a:bodyPr/>
        <a:lstStyle/>
        <a:p>
          <a:r>
            <a:rPr lang="en-US"/>
            <a:t>Cochrane review 2009</a:t>
          </a:r>
        </a:p>
      </dgm:t>
    </dgm:pt>
    <dgm:pt modelId="{7A22FA47-D575-4A13-AB57-22D601A4E39C}" type="parTrans" cxnId="{2E0C0E77-0D7A-44C7-B491-80C48B5CC335}">
      <dgm:prSet/>
      <dgm:spPr/>
      <dgm:t>
        <a:bodyPr/>
        <a:lstStyle/>
        <a:p>
          <a:endParaRPr lang="en-US"/>
        </a:p>
      </dgm:t>
    </dgm:pt>
    <dgm:pt modelId="{DDABC45A-946E-4A75-82E3-A4D96C6A7DBA}" type="sibTrans" cxnId="{2E0C0E77-0D7A-44C7-B491-80C48B5CC335}">
      <dgm:prSet/>
      <dgm:spPr/>
      <dgm:t>
        <a:bodyPr/>
        <a:lstStyle/>
        <a:p>
          <a:endParaRPr lang="en-US"/>
        </a:p>
      </dgm:t>
    </dgm:pt>
    <dgm:pt modelId="{6780B73B-0D79-4D4B-AEF2-1D5BCE9B6382}">
      <dgm:prSet/>
      <dgm:spPr/>
      <dgm:t>
        <a:bodyPr/>
        <a:lstStyle/>
        <a:p>
          <a:r>
            <a:rPr lang="en-US" dirty="0"/>
            <a:t>methadone v treatment without medication </a:t>
          </a:r>
        </a:p>
      </dgm:t>
    </dgm:pt>
    <dgm:pt modelId="{0EA52E12-ACCC-48F2-AD36-C904C342B0E5}" type="parTrans" cxnId="{90A5AAD5-2A4B-4293-8C57-A32F95E027CF}">
      <dgm:prSet/>
      <dgm:spPr/>
      <dgm:t>
        <a:bodyPr/>
        <a:lstStyle/>
        <a:p>
          <a:endParaRPr lang="en-US"/>
        </a:p>
      </dgm:t>
    </dgm:pt>
    <dgm:pt modelId="{EA993CA7-55BD-4A3F-A7D4-E5DC84EF137C}" type="sibTrans" cxnId="{90A5AAD5-2A4B-4293-8C57-A32F95E027CF}">
      <dgm:prSet/>
      <dgm:spPr/>
      <dgm:t>
        <a:bodyPr/>
        <a:lstStyle/>
        <a:p>
          <a:endParaRPr lang="en-US"/>
        </a:p>
      </dgm:t>
    </dgm:pt>
    <dgm:pt modelId="{BAED7292-7061-4596-AC17-6463E39C7117}">
      <dgm:prSet/>
      <dgm:spPr/>
      <dgm:t>
        <a:bodyPr/>
        <a:lstStyle/>
        <a:p>
          <a:r>
            <a:rPr lang="en-US" dirty="0"/>
            <a:t>Patients on methadone significantly less likely to have positive urine drug screen </a:t>
          </a:r>
        </a:p>
      </dgm:t>
    </dgm:pt>
    <dgm:pt modelId="{9C2AAA7B-BA2A-422E-BB42-B479A46E43E6}" type="parTrans" cxnId="{D219E795-C2D1-464D-B46A-528A423155D0}">
      <dgm:prSet/>
      <dgm:spPr/>
      <dgm:t>
        <a:bodyPr/>
        <a:lstStyle/>
        <a:p>
          <a:endParaRPr lang="en-US"/>
        </a:p>
      </dgm:t>
    </dgm:pt>
    <dgm:pt modelId="{9E899A8A-02A4-4F6E-A234-DE427A5184FF}" type="sibTrans" cxnId="{D219E795-C2D1-464D-B46A-528A423155D0}">
      <dgm:prSet/>
      <dgm:spPr/>
      <dgm:t>
        <a:bodyPr/>
        <a:lstStyle/>
        <a:p>
          <a:endParaRPr lang="en-US"/>
        </a:p>
      </dgm:t>
    </dgm:pt>
    <dgm:pt modelId="{9678648E-5673-4879-BB57-AE2D77603BC6}">
      <dgm:prSet/>
      <dgm:spPr/>
      <dgm:t>
        <a:bodyPr/>
        <a:lstStyle/>
        <a:p>
          <a:r>
            <a:rPr lang="en-US" dirty="0"/>
            <a:t>Decreased new infections with Hep C/HIV </a:t>
          </a:r>
        </a:p>
      </dgm:t>
    </dgm:pt>
    <dgm:pt modelId="{B49542D5-21F0-4BCC-8CC4-6C5F85E078DC}" type="parTrans" cxnId="{16EB3513-8BBC-404D-A83B-C65AF55E4356}">
      <dgm:prSet/>
      <dgm:spPr/>
      <dgm:t>
        <a:bodyPr/>
        <a:lstStyle/>
        <a:p>
          <a:endParaRPr lang="en-US"/>
        </a:p>
      </dgm:t>
    </dgm:pt>
    <dgm:pt modelId="{DF895ACC-7972-4E39-A8E2-26448CCC9181}" type="sibTrans" cxnId="{16EB3513-8BBC-404D-A83B-C65AF55E4356}">
      <dgm:prSet/>
      <dgm:spPr/>
      <dgm:t>
        <a:bodyPr/>
        <a:lstStyle/>
        <a:p>
          <a:endParaRPr lang="en-US"/>
        </a:p>
      </dgm:t>
    </dgm:pt>
    <dgm:pt modelId="{DE68FF20-AA4E-4493-98AB-FD91CB48FF12}">
      <dgm:prSet/>
      <dgm:spPr/>
      <dgm:t>
        <a:bodyPr/>
        <a:lstStyle/>
        <a:p>
          <a:r>
            <a:rPr lang="en-US" dirty="0"/>
            <a:t>Decreased criminality</a:t>
          </a:r>
        </a:p>
      </dgm:t>
    </dgm:pt>
    <dgm:pt modelId="{BB122D0B-A47B-4BB3-8297-B0FCC9B79A64}" type="parTrans" cxnId="{5EFC84F8-04CC-42BA-87D8-D51872566B67}">
      <dgm:prSet/>
      <dgm:spPr/>
      <dgm:t>
        <a:bodyPr/>
        <a:lstStyle/>
        <a:p>
          <a:endParaRPr lang="en-US"/>
        </a:p>
      </dgm:t>
    </dgm:pt>
    <dgm:pt modelId="{14784F61-1524-43C5-80E1-9E0A61D80C31}" type="sibTrans" cxnId="{5EFC84F8-04CC-42BA-87D8-D51872566B67}">
      <dgm:prSet/>
      <dgm:spPr/>
      <dgm:t>
        <a:bodyPr/>
        <a:lstStyle/>
        <a:p>
          <a:endParaRPr lang="en-US"/>
        </a:p>
      </dgm:t>
    </dgm:pt>
    <dgm:pt modelId="{23A279AD-A56C-49AE-A81A-C198FEA828A8}">
      <dgm:prSet custT="1"/>
      <dgm:spPr/>
      <dgm:t>
        <a:bodyPr/>
        <a:lstStyle/>
        <a:p>
          <a:r>
            <a:rPr lang="en-US" sz="1100" dirty="0" err="1"/>
            <a:t>Mattick</a:t>
          </a:r>
          <a:r>
            <a:rPr lang="en-US" sz="1100" dirty="0"/>
            <a:t> RP, et al. </a:t>
          </a:r>
          <a:r>
            <a:rPr lang="en-US" sz="1100" i="1" dirty="0"/>
            <a:t>Cochrane Database of Systematic Reviews </a:t>
          </a:r>
          <a:r>
            <a:rPr lang="en-US" sz="1100" dirty="0"/>
            <a:t>2009</a:t>
          </a:r>
        </a:p>
      </dgm:t>
    </dgm:pt>
    <dgm:pt modelId="{D2026052-0848-4EF0-86BD-DA2A5DD0B96B}" type="parTrans" cxnId="{51A076E5-53D0-4AA8-A7DC-046E3ED4EC3A}">
      <dgm:prSet/>
      <dgm:spPr/>
      <dgm:t>
        <a:bodyPr/>
        <a:lstStyle/>
        <a:p>
          <a:endParaRPr lang="en-US"/>
        </a:p>
      </dgm:t>
    </dgm:pt>
    <dgm:pt modelId="{985AD1A8-0701-43FA-99E7-516F6C598398}" type="sibTrans" cxnId="{51A076E5-53D0-4AA8-A7DC-046E3ED4EC3A}">
      <dgm:prSet/>
      <dgm:spPr/>
      <dgm:t>
        <a:bodyPr/>
        <a:lstStyle/>
        <a:p>
          <a:endParaRPr lang="en-US"/>
        </a:p>
      </dgm:t>
    </dgm:pt>
    <dgm:pt modelId="{1F28279F-A72B-43FA-8917-B58F7855E026}" type="pres">
      <dgm:prSet presAssocID="{BF54A8D4-465F-4E64-AC7E-F5A72C55B1B4}" presName="linear" presStyleCnt="0">
        <dgm:presLayoutVars>
          <dgm:animLvl val="lvl"/>
          <dgm:resizeHandles val="exact"/>
        </dgm:presLayoutVars>
      </dgm:prSet>
      <dgm:spPr/>
    </dgm:pt>
    <dgm:pt modelId="{FF203E52-0C97-44EE-9497-0967B4548D2E}" type="pres">
      <dgm:prSet presAssocID="{3ADBFDBE-FDA4-4DFA-BDC6-23F4671222DD}" presName="parentText" presStyleLbl="node1" presStyleIdx="0" presStyleCnt="2">
        <dgm:presLayoutVars>
          <dgm:chMax val="0"/>
          <dgm:bulletEnabled val="1"/>
        </dgm:presLayoutVars>
      </dgm:prSet>
      <dgm:spPr/>
    </dgm:pt>
    <dgm:pt modelId="{B6BB4AED-2638-402B-B79D-6C6039F10FB0}" type="pres">
      <dgm:prSet presAssocID="{3ADBFDBE-FDA4-4DFA-BDC6-23F4671222DD}" presName="childText" presStyleLbl="revTx" presStyleIdx="0" presStyleCnt="1">
        <dgm:presLayoutVars>
          <dgm:bulletEnabled val="1"/>
        </dgm:presLayoutVars>
      </dgm:prSet>
      <dgm:spPr/>
    </dgm:pt>
    <dgm:pt modelId="{8EDA3616-5BD4-4704-82F1-5E12EB64475C}" type="pres">
      <dgm:prSet presAssocID="{23A279AD-A56C-49AE-A81A-C198FEA828A8}" presName="parentText" presStyleLbl="node1" presStyleIdx="1" presStyleCnt="2">
        <dgm:presLayoutVars>
          <dgm:chMax val="0"/>
          <dgm:bulletEnabled val="1"/>
        </dgm:presLayoutVars>
      </dgm:prSet>
      <dgm:spPr/>
    </dgm:pt>
  </dgm:ptLst>
  <dgm:cxnLst>
    <dgm:cxn modelId="{24169003-5D95-4559-B76B-03A13E0D13ED}" type="presOf" srcId="{3ADBFDBE-FDA4-4DFA-BDC6-23F4671222DD}" destId="{FF203E52-0C97-44EE-9497-0967B4548D2E}" srcOrd="0" destOrd="0" presId="urn:microsoft.com/office/officeart/2005/8/layout/vList2"/>
    <dgm:cxn modelId="{BAB47E04-EFCD-48FB-B317-91902837FB1F}" type="presOf" srcId="{23A279AD-A56C-49AE-A81A-C198FEA828A8}" destId="{8EDA3616-5BD4-4704-82F1-5E12EB64475C}" srcOrd="0" destOrd="0" presId="urn:microsoft.com/office/officeart/2005/8/layout/vList2"/>
    <dgm:cxn modelId="{16EB3513-8BBC-404D-A83B-C65AF55E4356}" srcId="{3ADBFDBE-FDA4-4DFA-BDC6-23F4671222DD}" destId="{9678648E-5673-4879-BB57-AE2D77603BC6}" srcOrd="2" destOrd="0" parTransId="{B49542D5-21F0-4BCC-8CC4-6C5F85E078DC}" sibTransId="{DF895ACC-7972-4E39-A8E2-26448CCC9181}"/>
    <dgm:cxn modelId="{CFD2B336-D2EB-4734-810A-27DB2DE6A27E}" type="presOf" srcId="{DE68FF20-AA4E-4493-98AB-FD91CB48FF12}" destId="{B6BB4AED-2638-402B-B79D-6C6039F10FB0}" srcOrd="0" destOrd="3" presId="urn:microsoft.com/office/officeart/2005/8/layout/vList2"/>
    <dgm:cxn modelId="{6BB5D743-2628-4E7D-B049-023960014E76}" type="presOf" srcId="{9678648E-5673-4879-BB57-AE2D77603BC6}" destId="{B6BB4AED-2638-402B-B79D-6C6039F10FB0}" srcOrd="0" destOrd="2" presId="urn:microsoft.com/office/officeart/2005/8/layout/vList2"/>
    <dgm:cxn modelId="{AF507D5B-9C49-4F6C-BDC1-271ECDD854BC}" type="presOf" srcId="{BF54A8D4-465F-4E64-AC7E-F5A72C55B1B4}" destId="{1F28279F-A72B-43FA-8917-B58F7855E026}" srcOrd="0" destOrd="0" presId="urn:microsoft.com/office/officeart/2005/8/layout/vList2"/>
    <dgm:cxn modelId="{CD370B6A-951A-4BD6-8AA7-FEA846A30E6E}" type="presOf" srcId="{6780B73B-0D79-4D4B-AEF2-1D5BCE9B6382}" destId="{B6BB4AED-2638-402B-B79D-6C6039F10FB0}" srcOrd="0" destOrd="0" presId="urn:microsoft.com/office/officeart/2005/8/layout/vList2"/>
    <dgm:cxn modelId="{2E0C0E77-0D7A-44C7-B491-80C48B5CC335}" srcId="{BF54A8D4-465F-4E64-AC7E-F5A72C55B1B4}" destId="{3ADBFDBE-FDA4-4DFA-BDC6-23F4671222DD}" srcOrd="0" destOrd="0" parTransId="{7A22FA47-D575-4A13-AB57-22D601A4E39C}" sibTransId="{DDABC45A-946E-4A75-82E3-A4D96C6A7DBA}"/>
    <dgm:cxn modelId="{D219E795-C2D1-464D-B46A-528A423155D0}" srcId="{3ADBFDBE-FDA4-4DFA-BDC6-23F4671222DD}" destId="{BAED7292-7061-4596-AC17-6463E39C7117}" srcOrd="1" destOrd="0" parTransId="{9C2AAA7B-BA2A-422E-BB42-B479A46E43E6}" sibTransId="{9E899A8A-02A4-4F6E-A234-DE427A5184FF}"/>
    <dgm:cxn modelId="{D873F9AA-1BF5-498C-B477-A2EB2C57418C}" type="presOf" srcId="{BAED7292-7061-4596-AC17-6463E39C7117}" destId="{B6BB4AED-2638-402B-B79D-6C6039F10FB0}" srcOrd="0" destOrd="1" presId="urn:microsoft.com/office/officeart/2005/8/layout/vList2"/>
    <dgm:cxn modelId="{90A5AAD5-2A4B-4293-8C57-A32F95E027CF}" srcId="{3ADBFDBE-FDA4-4DFA-BDC6-23F4671222DD}" destId="{6780B73B-0D79-4D4B-AEF2-1D5BCE9B6382}" srcOrd="0" destOrd="0" parTransId="{0EA52E12-ACCC-48F2-AD36-C904C342B0E5}" sibTransId="{EA993CA7-55BD-4A3F-A7D4-E5DC84EF137C}"/>
    <dgm:cxn modelId="{51A076E5-53D0-4AA8-A7DC-046E3ED4EC3A}" srcId="{BF54A8D4-465F-4E64-AC7E-F5A72C55B1B4}" destId="{23A279AD-A56C-49AE-A81A-C198FEA828A8}" srcOrd="1" destOrd="0" parTransId="{D2026052-0848-4EF0-86BD-DA2A5DD0B96B}" sibTransId="{985AD1A8-0701-43FA-99E7-516F6C598398}"/>
    <dgm:cxn modelId="{5EFC84F8-04CC-42BA-87D8-D51872566B67}" srcId="{3ADBFDBE-FDA4-4DFA-BDC6-23F4671222DD}" destId="{DE68FF20-AA4E-4493-98AB-FD91CB48FF12}" srcOrd="3" destOrd="0" parTransId="{BB122D0B-A47B-4BB3-8297-B0FCC9B79A64}" sibTransId="{14784F61-1524-43C5-80E1-9E0A61D80C31}"/>
    <dgm:cxn modelId="{EDD7916A-38FF-4203-820A-7D4ACC1CFD77}" type="presParOf" srcId="{1F28279F-A72B-43FA-8917-B58F7855E026}" destId="{FF203E52-0C97-44EE-9497-0967B4548D2E}" srcOrd="0" destOrd="0" presId="urn:microsoft.com/office/officeart/2005/8/layout/vList2"/>
    <dgm:cxn modelId="{AE49F303-BAFA-474C-89F7-52A3DF829EEE}" type="presParOf" srcId="{1F28279F-A72B-43FA-8917-B58F7855E026}" destId="{B6BB4AED-2638-402B-B79D-6C6039F10FB0}" srcOrd="1" destOrd="0" presId="urn:microsoft.com/office/officeart/2005/8/layout/vList2"/>
    <dgm:cxn modelId="{BBBE651B-B222-4180-BC94-10B1F60E00F9}" type="presParOf" srcId="{1F28279F-A72B-43FA-8917-B58F7855E026}" destId="{8EDA3616-5BD4-4704-82F1-5E12EB64475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73A7AE-11C7-411B-AE01-17041D6D882E}">
      <dgm:prSet custT="1"/>
      <dgm:spPr/>
      <dgm:t>
        <a:bodyPr/>
        <a:lstStyle/>
        <a:p>
          <a:pPr algn="ctr"/>
          <a:r>
            <a:rPr lang="en-US" sz="4000" dirty="0"/>
            <a:t>Will they/can they start it?</a:t>
          </a:r>
        </a:p>
        <a:p>
          <a:pPr algn="l"/>
          <a:r>
            <a:rPr lang="en-US" sz="2400" dirty="0"/>
            <a:t>Requires abstinence from opioids 4 </a:t>
          </a:r>
          <a:r>
            <a:rPr lang="mr-IN" sz="2400" dirty="0"/>
            <a:t>–</a:t>
          </a:r>
          <a:r>
            <a:rPr lang="en-US" sz="2400" dirty="0"/>
            <a:t> 7 days</a:t>
          </a:r>
        </a:p>
        <a:p>
          <a:pPr algn="l">
            <a:buNone/>
          </a:pPr>
          <a:endParaRPr lang="en-US" sz="2400" dirty="0"/>
        </a:p>
        <a:p>
          <a:pPr algn="l">
            <a:buNone/>
          </a:pPr>
          <a:r>
            <a:rPr lang="en-US" sz="2400" dirty="0"/>
            <a:t>About 25% of patients will not complete induction</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60F75C89-9252-48D1-BA88-FE5D9FF75204}" type="pres">
      <dgm:prSet presAssocID="{9173A7AE-11C7-411B-AE01-17041D6D882E}" presName="node" presStyleLbl="node1" presStyleIdx="0" presStyleCnt="1" custScaleX="108245">
        <dgm:presLayoutVars>
          <dgm:bulletEnabled val="1"/>
        </dgm:presLayoutVars>
      </dgm:prSet>
      <dgm:spPr/>
    </dgm:pt>
  </dgm:ptLst>
  <dgm:cxnLst>
    <dgm:cxn modelId="{77CE8E07-2CA1-42C8-86E6-AE4E435C67A6}" type="presOf" srcId="{9173A7AE-11C7-411B-AE01-17041D6D882E}" destId="{60F75C89-9252-48D1-BA88-FE5D9FF75204}" srcOrd="0" destOrd="0" presId="urn:microsoft.com/office/officeart/2005/8/layout/default"/>
    <dgm:cxn modelId="{6F348524-4374-4878-ACD6-E32E22053D4C}" type="presOf" srcId="{23C898DF-15C3-4173-A014-3B8095B07079}" destId="{E6EABF4A-8293-46E8-8A98-548B88DEB502}" srcOrd="0" destOrd="0" presId="urn:microsoft.com/office/officeart/2005/8/layout/default"/>
    <dgm:cxn modelId="{2563FF9C-AE40-47F7-B2B9-4F9407A19CB6}" srcId="{23C898DF-15C3-4173-A014-3B8095B07079}" destId="{9173A7AE-11C7-411B-AE01-17041D6D882E}" srcOrd="0" destOrd="0" parTransId="{66B7D478-0D78-4373-9728-060A5B1EF535}" sibTransId="{3B2E4BEC-8D2D-445C-A0CC-4840C7C20DCE}"/>
    <dgm:cxn modelId="{F6E69D60-A1E3-4D1C-ADE1-9878AE29D5C0}" type="presParOf" srcId="{E6EABF4A-8293-46E8-8A98-548B88DEB502}" destId="{60F75C89-9252-48D1-BA88-FE5D9FF7520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EA0600-7681-42BD-9D03-89AD6748F6B2}">
      <dgm:prSet custT="1"/>
      <dgm:spPr/>
      <dgm:t>
        <a:bodyPr/>
        <a:lstStyle/>
        <a:p>
          <a:pPr algn="ctr"/>
          <a:r>
            <a:rPr lang="en-US" sz="4000" dirty="0"/>
            <a:t>Other variables</a:t>
          </a:r>
        </a:p>
        <a:p>
          <a:pPr algn="l"/>
          <a:r>
            <a:rPr lang="en-US" sz="2400" dirty="0"/>
            <a:t>Known need for opioids in the</a:t>
          </a:r>
          <a:r>
            <a:rPr lang="en-US" sz="4000" dirty="0"/>
            <a:t> </a:t>
          </a:r>
          <a:r>
            <a:rPr lang="en-US" sz="2400" dirty="0"/>
            <a:t>future (surgery, sickle cell) – Naltrexone contraindication</a:t>
          </a:r>
        </a:p>
        <a:p>
          <a:pPr algn="l"/>
          <a:r>
            <a:rPr lang="en-US" sz="2400" dirty="0"/>
            <a:t>Safe place to store medication - methadone, buprenorphine consideration</a:t>
          </a:r>
          <a:endParaRPr lang="en-US" sz="4000" dirty="0"/>
        </a:p>
        <a:p>
          <a:pPr algn="l"/>
          <a:r>
            <a:rPr lang="en-US" sz="2400" dirty="0"/>
            <a:t>Other use disorders</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1B339142-F6F3-4978-8A49-07B612C780F8}" type="pres">
      <dgm:prSet presAssocID="{E8EA0600-7681-42BD-9D03-89AD6748F6B2}" presName="node" presStyleLbl="node1" presStyleIdx="0" presStyleCnt="1" custScaleX="108245">
        <dgm:presLayoutVars>
          <dgm:bulletEnabled val="1"/>
        </dgm:presLayoutVars>
      </dgm:prSet>
      <dgm:spPr/>
    </dgm:pt>
  </dgm:ptLst>
  <dgm:cxnLst>
    <dgm:cxn modelId="{6F348524-4374-4878-ACD6-E32E22053D4C}" type="presOf" srcId="{23C898DF-15C3-4173-A014-3B8095B07079}" destId="{E6EABF4A-8293-46E8-8A98-548B88DEB502}" srcOrd="0" destOrd="0" presId="urn:microsoft.com/office/officeart/2005/8/layout/default"/>
    <dgm:cxn modelId="{EE464471-2114-491F-8BCB-27B3871A1E40}" srcId="{23C898DF-15C3-4173-A014-3B8095B07079}" destId="{E8EA0600-7681-42BD-9D03-89AD6748F6B2}" srcOrd="0" destOrd="0" parTransId="{74BDD636-C08C-42AA-B6C9-FC9D83B8E96F}" sibTransId="{F2D2FD08-51EA-41B3-9558-E710896C6C2B}"/>
    <dgm:cxn modelId="{6469758F-FC4D-4DAB-B02E-196CE0945239}" type="presOf" srcId="{E8EA0600-7681-42BD-9D03-89AD6748F6B2}" destId="{1B339142-F6F3-4978-8A49-07B612C780F8}" srcOrd="0" destOrd="0" presId="urn:microsoft.com/office/officeart/2005/8/layout/default"/>
    <dgm:cxn modelId="{5EB8E434-693B-48B2-91A4-6CD9857AC72B}" type="presParOf" srcId="{E6EABF4A-8293-46E8-8A98-548B88DEB502}" destId="{1B339142-F6F3-4978-8A49-07B612C780F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CA2F54-85B8-4459-A335-E4F95B7F94E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725D385-3E5F-4829-8E9F-7969611072C9}">
      <dgm:prSet/>
      <dgm:spPr/>
      <dgm:t>
        <a:bodyPr/>
        <a:lstStyle/>
        <a:p>
          <a:r>
            <a:rPr lang="en-US"/>
            <a:t>Diagnose substance use disorders with the DSM V criteria</a:t>
          </a:r>
        </a:p>
      </dgm:t>
    </dgm:pt>
    <dgm:pt modelId="{7E48F3BB-3F10-4523-B803-19C93B60B294}" type="parTrans" cxnId="{20A58FDA-2E8E-4DF8-85CA-CD929CC833E5}">
      <dgm:prSet/>
      <dgm:spPr/>
      <dgm:t>
        <a:bodyPr/>
        <a:lstStyle/>
        <a:p>
          <a:endParaRPr lang="en-US"/>
        </a:p>
      </dgm:t>
    </dgm:pt>
    <dgm:pt modelId="{BAC5A442-A90F-4578-8D73-69B5742E0E5A}" type="sibTrans" cxnId="{20A58FDA-2E8E-4DF8-85CA-CD929CC833E5}">
      <dgm:prSet/>
      <dgm:spPr/>
      <dgm:t>
        <a:bodyPr/>
        <a:lstStyle/>
        <a:p>
          <a:endParaRPr lang="en-US"/>
        </a:p>
      </dgm:t>
    </dgm:pt>
    <dgm:pt modelId="{BF4F4BC9-3A30-4109-A3B8-AD0A74A73EB9}">
      <dgm:prSet/>
      <dgm:spPr/>
      <dgm:t>
        <a:bodyPr/>
        <a:lstStyle/>
        <a:p>
          <a:r>
            <a:rPr lang="en-US"/>
            <a:t>Addiction taps into normal brain processes</a:t>
          </a:r>
        </a:p>
      </dgm:t>
    </dgm:pt>
    <dgm:pt modelId="{170E429F-1DBC-4CC5-B64B-1E258F68AC67}" type="parTrans" cxnId="{DF4BE035-7FD7-46DB-B4EF-ACA2809DCFB4}">
      <dgm:prSet/>
      <dgm:spPr/>
      <dgm:t>
        <a:bodyPr/>
        <a:lstStyle/>
        <a:p>
          <a:endParaRPr lang="en-US"/>
        </a:p>
      </dgm:t>
    </dgm:pt>
    <dgm:pt modelId="{4643333A-FC7E-4AD1-B9BE-6B28EBB1946C}" type="sibTrans" cxnId="{DF4BE035-7FD7-46DB-B4EF-ACA2809DCFB4}">
      <dgm:prSet/>
      <dgm:spPr/>
      <dgm:t>
        <a:bodyPr/>
        <a:lstStyle/>
        <a:p>
          <a:endParaRPr lang="en-US"/>
        </a:p>
      </dgm:t>
    </dgm:pt>
    <dgm:pt modelId="{2642427D-6ABC-4606-8FBE-4A3F503BD5A6}">
      <dgm:prSet/>
      <dgm:spPr/>
      <dgm:t>
        <a:bodyPr/>
        <a:lstStyle/>
        <a:p>
          <a:r>
            <a:rPr lang="en-US" dirty="0"/>
            <a:t>Stigma can kill</a:t>
          </a:r>
        </a:p>
      </dgm:t>
    </dgm:pt>
    <dgm:pt modelId="{971E2C8F-E5E1-40E4-A86D-AE01A7AE9685}" type="parTrans" cxnId="{DDD57FCA-78EC-4540-A876-51D2B562A23A}">
      <dgm:prSet/>
      <dgm:spPr/>
      <dgm:t>
        <a:bodyPr/>
        <a:lstStyle/>
        <a:p>
          <a:endParaRPr lang="en-US"/>
        </a:p>
      </dgm:t>
    </dgm:pt>
    <dgm:pt modelId="{898996C4-71D6-4B28-8979-8F7D2B651CEA}" type="sibTrans" cxnId="{DDD57FCA-78EC-4540-A876-51D2B562A23A}">
      <dgm:prSet/>
      <dgm:spPr/>
      <dgm:t>
        <a:bodyPr/>
        <a:lstStyle/>
        <a:p>
          <a:endParaRPr lang="en-US"/>
        </a:p>
      </dgm:t>
    </dgm:pt>
    <dgm:pt modelId="{AA5376FA-D8DD-43ED-98EB-EA02157C94BD}">
      <dgm:prSet/>
      <dgm:spPr/>
      <dgm:t>
        <a:bodyPr/>
        <a:lstStyle/>
        <a:p>
          <a:r>
            <a:rPr lang="en-US"/>
            <a:t>Substance use disorders are treatable.  </a:t>
          </a:r>
        </a:p>
      </dgm:t>
    </dgm:pt>
    <dgm:pt modelId="{64F0365F-ECD7-49D3-9AB9-516B67A6C6AC}" type="parTrans" cxnId="{7D1AD0E0-683F-4078-A462-92EB69DB91CC}">
      <dgm:prSet/>
      <dgm:spPr/>
      <dgm:t>
        <a:bodyPr/>
        <a:lstStyle/>
        <a:p>
          <a:endParaRPr lang="en-US"/>
        </a:p>
      </dgm:t>
    </dgm:pt>
    <dgm:pt modelId="{EC327074-AB4E-4E06-8E87-B11B210BFE02}" type="sibTrans" cxnId="{7D1AD0E0-683F-4078-A462-92EB69DB91CC}">
      <dgm:prSet/>
      <dgm:spPr/>
      <dgm:t>
        <a:bodyPr/>
        <a:lstStyle/>
        <a:p>
          <a:endParaRPr lang="en-US"/>
        </a:p>
      </dgm:t>
    </dgm:pt>
    <dgm:pt modelId="{2ED9278A-7974-49CA-BD5D-3105B84FF1AA}" type="pres">
      <dgm:prSet presAssocID="{B6CA2F54-85B8-4459-A335-E4F95B7F94ED}" presName="root" presStyleCnt="0">
        <dgm:presLayoutVars>
          <dgm:dir/>
          <dgm:resizeHandles val="exact"/>
        </dgm:presLayoutVars>
      </dgm:prSet>
      <dgm:spPr/>
    </dgm:pt>
    <dgm:pt modelId="{5CE6994C-8EDD-438B-B88D-D5B522F7BD50}" type="pres">
      <dgm:prSet presAssocID="{1725D385-3E5F-4829-8E9F-7969611072C9}" presName="compNode" presStyleCnt="0"/>
      <dgm:spPr/>
    </dgm:pt>
    <dgm:pt modelId="{62A6C2D5-1932-467D-82DD-35A3B06E74E7}" type="pres">
      <dgm:prSet presAssocID="{1725D385-3E5F-4829-8E9F-7969611072C9}" presName="bgRect" presStyleLbl="bgShp" presStyleIdx="0" presStyleCnt="4"/>
      <dgm:spPr/>
    </dgm:pt>
    <dgm:pt modelId="{FD95D90F-651E-4557-BBD0-07C99E40E554}" type="pres">
      <dgm:prSet presAssocID="{1725D385-3E5F-4829-8E9F-7969611072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4BBBFFE2-7E93-4FEC-9070-D47A604D6966}" type="pres">
      <dgm:prSet presAssocID="{1725D385-3E5F-4829-8E9F-7969611072C9}" presName="spaceRect" presStyleCnt="0"/>
      <dgm:spPr/>
    </dgm:pt>
    <dgm:pt modelId="{68E36340-0BDB-4BB7-ACED-04D6D54D107D}" type="pres">
      <dgm:prSet presAssocID="{1725D385-3E5F-4829-8E9F-7969611072C9}" presName="parTx" presStyleLbl="revTx" presStyleIdx="0" presStyleCnt="4">
        <dgm:presLayoutVars>
          <dgm:chMax val="0"/>
          <dgm:chPref val="0"/>
        </dgm:presLayoutVars>
      </dgm:prSet>
      <dgm:spPr/>
    </dgm:pt>
    <dgm:pt modelId="{6771ECB2-9E3E-491E-9E05-82267FB99E68}" type="pres">
      <dgm:prSet presAssocID="{BAC5A442-A90F-4578-8D73-69B5742E0E5A}" presName="sibTrans" presStyleCnt="0"/>
      <dgm:spPr/>
    </dgm:pt>
    <dgm:pt modelId="{8F7BE63F-0FB1-429A-945F-2FAE06310D20}" type="pres">
      <dgm:prSet presAssocID="{BF4F4BC9-3A30-4109-A3B8-AD0A74A73EB9}" presName="compNode" presStyleCnt="0"/>
      <dgm:spPr/>
    </dgm:pt>
    <dgm:pt modelId="{99BFF2AE-7689-4BBC-BAF7-9DA8F585EEEB}" type="pres">
      <dgm:prSet presAssocID="{BF4F4BC9-3A30-4109-A3B8-AD0A74A73EB9}" presName="bgRect" presStyleLbl="bgShp" presStyleIdx="1" presStyleCnt="4"/>
      <dgm:spPr/>
    </dgm:pt>
    <dgm:pt modelId="{2ACCFE5D-AB88-4479-B229-41E724AFDBA8}" type="pres">
      <dgm:prSet presAssocID="{BF4F4BC9-3A30-4109-A3B8-AD0A74A73E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619623F8-5E55-4746-B627-41B30D7D95DB}" type="pres">
      <dgm:prSet presAssocID="{BF4F4BC9-3A30-4109-A3B8-AD0A74A73EB9}" presName="spaceRect" presStyleCnt="0"/>
      <dgm:spPr/>
    </dgm:pt>
    <dgm:pt modelId="{1E62268E-CF0C-41CB-9F24-565D59B74980}" type="pres">
      <dgm:prSet presAssocID="{BF4F4BC9-3A30-4109-A3B8-AD0A74A73EB9}" presName="parTx" presStyleLbl="revTx" presStyleIdx="1" presStyleCnt="4">
        <dgm:presLayoutVars>
          <dgm:chMax val="0"/>
          <dgm:chPref val="0"/>
        </dgm:presLayoutVars>
      </dgm:prSet>
      <dgm:spPr/>
    </dgm:pt>
    <dgm:pt modelId="{9BA7DB68-ADDC-4527-ABEF-17802628CA77}" type="pres">
      <dgm:prSet presAssocID="{4643333A-FC7E-4AD1-B9BE-6B28EBB1946C}" presName="sibTrans" presStyleCnt="0"/>
      <dgm:spPr/>
    </dgm:pt>
    <dgm:pt modelId="{D1C6208A-01BB-484E-96A5-2B76722A4858}" type="pres">
      <dgm:prSet presAssocID="{2642427D-6ABC-4606-8FBE-4A3F503BD5A6}" presName="compNode" presStyleCnt="0"/>
      <dgm:spPr/>
    </dgm:pt>
    <dgm:pt modelId="{599FA96C-9D4E-4ED1-B394-999B2A8E663A}" type="pres">
      <dgm:prSet presAssocID="{2642427D-6ABC-4606-8FBE-4A3F503BD5A6}" presName="bgRect" presStyleLbl="bgShp" presStyleIdx="2" presStyleCnt="4"/>
      <dgm:spPr/>
    </dgm:pt>
    <dgm:pt modelId="{0B0E2D1C-01BC-4A36-8919-0B77708FAC6A}" type="pres">
      <dgm:prSet presAssocID="{2642427D-6ABC-4606-8FBE-4A3F503BD5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2A5B86D6-953E-4E59-8195-8646D5F103C3}" type="pres">
      <dgm:prSet presAssocID="{2642427D-6ABC-4606-8FBE-4A3F503BD5A6}" presName="spaceRect" presStyleCnt="0"/>
      <dgm:spPr/>
    </dgm:pt>
    <dgm:pt modelId="{69ECA1BB-8F93-4774-9128-45230ACF517D}" type="pres">
      <dgm:prSet presAssocID="{2642427D-6ABC-4606-8FBE-4A3F503BD5A6}" presName="parTx" presStyleLbl="revTx" presStyleIdx="2" presStyleCnt="4">
        <dgm:presLayoutVars>
          <dgm:chMax val="0"/>
          <dgm:chPref val="0"/>
        </dgm:presLayoutVars>
      </dgm:prSet>
      <dgm:spPr/>
    </dgm:pt>
    <dgm:pt modelId="{A683D916-CB0F-494F-BF7C-DB8B77A90736}" type="pres">
      <dgm:prSet presAssocID="{898996C4-71D6-4B28-8979-8F7D2B651CEA}" presName="sibTrans" presStyleCnt="0"/>
      <dgm:spPr/>
    </dgm:pt>
    <dgm:pt modelId="{9AD83EDE-5411-48DF-B83E-52870729E116}" type="pres">
      <dgm:prSet presAssocID="{AA5376FA-D8DD-43ED-98EB-EA02157C94BD}" presName="compNode" presStyleCnt="0"/>
      <dgm:spPr/>
    </dgm:pt>
    <dgm:pt modelId="{89D76315-D267-4559-A016-C7AA72AFF662}" type="pres">
      <dgm:prSet presAssocID="{AA5376FA-D8DD-43ED-98EB-EA02157C94BD}" presName="bgRect" presStyleLbl="bgShp" presStyleIdx="3" presStyleCnt="4"/>
      <dgm:spPr/>
    </dgm:pt>
    <dgm:pt modelId="{FF09D557-FC1D-450D-B834-4887A6D105FD}" type="pres">
      <dgm:prSet presAssocID="{AA5376FA-D8DD-43ED-98EB-EA02157C94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edle"/>
        </a:ext>
      </dgm:extLst>
    </dgm:pt>
    <dgm:pt modelId="{215DC575-90B0-4979-9241-FE18DAB14644}" type="pres">
      <dgm:prSet presAssocID="{AA5376FA-D8DD-43ED-98EB-EA02157C94BD}" presName="spaceRect" presStyleCnt="0"/>
      <dgm:spPr/>
    </dgm:pt>
    <dgm:pt modelId="{3B6849D8-C063-4E1F-9CA9-ABD8871C58AA}" type="pres">
      <dgm:prSet presAssocID="{AA5376FA-D8DD-43ED-98EB-EA02157C94BD}" presName="parTx" presStyleLbl="revTx" presStyleIdx="3" presStyleCnt="4">
        <dgm:presLayoutVars>
          <dgm:chMax val="0"/>
          <dgm:chPref val="0"/>
        </dgm:presLayoutVars>
      </dgm:prSet>
      <dgm:spPr/>
    </dgm:pt>
  </dgm:ptLst>
  <dgm:cxnLst>
    <dgm:cxn modelId="{DF4BE035-7FD7-46DB-B4EF-ACA2809DCFB4}" srcId="{B6CA2F54-85B8-4459-A335-E4F95B7F94ED}" destId="{BF4F4BC9-3A30-4109-A3B8-AD0A74A73EB9}" srcOrd="1" destOrd="0" parTransId="{170E429F-1DBC-4CC5-B64B-1E258F68AC67}" sibTransId="{4643333A-FC7E-4AD1-B9BE-6B28EBB1946C}"/>
    <dgm:cxn modelId="{7C58C937-FD45-4C9D-9A25-11685CD26A3F}" type="presOf" srcId="{1725D385-3E5F-4829-8E9F-7969611072C9}" destId="{68E36340-0BDB-4BB7-ACED-04D6D54D107D}" srcOrd="0" destOrd="0" presId="urn:microsoft.com/office/officeart/2018/2/layout/IconVerticalSolidList"/>
    <dgm:cxn modelId="{1C88BB52-201B-4443-A689-5E41E1C12A34}" type="presOf" srcId="{B6CA2F54-85B8-4459-A335-E4F95B7F94ED}" destId="{2ED9278A-7974-49CA-BD5D-3105B84FF1AA}" srcOrd="0" destOrd="0" presId="urn:microsoft.com/office/officeart/2018/2/layout/IconVerticalSolidList"/>
    <dgm:cxn modelId="{DDD57FCA-78EC-4540-A876-51D2B562A23A}" srcId="{B6CA2F54-85B8-4459-A335-E4F95B7F94ED}" destId="{2642427D-6ABC-4606-8FBE-4A3F503BD5A6}" srcOrd="2" destOrd="0" parTransId="{971E2C8F-E5E1-40E4-A86D-AE01A7AE9685}" sibTransId="{898996C4-71D6-4B28-8979-8F7D2B651CEA}"/>
    <dgm:cxn modelId="{93FBE5D6-6D21-42B0-B189-A15E9106EFD6}" type="presOf" srcId="{AA5376FA-D8DD-43ED-98EB-EA02157C94BD}" destId="{3B6849D8-C063-4E1F-9CA9-ABD8871C58AA}" srcOrd="0" destOrd="0" presId="urn:microsoft.com/office/officeart/2018/2/layout/IconVerticalSolidList"/>
    <dgm:cxn modelId="{20A58FDA-2E8E-4DF8-85CA-CD929CC833E5}" srcId="{B6CA2F54-85B8-4459-A335-E4F95B7F94ED}" destId="{1725D385-3E5F-4829-8E9F-7969611072C9}" srcOrd="0" destOrd="0" parTransId="{7E48F3BB-3F10-4523-B803-19C93B60B294}" sibTransId="{BAC5A442-A90F-4578-8D73-69B5742E0E5A}"/>
    <dgm:cxn modelId="{7D1AD0E0-683F-4078-A462-92EB69DB91CC}" srcId="{B6CA2F54-85B8-4459-A335-E4F95B7F94ED}" destId="{AA5376FA-D8DD-43ED-98EB-EA02157C94BD}" srcOrd="3" destOrd="0" parTransId="{64F0365F-ECD7-49D3-9AB9-516B67A6C6AC}" sibTransId="{EC327074-AB4E-4E06-8E87-B11B210BFE02}"/>
    <dgm:cxn modelId="{31D4A1EB-0E1C-47AF-940D-5B50E62102FB}" type="presOf" srcId="{2642427D-6ABC-4606-8FBE-4A3F503BD5A6}" destId="{69ECA1BB-8F93-4774-9128-45230ACF517D}" srcOrd="0" destOrd="0" presId="urn:microsoft.com/office/officeart/2018/2/layout/IconVerticalSolidList"/>
    <dgm:cxn modelId="{394164EF-36A8-439A-B979-06CD0F3C8BCC}" type="presOf" srcId="{BF4F4BC9-3A30-4109-A3B8-AD0A74A73EB9}" destId="{1E62268E-CF0C-41CB-9F24-565D59B74980}" srcOrd="0" destOrd="0" presId="urn:microsoft.com/office/officeart/2018/2/layout/IconVerticalSolidList"/>
    <dgm:cxn modelId="{882C3458-D760-42C0-A8AF-A38FA2C65454}" type="presParOf" srcId="{2ED9278A-7974-49CA-BD5D-3105B84FF1AA}" destId="{5CE6994C-8EDD-438B-B88D-D5B522F7BD50}" srcOrd="0" destOrd="0" presId="urn:microsoft.com/office/officeart/2018/2/layout/IconVerticalSolidList"/>
    <dgm:cxn modelId="{5F707867-F786-4696-A7D1-31A7B500F557}" type="presParOf" srcId="{5CE6994C-8EDD-438B-B88D-D5B522F7BD50}" destId="{62A6C2D5-1932-467D-82DD-35A3B06E74E7}" srcOrd="0" destOrd="0" presId="urn:microsoft.com/office/officeart/2018/2/layout/IconVerticalSolidList"/>
    <dgm:cxn modelId="{E917C3B4-BD5B-4313-977F-DC293B572AEF}" type="presParOf" srcId="{5CE6994C-8EDD-438B-B88D-D5B522F7BD50}" destId="{FD95D90F-651E-4557-BBD0-07C99E40E554}" srcOrd="1" destOrd="0" presId="urn:microsoft.com/office/officeart/2018/2/layout/IconVerticalSolidList"/>
    <dgm:cxn modelId="{B9372B00-2A7D-4BF7-9E7D-D47D93C70F24}" type="presParOf" srcId="{5CE6994C-8EDD-438B-B88D-D5B522F7BD50}" destId="{4BBBFFE2-7E93-4FEC-9070-D47A604D6966}" srcOrd="2" destOrd="0" presId="urn:microsoft.com/office/officeart/2018/2/layout/IconVerticalSolidList"/>
    <dgm:cxn modelId="{7A35E9F2-9D50-4639-B716-D88E53A73E47}" type="presParOf" srcId="{5CE6994C-8EDD-438B-B88D-D5B522F7BD50}" destId="{68E36340-0BDB-4BB7-ACED-04D6D54D107D}" srcOrd="3" destOrd="0" presId="urn:microsoft.com/office/officeart/2018/2/layout/IconVerticalSolidList"/>
    <dgm:cxn modelId="{057C8144-A9E1-4DDC-B9F6-0634E770F038}" type="presParOf" srcId="{2ED9278A-7974-49CA-BD5D-3105B84FF1AA}" destId="{6771ECB2-9E3E-491E-9E05-82267FB99E68}" srcOrd="1" destOrd="0" presId="urn:microsoft.com/office/officeart/2018/2/layout/IconVerticalSolidList"/>
    <dgm:cxn modelId="{03AD73BA-175E-4458-AD97-DB12D7CBB287}" type="presParOf" srcId="{2ED9278A-7974-49CA-BD5D-3105B84FF1AA}" destId="{8F7BE63F-0FB1-429A-945F-2FAE06310D20}" srcOrd="2" destOrd="0" presId="urn:microsoft.com/office/officeart/2018/2/layout/IconVerticalSolidList"/>
    <dgm:cxn modelId="{A5BB44EA-F00C-447C-9A18-B41421F1C10F}" type="presParOf" srcId="{8F7BE63F-0FB1-429A-945F-2FAE06310D20}" destId="{99BFF2AE-7689-4BBC-BAF7-9DA8F585EEEB}" srcOrd="0" destOrd="0" presId="urn:microsoft.com/office/officeart/2018/2/layout/IconVerticalSolidList"/>
    <dgm:cxn modelId="{1119C92D-B639-44D6-9AF1-FB1F5564A440}" type="presParOf" srcId="{8F7BE63F-0FB1-429A-945F-2FAE06310D20}" destId="{2ACCFE5D-AB88-4479-B229-41E724AFDBA8}" srcOrd="1" destOrd="0" presId="urn:microsoft.com/office/officeart/2018/2/layout/IconVerticalSolidList"/>
    <dgm:cxn modelId="{43BA84B3-7C2F-47E3-8CE1-A74EBE8FC726}" type="presParOf" srcId="{8F7BE63F-0FB1-429A-945F-2FAE06310D20}" destId="{619623F8-5E55-4746-B627-41B30D7D95DB}" srcOrd="2" destOrd="0" presId="urn:microsoft.com/office/officeart/2018/2/layout/IconVerticalSolidList"/>
    <dgm:cxn modelId="{641775EB-A177-43A0-843E-F68395827AAA}" type="presParOf" srcId="{8F7BE63F-0FB1-429A-945F-2FAE06310D20}" destId="{1E62268E-CF0C-41CB-9F24-565D59B74980}" srcOrd="3" destOrd="0" presId="urn:microsoft.com/office/officeart/2018/2/layout/IconVerticalSolidList"/>
    <dgm:cxn modelId="{F12605A3-7FAA-4000-A9CA-3E75FD6BA59E}" type="presParOf" srcId="{2ED9278A-7974-49CA-BD5D-3105B84FF1AA}" destId="{9BA7DB68-ADDC-4527-ABEF-17802628CA77}" srcOrd="3" destOrd="0" presId="urn:microsoft.com/office/officeart/2018/2/layout/IconVerticalSolidList"/>
    <dgm:cxn modelId="{27442DBC-1B14-421D-80D1-A0E89F455DAB}" type="presParOf" srcId="{2ED9278A-7974-49CA-BD5D-3105B84FF1AA}" destId="{D1C6208A-01BB-484E-96A5-2B76722A4858}" srcOrd="4" destOrd="0" presId="urn:microsoft.com/office/officeart/2018/2/layout/IconVerticalSolidList"/>
    <dgm:cxn modelId="{25D87754-F35A-41B4-B5A7-11F2ED43FC79}" type="presParOf" srcId="{D1C6208A-01BB-484E-96A5-2B76722A4858}" destId="{599FA96C-9D4E-4ED1-B394-999B2A8E663A}" srcOrd="0" destOrd="0" presId="urn:microsoft.com/office/officeart/2018/2/layout/IconVerticalSolidList"/>
    <dgm:cxn modelId="{4C7F6716-37C9-4A22-955B-F2FE5D1F0E2B}" type="presParOf" srcId="{D1C6208A-01BB-484E-96A5-2B76722A4858}" destId="{0B0E2D1C-01BC-4A36-8919-0B77708FAC6A}" srcOrd="1" destOrd="0" presId="urn:microsoft.com/office/officeart/2018/2/layout/IconVerticalSolidList"/>
    <dgm:cxn modelId="{2F722239-1BBF-4E0A-A050-5FAB6E9FBDF1}" type="presParOf" srcId="{D1C6208A-01BB-484E-96A5-2B76722A4858}" destId="{2A5B86D6-953E-4E59-8195-8646D5F103C3}" srcOrd="2" destOrd="0" presId="urn:microsoft.com/office/officeart/2018/2/layout/IconVerticalSolidList"/>
    <dgm:cxn modelId="{D5C40075-20E2-4F88-B1B9-9E85748EC38D}" type="presParOf" srcId="{D1C6208A-01BB-484E-96A5-2B76722A4858}" destId="{69ECA1BB-8F93-4774-9128-45230ACF517D}" srcOrd="3" destOrd="0" presId="urn:microsoft.com/office/officeart/2018/2/layout/IconVerticalSolidList"/>
    <dgm:cxn modelId="{21B33EDF-91E1-4BCE-931F-265A80A55B3A}" type="presParOf" srcId="{2ED9278A-7974-49CA-BD5D-3105B84FF1AA}" destId="{A683D916-CB0F-494F-BF7C-DB8B77A90736}" srcOrd="5" destOrd="0" presId="urn:microsoft.com/office/officeart/2018/2/layout/IconVerticalSolidList"/>
    <dgm:cxn modelId="{E593530B-2EF9-4A43-80FA-27939F5CA7EA}" type="presParOf" srcId="{2ED9278A-7974-49CA-BD5D-3105B84FF1AA}" destId="{9AD83EDE-5411-48DF-B83E-52870729E116}" srcOrd="6" destOrd="0" presId="urn:microsoft.com/office/officeart/2018/2/layout/IconVerticalSolidList"/>
    <dgm:cxn modelId="{0268BFA8-859E-4CC7-A785-EBBDCDDD4E3F}" type="presParOf" srcId="{9AD83EDE-5411-48DF-B83E-52870729E116}" destId="{89D76315-D267-4559-A016-C7AA72AFF662}" srcOrd="0" destOrd="0" presId="urn:microsoft.com/office/officeart/2018/2/layout/IconVerticalSolidList"/>
    <dgm:cxn modelId="{98E09729-A075-4D33-BEF7-A4B3F1DC4AF2}" type="presParOf" srcId="{9AD83EDE-5411-48DF-B83E-52870729E116}" destId="{FF09D557-FC1D-450D-B834-4887A6D105FD}" srcOrd="1" destOrd="0" presId="urn:microsoft.com/office/officeart/2018/2/layout/IconVerticalSolidList"/>
    <dgm:cxn modelId="{D6A9B713-1D5E-45A1-9BE9-8DA459F69140}" type="presParOf" srcId="{9AD83EDE-5411-48DF-B83E-52870729E116}" destId="{215DC575-90B0-4979-9241-FE18DAB14644}" srcOrd="2" destOrd="0" presId="urn:microsoft.com/office/officeart/2018/2/layout/IconVerticalSolidList"/>
    <dgm:cxn modelId="{11DF5FDF-4133-4DB1-AC94-5365D355C801}" type="presParOf" srcId="{9AD83EDE-5411-48DF-B83E-52870729E116}" destId="{3B6849D8-C063-4E1F-9CA9-ABD8871C58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02A7C13-00EB-4FCD-8E8E-44D739F6F881}"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A4E1817C-B655-420D-BECC-5D55119964D5}">
      <dgm:prSet/>
      <dgm:spPr/>
      <dgm:t>
        <a:bodyPr/>
        <a:lstStyle/>
        <a:p>
          <a:r>
            <a:rPr lang="en-US"/>
            <a:t>Day 1:  0.5 mg  (1/4 tab)</a:t>
          </a:r>
        </a:p>
      </dgm:t>
    </dgm:pt>
    <dgm:pt modelId="{076A2FB8-4489-4B8F-A324-94F330906D17}" type="parTrans" cxnId="{DC0A9917-2AD5-4659-A141-5D7C05309343}">
      <dgm:prSet/>
      <dgm:spPr/>
      <dgm:t>
        <a:bodyPr/>
        <a:lstStyle/>
        <a:p>
          <a:endParaRPr lang="en-US"/>
        </a:p>
      </dgm:t>
    </dgm:pt>
    <dgm:pt modelId="{552CFBF6-8253-40BF-931F-061815952F4D}" type="sibTrans" cxnId="{DC0A9917-2AD5-4659-A141-5D7C05309343}">
      <dgm:prSet/>
      <dgm:spPr/>
      <dgm:t>
        <a:bodyPr/>
        <a:lstStyle/>
        <a:p>
          <a:endParaRPr lang="en-US"/>
        </a:p>
      </dgm:t>
    </dgm:pt>
    <dgm:pt modelId="{3C781001-F4A2-4E31-8F93-B9B1371D9B28}">
      <dgm:prSet/>
      <dgm:spPr/>
      <dgm:t>
        <a:bodyPr/>
        <a:lstStyle/>
        <a:p>
          <a:r>
            <a:rPr lang="en-US"/>
            <a:t>Day 2:  0.5 mg BID</a:t>
          </a:r>
        </a:p>
      </dgm:t>
    </dgm:pt>
    <dgm:pt modelId="{4C2F4EAA-0A7E-4BCF-B3D8-252D07A1F594}" type="parTrans" cxnId="{EBC48D6C-22EA-4CDE-BD74-DF6C5E84FC21}">
      <dgm:prSet/>
      <dgm:spPr/>
      <dgm:t>
        <a:bodyPr/>
        <a:lstStyle/>
        <a:p>
          <a:endParaRPr lang="en-US"/>
        </a:p>
      </dgm:t>
    </dgm:pt>
    <dgm:pt modelId="{120CC426-DA77-4A24-A049-23601A34ABC3}" type="sibTrans" cxnId="{EBC48D6C-22EA-4CDE-BD74-DF6C5E84FC21}">
      <dgm:prSet/>
      <dgm:spPr/>
      <dgm:t>
        <a:bodyPr/>
        <a:lstStyle/>
        <a:p>
          <a:endParaRPr lang="en-US"/>
        </a:p>
      </dgm:t>
    </dgm:pt>
    <dgm:pt modelId="{F1F695DD-C18E-4327-B013-B855043FD448}">
      <dgm:prSet/>
      <dgm:spPr/>
      <dgm:t>
        <a:bodyPr/>
        <a:lstStyle/>
        <a:p>
          <a:r>
            <a:rPr lang="en-US"/>
            <a:t>Day 3:  1 mg BID  (1/2 tabs)</a:t>
          </a:r>
        </a:p>
      </dgm:t>
    </dgm:pt>
    <dgm:pt modelId="{98689F58-2506-4743-BEEA-C818DB2CE18D}" type="parTrans" cxnId="{DE6C066C-E8A3-4169-9CE4-4E99F7297AF0}">
      <dgm:prSet/>
      <dgm:spPr/>
      <dgm:t>
        <a:bodyPr/>
        <a:lstStyle/>
        <a:p>
          <a:endParaRPr lang="en-US"/>
        </a:p>
      </dgm:t>
    </dgm:pt>
    <dgm:pt modelId="{A580F435-9016-4EF4-B66E-C60BC26EEDEE}" type="sibTrans" cxnId="{DE6C066C-E8A3-4169-9CE4-4E99F7297AF0}">
      <dgm:prSet/>
      <dgm:spPr/>
      <dgm:t>
        <a:bodyPr/>
        <a:lstStyle/>
        <a:p>
          <a:endParaRPr lang="en-US"/>
        </a:p>
      </dgm:t>
    </dgm:pt>
    <dgm:pt modelId="{0F030103-BAD9-4179-BA20-797106DBF541}">
      <dgm:prSet/>
      <dgm:spPr/>
      <dgm:t>
        <a:bodyPr/>
        <a:lstStyle/>
        <a:p>
          <a:r>
            <a:rPr lang="en-US"/>
            <a:t>Day 4:  2 mg BID</a:t>
          </a:r>
        </a:p>
      </dgm:t>
    </dgm:pt>
    <dgm:pt modelId="{7C37BCC8-2EB8-45E1-AEBF-76479EA3E85F}" type="parTrans" cxnId="{2ADA6D85-4FFE-4D86-B77F-8A89C8AEAB1C}">
      <dgm:prSet/>
      <dgm:spPr/>
      <dgm:t>
        <a:bodyPr/>
        <a:lstStyle/>
        <a:p>
          <a:endParaRPr lang="en-US"/>
        </a:p>
      </dgm:t>
    </dgm:pt>
    <dgm:pt modelId="{112CE849-6BC3-418E-889C-734B9C377A1E}" type="sibTrans" cxnId="{2ADA6D85-4FFE-4D86-B77F-8A89C8AEAB1C}">
      <dgm:prSet/>
      <dgm:spPr/>
      <dgm:t>
        <a:bodyPr/>
        <a:lstStyle/>
        <a:p>
          <a:endParaRPr lang="en-US"/>
        </a:p>
      </dgm:t>
    </dgm:pt>
    <dgm:pt modelId="{8EF43AE4-F3D8-4143-9AF6-487FD9FFC261}">
      <dgm:prSet/>
      <dgm:spPr/>
      <dgm:t>
        <a:bodyPr/>
        <a:lstStyle/>
        <a:p>
          <a:r>
            <a:rPr lang="en-US"/>
            <a:t>Day 5:  4 mg BID</a:t>
          </a:r>
        </a:p>
      </dgm:t>
    </dgm:pt>
    <dgm:pt modelId="{C4680F71-76AB-4731-884E-ADDC49BAF084}" type="parTrans" cxnId="{F83F3CEC-CE84-4A6E-8D0B-2A9C32D11D98}">
      <dgm:prSet/>
      <dgm:spPr/>
      <dgm:t>
        <a:bodyPr/>
        <a:lstStyle/>
        <a:p>
          <a:endParaRPr lang="en-US"/>
        </a:p>
      </dgm:t>
    </dgm:pt>
    <dgm:pt modelId="{49EDF747-872E-4684-BE58-F3DFC559A214}" type="sibTrans" cxnId="{F83F3CEC-CE84-4A6E-8D0B-2A9C32D11D98}">
      <dgm:prSet/>
      <dgm:spPr/>
      <dgm:t>
        <a:bodyPr/>
        <a:lstStyle/>
        <a:p>
          <a:endParaRPr lang="en-US"/>
        </a:p>
      </dgm:t>
    </dgm:pt>
    <dgm:pt modelId="{B79F8321-40ED-4AC4-92AC-2E70BF6A55F3}">
      <dgm:prSet/>
      <dgm:spPr/>
      <dgm:t>
        <a:bodyPr/>
        <a:lstStyle/>
        <a:p>
          <a:r>
            <a:rPr lang="en-US"/>
            <a:t>Stop or taper full agonists</a:t>
          </a:r>
        </a:p>
      </dgm:t>
    </dgm:pt>
    <dgm:pt modelId="{F734BC5E-0E1D-494B-BC7E-D7CCC8CB9803}" type="parTrans" cxnId="{A7C7EB88-EC74-4D5E-8A1B-E34293E225AB}">
      <dgm:prSet/>
      <dgm:spPr/>
      <dgm:t>
        <a:bodyPr/>
        <a:lstStyle/>
        <a:p>
          <a:endParaRPr lang="en-US"/>
        </a:p>
      </dgm:t>
    </dgm:pt>
    <dgm:pt modelId="{DB43FEF9-0DD1-4DED-9288-4D7F3457805A}" type="sibTrans" cxnId="{A7C7EB88-EC74-4D5E-8A1B-E34293E225AB}">
      <dgm:prSet/>
      <dgm:spPr/>
      <dgm:t>
        <a:bodyPr/>
        <a:lstStyle/>
        <a:p>
          <a:endParaRPr lang="en-US"/>
        </a:p>
      </dgm:t>
    </dgm:pt>
    <dgm:pt modelId="{7B532620-9726-4618-9A10-B435F3928392}" type="pres">
      <dgm:prSet presAssocID="{202A7C13-00EB-4FCD-8E8E-44D739F6F881}" presName="diagram" presStyleCnt="0">
        <dgm:presLayoutVars>
          <dgm:dir/>
          <dgm:resizeHandles val="exact"/>
        </dgm:presLayoutVars>
      </dgm:prSet>
      <dgm:spPr/>
    </dgm:pt>
    <dgm:pt modelId="{59794348-1AFE-4235-AC9D-0C098B72875C}" type="pres">
      <dgm:prSet presAssocID="{A4E1817C-B655-420D-BECC-5D55119964D5}" presName="node" presStyleLbl="node1" presStyleIdx="0" presStyleCnt="6">
        <dgm:presLayoutVars>
          <dgm:bulletEnabled val="1"/>
        </dgm:presLayoutVars>
      </dgm:prSet>
      <dgm:spPr/>
    </dgm:pt>
    <dgm:pt modelId="{71533723-B101-4E4C-8E82-9D0F4FA5E3CF}" type="pres">
      <dgm:prSet presAssocID="{552CFBF6-8253-40BF-931F-061815952F4D}" presName="sibTrans" presStyleCnt="0"/>
      <dgm:spPr/>
    </dgm:pt>
    <dgm:pt modelId="{86376A47-AFCD-49A8-8B31-0234EBB9A43D}" type="pres">
      <dgm:prSet presAssocID="{3C781001-F4A2-4E31-8F93-B9B1371D9B28}" presName="node" presStyleLbl="node1" presStyleIdx="1" presStyleCnt="6">
        <dgm:presLayoutVars>
          <dgm:bulletEnabled val="1"/>
        </dgm:presLayoutVars>
      </dgm:prSet>
      <dgm:spPr/>
    </dgm:pt>
    <dgm:pt modelId="{21AC57F4-F32A-4B8D-894C-54DE804B5D9C}" type="pres">
      <dgm:prSet presAssocID="{120CC426-DA77-4A24-A049-23601A34ABC3}" presName="sibTrans" presStyleCnt="0"/>
      <dgm:spPr/>
    </dgm:pt>
    <dgm:pt modelId="{2351BCF3-940A-4EEA-A45C-BD8FFB2B0E2E}" type="pres">
      <dgm:prSet presAssocID="{F1F695DD-C18E-4327-B013-B855043FD448}" presName="node" presStyleLbl="node1" presStyleIdx="2" presStyleCnt="6">
        <dgm:presLayoutVars>
          <dgm:bulletEnabled val="1"/>
        </dgm:presLayoutVars>
      </dgm:prSet>
      <dgm:spPr/>
    </dgm:pt>
    <dgm:pt modelId="{4BC6CC13-A455-4499-9AA5-D2F9DB53218A}" type="pres">
      <dgm:prSet presAssocID="{A580F435-9016-4EF4-B66E-C60BC26EEDEE}" presName="sibTrans" presStyleCnt="0"/>
      <dgm:spPr/>
    </dgm:pt>
    <dgm:pt modelId="{CEED626D-12DC-4A1A-91C9-F2C401510123}" type="pres">
      <dgm:prSet presAssocID="{0F030103-BAD9-4179-BA20-797106DBF541}" presName="node" presStyleLbl="node1" presStyleIdx="3" presStyleCnt="6">
        <dgm:presLayoutVars>
          <dgm:bulletEnabled val="1"/>
        </dgm:presLayoutVars>
      </dgm:prSet>
      <dgm:spPr/>
    </dgm:pt>
    <dgm:pt modelId="{10E9D17F-F360-4456-AA49-812C08406165}" type="pres">
      <dgm:prSet presAssocID="{112CE849-6BC3-418E-889C-734B9C377A1E}" presName="sibTrans" presStyleCnt="0"/>
      <dgm:spPr/>
    </dgm:pt>
    <dgm:pt modelId="{9997796D-0266-4BA8-8CAB-29CD8EA8609D}" type="pres">
      <dgm:prSet presAssocID="{8EF43AE4-F3D8-4143-9AF6-487FD9FFC261}" presName="node" presStyleLbl="node1" presStyleIdx="4" presStyleCnt="6">
        <dgm:presLayoutVars>
          <dgm:bulletEnabled val="1"/>
        </dgm:presLayoutVars>
      </dgm:prSet>
      <dgm:spPr/>
    </dgm:pt>
    <dgm:pt modelId="{83D088E3-5EFA-4110-B36C-EF85F2E8D689}" type="pres">
      <dgm:prSet presAssocID="{49EDF747-872E-4684-BE58-F3DFC559A214}" presName="sibTrans" presStyleCnt="0"/>
      <dgm:spPr/>
    </dgm:pt>
    <dgm:pt modelId="{EC369E64-7C1A-4DD7-81A7-800C546C5B38}" type="pres">
      <dgm:prSet presAssocID="{B79F8321-40ED-4AC4-92AC-2E70BF6A55F3}" presName="node" presStyleLbl="node1" presStyleIdx="5" presStyleCnt="6">
        <dgm:presLayoutVars>
          <dgm:bulletEnabled val="1"/>
        </dgm:presLayoutVars>
      </dgm:prSet>
      <dgm:spPr/>
    </dgm:pt>
  </dgm:ptLst>
  <dgm:cxnLst>
    <dgm:cxn modelId="{7732DA0A-4E34-4CD9-B2B9-C514A3102780}" type="presOf" srcId="{8EF43AE4-F3D8-4143-9AF6-487FD9FFC261}" destId="{9997796D-0266-4BA8-8CAB-29CD8EA8609D}" srcOrd="0" destOrd="0" presId="urn:microsoft.com/office/officeart/2005/8/layout/default"/>
    <dgm:cxn modelId="{DC0A9917-2AD5-4659-A141-5D7C05309343}" srcId="{202A7C13-00EB-4FCD-8E8E-44D739F6F881}" destId="{A4E1817C-B655-420D-BECC-5D55119964D5}" srcOrd="0" destOrd="0" parTransId="{076A2FB8-4489-4B8F-A324-94F330906D17}" sibTransId="{552CFBF6-8253-40BF-931F-061815952F4D}"/>
    <dgm:cxn modelId="{09CEC65A-34A6-4134-8702-B1A13486FF51}" type="presOf" srcId="{202A7C13-00EB-4FCD-8E8E-44D739F6F881}" destId="{7B532620-9726-4618-9A10-B435F3928392}" srcOrd="0" destOrd="0" presId="urn:microsoft.com/office/officeart/2005/8/layout/default"/>
    <dgm:cxn modelId="{4A5A8060-2993-47DA-BF6E-72E51DCB251D}" type="presOf" srcId="{0F030103-BAD9-4179-BA20-797106DBF541}" destId="{CEED626D-12DC-4A1A-91C9-F2C401510123}" srcOrd="0" destOrd="0" presId="urn:microsoft.com/office/officeart/2005/8/layout/default"/>
    <dgm:cxn modelId="{DE6C066C-E8A3-4169-9CE4-4E99F7297AF0}" srcId="{202A7C13-00EB-4FCD-8E8E-44D739F6F881}" destId="{F1F695DD-C18E-4327-B013-B855043FD448}" srcOrd="2" destOrd="0" parTransId="{98689F58-2506-4743-BEEA-C818DB2CE18D}" sibTransId="{A580F435-9016-4EF4-B66E-C60BC26EEDEE}"/>
    <dgm:cxn modelId="{EBC48D6C-22EA-4CDE-BD74-DF6C5E84FC21}" srcId="{202A7C13-00EB-4FCD-8E8E-44D739F6F881}" destId="{3C781001-F4A2-4E31-8F93-B9B1371D9B28}" srcOrd="1" destOrd="0" parTransId="{4C2F4EAA-0A7E-4BCF-B3D8-252D07A1F594}" sibTransId="{120CC426-DA77-4A24-A049-23601A34ABC3}"/>
    <dgm:cxn modelId="{B7D49873-9699-4487-983E-844CA98AC612}" type="presOf" srcId="{3C781001-F4A2-4E31-8F93-B9B1371D9B28}" destId="{86376A47-AFCD-49A8-8B31-0234EBB9A43D}" srcOrd="0" destOrd="0" presId="urn:microsoft.com/office/officeart/2005/8/layout/default"/>
    <dgm:cxn modelId="{2ADA6D85-4FFE-4D86-B77F-8A89C8AEAB1C}" srcId="{202A7C13-00EB-4FCD-8E8E-44D739F6F881}" destId="{0F030103-BAD9-4179-BA20-797106DBF541}" srcOrd="3" destOrd="0" parTransId="{7C37BCC8-2EB8-45E1-AEBF-76479EA3E85F}" sibTransId="{112CE849-6BC3-418E-889C-734B9C377A1E}"/>
    <dgm:cxn modelId="{A7C7EB88-EC74-4D5E-8A1B-E34293E225AB}" srcId="{202A7C13-00EB-4FCD-8E8E-44D739F6F881}" destId="{B79F8321-40ED-4AC4-92AC-2E70BF6A55F3}" srcOrd="5" destOrd="0" parTransId="{F734BC5E-0E1D-494B-BC7E-D7CCC8CB9803}" sibTransId="{DB43FEF9-0DD1-4DED-9288-4D7F3457805A}"/>
    <dgm:cxn modelId="{F0F0228B-8A06-4F08-A5FA-B3B68F195DA0}" type="presOf" srcId="{F1F695DD-C18E-4327-B013-B855043FD448}" destId="{2351BCF3-940A-4EEA-A45C-BD8FFB2B0E2E}" srcOrd="0" destOrd="0" presId="urn:microsoft.com/office/officeart/2005/8/layout/default"/>
    <dgm:cxn modelId="{BCE9BECF-83D9-4C0E-A47F-52B3BCD3A4AD}" type="presOf" srcId="{B79F8321-40ED-4AC4-92AC-2E70BF6A55F3}" destId="{EC369E64-7C1A-4DD7-81A7-800C546C5B38}" srcOrd="0" destOrd="0" presId="urn:microsoft.com/office/officeart/2005/8/layout/default"/>
    <dgm:cxn modelId="{42D9A3E7-27C9-404D-BE11-F358C246F83E}" type="presOf" srcId="{A4E1817C-B655-420D-BECC-5D55119964D5}" destId="{59794348-1AFE-4235-AC9D-0C098B72875C}" srcOrd="0" destOrd="0" presId="urn:microsoft.com/office/officeart/2005/8/layout/default"/>
    <dgm:cxn modelId="{F83F3CEC-CE84-4A6E-8D0B-2A9C32D11D98}" srcId="{202A7C13-00EB-4FCD-8E8E-44D739F6F881}" destId="{8EF43AE4-F3D8-4143-9AF6-487FD9FFC261}" srcOrd="4" destOrd="0" parTransId="{C4680F71-76AB-4731-884E-ADDC49BAF084}" sibTransId="{49EDF747-872E-4684-BE58-F3DFC559A214}"/>
    <dgm:cxn modelId="{57DA302A-2551-400A-B74C-15AC716984F7}" type="presParOf" srcId="{7B532620-9726-4618-9A10-B435F3928392}" destId="{59794348-1AFE-4235-AC9D-0C098B72875C}" srcOrd="0" destOrd="0" presId="urn:microsoft.com/office/officeart/2005/8/layout/default"/>
    <dgm:cxn modelId="{C0E608A6-F092-45BD-8A47-D2FB6DD99D91}" type="presParOf" srcId="{7B532620-9726-4618-9A10-B435F3928392}" destId="{71533723-B101-4E4C-8E82-9D0F4FA5E3CF}" srcOrd="1" destOrd="0" presId="urn:microsoft.com/office/officeart/2005/8/layout/default"/>
    <dgm:cxn modelId="{3FAE3FD9-995B-4A5E-A48C-CF2442C421A9}" type="presParOf" srcId="{7B532620-9726-4618-9A10-B435F3928392}" destId="{86376A47-AFCD-49A8-8B31-0234EBB9A43D}" srcOrd="2" destOrd="0" presId="urn:microsoft.com/office/officeart/2005/8/layout/default"/>
    <dgm:cxn modelId="{36B784D6-E6E3-43DB-B50A-EE554FE5EA18}" type="presParOf" srcId="{7B532620-9726-4618-9A10-B435F3928392}" destId="{21AC57F4-F32A-4B8D-894C-54DE804B5D9C}" srcOrd="3" destOrd="0" presId="urn:microsoft.com/office/officeart/2005/8/layout/default"/>
    <dgm:cxn modelId="{696FAEBD-A40F-4CB1-8673-9E98DC7E302B}" type="presParOf" srcId="{7B532620-9726-4618-9A10-B435F3928392}" destId="{2351BCF3-940A-4EEA-A45C-BD8FFB2B0E2E}" srcOrd="4" destOrd="0" presId="urn:microsoft.com/office/officeart/2005/8/layout/default"/>
    <dgm:cxn modelId="{9C1DFCBF-185E-4086-A901-420574195CF0}" type="presParOf" srcId="{7B532620-9726-4618-9A10-B435F3928392}" destId="{4BC6CC13-A455-4499-9AA5-D2F9DB53218A}" srcOrd="5" destOrd="0" presId="urn:microsoft.com/office/officeart/2005/8/layout/default"/>
    <dgm:cxn modelId="{F4F52563-0783-446E-952B-10CBE852C030}" type="presParOf" srcId="{7B532620-9726-4618-9A10-B435F3928392}" destId="{CEED626D-12DC-4A1A-91C9-F2C401510123}" srcOrd="6" destOrd="0" presId="urn:microsoft.com/office/officeart/2005/8/layout/default"/>
    <dgm:cxn modelId="{22C4A9E0-8A3E-42B8-A8E9-D2A15AE562A1}" type="presParOf" srcId="{7B532620-9726-4618-9A10-B435F3928392}" destId="{10E9D17F-F360-4456-AA49-812C08406165}" srcOrd="7" destOrd="0" presId="urn:microsoft.com/office/officeart/2005/8/layout/default"/>
    <dgm:cxn modelId="{C748E0A5-3BCD-440F-AE82-502EC7BECFF0}" type="presParOf" srcId="{7B532620-9726-4618-9A10-B435F3928392}" destId="{9997796D-0266-4BA8-8CAB-29CD8EA8609D}" srcOrd="8" destOrd="0" presId="urn:microsoft.com/office/officeart/2005/8/layout/default"/>
    <dgm:cxn modelId="{1872999C-59C3-4858-ADEE-C059207B34BC}" type="presParOf" srcId="{7B532620-9726-4618-9A10-B435F3928392}" destId="{83D088E3-5EFA-4110-B36C-EF85F2E8D689}" srcOrd="9" destOrd="0" presId="urn:microsoft.com/office/officeart/2005/8/layout/default"/>
    <dgm:cxn modelId="{1546E882-1A1B-4816-A42E-23BD121E3068}" type="presParOf" srcId="{7B532620-9726-4618-9A10-B435F3928392}" destId="{EC369E64-7C1A-4DD7-81A7-800C546C5B3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54A8D4-465F-4E64-AC7E-F5A72C55B1B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DBFDBE-FDA4-4DFA-BDC6-23F4671222DD}">
      <dgm:prSet/>
      <dgm:spPr/>
      <dgm:t>
        <a:bodyPr/>
        <a:lstStyle/>
        <a:p>
          <a:r>
            <a:rPr lang="en-US" dirty="0"/>
            <a:t>Cochrane review 2014</a:t>
          </a:r>
        </a:p>
      </dgm:t>
    </dgm:pt>
    <dgm:pt modelId="{7A22FA47-D575-4A13-AB57-22D601A4E39C}" type="parTrans" cxnId="{2E0C0E77-0D7A-44C7-B491-80C48B5CC335}">
      <dgm:prSet/>
      <dgm:spPr/>
      <dgm:t>
        <a:bodyPr/>
        <a:lstStyle/>
        <a:p>
          <a:endParaRPr lang="en-US"/>
        </a:p>
      </dgm:t>
    </dgm:pt>
    <dgm:pt modelId="{DDABC45A-946E-4A75-82E3-A4D96C6A7DBA}" type="sibTrans" cxnId="{2E0C0E77-0D7A-44C7-B491-80C48B5CC335}">
      <dgm:prSet/>
      <dgm:spPr/>
      <dgm:t>
        <a:bodyPr/>
        <a:lstStyle/>
        <a:p>
          <a:endParaRPr lang="en-US"/>
        </a:p>
      </dgm:t>
    </dgm:pt>
    <dgm:pt modelId="{6780B73B-0D79-4D4B-AEF2-1D5BCE9B6382}">
      <dgm:prSet/>
      <dgm:spPr/>
      <dgm:t>
        <a:bodyPr/>
        <a:lstStyle/>
        <a:p>
          <a:r>
            <a:rPr lang="en-US" dirty="0">
              <a:solidFill>
                <a:schemeClr val="tx2">
                  <a:lumMod val="50000"/>
                </a:schemeClr>
              </a:solidFill>
            </a:rPr>
            <a:t>Buprenorphine was equivalent to methadone for suppression of illicit drug use except at very low doses</a:t>
          </a:r>
          <a:endParaRPr lang="en-US" dirty="0"/>
        </a:p>
      </dgm:t>
    </dgm:pt>
    <dgm:pt modelId="{0EA52E12-ACCC-48F2-AD36-C904C342B0E5}" type="parTrans" cxnId="{90A5AAD5-2A4B-4293-8C57-A32F95E027CF}">
      <dgm:prSet/>
      <dgm:spPr/>
      <dgm:t>
        <a:bodyPr/>
        <a:lstStyle/>
        <a:p>
          <a:endParaRPr lang="en-US"/>
        </a:p>
      </dgm:t>
    </dgm:pt>
    <dgm:pt modelId="{EA993CA7-55BD-4A3F-A7D4-E5DC84EF137C}" type="sibTrans" cxnId="{90A5AAD5-2A4B-4293-8C57-A32F95E027CF}">
      <dgm:prSet/>
      <dgm:spPr/>
      <dgm:t>
        <a:bodyPr/>
        <a:lstStyle/>
        <a:p>
          <a:endParaRPr lang="en-US"/>
        </a:p>
      </dgm:t>
    </dgm:pt>
    <dgm:pt modelId="{23A279AD-A56C-49AE-A81A-C198FEA828A8}">
      <dgm:prSet custT="1"/>
      <dgm:spPr/>
      <dgm:t>
        <a:bodyPr/>
        <a:lstStyle/>
        <a:p>
          <a:r>
            <a:rPr lang="en-US" sz="1100" dirty="0" err="1"/>
            <a:t>Mattick</a:t>
          </a:r>
          <a:r>
            <a:rPr lang="en-US" sz="1100" dirty="0"/>
            <a:t> RP, et al. </a:t>
          </a:r>
          <a:r>
            <a:rPr lang="en-US" sz="1100" i="1" dirty="0"/>
            <a:t>Cochrane Database of Systematic Reviews </a:t>
          </a:r>
          <a:r>
            <a:rPr lang="en-US" sz="1100" dirty="0"/>
            <a:t>2014</a:t>
          </a:r>
        </a:p>
      </dgm:t>
    </dgm:pt>
    <dgm:pt modelId="{D2026052-0848-4EF0-86BD-DA2A5DD0B96B}" type="parTrans" cxnId="{51A076E5-53D0-4AA8-A7DC-046E3ED4EC3A}">
      <dgm:prSet/>
      <dgm:spPr/>
      <dgm:t>
        <a:bodyPr/>
        <a:lstStyle/>
        <a:p>
          <a:endParaRPr lang="en-US"/>
        </a:p>
      </dgm:t>
    </dgm:pt>
    <dgm:pt modelId="{985AD1A8-0701-43FA-99E7-516F6C598398}" type="sibTrans" cxnId="{51A076E5-53D0-4AA8-A7DC-046E3ED4EC3A}">
      <dgm:prSet/>
      <dgm:spPr/>
      <dgm:t>
        <a:bodyPr/>
        <a:lstStyle/>
        <a:p>
          <a:endParaRPr lang="en-US"/>
        </a:p>
      </dgm:t>
    </dgm:pt>
    <dgm:pt modelId="{46D1F380-1A2E-46B5-B35C-1F00426307F9}">
      <dgm:prSet/>
      <dgm:spPr/>
      <dgm:t>
        <a:bodyPr/>
        <a:lstStyle/>
        <a:p>
          <a:r>
            <a:rPr lang="en-US" dirty="0">
              <a:solidFill>
                <a:schemeClr val="tx2">
                  <a:lumMod val="50000"/>
                </a:schemeClr>
              </a:solidFill>
            </a:rPr>
            <a:t>No difference in mortality</a:t>
          </a:r>
        </a:p>
      </dgm:t>
    </dgm:pt>
    <dgm:pt modelId="{75AD44BC-F891-43E3-A5D6-4132F08884CE}" type="parTrans" cxnId="{B7E2A624-EF39-4F68-BEAF-1B9C77F32A77}">
      <dgm:prSet/>
      <dgm:spPr/>
      <dgm:t>
        <a:bodyPr/>
        <a:lstStyle/>
        <a:p>
          <a:endParaRPr lang="en-US"/>
        </a:p>
      </dgm:t>
    </dgm:pt>
    <dgm:pt modelId="{E4247809-DED2-4239-B613-9FE6551C4D41}" type="sibTrans" cxnId="{B7E2A624-EF39-4F68-BEAF-1B9C77F32A77}">
      <dgm:prSet/>
      <dgm:spPr/>
      <dgm:t>
        <a:bodyPr/>
        <a:lstStyle/>
        <a:p>
          <a:endParaRPr lang="en-US"/>
        </a:p>
      </dgm:t>
    </dgm:pt>
    <dgm:pt modelId="{1F28279F-A72B-43FA-8917-B58F7855E026}" type="pres">
      <dgm:prSet presAssocID="{BF54A8D4-465F-4E64-AC7E-F5A72C55B1B4}" presName="linear" presStyleCnt="0">
        <dgm:presLayoutVars>
          <dgm:animLvl val="lvl"/>
          <dgm:resizeHandles val="exact"/>
        </dgm:presLayoutVars>
      </dgm:prSet>
      <dgm:spPr/>
    </dgm:pt>
    <dgm:pt modelId="{FF203E52-0C97-44EE-9497-0967B4548D2E}" type="pres">
      <dgm:prSet presAssocID="{3ADBFDBE-FDA4-4DFA-BDC6-23F4671222DD}" presName="parentText" presStyleLbl="node1" presStyleIdx="0" presStyleCnt="2">
        <dgm:presLayoutVars>
          <dgm:chMax val="0"/>
          <dgm:bulletEnabled val="1"/>
        </dgm:presLayoutVars>
      </dgm:prSet>
      <dgm:spPr/>
    </dgm:pt>
    <dgm:pt modelId="{B6BB4AED-2638-402B-B79D-6C6039F10FB0}" type="pres">
      <dgm:prSet presAssocID="{3ADBFDBE-FDA4-4DFA-BDC6-23F4671222DD}" presName="childText" presStyleLbl="revTx" presStyleIdx="0" presStyleCnt="1">
        <dgm:presLayoutVars>
          <dgm:bulletEnabled val="1"/>
        </dgm:presLayoutVars>
      </dgm:prSet>
      <dgm:spPr/>
    </dgm:pt>
    <dgm:pt modelId="{8EDA3616-5BD4-4704-82F1-5E12EB64475C}" type="pres">
      <dgm:prSet presAssocID="{23A279AD-A56C-49AE-A81A-C198FEA828A8}" presName="parentText" presStyleLbl="node1" presStyleIdx="1" presStyleCnt="2">
        <dgm:presLayoutVars>
          <dgm:chMax val="0"/>
          <dgm:bulletEnabled val="1"/>
        </dgm:presLayoutVars>
      </dgm:prSet>
      <dgm:spPr/>
    </dgm:pt>
  </dgm:ptLst>
  <dgm:cxnLst>
    <dgm:cxn modelId="{24169003-5D95-4559-B76B-03A13E0D13ED}" type="presOf" srcId="{3ADBFDBE-FDA4-4DFA-BDC6-23F4671222DD}" destId="{FF203E52-0C97-44EE-9497-0967B4548D2E}" srcOrd="0" destOrd="0" presId="urn:microsoft.com/office/officeart/2005/8/layout/vList2"/>
    <dgm:cxn modelId="{BAB47E04-EFCD-48FB-B317-91902837FB1F}" type="presOf" srcId="{23A279AD-A56C-49AE-A81A-C198FEA828A8}" destId="{8EDA3616-5BD4-4704-82F1-5E12EB64475C}" srcOrd="0" destOrd="0" presId="urn:microsoft.com/office/officeart/2005/8/layout/vList2"/>
    <dgm:cxn modelId="{C1801619-422E-4007-B2F9-44A12C42E229}" type="presOf" srcId="{46D1F380-1A2E-46B5-B35C-1F00426307F9}" destId="{B6BB4AED-2638-402B-B79D-6C6039F10FB0}" srcOrd="0" destOrd="1" presId="urn:microsoft.com/office/officeart/2005/8/layout/vList2"/>
    <dgm:cxn modelId="{B7E2A624-EF39-4F68-BEAF-1B9C77F32A77}" srcId="{3ADBFDBE-FDA4-4DFA-BDC6-23F4671222DD}" destId="{46D1F380-1A2E-46B5-B35C-1F00426307F9}" srcOrd="1" destOrd="0" parTransId="{75AD44BC-F891-43E3-A5D6-4132F08884CE}" sibTransId="{E4247809-DED2-4239-B613-9FE6551C4D41}"/>
    <dgm:cxn modelId="{AF507D5B-9C49-4F6C-BDC1-271ECDD854BC}" type="presOf" srcId="{BF54A8D4-465F-4E64-AC7E-F5A72C55B1B4}" destId="{1F28279F-A72B-43FA-8917-B58F7855E026}" srcOrd="0" destOrd="0" presId="urn:microsoft.com/office/officeart/2005/8/layout/vList2"/>
    <dgm:cxn modelId="{CD370B6A-951A-4BD6-8AA7-FEA846A30E6E}" type="presOf" srcId="{6780B73B-0D79-4D4B-AEF2-1D5BCE9B6382}" destId="{B6BB4AED-2638-402B-B79D-6C6039F10FB0}" srcOrd="0" destOrd="0" presId="urn:microsoft.com/office/officeart/2005/8/layout/vList2"/>
    <dgm:cxn modelId="{2E0C0E77-0D7A-44C7-B491-80C48B5CC335}" srcId="{BF54A8D4-465F-4E64-AC7E-F5A72C55B1B4}" destId="{3ADBFDBE-FDA4-4DFA-BDC6-23F4671222DD}" srcOrd="0" destOrd="0" parTransId="{7A22FA47-D575-4A13-AB57-22D601A4E39C}" sibTransId="{DDABC45A-946E-4A75-82E3-A4D96C6A7DBA}"/>
    <dgm:cxn modelId="{90A5AAD5-2A4B-4293-8C57-A32F95E027CF}" srcId="{3ADBFDBE-FDA4-4DFA-BDC6-23F4671222DD}" destId="{6780B73B-0D79-4D4B-AEF2-1D5BCE9B6382}" srcOrd="0" destOrd="0" parTransId="{0EA52E12-ACCC-48F2-AD36-C904C342B0E5}" sibTransId="{EA993CA7-55BD-4A3F-A7D4-E5DC84EF137C}"/>
    <dgm:cxn modelId="{51A076E5-53D0-4AA8-A7DC-046E3ED4EC3A}" srcId="{BF54A8D4-465F-4E64-AC7E-F5A72C55B1B4}" destId="{23A279AD-A56C-49AE-A81A-C198FEA828A8}" srcOrd="1" destOrd="0" parTransId="{D2026052-0848-4EF0-86BD-DA2A5DD0B96B}" sibTransId="{985AD1A8-0701-43FA-99E7-516F6C598398}"/>
    <dgm:cxn modelId="{EDD7916A-38FF-4203-820A-7D4ACC1CFD77}" type="presParOf" srcId="{1F28279F-A72B-43FA-8917-B58F7855E026}" destId="{FF203E52-0C97-44EE-9497-0967B4548D2E}" srcOrd="0" destOrd="0" presId="urn:microsoft.com/office/officeart/2005/8/layout/vList2"/>
    <dgm:cxn modelId="{AE49F303-BAFA-474C-89F7-52A3DF829EEE}" type="presParOf" srcId="{1F28279F-A72B-43FA-8917-B58F7855E026}" destId="{B6BB4AED-2638-402B-B79D-6C6039F10FB0}" srcOrd="1" destOrd="0" presId="urn:microsoft.com/office/officeart/2005/8/layout/vList2"/>
    <dgm:cxn modelId="{BBBE651B-B222-4180-BC94-10B1F60E00F9}" type="presParOf" srcId="{1F28279F-A72B-43FA-8917-B58F7855E026}" destId="{8EDA3616-5BD4-4704-82F1-5E12EB64475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BFC92B-A785-49DD-A9A3-F9EAA5EC6B72}"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B5C85F57-D5BF-4FB8-AA23-2DE5E19C2D18}">
      <dgm:prSet/>
      <dgm:spPr/>
      <dgm:t>
        <a:bodyPr/>
        <a:lstStyle/>
        <a:p>
          <a:r>
            <a:rPr lang="en-US" dirty="0"/>
            <a:t>2019 randomized control trial compared three groups over 6 months: </a:t>
          </a:r>
        </a:p>
      </dgm:t>
    </dgm:pt>
    <dgm:pt modelId="{AF302AFC-AEA1-4EB7-9AC9-ED1CD135D733}" type="parTrans" cxnId="{A8AE7C9F-444B-4321-A8DD-66C534CE8874}">
      <dgm:prSet/>
      <dgm:spPr/>
      <dgm:t>
        <a:bodyPr/>
        <a:lstStyle/>
        <a:p>
          <a:endParaRPr lang="en-US"/>
        </a:p>
      </dgm:t>
    </dgm:pt>
    <dgm:pt modelId="{9E57E8B6-91EB-4FBA-A1F3-9164ED7D5357}" type="sibTrans" cxnId="{A8AE7C9F-444B-4321-A8DD-66C534CE8874}">
      <dgm:prSet/>
      <dgm:spPr/>
      <dgm:t>
        <a:bodyPr/>
        <a:lstStyle/>
        <a:p>
          <a:endParaRPr lang="en-US"/>
        </a:p>
      </dgm:t>
    </dgm:pt>
    <dgm:pt modelId="{DA7F2B15-DB9B-4BA9-B1CE-8D266CF677E6}">
      <dgm:prSet/>
      <dgm:spPr/>
      <dgm:t>
        <a:bodyPr/>
        <a:lstStyle/>
        <a:p>
          <a:r>
            <a:rPr lang="en-US"/>
            <a:t>Six injections of 300mg</a:t>
          </a:r>
        </a:p>
      </dgm:t>
    </dgm:pt>
    <dgm:pt modelId="{036CEEED-7825-415B-B6B6-32F3D130345B}" type="parTrans" cxnId="{B4E0825B-7E24-4DE9-982F-92656A6F2039}">
      <dgm:prSet/>
      <dgm:spPr/>
      <dgm:t>
        <a:bodyPr/>
        <a:lstStyle/>
        <a:p>
          <a:endParaRPr lang="en-US"/>
        </a:p>
      </dgm:t>
    </dgm:pt>
    <dgm:pt modelId="{8E2C22D1-0066-4047-AE1F-6954EF2984DF}" type="sibTrans" cxnId="{B4E0825B-7E24-4DE9-982F-92656A6F2039}">
      <dgm:prSet/>
      <dgm:spPr/>
      <dgm:t>
        <a:bodyPr/>
        <a:lstStyle/>
        <a:p>
          <a:endParaRPr lang="en-US"/>
        </a:p>
      </dgm:t>
    </dgm:pt>
    <dgm:pt modelId="{E605EACC-B332-4F5F-81E3-09BEF4562A11}">
      <dgm:prSet/>
      <dgm:spPr/>
      <dgm:t>
        <a:bodyPr/>
        <a:lstStyle/>
        <a:p>
          <a:r>
            <a:rPr lang="en-US"/>
            <a:t>Two injections of 300mg then four of 100mg</a:t>
          </a:r>
        </a:p>
      </dgm:t>
    </dgm:pt>
    <dgm:pt modelId="{A0DE1159-0FA5-4D7C-BEA0-38C7C3D3D72A}" type="parTrans" cxnId="{39737FB6-E18D-497A-9C20-5C86CB438267}">
      <dgm:prSet/>
      <dgm:spPr/>
      <dgm:t>
        <a:bodyPr/>
        <a:lstStyle/>
        <a:p>
          <a:endParaRPr lang="en-US"/>
        </a:p>
      </dgm:t>
    </dgm:pt>
    <dgm:pt modelId="{4AA5670B-0B8D-4FE3-9DA7-BB7E3D6D0A91}" type="sibTrans" cxnId="{39737FB6-E18D-497A-9C20-5C86CB438267}">
      <dgm:prSet/>
      <dgm:spPr/>
      <dgm:t>
        <a:bodyPr/>
        <a:lstStyle/>
        <a:p>
          <a:endParaRPr lang="en-US"/>
        </a:p>
      </dgm:t>
    </dgm:pt>
    <dgm:pt modelId="{1C4783B2-4540-4585-9D1C-45DE196C1944}">
      <dgm:prSet/>
      <dgm:spPr/>
      <dgm:t>
        <a:bodyPr/>
        <a:lstStyle/>
        <a:p>
          <a:r>
            <a:rPr lang="en-US"/>
            <a:t>Placebo injections</a:t>
          </a:r>
        </a:p>
      </dgm:t>
    </dgm:pt>
    <dgm:pt modelId="{1E74486A-B3FD-4C15-B432-92C7A3F63DCF}" type="parTrans" cxnId="{5C09442E-858B-4196-BE85-73B487D78F7F}">
      <dgm:prSet/>
      <dgm:spPr/>
      <dgm:t>
        <a:bodyPr/>
        <a:lstStyle/>
        <a:p>
          <a:endParaRPr lang="en-US"/>
        </a:p>
      </dgm:t>
    </dgm:pt>
    <dgm:pt modelId="{90F077EE-16D0-4160-81E9-DF539C69EFFC}" type="sibTrans" cxnId="{5C09442E-858B-4196-BE85-73B487D78F7F}">
      <dgm:prSet/>
      <dgm:spPr/>
      <dgm:t>
        <a:bodyPr/>
        <a:lstStyle/>
        <a:p>
          <a:endParaRPr lang="en-US"/>
        </a:p>
      </dgm:t>
    </dgm:pt>
    <dgm:pt modelId="{3A778857-36E5-4962-9689-3C885AA484E1}">
      <dgm:prSet/>
      <dgm:spPr/>
      <dgm:t>
        <a:bodyPr/>
        <a:lstStyle/>
        <a:p>
          <a:r>
            <a:rPr lang="en-US"/>
            <a:t>Results:</a:t>
          </a:r>
        </a:p>
      </dgm:t>
    </dgm:pt>
    <dgm:pt modelId="{21420A15-19B5-4424-A0B6-8689D5020A00}" type="parTrans" cxnId="{05A8C6F7-C41A-46D3-B7EF-42001FD2155D}">
      <dgm:prSet/>
      <dgm:spPr/>
      <dgm:t>
        <a:bodyPr/>
        <a:lstStyle/>
        <a:p>
          <a:endParaRPr lang="en-US"/>
        </a:p>
      </dgm:t>
    </dgm:pt>
    <dgm:pt modelId="{34590116-F8F0-4D0D-8BA6-62602E6920D0}" type="sibTrans" cxnId="{05A8C6F7-C41A-46D3-B7EF-42001FD2155D}">
      <dgm:prSet/>
      <dgm:spPr/>
      <dgm:t>
        <a:bodyPr/>
        <a:lstStyle/>
        <a:p>
          <a:endParaRPr lang="en-US"/>
        </a:p>
      </dgm:t>
    </dgm:pt>
    <dgm:pt modelId="{9C97E0B6-F775-4E73-82B1-C69755B3CFB1}">
      <dgm:prSet/>
      <dgm:spPr/>
      <dgm:t>
        <a:bodyPr/>
        <a:lstStyle/>
        <a:p>
          <a:r>
            <a:rPr lang="en-US"/>
            <a:t>Mean abstinence: 41%  for 300mg group;</a:t>
          </a:r>
        </a:p>
      </dgm:t>
    </dgm:pt>
    <dgm:pt modelId="{F499AE88-8F5B-4895-B641-4A10DBDE8832}" type="parTrans" cxnId="{2E27D750-9344-44CD-837A-F0B055962527}">
      <dgm:prSet/>
      <dgm:spPr/>
      <dgm:t>
        <a:bodyPr/>
        <a:lstStyle/>
        <a:p>
          <a:endParaRPr lang="en-US"/>
        </a:p>
      </dgm:t>
    </dgm:pt>
    <dgm:pt modelId="{6369876A-199B-4E91-A987-7227C2A9FC97}" type="sibTrans" cxnId="{2E27D750-9344-44CD-837A-F0B055962527}">
      <dgm:prSet/>
      <dgm:spPr/>
      <dgm:t>
        <a:bodyPr/>
        <a:lstStyle/>
        <a:p>
          <a:endParaRPr lang="en-US"/>
        </a:p>
      </dgm:t>
    </dgm:pt>
    <dgm:pt modelId="{AF305BE0-1790-42D2-A12F-1412C5F369F0}">
      <dgm:prSet/>
      <dgm:spPr/>
      <dgm:t>
        <a:bodyPr/>
        <a:lstStyle/>
        <a:p>
          <a:r>
            <a:rPr lang="en-US"/>
            <a:t>42.7% for 300/100mg group</a:t>
          </a:r>
        </a:p>
      </dgm:t>
    </dgm:pt>
    <dgm:pt modelId="{9B016C6E-5D25-4038-B044-49B61BC10036}" type="parTrans" cxnId="{2D86A313-276F-435F-9C30-EBC9B7374006}">
      <dgm:prSet/>
      <dgm:spPr/>
      <dgm:t>
        <a:bodyPr/>
        <a:lstStyle/>
        <a:p>
          <a:endParaRPr lang="en-US"/>
        </a:p>
      </dgm:t>
    </dgm:pt>
    <dgm:pt modelId="{974E489E-9E85-45B3-8A30-C2A436A12BF8}" type="sibTrans" cxnId="{2D86A313-276F-435F-9C30-EBC9B7374006}">
      <dgm:prSet/>
      <dgm:spPr/>
      <dgm:t>
        <a:bodyPr/>
        <a:lstStyle/>
        <a:p>
          <a:endParaRPr lang="en-US"/>
        </a:p>
      </dgm:t>
    </dgm:pt>
    <dgm:pt modelId="{5E0ED42B-E434-4C03-AB09-0667B333D182}">
      <dgm:prSet/>
      <dgm:spPr/>
      <dgm:t>
        <a:bodyPr/>
        <a:lstStyle/>
        <a:p>
          <a:r>
            <a:rPr lang="en-US"/>
            <a:t>5% for placebo</a:t>
          </a:r>
        </a:p>
      </dgm:t>
    </dgm:pt>
    <dgm:pt modelId="{4BE2E4D3-4800-4439-ACD2-3EA972ED2BA1}" type="parTrans" cxnId="{C96318A2-EB06-408A-A769-6954FEFA6376}">
      <dgm:prSet/>
      <dgm:spPr/>
      <dgm:t>
        <a:bodyPr/>
        <a:lstStyle/>
        <a:p>
          <a:endParaRPr lang="en-US"/>
        </a:p>
      </dgm:t>
    </dgm:pt>
    <dgm:pt modelId="{CF90C047-8089-4C51-BF8B-B19A6482EFE4}" type="sibTrans" cxnId="{C96318A2-EB06-408A-A769-6954FEFA6376}">
      <dgm:prSet/>
      <dgm:spPr/>
      <dgm:t>
        <a:bodyPr/>
        <a:lstStyle/>
        <a:p>
          <a:endParaRPr lang="en-US"/>
        </a:p>
      </dgm:t>
    </dgm:pt>
    <dgm:pt modelId="{BD9E49BA-9C46-4C50-8F3D-215C68DBEB16}" type="pres">
      <dgm:prSet presAssocID="{0DBFC92B-A785-49DD-A9A3-F9EAA5EC6B72}" presName="Name0" presStyleCnt="0">
        <dgm:presLayoutVars>
          <dgm:dir/>
          <dgm:animLvl val="lvl"/>
          <dgm:resizeHandles val="exact"/>
        </dgm:presLayoutVars>
      </dgm:prSet>
      <dgm:spPr/>
    </dgm:pt>
    <dgm:pt modelId="{57AD4E6E-A2B3-4A4A-8825-83A53DC0D479}" type="pres">
      <dgm:prSet presAssocID="{B5C85F57-D5BF-4FB8-AA23-2DE5E19C2D18}" presName="composite" presStyleCnt="0"/>
      <dgm:spPr/>
    </dgm:pt>
    <dgm:pt modelId="{40A06772-5AE5-4281-B3F1-A50871D9F6CB}" type="pres">
      <dgm:prSet presAssocID="{B5C85F57-D5BF-4FB8-AA23-2DE5E19C2D18}" presName="parTx" presStyleLbl="alignNode1" presStyleIdx="0" presStyleCnt="2">
        <dgm:presLayoutVars>
          <dgm:chMax val="0"/>
          <dgm:chPref val="0"/>
          <dgm:bulletEnabled val="1"/>
        </dgm:presLayoutVars>
      </dgm:prSet>
      <dgm:spPr/>
    </dgm:pt>
    <dgm:pt modelId="{38BFFED7-AA85-4F85-93D1-EBBBAC35E302}" type="pres">
      <dgm:prSet presAssocID="{B5C85F57-D5BF-4FB8-AA23-2DE5E19C2D18}" presName="desTx" presStyleLbl="alignAccFollowNode1" presStyleIdx="0" presStyleCnt="2">
        <dgm:presLayoutVars>
          <dgm:bulletEnabled val="1"/>
        </dgm:presLayoutVars>
      </dgm:prSet>
      <dgm:spPr/>
    </dgm:pt>
    <dgm:pt modelId="{42596A79-65DB-42CA-AFCF-8102615E4D67}" type="pres">
      <dgm:prSet presAssocID="{9E57E8B6-91EB-4FBA-A1F3-9164ED7D5357}" presName="space" presStyleCnt="0"/>
      <dgm:spPr/>
    </dgm:pt>
    <dgm:pt modelId="{94B92E05-E717-4345-A7FD-7641092819C5}" type="pres">
      <dgm:prSet presAssocID="{3A778857-36E5-4962-9689-3C885AA484E1}" presName="composite" presStyleCnt="0"/>
      <dgm:spPr/>
    </dgm:pt>
    <dgm:pt modelId="{22B74F32-08B7-4BB5-B381-6D19C87FA78D}" type="pres">
      <dgm:prSet presAssocID="{3A778857-36E5-4962-9689-3C885AA484E1}" presName="parTx" presStyleLbl="alignNode1" presStyleIdx="1" presStyleCnt="2">
        <dgm:presLayoutVars>
          <dgm:chMax val="0"/>
          <dgm:chPref val="0"/>
          <dgm:bulletEnabled val="1"/>
        </dgm:presLayoutVars>
      </dgm:prSet>
      <dgm:spPr/>
    </dgm:pt>
    <dgm:pt modelId="{17F0A0D4-4EA0-4F62-A848-354EABB2A810}" type="pres">
      <dgm:prSet presAssocID="{3A778857-36E5-4962-9689-3C885AA484E1}" presName="desTx" presStyleLbl="alignAccFollowNode1" presStyleIdx="1" presStyleCnt="2">
        <dgm:presLayoutVars>
          <dgm:bulletEnabled val="1"/>
        </dgm:presLayoutVars>
      </dgm:prSet>
      <dgm:spPr/>
    </dgm:pt>
  </dgm:ptLst>
  <dgm:cxnLst>
    <dgm:cxn modelId="{F0D0FD05-1CA4-48FC-A3AC-435374E0E78C}" type="presOf" srcId="{E605EACC-B332-4F5F-81E3-09BEF4562A11}" destId="{38BFFED7-AA85-4F85-93D1-EBBBAC35E302}" srcOrd="0" destOrd="1" presId="urn:microsoft.com/office/officeart/2005/8/layout/hList1"/>
    <dgm:cxn modelId="{2D86A313-276F-435F-9C30-EBC9B7374006}" srcId="{3A778857-36E5-4962-9689-3C885AA484E1}" destId="{AF305BE0-1790-42D2-A12F-1412C5F369F0}" srcOrd="1" destOrd="0" parTransId="{9B016C6E-5D25-4038-B044-49B61BC10036}" sibTransId="{974E489E-9E85-45B3-8A30-C2A436A12BF8}"/>
    <dgm:cxn modelId="{B0BD5227-777B-478A-80E1-18E831DC7618}" type="presOf" srcId="{3A778857-36E5-4962-9689-3C885AA484E1}" destId="{22B74F32-08B7-4BB5-B381-6D19C87FA78D}" srcOrd="0" destOrd="0" presId="urn:microsoft.com/office/officeart/2005/8/layout/hList1"/>
    <dgm:cxn modelId="{4DD21B29-053A-4F20-9A74-9E45AD7B2DEE}" type="presOf" srcId="{B5C85F57-D5BF-4FB8-AA23-2DE5E19C2D18}" destId="{40A06772-5AE5-4281-B3F1-A50871D9F6CB}" srcOrd="0" destOrd="0" presId="urn:microsoft.com/office/officeart/2005/8/layout/hList1"/>
    <dgm:cxn modelId="{F634532D-C620-4E1A-BC7A-9E23DCB4B187}" type="presOf" srcId="{5E0ED42B-E434-4C03-AB09-0667B333D182}" destId="{17F0A0D4-4EA0-4F62-A848-354EABB2A810}" srcOrd="0" destOrd="2" presId="urn:microsoft.com/office/officeart/2005/8/layout/hList1"/>
    <dgm:cxn modelId="{5C09442E-858B-4196-BE85-73B487D78F7F}" srcId="{B5C85F57-D5BF-4FB8-AA23-2DE5E19C2D18}" destId="{1C4783B2-4540-4585-9D1C-45DE196C1944}" srcOrd="2" destOrd="0" parTransId="{1E74486A-B3FD-4C15-B432-92C7A3F63DCF}" sibTransId="{90F077EE-16D0-4160-81E9-DF539C69EFFC}"/>
    <dgm:cxn modelId="{34440445-C6E1-48F7-BF0C-A56F8F853CDD}" type="presOf" srcId="{0DBFC92B-A785-49DD-A9A3-F9EAA5EC6B72}" destId="{BD9E49BA-9C46-4C50-8F3D-215C68DBEB16}" srcOrd="0" destOrd="0" presId="urn:microsoft.com/office/officeart/2005/8/layout/hList1"/>
    <dgm:cxn modelId="{2E27D750-9344-44CD-837A-F0B055962527}" srcId="{3A778857-36E5-4962-9689-3C885AA484E1}" destId="{9C97E0B6-F775-4E73-82B1-C69755B3CFB1}" srcOrd="0" destOrd="0" parTransId="{F499AE88-8F5B-4895-B641-4A10DBDE8832}" sibTransId="{6369876A-199B-4E91-A987-7227C2A9FC97}"/>
    <dgm:cxn modelId="{B4E0825B-7E24-4DE9-982F-92656A6F2039}" srcId="{B5C85F57-D5BF-4FB8-AA23-2DE5E19C2D18}" destId="{DA7F2B15-DB9B-4BA9-B1CE-8D266CF677E6}" srcOrd="0" destOrd="0" parTransId="{036CEEED-7825-415B-B6B6-32F3D130345B}" sibTransId="{8E2C22D1-0066-4047-AE1F-6954EF2984DF}"/>
    <dgm:cxn modelId="{8811C476-27CE-4691-91D0-6BECD226695D}" type="presOf" srcId="{1C4783B2-4540-4585-9D1C-45DE196C1944}" destId="{38BFFED7-AA85-4F85-93D1-EBBBAC35E302}" srcOrd="0" destOrd="2" presId="urn:microsoft.com/office/officeart/2005/8/layout/hList1"/>
    <dgm:cxn modelId="{604EE278-F4CD-4DAE-9EB7-5FBD073643C4}" type="presOf" srcId="{AF305BE0-1790-42D2-A12F-1412C5F369F0}" destId="{17F0A0D4-4EA0-4F62-A848-354EABB2A810}" srcOrd="0" destOrd="1" presId="urn:microsoft.com/office/officeart/2005/8/layout/hList1"/>
    <dgm:cxn modelId="{A8AE7C9F-444B-4321-A8DD-66C534CE8874}" srcId="{0DBFC92B-A785-49DD-A9A3-F9EAA5EC6B72}" destId="{B5C85F57-D5BF-4FB8-AA23-2DE5E19C2D18}" srcOrd="0" destOrd="0" parTransId="{AF302AFC-AEA1-4EB7-9AC9-ED1CD135D733}" sibTransId="{9E57E8B6-91EB-4FBA-A1F3-9164ED7D5357}"/>
    <dgm:cxn modelId="{C96318A2-EB06-408A-A769-6954FEFA6376}" srcId="{3A778857-36E5-4962-9689-3C885AA484E1}" destId="{5E0ED42B-E434-4C03-AB09-0667B333D182}" srcOrd="2" destOrd="0" parTransId="{4BE2E4D3-4800-4439-ACD2-3EA972ED2BA1}" sibTransId="{CF90C047-8089-4C51-BF8B-B19A6482EFE4}"/>
    <dgm:cxn modelId="{39737FB6-E18D-497A-9C20-5C86CB438267}" srcId="{B5C85F57-D5BF-4FB8-AA23-2DE5E19C2D18}" destId="{E605EACC-B332-4F5F-81E3-09BEF4562A11}" srcOrd="1" destOrd="0" parTransId="{A0DE1159-0FA5-4D7C-BEA0-38C7C3D3D72A}" sibTransId="{4AA5670B-0B8D-4FE3-9DA7-BB7E3D6D0A91}"/>
    <dgm:cxn modelId="{6D3C56D2-8B8C-482D-88D7-0EDE79282949}" type="presOf" srcId="{9C97E0B6-F775-4E73-82B1-C69755B3CFB1}" destId="{17F0A0D4-4EA0-4F62-A848-354EABB2A810}" srcOrd="0" destOrd="0" presId="urn:microsoft.com/office/officeart/2005/8/layout/hList1"/>
    <dgm:cxn modelId="{11072CF1-FC3C-4E22-952D-F76F194ACA4C}" type="presOf" srcId="{DA7F2B15-DB9B-4BA9-B1CE-8D266CF677E6}" destId="{38BFFED7-AA85-4F85-93D1-EBBBAC35E302}" srcOrd="0" destOrd="0" presId="urn:microsoft.com/office/officeart/2005/8/layout/hList1"/>
    <dgm:cxn modelId="{05A8C6F7-C41A-46D3-B7EF-42001FD2155D}" srcId="{0DBFC92B-A785-49DD-A9A3-F9EAA5EC6B72}" destId="{3A778857-36E5-4962-9689-3C885AA484E1}" srcOrd="1" destOrd="0" parTransId="{21420A15-19B5-4424-A0B6-8689D5020A00}" sibTransId="{34590116-F8F0-4D0D-8BA6-62602E6920D0}"/>
    <dgm:cxn modelId="{0C062C5A-3266-4129-B826-95887288DD29}" type="presParOf" srcId="{BD9E49BA-9C46-4C50-8F3D-215C68DBEB16}" destId="{57AD4E6E-A2B3-4A4A-8825-83A53DC0D479}" srcOrd="0" destOrd="0" presId="urn:microsoft.com/office/officeart/2005/8/layout/hList1"/>
    <dgm:cxn modelId="{B77D64B3-4042-4EDE-B3A2-2B86EE2F5F8D}" type="presParOf" srcId="{57AD4E6E-A2B3-4A4A-8825-83A53DC0D479}" destId="{40A06772-5AE5-4281-B3F1-A50871D9F6CB}" srcOrd="0" destOrd="0" presId="urn:microsoft.com/office/officeart/2005/8/layout/hList1"/>
    <dgm:cxn modelId="{4E3CB3DF-C2A6-4023-846B-DF3103B7D908}" type="presParOf" srcId="{57AD4E6E-A2B3-4A4A-8825-83A53DC0D479}" destId="{38BFFED7-AA85-4F85-93D1-EBBBAC35E302}" srcOrd="1" destOrd="0" presId="urn:microsoft.com/office/officeart/2005/8/layout/hList1"/>
    <dgm:cxn modelId="{9BCB4B59-61CB-4482-85CD-E06A6E03AFD1}" type="presParOf" srcId="{BD9E49BA-9C46-4C50-8F3D-215C68DBEB16}" destId="{42596A79-65DB-42CA-AFCF-8102615E4D67}" srcOrd="1" destOrd="0" presId="urn:microsoft.com/office/officeart/2005/8/layout/hList1"/>
    <dgm:cxn modelId="{DC4E49E3-202B-43A2-AE9E-EFD8093105B3}" type="presParOf" srcId="{BD9E49BA-9C46-4C50-8F3D-215C68DBEB16}" destId="{94B92E05-E717-4345-A7FD-7641092819C5}" srcOrd="2" destOrd="0" presId="urn:microsoft.com/office/officeart/2005/8/layout/hList1"/>
    <dgm:cxn modelId="{AE31C4C1-4EC9-4CD1-87AF-1E414A788640}" type="presParOf" srcId="{94B92E05-E717-4345-A7FD-7641092819C5}" destId="{22B74F32-08B7-4BB5-B381-6D19C87FA78D}" srcOrd="0" destOrd="0" presId="urn:microsoft.com/office/officeart/2005/8/layout/hList1"/>
    <dgm:cxn modelId="{6B935D0D-17DF-42B7-850F-20DFF544BAD2}" type="presParOf" srcId="{94B92E05-E717-4345-A7FD-7641092819C5}" destId="{17F0A0D4-4EA0-4F62-A848-354EABB2A8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BFC92B-A785-49DD-A9A3-F9EAA5EC6B72}"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B5C85F57-D5BF-4FB8-AA23-2DE5E19C2D18}">
      <dgm:prSet/>
      <dgm:spPr/>
      <dgm:t>
        <a:bodyPr/>
        <a:lstStyle/>
        <a:p>
          <a:r>
            <a:rPr lang="en-US" dirty="0"/>
            <a:t>Patient Centered Outcomes</a:t>
          </a:r>
        </a:p>
      </dgm:t>
    </dgm:pt>
    <dgm:pt modelId="{AF302AFC-AEA1-4EB7-9AC9-ED1CD135D733}" type="parTrans" cxnId="{A8AE7C9F-444B-4321-A8DD-66C534CE8874}">
      <dgm:prSet/>
      <dgm:spPr/>
      <dgm:t>
        <a:bodyPr/>
        <a:lstStyle/>
        <a:p>
          <a:endParaRPr lang="en-US"/>
        </a:p>
      </dgm:t>
    </dgm:pt>
    <dgm:pt modelId="{9E57E8B6-91EB-4FBA-A1F3-9164ED7D5357}" type="sibTrans" cxnId="{A8AE7C9F-444B-4321-A8DD-66C534CE8874}">
      <dgm:prSet/>
      <dgm:spPr/>
      <dgm:t>
        <a:bodyPr/>
        <a:lstStyle/>
        <a:p>
          <a:endParaRPr lang="en-US"/>
        </a:p>
      </dgm:t>
    </dgm:pt>
    <dgm:pt modelId="{DA7F2B15-DB9B-4BA9-B1CE-8D266CF677E6}">
      <dgm:prSet/>
      <dgm:spPr/>
      <dgm:t>
        <a:bodyPr/>
        <a:lstStyle/>
        <a:p>
          <a:r>
            <a:rPr lang="en-US" dirty="0"/>
            <a:t>Improved physical and mental health measures</a:t>
          </a:r>
        </a:p>
      </dgm:t>
    </dgm:pt>
    <dgm:pt modelId="{036CEEED-7825-415B-B6B6-32F3D130345B}" type="parTrans" cxnId="{B4E0825B-7E24-4DE9-982F-92656A6F2039}">
      <dgm:prSet/>
      <dgm:spPr/>
      <dgm:t>
        <a:bodyPr/>
        <a:lstStyle/>
        <a:p>
          <a:endParaRPr lang="en-US"/>
        </a:p>
      </dgm:t>
    </dgm:pt>
    <dgm:pt modelId="{8E2C22D1-0066-4047-AE1F-6954EF2984DF}" type="sibTrans" cxnId="{B4E0825B-7E24-4DE9-982F-92656A6F2039}">
      <dgm:prSet/>
      <dgm:spPr/>
      <dgm:t>
        <a:bodyPr/>
        <a:lstStyle/>
        <a:p>
          <a:endParaRPr lang="en-US"/>
        </a:p>
      </dgm:t>
    </dgm:pt>
    <dgm:pt modelId="{7DA31F13-9811-4480-8343-CDC8349A21E2}">
      <dgm:prSet/>
      <dgm:spPr/>
      <dgm:t>
        <a:bodyPr/>
        <a:lstStyle/>
        <a:p>
          <a:r>
            <a:rPr lang="en-US"/>
            <a:t>Increased employment</a:t>
          </a:r>
          <a:endParaRPr lang="en-US" dirty="0"/>
        </a:p>
      </dgm:t>
    </dgm:pt>
    <dgm:pt modelId="{F4C22B19-757B-4EFF-99C0-50BB7127E704}" type="parTrans" cxnId="{348EE5A2-9A2D-4C98-B05B-B46036FE937B}">
      <dgm:prSet/>
      <dgm:spPr/>
      <dgm:t>
        <a:bodyPr/>
        <a:lstStyle/>
        <a:p>
          <a:endParaRPr lang="en-US"/>
        </a:p>
      </dgm:t>
    </dgm:pt>
    <dgm:pt modelId="{57F95D86-7E6C-4ED3-872A-0BDA38AB4785}" type="sibTrans" cxnId="{348EE5A2-9A2D-4C98-B05B-B46036FE937B}">
      <dgm:prSet/>
      <dgm:spPr/>
      <dgm:t>
        <a:bodyPr/>
        <a:lstStyle/>
        <a:p>
          <a:endParaRPr lang="en-US"/>
        </a:p>
      </dgm:t>
    </dgm:pt>
    <dgm:pt modelId="{CFE1CDE3-38CB-4EFD-B151-E0F60DD87565}">
      <dgm:prSet/>
      <dgm:spPr/>
      <dgm:t>
        <a:bodyPr/>
        <a:lstStyle/>
        <a:p>
          <a:r>
            <a:rPr lang="en-US"/>
            <a:t>Increased medication satisfaction</a:t>
          </a:r>
          <a:endParaRPr lang="en-US" dirty="0"/>
        </a:p>
      </dgm:t>
    </dgm:pt>
    <dgm:pt modelId="{6C0CBFA1-A9CD-4B71-9F61-478E4813FAC3}" type="parTrans" cxnId="{A84713AC-0BBB-4FDC-A020-372DC9E1D184}">
      <dgm:prSet/>
      <dgm:spPr/>
      <dgm:t>
        <a:bodyPr/>
        <a:lstStyle/>
        <a:p>
          <a:endParaRPr lang="en-US"/>
        </a:p>
      </dgm:t>
    </dgm:pt>
    <dgm:pt modelId="{17F58A11-B9A4-446B-9721-1A3D5DEB9E66}" type="sibTrans" cxnId="{A84713AC-0BBB-4FDC-A020-372DC9E1D184}">
      <dgm:prSet/>
      <dgm:spPr/>
      <dgm:t>
        <a:bodyPr/>
        <a:lstStyle/>
        <a:p>
          <a:endParaRPr lang="en-US"/>
        </a:p>
      </dgm:t>
    </dgm:pt>
    <dgm:pt modelId="{CB8D246E-B0B8-4509-B7A9-C888506E301B}">
      <dgm:prSet/>
      <dgm:spPr/>
      <dgm:t>
        <a:bodyPr/>
        <a:lstStyle/>
        <a:p>
          <a:r>
            <a:rPr lang="en-US" dirty="0"/>
            <a:t>Decreased health care utilization</a:t>
          </a:r>
        </a:p>
      </dgm:t>
    </dgm:pt>
    <dgm:pt modelId="{799A8FF7-A115-4A2B-B4B3-342E945A8B41}" type="parTrans" cxnId="{33955A66-0C79-48C6-9972-6190DBEEF4D9}">
      <dgm:prSet/>
      <dgm:spPr/>
      <dgm:t>
        <a:bodyPr/>
        <a:lstStyle/>
        <a:p>
          <a:endParaRPr lang="en-US"/>
        </a:p>
      </dgm:t>
    </dgm:pt>
    <dgm:pt modelId="{850D0C4D-2EAF-4251-85B5-B1E0F260BDC6}" type="sibTrans" cxnId="{33955A66-0C79-48C6-9972-6190DBEEF4D9}">
      <dgm:prSet/>
      <dgm:spPr/>
      <dgm:t>
        <a:bodyPr/>
        <a:lstStyle/>
        <a:p>
          <a:endParaRPr lang="en-US"/>
        </a:p>
      </dgm:t>
    </dgm:pt>
    <dgm:pt modelId="{BD9E49BA-9C46-4C50-8F3D-215C68DBEB16}" type="pres">
      <dgm:prSet presAssocID="{0DBFC92B-A785-49DD-A9A3-F9EAA5EC6B72}" presName="Name0" presStyleCnt="0">
        <dgm:presLayoutVars>
          <dgm:dir/>
          <dgm:animLvl val="lvl"/>
          <dgm:resizeHandles val="exact"/>
        </dgm:presLayoutVars>
      </dgm:prSet>
      <dgm:spPr/>
    </dgm:pt>
    <dgm:pt modelId="{57AD4E6E-A2B3-4A4A-8825-83A53DC0D479}" type="pres">
      <dgm:prSet presAssocID="{B5C85F57-D5BF-4FB8-AA23-2DE5E19C2D18}" presName="composite" presStyleCnt="0"/>
      <dgm:spPr/>
    </dgm:pt>
    <dgm:pt modelId="{40A06772-5AE5-4281-B3F1-A50871D9F6CB}" type="pres">
      <dgm:prSet presAssocID="{B5C85F57-D5BF-4FB8-AA23-2DE5E19C2D18}" presName="parTx" presStyleLbl="alignNode1" presStyleIdx="0" presStyleCnt="1">
        <dgm:presLayoutVars>
          <dgm:chMax val="0"/>
          <dgm:chPref val="0"/>
          <dgm:bulletEnabled val="1"/>
        </dgm:presLayoutVars>
      </dgm:prSet>
      <dgm:spPr/>
    </dgm:pt>
    <dgm:pt modelId="{38BFFED7-AA85-4F85-93D1-EBBBAC35E302}" type="pres">
      <dgm:prSet presAssocID="{B5C85F57-D5BF-4FB8-AA23-2DE5E19C2D18}" presName="desTx" presStyleLbl="alignAccFollowNode1" presStyleIdx="0" presStyleCnt="1">
        <dgm:presLayoutVars>
          <dgm:bulletEnabled val="1"/>
        </dgm:presLayoutVars>
      </dgm:prSet>
      <dgm:spPr/>
    </dgm:pt>
  </dgm:ptLst>
  <dgm:cxnLst>
    <dgm:cxn modelId="{4DD21B29-053A-4F20-9A74-9E45AD7B2DEE}" type="presOf" srcId="{B5C85F57-D5BF-4FB8-AA23-2DE5E19C2D18}" destId="{40A06772-5AE5-4281-B3F1-A50871D9F6CB}" srcOrd="0" destOrd="0" presId="urn:microsoft.com/office/officeart/2005/8/layout/hList1"/>
    <dgm:cxn modelId="{46C27E3C-00D7-4DC2-859A-60A89DF523B4}" type="presOf" srcId="{CB8D246E-B0B8-4509-B7A9-C888506E301B}" destId="{38BFFED7-AA85-4F85-93D1-EBBBAC35E302}" srcOrd="0" destOrd="3" presId="urn:microsoft.com/office/officeart/2005/8/layout/hList1"/>
    <dgm:cxn modelId="{34440445-C6E1-48F7-BF0C-A56F8F853CDD}" type="presOf" srcId="{0DBFC92B-A785-49DD-A9A3-F9EAA5EC6B72}" destId="{BD9E49BA-9C46-4C50-8F3D-215C68DBEB16}" srcOrd="0" destOrd="0" presId="urn:microsoft.com/office/officeart/2005/8/layout/hList1"/>
    <dgm:cxn modelId="{B4E0825B-7E24-4DE9-982F-92656A6F2039}" srcId="{B5C85F57-D5BF-4FB8-AA23-2DE5E19C2D18}" destId="{DA7F2B15-DB9B-4BA9-B1CE-8D266CF677E6}" srcOrd="0" destOrd="0" parTransId="{036CEEED-7825-415B-B6B6-32F3D130345B}" sibTransId="{8E2C22D1-0066-4047-AE1F-6954EF2984DF}"/>
    <dgm:cxn modelId="{33955A66-0C79-48C6-9972-6190DBEEF4D9}" srcId="{B5C85F57-D5BF-4FB8-AA23-2DE5E19C2D18}" destId="{CB8D246E-B0B8-4509-B7A9-C888506E301B}" srcOrd="3" destOrd="0" parTransId="{799A8FF7-A115-4A2B-B4B3-342E945A8B41}" sibTransId="{850D0C4D-2EAF-4251-85B5-B1E0F260BDC6}"/>
    <dgm:cxn modelId="{374D3497-02FD-4787-87AD-7601A8847A0C}" type="presOf" srcId="{CFE1CDE3-38CB-4EFD-B151-E0F60DD87565}" destId="{38BFFED7-AA85-4F85-93D1-EBBBAC35E302}" srcOrd="0" destOrd="2" presId="urn:microsoft.com/office/officeart/2005/8/layout/hList1"/>
    <dgm:cxn modelId="{A8AE7C9F-444B-4321-A8DD-66C534CE8874}" srcId="{0DBFC92B-A785-49DD-A9A3-F9EAA5EC6B72}" destId="{B5C85F57-D5BF-4FB8-AA23-2DE5E19C2D18}" srcOrd="0" destOrd="0" parTransId="{AF302AFC-AEA1-4EB7-9AC9-ED1CD135D733}" sibTransId="{9E57E8B6-91EB-4FBA-A1F3-9164ED7D5357}"/>
    <dgm:cxn modelId="{348EE5A2-9A2D-4C98-B05B-B46036FE937B}" srcId="{B5C85F57-D5BF-4FB8-AA23-2DE5E19C2D18}" destId="{7DA31F13-9811-4480-8343-CDC8349A21E2}" srcOrd="1" destOrd="0" parTransId="{F4C22B19-757B-4EFF-99C0-50BB7127E704}" sibTransId="{57F95D86-7E6C-4ED3-872A-0BDA38AB4785}"/>
    <dgm:cxn modelId="{A84713AC-0BBB-4FDC-A020-372DC9E1D184}" srcId="{B5C85F57-D5BF-4FB8-AA23-2DE5E19C2D18}" destId="{CFE1CDE3-38CB-4EFD-B151-E0F60DD87565}" srcOrd="2" destOrd="0" parTransId="{6C0CBFA1-A9CD-4B71-9F61-478E4813FAC3}" sibTransId="{17F58A11-B9A4-446B-9721-1A3D5DEB9E66}"/>
    <dgm:cxn modelId="{96B5CDCF-A7B5-41F2-A1ED-0CFAA5F07F69}" type="presOf" srcId="{7DA31F13-9811-4480-8343-CDC8349A21E2}" destId="{38BFFED7-AA85-4F85-93D1-EBBBAC35E302}" srcOrd="0" destOrd="1" presId="urn:microsoft.com/office/officeart/2005/8/layout/hList1"/>
    <dgm:cxn modelId="{11072CF1-FC3C-4E22-952D-F76F194ACA4C}" type="presOf" srcId="{DA7F2B15-DB9B-4BA9-B1CE-8D266CF677E6}" destId="{38BFFED7-AA85-4F85-93D1-EBBBAC35E302}" srcOrd="0" destOrd="0" presId="urn:microsoft.com/office/officeart/2005/8/layout/hList1"/>
    <dgm:cxn modelId="{0C062C5A-3266-4129-B826-95887288DD29}" type="presParOf" srcId="{BD9E49BA-9C46-4C50-8F3D-215C68DBEB16}" destId="{57AD4E6E-A2B3-4A4A-8825-83A53DC0D479}" srcOrd="0" destOrd="0" presId="urn:microsoft.com/office/officeart/2005/8/layout/hList1"/>
    <dgm:cxn modelId="{B77D64B3-4042-4EDE-B3A2-2B86EE2F5F8D}" type="presParOf" srcId="{57AD4E6E-A2B3-4A4A-8825-83A53DC0D479}" destId="{40A06772-5AE5-4281-B3F1-A50871D9F6CB}" srcOrd="0" destOrd="0" presId="urn:microsoft.com/office/officeart/2005/8/layout/hList1"/>
    <dgm:cxn modelId="{4E3CB3DF-C2A6-4023-846B-DF3103B7D908}" type="presParOf" srcId="{57AD4E6E-A2B3-4A4A-8825-83A53DC0D479}" destId="{38BFFED7-AA85-4F85-93D1-EBBBAC35E30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F2E79-6E01-41E1-A561-B223CD3B194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A81B035-43BF-4541-AE12-A45F7ADCAE9E}">
      <dgm:prSet/>
      <dgm:spPr/>
      <dgm:t>
        <a:bodyPr/>
        <a:lstStyle/>
        <a:p>
          <a:r>
            <a:rPr lang="en-US" dirty="0"/>
            <a:t>Efficacious compared to placebo</a:t>
          </a:r>
        </a:p>
      </dgm:t>
    </dgm:pt>
    <dgm:pt modelId="{86ACDEB0-DD05-4B24-A6E3-1A1AE1FAF2DD}" type="parTrans" cxnId="{C12A9C77-AD05-4C27-8645-8BF973DC85E1}">
      <dgm:prSet/>
      <dgm:spPr/>
      <dgm:t>
        <a:bodyPr/>
        <a:lstStyle/>
        <a:p>
          <a:endParaRPr lang="en-US"/>
        </a:p>
      </dgm:t>
    </dgm:pt>
    <dgm:pt modelId="{532F3E17-9D16-4710-8A55-B2B73044A2C7}" type="sibTrans" cxnId="{C12A9C77-AD05-4C27-8645-8BF973DC85E1}">
      <dgm:prSet/>
      <dgm:spPr/>
      <dgm:t>
        <a:bodyPr/>
        <a:lstStyle/>
        <a:p>
          <a:endParaRPr lang="en-US"/>
        </a:p>
      </dgm:t>
    </dgm:pt>
    <dgm:pt modelId="{D2F829D4-005B-4755-9F31-BBA1E56F1941}">
      <dgm:prSet/>
      <dgm:spPr/>
      <dgm:t>
        <a:bodyPr/>
        <a:lstStyle/>
        <a:p>
          <a:r>
            <a:rPr lang="en-US" dirty="0"/>
            <a:t>Comer: 60 U.S. heroin users,  8 weeks (retention in </a:t>
          </a:r>
          <a:r>
            <a:rPr lang="en-US" dirty="0" err="1"/>
            <a:t>tx</a:t>
          </a:r>
          <a:r>
            <a:rPr lang="en-US" dirty="0"/>
            <a:t> and opioid negative urines)</a:t>
          </a:r>
        </a:p>
      </dgm:t>
    </dgm:pt>
    <dgm:pt modelId="{CEBEEFCF-53BD-4249-BEBA-75585E873225}" type="parTrans" cxnId="{0BB16800-8BDC-463F-B739-20BD875B8F32}">
      <dgm:prSet/>
      <dgm:spPr/>
      <dgm:t>
        <a:bodyPr/>
        <a:lstStyle/>
        <a:p>
          <a:endParaRPr lang="en-US"/>
        </a:p>
      </dgm:t>
    </dgm:pt>
    <dgm:pt modelId="{17A85D68-C92D-425D-B71F-134E114F694F}" type="sibTrans" cxnId="{0BB16800-8BDC-463F-B739-20BD875B8F32}">
      <dgm:prSet/>
      <dgm:spPr/>
      <dgm:t>
        <a:bodyPr/>
        <a:lstStyle/>
        <a:p>
          <a:endParaRPr lang="en-US"/>
        </a:p>
      </dgm:t>
    </dgm:pt>
    <dgm:pt modelId="{8545BEAE-888B-471D-8141-FC63BB013FB5}">
      <dgm:prSet/>
      <dgm:spPr/>
      <dgm:t>
        <a:bodyPr/>
        <a:lstStyle/>
        <a:p>
          <a:r>
            <a:rPr lang="en-US" dirty="0" err="1"/>
            <a:t>Krupitsky</a:t>
          </a:r>
          <a:r>
            <a:rPr lang="en-US" dirty="0"/>
            <a:t>: 250 Russian heroin users,  24 </a:t>
          </a:r>
          <a:r>
            <a:rPr lang="en-US" dirty="0" err="1"/>
            <a:t>wks</a:t>
          </a:r>
          <a:r>
            <a:rPr lang="en-US" dirty="0"/>
            <a:t> (retention in </a:t>
          </a:r>
          <a:r>
            <a:rPr lang="en-US" dirty="0" err="1"/>
            <a:t>tx</a:t>
          </a:r>
          <a:r>
            <a:rPr lang="en-US" dirty="0"/>
            <a:t> without relapse)</a:t>
          </a:r>
        </a:p>
      </dgm:t>
    </dgm:pt>
    <dgm:pt modelId="{BB880D9D-E794-490C-BE14-B9C536EF3424}" type="parTrans" cxnId="{42307578-7472-4DF9-9B75-069D1A43184A}">
      <dgm:prSet/>
      <dgm:spPr/>
      <dgm:t>
        <a:bodyPr/>
        <a:lstStyle/>
        <a:p>
          <a:endParaRPr lang="en-US"/>
        </a:p>
      </dgm:t>
    </dgm:pt>
    <dgm:pt modelId="{7A98D7A2-00D2-433D-A8DC-CDC93B1DE555}" type="sibTrans" cxnId="{42307578-7472-4DF9-9B75-069D1A43184A}">
      <dgm:prSet/>
      <dgm:spPr/>
      <dgm:t>
        <a:bodyPr/>
        <a:lstStyle/>
        <a:p>
          <a:endParaRPr lang="en-US"/>
        </a:p>
      </dgm:t>
    </dgm:pt>
    <dgm:pt modelId="{E6C65348-5B5D-4E24-AF6A-7DEF427052C4}">
      <dgm:prSet/>
      <dgm:spPr/>
      <dgm:t>
        <a:bodyPr/>
        <a:lstStyle/>
        <a:p>
          <a:r>
            <a:rPr lang="en-US"/>
            <a:t>Efficacious compared to buprenorphine</a:t>
          </a:r>
        </a:p>
      </dgm:t>
    </dgm:pt>
    <dgm:pt modelId="{FB52F6B6-6618-4B0E-BCA1-B47800148A80}" type="parTrans" cxnId="{716D6561-98E7-4F84-9FF3-99FB12801AB3}">
      <dgm:prSet/>
      <dgm:spPr/>
      <dgm:t>
        <a:bodyPr/>
        <a:lstStyle/>
        <a:p>
          <a:endParaRPr lang="en-US"/>
        </a:p>
      </dgm:t>
    </dgm:pt>
    <dgm:pt modelId="{386BFB65-0F04-4C77-829A-5682F74E637B}" type="sibTrans" cxnId="{716D6561-98E7-4F84-9FF3-99FB12801AB3}">
      <dgm:prSet/>
      <dgm:spPr/>
      <dgm:t>
        <a:bodyPr/>
        <a:lstStyle/>
        <a:p>
          <a:endParaRPr lang="en-US"/>
        </a:p>
      </dgm:t>
    </dgm:pt>
    <dgm:pt modelId="{67B99899-8E40-4627-88A2-37A009A13E25}">
      <dgm:prSet/>
      <dgm:spPr/>
      <dgm:t>
        <a:bodyPr/>
        <a:lstStyle/>
        <a:p>
          <a:r>
            <a:rPr lang="en-US"/>
            <a:t>Tanum: Non-inferior to buprenorphine for decreasing opioid use at 12 wks</a:t>
          </a:r>
        </a:p>
      </dgm:t>
    </dgm:pt>
    <dgm:pt modelId="{E600AD7B-FDBF-4922-9FC2-5209BB68AD62}" type="parTrans" cxnId="{1F16F45F-1053-478B-AC18-919FAFC46A63}">
      <dgm:prSet/>
      <dgm:spPr/>
      <dgm:t>
        <a:bodyPr/>
        <a:lstStyle/>
        <a:p>
          <a:endParaRPr lang="en-US"/>
        </a:p>
      </dgm:t>
    </dgm:pt>
    <dgm:pt modelId="{4F8A2FB1-A890-4012-8725-D64DFBC48701}" type="sibTrans" cxnId="{1F16F45F-1053-478B-AC18-919FAFC46A63}">
      <dgm:prSet/>
      <dgm:spPr/>
      <dgm:t>
        <a:bodyPr/>
        <a:lstStyle/>
        <a:p>
          <a:endParaRPr lang="en-US"/>
        </a:p>
      </dgm:t>
    </dgm:pt>
    <dgm:pt modelId="{CB9BBD6C-B526-4E64-A0A4-58B8CA540BA8}">
      <dgm:prSet/>
      <dgm:spPr/>
      <dgm:t>
        <a:bodyPr/>
        <a:lstStyle/>
        <a:p>
          <a:r>
            <a:rPr lang="en-US" dirty="0"/>
            <a:t>Lee: Non-inferior to buprenorphine for decreasing opioid use at 24 weeks</a:t>
          </a:r>
        </a:p>
      </dgm:t>
    </dgm:pt>
    <dgm:pt modelId="{5DC09A41-9925-4E67-8026-87FF5394273B}" type="parTrans" cxnId="{D43D63F2-4BCD-42E0-B2CA-BC2C58DCCE98}">
      <dgm:prSet/>
      <dgm:spPr/>
      <dgm:t>
        <a:bodyPr/>
        <a:lstStyle/>
        <a:p>
          <a:endParaRPr lang="en-US"/>
        </a:p>
      </dgm:t>
    </dgm:pt>
    <dgm:pt modelId="{DD1A69CF-7742-4F82-AC9A-F80025F54801}" type="sibTrans" cxnId="{D43D63F2-4BCD-42E0-B2CA-BC2C58DCCE98}">
      <dgm:prSet/>
      <dgm:spPr/>
      <dgm:t>
        <a:bodyPr/>
        <a:lstStyle/>
        <a:p>
          <a:endParaRPr lang="en-US"/>
        </a:p>
      </dgm:t>
    </dgm:pt>
    <dgm:pt modelId="{F01828AD-3B71-4DAA-A4C3-9D961F92893B}" type="pres">
      <dgm:prSet presAssocID="{76CF2E79-6E01-41E1-A561-B223CD3B1941}" presName="linear" presStyleCnt="0">
        <dgm:presLayoutVars>
          <dgm:animLvl val="lvl"/>
          <dgm:resizeHandles val="exact"/>
        </dgm:presLayoutVars>
      </dgm:prSet>
      <dgm:spPr/>
    </dgm:pt>
    <dgm:pt modelId="{1F8E5402-05DD-4AC5-8FF1-80E4E8C9EC4B}" type="pres">
      <dgm:prSet presAssocID="{1A81B035-43BF-4541-AE12-A45F7ADCAE9E}" presName="parentText" presStyleLbl="node1" presStyleIdx="0" presStyleCnt="2">
        <dgm:presLayoutVars>
          <dgm:chMax val="0"/>
          <dgm:bulletEnabled val="1"/>
        </dgm:presLayoutVars>
      </dgm:prSet>
      <dgm:spPr/>
    </dgm:pt>
    <dgm:pt modelId="{F9117327-B7B7-4556-BB44-22860987A087}" type="pres">
      <dgm:prSet presAssocID="{1A81B035-43BF-4541-AE12-A45F7ADCAE9E}" presName="childText" presStyleLbl="revTx" presStyleIdx="0" presStyleCnt="2">
        <dgm:presLayoutVars>
          <dgm:bulletEnabled val="1"/>
        </dgm:presLayoutVars>
      </dgm:prSet>
      <dgm:spPr/>
    </dgm:pt>
    <dgm:pt modelId="{BAC00FAD-F2A1-4387-A14F-952F19528F5D}" type="pres">
      <dgm:prSet presAssocID="{E6C65348-5B5D-4E24-AF6A-7DEF427052C4}" presName="parentText" presStyleLbl="node1" presStyleIdx="1" presStyleCnt="2">
        <dgm:presLayoutVars>
          <dgm:chMax val="0"/>
          <dgm:bulletEnabled val="1"/>
        </dgm:presLayoutVars>
      </dgm:prSet>
      <dgm:spPr/>
    </dgm:pt>
    <dgm:pt modelId="{681236AB-5CFF-4ED6-B8BB-87E0D3166543}" type="pres">
      <dgm:prSet presAssocID="{E6C65348-5B5D-4E24-AF6A-7DEF427052C4}" presName="childText" presStyleLbl="revTx" presStyleIdx="1" presStyleCnt="2">
        <dgm:presLayoutVars>
          <dgm:bulletEnabled val="1"/>
        </dgm:presLayoutVars>
      </dgm:prSet>
      <dgm:spPr/>
    </dgm:pt>
  </dgm:ptLst>
  <dgm:cxnLst>
    <dgm:cxn modelId="{0BB16800-8BDC-463F-B739-20BD875B8F32}" srcId="{1A81B035-43BF-4541-AE12-A45F7ADCAE9E}" destId="{D2F829D4-005B-4755-9F31-BBA1E56F1941}" srcOrd="0" destOrd="0" parTransId="{CEBEEFCF-53BD-4249-BEBA-75585E873225}" sibTransId="{17A85D68-C92D-425D-B71F-134E114F694F}"/>
    <dgm:cxn modelId="{440E5A09-02EB-4E00-8181-7649B4397819}" type="presOf" srcId="{8545BEAE-888B-471D-8141-FC63BB013FB5}" destId="{F9117327-B7B7-4556-BB44-22860987A087}" srcOrd="0" destOrd="1" presId="urn:microsoft.com/office/officeart/2005/8/layout/vList2"/>
    <dgm:cxn modelId="{61684F36-645D-40CE-A6D6-69F05D0BFF49}" type="presOf" srcId="{67B99899-8E40-4627-88A2-37A009A13E25}" destId="{681236AB-5CFF-4ED6-B8BB-87E0D3166543}" srcOrd="0" destOrd="0" presId="urn:microsoft.com/office/officeart/2005/8/layout/vList2"/>
    <dgm:cxn modelId="{3D92C939-56EA-4174-BB74-324C7E4F539C}" type="presOf" srcId="{76CF2E79-6E01-41E1-A561-B223CD3B1941}" destId="{F01828AD-3B71-4DAA-A4C3-9D961F92893B}" srcOrd="0" destOrd="0" presId="urn:microsoft.com/office/officeart/2005/8/layout/vList2"/>
    <dgm:cxn modelId="{1AD6FE48-116F-42F4-9025-F546F7C54AFC}" type="presOf" srcId="{1A81B035-43BF-4541-AE12-A45F7ADCAE9E}" destId="{1F8E5402-05DD-4AC5-8FF1-80E4E8C9EC4B}" srcOrd="0" destOrd="0" presId="urn:microsoft.com/office/officeart/2005/8/layout/vList2"/>
    <dgm:cxn modelId="{1F16F45F-1053-478B-AC18-919FAFC46A63}" srcId="{E6C65348-5B5D-4E24-AF6A-7DEF427052C4}" destId="{67B99899-8E40-4627-88A2-37A009A13E25}" srcOrd="0" destOrd="0" parTransId="{E600AD7B-FDBF-4922-9FC2-5209BB68AD62}" sibTransId="{4F8A2FB1-A890-4012-8725-D64DFBC48701}"/>
    <dgm:cxn modelId="{716D6561-98E7-4F84-9FF3-99FB12801AB3}" srcId="{76CF2E79-6E01-41E1-A561-B223CD3B1941}" destId="{E6C65348-5B5D-4E24-AF6A-7DEF427052C4}" srcOrd="1" destOrd="0" parTransId="{FB52F6B6-6618-4B0E-BCA1-B47800148A80}" sibTransId="{386BFB65-0F04-4C77-829A-5682F74E637B}"/>
    <dgm:cxn modelId="{C12A9C77-AD05-4C27-8645-8BF973DC85E1}" srcId="{76CF2E79-6E01-41E1-A561-B223CD3B1941}" destId="{1A81B035-43BF-4541-AE12-A45F7ADCAE9E}" srcOrd="0" destOrd="0" parTransId="{86ACDEB0-DD05-4B24-A6E3-1A1AE1FAF2DD}" sibTransId="{532F3E17-9D16-4710-8A55-B2B73044A2C7}"/>
    <dgm:cxn modelId="{42307578-7472-4DF9-9B75-069D1A43184A}" srcId="{1A81B035-43BF-4541-AE12-A45F7ADCAE9E}" destId="{8545BEAE-888B-471D-8141-FC63BB013FB5}" srcOrd="1" destOrd="0" parTransId="{BB880D9D-E794-490C-BE14-B9C536EF3424}" sibTransId="{7A98D7A2-00D2-433D-A8DC-CDC93B1DE555}"/>
    <dgm:cxn modelId="{C15259BA-54F8-4927-8A18-4190CB3EEA5C}" type="presOf" srcId="{D2F829D4-005B-4755-9F31-BBA1E56F1941}" destId="{F9117327-B7B7-4556-BB44-22860987A087}" srcOrd="0" destOrd="0" presId="urn:microsoft.com/office/officeart/2005/8/layout/vList2"/>
    <dgm:cxn modelId="{C9006CE0-B43B-4B27-A1F3-33E38A1354A4}" type="presOf" srcId="{E6C65348-5B5D-4E24-AF6A-7DEF427052C4}" destId="{BAC00FAD-F2A1-4387-A14F-952F19528F5D}" srcOrd="0" destOrd="0" presId="urn:microsoft.com/office/officeart/2005/8/layout/vList2"/>
    <dgm:cxn modelId="{8BCA31EC-D357-4928-9CF5-E1653A954640}" type="presOf" srcId="{CB9BBD6C-B526-4E64-A0A4-58B8CA540BA8}" destId="{681236AB-5CFF-4ED6-B8BB-87E0D3166543}" srcOrd="0" destOrd="1" presId="urn:microsoft.com/office/officeart/2005/8/layout/vList2"/>
    <dgm:cxn modelId="{D43D63F2-4BCD-42E0-B2CA-BC2C58DCCE98}" srcId="{E6C65348-5B5D-4E24-AF6A-7DEF427052C4}" destId="{CB9BBD6C-B526-4E64-A0A4-58B8CA540BA8}" srcOrd="1" destOrd="0" parTransId="{5DC09A41-9925-4E67-8026-87FF5394273B}" sibTransId="{DD1A69CF-7742-4F82-AC9A-F80025F54801}"/>
    <dgm:cxn modelId="{D5AC0358-011C-4986-9C5A-102AB548417A}" type="presParOf" srcId="{F01828AD-3B71-4DAA-A4C3-9D961F92893B}" destId="{1F8E5402-05DD-4AC5-8FF1-80E4E8C9EC4B}" srcOrd="0" destOrd="0" presId="urn:microsoft.com/office/officeart/2005/8/layout/vList2"/>
    <dgm:cxn modelId="{578156B0-1BF0-4A1A-AC26-49C0FCC60D70}" type="presParOf" srcId="{F01828AD-3B71-4DAA-A4C3-9D961F92893B}" destId="{F9117327-B7B7-4556-BB44-22860987A087}" srcOrd="1" destOrd="0" presId="urn:microsoft.com/office/officeart/2005/8/layout/vList2"/>
    <dgm:cxn modelId="{FAE5CFAA-14E4-444E-A266-8CECAEA183C8}" type="presParOf" srcId="{F01828AD-3B71-4DAA-A4C3-9D961F92893B}" destId="{BAC00FAD-F2A1-4387-A14F-952F19528F5D}" srcOrd="2" destOrd="0" presId="urn:microsoft.com/office/officeart/2005/8/layout/vList2"/>
    <dgm:cxn modelId="{9CDF8833-85B4-410F-B3D2-2395BF96993A}" type="presParOf" srcId="{F01828AD-3B71-4DAA-A4C3-9D961F92893B}" destId="{681236AB-5CFF-4ED6-B8BB-87E0D316654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D2CF92-142D-4DA3-AF25-22D6B98C5F4C}"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6A327CBE-2B19-4EBB-B758-257EE4DA298C}">
      <dgm:prSet/>
      <dgm:spPr/>
      <dgm:t>
        <a:bodyPr/>
        <a:lstStyle/>
        <a:p>
          <a:r>
            <a:rPr lang="en-US" dirty="0"/>
            <a:t>All three medications are efficacious </a:t>
          </a:r>
          <a:r>
            <a:rPr lang="en-US" b="1" dirty="0"/>
            <a:t>once a patient is on the medication</a:t>
          </a:r>
          <a:endParaRPr lang="en-US" dirty="0"/>
        </a:p>
      </dgm:t>
    </dgm:pt>
    <dgm:pt modelId="{C655D37E-315E-4932-BBC8-318ACD3F540B}" type="parTrans" cxnId="{E3A79717-DAAD-4C0F-B709-CAC2E5F20DC2}">
      <dgm:prSet/>
      <dgm:spPr/>
      <dgm:t>
        <a:bodyPr/>
        <a:lstStyle/>
        <a:p>
          <a:endParaRPr lang="en-US"/>
        </a:p>
      </dgm:t>
    </dgm:pt>
    <dgm:pt modelId="{93A8FF8D-3FB2-461B-909E-20AD019D5318}" type="sibTrans" cxnId="{E3A79717-DAAD-4C0F-B709-CAC2E5F20DC2}">
      <dgm:prSet/>
      <dgm:spPr/>
      <dgm:t>
        <a:bodyPr/>
        <a:lstStyle/>
        <a:p>
          <a:endParaRPr lang="en-US"/>
        </a:p>
      </dgm:t>
    </dgm:pt>
    <dgm:pt modelId="{70CBB1BF-D595-4E9A-B276-88A2E95722CE}">
      <dgm:prSet/>
      <dgm:spPr/>
      <dgm:t>
        <a:bodyPr/>
        <a:lstStyle/>
        <a:p>
          <a:r>
            <a:rPr lang="en-US"/>
            <a:t>Buprenorphine is equivalent to methadone in terms of decreased illicit drug at clinically useful doses</a:t>
          </a:r>
        </a:p>
      </dgm:t>
    </dgm:pt>
    <dgm:pt modelId="{F09D5DCF-C1C0-4D6F-AD68-D78405227866}" type="parTrans" cxnId="{B0EA1AB1-6CAB-45AE-BC15-9C00E77144FF}">
      <dgm:prSet/>
      <dgm:spPr/>
      <dgm:t>
        <a:bodyPr/>
        <a:lstStyle/>
        <a:p>
          <a:endParaRPr lang="en-US"/>
        </a:p>
      </dgm:t>
    </dgm:pt>
    <dgm:pt modelId="{8767E7C8-AE39-4BA7-9463-AEADFB0AF9B9}" type="sibTrans" cxnId="{B0EA1AB1-6CAB-45AE-BC15-9C00E77144FF}">
      <dgm:prSet/>
      <dgm:spPr/>
      <dgm:t>
        <a:bodyPr/>
        <a:lstStyle/>
        <a:p>
          <a:endParaRPr lang="en-US"/>
        </a:p>
      </dgm:t>
    </dgm:pt>
    <dgm:pt modelId="{2BE63082-CDE5-4C0D-84C8-1F6CD7668933}">
      <dgm:prSet/>
      <dgm:spPr/>
      <dgm:t>
        <a:bodyPr/>
        <a:lstStyle/>
        <a:p>
          <a:r>
            <a:rPr lang="en-US"/>
            <a:t>Extended release naltrexone is equivalent to buprenorphine in terms of decreased illicit drug use. </a:t>
          </a:r>
        </a:p>
      </dgm:t>
    </dgm:pt>
    <dgm:pt modelId="{BAFC340F-8561-4ACC-99BC-AA113F9D64DA}" type="parTrans" cxnId="{4251C5ED-9872-4E7C-8CAD-5ADCA79827CB}">
      <dgm:prSet/>
      <dgm:spPr/>
      <dgm:t>
        <a:bodyPr/>
        <a:lstStyle/>
        <a:p>
          <a:endParaRPr lang="en-US"/>
        </a:p>
      </dgm:t>
    </dgm:pt>
    <dgm:pt modelId="{866BDF2D-1502-4131-AF0C-A101C8AA4015}" type="sibTrans" cxnId="{4251C5ED-9872-4E7C-8CAD-5ADCA79827CB}">
      <dgm:prSet/>
      <dgm:spPr/>
      <dgm:t>
        <a:bodyPr/>
        <a:lstStyle/>
        <a:p>
          <a:endParaRPr lang="en-US"/>
        </a:p>
      </dgm:t>
    </dgm:pt>
    <dgm:pt modelId="{9532798D-79E4-4237-BCD4-AC5D3384119C}">
      <dgm:prSet/>
      <dgm:spPr/>
      <dgm:t>
        <a:bodyPr/>
        <a:lstStyle/>
        <a:p>
          <a:r>
            <a:rPr lang="en-US"/>
            <a:t>Both buprenorphine and methadone decrease mortality significantly</a:t>
          </a:r>
        </a:p>
      </dgm:t>
    </dgm:pt>
    <dgm:pt modelId="{CE2C4599-C8F4-40ED-99F0-7D4D0479E6B3}" type="parTrans" cxnId="{5266C60C-6755-40EA-9E01-31CA6007E46B}">
      <dgm:prSet/>
      <dgm:spPr/>
      <dgm:t>
        <a:bodyPr/>
        <a:lstStyle/>
        <a:p>
          <a:endParaRPr lang="en-US"/>
        </a:p>
      </dgm:t>
    </dgm:pt>
    <dgm:pt modelId="{35805556-B7D4-4918-A987-E547C165CE79}" type="sibTrans" cxnId="{5266C60C-6755-40EA-9E01-31CA6007E46B}">
      <dgm:prSet/>
      <dgm:spPr/>
      <dgm:t>
        <a:bodyPr/>
        <a:lstStyle/>
        <a:p>
          <a:endParaRPr lang="en-US"/>
        </a:p>
      </dgm:t>
    </dgm:pt>
    <dgm:pt modelId="{1E70DB70-0E0A-4376-ADD7-E9651D1F8FB2}" type="pres">
      <dgm:prSet presAssocID="{66D2CF92-142D-4DA3-AF25-22D6B98C5F4C}" presName="diagram" presStyleCnt="0">
        <dgm:presLayoutVars>
          <dgm:dir/>
          <dgm:resizeHandles val="exact"/>
        </dgm:presLayoutVars>
      </dgm:prSet>
      <dgm:spPr/>
    </dgm:pt>
    <dgm:pt modelId="{4BD5F7D4-C029-4C56-8166-72CBC4545CE1}" type="pres">
      <dgm:prSet presAssocID="{6A327CBE-2B19-4EBB-B758-257EE4DA298C}" presName="node" presStyleLbl="node1" presStyleIdx="0" presStyleCnt="4">
        <dgm:presLayoutVars>
          <dgm:bulletEnabled val="1"/>
        </dgm:presLayoutVars>
      </dgm:prSet>
      <dgm:spPr/>
    </dgm:pt>
    <dgm:pt modelId="{BD68D26C-B7B3-4BC8-977B-CB2E829A2C00}" type="pres">
      <dgm:prSet presAssocID="{93A8FF8D-3FB2-461B-909E-20AD019D5318}" presName="sibTrans" presStyleCnt="0"/>
      <dgm:spPr/>
    </dgm:pt>
    <dgm:pt modelId="{CD02635B-17AB-45FF-B7F2-A1D35E375E17}" type="pres">
      <dgm:prSet presAssocID="{70CBB1BF-D595-4E9A-B276-88A2E95722CE}" presName="node" presStyleLbl="node1" presStyleIdx="1" presStyleCnt="4">
        <dgm:presLayoutVars>
          <dgm:bulletEnabled val="1"/>
        </dgm:presLayoutVars>
      </dgm:prSet>
      <dgm:spPr/>
    </dgm:pt>
    <dgm:pt modelId="{0178F2D2-FAC0-462D-9E1D-6F8724F653C7}" type="pres">
      <dgm:prSet presAssocID="{8767E7C8-AE39-4BA7-9463-AEADFB0AF9B9}" presName="sibTrans" presStyleCnt="0"/>
      <dgm:spPr/>
    </dgm:pt>
    <dgm:pt modelId="{940571D7-D772-4CAB-9DAA-6C074C10FE52}" type="pres">
      <dgm:prSet presAssocID="{2BE63082-CDE5-4C0D-84C8-1F6CD7668933}" presName="node" presStyleLbl="node1" presStyleIdx="2" presStyleCnt="4">
        <dgm:presLayoutVars>
          <dgm:bulletEnabled val="1"/>
        </dgm:presLayoutVars>
      </dgm:prSet>
      <dgm:spPr/>
    </dgm:pt>
    <dgm:pt modelId="{A7F1CA51-DE3B-456D-A12E-E44CEB744BA2}" type="pres">
      <dgm:prSet presAssocID="{866BDF2D-1502-4131-AF0C-A101C8AA4015}" presName="sibTrans" presStyleCnt="0"/>
      <dgm:spPr/>
    </dgm:pt>
    <dgm:pt modelId="{FA1C05F1-2655-412B-A979-275C14B03129}" type="pres">
      <dgm:prSet presAssocID="{9532798D-79E4-4237-BCD4-AC5D3384119C}" presName="node" presStyleLbl="node1" presStyleIdx="3" presStyleCnt="4">
        <dgm:presLayoutVars>
          <dgm:bulletEnabled val="1"/>
        </dgm:presLayoutVars>
      </dgm:prSet>
      <dgm:spPr/>
    </dgm:pt>
  </dgm:ptLst>
  <dgm:cxnLst>
    <dgm:cxn modelId="{70FF5201-C797-454A-9E52-BAE1817A2EB0}" type="presOf" srcId="{70CBB1BF-D595-4E9A-B276-88A2E95722CE}" destId="{CD02635B-17AB-45FF-B7F2-A1D35E375E17}" srcOrd="0" destOrd="0" presId="urn:microsoft.com/office/officeart/2005/8/layout/default"/>
    <dgm:cxn modelId="{5266C60C-6755-40EA-9E01-31CA6007E46B}" srcId="{66D2CF92-142D-4DA3-AF25-22D6B98C5F4C}" destId="{9532798D-79E4-4237-BCD4-AC5D3384119C}" srcOrd="3" destOrd="0" parTransId="{CE2C4599-C8F4-40ED-99F0-7D4D0479E6B3}" sibTransId="{35805556-B7D4-4918-A987-E547C165CE79}"/>
    <dgm:cxn modelId="{E3A79717-DAAD-4C0F-B709-CAC2E5F20DC2}" srcId="{66D2CF92-142D-4DA3-AF25-22D6B98C5F4C}" destId="{6A327CBE-2B19-4EBB-B758-257EE4DA298C}" srcOrd="0" destOrd="0" parTransId="{C655D37E-315E-4932-BBC8-318ACD3F540B}" sibTransId="{93A8FF8D-3FB2-461B-909E-20AD019D5318}"/>
    <dgm:cxn modelId="{D3C73547-B66D-4670-B3BC-8077B3340591}" type="presOf" srcId="{2BE63082-CDE5-4C0D-84C8-1F6CD7668933}" destId="{940571D7-D772-4CAB-9DAA-6C074C10FE52}" srcOrd="0" destOrd="0" presId="urn:microsoft.com/office/officeart/2005/8/layout/default"/>
    <dgm:cxn modelId="{AAF1596C-BFAF-4C8C-AEF8-A0268195439D}" type="presOf" srcId="{6A327CBE-2B19-4EBB-B758-257EE4DA298C}" destId="{4BD5F7D4-C029-4C56-8166-72CBC4545CE1}" srcOrd="0" destOrd="0" presId="urn:microsoft.com/office/officeart/2005/8/layout/default"/>
    <dgm:cxn modelId="{B0EA1AB1-6CAB-45AE-BC15-9C00E77144FF}" srcId="{66D2CF92-142D-4DA3-AF25-22D6B98C5F4C}" destId="{70CBB1BF-D595-4E9A-B276-88A2E95722CE}" srcOrd="1" destOrd="0" parTransId="{F09D5DCF-C1C0-4D6F-AD68-D78405227866}" sibTransId="{8767E7C8-AE39-4BA7-9463-AEADFB0AF9B9}"/>
    <dgm:cxn modelId="{4251C5ED-9872-4E7C-8CAD-5ADCA79827CB}" srcId="{66D2CF92-142D-4DA3-AF25-22D6B98C5F4C}" destId="{2BE63082-CDE5-4C0D-84C8-1F6CD7668933}" srcOrd="2" destOrd="0" parTransId="{BAFC340F-8561-4ACC-99BC-AA113F9D64DA}" sibTransId="{866BDF2D-1502-4131-AF0C-A101C8AA4015}"/>
    <dgm:cxn modelId="{F96A46FA-D0B2-4C41-802C-E8F0E9672984}" type="presOf" srcId="{66D2CF92-142D-4DA3-AF25-22D6B98C5F4C}" destId="{1E70DB70-0E0A-4376-ADD7-E9651D1F8FB2}" srcOrd="0" destOrd="0" presId="urn:microsoft.com/office/officeart/2005/8/layout/default"/>
    <dgm:cxn modelId="{A0AD9CFE-A18A-44BC-84E8-8A86E9AE4C0C}" type="presOf" srcId="{9532798D-79E4-4237-BCD4-AC5D3384119C}" destId="{FA1C05F1-2655-412B-A979-275C14B03129}" srcOrd="0" destOrd="0" presId="urn:microsoft.com/office/officeart/2005/8/layout/default"/>
    <dgm:cxn modelId="{44A8CE02-8815-451C-BA2E-3F1ADC2A08EC}" type="presParOf" srcId="{1E70DB70-0E0A-4376-ADD7-E9651D1F8FB2}" destId="{4BD5F7D4-C029-4C56-8166-72CBC4545CE1}" srcOrd="0" destOrd="0" presId="urn:microsoft.com/office/officeart/2005/8/layout/default"/>
    <dgm:cxn modelId="{C77A7CED-5386-48A0-A4E3-9EC0CFEB413B}" type="presParOf" srcId="{1E70DB70-0E0A-4376-ADD7-E9651D1F8FB2}" destId="{BD68D26C-B7B3-4BC8-977B-CB2E829A2C00}" srcOrd="1" destOrd="0" presId="urn:microsoft.com/office/officeart/2005/8/layout/default"/>
    <dgm:cxn modelId="{32CA4645-138D-4BE1-A526-A44CBC3C2A51}" type="presParOf" srcId="{1E70DB70-0E0A-4376-ADD7-E9651D1F8FB2}" destId="{CD02635B-17AB-45FF-B7F2-A1D35E375E17}" srcOrd="2" destOrd="0" presId="urn:microsoft.com/office/officeart/2005/8/layout/default"/>
    <dgm:cxn modelId="{20E6C273-CB66-4160-A1FB-4A3E6F2A525C}" type="presParOf" srcId="{1E70DB70-0E0A-4376-ADD7-E9651D1F8FB2}" destId="{0178F2D2-FAC0-462D-9E1D-6F8724F653C7}" srcOrd="3" destOrd="0" presId="urn:microsoft.com/office/officeart/2005/8/layout/default"/>
    <dgm:cxn modelId="{31AB9FF1-A6A5-497D-8FCA-C069256638E4}" type="presParOf" srcId="{1E70DB70-0E0A-4376-ADD7-E9651D1F8FB2}" destId="{940571D7-D772-4CAB-9DAA-6C074C10FE52}" srcOrd="4" destOrd="0" presId="urn:microsoft.com/office/officeart/2005/8/layout/default"/>
    <dgm:cxn modelId="{0FB1C3B6-BAFA-4272-9CE8-93D5E6D85869}" type="presParOf" srcId="{1E70DB70-0E0A-4376-ADD7-E9651D1F8FB2}" destId="{A7F1CA51-DE3B-456D-A12E-E44CEB744BA2}" srcOrd="5" destOrd="0" presId="urn:microsoft.com/office/officeart/2005/8/layout/default"/>
    <dgm:cxn modelId="{571A489E-F330-4AC6-857B-91342111B078}" type="presParOf" srcId="{1E70DB70-0E0A-4376-ADD7-E9651D1F8FB2}" destId="{FA1C05F1-2655-412B-A979-275C14B0312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C898DF-15C3-4173-A014-3B8095B07079}" type="doc">
      <dgm:prSet loTypeId="urn:microsoft.com/office/officeart/2005/8/layout/hierarchy1" loCatId="hierarchy" qsTypeId="urn:microsoft.com/office/officeart/2005/8/quickstyle/simple2" qsCatId="simple" csTypeId="urn:microsoft.com/office/officeart/2005/8/colors/accent2_2" csCatId="accent2"/>
      <dgm:spPr/>
      <dgm:t>
        <a:bodyPr/>
        <a:lstStyle/>
        <a:p>
          <a:endParaRPr lang="en-US"/>
        </a:p>
      </dgm:t>
    </dgm:pt>
    <dgm:pt modelId="{775FDC81-BF02-4DCD-B856-511E6C47B3B6}">
      <dgm:prSet/>
      <dgm:spPr/>
      <dgm:t>
        <a:bodyPr/>
        <a:lstStyle/>
        <a:p>
          <a:r>
            <a:rPr lang="en-US"/>
            <a:t>Do they want it?</a:t>
          </a:r>
        </a:p>
      </dgm:t>
    </dgm:pt>
    <dgm:pt modelId="{6A16F83A-C346-447D-AB9C-5EB4581791F1}" type="parTrans" cxnId="{F1EFA625-86E2-45AC-B44A-709254A981AE}">
      <dgm:prSet/>
      <dgm:spPr/>
      <dgm:t>
        <a:bodyPr/>
        <a:lstStyle/>
        <a:p>
          <a:endParaRPr lang="en-US"/>
        </a:p>
      </dgm:t>
    </dgm:pt>
    <dgm:pt modelId="{9FC686B0-A703-459A-A542-6DAAC8809517}" type="sibTrans" cxnId="{F1EFA625-86E2-45AC-B44A-709254A981AE}">
      <dgm:prSet/>
      <dgm:spPr/>
      <dgm:t>
        <a:bodyPr/>
        <a:lstStyle/>
        <a:p>
          <a:endParaRPr lang="en-US"/>
        </a:p>
      </dgm:t>
    </dgm:pt>
    <dgm:pt modelId="{099052FB-CE04-44B5-97E4-168838C38896}">
      <dgm:prSet/>
      <dgm:spPr/>
      <dgm:t>
        <a:bodyPr/>
        <a:lstStyle/>
        <a:p>
          <a:r>
            <a:rPr lang="en-US"/>
            <a:t>Can you provide it?</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9173A7AE-11C7-411B-AE01-17041D6D882E}">
      <dgm:prSet/>
      <dgm:spPr/>
      <dgm:t>
        <a:bodyPr/>
        <a:lstStyle/>
        <a:p>
          <a:r>
            <a:rPr lang="en-US"/>
            <a:t>Will they start it?</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8EA0600-7681-42BD-9D03-89AD6748F6B2}">
      <dgm:prSet/>
      <dgm:spPr/>
      <dgm:t>
        <a:bodyPr/>
        <a:lstStyle/>
        <a:p>
          <a:r>
            <a:rPr lang="en-US"/>
            <a:t>Other clinical variables</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0F78D30D-412D-40E4-90FE-1B75DE8004E6}" type="pres">
      <dgm:prSet presAssocID="{23C898DF-15C3-4173-A014-3B8095B07079}" presName="hierChild1" presStyleCnt="0">
        <dgm:presLayoutVars>
          <dgm:chPref val="1"/>
          <dgm:dir/>
          <dgm:animOne val="branch"/>
          <dgm:animLvl val="lvl"/>
          <dgm:resizeHandles/>
        </dgm:presLayoutVars>
      </dgm:prSet>
      <dgm:spPr/>
    </dgm:pt>
    <dgm:pt modelId="{41EE7E11-398B-4E67-9B00-3A3DE1B70FD6}" type="pres">
      <dgm:prSet presAssocID="{775FDC81-BF02-4DCD-B856-511E6C47B3B6}" presName="hierRoot1" presStyleCnt="0"/>
      <dgm:spPr/>
    </dgm:pt>
    <dgm:pt modelId="{7053AB13-4EF8-4716-A657-5743F8ADA4F8}" type="pres">
      <dgm:prSet presAssocID="{775FDC81-BF02-4DCD-B856-511E6C47B3B6}" presName="composite" presStyleCnt="0"/>
      <dgm:spPr/>
    </dgm:pt>
    <dgm:pt modelId="{740952DD-C85A-4555-BF63-352A48C607CF}" type="pres">
      <dgm:prSet presAssocID="{775FDC81-BF02-4DCD-B856-511E6C47B3B6}" presName="background" presStyleLbl="node0" presStyleIdx="0" presStyleCnt="4"/>
      <dgm:spPr/>
    </dgm:pt>
    <dgm:pt modelId="{8C582DC8-46DF-4A41-852F-68151BA03DA5}" type="pres">
      <dgm:prSet presAssocID="{775FDC81-BF02-4DCD-B856-511E6C47B3B6}" presName="text" presStyleLbl="fgAcc0" presStyleIdx="0" presStyleCnt="4" custLinFactNeighborY="-1676">
        <dgm:presLayoutVars>
          <dgm:chPref val="3"/>
        </dgm:presLayoutVars>
      </dgm:prSet>
      <dgm:spPr/>
    </dgm:pt>
    <dgm:pt modelId="{4F8313B7-D676-411A-8003-B9ED7000CB3C}" type="pres">
      <dgm:prSet presAssocID="{775FDC81-BF02-4DCD-B856-511E6C47B3B6}" presName="hierChild2" presStyleCnt="0"/>
      <dgm:spPr/>
    </dgm:pt>
    <dgm:pt modelId="{3689B334-FB23-4ED6-A8AD-958ED412FF8D}" type="pres">
      <dgm:prSet presAssocID="{099052FB-CE04-44B5-97E4-168838C38896}" presName="hierRoot1" presStyleCnt="0"/>
      <dgm:spPr/>
    </dgm:pt>
    <dgm:pt modelId="{1407F0B7-48E3-4AC4-991A-2883D341BC03}" type="pres">
      <dgm:prSet presAssocID="{099052FB-CE04-44B5-97E4-168838C38896}" presName="composite" presStyleCnt="0"/>
      <dgm:spPr/>
    </dgm:pt>
    <dgm:pt modelId="{46023ED1-FE06-4B87-815D-B585BBFBB231}" type="pres">
      <dgm:prSet presAssocID="{099052FB-CE04-44B5-97E4-168838C38896}" presName="background" presStyleLbl="node0" presStyleIdx="1" presStyleCnt="4"/>
      <dgm:spPr/>
    </dgm:pt>
    <dgm:pt modelId="{98008EEE-682B-4C99-800B-C93D2DA64BC1}" type="pres">
      <dgm:prSet presAssocID="{099052FB-CE04-44B5-97E4-168838C38896}" presName="text" presStyleLbl="fgAcc0" presStyleIdx="1" presStyleCnt="4">
        <dgm:presLayoutVars>
          <dgm:chPref val="3"/>
        </dgm:presLayoutVars>
      </dgm:prSet>
      <dgm:spPr/>
    </dgm:pt>
    <dgm:pt modelId="{69A6B759-68D1-437E-A5DD-4378E40989DF}" type="pres">
      <dgm:prSet presAssocID="{099052FB-CE04-44B5-97E4-168838C38896}" presName="hierChild2" presStyleCnt="0"/>
      <dgm:spPr/>
    </dgm:pt>
    <dgm:pt modelId="{54CFBFB6-C59D-4A9F-A79E-55B8B492DA38}" type="pres">
      <dgm:prSet presAssocID="{9173A7AE-11C7-411B-AE01-17041D6D882E}" presName="hierRoot1" presStyleCnt="0"/>
      <dgm:spPr/>
    </dgm:pt>
    <dgm:pt modelId="{F87B0B7E-0856-4357-AE60-23C1A183C282}" type="pres">
      <dgm:prSet presAssocID="{9173A7AE-11C7-411B-AE01-17041D6D882E}" presName="composite" presStyleCnt="0"/>
      <dgm:spPr/>
    </dgm:pt>
    <dgm:pt modelId="{3B113233-FA89-49AF-B432-E77487C50836}" type="pres">
      <dgm:prSet presAssocID="{9173A7AE-11C7-411B-AE01-17041D6D882E}" presName="background" presStyleLbl="node0" presStyleIdx="2" presStyleCnt="4"/>
      <dgm:spPr/>
    </dgm:pt>
    <dgm:pt modelId="{8310DFBA-9D21-452A-A4AB-2B1017BDB6DD}" type="pres">
      <dgm:prSet presAssocID="{9173A7AE-11C7-411B-AE01-17041D6D882E}" presName="text" presStyleLbl="fgAcc0" presStyleIdx="2" presStyleCnt="4">
        <dgm:presLayoutVars>
          <dgm:chPref val="3"/>
        </dgm:presLayoutVars>
      </dgm:prSet>
      <dgm:spPr/>
    </dgm:pt>
    <dgm:pt modelId="{A1C3F332-1337-4848-A692-56E63EF7B33A}" type="pres">
      <dgm:prSet presAssocID="{9173A7AE-11C7-411B-AE01-17041D6D882E}" presName="hierChild2" presStyleCnt="0"/>
      <dgm:spPr/>
    </dgm:pt>
    <dgm:pt modelId="{B04F5CB4-D0F7-4EF9-BD40-9A8105B049C2}" type="pres">
      <dgm:prSet presAssocID="{E8EA0600-7681-42BD-9D03-89AD6748F6B2}" presName="hierRoot1" presStyleCnt="0"/>
      <dgm:spPr/>
    </dgm:pt>
    <dgm:pt modelId="{D6EA5110-1978-4AE8-BACB-D9CAAE2D385B}" type="pres">
      <dgm:prSet presAssocID="{E8EA0600-7681-42BD-9D03-89AD6748F6B2}" presName="composite" presStyleCnt="0"/>
      <dgm:spPr/>
    </dgm:pt>
    <dgm:pt modelId="{1AAFC8D2-4156-490E-B211-6B8FA75CE1A9}" type="pres">
      <dgm:prSet presAssocID="{E8EA0600-7681-42BD-9D03-89AD6748F6B2}" presName="background" presStyleLbl="node0" presStyleIdx="3" presStyleCnt="4"/>
      <dgm:spPr/>
    </dgm:pt>
    <dgm:pt modelId="{8F37D43C-3974-4F9E-88AB-71F07168BC91}" type="pres">
      <dgm:prSet presAssocID="{E8EA0600-7681-42BD-9D03-89AD6748F6B2}" presName="text" presStyleLbl="fgAcc0" presStyleIdx="3" presStyleCnt="4">
        <dgm:presLayoutVars>
          <dgm:chPref val="3"/>
        </dgm:presLayoutVars>
      </dgm:prSet>
      <dgm:spPr/>
    </dgm:pt>
    <dgm:pt modelId="{C8D2FC26-242F-4881-BD9B-D20BD1D3AA2B}" type="pres">
      <dgm:prSet presAssocID="{E8EA0600-7681-42BD-9D03-89AD6748F6B2}" presName="hierChild2" presStyleCnt="0"/>
      <dgm:spPr/>
    </dgm:pt>
  </dgm:ptLst>
  <dgm:cxnLst>
    <dgm:cxn modelId="{F1EFA625-86E2-45AC-B44A-709254A981AE}" srcId="{23C898DF-15C3-4173-A014-3B8095B07079}" destId="{775FDC81-BF02-4DCD-B856-511E6C47B3B6}" srcOrd="0" destOrd="0" parTransId="{6A16F83A-C346-447D-AB9C-5EB4581791F1}" sibTransId="{9FC686B0-A703-459A-A542-6DAAC8809517}"/>
    <dgm:cxn modelId="{E161F850-EE5E-48A5-8682-BA6C180319BB}" type="presOf" srcId="{23C898DF-15C3-4173-A014-3B8095B07079}" destId="{0F78D30D-412D-40E4-90FE-1B75DE8004E6}" srcOrd="0" destOrd="0" presId="urn:microsoft.com/office/officeart/2005/8/layout/hierarchy1"/>
    <dgm:cxn modelId="{DC734058-8B78-48B0-8FA9-322F7F2B1348}" type="presOf" srcId="{099052FB-CE04-44B5-97E4-168838C38896}" destId="{98008EEE-682B-4C99-800B-C93D2DA64BC1}" srcOrd="0" destOrd="0" presId="urn:microsoft.com/office/officeart/2005/8/layout/hierarchy1"/>
    <dgm:cxn modelId="{EE464471-2114-491F-8BCB-27B3871A1E40}" srcId="{23C898DF-15C3-4173-A014-3B8095B07079}" destId="{E8EA0600-7681-42BD-9D03-89AD6748F6B2}" srcOrd="3" destOrd="0" parTransId="{74BDD636-C08C-42AA-B6C9-FC9D83B8E96F}" sibTransId="{F2D2FD08-51EA-41B3-9558-E710896C6C2B}"/>
    <dgm:cxn modelId="{2563FF9C-AE40-47F7-B2B9-4F9407A19CB6}" srcId="{23C898DF-15C3-4173-A014-3B8095B07079}" destId="{9173A7AE-11C7-411B-AE01-17041D6D882E}" srcOrd="2" destOrd="0" parTransId="{66B7D478-0D78-4373-9728-060A5B1EF535}" sibTransId="{3B2E4BEC-8D2D-445C-A0CC-4840C7C20DCE}"/>
    <dgm:cxn modelId="{1C305D9E-B456-4E76-B6B4-A8D51844F3A4}" srcId="{23C898DF-15C3-4173-A014-3B8095B07079}" destId="{099052FB-CE04-44B5-97E4-168838C38896}" srcOrd="1" destOrd="0" parTransId="{117BF199-1582-46A7-BC2F-FA8D13F54EF2}" sibTransId="{A001F451-5714-427D-9694-14F2197AD7B1}"/>
    <dgm:cxn modelId="{E5A682B4-9E43-4243-B40D-BF4766979B42}" type="presOf" srcId="{E8EA0600-7681-42BD-9D03-89AD6748F6B2}" destId="{8F37D43C-3974-4F9E-88AB-71F07168BC91}" srcOrd="0" destOrd="0" presId="urn:microsoft.com/office/officeart/2005/8/layout/hierarchy1"/>
    <dgm:cxn modelId="{C5B2DCDE-F8A7-4585-A8CC-93E75635D0CD}" type="presOf" srcId="{775FDC81-BF02-4DCD-B856-511E6C47B3B6}" destId="{8C582DC8-46DF-4A41-852F-68151BA03DA5}" srcOrd="0" destOrd="0" presId="urn:microsoft.com/office/officeart/2005/8/layout/hierarchy1"/>
    <dgm:cxn modelId="{41198BEF-5D0D-4853-8094-7ADCAB83CB59}" type="presOf" srcId="{9173A7AE-11C7-411B-AE01-17041D6D882E}" destId="{8310DFBA-9D21-452A-A4AB-2B1017BDB6DD}" srcOrd="0" destOrd="0" presId="urn:microsoft.com/office/officeart/2005/8/layout/hierarchy1"/>
    <dgm:cxn modelId="{4EA89C8C-89E0-420D-8DEF-9339C14C6CDD}" type="presParOf" srcId="{0F78D30D-412D-40E4-90FE-1B75DE8004E6}" destId="{41EE7E11-398B-4E67-9B00-3A3DE1B70FD6}" srcOrd="0" destOrd="0" presId="urn:microsoft.com/office/officeart/2005/8/layout/hierarchy1"/>
    <dgm:cxn modelId="{45EF38C6-9BD8-4D02-A3B1-6F1FFA6AD5A4}" type="presParOf" srcId="{41EE7E11-398B-4E67-9B00-3A3DE1B70FD6}" destId="{7053AB13-4EF8-4716-A657-5743F8ADA4F8}" srcOrd="0" destOrd="0" presId="urn:microsoft.com/office/officeart/2005/8/layout/hierarchy1"/>
    <dgm:cxn modelId="{38F40C80-F0A0-4CB2-B833-8558BC766374}" type="presParOf" srcId="{7053AB13-4EF8-4716-A657-5743F8ADA4F8}" destId="{740952DD-C85A-4555-BF63-352A48C607CF}" srcOrd="0" destOrd="0" presId="urn:microsoft.com/office/officeart/2005/8/layout/hierarchy1"/>
    <dgm:cxn modelId="{07346AD0-EE66-4405-BA14-2F83B32B67A7}" type="presParOf" srcId="{7053AB13-4EF8-4716-A657-5743F8ADA4F8}" destId="{8C582DC8-46DF-4A41-852F-68151BA03DA5}" srcOrd="1" destOrd="0" presId="urn:microsoft.com/office/officeart/2005/8/layout/hierarchy1"/>
    <dgm:cxn modelId="{D4FD3CFC-7E68-4542-8FC8-CE28895A4F32}" type="presParOf" srcId="{41EE7E11-398B-4E67-9B00-3A3DE1B70FD6}" destId="{4F8313B7-D676-411A-8003-B9ED7000CB3C}" srcOrd="1" destOrd="0" presId="urn:microsoft.com/office/officeart/2005/8/layout/hierarchy1"/>
    <dgm:cxn modelId="{4562EAE1-A808-4480-951E-056A0C96C2D9}" type="presParOf" srcId="{0F78D30D-412D-40E4-90FE-1B75DE8004E6}" destId="{3689B334-FB23-4ED6-A8AD-958ED412FF8D}" srcOrd="1" destOrd="0" presId="urn:microsoft.com/office/officeart/2005/8/layout/hierarchy1"/>
    <dgm:cxn modelId="{BC732D5A-4B99-4FB1-9045-C6B6758A23F4}" type="presParOf" srcId="{3689B334-FB23-4ED6-A8AD-958ED412FF8D}" destId="{1407F0B7-48E3-4AC4-991A-2883D341BC03}" srcOrd="0" destOrd="0" presId="urn:microsoft.com/office/officeart/2005/8/layout/hierarchy1"/>
    <dgm:cxn modelId="{5FD3D76F-D809-4C81-9F7F-02D319BD9200}" type="presParOf" srcId="{1407F0B7-48E3-4AC4-991A-2883D341BC03}" destId="{46023ED1-FE06-4B87-815D-B585BBFBB231}" srcOrd="0" destOrd="0" presId="urn:microsoft.com/office/officeart/2005/8/layout/hierarchy1"/>
    <dgm:cxn modelId="{026BA5E5-C982-4ED9-9DE3-B51CC4E0336D}" type="presParOf" srcId="{1407F0B7-48E3-4AC4-991A-2883D341BC03}" destId="{98008EEE-682B-4C99-800B-C93D2DA64BC1}" srcOrd="1" destOrd="0" presId="urn:microsoft.com/office/officeart/2005/8/layout/hierarchy1"/>
    <dgm:cxn modelId="{C1887B14-42D8-4A57-A30B-FF20E97FF170}" type="presParOf" srcId="{3689B334-FB23-4ED6-A8AD-958ED412FF8D}" destId="{69A6B759-68D1-437E-A5DD-4378E40989DF}" srcOrd="1" destOrd="0" presId="urn:microsoft.com/office/officeart/2005/8/layout/hierarchy1"/>
    <dgm:cxn modelId="{727D61BF-B5A3-4240-A6BC-DE0BBB3E03C4}" type="presParOf" srcId="{0F78D30D-412D-40E4-90FE-1B75DE8004E6}" destId="{54CFBFB6-C59D-4A9F-A79E-55B8B492DA38}" srcOrd="2" destOrd="0" presId="urn:microsoft.com/office/officeart/2005/8/layout/hierarchy1"/>
    <dgm:cxn modelId="{B37A0373-364B-4896-BACB-98466D367EE3}" type="presParOf" srcId="{54CFBFB6-C59D-4A9F-A79E-55B8B492DA38}" destId="{F87B0B7E-0856-4357-AE60-23C1A183C282}" srcOrd="0" destOrd="0" presId="urn:microsoft.com/office/officeart/2005/8/layout/hierarchy1"/>
    <dgm:cxn modelId="{52641172-F9FF-4EC4-BB68-E4BAE78B2BF4}" type="presParOf" srcId="{F87B0B7E-0856-4357-AE60-23C1A183C282}" destId="{3B113233-FA89-49AF-B432-E77487C50836}" srcOrd="0" destOrd="0" presId="urn:microsoft.com/office/officeart/2005/8/layout/hierarchy1"/>
    <dgm:cxn modelId="{E609D372-7667-4A56-8595-47CFAF5CBE43}" type="presParOf" srcId="{F87B0B7E-0856-4357-AE60-23C1A183C282}" destId="{8310DFBA-9D21-452A-A4AB-2B1017BDB6DD}" srcOrd="1" destOrd="0" presId="urn:microsoft.com/office/officeart/2005/8/layout/hierarchy1"/>
    <dgm:cxn modelId="{2D6EA650-B1E9-49EC-B3AB-4E1B7343F316}" type="presParOf" srcId="{54CFBFB6-C59D-4A9F-A79E-55B8B492DA38}" destId="{A1C3F332-1337-4848-A692-56E63EF7B33A}" srcOrd="1" destOrd="0" presId="urn:microsoft.com/office/officeart/2005/8/layout/hierarchy1"/>
    <dgm:cxn modelId="{9EBA198A-D569-4912-BDC2-AA888F943E07}" type="presParOf" srcId="{0F78D30D-412D-40E4-90FE-1B75DE8004E6}" destId="{B04F5CB4-D0F7-4EF9-BD40-9A8105B049C2}" srcOrd="3" destOrd="0" presId="urn:microsoft.com/office/officeart/2005/8/layout/hierarchy1"/>
    <dgm:cxn modelId="{A0987B68-1494-4751-A300-6AAD94C9EC51}" type="presParOf" srcId="{B04F5CB4-D0F7-4EF9-BD40-9A8105B049C2}" destId="{D6EA5110-1978-4AE8-BACB-D9CAAE2D385B}" srcOrd="0" destOrd="0" presId="urn:microsoft.com/office/officeart/2005/8/layout/hierarchy1"/>
    <dgm:cxn modelId="{3D04507B-DD3B-4FE3-8253-90FF9290A1AD}" type="presParOf" srcId="{D6EA5110-1978-4AE8-BACB-D9CAAE2D385B}" destId="{1AAFC8D2-4156-490E-B211-6B8FA75CE1A9}" srcOrd="0" destOrd="0" presId="urn:microsoft.com/office/officeart/2005/8/layout/hierarchy1"/>
    <dgm:cxn modelId="{6D30230B-F156-41D8-83E5-2B4C7AB34132}" type="presParOf" srcId="{D6EA5110-1978-4AE8-BACB-D9CAAE2D385B}" destId="{8F37D43C-3974-4F9E-88AB-71F07168BC91}" srcOrd="1" destOrd="0" presId="urn:microsoft.com/office/officeart/2005/8/layout/hierarchy1"/>
    <dgm:cxn modelId="{33B741C0-D088-411F-8670-27923B5E7774}" type="presParOf" srcId="{B04F5CB4-D0F7-4EF9-BD40-9A8105B049C2}" destId="{C8D2FC26-242F-4881-BD9B-D20BD1D3AA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C898DF-15C3-4173-A014-3B8095B070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75FDC81-BF02-4DCD-B856-511E6C47B3B6}">
      <dgm:prSet/>
      <dgm:spPr/>
      <dgm:t>
        <a:bodyPr/>
        <a:lstStyle/>
        <a:p>
          <a:r>
            <a:rPr lang="en-US" dirty="0"/>
            <a:t>Do they want it?</a:t>
          </a:r>
        </a:p>
      </dgm:t>
    </dgm:pt>
    <dgm:pt modelId="{6A16F83A-C346-447D-AB9C-5EB4581791F1}" type="parTrans" cxnId="{F1EFA625-86E2-45AC-B44A-709254A981AE}">
      <dgm:prSet/>
      <dgm:spPr/>
      <dgm:t>
        <a:bodyPr/>
        <a:lstStyle/>
        <a:p>
          <a:endParaRPr lang="en-US"/>
        </a:p>
      </dgm:t>
    </dgm:pt>
    <dgm:pt modelId="{9FC686B0-A703-459A-A542-6DAAC8809517}" type="sibTrans" cxnId="{F1EFA625-86E2-45AC-B44A-709254A981AE}">
      <dgm:prSet/>
      <dgm:spPr/>
      <dgm:t>
        <a:bodyPr/>
        <a:lstStyle/>
        <a:p>
          <a:endParaRPr lang="en-US"/>
        </a:p>
      </dgm:t>
    </dgm:pt>
    <dgm:pt modelId="{099052FB-CE04-44B5-97E4-168838C38896}">
      <dgm:prSet/>
      <dgm:spPr/>
      <dgm:t>
        <a:bodyPr/>
        <a:lstStyle/>
        <a:p>
          <a:r>
            <a:rPr lang="en-US" dirty="0"/>
            <a:t>Can you provide it?</a:t>
          </a:r>
        </a:p>
      </dgm:t>
    </dgm:pt>
    <dgm:pt modelId="{117BF199-1582-46A7-BC2F-FA8D13F54EF2}" type="parTrans" cxnId="{1C305D9E-B456-4E76-B6B4-A8D51844F3A4}">
      <dgm:prSet/>
      <dgm:spPr/>
      <dgm:t>
        <a:bodyPr/>
        <a:lstStyle/>
        <a:p>
          <a:endParaRPr lang="en-US"/>
        </a:p>
      </dgm:t>
    </dgm:pt>
    <dgm:pt modelId="{A001F451-5714-427D-9694-14F2197AD7B1}" type="sibTrans" cxnId="{1C305D9E-B456-4E76-B6B4-A8D51844F3A4}">
      <dgm:prSet/>
      <dgm:spPr/>
      <dgm:t>
        <a:bodyPr/>
        <a:lstStyle/>
        <a:p>
          <a:endParaRPr lang="en-US"/>
        </a:p>
      </dgm:t>
    </dgm:pt>
    <dgm:pt modelId="{9173A7AE-11C7-411B-AE01-17041D6D882E}">
      <dgm:prSet/>
      <dgm:spPr/>
      <dgm:t>
        <a:bodyPr/>
        <a:lstStyle/>
        <a:p>
          <a:r>
            <a:rPr lang="en-US" dirty="0"/>
            <a:t>Will they/can they start it?</a:t>
          </a:r>
        </a:p>
      </dgm:t>
    </dgm:pt>
    <dgm:pt modelId="{66B7D478-0D78-4373-9728-060A5B1EF535}" type="parTrans" cxnId="{2563FF9C-AE40-47F7-B2B9-4F9407A19CB6}">
      <dgm:prSet/>
      <dgm:spPr/>
      <dgm:t>
        <a:bodyPr/>
        <a:lstStyle/>
        <a:p>
          <a:endParaRPr lang="en-US"/>
        </a:p>
      </dgm:t>
    </dgm:pt>
    <dgm:pt modelId="{3B2E4BEC-8D2D-445C-A0CC-4840C7C20DCE}" type="sibTrans" cxnId="{2563FF9C-AE40-47F7-B2B9-4F9407A19CB6}">
      <dgm:prSet/>
      <dgm:spPr/>
      <dgm:t>
        <a:bodyPr/>
        <a:lstStyle/>
        <a:p>
          <a:endParaRPr lang="en-US"/>
        </a:p>
      </dgm:t>
    </dgm:pt>
    <dgm:pt modelId="{E8EA0600-7681-42BD-9D03-89AD6748F6B2}">
      <dgm:prSet/>
      <dgm:spPr/>
      <dgm:t>
        <a:bodyPr/>
        <a:lstStyle/>
        <a:p>
          <a:r>
            <a:rPr lang="en-US"/>
            <a:t>Other clinical variables</a:t>
          </a:r>
        </a:p>
      </dgm:t>
    </dgm:pt>
    <dgm:pt modelId="{74BDD636-C08C-42AA-B6C9-FC9D83B8E96F}" type="parTrans" cxnId="{EE464471-2114-491F-8BCB-27B3871A1E40}">
      <dgm:prSet/>
      <dgm:spPr/>
      <dgm:t>
        <a:bodyPr/>
        <a:lstStyle/>
        <a:p>
          <a:endParaRPr lang="en-US"/>
        </a:p>
      </dgm:t>
    </dgm:pt>
    <dgm:pt modelId="{F2D2FD08-51EA-41B3-9558-E710896C6C2B}" type="sibTrans" cxnId="{EE464471-2114-491F-8BCB-27B3871A1E40}">
      <dgm:prSet/>
      <dgm:spPr/>
      <dgm:t>
        <a:bodyPr/>
        <a:lstStyle/>
        <a:p>
          <a:endParaRPr lang="en-US"/>
        </a:p>
      </dgm:t>
    </dgm:pt>
    <dgm:pt modelId="{E6EABF4A-8293-46E8-8A98-548B88DEB502}" type="pres">
      <dgm:prSet presAssocID="{23C898DF-15C3-4173-A014-3B8095B07079}" presName="diagram" presStyleCnt="0">
        <dgm:presLayoutVars>
          <dgm:dir/>
          <dgm:resizeHandles val="exact"/>
        </dgm:presLayoutVars>
      </dgm:prSet>
      <dgm:spPr/>
    </dgm:pt>
    <dgm:pt modelId="{99E7E497-DF8B-4247-BFD3-FFFB44686C70}" type="pres">
      <dgm:prSet presAssocID="{775FDC81-BF02-4DCD-B856-511E6C47B3B6}" presName="node" presStyleLbl="node1" presStyleIdx="0" presStyleCnt="4">
        <dgm:presLayoutVars>
          <dgm:bulletEnabled val="1"/>
        </dgm:presLayoutVars>
      </dgm:prSet>
      <dgm:spPr/>
    </dgm:pt>
    <dgm:pt modelId="{B8C3D22D-CB4F-49AA-A1A3-A20A53D16A7C}" type="pres">
      <dgm:prSet presAssocID="{9FC686B0-A703-459A-A542-6DAAC8809517}" presName="sibTrans" presStyleCnt="0"/>
      <dgm:spPr/>
    </dgm:pt>
    <dgm:pt modelId="{8AA33DB1-F1E8-4663-9965-062BA17AC11C}" type="pres">
      <dgm:prSet presAssocID="{099052FB-CE04-44B5-97E4-168838C38896}" presName="node" presStyleLbl="node1" presStyleIdx="1" presStyleCnt="4">
        <dgm:presLayoutVars>
          <dgm:bulletEnabled val="1"/>
        </dgm:presLayoutVars>
      </dgm:prSet>
      <dgm:spPr/>
    </dgm:pt>
    <dgm:pt modelId="{7BB11B72-0BE6-4D90-B361-9FD3B07A7190}" type="pres">
      <dgm:prSet presAssocID="{A001F451-5714-427D-9694-14F2197AD7B1}" presName="sibTrans" presStyleCnt="0"/>
      <dgm:spPr/>
    </dgm:pt>
    <dgm:pt modelId="{60F75C89-9252-48D1-BA88-FE5D9FF75204}" type="pres">
      <dgm:prSet presAssocID="{9173A7AE-11C7-411B-AE01-17041D6D882E}" presName="node" presStyleLbl="node1" presStyleIdx="2" presStyleCnt="4">
        <dgm:presLayoutVars>
          <dgm:bulletEnabled val="1"/>
        </dgm:presLayoutVars>
      </dgm:prSet>
      <dgm:spPr/>
    </dgm:pt>
    <dgm:pt modelId="{1B777E4E-3A4B-4FA4-A2D0-C419700884B9}" type="pres">
      <dgm:prSet presAssocID="{3B2E4BEC-8D2D-445C-A0CC-4840C7C20DCE}" presName="sibTrans" presStyleCnt="0"/>
      <dgm:spPr/>
    </dgm:pt>
    <dgm:pt modelId="{1B339142-F6F3-4978-8A49-07B612C780F8}" type="pres">
      <dgm:prSet presAssocID="{E8EA0600-7681-42BD-9D03-89AD6748F6B2}" presName="node" presStyleLbl="node1" presStyleIdx="3" presStyleCnt="4">
        <dgm:presLayoutVars>
          <dgm:bulletEnabled val="1"/>
        </dgm:presLayoutVars>
      </dgm:prSet>
      <dgm:spPr/>
    </dgm:pt>
  </dgm:ptLst>
  <dgm:cxnLst>
    <dgm:cxn modelId="{77CE8E07-2CA1-42C8-86E6-AE4E435C67A6}" type="presOf" srcId="{9173A7AE-11C7-411B-AE01-17041D6D882E}" destId="{60F75C89-9252-48D1-BA88-FE5D9FF75204}" srcOrd="0" destOrd="0" presId="urn:microsoft.com/office/officeart/2005/8/layout/default"/>
    <dgm:cxn modelId="{6F348524-4374-4878-ACD6-E32E22053D4C}" type="presOf" srcId="{23C898DF-15C3-4173-A014-3B8095B07079}" destId="{E6EABF4A-8293-46E8-8A98-548B88DEB502}" srcOrd="0" destOrd="0" presId="urn:microsoft.com/office/officeart/2005/8/layout/default"/>
    <dgm:cxn modelId="{F1EFA625-86E2-45AC-B44A-709254A981AE}" srcId="{23C898DF-15C3-4173-A014-3B8095B07079}" destId="{775FDC81-BF02-4DCD-B856-511E6C47B3B6}" srcOrd="0" destOrd="0" parTransId="{6A16F83A-C346-447D-AB9C-5EB4581791F1}" sibTransId="{9FC686B0-A703-459A-A542-6DAAC8809517}"/>
    <dgm:cxn modelId="{AAD9284B-648F-45A2-9543-F1F5B4BA2D99}" type="presOf" srcId="{775FDC81-BF02-4DCD-B856-511E6C47B3B6}" destId="{99E7E497-DF8B-4247-BFD3-FFFB44686C70}" srcOrd="0" destOrd="0" presId="urn:microsoft.com/office/officeart/2005/8/layout/default"/>
    <dgm:cxn modelId="{EE464471-2114-491F-8BCB-27B3871A1E40}" srcId="{23C898DF-15C3-4173-A014-3B8095B07079}" destId="{E8EA0600-7681-42BD-9D03-89AD6748F6B2}" srcOrd="3" destOrd="0" parTransId="{74BDD636-C08C-42AA-B6C9-FC9D83B8E96F}" sibTransId="{F2D2FD08-51EA-41B3-9558-E710896C6C2B}"/>
    <dgm:cxn modelId="{6469758F-FC4D-4DAB-B02E-196CE0945239}" type="presOf" srcId="{E8EA0600-7681-42BD-9D03-89AD6748F6B2}" destId="{1B339142-F6F3-4978-8A49-07B612C780F8}" srcOrd="0" destOrd="0" presId="urn:microsoft.com/office/officeart/2005/8/layout/default"/>
    <dgm:cxn modelId="{2563FF9C-AE40-47F7-B2B9-4F9407A19CB6}" srcId="{23C898DF-15C3-4173-A014-3B8095B07079}" destId="{9173A7AE-11C7-411B-AE01-17041D6D882E}" srcOrd="2" destOrd="0" parTransId="{66B7D478-0D78-4373-9728-060A5B1EF535}" sibTransId="{3B2E4BEC-8D2D-445C-A0CC-4840C7C20DCE}"/>
    <dgm:cxn modelId="{1C305D9E-B456-4E76-B6B4-A8D51844F3A4}" srcId="{23C898DF-15C3-4173-A014-3B8095B07079}" destId="{099052FB-CE04-44B5-97E4-168838C38896}" srcOrd="1" destOrd="0" parTransId="{117BF199-1582-46A7-BC2F-FA8D13F54EF2}" sibTransId="{A001F451-5714-427D-9694-14F2197AD7B1}"/>
    <dgm:cxn modelId="{F34B62BF-8290-4193-9D56-269AC93B6624}" type="presOf" srcId="{099052FB-CE04-44B5-97E4-168838C38896}" destId="{8AA33DB1-F1E8-4663-9965-062BA17AC11C}" srcOrd="0" destOrd="0" presId="urn:microsoft.com/office/officeart/2005/8/layout/default"/>
    <dgm:cxn modelId="{27AC9665-6DC3-48ED-AB4C-69688556C20F}" type="presParOf" srcId="{E6EABF4A-8293-46E8-8A98-548B88DEB502}" destId="{99E7E497-DF8B-4247-BFD3-FFFB44686C70}" srcOrd="0" destOrd="0" presId="urn:microsoft.com/office/officeart/2005/8/layout/default"/>
    <dgm:cxn modelId="{E97D91B7-A708-4FDB-A90C-0380367B3030}" type="presParOf" srcId="{E6EABF4A-8293-46E8-8A98-548B88DEB502}" destId="{B8C3D22D-CB4F-49AA-A1A3-A20A53D16A7C}" srcOrd="1" destOrd="0" presId="urn:microsoft.com/office/officeart/2005/8/layout/default"/>
    <dgm:cxn modelId="{D2F828A2-7DBF-4C37-9B36-0A8582CCD782}" type="presParOf" srcId="{E6EABF4A-8293-46E8-8A98-548B88DEB502}" destId="{8AA33DB1-F1E8-4663-9965-062BA17AC11C}" srcOrd="2" destOrd="0" presId="urn:microsoft.com/office/officeart/2005/8/layout/default"/>
    <dgm:cxn modelId="{4D8C7055-42BC-4F25-A6DD-8EBFF6BD78D2}" type="presParOf" srcId="{E6EABF4A-8293-46E8-8A98-548B88DEB502}" destId="{7BB11B72-0BE6-4D90-B361-9FD3B07A7190}" srcOrd="3" destOrd="0" presId="urn:microsoft.com/office/officeart/2005/8/layout/default"/>
    <dgm:cxn modelId="{F6E69D60-A1E3-4D1C-ADE1-9878AE29D5C0}" type="presParOf" srcId="{E6EABF4A-8293-46E8-8A98-548B88DEB502}" destId="{60F75C89-9252-48D1-BA88-FE5D9FF75204}" srcOrd="4" destOrd="0" presId="urn:microsoft.com/office/officeart/2005/8/layout/default"/>
    <dgm:cxn modelId="{4FA3DFDB-76CC-47A5-B10D-BCBFAF5445CF}" type="presParOf" srcId="{E6EABF4A-8293-46E8-8A98-548B88DEB502}" destId="{1B777E4E-3A4B-4FA4-A2D0-C419700884B9}" srcOrd="5" destOrd="0" presId="urn:microsoft.com/office/officeart/2005/8/layout/default"/>
    <dgm:cxn modelId="{5EB8E434-693B-48B2-91A4-6CD9857AC72B}" type="presParOf" srcId="{E6EABF4A-8293-46E8-8A98-548B88DEB502}" destId="{1B339142-F6F3-4978-8A49-07B612C780F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DFF40-5F9E-4404-8E34-E3C94D367D81}">
      <dsp:nvSpPr>
        <dsp:cNvPr id="0" name=""/>
        <dsp:cNvSpPr/>
      </dsp:nvSpPr>
      <dsp:spPr>
        <a:xfrm>
          <a:off x="0" y="660932"/>
          <a:ext cx="7334529" cy="1220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37969-CA76-4884-AB84-AD34239F2235}">
      <dsp:nvSpPr>
        <dsp:cNvPr id="0" name=""/>
        <dsp:cNvSpPr/>
      </dsp:nvSpPr>
      <dsp:spPr>
        <a:xfrm>
          <a:off x="369105" y="935473"/>
          <a:ext cx="671100" cy="671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23862E-B6AC-4B00-A95D-F9E7BBF1E0CD}">
      <dsp:nvSpPr>
        <dsp:cNvPr id="0" name=""/>
        <dsp:cNvSpPr/>
      </dsp:nvSpPr>
      <dsp:spPr>
        <a:xfrm>
          <a:off x="1409311" y="660932"/>
          <a:ext cx="5925217" cy="122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36" tIns="129136" rIns="129136" bIns="129136" numCol="1" spcCol="1270" anchor="ctr" anchorCtr="0">
          <a:noAutofit/>
        </a:bodyPr>
        <a:lstStyle/>
        <a:p>
          <a:pPr marL="0" lvl="0" indent="0" algn="l" defTabSz="933450">
            <a:lnSpc>
              <a:spcPct val="90000"/>
            </a:lnSpc>
            <a:spcBef>
              <a:spcPct val="0"/>
            </a:spcBef>
            <a:spcAft>
              <a:spcPct val="35000"/>
            </a:spcAft>
            <a:buNone/>
          </a:pPr>
          <a:r>
            <a:rPr lang="en-US" sz="2100" kern="1200"/>
            <a:t>D1: Activate the nucleus accumbens, cause us to act &amp; are responsive to big pleasure surges.</a:t>
          </a:r>
        </a:p>
      </dsp:txBody>
      <dsp:txXfrm>
        <a:off x="1409311" y="660932"/>
        <a:ext cx="5925217" cy="1220183"/>
      </dsp:txXfrm>
    </dsp:sp>
    <dsp:sp modelId="{943500A3-E353-499D-9A5A-82CF972CE8D6}">
      <dsp:nvSpPr>
        <dsp:cNvPr id="0" name=""/>
        <dsp:cNvSpPr/>
      </dsp:nvSpPr>
      <dsp:spPr>
        <a:xfrm>
          <a:off x="0" y="2186161"/>
          <a:ext cx="7334529" cy="1220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22E34-C3C0-4956-BEB5-A7A431DA8E9C}">
      <dsp:nvSpPr>
        <dsp:cNvPr id="0" name=""/>
        <dsp:cNvSpPr/>
      </dsp:nvSpPr>
      <dsp:spPr>
        <a:xfrm>
          <a:off x="369105" y="2460702"/>
          <a:ext cx="671100" cy="6711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522BE1-9556-4240-BE27-77AEBD4BC180}">
      <dsp:nvSpPr>
        <dsp:cNvPr id="0" name=""/>
        <dsp:cNvSpPr/>
      </dsp:nvSpPr>
      <dsp:spPr>
        <a:xfrm>
          <a:off x="1409311" y="2186161"/>
          <a:ext cx="5925217" cy="122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36" tIns="129136" rIns="129136" bIns="129136" numCol="1" spcCol="1270" anchor="ctr" anchorCtr="0">
          <a:noAutofit/>
        </a:bodyPr>
        <a:lstStyle/>
        <a:p>
          <a:pPr marL="0" lvl="0" indent="0" algn="l" defTabSz="933450">
            <a:lnSpc>
              <a:spcPct val="90000"/>
            </a:lnSpc>
            <a:spcBef>
              <a:spcPct val="0"/>
            </a:spcBef>
            <a:spcAft>
              <a:spcPct val="35000"/>
            </a:spcAft>
            <a:buNone/>
          </a:pPr>
          <a:r>
            <a:rPr lang="en-US" sz="2100" kern="1200" dirty="0"/>
            <a:t>D2: Slow down decision making, allow the frontal cortex to step in. Responsive to smaller pleasures.</a:t>
          </a:r>
        </a:p>
      </dsp:txBody>
      <dsp:txXfrm>
        <a:off x="1409311" y="2186161"/>
        <a:ext cx="5925217" cy="12201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23A6F-4DF5-4156-8D4A-BBF40C767684}">
      <dsp:nvSpPr>
        <dsp:cNvPr id="0" name=""/>
        <dsp:cNvSpPr/>
      </dsp:nvSpPr>
      <dsp:spPr>
        <a:xfrm>
          <a:off x="0" y="397606"/>
          <a:ext cx="7633885" cy="5166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2474" tIns="416560" rIns="592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Attend clinic d</a:t>
          </a:r>
          <a:r>
            <a:rPr lang="en-US" sz="2000" b="0" i="0" kern="1200" dirty="0"/>
            <a:t>aily for a minimum of 3 months. </a:t>
          </a:r>
          <a:endParaRPr lang="en-US" sz="2000" kern="1200" dirty="0"/>
        </a:p>
        <a:p>
          <a:pPr marL="228600" lvl="1" indent="-228600" algn="l" defTabSz="889000">
            <a:lnSpc>
              <a:spcPct val="90000"/>
            </a:lnSpc>
            <a:spcBef>
              <a:spcPct val="0"/>
            </a:spcBef>
            <a:spcAft>
              <a:spcPct val="15000"/>
            </a:spcAft>
            <a:buChar char="•"/>
          </a:pPr>
          <a:r>
            <a:rPr lang="en-US" sz="2000" kern="1200"/>
            <a:t>After 90 days, may take home one dose i</a:t>
          </a:r>
          <a:r>
            <a:rPr lang="en-US" sz="2000" b="0" i="0" kern="1200"/>
            <a:t>f:</a:t>
          </a:r>
          <a:endParaRPr lang="en-US" sz="2000" kern="1200"/>
        </a:p>
        <a:p>
          <a:pPr marL="457200" lvl="2" indent="-228600" algn="l" defTabSz="889000">
            <a:lnSpc>
              <a:spcPct val="90000"/>
            </a:lnSpc>
            <a:spcBef>
              <a:spcPct val="0"/>
            </a:spcBef>
            <a:spcAft>
              <a:spcPct val="15000"/>
            </a:spcAft>
            <a:buChar char="•"/>
          </a:pPr>
          <a:r>
            <a:rPr lang="en-US" sz="2000" b="0" i="0" kern="1200"/>
            <a:t>attending groups </a:t>
          </a:r>
          <a:endParaRPr lang="en-US" sz="2000" kern="1200"/>
        </a:p>
        <a:p>
          <a:pPr marL="457200" lvl="2" indent="-228600" algn="l" defTabSz="889000">
            <a:lnSpc>
              <a:spcPct val="90000"/>
            </a:lnSpc>
            <a:spcBef>
              <a:spcPct val="0"/>
            </a:spcBef>
            <a:spcAft>
              <a:spcPct val="15000"/>
            </a:spcAft>
            <a:buChar char="•"/>
          </a:pPr>
          <a:r>
            <a:rPr lang="en-US" sz="2000" b="0" i="0" kern="1200" dirty="0"/>
            <a:t>participating in educational, vocational, or homemaking activities </a:t>
          </a:r>
          <a:endParaRPr lang="en-US" sz="2000" kern="1200" dirty="0"/>
        </a:p>
        <a:p>
          <a:pPr marL="457200" lvl="2" indent="-228600" algn="l" defTabSz="889000">
            <a:lnSpc>
              <a:spcPct val="90000"/>
            </a:lnSpc>
            <a:spcBef>
              <a:spcPct val="0"/>
            </a:spcBef>
            <a:spcAft>
              <a:spcPct val="15000"/>
            </a:spcAft>
            <a:buChar char="•"/>
          </a:pPr>
          <a:r>
            <a:rPr lang="en-US" sz="2000" kern="1200" dirty="0"/>
            <a:t>e</a:t>
          </a:r>
          <a:r>
            <a:rPr lang="en-US" sz="2000" b="0" i="0" kern="1200" dirty="0"/>
            <a:t>mployment, education, or homemaking responsibilities are hindered by daily attendance may take home an extra dose.</a:t>
          </a:r>
          <a:endParaRPr lang="en-US" sz="2000" kern="1200" dirty="0"/>
        </a:p>
        <a:p>
          <a:pPr marL="457200" lvl="2" indent="-228600" algn="l" defTabSz="889000">
            <a:lnSpc>
              <a:spcPct val="90000"/>
            </a:lnSpc>
            <a:spcBef>
              <a:spcPct val="0"/>
            </a:spcBef>
            <a:spcAft>
              <a:spcPct val="15000"/>
            </a:spcAft>
            <a:buChar char="•"/>
          </a:pPr>
          <a:r>
            <a:rPr lang="en-US" sz="2000" b="0" i="0" kern="1200"/>
            <a:t>Not using</a:t>
          </a:r>
          <a:endParaRPr lang="en-US" sz="2000" kern="1200"/>
        </a:p>
        <a:p>
          <a:pPr marL="457200" lvl="2" indent="-228600" algn="l" defTabSz="889000">
            <a:lnSpc>
              <a:spcPct val="90000"/>
            </a:lnSpc>
            <a:spcBef>
              <a:spcPct val="0"/>
            </a:spcBef>
            <a:spcAft>
              <a:spcPct val="15000"/>
            </a:spcAft>
            <a:buChar char="•"/>
          </a:pPr>
          <a:r>
            <a:rPr lang="en-US" sz="2000" b="0" i="0" kern="1200" dirty="0"/>
            <a:t>No criminal activity</a:t>
          </a:r>
          <a:endParaRPr lang="en-US" sz="2000" kern="1200" dirty="0"/>
        </a:p>
        <a:p>
          <a:pPr marL="457200" lvl="2" indent="-228600" algn="l" defTabSz="889000">
            <a:lnSpc>
              <a:spcPct val="90000"/>
            </a:lnSpc>
            <a:spcBef>
              <a:spcPct val="0"/>
            </a:spcBef>
            <a:spcAft>
              <a:spcPct val="15000"/>
            </a:spcAft>
            <a:buChar char="•"/>
          </a:pPr>
          <a:r>
            <a:rPr lang="en-US" sz="2000" b="0" i="0" kern="1200"/>
            <a:t>Stable home environment</a:t>
          </a:r>
          <a:endParaRPr lang="en-US" sz="2000" kern="1200"/>
        </a:p>
        <a:p>
          <a:pPr marL="457200" lvl="2" indent="-228600" algn="l" defTabSz="889000">
            <a:lnSpc>
              <a:spcPct val="90000"/>
            </a:lnSpc>
            <a:spcBef>
              <a:spcPct val="0"/>
            </a:spcBef>
            <a:spcAft>
              <a:spcPct val="15000"/>
            </a:spcAft>
            <a:buChar char="•"/>
          </a:pPr>
          <a:r>
            <a:rPr lang="en-US" sz="2000" b="0" i="0" kern="1200"/>
            <a:t>Safe storage</a:t>
          </a:r>
          <a:endParaRPr lang="en-US" sz="2000" kern="1200"/>
        </a:p>
        <a:p>
          <a:pPr marL="457200" lvl="2" indent="-228600" algn="l" defTabSz="889000">
            <a:lnSpc>
              <a:spcPct val="90000"/>
            </a:lnSpc>
            <a:spcBef>
              <a:spcPct val="0"/>
            </a:spcBef>
            <a:spcAft>
              <a:spcPct val="15000"/>
            </a:spcAft>
            <a:buChar char="•"/>
          </a:pPr>
          <a:r>
            <a:rPr lang="en-US" sz="2000" b="0" i="0" kern="1200"/>
            <a:t>Counselor feels this will be beneficial to the patient</a:t>
          </a:r>
          <a:endParaRPr lang="en-US" sz="2000" kern="1200"/>
        </a:p>
      </dsp:txBody>
      <dsp:txXfrm>
        <a:off x="0" y="397606"/>
        <a:ext cx="7633885" cy="5166000"/>
      </dsp:txXfrm>
    </dsp:sp>
    <dsp:sp modelId="{9780AA5A-83E3-4950-B358-117B398A37FD}">
      <dsp:nvSpPr>
        <dsp:cNvPr id="0" name=""/>
        <dsp:cNvSpPr/>
      </dsp:nvSpPr>
      <dsp:spPr>
        <a:xfrm>
          <a:off x="1116501" y="0"/>
          <a:ext cx="5343719" cy="59040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1980" tIns="0" rIns="201980" bIns="0" numCol="1" spcCol="1270" anchor="ctr" anchorCtr="0">
          <a:noAutofit/>
        </a:bodyPr>
        <a:lstStyle/>
        <a:p>
          <a:pPr marL="0" lvl="0" indent="0" algn="ctr" defTabSz="889000">
            <a:lnSpc>
              <a:spcPct val="90000"/>
            </a:lnSpc>
            <a:spcBef>
              <a:spcPct val="0"/>
            </a:spcBef>
            <a:spcAft>
              <a:spcPct val="35000"/>
            </a:spcAft>
            <a:buNone/>
          </a:pPr>
          <a:r>
            <a:rPr lang="en-US" sz="2000" kern="1200"/>
            <a:t>HIGHLY REGULATED!!!!</a:t>
          </a:r>
        </a:p>
      </dsp:txBody>
      <dsp:txXfrm>
        <a:off x="1145322" y="28821"/>
        <a:ext cx="5286077" cy="532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33DB1-F1E8-4663-9965-062BA17AC11C}">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Can you provide it?</a:t>
          </a:r>
        </a:p>
        <a:p>
          <a:pPr marL="0" lvl="0" indent="0" algn="l" defTabSz="1778000">
            <a:lnSpc>
              <a:spcPct val="90000"/>
            </a:lnSpc>
            <a:spcBef>
              <a:spcPct val="0"/>
            </a:spcBef>
            <a:spcAft>
              <a:spcPct val="35000"/>
            </a:spcAft>
            <a:buNone/>
          </a:pPr>
          <a:r>
            <a:rPr lang="en-US" sz="2400" kern="1200" dirty="0"/>
            <a:t>Only able to dispense from an OTP or hospital setting. </a:t>
          </a:r>
          <a:r>
            <a:rPr lang="en-US" sz="2400" b="1" kern="1200" dirty="0"/>
            <a:t>Cannot</a:t>
          </a:r>
          <a:r>
            <a:rPr lang="en-US" sz="2400" kern="1200" dirty="0"/>
            <a:t> prescribe from an outpatient setting</a:t>
          </a:r>
        </a:p>
      </dsp:txBody>
      <dsp:txXfrm>
        <a:off x="8" y="885"/>
        <a:ext cx="7334512" cy="40655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75C89-9252-48D1-BA88-FE5D9FF75204}">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Will they/can they start it?</a:t>
          </a:r>
        </a:p>
        <a:p>
          <a:pPr marL="0" lvl="0" indent="0" algn="l" defTabSz="1778000">
            <a:lnSpc>
              <a:spcPct val="90000"/>
            </a:lnSpc>
            <a:spcBef>
              <a:spcPct val="0"/>
            </a:spcBef>
            <a:spcAft>
              <a:spcPct val="35000"/>
            </a:spcAft>
            <a:buNone/>
          </a:pPr>
          <a:r>
            <a:rPr lang="en-US" sz="2400" kern="1200" dirty="0"/>
            <a:t>No need for withdrawal</a:t>
          </a:r>
        </a:p>
        <a:p>
          <a:pPr marL="0" lvl="0" indent="0" algn="l" defTabSz="1778000">
            <a:lnSpc>
              <a:spcPct val="90000"/>
            </a:lnSpc>
            <a:spcBef>
              <a:spcPct val="0"/>
            </a:spcBef>
            <a:spcAft>
              <a:spcPct val="35000"/>
            </a:spcAft>
            <a:buNone/>
          </a:pPr>
          <a:r>
            <a:rPr lang="en-US" sz="2400" b="1" kern="1200" dirty="0"/>
            <a:t>BUT </a:t>
          </a:r>
          <a:r>
            <a:rPr lang="en-US" sz="2400" kern="1200" dirty="0"/>
            <a:t>the risk of death while on methadone is highest during the initial four weeks of treatment, the induction phase</a:t>
          </a:r>
        </a:p>
        <a:p>
          <a:pPr marL="0" lvl="0" indent="0" algn="l" defTabSz="1778000">
            <a:lnSpc>
              <a:spcPct val="90000"/>
            </a:lnSpc>
            <a:spcBef>
              <a:spcPct val="0"/>
            </a:spcBef>
            <a:spcAft>
              <a:spcPct val="35000"/>
            </a:spcAft>
            <a:buNone/>
          </a:pPr>
          <a:r>
            <a:rPr lang="en-US" sz="2400" kern="1200" dirty="0"/>
            <a:t>Start low/go slow, which can be difficult</a:t>
          </a:r>
        </a:p>
      </dsp:txBody>
      <dsp:txXfrm>
        <a:off x="8" y="885"/>
        <a:ext cx="7334512" cy="40655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39142-F6F3-4978-8A49-07B612C780F8}">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Other variables</a:t>
          </a:r>
        </a:p>
        <a:p>
          <a:pPr marL="0" lvl="0" indent="0" algn="l" defTabSz="1778000">
            <a:lnSpc>
              <a:spcPct val="90000"/>
            </a:lnSpc>
            <a:spcBef>
              <a:spcPct val="0"/>
            </a:spcBef>
            <a:spcAft>
              <a:spcPct val="35000"/>
            </a:spcAft>
            <a:buNone/>
          </a:pPr>
          <a:r>
            <a:rPr lang="en-US" sz="2400" kern="1200" dirty="0"/>
            <a:t>Prolonged QT</a:t>
          </a:r>
        </a:p>
        <a:p>
          <a:pPr marL="0" lvl="0" indent="0" algn="l" defTabSz="1778000">
            <a:lnSpc>
              <a:spcPct val="90000"/>
            </a:lnSpc>
            <a:spcBef>
              <a:spcPct val="0"/>
            </a:spcBef>
            <a:spcAft>
              <a:spcPct val="35000"/>
            </a:spcAft>
            <a:buNone/>
          </a:pPr>
          <a:r>
            <a:rPr lang="en-US" sz="2400" kern="1200" dirty="0"/>
            <a:t> Need to show up daily x 90 days minimum</a:t>
          </a:r>
        </a:p>
        <a:p>
          <a:pPr marL="0" lvl="0" indent="0" algn="l" defTabSz="1778000">
            <a:lnSpc>
              <a:spcPct val="90000"/>
            </a:lnSpc>
            <a:spcBef>
              <a:spcPct val="0"/>
            </a:spcBef>
            <a:spcAft>
              <a:spcPct val="35000"/>
            </a:spcAft>
            <a:buNone/>
          </a:pPr>
          <a:r>
            <a:rPr lang="en-US" sz="2400" kern="1200" dirty="0"/>
            <a:t>Safe place to store meds</a:t>
          </a:r>
        </a:p>
        <a:p>
          <a:pPr marL="0" lvl="0" indent="0" algn="l" defTabSz="1778000">
            <a:lnSpc>
              <a:spcPct val="90000"/>
            </a:lnSpc>
            <a:spcBef>
              <a:spcPct val="0"/>
            </a:spcBef>
            <a:spcAft>
              <a:spcPct val="35000"/>
            </a:spcAft>
            <a:buNone/>
          </a:pPr>
          <a:r>
            <a:rPr lang="en-US" sz="2400" kern="1200" dirty="0"/>
            <a:t>Drug-Drug interactions</a:t>
          </a:r>
        </a:p>
      </dsp:txBody>
      <dsp:txXfrm>
        <a:off x="8" y="885"/>
        <a:ext cx="7334512" cy="40655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7E497-DF8B-4247-BFD3-FFFB44686C70}">
      <dsp:nvSpPr>
        <dsp:cNvPr id="0" name=""/>
        <dsp:cNvSpPr/>
      </dsp:nvSpPr>
      <dsp:spPr>
        <a:xfrm>
          <a:off x="384453" y="142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Do they want it?</a:t>
          </a:r>
        </a:p>
      </dsp:txBody>
      <dsp:txXfrm>
        <a:off x="384453" y="1422"/>
        <a:ext cx="3126486" cy="1875891"/>
      </dsp:txXfrm>
    </dsp:sp>
    <dsp:sp modelId="{8AA33DB1-F1E8-4663-9965-062BA17AC11C}">
      <dsp:nvSpPr>
        <dsp:cNvPr id="0" name=""/>
        <dsp:cNvSpPr/>
      </dsp:nvSpPr>
      <dsp:spPr>
        <a:xfrm>
          <a:off x="3823588" y="142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Can you provide it?</a:t>
          </a:r>
        </a:p>
      </dsp:txBody>
      <dsp:txXfrm>
        <a:off x="3823588" y="1422"/>
        <a:ext cx="3126486" cy="1875891"/>
      </dsp:txXfrm>
    </dsp:sp>
    <dsp:sp modelId="{60F75C89-9252-48D1-BA88-FE5D9FF75204}">
      <dsp:nvSpPr>
        <dsp:cNvPr id="0" name=""/>
        <dsp:cNvSpPr/>
      </dsp:nvSpPr>
      <dsp:spPr>
        <a:xfrm>
          <a:off x="384453" y="218996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Will they/can they start it?</a:t>
          </a:r>
        </a:p>
      </dsp:txBody>
      <dsp:txXfrm>
        <a:off x="384453" y="2189962"/>
        <a:ext cx="3126486" cy="1875891"/>
      </dsp:txXfrm>
    </dsp:sp>
    <dsp:sp modelId="{1B339142-F6F3-4978-8A49-07B612C780F8}">
      <dsp:nvSpPr>
        <dsp:cNvPr id="0" name=""/>
        <dsp:cNvSpPr/>
      </dsp:nvSpPr>
      <dsp:spPr>
        <a:xfrm>
          <a:off x="3823588" y="218996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Other clinical variables</a:t>
          </a:r>
        </a:p>
      </dsp:txBody>
      <dsp:txXfrm>
        <a:off x="3823588" y="2189962"/>
        <a:ext cx="3126486" cy="18758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33DB1-F1E8-4663-9965-062BA17AC11C}">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Can you provide it?</a:t>
          </a:r>
        </a:p>
        <a:p>
          <a:pPr marL="0" lvl="0" indent="0" algn="l" defTabSz="1778000">
            <a:lnSpc>
              <a:spcPct val="90000"/>
            </a:lnSpc>
            <a:spcBef>
              <a:spcPct val="0"/>
            </a:spcBef>
            <a:spcAft>
              <a:spcPct val="35000"/>
            </a:spcAft>
            <a:buNone/>
          </a:pPr>
          <a:r>
            <a:rPr lang="en-US" sz="2400" kern="1200" dirty="0"/>
            <a:t>Provider with an X-waiver</a:t>
          </a:r>
        </a:p>
        <a:p>
          <a:pPr marL="0" lvl="0" indent="0" algn="l" defTabSz="1778000">
            <a:lnSpc>
              <a:spcPct val="90000"/>
            </a:lnSpc>
            <a:spcBef>
              <a:spcPct val="0"/>
            </a:spcBef>
            <a:spcAft>
              <a:spcPct val="35000"/>
            </a:spcAft>
            <a:buNone/>
          </a:pPr>
          <a:endParaRPr lang="en-US" sz="2400" kern="1200" dirty="0"/>
        </a:p>
        <a:p>
          <a:pPr marL="0" lvl="0" indent="0" algn="l" defTabSz="1778000">
            <a:lnSpc>
              <a:spcPct val="90000"/>
            </a:lnSpc>
            <a:spcBef>
              <a:spcPct val="0"/>
            </a:spcBef>
            <a:spcAft>
              <a:spcPct val="35000"/>
            </a:spcAft>
            <a:buNone/>
          </a:pPr>
          <a:r>
            <a:rPr lang="en-US" sz="2400" kern="1200" dirty="0"/>
            <a:t>Patient limits</a:t>
          </a:r>
        </a:p>
      </dsp:txBody>
      <dsp:txXfrm>
        <a:off x="8" y="885"/>
        <a:ext cx="7334512" cy="40655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75C89-9252-48D1-BA88-FE5D9FF75204}">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Will they/can they start it?</a:t>
          </a:r>
        </a:p>
        <a:p>
          <a:pPr marL="0" lvl="0" indent="0" algn="l" defTabSz="1778000">
            <a:lnSpc>
              <a:spcPct val="90000"/>
            </a:lnSpc>
            <a:spcBef>
              <a:spcPct val="0"/>
            </a:spcBef>
            <a:spcAft>
              <a:spcPct val="35000"/>
            </a:spcAft>
            <a:buNone/>
          </a:pPr>
          <a:r>
            <a:rPr lang="en-US" sz="2400" kern="1200" dirty="0"/>
            <a:t>Requires a brief period of withdrawal (usually 8 </a:t>
          </a:r>
          <a:r>
            <a:rPr lang="mr-IN" sz="2400" kern="1200" dirty="0">
              <a:cs typeface="Mangal"/>
            </a:rPr>
            <a:t>–</a:t>
          </a:r>
          <a:r>
            <a:rPr lang="en-US" sz="2400" kern="1200" dirty="0"/>
            <a:t> 18 hours off opioids)</a:t>
          </a:r>
        </a:p>
        <a:p>
          <a:pPr marL="0" lvl="0" indent="0" algn="l" defTabSz="1778000">
            <a:lnSpc>
              <a:spcPct val="90000"/>
            </a:lnSpc>
            <a:spcBef>
              <a:spcPct val="0"/>
            </a:spcBef>
            <a:spcAft>
              <a:spcPct val="35000"/>
            </a:spcAft>
            <a:buNone/>
          </a:pPr>
          <a:endParaRPr lang="en-US" sz="2400" kern="1200" dirty="0"/>
        </a:p>
        <a:p>
          <a:pPr marL="0" lvl="0" indent="0" algn="l" defTabSz="1778000">
            <a:lnSpc>
              <a:spcPct val="90000"/>
            </a:lnSpc>
            <a:spcBef>
              <a:spcPct val="0"/>
            </a:spcBef>
            <a:spcAft>
              <a:spcPct val="35000"/>
            </a:spcAft>
            <a:buNone/>
          </a:pPr>
          <a:r>
            <a:rPr lang="en-US" sz="2400" kern="1200" dirty="0"/>
            <a:t>XR buprenorphine: recommend 7 days SL first (8-24 mg)</a:t>
          </a:r>
        </a:p>
        <a:p>
          <a:pPr marL="0" lvl="0" indent="0" algn="l" defTabSz="1778000">
            <a:lnSpc>
              <a:spcPct val="90000"/>
            </a:lnSpc>
            <a:spcBef>
              <a:spcPct val="0"/>
            </a:spcBef>
            <a:spcAft>
              <a:spcPct val="35000"/>
            </a:spcAft>
            <a:buNone/>
          </a:pPr>
          <a:r>
            <a:rPr lang="en-US" sz="2400" kern="1200" dirty="0"/>
            <a:t>Subcutaneous abdominal injection that HURTs</a:t>
          </a:r>
        </a:p>
        <a:p>
          <a:pPr marL="0" lvl="0" indent="0" algn="l" defTabSz="1778000">
            <a:lnSpc>
              <a:spcPct val="90000"/>
            </a:lnSpc>
            <a:spcBef>
              <a:spcPct val="0"/>
            </a:spcBef>
            <a:spcAft>
              <a:spcPct val="35000"/>
            </a:spcAft>
            <a:buNone/>
          </a:pPr>
          <a:endParaRPr lang="en-US" sz="2400" kern="1200" dirty="0"/>
        </a:p>
        <a:p>
          <a:pPr marL="0" lvl="0" indent="0" algn="l" defTabSz="1778000">
            <a:lnSpc>
              <a:spcPct val="90000"/>
            </a:lnSpc>
            <a:spcBef>
              <a:spcPct val="0"/>
            </a:spcBef>
            <a:spcAft>
              <a:spcPct val="35000"/>
            </a:spcAft>
            <a:buNone/>
          </a:pPr>
          <a:r>
            <a:rPr lang="en-US" sz="2400" kern="1200" dirty="0"/>
            <a:t>No increased mortality during induction</a:t>
          </a:r>
        </a:p>
      </dsp:txBody>
      <dsp:txXfrm>
        <a:off x="8" y="885"/>
        <a:ext cx="7334512" cy="406550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39142-F6F3-4978-8A49-07B612C780F8}">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Other variables</a:t>
          </a:r>
        </a:p>
        <a:p>
          <a:pPr marL="0" lvl="0" indent="0" algn="l" defTabSz="1778000">
            <a:lnSpc>
              <a:spcPct val="90000"/>
            </a:lnSpc>
            <a:spcBef>
              <a:spcPct val="0"/>
            </a:spcBef>
            <a:spcAft>
              <a:spcPct val="35000"/>
            </a:spcAft>
            <a:buNone/>
          </a:pPr>
          <a:r>
            <a:rPr lang="en-US" sz="2400" kern="1200" dirty="0"/>
            <a:t>Safe place to store meds</a:t>
          </a:r>
        </a:p>
        <a:p>
          <a:pPr marL="0" lvl="0" indent="0" algn="l" defTabSz="1778000">
            <a:lnSpc>
              <a:spcPct val="90000"/>
            </a:lnSpc>
            <a:spcBef>
              <a:spcPct val="0"/>
            </a:spcBef>
            <a:spcAft>
              <a:spcPct val="35000"/>
            </a:spcAft>
            <a:buNone/>
          </a:pPr>
          <a:r>
            <a:rPr lang="en-US" sz="2400" kern="1200" dirty="0"/>
            <a:t>Some patients have nausea/headaches with naloxone component</a:t>
          </a:r>
        </a:p>
      </dsp:txBody>
      <dsp:txXfrm>
        <a:off x="8" y="885"/>
        <a:ext cx="7334512" cy="40655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7E497-DF8B-4247-BFD3-FFFB44686C70}">
      <dsp:nvSpPr>
        <dsp:cNvPr id="0" name=""/>
        <dsp:cNvSpPr/>
      </dsp:nvSpPr>
      <dsp:spPr>
        <a:xfrm>
          <a:off x="384453" y="142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Do they want it?</a:t>
          </a:r>
        </a:p>
      </dsp:txBody>
      <dsp:txXfrm>
        <a:off x="384453" y="1422"/>
        <a:ext cx="3126486" cy="1875891"/>
      </dsp:txXfrm>
    </dsp:sp>
    <dsp:sp modelId="{8AA33DB1-F1E8-4663-9965-062BA17AC11C}">
      <dsp:nvSpPr>
        <dsp:cNvPr id="0" name=""/>
        <dsp:cNvSpPr/>
      </dsp:nvSpPr>
      <dsp:spPr>
        <a:xfrm>
          <a:off x="3823588" y="142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Can you provide it?</a:t>
          </a:r>
        </a:p>
      </dsp:txBody>
      <dsp:txXfrm>
        <a:off x="3823588" y="1422"/>
        <a:ext cx="3126486" cy="1875891"/>
      </dsp:txXfrm>
    </dsp:sp>
    <dsp:sp modelId="{60F75C89-9252-48D1-BA88-FE5D9FF75204}">
      <dsp:nvSpPr>
        <dsp:cNvPr id="0" name=""/>
        <dsp:cNvSpPr/>
      </dsp:nvSpPr>
      <dsp:spPr>
        <a:xfrm>
          <a:off x="384453" y="218996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Will they/can they start it?</a:t>
          </a:r>
        </a:p>
      </dsp:txBody>
      <dsp:txXfrm>
        <a:off x="384453" y="2189962"/>
        <a:ext cx="3126486" cy="1875891"/>
      </dsp:txXfrm>
    </dsp:sp>
    <dsp:sp modelId="{1B339142-F6F3-4978-8A49-07B612C780F8}">
      <dsp:nvSpPr>
        <dsp:cNvPr id="0" name=""/>
        <dsp:cNvSpPr/>
      </dsp:nvSpPr>
      <dsp:spPr>
        <a:xfrm>
          <a:off x="3823588" y="218996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Other clinical variables</a:t>
          </a:r>
        </a:p>
      </dsp:txBody>
      <dsp:txXfrm>
        <a:off x="3823588" y="2189962"/>
        <a:ext cx="3126486" cy="187589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33DB1-F1E8-4663-9965-062BA17AC11C}">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Can you provide it?</a:t>
          </a:r>
        </a:p>
        <a:p>
          <a:pPr marL="0" lvl="0" indent="0" algn="l" defTabSz="1778000">
            <a:lnSpc>
              <a:spcPct val="90000"/>
            </a:lnSpc>
            <a:spcBef>
              <a:spcPct val="0"/>
            </a:spcBef>
            <a:spcAft>
              <a:spcPct val="35000"/>
            </a:spcAft>
            <a:buNone/>
          </a:pPr>
          <a:r>
            <a:rPr lang="en-US" sz="2400" kern="1200" dirty="0"/>
            <a:t>No special training or license</a:t>
          </a:r>
        </a:p>
        <a:p>
          <a:pPr marL="0" lvl="0" indent="0" algn="l" defTabSz="1778000">
            <a:lnSpc>
              <a:spcPct val="90000"/>
            </a:lnSpc>
            <a:spcBef>
              <a:spcPct val="0"/>
            </a:spcBef>
            <a:spcAft>
              <a:spcPct val="35000"/>
            </a:spcAft>
            <a:buNone/>
          </a:pPr>
          <a:endParaRPr lang="en-US" sz="2400" kern="1200" dirty="0"/>
        </a:p>
        <a:p>
          <a:pPr marL="0" lvl="0" indent="0" algn="l" defTabSz="1778000">
            <a:lnSpc>
              <a:spcPct val="90000"/>
            </a:lnSpc>
            <a:spcBef>
              <a:spcPct val="0"/>
            </a:spcBef>
            <a:spcAft>
              <a:spcPct val="35000"/>
            </a:spcAft>
            <a:buNone/>
          </a:pPr>
          <a:r>
            <a:rPr lang="en-US" sz="2400" kern="1200" dirty="0"/>
            <a:t>Expensive, not always covered by insurance</a:t>
          </a:r>
        </a:p>
      </dsp:txBody>
      <dsp:txXfrm>
        <a:off x="8" y="885"/>
        <a:ext cx="7334512" cy="4065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03E52-0C97-44EE-9497-0967B4548D2E}">
      <dsp:nvSpPr>
        <dsp:cNvPr id="0" name=""/>
        <dsp:cNvSpPr/>
      </dsp:nvSpPr>
      <dsp:spPr>
        <a:xfrm>
          <a:off x="0" y="50758"/>
          <a:ext cx="7334529" cy="82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Cochrane review 2009</a:t>
          </a:r>
        </a:p>
      </dsp:txBody>
      <dsp:txXfrm>
        <a:off x="40209" y="90967"/>
        <a:ext cx="7254111" cy="743262"/>
      </dsp:txXfrm>
    </dsp:sp>
    <dsp:sp modelId="{B6BB4AED-2638-402B-B79D-6C6039F10FB0}">
      <dsp:nvSpPr>
        <dsp:cNvPr id="0" name=""/>
        <dsp:cNvSpPr/>
      </dsp:nvSpPr>
      <dsp:spPr>
        <a:xfrm>
          <a:off x="0" y="874438"/>
          <a:ext cx="7334529"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87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methadone v treatment without medication </a:t>
          </a:r>
        </a:p>
        <a:p>
          <a:pPr marL="228600" lvl="1" indent="-228600" algn="l" defTabSz="1111250">
            <a:lnSpc>
              <a:spcPct val="90000"/>
            </a:lnSpc>
            <a:spcBef>
              <a:spcPct val="0"/>
            </a:spcBef>
            <a:spcAft>
              <a:spcPct val="20000"/>
            </a:spcAft>
            <a:buChar char="•"/>
          </a:pPr>
          <a:r>
            <a:rPr lang="en-US" sz="2500" kern="1200" dirty="0"/>
            <a:t>Patients on methadone significantly less likely to have positive urine drug screen </a:t>
          </a:r>
        </a:p>
        <a:p>
          <a:pPr marL="228600" lvl="1" indent="-228600" algn="l" defTabSz="1111250">
            <a:lnSpc>
              <a:spcPct val="90000"/>
            </a:lnSpc>
            <a:spcBef>
              <a:spcPct val="0"/>
            </a:spcBef>
            <a:spcAft>
              <a:spcPct val="20000"/>
            </a:spcAft>
            <a:buChar char="•"/>
          </a:pPr>
          <a:r>
            <a:rPr lang="en-US" sz="2500" kern="1200" dirty="0"/>
            <a:t>Decreased new infections with Hep C/HIV </a:t>
          </a:r>
        </a:p>
        <a:p>
          <a:pPr marL="228600" lvl="1" indent="-228600" algn="l" defTabSz="1111250">
            <a:lnSpc>
              <a:spcPct val="90000"/>
            </a:lnSpc>
            <a:spcBef>
              <a:spcPct val="0"/>
            </a:spcBef>
            <a:spcAft>
              <a:spcPct val="20000"/>
            </a:spcAft>
            <a:buChar char="•"/>
          </a:pPr>
          <a:r>
            <a:rPr lang="en-US" sz="2500" kern="1200" dirty="0"/>
            <a:t>Decreased criminality</a:t>
          </a:r>
        </a:p>
      </dsp:txBody>
      <dsp:txXfrm>
        <a:off x="0" y="874438"/>
        <a:ext cx="7334529" cy="2318400"/>
      </dsp:txXfrm>
    </dsp:sp>
    <dsp:sp modelId="{8EDA3616-5BD4-4704-82F1-5E12EB64475C}">
      <dsp:nvSpPr>
        <dsp:cNvPr id="0" name=""/>
        <dsp:cNvSpPr/>
      </dsp:nvSpPr>
      <dsp:spPr>
        <a:xfrm>
          <a:off x="0" y="3192838"/>
          <a:ext cx="7334529" cy="82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err="1"/>
            <a:t>Mattick</a:t>
          </a:r>
          <a:r>
            <a:rPr lang="en-US" sz="1100" kern="1200" dirty="0"/>
            <a:t> RP, et al. </a:t>
          </a:r>
          <a:r>
            <a:rPr lang="en-US" sz="1100" i="1" kern="1200" dirty="0"/>
            <a:t>Cochrane Database of Systematic Reviews </a:t>
          </a:r>
          <a:r>
            <a:rPr lang="en-US" sz="1100" kern="1200" dirty="0"/>
            <a:t>2009</a:t>
          </a:r>
        </a:p>
      </dsp:txBody>
      <dsp:txXfrm>
        <a:off x="40209" y="3233047"/>
        <a:ext cx="7254111" cy="74326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75C89-9252-48D1-BA88-FE5D9FF75204}">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Will they/can they start it?</a:t>
          </a:r>
        </a:p>
        <a:p>
          <a:pPr marL="0" lvl="0" indent="0" algn="l" defTabSz="1778000">
            <a:lnSpc>
              <a:spcPct val="90000"/>
            </a:lnSpc>
            <a:spcBef>
              <a:spcPct val="0"/>
            </a:spcBef>
            <a:spcAft>
              <a:spcPct val="35000"/>
            </a:spcAft>
            <a:buNone/>
          </a:pPr>
          <a:r>
            <a:rPr lang="en-US" sz="2400" kern="1200" dirty="0"/>
            <a:t>Requires abstinence from opioids 4 </a:t>
          </a:r>
          <a:r>
            <a:rPr lang="mr-IN" sz="2400" kern="1200" dirty="0"/>
            <a:t>–</a:t>
          </a:r>
          <a:r>
            <a:rPr lang="en-US" sz="2400" kern="1200" dirty="0"/>
            <a:t> 7 days</a:t>
          </a:r>
        </a:p>
        <a:p>
          <a:pPr marL="0" lvl="0" indent="0" algn="l" defTabSz="1778000">
            <a:lnSpc>
              <a:spcPct val="90000"/>
            </a:lnSpc>
            <a:spcBef>
              <a:spcPct val="0"/>
            </a:spcBef>
            <a:spcAft>
              <a:spcPct val="35000"/>
            </a:spcAft>
            <a:buNone/>
          </a:pPr>
          <a:endParaRPr lang="en-US" sz="2400" kern="1200" dirty="0"/>
        </a:p>
        <a:p>
          <a:pPr marL="0" lvl="0" indent="0" algn="l" defTabSz="1778000">
            <a:lnSpc>
              <a:spcPct val="90000"/>
            </a:lnSpc>
            <a:spcBef>
              <a:spcPct val="0"/>
            </a:spcBef>
            <a:spcAft>
              <a:spcPct val="35000"/>
            </a:spcAft>
            <a:buNone/>
          </a:pPr>
          <a:r>
            <a:rPr lang="en-US" sz="2400" kern="1200" dirty="0"/>
            <a:t>About 25% of patients will not complete induction</a:t>
          </a:r>
        </a:p>
      </dsp:txBody>
      <dsp:txXfrm>
        <a:off x="8" y="885"/>
        <a:ext cx="7334512" cy="40655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39142-F6F3-4978-8A49-07B612C780F8}">
      <dsp:nvSpPr>
        <dsp:cNvPr id="0" name=""/>
        <dsp:cNvSpPr/>
      </dsp:nvSpPr>
      <dsp:spPr>
        <a:xfrm>
          <a:off x="8" y="885"/>
          <a:ext cx="7334512" cy="406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Other variables</a:t>
          </a:r>
        </a:p>
        <a:p>
          <a:pPr marL="0" lvl="0" indent="0" algn="l" defTabSz="1778000">
            <a:lnSpc>
              <a:spcPct val="90000"/>
            </a:lnSpc>
            <a:spcBef>
              <a:spcPct val="0"/>
            </a:spcBef>
            <a:spcAft>
              <a:spcPct val="35000"/>
            </a:spcAft>
            <a:buNone/>
          </a:pPr>
          <a:r>
            <a:rPr lang="en-US" sz="2400" kern="1200" dirty="0"/>
            <a:t>Known need for opioids in the</a:t>
          </a:r>
          <a:r>
            <a:rPr lang="en-US" sz="4000" kern="1200" dirty="0"/>
            <a:t> </a:t>
          </a:r>
          <a:r>
            <a:rPr lang="en-US" sz="2400" kern="1200" dirty="0"/>
            <a:t>future (surgery, sickle cell) – Naltrexone contraindication</a:t>
          </a:r>
        </a:p>
        <a:p>
          <a:pPr marL="0" lvl="0" indent="0" algn="l" defTabSz="1778000">
            <a:lnSpc>
              <a:spcPct val="90000"/>
            </a:lnSpc>
            <a:spcBef>
              <a:spcPct val="0"/>
            </a:spcBef>
            <a:spcAft>
              <a:spcPct val="35000"/>
            </a:spcAft>
            <a:buNone/>
          </a:pPr>
          <a:r>
            <a:rPr lang="en-US" sz="2400" kern="1200" dirty="0"/>
            <a:t>Safe place to store medication - methadone, buprenorphine consideration</a:t>
          </a:r>
          <a:endParaRPr lang="en-US" sz="4000" kern="1200" dirty="0"/>
        </a:p>
        <a:p>
          <a:pPr marL="0" lvl="0" indent="0" algn="l" defTabSz="1778000">
            <a:lnSpc>
              <a:spcPct val="90000"/>
            </a:lnSpc>
            <a:spcBef>
              <a:spcPct val="0"/>
            </a:spcBef>
            <a:spcAft>
              <a:spcPct val="35000"/>
            </a:spcAft>
            <a:buNone/>
          </a:pPr>
          <a:r>
            <a:rPr lang="en-US" sz="2400" kern="1200" dirty="0"/>
            <a:t>Other use disorders</a:t>
          </a:r>
        </a:p>
      </dsp:txBody>
      <dsp:txXfrm>
        <a:off x="8" y="885"/>
        <a:ext cx="7334512" cy="406550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6C2D5-1932-467D-82DD-35A3B06E74E7}">
      <dsp:nvSpPr>
        <dsp:cNvPr id="0" name=""/>
        <dsp:cNvSpPr/>
      </dsp:nvSpPr>
      <dsp:spPr>
        <a:xfrm>
          <a:off x="0" y="1688"/>
          <a:ext cx="7334529" cy="855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95D90F-651E-4557-BBD0-07C99E40E554}">
      <dsp:nvSpPr>
        <dsp:cNvPr id="0" name=""/>
        <dsp:cNvSpPr/>
      </dsp:nvSpPr>
      <dsp:spPr>
        <a:xfrm>
          <a:off x="258806" y="194188"/>
          <a:ext cx="470556" cy="470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E36340-0BDB-4BB7-ACED-04D6D54D107D}">
      <dsp:nvSpPr>
        <dsp:cNvPr id="0" name=""/>
        <dsp:cNvSpPr/>
      </dsp:nvSpPr>
      <dsp:spPr>
        <a:xfrm>
          <a:off x="988169" y="1688"/>
          <a:ext cx="6346359" cy="85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47" tIns="90547" rIns="90547" bIns="90547" numCol="1" spcCol="1270" anchor="ctr" anchorCtr="0">
          <a:noAutofit/>
        </a:bodyPr>
        <a:lstStyle/>
        <a:p>
          <a:pPr marL="0" lvl="0" indent="0" algn="l" defTabSz="933450">
            <a:lnSpc>
              <a:spcPct val="90000"/>
            </a:lnSpc>
            <a:spcBef>
              <a:spcPct val="0"/>
            </a:spcBef>
            <a:spcAft>
              <a:spcPct val="35000"/>
            </a:spcAft>
            <a:buNone/>
          </a:pPr>
          <a:r>
            <a:rPr lang="en-US" sz="2100" kern="1200"/>
            <a:t>Diagnose substance use disorders with the DSM V criteria</a:t>
          </a:r>
        </a:p>
      </dsp:txBody>
      <dsp:txXfrm>
        <a:off x="988169" y="1688"/>
        <a:ext cx="6346359" cy="855558"/>
      </dsp:txXfrm>
    </dsp:sp>
    <dsp:sp modelId="{99BFF2AE-7689-4BBC-BAF7-9DA8F585EEEB}">
      <dsp:nvSpPr>
        <dsp:cNvPr id="0" name=""/>
        <dsp:cNvSpPr/>
      </dsp:nvSpPr>
      <dsp:spPr>
        <a:xfrm>
          <a:off x="0" y="1071135"/>
          <a:ext cx="7334529" cy="855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CFE5D-AB88-4479-B229-41E724AFDBA8}">
      <dsp:nvSpPr>
        <dsp:cNvPr id="0" name=""/>
        <dsp:cNvSpPr/>
      </dsp:nvSpPr>
      <dsp:spPr>
        <a:xfrm>
          <a:off x="258806" y="1263636"/>
          <a:ext cx="470556" cy="470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62268E-CF0C-41CB-9F24-565D59B74980}">
      <dsp:nvSpPr>
        <dsp:cNvPr id="0" name=""/>
        <dsp:cNvSpPr/>
      </dsp:nvSpPr>
      <dsp:spPr>
        <a:xfrm>
          <a:off x="988169" y="1071135"/>
          <a:ext cx="6346359" cy="85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47" tIns="90547" rIns="90547" bIns="90547" numCol="1" spcCol="1270" anchor="ctr" anchorCtr="0">
          <a:noAutofit/>
        </a:bodyPr>
        <a:lstStyle/>
        <a:p>
          <a:pPr marL="0" lvl="0" indent="0" algn="l" defTabSz="933450">
            <a:lnSpc>
              <a:spcPct val="90000"/>
            </a:lnSpc>
            <a:spcBef>
              <a:spcPct val="0"/>
            </a:spcBef>
            <a:spcAft>
              <a:spcPct val="35000"/>
            </a:spcAft>
            <a:buNone/>
          </a:pPr>
          <a:r>
            <a:rPr lang="en-US" sz="2100" kern="1200"/>
            <a:t>Addiction taps into normal brain processes</a:t>
          </a:r>
        </a:p>
      </dsp:txBody>
      <dsp:txXfrm>
        <a:off x="988169" y="1071135"/>
        <a:ext cx="6346359" cy="855558"/>
      </dsp:txXfrm>
    </dsp:sp>
    <dsp:sp modelId="{599FA96C-9D4E-4ED1-B394-999B2A8E663A}">
      <dsp:nvSpPr>
        <dsp:cNvPr id="0" name=""/>
        <dsp:cNvSpPr/>
      </dsp:nvSpPr>
      <dsp:spPr>
        <a:xfrm>
          <a:off x="0" y="2140583"/>
          <a:ext cx="7334529" cy="855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E2D1C-01BC-4A36-8919-0B77708FAC6A}">
      <dsp:nvSpPr>
        <dsp:cNvPr id="0" name=""/>
        <dsp:cNvSpPr/>
      </dsp:nvSpPr>
      <dsp:spPr>
        <a:xfrm>
          <a:off x="258806" y="2333083"/>
          <a:ext cx="470556" cy="470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ECA1BB-8F93-4774-9128-45230ACF517D}">
      <dsp:nvSpPr>
        <dsp:cNvPr id="0" name=""/>
        <dsp:cNvSpPr/>
      </dsp:nvSpPr>
      <dsp:spPr>
        <a:xfrm>
          <a:off x="988169" y="2140583"/>
          <a:ext cx="6346359" cy="85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47" tIns="90547" rIns="90547" bIns="90547" numCol="1" spcCol="1270" anchor="ctr" anchorCtr="0">
          <a:noAutofit/>
        </a:bodyPr>
        <a:lstStyle/>
        <a:p>
          <a:pPr marL="0" lvl="0" indent="0" algn="l" defTabSz="933450">
            <a:lnSpc>
              <a:spcPct val="90000"/>
            </a:lnSpc>
            <a:spcBef>
              <a:spcPct val="0"/>
            </a:spcBef>
            <a:spcAft>
              <a:spcPct val="35000"/>
            </a:spcAft>
            <a:buNone/>
          </a:pPr>
          <a:r>
            <a:rPr lang="en-US" sz="2100" kern="1200" dirty="0"/>
            <a:t>Stigma can kill</a:t>
          </a:r>
        </a:p>
      </dsp:txBody>
      <dsp:txXfrm>
        <a:off x="988169" y="2140583"/>
        <a:ext cx="6346359" cy="855558"/>
      </dsp:txXfrm>
    </dsp:sp>
    <dsp:sp modelId="{89D76315-D267-4559-A016-C7AA72AFF662}">
      <dsp:nvSpPr>
        <dsp:cNvPr id="0" name=""/>
        <dsp:cNvSpPr/>
      </dsp:nvSpPr>
      <dsp:spPr>
        <a:xfrm>
          <a:off x="0" y="3210030"/>
          <a:ext cx="7334529" cy="855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9D557-FC1D-450D-B834-4887A6D105FD}">
      <dsp:nvSpPr>
        <dsp:cNvPr id="0" name=""/>
        <dsp:cNvSpPr/>
      </dsp:nvSpPr>
      <dsp:spPr>
        <a:xfrm>
          <a:off x="258806" y="3402531"/>
          <a:ext cx="470556" cy="470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6849D8-C063-4E1F-9CA9-ABD8871C58AA}">
      <dsp:nvSpPr>
        <dsp:cNvPr id="0" name=""/>
        <dsp:cNvSpPr/>
      </dsp:nvSpPr>
      <dsp:spPr>
        <a:xfrm>
          <a:off x="988169" y="3210030"/>
          <a:ext cx="6346359" cy="85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47" tIns="90547" rIns="90547" bIns="90547" numCol="1" spcCol="1270" anchor="ctr" anchorCtr="0">
          <a:noAutofit/>
        </a:bodyPr>
        <a:lstStyle/>
        <a:p>
          <a:pPr marL="0" lvl="0" indent="0" algn="l" defTabSz="933450">
            <a:lnSpc>
              <a:spcPct val="90000"/>
            </a:lnSpc>
            <a:spcBef>
              <a:spcPct val="0"/>
            </a:spcBef>
            <a:spcAft>
              <a:spcPct val="35000"/>
            </a:spcAft>
            <a:buNone/>
          </a:pPr>
          <a:r>
            <a:rPr lang="en-US" sz="2100" kern="1200"/>
            <a:t>Substance use disorders are treatable.  </a:t>
          </a:r>
        </a:p>
      </dsp:txBody>
      <dsp:txXfrm>
        <a:off x="988169" y="3210030"/>
        <a:ext cx="6346359" cy="85555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94348-1AFE-4235-AC9D-0C098B72875C}">
      <dsp:nvSpPr>
        <dsp:cNvPr id="0" name=""/>
        <dsp:cNvSpPr/>
      </dsp:nvSpPr>
      <dsp:spPr>
        <a:xfrm>
          <a:off x="0" y="543812"/>
          <a:ext cx="2292040" cy="1375224"/>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 1:  0.5 mg  (1/4 tab)</a:t>
          </a:r>
        </a:p>
      </dsp:txBody>
      <dsp:txXfrm>
        <a:off x="0" y="543812"/>
        <a:ext cx="2292040" cy="1375224"/>
      </dsp:txXfrm>
    </dsp:sp>
    <dsp:sp modelId="{86376A47-AFCD-49A8-8B31-0234EBB9A43D}">
      <dsp:nvSpPr>
        <dsp:cNvPr id="0" name=""/>
        <dsp:cNvSpPr/>
      </dsp:nvSpPr>
      <dsp:spPr>
        <a:xfrm>
          <a:off x="2521244" y="543812"/>
          <a:ext cx="2292040" cy="1375224"/>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 2:  0.5 mg BID</a:t>
          </a:r>
        </a:p>
      </dsp:txBody>
      <dsp:txXfrm>
        <a:off x="2521244" y="543812"/>
        <a:ext cx="2292040" cy="1375224"/>
      </dsp:txXfrm>
    </dsp:sp>
    <dsp:sp modelId="{2351BCF3-940A-4EEA-A45C-BD8FFB2B0E2E}">
      <dsp:nvSpPr>
        <dsp:cNvPr id="0" name=""/>
        <dsp:cNvSpPr/>
      </dsp:nvSpPr>
      <dsp:spPr>
        <a:xfrm>
          <a:off x="5042488" y="543812"/>
          <a:ext cx="2292040" cy="1375224"/>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 3:  1 mg BID  (1/2 tabs)</a:t>
          </a:r>
        </a:p>
      </dsp:txBody>
      <dsp:txXfrm>
        <a:off x="5042488" y="543812"/>
        <a:ext cx="2292040" cy="1375224"/>
      </dsp:txXfrm>
    </dsp:sp>
    <dsp:sp modelId="{CEED626D-12DC-4A1A-91C9-F2C401510123}">
      <dsp:nvSpPr>
        <dsp:cNvPr id="0" name=""/>
        <dsp:cNvSpPr/>
      </dsp:nvSpPr>
      <dsp:spPr>
        <a:xfrm>
          <a:off x="0" y="2148240"/>
          <a:ext cx="2292040" cy="1375224"/>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 4:  2 mg BID</a:t>
          </a:r>
        </a:p>
      </dsp:txBody>
      <dsp:txXfrm>
        <a:off x="0" y="2148240"/>
        <a:ext cx="2292040" cy="1375224"/>
      </dsp:txXfrm>
    </dsp:sp>
    <dsp:sp modelId="{9997796D-0266-4BA8-8CAB-29CD8EA8609D}">
      <dsp:nvSpPr>
        <dsp:cNvPr id="0" name=""/>
        <dsp:cNvSpPr/>
      </dsp:nvSpPr>
      <dsp:spPr>
        <a:xfrm>
          <a:off x="2521244" y="2148240"/>
          <a:ext cx="2292040" cy="1375224"/>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 5:  4 mg BID</a:t>
          </a:r>
        </a:p>
      </dsp:txBody>
      <dsp:txXfrm>
        <a:off x="2521244" y="2148240"/>
        <a:ext cx="2292040" cy="1375224"/>
      </dsp:txXfrm>
    </dsp:sp>
    <dsp:sp modelId="{EC369E64-7C1A-4DD7-81A7-800C546C5B38}">
      <dsp:nvSpPr>
        <dsp:cNvPr id="0" name=""/>
        <dsp:cNvSpPr/>
      </dsp:nvSpPr>
      <dsp:spPr>
        <a:xfrm>
          <a:off x="5042488" y="2148240"/>
          <a:ext cx="2292040" cy="1375224"/>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Stop or taper full agonists</a:t>
          </a:r>
        </a:p>
      </dsp:txBody>
      <dsp:txXfrm>
        <a:off x="5042488" y="2148240"/>
        <a:ext cx="2292040" cy="1375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03E52-0C97-44EE-9497-0967B4548D2E}">
      <dsp:nvSpPr>
        <dsp:cNvPr id="0" name=""/>
        <dsp:cNvSpPr/>
      </dsp:nvSpPr>
      <dsp:spPr>
        <a:xfrm>
          <a:off x="0" y="13273"/>
          <a:ext cx="7334529" cy="978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Cochrane review 2014</a:t>
          </a:r>
        </a:p>
      </dsp:txBody>
      <dsp:txXfrm>
        <a:off x="47748" y="61021"/>
        <a:ext cx="7239033" cy="882624"/>
      </dsp:txXfrm>
    </dsp:sp>
    <dsp:sp modelId="{B6BB4AED-2638-402B-B79D-6C6039F10FB0}">
      <dsp:nvSpPr>
        <dsp:cNvPr id="0" name=""/>
        <dsp:cNvSpPr/>
      </dsp:nvSpPr>
      <dsp:spPr>
        <a:xfrm>
          <a:off x="0" y="991393"/>
          <a:ext cx="7334529" cy="208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871"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solidFill>
                <a:schemeClr val="tx2">
                  <a:lumMod val="50000"/>
                </a:schemeClr>
              </a:solidFill>
            </a:rPr>
            <a:t>Buprenorphine was equivalent to methadone for suppression of illicit drug use except at very low doses</a:t>
          </a:r>
          <a:endParaRPr lang="en-US" sz="3000" kern="1200" dirty="0"/>
        </a:p>
        <a:p>
          <a:pPr marL="285750" lvl="1" indent="-285750" algn="l" defTabSz="1333500">
            <a:lnSpc>
              <a:spcPct val="90000"/>
            </a:lnSpc>
            <a:spcBef>
              <a:spcPct val="0"/>
            </a:spcBef>
            <a:spcAft>
              <a:spcPct val="20000"/>
            </a:spcAft>
            <a:buChar char="•"/>
          </a:pPr>
          <a:r>
            <a:rPr lang="en-US" sz="3000" kern="1200" dirty="0">
              <a:solidFill>
                <a:schemeClr val="tx2">
                  <a:lumMod val="50000"/>
                </a:schemeClr>
              </a:solidFill>
            </a:rPr>
            <a:t>No difference in mortality</a:t>
          </a:r>
        </a:p>
      </dsp:txBody>
      <dsp:txXfrm>
        <a:off x="0" y="991393"/>
        <a:ext cx="7334529" cy="2084490"/>
      </dsp:txXfrm>
    </dsp:sp>
    <dsp:sp modelId="{8EDA3616-5BD4-4704-82F1-5E12EB64475C}">
      <dsp:nvSpPr>
        <dsp:cNvPr id="0" name=""/>
        <dsp:cNvSpPr/>
      </dsp:nvSpPr>
      <dsp:spPr>
        <a:xfrm>
          <a:off x="0" y="3075883"/>
          <a:ext cx="7334529" cy="978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err="1"/>
            <a:t>Mattick</a:t>
          </a:r>
          <a:r>
            <a:rPr lang="en-US" sz="1100" kern="1200" dirty="0"/>
            <a:t> RP, et al. </a:t>
          </a:r>
          <a:r>
            <a:rPr lang="en-US" sz="1100" i="1" kern="1200" dirty="0"/>
            <a:t>Cochrane Database of Systematic Reviews </a:t>
          </a:r>
          <a:r>
            <a:rPr lang="en-US" sz="1100" kern="1200" dirty="0"/>
            <a:t>2014</a:t>
          </a:r>
        </a:p>
      </dsp:txBody>
      <dsp:txXfrm>
        <a:off x="47748" y="3123631"/>
        <a:ext cx="7239033" cy="882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6772-5AE5-4281-B3F1-A50871D9F6CB}">
      <dsp:nvSpPr>
        <dsp:cNvPr id="0" name=""/>
        <dsp:cNvSpPr/>
      </dsp:nvSpPr>
      <dsp:spPr>
        <a:xfrm>
          <a:off x="35" y="256028"/>
          <a:ext cx="3427316" cy="128236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2019 randomized control trial compared three groups over 6 months: </a:t>
          </a:r>
        </a:p>
      </dsp:txBody>
      <dsp:txXfrm>
        <a:off x="35" y="256028"/>
        <a:ext cx="3427316" cy="1282360"/>
      </dsp:txXfrm>
    </dsp:sp>
    <dsp:sp modelId="{38BFFED7-AA85-4F85-93D1-EBBBAC35E302}">
      <dsp:nvSpPr>
        <dsp:cNvPr id="0" name=""/>
        <dsp:cNvSpPr/>
      </dsp:nvSpPr>
      <dsp:spPr>
        <a:xfrm>
          <a:off x="35" y="1538388"/>
          <a:ext cx="3427316" cy="22728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Six injections of 300mg</a:t>
          </a:r>
        </a:p>
        <a:p>
          <a:pPr marL="228600" lvl="1" indent="-228600" algn="l" defTabSz="1022350">
            <a:lnSpc>
              <a:spcPct val="90000"/>
            </a:lnSpc>
            <a:spcBef>
              <a:spcPct val="0"/>
            </a:spcBef>
            <a:spcAft>
              <a:spcPct val="15000"/>
            </a:spcAft>
            <a:buChar char="•"/>
          </a:pPr>
          <a:r>
            <a:rPr lang="en-US" sz="2300" kern="1200"/>
            <a:t>Two injections of 300mg then four of 100mg</a:t>
          </a:r>
        </a:p>
        <a:p>
          <a:pPr marL="228600" lvl="1" indent="-228600" algn="l" defTabSz="1022350">
            <a:lnSpc>
              <a:spcPct val="90000"/>
            </a:lnSpc>
            <a:spcBef>
              <a:spcPct val="0"/>
            </a:spcBef>
            <a:spcAft>
              <a:spcPct val="15000"/>
            </a:spcAft>
            <a:buChar char="•"/>
          </a:pPr>
          <a:r>
            <a:rPr lang="en-US" sz="2300" kern="1200"/>
            <a:t>Placebo injections</a:t>
          </a:r>
        </a:p>
      </dsp:txBody>
      <dsp:txXfrm>
        <a:off x="35" y="1538388"/>
        <a:ext cx="3427316" cy="2272859"/>
      </dsp:txXfrm>
    </dsp:sp>
    <dsp:sp modelId="{22B74F32-08B7-4BB5-B381-6D19C87FA78D}">
      <dsp:nvSpPr>
        <dsp:cNvPr id="0" name=""/>
        <dsp:cNvSpPr/>
      </dsp:nvSpPr>
      <dsp:spPr>
        <a:xfrm>
          <a:off x="3907176" y="256028"/>
          <a:ext cx="3427316" cy="128236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Results:</a:t>
          </a:r>
        </a:p>
      </dsp:txBody>
      <dsp:txXfrm>
        <a:off x="3907176" y="256028"/>
        <a:ext cx="3427316" cy="1282360"/>
      </dsp:txXfrm>
    </dsp:sp>
    <dsp:sp modelId="{17F0A0D4-4EA0-4F62-A848-354EABB2A810}">
      <dsp:nvSpPr>
        <dsp:cNvPr id="0" name=""/>
        <dsp:cNvSpPr/>
      </dsp:nvSpPr>
      <dsp:spPr>
        <a:xfrm>
          <a:off x="3907176" y="1538388"/>
          <a:ext cx="3427316" cy="22728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Mean abstinence: 41%  for 300mg group;</a:t>
          </a:r>
        </a:p>
        <a:p>
          <a:pPr marL="228600" lvl="1" indent="-228600" algn="l" defTabSz="1022350">
            <a:lnSpc>
              <a:spcPct val="90000"/>
            </a:lnSpc>
            <a:spcBef>
              <a:spcPct val="0"/>
            </a:spcBef>
            <a:spcAft>
              <a:spcPct val="15000"/>
            </a:spcAft>
            <a:buChar char="•"/>
          </a:pPr>
          <a:r>
            <a:rPr lang="en-US" sz="2300" kern="1200"/>
            <a:t>42.7% for 300/100mg group</a:t>
          </a:r>
        </a:p>
        <a:p>
          <a:pPr marL="228600" lvl="1" indent="-228600" algn="l" defTabSz="1022350">
            <a:lnSpc>
              <a:spcPct val="90000"/>
            </a:lnSpc>
            <a:spcBef>
              <a:spcPct val="0"/>
            </a:spcBef>
            <a:spcAft>
              <a:spcPct val="15000"/>
            </a:spcAft>
            <a:buChar char="•"/>
          </a:pPr>
          <a:r>
            <a:rPr lang="en-US" sz="2300" kern="1200"/>
            <a:t>5% for placebo</a:t>
          </a:r>
        </a:p>
      </dsp:txBody>
      <dsp:txXfrm>
        <a:off x="3907176" y="1538388"/>
        <a:ext cx="3427316" cy="22728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6772-5AE5-4281-B3F1-A50871D9F6CB}">
      <dsp:nvSpPr>
        <dsp:cNvPr id="0" name=""/>
        <dsp:cNvSpPr/>
      </dsp:nvSpPr>
      <dsp:spPr>
        <a:xfrm>
          <a:off x="0" y="12980"/>
          <a:ext cx="7334529"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dirty="0"/>
            <a:t>Patient Centered Outcomes</a:t>
          </a:r>
        </a:p>
      </dsp:txBody>
      <dsp:txXfrm>
        <a:off x="0" y="12980"/>
        <a:ext cx="7334529" cy="892800"/>
      </dsp:txXfrm>
    </dsp:sp>
    <dsp:sp modelId="{38BFFED7-AA85-4F85-93D1-EBBBAC35E302}">
      <dsp:nvSpPr>
        <dsp:cNvPr id="0" name=""/>
        <dsp:cNvSpPr/>
      </dsp:nvSpPr>
      <dsp:spPr>
        <a:xfrm>
          <a:off x="0" y="905780"/>
          <a:ext cx="7334529" cy="31485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Improved physical and mental health measures</a:t>
          </a:r>
        </a:p>
        <a:p>
          <a:pPr marL="285750" lvl="1" indent="-285750" algn="l" defTabSz="1377950">
            <a:lnSpc>
              <a:spcPct val="90000"/>
            </a:lnSpc>
            <a:spcBef>
              <a:spcPct val="0"/>
            </a:spcBef>
            <a:spcAft>
              <a:spcPct val="15000"/>
            </a:spcAft>
            <a:buChar char="•"/>
          </a:pPr>
          <a:r>
            <a:rPr lang="en-US" sz="3100" kern="1200"/>
            <a:t>Increased employment</a:t>
          </a:r>
          <a:endParaRPr lang="en-US" sz="3100" kern="1200" dirty="0"/>
        </a:p>
        <a:p>
          <a:pPr marL="285750" lvl="1" indent="-285750" algn="l" defTabSz="1377950">
            <a:lnSpc>
              <a:spcPct val="90000"/>
            </a:lnSpc>
            <a:spcBef>
              <a:spcPct val="0"/>
            </a:spcBef>
            <a:spcAft>
              <a:spcPct val="15000"/>
            </a:spcAft>
            <a:buChar char="•"/>
          </a:pPr>
          <a:r>
            <a:rPr lang="en-US" sz="3100" kern="1200"/>
            <a:t>Increased medication satisfaction</a:t>
          </a:r>
          <a:endParaRPr lang="en-US" sz="3100" kern="1200" dirty="0"/>
        </a:p>
        <a:p>
          <a:pPr marL="285750" lvl="1" indent="-285750" algn="l" defTabSz="1377950">
            <a:lnSpc>
              <a:spcPct val="90000"/>
            </a:lnSpc>
            <a:spcBef>
              <a:spcPct val="0"/>
            </a:spcBef>
            <a:spcAft>
              <a:spcPct val="15000"/>
            </a:spcAft>
            <a:buChar char="•"/>
          </a:pPr>
          <a:r>
            <a:rPr lang="en-US" sz="3100" kern="1200" dirty="0"/>
            <a:t>Decreased health care utilization</a:t>
          </a:r>
        </a:p>
      </dsp:txBody>
      <dsp:txXfrm>
        <a:off x="0" y="905780"/>
        <a:ext cx="7334529" cy="31485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E5402-05DD-4AC5-8FF1-80E4E8C9EC4B}">
      <dsp:nvSpPr>
        <dsp:cNvPr id="0" name=""/>
        <dsp:cNvSpPr/>
      </dsp:nvSpPr>
      <dsp:spPr>
        <a:xfrm>
          <a:off x="0" y="99358"/>
          <a:ext cx="7334529" cy="6177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Efficacious compared to placebo</a:t>
          </a:r>
        </a:p>
      </dsp:txBody>
      <dsp:txXfrm>
        <a:off x="30157" y="129515"/>
        <a:ext cx="7274215" cy="557445"/>
      </dsp:txXfrm>
    </dsp:sp>
    <dsp:sp modelId="{F9117327-B7B7-4556-BB44-22860987A087}">
      <dsp:nvSpPr>
        <dsp:cNvPr id="0" name=""/>
        <dsp:cNvSpPr/>
      </dsp:nvSpPr>
      <dsp:spPr>
        <a:xfrm>
          <a:off x="0" y="717118"/>
          <a:ext cx="7334529"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Comer: 60 U.S. heroin users,  8 weeks (retention in </a:t>
          </a:r>
          <a:r>
            <a:rPr lang="en-US" sz="1900" kern="1200" dirty="0" err="1"/>
            <a:t>tx</a:t>
          </a:r>
          <a:r>
            <a:rPr lang="en-US" sz="1900" kern="1200" dirty="0"/>
            <a:t> and opioid negative urines)</a:t>
          </a:r>
        </a:p>
        <a:p>
          <a:pPr marL="171450" lvl="1" indent="-171450" algn="l" defTabSz="844550">
            <a:lnSpc>
              <a:spcPct val="90000"/>
            </a:lnSpc>
            <a:spcBef>
              <a:spcPct val="0"/>
            </a:spcBef>
            <a:spcAft>
              <a:spcPct val="20000"/>
            </a:spcAft>
            <a:buChar char="•"/>
          </a:pPr>
          <a:r>
            <a:rPr lang="en-US" sz="1900" kern="1200" dirty="0" err="1"/>
            <a:t>Krupitsky</a:t>
          </a:r>
          <a:r>
            <a:rPr lang="en-US" sz="1900" kern="1200" dirty="0"/>
            <a:t>: 250 Russian heroin users,  24 </a:t>
          </a:r>
          <a:r>
            <a:rPr lang="en-US" sz="1900" kern="1200" dirty="0" err="1"/>
            <a:t>wks</a:t>
          </a:r>
          <a:r>
            <a:rPr lang="en-US" sz="1900" kern="1200" dirty="0"/>
            <a:t> (retention in </a:t>
          </a:r>
          <a:r>
            <a:rPr lang="en-US" sz="1900" kern="1200" dirty="0" err="1"/>
            <a:t>tx</a:t>
          </a:r>
          <a:r>
            <a:rPr lang="en-US" sz="1900" kern="1200" dirty="0"/>
            <a:t> without relapse)</a:t>
          </a:r>
        </a:p>
      </dsp:txBody>
      <dsp:txXfrm>
        <a:off x="0" y="717118"/>
        <a:ext cx="7334529" cy="1316520"/>
      </dsp:txXfrm>
    </dsp:sp>
    <dsp:sp modelId="{BAC00FAD-F2A1-4387-A14F-952F19528F5D}">
      <dsp:nvSpPr>
        <dsp:cNvPr id="0" name=""/>
        <dsp:cNvSpPr/>
      </dsp:nvSpPr>
      <dsp:spPr>
        <a:xfrm>
          <a:off x="0" y="2033638"/>
          <a:ext cx="7334529" cy="6177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Efficacious compared to buprenorphine</a:t>
          </a:r>
        </a:p>
      </dsp:txBody>
      <dsp:txXfrm>
        <a:off x="30157" y="2063795"/>
        <a:ext cx="7274215" cy="557445"/>
      </dsp:txXfrm>
    </dsp:sp>
    <dsp:sp modelId="{681236AB-5CFF-4ED6-B8BB-87E0D3166543}">
      <dsp:nvSpPr>
        <dsp:cNvPr id="0" name=""/>
        <dsp:cNvSpPr/>
      </dsp:nvSpPr>
      <dsp:spPr>
        <a:xfrm>
          <a:off x="0" y="2651398"/>
          <a:ext cx="7334529"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Tanum: Non-inferior to buprenorphine for decreasing opioid use at 12 wks</a:t>
          </a:r>
        </a:p>
        <a:p>
          <a:pPr marL="171450" lvl="1" indent="-171450" algn="l" defTabSz="844550">
            <a:lnSpc>
              <a:spcPct val="90000"/>
            </a:lnSpc>
            <a:spcBef>
              <a:spcPct val="0"/>
            </a:spcBef>
            <a:spcAft>
              <a:spcPct val="20000"/>
            </a:spcAft>
            <a:buChar char="•"/>
          </a:pPr>
          <a:r>
            <a:rPr lang="en-US" sz="1900" kern="1200" dirty="0"/>
            <a:t>Lee: Non-inferior to buprenorphine for decreasing opioid use at 24 weeks</a:t>
          </a:r>
        </a:p>
      </dsp:txBody>
      <dsp:txXfrm>
        <a:off x="0" y="2651398"/>
        <a:ext cx="7334529" cy="1316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5F7D4-C029-4C56-8166-72CBC4545CE1}">
      <dsp:nvSpPr>
        <dsp:cNvPr id="0" name=""/>
        <dsp:cNvSpPr/>
      </dsp:nvSpPr>
      <dsp:spPr>
        <a:xfrm>
          <a:off x="384453" y="1422"/>
          <a:ext cx="3126486" cy="187589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three medications are efficacious </a:t>
          </a:r>
          <a:r>
            <a:rPr lang="en-US" sz="2000" b="1" kern="1200" dirty="0"/>
            <a:t>once a patient is on the medication</a:t>
          </a:r>
          <a:endParaRPr lang="en-US" sz="2000" kern="1200" dirty="0"/>
        </a:p>
      </dsp:txBody>
      <dsp:txXfrm>
        <a:off x="384453" y="1422"/>
        <a:ext cx="3126486" cy="1875891"/>
      </dsp:txXfrm>
    </dsp:sp>
    <dsp:sp modelId="{CD02635B-17AB-45FF-B7F2-A1D35E375E17}">
      <dsp:nvSpPr>
        <dsp:cNvPr id="0" name=""/>
        <dsp:cNvSpPr/>
      </dsp:nvSpPr>
      <dsp:spPr>
        <a:xfrm>
          <a:off x="3823588" y="1422"/>
          <a:ext cx="3126486" cy="187589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Buprenorphine is equivalent to methadone in terms of decreased illicit drug at clinically useful doses</a:t>
          </a:r>
        </a:p>
      </dsp:txBody>
      <dsp:txXfrm>
        <a:off x="3823588" y="1422"/>
        <a:ext cx="3126486" cy="1875891"/>
      </dsp:txXfrm>
    </dsp:sp>
    <dsp:sp modelId="{940571D7-D772-4CAB-9DAA-6C074C10FE52}">
      <dsp:nvSpPr>
        <dsp:cNvPr id="0" name=""/>
        <dsp:cNvSpPr/>
      </dsp:nvSpPr>
      <dsp:spPr>
        <a:xfrm>
          <a:off x="384453" y="2189962"/>
          <a:ext cx="3126486" cy="187589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Extended release naltrexone is equivalent to buprenorphine in terms of decreased illicit drug use. </a:t>
          </a:r>
        </a:p>
      </dsp:txBody>
      <dsp:txXfrm>
        <a:off x="384453" y="2189962"/>
        <a:ext cx="3126486" cy="1875891"/>
      </dsp:txXfrm>
    </dsp:sp>
    <dsp:sp modelId="{FA1C05F1-2655-412B-A979-275C14B03129}">
      <dsp:nvSpPr>
        <dsp:cNvPr id="0" name=""/>
        <dsp:cNvSpPr/>
      </dsp:nvSpPr>
      <dsp:spPr>
        <a:xfrm>
          <a:off x="3823588" y="2189962"/>
          <a:ext cx="3126486" cy="1875891"/>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Both buprenorphine and methadone decrease mortality significantly</a:t>
          </a:r>
        </a:p>
      </dsp:txBody>
      <dsp:txXfrm>
        <a:off x="3823588" y="2189962"/>
        <a:ext cx="3126486" cy="18758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952DD-C85A-4555-BF63-352A48C607CF}">
      <dsp:nvSpPr>
        <dsp:cNvPr id="0" name=""/>
        <dsp:cNvSpPr/>
      </dsp:nvSpPr>
      <dsp:spPr>
        <a:xfrm>
          <a:off x="2148" y="1449217"/>
          <a:ext cx="1534234" cy="97423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C582DC8-46DF-4A41-852F-68151BA03DA5}">
      <dsp:nvSpPr>
        <dsp:cNvPr id="0" name=""/>
        <dsp:cNvSpPr/>
      </dsp:nvSpPr>
      <dsp:spPr>
        <a:xfrm>
          <a:off x="172619" y="1611164"/>
          <a:ext cx="1534234" cy="974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Do they want it?</a:t>
          </a:r>
        </a:p>
      </dsp:txBody>
      <dsp:txXfrm>
        <a:off x="201153" y="1639698"/>
        <a:ext cx="1477166" cy="917170"/>
      </dsp:txXfrm>
    </dsp:sp>
    <dsp:sp modelId="{46023ED1-FE06-4B87-815D-B585BBFBB231}">
      <dsp:nvSpPr>
        <dsp:cNvPr id="0" name=""/>
        <dsp:cNvSpPr/>
      </dsp:nvSpPr>
      <dsp:spPr>
        <a:xfrm>
          <a:off x="1877324" y="1465545"/>
          <a:ext cx="1534234" cy="97423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8008EEE-682B-4C99-800B-C93D2DA64BC1}">
      <dsp:nvSpPr>
        <dsp:cNvPr id="0" name=""/>
        <dsp:cNvSpPr/>
      </dsp:nvSpPr>
      <dsp:spPr>
        <a:xfrm>
          <a:off x="2047794" y="1627492"/>
          <a:ext cx="1534234" cy="974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Can you provide it?</a:t>
          </a:r>
        </a:p>
      </dsp:txBody>
      <dsp:txXfrm>
        <a:off x="2076328" y="1656026"/>
        <a:ext cx="1477166" cy="917170"/>
      </dsp:txXfrm>
    </dsp:sp>
    <dsp:sp modelId="{3B113233-FA89-49AF-B432-E77487C50836}">
      <dsp:nvSpPr>
        <dsp:cNvPr id="0" name=""/>
        <dsp:cNvSpPr/>
      </dsp:nvSpPr>
      <dsp:spPr>
        <a:xfrm>
          <a:off x="3752499" y="1465545"/>
          <a:ext cx="1534234" cy="97423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310DFBA-9D21-452A-A4AB-2B1017BDB6DD}">
      <dsp:nvSpPr>
        <dsp:cNvPr id="0" name=""/>
        <dsp:cNvSpPr/>
      </dsp:nvSpPr>
      <dsp:spPr>
        <a:xfrm>
          <a:off x="3922970" y="1627492"/>
          <a:ext cx="1534234" cy="974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Will they start it?</a:t>
          </a:r>
        </a:p>
      </dsp:txBody>
      <dsp:txXfrm>
        <a:off x="3951504" y="1656026"/>
        <a:ext cx="1477166" cy="917170"/>
      </dsp:txXfrm>
    </dsp:sp>
    <dsp:sp modelId="{1AAFC8D2-4156-490E-B211-6B8FA75CE1A9}">
      <dsp:nvSpPr>
        <dsp:cNvPr id="0" name=""/>
        <dsp:cNvSpPr/>
      </dsp:nvSpPr>
      <dsp:spPr>
        <a:xfrm>
          <a:off x="5627675" y="1465545"/>
          <a:ext cx="1534234" cy="97423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F37D43C-3974-4F9E-88AB-71F07168BC91}">
      <dsp:nvSpPr>
        <dsp:cNvPr id="0" name=""/>
        <dsp:cNvSpPr/>
      </dsp:nvSpPr>
      <dsp:spPr>
        <a:xfrm>
          <a:off x="5798145" y="1627492"/>
          <a:ext cx="1534234" cy="974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Other clinical variables</a:t>
          </a:r>
        </a:p>
      </dsp:txBody>
      <dsp:txXfrm>
        <a:off x="5826679" y="1656026"/>
        <a:ext cx="1477166" cy="9171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7E497-DF8B-4247-BFD3-FFFB44686C70}">
      <dsp:nvSpPr>
        <dsp:cNvPr id="0" name=""/>
        <dsp:cNvSpPr/>
      </dsp:nvSpPr>
      <dsp:spPr>
        <a:xfrm>
          <a:off x="384453" y="142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Do they want it?</a:t>
          </a:r>
        </a:p>
      </dsp:txBody>
      <dsp:txXfrm>
        <a:off x="384453" y="1422"/>
        <a:ext cx="3126486" cy="1875891"/>
      </dsp:txXfrm>
    </dsp:sp>
    <dsp:sp modelId="{8AA33DB1-F1E8-4663-9965-062BA17AC11C}">
      <dsp:nvSpPr>
        <dsp:cNvPr id="0" name=""/>
        <dsp:cNvSpPr/>
      </dsp:nvSpPr>
      <dsp:spPr>
        <a:xfrm>
          <a:off x="3823588" y="142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Can you provide it?</a:t>
          </a:r>
        </a:p>
      </dsp:txBody>
      <dsp:txXfrm>
        <a:off x="3823588" y="1422"/>
        <a:ext cx="3126486" cy="1875891"/>
      </dsp:txXfrm>
    </dsp:sp>
    <dsp:sp modelId="{60F75C89-9252-48D1-BA88-FE5D9FF75204}">
      <dsp:nvSpPr>
        <dsp:cNvPr id="0" name=""/>
        <dsp:cNvSpPr/>
      </dsp:nvSpPr>
      <dsp:spPr>
        <a:xfrm>
          <a:off x="384453" y="218996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Will they/can they start it?</a:t>
          </a:r>
        </a:p>
      </dsp:txBody>
      <dsp:txXfrm>
        <a:off x="384453" y="2189962"/>
        <a:ext cx="3126486" cy="1875891"/>
      </dsp:txXfrm>
    </dsp:sp>
    <dsp:sp modelId="{1B339142-F6F3-4978-8A49-07B612C780F8}">
      <dsp:nvSpPr>
        <dsp:cNvPr id="0" name=""/>
        <dsp:cNvSpPr/>
      </dsp:nvSpPr>
      <dsp:spPr>
        <a:xfrm>
          <a:off x="3823588" y="2189962"/>
          <a:ext cx="3126486" cy="18758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Other clinical variables</a:t>
          </a:r>
        </a:p>
      </dsp:txBody>
      <dsp:txXfrm>
        <a:off x="3823588" y="2189962"/>
        <a:ext cx="3126486" cy="18758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D67FC-230E-BC42-A146-28B6DAF9B6E5}" type="datetimeFigureOut">
              <a:rPr lang="en-US" smtClean="0">
                <a:latin typeface="Lato Regular"/>
              </a:rPr>
              <a:t>2/1/22</a:t>
            </a:fld>
            <a:endParaRPr lang="en-US" dirty="0">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A981-CD39-8F44-9CBA-CC2751A8F2A2}" type="slidenum">
              <a:rPr lang="en-US" smtClean="0">
                <a:latin typeface="Lato Regular"/>
              </a:rPr>
              <a:t>‹#›</a:t>
            </a:fld>
            <a:endParaRPr lang="en-US" dirty="0">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200DEFD9-7FA8-E342-B72A-1D2B906EA29E}" type="datetimeFigureOut">
              <a:rPr lang="en-US" smtClean="0"/>
              <a:pPr/>
              <a:t>2/1/22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F7510C22-AB3E-3144-954A-30AFB7F4824B}" type="slidenum">
              <a:rPr lang="en-US" smtClean="0"/>
              <a:pPr/>
              <a:t>‹#›</a:t>
            </a:fld>
            <a:endParaRPr lang="en-US" dirty="0"/>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American_Psychiatric_Associa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1.udel.edu/chem/C465/senior/fall00/DrugAddiction/Part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Dopaminergic_pathwa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Dopaminergic_pathwa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pPr>
            <a:r>
              <a:rPr dirty="0"/>
              <a:t>The DSM V. </a:t>
            </a:r>
            <a:r>
              <a:rPr u="sng" dirty="0">
                <a:solidFill>
                  <a:srgbClr val="0000FF"/>
                </a:solidFill>
                <a:uFill>
                  <a:solidFill>
                    <a:srgbClr val="0000FF"/>
                  </a:solidFill>
                </a:uFill>
                <a:hlinkClick r:id="rId3"/>
              </a:rPr>
              <a:t>American Psychiatric Association</a:t>
            </a:r>
            <a:r>
              <a:rPr dirty="0"/>
              <a:t>'s (APA) classification and diagnostic tool and it provides a standardized way to understand substance disorders and mental illness</a:t>
            </a:r>
            <a:r>
              <a:rPr lang="en-US" dirty="0"/>
              <a:t>. According to the DSM V there are 11 </a:t>
            </a:r>
            <a:r>
              <a:rPr lang="en-US" dirty="0" err="1"/>
              <a:t>critieria</a:t>
            </a:r>
            <a:r>
              <a:rPr lang="en-US" dirty="0"/>
              <a:t> that determine whether use is disordered.  </a:t>
            </a:r>
          </a:p>
          <a:p>
            <a:pPr>
              <a:defRPr sz="1200"/>
            </a:pPr>
            <a:endParaRPr dirty="0"/>
          </a:p>
        </p:txBody>
      </p:sp>
    </p:spTree>
    <p:extLst>
      <p:ext uri="{BB962C8B-B14F-4D97-AF65-F5344CB8AC3E}">
        <p14:creationId xmlns:p14="http://schemas.microsoft.com/office/powerpoint/2010/main" val="301000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pPr defTabSz="457200">
              <a:defRPr sz="1200"/>
            </a:pPr>
            <a:endParaRPr dirty="0"/>
          </a:p>
        </p:txBody>
      </p:sp>
    </p:spTree>
    <p:extLst>
      <p:ext uri="{BB962C8B-B14F-4D97-AF65-F5344CB8AC3E}">
        <p14:creationId xmlns:p14="http://schemas.microsoft.com/office/powerpoint/2010/main" val="110193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sz="1200"/>
            </a:pPr>
            <a:r>
              <a:rPr dirty="0"/>
              <a:t>When we seem something rewarding, dopaminergic projections from the VTA to the NAc, release dopamine and tell the NAC to go for it. Activation of the pathway also connects with memory and emotional centers in the brain so that an individual will pay particular attention to all features of that rewarding experience, so it can</a:t>
            </a:r>
            <a:r>
              <a:rPr lang="en-US" dirty="0"/>
              <a:t> </a:t>
            </a:r>
            <a:r>
              <a:rPr dirty="0"/>
              <a:t>be repeated in the future. </a:t>
            </a:r>
          </a:p>
        </p:txBody>
      </p:sp>
    </p:spTree>
    <p:extLst>
      <p:ext uri="{BB962C8B-B14F-4D97-AF65-F5344CB8AC3E}">
        <p14:creationId xmlns:p14="http://schemas.microsoft.com/office/powerpoint/2010/main" val="58601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when hungry OGG eats a berry and it is sweet and its pleasurable and he doesn’t starve, the brain pays very very close attention to what he had to do to get that berry.  When he sees the kind of plant that grows the berry, more likely to remember the berry, think about looking for berry, to potentially crave the berry, find the</a:t>
            </a:r>
            <a:r>
              <a:rPr lang="en-US" baseline="0" dirty="0"/>
              <a:t> berry </a:t>
            </a:r>
            <a:r>
              <a:rPr lang="en-US" dirty="0"/>
              <a:t>and to stay alive.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15</a:t>
            </a:fld>
            <a:endParaRPr lang="en-US" dirty="0"/>
          </a:p>
        </p:txBody>
      </p:sp>
    </p:spTree>
    <p:extLst>
      <p:ext uri="{BB962C8B-B14F-4D97-AF65-F5344CB8AC3E}">
        <p14:creationId xmlns:p14="http://schemas.microsoft.com/office/powerpoint/2010/main" val="185695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sz="1200"/>
            </a:pPr>
            <a:r>
              <a:rPr dirty="0"/>
              <a:t>All </a:t>
            </a:r>
            <a:r>
              <a:rPr lang="en-US" dirty="0"/>
              <a:t>addictive</a:t>
            </a:r>
            <a:r>
              <a:rPr lang="en-US" baseline="0" dirty="0"/>
              <a:t> drugs </a:t>
            </a:r>
            <a:r>
              <a:rPr dirty="0"/>
              <a:t>activate that pathway  Drug experience is also then </a:t>
            </a:r>
            <a:r>
              <a:rPr lang="en-US" dirty="0"/>
              <a:t>deeply</a:t>
            </a:r>
            <a:r>
              <a:rPr lang="en-US" baseline="0" dirty="0"/>
              <a:t> linked to memory and emotion</a:t>
            </a:r>
            <a:r>
              <a:rPr dirty="0"/>
              <a:t>.  </a:t>
            </a:r>
          </a:p>
        </p:txBody>
      </p:sp>
    </p:spTree>
    <p:extLst>
      <p:ext uri="{BB962C8B-B14F-4D97-AF65-F5344CB8AC3E}">
        <p14:creationId xmlns:p14="http://schemas.microsoft.com/office/powerpoint/2010/main" val="2883693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sz="1200"/>
            </a:pPr>
            <a:r>
              <a:rPr lang="en-US" dirty="0"/>
              <a:t>As a result, when a person addicted to a drug tries to quit, all things associated with the drug (the neighborhood, the spoon, the cooker, the boyfriend) activate the pathway.  It is just like seeing the bush associated with the berries – but this time it isn’t necessary for survival.  It just feels like it is. Studies have even found when images associated with drug use (a cooker, a syringe) are flashed in front of a drug user too rapidly to be consciously processed, the brain ”sees” those images anyway, and the persons cravings are triggered.</a:t>
            </a:r>
          </a:p>
          <a:p>
            <a:pPr marL="0" marR="0" lvl="0" indent="0" algn="l" defTabSz="457200" rtl="0" eaLnBrk="1" fontAlgn="auto" latinLnBrk="0" hangingPunct="1">
              <a:lnSpc>
                <a:spcPct val="100000"/>
              </a:lnSpc>
              <a:spcBef>
                <a:spcPts val="0"/>
              </a:spcBef>
              <a:spcAft>
                <a:spcPts val="0"/>
              </a:spcAft>
              <a:buClrTx/>
              <a:buSzTx/>
              <a:buFontTx/>
              <a:buNone/>
              <a:tabLst/>
              <a:defRPr sz="1200"/>
            </a:pPr>
            <a:endParaRPr lang="en-US" dirty="0"/>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17</a:t>
            </a:fld>
            <a:endParaRPr lang="en-US" dirty="0"/>
          </a:p>
        </p:txBody>
      </p:sp>
    </p:spTree>
    <p:extLst>
      <p:ext uri="{BB962C8B-B14F-4D97-AF65-F5344CB8AC3E}">
        <p14:creationId xmlns:p14="http://schemas.microsoft.com/office/powerpoint/2010/main" val="356749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pPr defTabSz="457200">
              <a:defRPr sz="1200"/>
            </a:pPr>
            <a:r>
              <a:rPr lang="en-US" dirty="0"/>
              <a:t>So part of addiction is craving. Another part is liking. </a:t>
            </a:r>
            <a:r>
              <a:rPr dirty="0"/>
              <a:t>Opi</a:t>
            </a:r>
            <a:r>
              <a:rPr lang="en-US" dirty="0"/>
              <a:t>oids</a:t>
            </a:r>
            <a:r>
              <a:rPr dirty="0"/>
              <a:t> are particularly good at activating these feelings.  Yes, they increase the activity of the dopamine-containing neurons of the </a:t>
            </a:r>
            <a:r>
              <a:rPr u="sng" dirty="0">
                <a:solidFill>
                  <a:srgbClr val="C573D2"/>
                </a:solidFill>
                <a:uFill>
                  <a:solidFill>
                    <a:srgbClr val="C573D2"/>
                  </a:solidFill>
                </a:uFill>
                <a:hlinkClick r:id="rId3"/>
              </a:rPr>
              <a:t>VTA (craving) to the NA.</a:t>
            </a:r>
            <a:r>
              <a:rPr u="sng" dirty="0"/>
              <a:t> </a:t>
            </a:r>
            <a:r>
              <a:rPr dirty="0"/>
              <a:t> But they also act DIRECTLY on a dfiferent set of receptors, opioid receptors, in the nucleus accumbens and produce feeling of satiety, soothing, comfort.  So a lot of addiction involves craving and and some also involves lliking</a:t>
            </a:r>
            <a:r>
              <a:rPr lang="en-US" dirty="0"/>
              <a:t> and</a:t>
            </a:r>
            <a:r>
              <a:rPr lang="en-US" baseline="0" dirty="0"/>
              <a:t> it all involves desire</a:t>
            </a:r>
            <a:r>
              <a:rPr dirty="0"/>
              <a:t>. </a:t>
            </a:r>
          </a:p>
        </p:txBody>
      </p:sp>
    </p:spTree>
    <p:extLst>
      <p:ext uri="{BB962C8B-B14F-4D97-AF65-F5344CB8AC3E}">
        <p14:creationId xmlns:p14="http://schemas.microsoft.com/office/powerpoint/2010/main" val="123203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sz="1200"/>
            </a:pPr>
            <a:r>
              <a:rPr lang="en-US" dirty="0"/>
              <a:t>Finally,  addiction also involves dysregulation, specifically, impaired ability of the front, or</a:t>
            </a:r>
            <a:r>
              <a:rPr lang="en-US" baseline="0" dirty="0"/>
              <a:t> </a:t>
            </a:r>
            <a:r>
              <a:rPr lang="en-US" dirty="0"/>
              <a:t>newer part of the brain, to regulate what is going on in the older regions of the brain. Regulation of entire system is the responsibility of the prefrontal cortex, which is charged with keeping the rest of the brain apprised of the consequences of harmful actions. </a:t>
            </a:r>
            <a:endParaRPr dirty="0"/>
          </a:p>
        </p:txBody>
      </p:sp>
    </p:spTree>
    <p:extLst>
      <p:ext uri="{BB962C8B-B14F-4D97-AF65-F5344CB8AC3E}">
        <p14:creationId xmlns:p14="http://schemas.microsoft.com/office/powerpoint/2010/main" val="275206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20</a:t>
            </a:fld>
            <a:endParaRPr lang="en-US" dirty="0"/>
          </a:p>
        </p:txBody>
      </p:sp>
    </p:spTree>
    <p:extLst>
      <p:ext uri="{BB962C8B-B14F-4D97-AF65-F5344CB8AC3E}">
        <p14:creationId xmlns:p14="http://schemas.microsoft.com/office/powerpoint/2010/main" val="198468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sz="1200"/>
            </a:pPr>
            <a:r>
              <a:rPr lang="en-US" dirty="0"/>
              <a:t>So to go back to OG... Benefits and drawbacks  Prefrontal cortex: determine the risks and benefits of behaviors and make rational choices. Here is what is tricky: the BUT Repeated activation of the VTA to NAC track slowly strengthens those connections.  Habits get hired wired, fire fast and automatically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21</a:t>
            </a:fld>
            <a:endParaRPr lang="en-US" dirty="0"/>
          </a:p>
        </p:txBody>
      </p:sp>
    </p:spTree>
    <p:extLst>
      <p:ext uri="{BB962C8B-B14F-4D97-AF65-F5344CB8AC3E}">
        <p14:creationId xmlns:p14="http://schemas.microsoft.com/office/powerpoint/2010/main" val="1659699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defTabSz="457200">
              <a:defRPr sz="1200"/>
            </a:pPr>
            <a:r>
              <a:rPr dirty="0"/>
              <a:t>D1 receptors , these are the receptors that respond to the big surges in pleasure.   </a:t>
            </a:r>
          </a:p>
          <a:p>
            <a:pPr defTabSz="457200">
              <a:defRPr sz="1200"/>
            </a:pPr>
            <a:r>
              <a:rPr dirty="0"/>
              <a:t>And D2 receptors, that tell us to slow down, hold on a minute.</a:t>
            </a:r>
          </a:p>
        </p:txBody>
      </p:sp>
    </p:spTree>
    <p:extLst>
      <p:ext uri="{BB962C8B-B14F-4D97-AF65-F5344CB8AC3E}">
        <p14:creationId xmlns:p14="http://schemas.microsoft.com/office/powerpoint/2010/main" val="329930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lvl1pPr>
              <a:defRPr sz="1200"/>
            </a:lvl1pPr>
          </a:lstStyle>
          <a:p>
            <a:r>
              <a:rPr lang="en-US" dirty="0"/>
              <a:t>Craving/Compulsion</a:t>
            </a:r>
            <a:endParaRPr dirty="0"/>
          </a:p>
        </p:txBody>
      </p:sp>
    </p:spTree>
    <p:extLst>
      <p:ext uri="{BB962C8B-B14F-4D97-AF65-F5344CB8AC3E}">
        <p14:creationId xmlns:p14="http://schemas.microsoft.com/office/powerpoint/2010/main" val="2306949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lvl1pPr defTabSz="457200">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dirty="0"/>
              <a:t>B</a:t>
            </a:r>
            <a:r>
              <a:rPr lang="en-US" dirty="0"/>
              <a:t>ut b</a:t>
            </a:r>
            <a:r>
              <a:rPr dirty="0"/>
              <a:t>ig dopamine surges, like what you get with drug use, actually cause the D2 receptors, the slow down receptors, to be reabsorbed.  So with repeated drug use, you speed up the Go! In the nucleus accumbens and inhibits the stop impulses. </a:t>
            </a:r>
            <a:r>
              <a:rPr lang="en-US" dirty="0"/>
              <a:t>Nora </a:t>
            </a:r>
            <a:r>
              <a:rPr lang="en-US" dirty="0" err="1"/>
              <a:t>Volkow</a:t>
            </a:r>
            <a:r>
              <a:rPr lang="en-US" dirty="0"/>
              <a:t>, the head of NIDA has said the for people addicted to drugs it is like stepping on brakes of car barreling down a hill only to discover that brakes, while there, have been disconnected. In this case, no brakes means that someone who is habituated to drug use is unable to tell herself quickly enough that what she is about to do is a really, really bad idea.</a:t>
            </a:r>
            <a:r>
              <a:rPr lang="en-US" baseline="0" dirty="0"/>
              <a:t> </a:t>
            </a:r>
            <a:r>
              <a:rPr lang="en-US" dirty="0"/>
              <a:t>So it is terrible</a:t>
            </a:r>
            <a:r>
              <a:rPr lang="en-US" baseline="0" dirty="0"/>
              <a:t> situation.</a:t>
            </a:r>
            <a:endParaRPr dirty="0"/>
          </a:p>
        </p:txBody>
      </p:sp>
    </p:spTree>
    <p:extLst>
      <p:ext uri="{BB962C8B-B14F-4D97-AF65-F5344CB8AC3E}">
        <p14:creationId xmlns:p14="http://schemas.microsoft.com/office/powerpoint/2010/main" val="425575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defTabSz="457200">
              <a:defRPr sz="1200"/>
            </a:pPr>
            <a:r>
              <a:rPr lang="en-US" baseline="0" dirty="0"/>
              <a:t>But it is not a hopeless situation. First,</a:t>
            </a:r>
            <a:r>
              <a:rPr lang="en-US" dirty="0"/>
              <a:t> little pleasures like family, friends, jobs well done, task accomplished, provide just enough dopamine to activate the D2 receptors and strengthen the impulses that slow things down. So, we need just enough DA to activate D2 receptors but not too much. That</a:t>
            </a:r>
            <a:r>
              <a:rPr lang="en-US" baseline="0" dirty="0"/>
              <a:t> is possible. </a:t>
            </a:r>
            <a:r>
              <a:rPr lang="en-US" dirty="0"/>
              <a:t>Second,</a:t>
            </a:r>
            <a:r>
              <a:rPr lang="en-US" baseline="0" dirty="0"/>
              <a:t> for patients with OUD, we have medications that help with craving and withdrawal and that give patients a time to pause, take a look around and get their lives back on track.  Do the things that give meaning. Remainder of ECHO: medications, Peers for connection, other behavioral interventions</a:t>
            </a:r>
            <a:endParaRPr lang="en-US" dirty="0"/>
          </a:p>
        </p:txBody>
      </p:sp>
    </p:spTree>
    <p:extLst>
      <p:ext uri="{BB962C8B-B14F-4D97-AF65-F5344CB8AC3E}">
        <p14:creationId xmlns:p14="http://schemas.microsoft.com/office/powerpoint/2010/main" val="310228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defTabSz="457200">
              <a:defRPr sz="1200"/>
            </a:pPr>
            <a:r>
              <a:rPr lang="en-US" baseline="0" dirty="0"/>
              <a:t>But it is not a hopeless situation. First,</a:t>
            </a:r>
            <a:r>
              <a:rPr lang="en-US" dirty="0"/>
              <a:t> little pleasures like family, friends, jobs well done, task accomplished, provide just enough dopamine to activate the D2 receptors and strengthen the impulses that slow things down. So, we need just enough DA to activate D2 receptors but not too much. That</a:t>
            </a:r>
            <a:r>
              <a:rPr lang="en-US" baseline="0" dirty="0"/>
              <a:t> is possible. </a:t>
            </a:r>
            <a:r>
              <a:rPr lang="en-US" dirty="0"/>
              <a:t>Second,</a:t>
            </a:r>
            <a:r>
              <a:rPr lang="en-US" baseline="0" dirty="0"/>
              <a:t> for patients with OUD, we have medications that help with craving and withdrawal and that give patients a time to pause, take a look around and get their lives back on track.  Do the things that give meaning. Remainder of ECHO: medications, Peers for connection, other behavioral interventions</a:t>
            </a:r>
            <a:endParaRPr lang="en-US" dirty="0"/>
          </a:p>
        </p:txBody>
      </p:sp>
    </p:spTree>
    <p:extLst>
      <p:ext uri="{BB962C8B-B14F-4D97-AF65-F5344CB8AC3E}">
        <p14:creationId xmlns:p14="http://schemas.microsoft.com/office/powerpoint/2010/main" val="155912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different mechanisms</a:t>
            </a:r>
          </a:p>
        </p:txBody>
      </p:sp>
      <p:sp>
        <p:nvSpPr>
          <p:cNvPr id="4" name="Slide Number Placeholder 3"/>
          <p:cNvSpPr>
            <a:spLocks noGrp="1"/>
          </p:cNvSpPr>
          <p:nvPr>
            <p:ph type="sldNum" sz="quarter" idx="5"/>
          </p:nvPr>
        </p:nvSpPr>
        <p:spPr/>
        <p:txBody>
          <a:bodyPr/>
          <a:lstStyle/>
          <a:p>
            <a:fld id="{ABB2C6A8-5AA7-6641-A741-700AEA400020}" type="slidenum">
              <a:rPr lang="en-US" smtClean="0"/>
              <a:t>27</a:t>
            </a:fld>
            <a:endParaRPr lang="en-US"/>
          </a:p>
        </p:txBody>
      </p:sp>
    </p:spTree>
    <p:extLst>
      <p:ext uri="{BB962C8B-B14F-4D97-AF65-F5344CB8AC3E}">
        <p14:creationId xmlns:p14="http://schemas.microsoft.com/office/powerpoint/2010/main" val="876702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defTabSz="465887">
              <a:defRPr sz="1200"/>
            </a:pPr>
            <a:r>
              <a:rPr lang="en-US" dirty="0"/>
              <a:t>We have the most data on methadone, which was FDA approved to treat addiction in 1972</a:t>
            </a:r>
            <a:endParaRPr dirty="0"/>
          </a:p>
        </p:txBody>
      </p:sp>
    </p:spTree>
    <p:extLst>
      <p:ext uri="{BB962C8B-B14F-4D97-AF65-F5344CB8AC3E}">
        <p14:creationId xmlns:p14="http://schemas.microsoft.com/office/powerpoint/2010/main" val="2619108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it is very effective.  A Cochrane review in 2009 showed that patients on methadone maintenance compared to patients in non-medication associated treatments were significantly less likely to use drugs and also lived longer and had lower levels of criminality – though not to levels of </a:t>
            </a:r>
            <a:r>
              <a:rPr lang="en-US" dirty="0" err="1"/>
              <a:t>signifciantce</a:t>
            </a:r>
            <a:r>
              <a:rPr lang="en-US" dirty="0"/>
              <a:t>. </a:t>
            </a:r>
          </a:p>
        </p:txBody>
      </p:sp>
      <p:sp>
        <p:nvSpPr>
          <p:cNvPr id="4" name="Slide Number Placeholder 3"/>
          <p:cNvSpPr>
            <a:spLocks noGrp="1"/>
          </p:cNvSpPr>
          <p:nvPr>
            <p:ph type="sldNum" sz="quarter" idx="10"/>
          </p:nvPr>
        </p:nvSpPr>
        <p:spPr/>
        <p:txBody>
          <a:bodyPr/>
          <a:lstStyle/>
          <a:p>
            <a:fld id="{BBF60FF1-3F75-6D4B-8D92-86E76BEAC807}" type="slidenum">
              <a:rPr lang="en-US" smtClean="0"/>
              <a:t>29</a:t>
            </a:fld>
            <a:endParaRPr lang="en-US"/>
          </a:p>
        </p:txBody>
      </p:sp>
    </p:spTree>
    <p:extLst>
      <p:ext uri="{BB962C8B-B14F-4D97-AF65-F5344CB8AC3E}">
        <p14:creationId xmlns:p14="http://schemas.microsoft.com/office/powerpoint/2010/main" val="3365015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During methadone treatment, both all cause and overdose mortality were substantially and significantly lower than during periods of treatment disengagement</a:t>
            </a:r>
            <a:endParaRPr lang="en-US" baseline="0" dirty="0"/>
          </a:p>
        </p:txBody>
      </p:sp>
      <p:sp>
        <p:nvSpPr>
          <p:cNvPr id="4" name="Slide Number Placeholder 3"/>
          <p:cNvSpPr>
            <a:spLocks noGrp="1"/>
          </p:cNvSpPr>
          <p:nvPr>
            <p:ph type="sldNum" sz="quarter" idx="10"/>
          </p:nvPr>
        </p:nvSpPr>
        <p:spPr>
          <a:xfrm>
            <a:off x="3972560" y="8831580"/>
            <a:ext cx="3037840" cy="464820"/>
          </a:xfrm>
          <a:prstGeom prst="rect">
            <a:avLst/>
          </a:prstGeom>
        </p:spPr>
        <p:txBody>
          <a:bodyPr/>
          <a:lstStyle/>
          <a:p>
            <a:fld id="{ED401198-090E-4C36-A9B0-CE5AE7E8643C}" type="slidenum">
              <a:rPr lang="en-US" smtClean="0"/>
              <a:pPr/>
              <a:t>30</a:t>
            </a:fld>
            <a:endParaRPr lang="en-US"/>
          </a:p>
        </p:txBody>
      </p:sp>
    </p:spTree>
    <p:extLst>
      <p:ext uri="{BB962C8B-B14F-4D97-AF65-F5344CB8AC3E}">
        <p14:creationId xmlns:p14="http://schemas.microsoft.com/office/powerpoint/2010/main" val="354205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1181100" y="696913"/>
            <a:ext cx="4648200" cy="348615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lvl1pPr defTabSz="457200">
              <a:defRPr sz="1200"/>
            </a:lvl1pPr>
          </a:lstStyle>
          <a:p>
            <a:r>
              <a:rPr lang="en-US" dirty="0"/>
              <a:t>Buprenorphine is the other opioid agonist we use to</a:t>
            </a:r>
            <a:r>
              <a:rPr lang="en-US" baseline="0" dirty="0"/>
              <a:t> treat addiction.  </a:t>
            </a:r>
            <a:r>
              <a:rPr lang="en-US" dirty="0"/>
              <a:t>Approved in 2002 for the treatment of opioid use disorder.  How does it compare to methadone?</a:t>
            </a:r>
            <a:endParaRPr dirty="0"/>
          </a:p>
        </p:txBody>
      </p:sp>
    </p:spTree>
    <p:extLst>
      <p:ext uri="{BB962C8B-B14F-4D97-AF65-F5344CB8AC3E}">
        <p14:creationId xmlns:p14="http://schemas.microsoft.com/office/powerpoint/2010/main" val="4277279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it is very effective.  A Cochrane review in 2009 showed that patients on methadone maintenance compared to patients in non-medication associated treatments were significantly less likely to use drugs and also lived longer and had lower levels of criminality – though not to levels of </a:t>
            </a:r>
            <a:r>
              <a:rPr lang="en-US" dirty="0" err="1"/>
              <a:t>signifciantce</a:t>
            </a:r>
            <a:r>
              <a:rPr lang="en-US" dirty="0"/>
              <a:t>. </a:t>
            </a:r>
          </a:p>
        </p:txBody>
      </p:sp>
      <p:sp>
        <p:nvSpPr>
          <p:cNvPr id="4" name="Slide Number Placeholder 3"/>
          <p:cNvSpPr>
            <a:spLocks noGrp="1"/>
          </p:cNvSpPr>
          <p:nvPr>
            <p:ph type="sldNum" sz="quarter" idx="10"/>
          </p:nvPr>
        </p:nvSpPr>
        <p:spPr/>
        <p:txBody>
          <a:bodyPr/>
          <a:lstStyle/>
          <a:p>
            <a:fld id="{BBF60FF1-3F75-6D4B-8D92-86E76BEAC807}" type="slidenum">
              <a:rPr lang="en-US" smtClean="0"/>
              <a:t>32</a:t>
            </a:fld>
            <a:endParaRPr lang="en-US"/>
          </a:p>
        </p:txBody>
      </p:sp>
    </p:spTree>
    <p:extLst>
      <p:ext uri="{BB962C8B-B14F-4D97-AF65-F5344CB8AC3E}">
        <p14:creationId xmlns:p14="http://schemas.microsoft.com/office/powerpoint/2010/main" val="1915903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2560" y="8831580"/>
            <a:ext cx="3037840" cy="464820"/>
          </a:xfrm>
          <a:prstGeom prst="rect">
            <a:avLst/>
          </a:prstGeom>
        </p:spPr>
        <p:txBody>
          <a:bodyPr/>
          <a:lstStyle/>
          <a:p>
            <a:fld id="{ED401198-090E-4C36-A9B0-CE5AE7E8643C}" type="slidenum">
              <a:rPr lang="en-US" smtClean="0"/>
              <a:pPr/>
              <a:t>33</a:t>
            </a:fld>
            <a:endParaRPr lang="en-US"/>
          </a:p>
        </p:txBody>
      </p:sp>
    </p:spTree>
    <p:extLst>
      <p:ext uri="{BB962C8B-B14F-4D97-AF65-F5344CB8AC3E}">
        <p14:creationId xmlns:p14="http://schemas.microsoft.com/office/powerpoint/2010/main" val="16288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lvl1pPr>
              <a:defRPr sz="1200"/>
            </a:lvl1pPr>
          </a:lstStyle>
          <a:p>
            <a:r>
              <a:t>Consequences, and using the substance repeatedly despite those consequences.  Loss of control.</a:t>
            </a:r>
          </a:p>
        </p:txBody>
      </p:sp>
    </p:spTree>
    <p:extLst>
      <p:ext uri="{BB962C8B-B14F-4D97-AF65-F5344CB8AC3E}">
        <p14:creationId xmlns:p14="http://schemas.microsoft.com/office/powerpoint/2010/main" val="4067438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37</a:t>
            </a:fld>
            <a:endParaRPr lang="en-US" dirty="0"/>
          </a:p>
        </p:txBody>
      </p:sp>
    </p:spTree>
    <p:extLst>
      <p:ext uri="{BB962C8B-B14F-4D97-AF65-F5344CB8AC3E}">
        <p14:creationId xmlns:p14="http://schemas.microsoft.com/office/powerpoint/2010/main" val="989507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on naltrexone </a:t>
            </a:r>
            <a:r>
              <a:rPr lang="en-US" dirty="0" err="1"/>
              <a:t>er</a:t>
            </a:r>
            <a:r>
              <a:rPr lang="en-US" dirty="0"/>
              <a:t> v </a:t>
            </a:r>
            <a:r>
              <a:rPr lang="en-US" dirty="0" err="1"/>
              <a:t>bup.nx</a:t>
            </a:r>
            <a:endParaRPr lang="en-US" dirty="0"/>
          </a:p>
        </p:txBody>
      </p:sp>
      <p:sp>
        <p:nvSpPr>
          <p:cNvPr id="4" name="Slide Number Placeholder 3"/>
          <p:cNvSpPr>
            <a:spLocks noGrp="1"/>
          </p:cNvSpPr>
          <p:nvPr>
            <p:ph type="sldNum" sz="quarter" idx="10"/>
          </p:nvPr>
        </p:nvSpPr>
        <p:spPr/>
        <p:txBody>
          <a:bodyPr/>
          <a:lstStyle/>
          <a:p>
            <a:fld id="{BBF60FF1-3F75-6D4B-8D92-86E76BEAC807}" type="slidenum">
              <a:rPr lang="en-US" smtClean="0"/>
              <a:t>38</a:t>
            </a:fld>
            <a:endParaRPr lang="en-US"/>
          </a:p>
        </p:txBody>
      </p:sp>
    </p:spTree>
    <p:extLst>
      <p:ext uri="{BB962C8B-B14F-4D97-AF65-F5344CB8AC3E}">
        <p14:creationId xmlns:p14="http://schemas.microsoft.com/office/powerpoint/2010/main" val="1523734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they all work.  How do you </a:t>
            </a:r>
            <a:r>
              <a:rPr lang="en-US" dirty="0" err="1"/>
              <a:t>kn</a:t>
            </a:r>
            <a:r>
              <a:rPr lang="en-US" dirty="0"/>
              <a:t> which one is best for your patient?</a:t>
            </a:r>
          </a:p>
        </p:txBody>
      </p:sp>
      <p:sp>
        <p:nvSpPr>
          <p:cNvPr id="4" name="Slide Number Placeholder 3"/>
          <p:cNvSpPr>
            <a:spLocks noGrp="1"/>
          </p:cNvSpPr>
          <p:nvPr>
            <p:ph type="sldNum" sz="quarter" idx="5"/>
          </p:nvPr>
        </p:nvSpPr>
        <p:spPr/>
        <p:txBody>
          <a:bodyPr/>
          <a:lstStyle/>
          <a:p>
            <a:fld id="{F7510C22-AB3E-3144-954A-30AFB7F4824B}" type="slidenum">
              <a:rPr lang="en-US" smtClean="0"/>
              <a:pPr/>
              <a:t>40</a:t>
            </a:fld>
            <a:endParaRPr lang="en-US" dirty="0"/>
          </a:p>
        </p:txBody>
      </p:sp>
    </p:spTree>
    <p:extLst>
      <p:ext uri="{BB962C8B-B14F-4D97-AF65-F5344CB8AC3E}">
        <p14:creationId xmlns:p14="http://schemas.microsoft.com/office/powerpoint/2010/main" val="2461332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strict regulations</a:t>
            </a:r>
          </a:p>
          <a:p>
            <a:endParaRPr lang="en-US" dirty="0"/>
          </a:p>
        </p:txBody>
      </p:sp>
      <p:sp>
        <p:nvSpPr>
          <p:cNvPr id="4" name="Slide Number Placeholder 3"/>
          <p:cNvSpPr>
            <a:spLocks noGrp="1"/>
          </p:cNvSpPr>
          <p:nvPr>
            <p:ph type="sldNum" sz="quarter" idx="5"/>
          </p:nvPr>
        </p:nvSpPr>
        <p:spPr/>
        <p:txBody>
          <a:bodyPr/>
          <a:lstStyle/>
          <a:p>
            <a:fld id="{200A00D7-3996-2C4F-AD87-269914BFFC4E}" type="slidenum">
              <a:rPr lang="en-US" smtClean="0"/>
              <a:t>43</a:t>
            </a:fld>
            <a:endParaRPr lang="en-US"/>
          </a:p>
        </p:txBody>
      </p:sp>
    </p:spTree>
    <p:extLst>
      <p:ext uri="{BB962C8B-B14F-4D97-AF65-F5344CB8AC3E}">
        <p14:creationId xmlns:p14="http://schemas.microsoft.com/office/powerpoint/2010/main" val="3903662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 and other kinds of trouble – whether or not someone is looking for it.  Set up to create stigma and once get take home doses just want to disappear</a:t>
            </a:r>
          </a:p>
        </p:txBody>
      </p:sp>
      <p:sp>
        <p:nvSpPr>
          <p:cNvPr id="4" name="Slide Number Placeholder 3"/>
          <p:cNvSpPr>
            <a:spLocks noGrp="1"/>
          </p:cNvSpPr>
          <p:nvPr>
            <p:ph type="sldNum" sz="quarter" idx="5"/>
          </p:nvPr>
        </p:nvSpPr>
        <p:spPr/>
        <p:txBody>
          <a:bodyPr/>
          <a:lstStyle/>
          <a:p>
            <a:fld id="{200A00D7-3996-2C4F-AD87-269914BFFC4E}" type="slidenum">
              <a:rPr lang="en-US" smtClean="0"/>
              <a:t>44</a:t>
            </a:fld>
            <a:endParaRPr lang="en-US"/>
          </a:p>
        </p:txBody>
      </p:sp>
    </p:spTree>
    <p:extLst>
      <p:ext uri="{BB962C8B-B14F-4D97-AF65-F5344CB8AC3E}">
        <p14:creationId xmlns:p14="http://schemas.microsoft.com/office/powerpoint/2010/main" val="4074588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A00D7-3996-2C4F-AD87-269914BFFC4E}" type="slidenum">
              <a:rPr lang="en-US" smtClean="0"/>
              <a:t>48</a:t>
            </a:fld>
            <a:endParaRPr lang="en-US"/>
          </a:p>
        </p:txBody>
      </p:sp>
    </p:spTree>
    <p:extLst>
      <p:ext uri="{BB962C8B-B14F-4D97-AF65-F5344CB8AC3E}">
        <p14:creationId xmlns:p14="http://schemas.microsoft.com/office/powerpoint/2010/main" val="259575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 big deal.  Let’s look at the study </a:t>
            </a:r>
            <a:r>
              <a:rPr lang="en-US" dirty="0" err="1"/>
              <a:t>oomparing</a:t>
            </a:r>
            <a:r>
              <a:rPr lang="en-US" dirty="0"/>
              <a:t> naltrexone to </a:t>
            </a:r>
            <a:r>
              <a:rPr lang="en-US" dirty="0" err="1"/>
              <a:t>bup</a:t>
            </a:r>
            <a:r>
              <a:rPr lang="en-US" dirty="0"/>
              <a:t> again.  </a:t>
            </a:r>
          </a:p>
        </p:txBody>
      </p:sp>
      <p:sp>
        <p:nvSpPr>
          <p:cNvPr id="4" name="Slide Number Placeholder 3"/>
          <p:cNvSpPr>
            <a:spLocks noGrp="1"/>
          </p:cNvSpPr>
          <p:nvPr>
            <p:ph type="sldNum" sz="quarter" idx="10"/>
          </p:nvPr>
        </p:nvSpPr>
        <p:spPr/>
        <p:txBody>
          <a:bodyPr/>
          <a:lstStyle/>
          <a:p>
            <a:fld id="{BBF60FF1-3F75-6D4B-8D92-86E76BEAC807}" type="slidenum">
              <a:rPr lang="en-US" smtClean="0"/>
              <a:t>60</a:t>
            </a:fld>
            <a:endParaRPr lang="en-US"/>
          </a:p>
        </p:txBody>
      </p:sp>
    </p:spTree>
    <p:extLst>
      <p:ext uri="{BB962C8B-B14F-4D97-AF65-F5344CB8AC3E}">
        <p14:creationId xmlns:p14="http://schemas.microsoft.com/office/powerpoint/2010/main" val="4181893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F60FF1-3F75-6D4B-8D92-86E76BEAC807}" type="slidenum">
              <a:rPr lang="en-US" smtClean="0"/>
              <a:t>62</a:t>
            </a:fld>
            <a:endParaRPr lang="en-US"/>
          </a:p>
        </p:txBody>
      </p:sp>
    </p:spTree>
    <p:extLst>
      <p:ext uri="{BB962C8B-B14F-4D97-AF65-F5344CB8AC3E}">
        <p14:creationId xmlns:p14="http://schemas.microsoft.com/office/powerpoint/2010/main" val="402972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63</a:t>
            </a:fld>
            <a:endParaRPr lang="en-US" dirty="0"/>
          </a:p>
        </p:txBody>
      </p:sp>
    </p:spTree>
    <p:extLst>
      <p:ext uri="{BB962C8B-B14F-4D97-AF65-F5344CB8AC3E}">
        <p14:creationId xmlns:p14="http://schemas.microsoft.com/office/powerpoint/2010/main" val="23952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1143000" y="685800"/>
            <a:ext cx="4572000" cy="3429000"/>
          </a:xfrm>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lvl1pPr>
              <a:defRPr sz="1200"/>
            </a:lvl1pPr>
          </a:lstStyle>
          <a:p>
            <a:r>
              <a:rPr dirty="0"/>
              <a:t>Some substances,</a:t>
            </a:r>
            <a:r>
              <a:rPr lang="en-US" dirty="0"/>
              <a:t> like opioids,</a:t>
            </a:r>
            <a:r>
              <a:rPr dirty="0"/>
              <a:t> when used appropriately, still lead to tolerance and withdrawal.  In those cases, these two </a:t>
            </a:r>
            <a:r>
              <a:rPr dirty="0" err="1"/>
              <a:t>critieria</a:t>
            </a:r>
            <a:r>
              <a:rPr dirty="0"/>
              <a:t> don’t count. </a:t>
            </a:r>
            <a:r>
              <a:rPr lang="en-US" dirty="0"/>
              <a:t>  </a:t>
            </a:r>
            <a:endParaRPr dirty="0"/>
          </a:p>
        </p:txBody>
      </p:sp>
    </p:spTree>
    <p:extLst>
      <p:ext uri="{BB962C8B-B14F-4D97-AF65-F5344CB8AC3E}">
        <p14:creationId xmlns:p14="http://schemas.microsoft.com/office/powerpoint/2010/main" val="1182973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lvl1pPr>
              <a:defRPr sz="1200"/>
            </a:lvl1pPr>
          </a:lstStyle>
          <a:p>
            <a:r>
              <a:rPr dirty="0"/>
              <a:t>Knowing those 11 criteria, it possible to diagnose.</a:t>
            </a:r>
            <a:r>
              <a:rPr lang="en-US" dirty="0"/>
              <a:t>  </a:t>
            </a:r>
            <a:endParaRPr dirty="0"/>
          </a:p>
        </p:txBody>
      </p:sp>
    </p:spTree>
    <p:extLst>
      <p:ext uri="{BB962C8B-B14F-4D97-AF65-F5344CB8AC3E}">
        <p14:creationId xmlns:p14="http://schemas.microsoft.com/office/powerpoint/2010/main" val="417372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1143000" y="685800"/>
            <a:ext cx="4572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lvl1pPr>
              <a:defRPr sz="1200"/>
            </a:lvl1pPr>
          </a:lstStyle>
          <a:p>
            <a:endParaRPr dirty="0"/>
          </a:p>
        </p:txBody>
      </p:sp>
    </p:spTree>
    <p:extLst>
      <p:ext uri="{BB962C8B-B14F-4D97-AF65-F5344CB8AC3E}">
        <p14:creationId xmlns:p14="http://schemas.microsoft.com/office/powerpoint/2010/main" val="163572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fontAlgn="base"/>
            <a:r>
              <a:rPr lang="en-US" sz="2400" b="0" i="0" u="none" strike="noStrike" dirty="0">
                <a:effectLst/>
                <a:latin typeface="+mn-lt"/>
                <a:ea typeface="+mn-ea"/>
                <a:cs typeface="+mn-cs"/>
                <a:sym typeface="Calibri"/>
              </a:rPr>
              <a:t>1,288 participants were recruited from </a:t>
            </a:r>
            <a:r>
              <a:rPr lang="en-US" sz="2400" b="0" i="0" u="none" strike="noStrike" dirty="0" err="1">
                <a:effectLst/>
                <a:latin typeface="+mn-lt"/>
                <a:ea typeface="+mn-ea"/>
                <a:cs typeface="+mn-cs"/>
                <a:sym typeface="Calibri"/>
              </a:rPr>
              <a:t>ResearchMatch</a:t>
            </a:r>
            <a:r>
              <a:rPr lang="en-US" sz="2400" b="0" i="0" u="none" strike="noStrike" dirty="0">
                <a:effectLst/>
                <a:latin typeface="+mn-lt"/>
                <a:ea typeface="+mn-ea"/>
                <a:cs typeface="+mn-cs"/>
                <a:sym typeface="Calibri"/>
              </a:rPr>
              <a:t>. Participants were assigned into one of seven groups with different hypothesized stigmatizing and non-stigmatizing terms. Participants were asked questions about their willingness to associate with people depicted in fictional vignettes who were described with such terms. </a:t>
            </a:r>
            <a:endParaRPr lang="en-US" dirty="0"/>
          </a:p>
        </p:txBody>
      </p:sp>
    </p:spTree>
    <p:extLst>
      <p:ext uri="{BB962C8B-B14F-4D97-AF65-F5344CB8AC3E}">
        <p14:creationId xmlns:p14="http://schemas.microsoft.com/office/powerpoint/2010/main" val="340755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endParaRPr/>
          </a:p>
        </p:txBody>
      </p:sp>
      <p:sp>
        <p:nvSpPr>
          <p:cNvPr id="60" name="Shape 60"/>
          <p:cNvSpPr>
            <a:spLocks noGrp="1"/>
          </p:cNvSpPr>
          <p:nvPr>
            <p:ph type="body" sz="quarter" idx="1"/>
          </p:nvPr>
        </p:nvSpPr>
        <p:spPr>
          <a:prstGeom prst="rect">
            <a:avLst/>
          </a:prstGeom>
        </p:spPr>
        <p:txBody>
          <a:bodyPr/>
          <a:lstStyle/>
          <a:p>
            <a:pPr defTabSz="457200">
              <a:defRPr sz="1200">
                <a:solidFill>
                  <a:srgbClr val="C573D2"/>
                </a:solidFill>
                <a:uFill>
                  <a:solidFill>
                    <a:srgbClr val="C573D2"/>
                  </a:solidFill>
                </a:uFill>
              </a:defRPr>
            </a:pPr>
            <a:r>
              <a:rPr u="sng" dirty="0">
                <a:solidFill>
                  <a:schemeClr val="tx1"/>
                </a:solidFill>
                <a:uFill>
                  <a:solidFill>
                    <a:srgbClr val="0000FF"/>
                  </a:solidFill>
                </a:uFill>
                <a:hlinkClick r:id="rId3"/>
              </a:rPr>
              <a:t>Mesolimbic dopamine system: This track is where addiciton does its work.  This  red area, the nucleus accumbens, is at the center of all of it.  </a:t>
            </a:r>
          </a:p>
        </p:txBody>
      </p:sp>
    </p:spTree>
    <p:extLst>
      <p:ext uri="{BB962C8B-B14F-4D97-AF65-F5344CB8AC3E}">
        <p14:creationId xmlns:p14="http://schemas.microsoft.com/office/powerpoint/2010/main" val="226853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lvl1pPr defTabSz="457200">
              <a:defRPr sz="1200" u="sng">
                <a:solidFill>
                  <a:srgbClr val="C573D2"/>
                </a:solidFill>
                <a:uFill>
                  <a:solidFill>
                    <a:srgbClr val="C573D2"/>
                  </a:solidFill>
                </a:uFill>
                <a:hlinkClick r:id="" action="ppaction://noaction"/>
              </a:defRPr>
            </a:lvl1pPr>
          </a:lstStyle>
          <a:p>
            <a:pPr marL="0" marR="0" lvl="0" indent="0" algn="l" defTabSz="457200" rtl="0" eaLnBrk="1" fontAlgn="auto" latinLnBrk="0" hangingPunct="1">
              <a:lnSpc>
                <a:spcPct val="100000"/>
              </a:lnSpc>
              <a:spcBef>
                <a:spcPts val="0"/>
              </a:spcBef>
              <a:spcAft>
                <a:spcPts val="0"/>
              </a:spcAft>
              <a:buClrTx/>
              <a:buSzTx/>
              <a:buFontTx/>
              <a:buNone/>
              <a:tabLst/>
              <a:defRPr u="none">
                <a:solidFill>
                  <a:srgbClr val="000000"/>
                </a:solidFill>
                <a:uFillTx/>
              </a:defRPr>
            </a:pPr>
            <a:r>
              <a:rPr lang="en-US" u="sng" dirty="0">
                <a:solidFill>
                  <a:srgbClr val="C573D2"/>
                </a:solidFill>
                <a:uFill>
                  <a:solidFill>
                    <a:srgbClr val="C573D2"/>
                  </a:solidFill>
                </a:uFill>
                <a:hlinkClick r:id="rId3"/>
              </a:rPr>
              <a:t>S</a:t>
            </a:r>
            <a:r>
              <a:rPr u="sng" dirty="0">
                <a:solidFill>
                  <a:srgbClr val="C573D2"/>
                </a:solidFill>
                <a:uFill>
                  <a:solidFill>
                    <a:srgbClr val="C573D2"/>
                  </a:solidFill>
                </a:uFill>
                <a:hlinkClick r:id="rId3"/>
              </a:rPr>
              <a:t>cientists in the 1950s found that if implanted electrodes in NA and send a current through it whenever a lever was pressed, rats will enjoy the stimulation so much they will hit the lever up to 2,000/hr. </a:t>
            </a:r>
            <a:r>
              <a:rPr lang="en-US" u="sng" dirty="0">
                <a:solidFill>
                  <a:schemeClr val="tx2"/>
                </a:solidFill>
                <a:uFill>
                  <a:solidFill>
                    <a:srgbClr val="C573D2"/>
                  </a:solidFill>
                </a:uFill>
                <a:hlinkClick r:id="rId3"/>
              </a:rPr>
              <a:t>In the 1970s scientists discovered that</a:t>
            </a:r>
            <a:r>
              <a:rPr lang="en-US" u="sng" baseline="0" dirty="0">
                <a:solidFill>
                  <a:schemeClr val="tx2"/>
                </a:solidFill>
                <a:uFill>
                  <a:solidFill>
                    <a:srgbClr val="C573D2"/>
                  </a:solidFill>
                </a:uFill>
                <a:hlinkClick r:id="rId3"/>
              </a:rPr>
              <a:t> </a:t>
            </a:r>
            <a:r>
              <a:rPr lang="en-US" u="sng" dirty="0">
                <a:solidFill>
                  <a:schemeClr val="tx2"/>
                </a:solidFill>
                <a:uFill>
                  <a:solidFill>
                    <a:srgbClr val="C573D2"/>
                  </a:solidFill>
                </a:uFill>
                <a:hlinkClick r:id="rId3"/>
              </a:rPr>
              <a:t> dopamine was</a:t>
            </a:r>
            <a:r>
              <a:rPr lang="en-US" u="sng" baseline="0" dirty="0">
                <a:solidFill>
                  <a:schemeClr val="tx2"/>
                </a:solidFill>
                <a:uFill>
                  <a:solidFill>
                    <a:srgbClr val="C573D2"/>
                  </a:solidFill>
                </a:uFill>
                <a:hlinkClick r:id="rId3"/>
              </a:rPr>
              <a:t> </a:t>
            </a:r>
            <a:r>
              <a:rPr lang="en-US" u="sng" dirty="0">
                <a:solidFill>
                  <a:schemeClr val="tx2"/>
                </a:solidFill>
                <a:uFill>
                  <a:solidFill>
                    <a:srgbClr val="C573D2"/>
                  </a:solidFill>
                </a:uFill>
                <a:hlinkClick r:id="rId3"/>
              </a:rPr>
              <a:t> the neurotransmitter responsible for pleasurable sensations that the rats experienced.  Pushing the lever caused dopamine to be released in the NA. </a:t>
            </a:r>
            <a:r>
              <a:rPr lang="en-US" dirty="0"/>
              <a:t>Later work clarified that the DA release was responsible for the</a:t>
            </a:r>
            <a:r>
              <a:rPr lang="en-US" baseline="0" dirty="0"/>
              <a:t> feeling of </a:t>
            </a:r>
            <a:r>
              <a:rPr lang="en-US" dirty="0"/>
              <a:t>desire,</a:t>
            </a:r>
            <a:r>
              <a:rPr lang="en-US" baseline="0" dirty="0"/>
              <a:t> for drive and </a:t>
            </a:r>
            <a:r>
              <a:rPr lang="en-US" dirty="0"/>
              <a:t>motivation in the face potential reward</a:t>
            </a:r>
          </a:p>
          <a:p>
            <a:pPr marL="0" marR="0" lvl="0" indent="0" algn="l" defTabSz="457200" rtl="0" eaLnBrk="1" fontAlgn="auto" latinLnBrk="0" hangingPunct="1">
              <a:lnSpc>
                <a:spcPct val="100000"/>
              </a:lnSpc>
              <a:spcBef>
                <a:spcPts val="0"/>
              </a:spcBef>
              <a:spcAft>
                <a:spcPts val="0"/>
              </a:spcAft>
              <a:buClrTx/>
              <a:buSzTx/>
              <a:buFontTx/>
              <a:buNone/>
              <a:tabLst/>
              <a:defRPr u="none">
                <a:solidFill>
                  <a:srgbClr val="000000"/>
                </a:solidFill>
                <a:uFillTx/>
              </a:defRPr>
            </a:pPr>
            <a:endParaRPr lang="en-US" u="sng" dirty="0">
              <a:solidFill>
                <a:schemeClr val="tx2"/>
              </a:solidFill>
              <a:uFill>
                <a:solidFill>
                  <a:srgbClr val="C573D2"/>
                </a:solidFill>
              </a:uFill>
              <a:hlinkClick r:id="rId3"/>
            </a:endParaRPr>
          </a:p>
          <a:p>
            <a:pPr>
              <a:defRPr u="none">
                <a:solidFill>
                  <a:srgbClr val="000000"/>
                </a:solidFill>
                <a:uFillTx/>
              </a:defRPr>
            </a:pPr>
            <a:endParaRPr u="sng" dirty="0">
              <a:solidFill>
                <a:srgbClr val="C573D2"/>
              </a:solidFill>
              <a:uFill>
                <a:solidFill>
                  <a:srgbClr val="C573D2"/>
                </a:solidFill>
              </a:uFill>
              <a:hlinkClick r:id="rId3"/>
            </a:endParaRPr>
          </a:p>
        </p:txBody>
      </p:sp>
    </p:spTree>
    <p:extLst>
      <p:ext uri="{BB962C8B-B14F-4D97-AF65-F5344CB8AC3E}">
        <p14:creationId xmlns:p14="http://schemas.microsoft.com/office/powerpoint/2010/main" val="111553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lvl1pPr marL="0" indent="0">
              <a:buNone/>
              <a:defRPr/>
            </a:lvl1pPr>
          </a:lstStyle>
          <a:p>
            <a:endParaRPr lang="en-US" dirty="0"/>
          </a:p>
        </p:txBody>
      </p:sp>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408878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b="1">
                <a:solidFill>
                  <a:schemeClr val="tx1"/>
                </a:solidFil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buClr>
                <a:schemeClr val="accent6"/>
              </a:buClr>
              <a:defRPr>
                <a:solidFill>
                  <a:schemeClr val="tx1"/>
                </a:solidFill>
                <a:latin typeface="Noto Serif"/>
                <a:cs typeface="Noto Serif"/>
              </a:defRPr>
            </a:lvl1pPr>
            <a:lvl2pPr>
              <a:lnSpc>
                <a:spcPct val="130000"/>
              </a:lnSpc>
              <a:buClr>
                <a:schemeClr val="accent6"/>
              </a:buClr>
              <a:defRPr>
                <a:solidFill>
                  <a:schemeClr val="tx1"/>
                </a:solidFill>
                <a:latin typeface="Noto Serif"/>
                <a:cs typeface="Noto Serif"/>
              </a:defRPr>
            </a:lvl2pPr>
            <a:lvl3pPr>
              <a:lnSpc>
                <a:spcPct val="130000"/>
              </a:lnSpc>
              <a:buClr>
                <a:schemeClr val="accent6"/>
              </a:buClr>
              <a:defRPr>
                <a:solidFill>
                  <a:schemeClr val="tx1"/>
                </a:solidFill>
                <a:latin typeface="Noto Serif"/>
                <a:cs typeface="Noto Serif"/>
              </a:defRPr>
            </a:lvl3pPr>
            <a:lvl4pPr>
              <a:lnSpc>
                <a:spcPct val="130000"/>
              </a:lnSpc>
              <a:buClr>
                <a:schemeClr val="accent6"/>
              </a:buClr>
              <a:defRPr>
                <a:solidFill>
                  <a:schemeClr val="tx1"/>
                </a:solidFill>
                <a:latin typeface="Noto Serif"/>
                <a:cs typeface="Noto Serif"/>
              </a:defRPr>
            </a:lvl4pPr>
            <a:lvl5pPr>
              <a:lnSpc>
                <a:spcPct val="130000"/>
              </a:lnSpc>
              <a:buClr>
                <a:schemeClr val="accent6"/>
              </a:buClr>
              <a:defRPr>
                <a:solidFill>
                  <a:schemeClr val="tx1"/>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0992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B0020-639C-0045-9FA3-5445F9B7BBFA}"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C7735F-A1A0-0340-B8E6-FB84481F2AC1}" type="slidenum">
              <a:rPr lang="en-US" smtClean="0"/>
              <a:t>‹#›</a:t>
            </a:fld>
            <a:endParaRPr lang="en-US"/>
          </a:p>
        </p:txBody>
      </p:sp>
    </p:spTree>
    <p:extLst>
      <p:ext uri="{BB962C8B-B14F-4D97-AF65-F5344CB8AC3E}">
        <p14:creationId xmlns:p14="http://schemas.microsoft.com/office/powerpoint/2010/main" val="331791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6313" y="693203"/>
            <a:ext cx="7176482" cy="953787"/>
          </a:xfrm>
        </p:spPr>
        <p:txBody>
          <a:bodyPr>
            <a:normAutofit/>
          </a:bodyPr>
          <a:lstStyle>
            <a:lvl1pPr algn="l">
              <a:defRPr sz="4000"/>
            </a:lvl1pPr>
          </a:lstStyle>
          <a:p>
            <a:r>
              <a:rPr lang="en-US" dirty="0"/>
              <a:t>Click to edit master title style</a:t>
            </a:r>
          </a:p>
        </p:txBody>
      </p:sp>
      <p:sp>
        <p:nvSpPr>
          <p:cNvPr id="5" name="Subtitle 2"/>
          <p:cNvSpPr>
            <a:spLocks noGrp="1"/>
          </p:cNvSpPr>
          <p:nvPr>
            <p:ph type="subTitle" idx="1" hasCustomPrompt="1"/>
          </p:nvPr>
        </p:nvSpPr>
        <p:spPr>
          <a:xfrm>
            <a:off x="976313" y="1776331"/>
            <a:ext cx="7176482" cy="1269892"/>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6313" y="3693228"/>
            <a:ext cx="7175500" cy="1598613"/>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6639" y="3139753"/>
            <a:ext cx="7175500" cy="459107"/>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8"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61163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87189"/>
            <a:ext cx="753443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811213" y="1886221"/>
            <a:ext cx="7534275"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892979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940215" y="1774101"/>
            <a:ext cx="5585469" cy="3340740"/>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1616783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02922" y="980126"/>
            <a:ext cx="7604983" cy="3370427"/>
          </a:xfrm>
        </p:spPr>
        <p:txBody>
          <a:bodyPr>
            <a:normAutofit/>
          </a:bodyPr>
          <a:lstStyle>
            <a:lvl1pPr algn="l">
              <a:lnSpc>
                <a:spcPct val="120000"/>
              </a:lnSpc>
              <a:defRPr sz="2800"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802922" y="4779720"/>
            <a:ext cx="4111625" cy="504825"/>
          </a:xfrm>
        </p:spPr>
        <p:txBody>
          <a:bodyPr/>
          <a:lstStyle>
            <a:lvl1pPr marL="0" indent="0">
              <a:buNone/>
              <a:defRPr sz="2000"/>
            </a:lvl1pPr>
          </a:lstStyle>
          <a:p>
            <a:pPr lvl="0"/>
            <a:r>
              <a:rPr lang="en-US" dirty="0"/>
              <a:t>— Click to add attribution</a:t>
            </a:r>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91244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89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085951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b="1">
                <a:solidFill>
                  <a:schemeClr val="tx1"/>
                </a:solidFil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buClr>
                <a:schemeClr val="accent6"/>
              </a:buClr>
              <a:defRPr>
                <a:solidFill>
                  <a:schemeClr val="tx1"/>
                </a:solidFill>
                <a:latin typeface="Noto Serif"/>
                <a:cs typeface="Noto Serif"/>
              </a:defRPr>
            </a:lvl1pPr>
            <a:lvl2pPr>
              <a:lnSpc>
                <a:spcPct val="130000"/>
              </a:lnSpc>
              <a:buClr>
                <a:schemeClr val="accent6"/>
              </a:buClr>
              <a:defRPr>
                <a:solidFill>
                  <a:schemeClr val="tx1"/>
                </a:solidFill>
                <a:latin typeface="Noto Serif"/>
                <a:cs typeface="Noto Serif"/>
              </a:defRPr>
            </a:lvl2pPr>
            <a:lvl3pPr>
              <a:lnSpc>
                <a:spcPct val="130000"/>
              </a:lnSpc>
              <a:buClr>
                <a:schemeClr val="accent6"/>
              </a:buClr>
              <a:defRPr>
                <a:solidFill>
                  <a:schemeClr val="tx1"/>
                </a:solidFill>
                <a:latin typeface="Noto Serif"/>
                <a:cs typeface="Noto Serif"/>
              </a:defRPr>
            </a:lvl3pPr>
            <a:lvl4pPr>
              <a:lnSpc>
                <a:spcPct val="130000"/>
              </a:lnSpc>
              <a:buClr>
                <a:schemeClr val="accent6"/>
              </a:buClr>
              <a:defRPr>
                <a:solidFill>
                  <a:schemeClr val="tx1"/>
                </a:solidFill>
                <a:latin typeface="Noto Serif"/>
                <a:cs typeface="Noto Serif"/>
              </a:defRPr>
            </a:lvl4pPr>
            <a:lvl5pPr>
              <a:lnSpc>
                <a:spcPct val="130000"/>
              </a:lnSpc>
              <a:buClr>
                <a:schemeClr val="accent6"/>
              </a:buClr>
              <a:defRPr>
                <a:solidFill>
                  <a:schemeClr val="tx1"/>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42677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Rectangle 3"/>
          <p:cNvSpPr/>
          <p:nvPr userDrawn="1"/>
        </p:nvSpPr>
        <p:spPr>
          <a:xfrm>
            <a:off x="1023021" y="1059712"/>
            <a:ext cx="7114125" cy="4738575"/>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183949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90285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749C-88D7-5A49-9C67-13CAFB0CF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1A838-EF0F-E445-9AAF-FCCD5A134A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FDE68-E3D0-C448-B6A5-2917BD4AE3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FBF787-FA43-2540-B32D-1707D97ACA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4335B-485C-004F-9A34-11F659576678}"/>
              </a:ext>
            </a:extLst>
          </p:cNvPr>
          <p:cNvSpPr>
            <a:spLocks noGrp="1"/>
          </p:cNvSpPr>
          <p:nvPr>
            <p:ph type="sldNum" sz="quarter" idx="12"/>
          </p:nvPr>
        </p:nvSpPr>
        <p:spPr/>
        <p:txBody>
          <a:bodyPr/>
          <a:lstStyle/>
          <a:p>
            <a:fld id="{4390C1CF-5636-470A-BB95-E0FF03E5F085}" type="slidenum">
              <a:rPr lang="en-US" smtClean="0"/>
              <a:pPr/>
              <a:t>‹#›</a:t>
            </a:fld>
            <a:endParaRPr lang="en-US" dirty="0"/>
          </a:p>
        </p:txBody>
      </p:sp>
    </p:spTree>
    <p:extLst>
      <p:ext uri="{BB962C8B-B14F-4D97-AF65-F5344CB8AC3E}">
        <p14:creationId xmlns:p14="http://schemas.microsoft.com/office/powerpoint/2010/main" val="3064467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b="1">
                <a:solidFill>
                  <a:schemeClr val="tx1"/>
                </a:solidFil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buClr>
                <a:schemeClr val="accent6"/>
              </a:buClr>
              <a:defRPr>
                <a:solidFill>
                  <a:schemeClr val="tx1"/>
                </a:solidFill>
                <a:latin typeface="Noto Serif"/>
                <a:cs typeface="Noto Serif"/>
              </a:defRPr>
            </a:lvl1pPr>
            <a:lvl2pPr>
              <a:lnSpc>
                <a:spcPct val="130000"/>
              </a:lnSpc>
              <a:buClr>
                <a:schemeClr val="accent6"/>
              </a:buClr>
              <a:defRPr>
                <a:solidFill>
                  <a:schemeClr val="tx1"/>
                </a:solidFill>
                <a:latin typeface="Noto Serif"/>
                <a:cs typeface="Noto Serif"/>
              </a:defRPr>
            </a:lvl2pPr>
            <a:lvl3pPr>
              <a:lnSpc>
                <a:spcPct val="130000"/>
              </a:lnSpc>
              <a:buClr>
                <a:schemeClr val="accent6"/>
              </a:buClr>
              <a:defRPr>
                <a:solidFill>
                  <a:schemeClr val="tx1"/>
                </a:solidFill>
                <a:latin typeface="Noto Serif"/>
                <a:cs typeface="Noto Serif"/>
              </a:defRPr>
            </a:lvl3pPr>
            <a:lvl4pPr>
              <a:lnSpc>
                <a:spcPct val="130000"/>
              </a:lnSpc>
              <a:buClr>
                <a:schemeClr val="accent6"/>
              </a:buClr>
              <a:defRPr>
                <a:solidFill>
                  <a:schemeClr val="tx1"/>
                </a:solidFill>
                <a:latin typeface="Noto Serif"/>
                <a:cs typeface="Noto Serif"/>
              </a:defRPr>
            </a:lvl4pPr>
            <a:lvl5pPr>
              <a:lnSpc>
                <a:spcPct val="130000"/>
              </a:lnSpc>
              <a:buClr>
                <a:schemeClr val="accent6"/>
              </a:buClr>
              <a:defRPr>
                <a:solidFill>
                  <a:schemeClr val="tx1"/>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172039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865884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b="1">
                <a:solidFill>
                  <a:schemeClr val="tx1"/>
                </a:solidFil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buClr>
                <a:schemeClr val="accent6"/>
              </a:buClr>
              <a:defRPr>
                <a:solidFill>
                  <a:schemeClr val="tx1"/>
                </a:solidFill>
                <a:latin typeface="Noto Serif"/>
                <a:cs typeface="Noto Serif"/>
              </a:defRPr>
            </a:lvl1pPr>
            <a:lvl2pPr>
              <a:lnSpc>
                <a:spcPct val="130000"/>
              </a:lnSpc>
              <a:buClr>
                <a:schemeClr val="accent6"/>
              </a:buClr>
              <a:defRPr>
                <a:solidFill>
                  <a:schemeClr val="tx1"/>
                </a:solidFill>
                <a:latin typeface="Noto Serif"/>
                <a:cs typeface="Noto Serif"/>
              </a:defRPr>
            </a:lvl2pPr>
            <a:lvl3pPr>
              <a:lnSpc>
                <a:spcPct val="130000"/>
              </a:lnSpc>
              <a:buClr>
                <a:schemeClr val="accent6"/>
              </a:buClr>
              <a:defRPr>
                <a:solidFill>
                  <a:schemeClr val="tx1"/>
                </a:solidFill>
                <a:latin typeface="Noto Serif"/>
                <a:cs typeface="Noto Serif"/>
              </a:defRPr>
            </a:lvl3pPr>
            <a:lvl4pPr>
              <a:lnSpc>
                <a:spcPct val="130000"/>
              </a:lnSpc>
              <a:buClr>
                <a:schemeClr val="accent6"/>
              </a:buClr>
              <a:defRPr>
                <a:solidFill>
                  <a:schemeClr val="tx1"/>
                </a:solidFill>
                <a:latin typeface="Noto Serif"/>
                <a:cs typeface="Noto Serif"/>
              </a:defRPr>
            </a:lvl4pPr>
            <a:lvl5pPr>
              <a:lnSpc>
                <a:spcPct val="130000"/>
              </a:lnSpc>
              <a:buClr>
                <a:schemeClr val="accent6"/>
              </a:buClr>
              <a:defRPr>
                <a:solidFill>
                  <a:schemeClr val="tx1"/>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758580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971388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749C-88D7-5A49-9C67-13CAFB0CF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1A838-EF0F-E445-9AAF-FCCD5A134A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FDE68-E3D0-C448-B6A5-2917BD4AE3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FBF787-FA43-2540-B32D-1707D97ACA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4335B-485C-004F-9A34-11F659576678}"/>
              </a:ext>
            </a:extLst>
          </p:cNvPr>
          <p:cNvSpPr>
            <a:spLocks noGrp="1"/>
          </p:cNvSpPr>
          <p:nvPr>
            <p:ph type="sldNum" sz="quarter" idx="12"/>
          </p:nvPr>
        </p:nvSpPr>
        <p:spPr/>
        <p:txBody>
          <a:bodyPr/>
          <a:lstStyle/>
          <a:p>
            <a:fld id="{4390C1CF-5636-470A-BB95-E0FF03E5F085}" type="slidenum">
              <a:rPr lang="en-US" smtClean="0"/>
              <a:pPr/>
              <a:t>‹#›</a:t>
            </a:fld>
            <a:endParaRPr lang="en-US" dirty="0"/>
          </a:p>
        </p:txBody>
      </p:sp>
    </p:spTree>
    <p:extLst>
      <p:ext uri="{BB962C8B-B14F-4D97-AF65-F5344CB8AC3E}">
        <p14:creationId xmlns:p14="http://schemas.microsoft.com/office/powerpoint/2010/main" val="90527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6335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4" y="482088"/>
            <a:ext cx="8031317" cy="5820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8743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3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b="1">
                <a:solidFill>
                  <a:schemeClr val="tx1"/>
                </a:solidFil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buClr>
                <a:schemeClr val="accent6"/>
              </a:buClr>
              <a:defRPr>
                <a:solidFill>
                  <a:schemeClr val="tx1"/>
                </a:solidFill>
                <a:latin typeface="Noto Serif"/>
                <a:cs typeface="Noto Serif"/>
              </a:defRPr>
            </a:lvl1pPr>
            <a:lvl2pPr>
              <a:lnSpc>
                <a:spcPct val="130000"/>
              </a:lnSpc>
              <a:buClr>
                <a:schemeClr val="accent6"/>
              </a:buClr>
              <a:defRPr>
                <a:solidFill>
                  <a:schemeClr val="tx1"/>
                </a:solidFill>
                <a:latin typeface="Noto Serif"/>
                <a:cs typeface="Noto Serif"/>
              </a:defRPr>
            </a:lvl2pPr>
            <a:lvl3pPr>
              <a:lnSpc>
                <a:spcPct val="130000"/>
              </a:lnSpc>
              <a:buClr>
                <a:schemeClr val="accent6"/>
              </a:buClr>
              <a:defRPr>
                <a:solidFill>
                  <a:schemeClr val="tx1"/>
                </a:solidFill>
                <a:latin typeface="Noto Serif"/>
                <a:cs typeface="Noto Serif"/>
              </a:defRPr>
            </a:lvl3pPr>
            <a:lvl4pPr>
              <a:lnSpc>
                <a:spcPct val="130000"/>
              </a:lnSpc>
              <a:buClr>
                <a:schemeClr val="accent6"/>
              </a:buClr>
              <a:defRPr>
                <a:solidFill>
                  <a:schemeClr val="tx1"/>
                </a:solidFill>
                <a:latin typeface="Noto Serif"/>
                <a:cs typeface="Noto Serif"/>
              </a:defRPr>
            </a:lvl4pPr>
            <a:lvl5pPr>
              <a:lnSpc>
                <a:spcPct val="130000"/>
              </a:lnSpc>
              <a:buClr>
                <a:schemeClr val="accent6"/>
              </a:buClr>
              <a:defRPr>
                <a:solidFill>
                  <a:schemeClr val="tx1"/>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1087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749C-88D7-5A49-9C67-13CAFB0CF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1A838-EF0F-E445-9AAF-FCCD5A134A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FDE68-E3D0-C448-B6A5-2917BD4AE3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FBF787-FA43-2540-B32D-1707D97ACA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4335B-485C-004F-9A34-11F659576678}"/>
              </a:ext>
            </a:extLst>
          </p:cNvPr>
          <p:cNvSpPr>
            <a:spLocks noGrp="1"/>
          </p:cNvSpPr>
          <p:nvPr>
            <p:ph type="sldNum" sz="quarter" idx="12"/>
          </p:nvPr>
        </p:nvSpPr>
        <p:spPr/>
        <p:txBody>
          <a:bodyPr/>
          <a:lstStyle/>
          <a:p>
            <a:fld id="{4390C1CF-5636-470A-BB95-E0FF03E5F085}" type="slidenum">
              <a:rPr lang="en-US" smtClean="0"/>
              <a:pPr/>
              <a:t>‹#›</a:t>
            </a:fld>
            <a:endParaRPr lang="en-US" dirty="0"/>
          </a:p>
        </p:txBody>
      </p:sp>
    </p:spTree>
    <p:extLst>
      <p:ext uri="{BB962C8B-B14F-4D97-AF65-F5344CB8AC3E}">
        <p14:creationId xmlns:p14="http://schemas.microsoft.com/office/powerpoint/2010/main" val="216782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65985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771063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433" y="691263"/>
            <a:ext cx="733452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05433" y="2016825"/>
            <a:ext cx="7334529" cy="40672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 id="2147483691" r:id="rId6"/>
    <p:sldLayoutId id="2147483692" r:id="rId7"/>
    <p:sldLayoutId id="2147483693" r:id="rId8"/>
    <p:sldLayoutId id="2147483694" r:id="rId9"/>
    <p:sldLayoutId id="2147483763" r:id="rId10"/>
    <p:sldLayoutId id="2147483768" r:id="rId11"/>
  </p:sldLayoutIdLst>
  <p:hf sldNum="0" hdr="0" ftr="0" dt="0"/>
  <p:txStyles>
    <p:titleStyle>
      <a:lvl1pPr algn="l" defTabSz="457200" rtl="0" eaLnBrk="1" latinLnBrk="0" hangingPunct="1">
        <a:spcBef>
          <a:spcPct val="0"/>
        </a:spcBef>
        <a:buNone/>
        <a:defRPr sz="4400" b="0" i="0" kern="1200">
          <a:solidFill>
            <a:srgbClr val="002776"/>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585E60"/>
          </a:solidFill>
          <a:latin typeface="Noto Serif"/>
          <a:ea typeface="+mn-ea"/>
          <a:cs typeface="Noto Serif"/>
        </a:defRPr>
      </a:lvl1pPr>
      <a:lvl2pPr marL="742950" indent="-285750" algn="l" defTabSz="457200" rtl="0" eaLnBrk="1" latinLnBrk="0" hangingPunct="1">
        <a:spcBef>
          <a:spcPct val="20000"/>
        </a:spcBef>
        <a:buFont typeface="Arial"/>
        <a:buChar char="–"/>
        <a:defRPr sz="2800" b="0" i="0" kern="1200">
          <a:solidFill>
            <a:srgbClr val="585E60"/>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585E60"/>
          </a:solidFill>
          <a:latin typeface="Noto Serif"/>
          <a:ea typeface="+mn-ea"/>
          <a:cs typeface="Noto Serif"/>
        </a:defRPr>
      </a:lvl3pPr>
      <a:lvl4pPr marL="16002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811362" y="693736"/>
            <a:ext cx="753443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1362" y="2019299"/>
            <a:ext cx="7534430" cy="31430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HSU-REV.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45792" y="5838286"/>
            <a:ext cx="432452" cy="740664"/>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 id="2147483695" r:id="rId6"/>
    <p:sldLayoutId id="2147483696" r:id="rId7"/>
    <p:sldLayoutId id="2147483697" r:id="rId8"/>
    <p:sldLayoutId id="2147483698" r:id="rId9"/>
    <p:sldLayoutId id="2147483699" r:id="rId10"/>
    <p:sldLayoutId id="2147483719" r:id="rId11"/>
  </p:sldLayoutIdLst>
  <p:hf sldNum="0" hdr="0" ftr="0" dt="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752568" y="667743"/>
            <a:ext cx="7652018" cy="11430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52568" y="1993305"/>
            <a:ext cx="7652018" cy="40555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 id="2147483764" r:id="rId2"/>
    <p:sldLayoutId id="2147483765" r:id="rId3"/>
    <p:sldLayoutId id="2147483766" r:id="rId4"/>
    <p:sldLayoutId id="2147483767" r:id="rId5"/>
  </p:sldLayoutIdLst>
  <p:hf sldNum="0" hdr="0" ftr="0" dt="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CCBFEBCE-B78F-4885-8752-45F010027B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232" r="11553" b="-1"/>
          <a:stretch/>
        </p:blipFill>
        <p:spPr>
          <a:xfrm>
            <a:off x="20" y="10"/>
            <a:ext cx="9143980" cy="6857990"/>
          </a:xfrm>
          <a:prstGeom prst="rect">
            <a:avLst/>
          </a:prstGeom>
          <a:noFill/>
        </p:spPr>
      </p:pic>
      <p:sp>
        <p:nvSpPr>
          <p:cNvPr id="2" name="TextBox 1">
            <a:extLst>
              <a:ext uri="{FF2B5EF4-FFF2-40B4-BE49-F238E27FC236}">
                <a16:creationId xmlns:a16="http://schemas.microsoft.com/office/drawing/2014/main" id="{45FA4917-528D-0947-8491-B293C1167E0C}"/>
              </a:ext>
            </a:extLst>
          </p:cNvPr>
          <p:cNvSpPr txBox="1"/>
          <p:nvPr/>
        </p:nvSpPr>
        <p:spPr>
          <a:xfrm>
            <a:off x="1940215" y="2010661"/>
            <a:ext cx="5300242" cy="3104177"/>
          </a:xfrm>
          <a:prstGeom prst="rect">
            <a:avLst/>
          </a:prstGeom>
        </p:spPr>
        <p:txBody>
          <a:bodyPr vert="horz" lIns="91440" tIns="45720" rIns="91440" bIns="45720" rtlCol="0" anchor="ctr">
            <a:normAutofit fontScale="92500"/>
          </a:bodyPr>
          <a:lstStyle/>
          <a:p>
            <a:pPr marL="228600" indent="-173736">
              <a:spcBef>
                <a:spcPct val="0"/>
              </a:spcBef>
              <a:spcAft>
                <a:spcPts val="600"/>
              </a:spcAft>
            </a:pPr>
            <a:r>
              <a:rPr lang="en-US" sz="4400" b="0" i="0" kern="1200" baseline="0" dirty="0">
                <a:solidFill>
                  <a:srgbClr val="002776"/>
                </a:solidFill>
                <a:latin typeface="Lato Regular"/>
                <a:ea typeface="+mj-ea"/>
                <a:cs typeface="Lato Regular"/>
              </a:rPr>
              <a:t>Substance Use Disorders: </a:t>
            </a:r>
          </a:p>
          <a:p>
            <a:pPr marL="228600" indent="-173736">
              <a:spcBef>
                <a:spcPct val="0"/>
              </a:spcBef>
              <a:spcAft>
                <a:spcPts val="600"/>
              </a:spcAft>
            </a:pPr>
            <a:r>
              <a:rPr lang="en-US" sz="4400" b="0" i="0" kern="1200" baseline="0" dirty="0">
                <a:solidFill>
                  <a:srgbClr val="002776"/>
                </a:solidFill>
                <a:latin typeface="Lato Regular"/>
                <a:ea typeface="+mj-ea"/>
                <a:cs typeface="Lato Regular"/>
              </a:rPr>
              <a:t>Brains, Behavior, Diagnosis, Treatment</a:t>
            </a:r>
          </a:p>
        </p:txBody>
      </p:sp>
    </p:spTree>
    <p:extLst>
      <p:ext uri="{BB962C8B-B14F-4D97-AF65-F5344CB8AC3E}">
        <p14:creationId xmlns:p14="http://schemas.microsoft.com/office/powerpoint/2010/main" val="2351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8F64-DED8-5B4A-8BE2-054DE6963AD8}"/>
              </a:ext>
            </a:extLst>
          </p:cNvPr>
          <p:cNvSpPr>
            <a:spLocks noGrp="1"/>
          </p:cNvSpPr>
          <p:nvPr>
            <p:ph type="title"/>
          </p:nvPr>
        </p:nvSpPr>
        <p:spPr>
          <a:xfrm>
            <a:off x="905433" y="691263"/>
            <a:ext cx="7334529" cy="1143000"/>
          </a:xfrm>
        </p:spPr>
        <p:txBody>
          <a:bodyPr anchor="ctr">
            <a:normAutofit/>
          </a:bodyPr>
          <a:lstStyle/>
          <a:p>
            <a:r>
              <a:rPr lang="en-US"/>
              <a:t>Objectives</a:t>
            </a:r>
          </a:p>
        </p:txBody>
      </p:sp>
      <p:sp>
        <p:nvSpPr>
          <p:cNvPr id="3" name="Text Placeholder 2">
            <a:extLst>
              <a:ext uri="{FF2B5EF4-FFF2-40B4-BE49-F238E27FC236}">
                <a16:creationId xmlns:a16="http://schemas.microsoft.com/office/drawing/2014/main" id="{4FB4DA0B-F7BA-FA46-A49F-3EB4451EEB8B}"/>
              </a:ext>
            </a:extLst>
          </p:cNvPr>
          <p:cNvSpPr>
            <a:spLocks noGrp="1"/>
          </p:cNvSpPr>
          <p:nvPr>
            <p:ph idx="1"/>
          </p:nvPr>
        </p:nvSpPr>
        <p:spPr>
          <a:xfrm>
            <a:off x="905433" y="2016825"/>
            <a:ext cx="7334529" cy="4067277"/>
          </a:xfrm>
        </p:spPr>
        <p:txBody>
          <a:bodyPr>
            <a:normAutofit lnSpcReduction="10000"/>
          </a:bodyPr>
          <a:lstStyle/>
          <a:p>
            <a:pPr marL="0" indent="0">
              <a:buNone/>
            </a:pPr>
            <a:r>
              <a:rPr lang="en-US" dirty="0">
                <a:solidFill>
                  <a:schemeClr val="tx2">
                    <a:lumMod val="50000"/>
                  </a:schemeClr>
                </a:solidFill>
                <a:latin typeface="+mn-lt"/>
              </a:rPr>
              <a:t>1. Review the diagnostic criteria for substance use disorders</a:t>
            </a:r>
          </a:p>
          <a:p>
            <a:pPr marL="457200" indent="-457200">
              <a:buFont typeface="+mj-lt"/>
              <a:buAutoNum type="arabicPeriod"/>
            </a:pPr>
            <a:endParaRPr lang="en-US" dirty="0">
              <a:solidFill>
                <a:schemeClr val="tx2">
                  <a:lumMod val="50000"/>
                </a:schemeClr>
              </a:solidFill>
              <a:latin typeface="+mn-lt"/>
            </a:endParaRPr>
          </a:p>
          <a:p>
            <a:pPr marL="0" indent="0">
              <a:buNone/>
            </a:pPr>
            <a:r>
              <a:rPr lang="en-US" b="1" dirty="0">
                <a:solidFill>
                  <a:schemeClr val="tx2">
                    <a:lumMod val="50000"/>
                  </a:schemeClr>
                </a:solidFill>
                <a:latin typeface="+mn-lt"/>
              </a:rPr>
              <a:t>2. Understand (some of) how substance use disorders develop</a:t>
            </a:r>
          </a:p>
          <a:p>
            <a:pPr marL="0" indent="0">
              <a:buNone/>
            </a:pPr>
            <a:endParaRPr lang="en-US" dirty="0">
              <a:solidFill>
                <a:schemeClr val="tx2">
                  <a:lumMod val="50000"/>
                </a:schemeClr>
              </a:solidFill>
              <a:latin typeface="+mn-lt"/>
            </a:endParaRPr>
          </a:p>
          <a:p>
            <a:pPr marL="0" indent="0">
              <a:buNone/>
            </a:pPr>
            <a:r>
              <a:rPr lang="en-US" dirty="0">
                <a:solidFill>
                  <a:schemeClr val="tx2">
                    <a:lumMod val="50000"/>
                  </a:schemeClr>
                </a:solidFill>
                <a:latin typeface="+mn-lt"/>
              </a:rPr>
              <a:t>3. Discuss medications that treat OUD: who, what, when</a:t>
            </a:r>
          </a:p>
          <a:p>
            <a:endParaRPr lang="en-US" dirty="0"/>
          </a:p>
        </p:txBody>
      </p:sp>
    </p:spTree>
    <p:extLst>
      <p:ext uri="{BB962C8B-B14F-4D97-AF65-F5344CB8AC3E}">
        <p14:creationId xmlns:p14="http://schemas.microsoft.com/office/powerpoint/2010/main" val="34715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6C850-5774-D84D-8B5F-A6FFE1422271}"/>
              </a:ext>
            </a:extLst>
          </p:cNvPr>
          <p:cNvSpPr txBox="1"/>
          <p:nvPr/>
        </p:nvSpPr>
        <p:spPr>
          <a:xfrm>
            <a:off x="905433" y="691263"/>
            <a:ext cx="7334529" cy="1143000"/>
          </a:xfrm>
          <a:prstGeom prst="rect">
            <a:avLst/>
          </a:prstGeom>
        </p:spPr>
        <p:txBody>
          <a:bodyPr vert="horz" lIns="91440" tIns="45720" rIns="91440" bIns="45720" rtlCol="0" anchor="ctr">
            <a:normAutofit fontScale="92500"/>
          </a:bodyPr>
          <a:lstStyle/>
          <a:p>
            <a:pPr>
              <a:spcBef>
                <a:spcPct val="0"/>
              </a:spcBef>
              <a:spcAft>
                <a:spcPts val="600"/>
              </a:spcAft>
            </a:pPr>
            <a:r>
              <a:rPr lang="en-US" sz="4100" b="0" i="0" kern="1200" dirty="0">
                <a:solidFill>
                  <a:srgbClr val="002776"/>
                </a:solidFill>
                <a:latin typeface="Noto Sans" panose="020B0502040504020204" pitchFamily="34"/>
                <a:ea typeface="Noto Sans" panose="020B0502040504020204" pitchFamily="34"/>
                <a:cs typeface="Noto Sans" panose="020B0502040504020204" pitchFamily="34"/>
              </a:rPr>
              <a:t>Mesolimbic Dopamine System</a:t>
            </a:r>
          </a:p>
        </p:txBody>
      </p:sp>
      <p:pic>
        <p:nvPicPr>
          <p:cNvPr id="58" name="image4.png" descr="Content Placeholder 3"/>
          <p:cNvPicPr>
            <a:picLocks noChangeAspect="1"/>
          </p:cNvPicPr>
          <p:nvPr/>
        </p:nvPicPr>
        <p:blipFill>
          <a:blip r:embed="rId3"/>
          <a:srcRect l="12555" t="14930" r="10916" b="5711"/>
          <a:stretch>
            <a:fillRect/>
          </a:stretch>
        </p:blipFill>
        <p:spPr>
          <a:xfrm>
            <a:off x="1957874" y="2016825"/>
            <a:ext cx="5229646" cy="4067277"/>
          </a:xfrm>
          <a:prstGeom prst="rect">
            <a:avLst/>
          </a:prstGeom>
          <a:noFill/>
          <a:ln w="12700">
            <a:miter lim="400000"/>
          </a:ln>
          <a:effectLst>
            <a:outerShdw blurRad="203200" dist="50800" dir="5400000" rotWithShape="0">
              <a:srgbClr val="48434A">
                <a:alpha val="75000"/>
              </a:srgbClr>
            </a:outerShdw>
          </a:effectLst>
        </p:spPr>
      </p:pic>
    </p:spTree>
    <p:extLst>
      <p:ext uri="{BB962C8B-B14F-4D97-AF65-F5344CB8AC3E}">
        <p14:creationId xmlns:p14="http://schemas.microsoft.com/office/powerpoint/2010/main" val="211049789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asted-image.pdf" descr="pasted-image.pdf"/>
          <p:cNvPicPr>
            <a:picLocks noChangeAspect="1"/>
          </p:cNvPicPr>
          <p:nvPr/>
        </p:nvPicPr>
        <p:blipFill>
          <a:blip r:embed="rId3"/>
          <a:stretch>
            <a:fillRect/>
          </a:stretch>
        </p:blipFill>
        <p:spPr>
          <a:xfrm>
            <a:off x="292711" y="1526134"/>
            <a:ext cx="1878990" cy="2235311"/>
          </a:xfrm>
          <a:prstGeom prst="rect">
            <a:avLst/>
          </a:prstGeom>
          <a:ln w="12700">
            <a:miter lim="400000"/>
          </a:ln>
          <a:effectLst>
            <a:outerShdw blurRad="139700" dist="50800" dir="5400000" rotWithShape="0">
              <a:srgbClr val="48434A">
                <a:alpha val="24579"/>
              </a:srgbClr>
            </a:outerShdw>
          </a:effectLst>
        </p:spPr>
      </p:pic>
      <p:pic>
        <p:nvPicPr>
          <p:cNvPr id="3" name="Picture 4" descr="Picture 4">
            <a:extLst>
              <a:ext uri="{FF2B5EF4-FFF2-40B4-BE49-F238E27FC236}">
                <a16:creationId xmlns:a16="http://schemas.microsoft.com/office/drawing/2014/main" id="{F7F25991-99DB-1D43-9087-6A954398B21A}"/>
              </a:ext>
            </a:extLst>
          </p:cNvPr>
          <p:cNvPicPr>
            <a:picLocks/>
          </p:cNvPicPr>
          <p:nvPr/>
        </p:nvPicPr>
        <p:blipFill>
          <a:blip r:embed="rId4"/>
          <a:srcRect l="170" t="187" b="120"/>
          <a:stretch>
            <a:fillRect/>
          </a:stretch>
        </p:blipFill>
        <p:spPr>
          <a:xfrm>
            <a:off x="2971800" y="2800350"/>
            <a:ext cx="2445707" cy="2114551"/>
          </a:xfrm>
          <a:prstGeom prst="rect">
            <a:avLst/>
          </a:prstGeom>
          <a:ln w="12700">
            <a:miter lim="400000"/>
          </a:ln>
          <a:effectLst>
            <a:outerShdw blurRad="203200" dist="50800" dir="5400000" rotWithShape="0">
              <a:srgbClr val="48434A">
                <a:alpha val="75000"/>
              </a:srgbClr>
            </a:outerShdw>
          </a:effectLst>
        </p:spPr>
      </p:pic>
      <p:sp>
        <p:nvSpPr>
          <p:cNvPr id="4" name="TextBox 3">
            <a:extLst>
              <a:ext uri="{FF2B5EF4-FFF2-40B4-BE49-F238E27FC236}">
                <a16:creationId xmlns:a16="http://schemas.microsoft.com/office/drawing/2014/main" id="{79A7CC7D-DF1A-BF47-B076-D031C6AA8EEA}"/>
              </a:ext>
            </a:extLst>
          </p:cNvPr>
          <p:cNvSpPr txBox="1"/>
          <p:nvPr/>
        </p:nvSpPr>
        <p:spPr>
          <a:xfrm>
            <a:off x="3086101" y="2057400"/>
            <a:ext cx="1992853" cy="369332"/>
          </a:xfrm>
          <a:prstGeom prst="rect">
            <a:avLst/>
          </a:prstGeom>
          <a:noFill/>
        </p:spPr>
        <p:txBody>
          <a:bodyPr wrap="none" rtlCol="0">
            <a:spAutoFit/>
          </a:bodyPr>
          <a:lstStyle/>
          <a:p>
            <a:r>
              <a:rPr lang="en-US" dirty="0">
                <a:solidFill>
                  <a:schemeClr val="tx2">
                    <a:lumMod val="50000"/>
                  </a:schemeClr>
                </a:solidFill>
                <a:latin typeface="+mn-lt"/>
              </a:rPr>
              <a:t>1970s: Dopamine</a:t>
            </a:r>
          </a:p>
        </p:txBody>
      </p:sp>
      <p:sp>
        <p:nvSpPr>
          <p:cNvPr id="5" name="TextBox 4">
            <a:extLst>
              <a:ext uri="{FF2B5EF4-FFF2-40B4-BE49-F238E27FC236}">
                <a16:creationId xmlns:a16="http://schemas.microsoft.com/office/drawing/2014/main" id="{010E2BA8-7095-F04F-83BF-90916C6C37A7}"/>
              </a:ext>
            </a:extLst>
          </p:cNvPr>
          <p:cNvSpPr txBox="1"/>
          <p:nvPr/>
        </p:nvSpPr>
        <p:spPr>
          <a:xfrm>
            <a:off x="497523" y="1256134"/>
            <a:ext cx="2069797" cy="369332"/>
          </a:xfrm>
          <a:prstGeom prst="rect">
            <a:avLst/>
          </a:prstGeom>
          <a:noFill/>
        </p:spPr>
        <p:txBody>
          <a:bodyPr wrap="none" rtlCol="0">
            <a:spAutoFit/>
          </a:bodyPr>
          <a:lstStyle/>
          <a:p>
            <a:r>
              <a:rPr lang="en-US" dirty="0">
                <a:solidFill>
                  <a:schemeClr val="tx1">
                    <a:lumMod val="50000"/>
                  </a:schemeClr>
                </a:solidFill>
                <a:latin typeface="+mn-lt"/>
              </a:rPr>
              <a:t>1950s : electrodes</a:t>
            </a:r>
          </a:p>
        </p:txBody>
      </p:sp>
      <p:sp>
        <p:nvSpPr>
          <p:cNvPr id="6" name="TextBox 5">
            <a:extLst>
              <a:ext uri="{FF2B5EF4-FFF2-40B4-BE49-F238E27FC236}">
                <a16:creationId xmlns:a16="http://schemas.microsoft.com/office/drawing/2014/main" id="{CF2DAC86-E1EC-6345-8606-867987D6ED01}"/>
              </a:ext>
            </a:extLst>
          </p:cNvPr>
          <p:cNvSpPr txBox="1"/>
          <p:nvPr/>
        </p:nvSpPr>
        <p:spPr>
          <a:xfrm>
            <a:off x="6453378" y="3999989"/>
            <a:ext cx="2018501" cy="646331"/>
          </a:xfrm>
          <a:prstGeom prst="rect">
            <a:avLst/>
          </a:prstGeom>
          <a:noFill/>
        </p:spPr>
        <p:txBody>
          <a:bodyPr wrap="none" rtlCol="0">
            <a:spAutoFit/>
          </a:bodyPr>
          <a:lstStyle/>
          <a:p>
            <a:r>
              <a:rPr lang="en-US" dirty="0">
                <a:solidFill>
                  <a:schemeClr val="tx2">
                    <a:lumMod val="50000"/>
                  </a:schemeClr>
                </a:solidFill>
                <a:latin typeface="+mn-lt"/>
                <a:cs typeface="Arial" panose="020B0604020202020204" pitchFamily="34" charset="0"/>
              </a:rPr>
              <a:t>Desire and Drives</a:t>
            </a:r>
          </a:p>
          <a:p>
            <a:endParaRPr lang="en-US" sz="1800" dirty="0"/>
          </a:p>
        </p:txBody>
      </p:sp>
      <p:sp>
        <p:nvSpPr>
          <p:cNvPr id="7" name="Right Arrow 6">
            <a:extLst>
              <a:ext uri="{FF2B5EF4-FFF2-40B4-BE49-F238E27FC236}">
                <a16:creationId xmlns:a16="http://schemas.microsoft.com/office/drawing/2014/main" id="{659BD05A-505B-3349-89EC-4F0FB8124B22}"/>
              </a:ext>
            </a:extLst>
          </p:cNvPr>
          <p:cNvSpPr/>
          <p:nvPr/>
        </p:nvSpPr>
        <p:spPr>
          <a:xfrm>
            <a:off x="5719572" y="3999989"/>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810095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Picture 2"/>
          <p:cNvPicPr>
            <a:picLocks noChangeAspect="1"/>
          </p:cNvPicPr>
          <p:nvPr/>
        </p:nvPicPr>
        <p:blipFill>
          <a:blip r:embed="rId3"/>
          <a:srcRect/>
          <a:stretch>
            <a:fillRect/>
          </a:stretch>
        </p:blipFill>
        <p:spPr>
          <a:xfrm>
            <a:off x="185351" y="1519881"/>
            <a:ext cx="4483099" cy="3429000"/>
          </a:xfrm>
          <a:prstGeom prst="rect">
            <a:avLst/>
          </a:prstGeom>
          <a:ln w="12700">
            <a:miter lim="400000"/>
          </a:ln>
          <a:effectLst>
            <a:outerShdw blurRad="203200" dist="50800" dir="5400000" rotWithShape="0">
              <a:srgbClr val="48434A">
                <a:alpha val="75000"/>
              </a:srgbClr>
            </a:outerShdw>
          </a:effectLst>
        </p:spPr>
      </p:pic>
      <p:sp>
        <p:nvSpPr>
          <p:cNvPr id="2" name="TextBox 1">
            <a:extLst>
              <a:ext uri="{FF2B5EF4-FFF2-40B4-BE49-F238E27FC236}">
                <a16:creationId xmlns:a16="http://schemas.microsoft.com/office/drawing/2014/main" id="{97BEADFB-A3F3-A649-81D3-381D02E51431}"/>
              </a:ext>
            </a:extLst>
          </p:cNvPr>
          <p:cNvSpPr txBox="1"/>
          <p:nvPr/>
        </p:nvSpPr>
        <p:spPr>
          <a:xfrm>
            <a:off x="4927600" y="1066800"/>
            <a:ext cx="3898900" cy="4893647"/>
          </a:xfrm>
          <a:prstGeom prst="rect">
            <a:avLst/>
          </a:prstGeom>
          <a:noFill/>
        </p:spPr>
        <p:txBody>
          <a:bodyPr wrap="square" rtlCol="0">
            <a:spAutoFit/>
          </a:bodyPr>
          <a:lstStyle/>
          <a:p>
            <a:r>
              <a:rPr lang="en-US" sz="2400" dirty="0">
                <a:solidFill>
                  <a:schemeClr val="tx1">
                    <a:lumMod val="50000"/>
                  </a:schemeClr>
                </a:solidFill>
              </a:rPr>
              <a:t>The use of dopamine neurons to shape responses to rewards is seen in simple organisms like worms and flies.</a:t>
            </a:r>
          </a:p>
          <a:p>
            <a:endParaRPr lang="en-US" sz="2400" dirty="0">
              <a:solidFill>
                <a:schemeClr val="tx1">
                  <a:lumMod val="50000"/>
                </a:schemeClr>
              </a:solidFill>
            </a:endParaRPr>
          </a:p>
          <a:p>
            <a:r>
              <a:rPr lang="en-US" sz="2400" dirty="0">
                <a:solidFill>
                  <a:schemeClr val="tx1">
                    <a:lumMod val="50000"/>
                  </a:schemeClr>
                </a:solidFill>
              </a:rPr>
              <a:t>It evolved millions of years ago. </a:t>
            </a:r>
          </a:p>
          <a:p>
            <a:endParaRPr lang="en-US" sz="2400" dirty="0">
              <a:solidFill>
                <a:schemeClr val="tx1">
                  <a:lumMod val="50000"/>
                </a:schemeClr>
              </a:solidFill>
            </a:endParaRPr>
          </a:p>
          <a:p>
            <a:r>
              <a:rPr lang="en-US" sz="2400" dirty="0">
                <a:solidFill>
                  <a:schemeClr val="tx1">
                    <a:lumMod val="50000"/>
                  </a:schemeClr>
                </a:solidFill>
              </a:rPr>
              <a:t>Dopaminergic impulses tell organisms to move toward reward (warmth, food, moisture)</a:t>
            </a:r>
          </a:p>
        </p:txBody>
      </p:sp>
    </p:spTree>
    <p:extLst>
      <p:ext uri="{BB962C8B-B14F-4D97-AF65-F5344CB8AC3E}">
        <p14:creationId xmlns:p14="http://schemas.microsoft.com/office/powerpoint/2010/main" val="396021732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Content Placeholder 3">
            <a:extLst>
              <a:ext uri="{FF2B5EF4-FFF2-40B4-BE49-F238E27FC236}">
                <a16:creationId xmlns:a16="http://schemas.microsoft.com/office/drawing/2014/main" id="{E55D5B2F-CD3E-0245-BC1F-BCC63B74D822}"/>
              </a:ext>
            </a:extLst>
          </p:cNvPr>
          <p:cNvPicPr>
            <a:picLocks noChangeAspect="1"/>
          </p:cNvPicPr>
          <p:nvPr/>
        </p:nvPicPr>
        <p:blipFill>
          <a:blip r:embed="rId3">
            <a:alphaModFix amt="90000"/>
          </a:blip>
          <a:srcRect l="12551" t="14930" r="10917" b="5712"/>
          <a:stretch>
            <a:fillRect/>
          </a:stretch>
        </p:blipFill>
        <p:spPr>
          <a:xfrm>
            <a:off x="355600" y="1136650"/>
            <a:ext cx="4076700" cy="3162300"/>
          </a:xfrm>
          <a:prstGeom prst="rect">
            <a:avLst/>
          </a:prstGeom>
          <a:ln w="12700">
            <a:miter lim="400000"/>
          </a:ln>
          <a:effectLst>
            <a:outerShdw blurRad="203200" dist="50800" dir="5400000" rotWithShape="0">
              <a:srgbClr val="48434A">
                <a:alpha val="75000"/>
              </a:srgbClr>
            </a:outerShdw>
          </a:effectLst>
        </p:spPr>
      </p:pic>
      <p:sp>
        <p:nvSpPr>
          <p:cNvPr id="2" name="TextBox 1">
            <a:extLst>
              <a:ext uri="{FF2B5EF4-FFF2-40B4-BE49-F238E27FC236}">
                <a16:creationId xmlns:a16="http://schemas.microsoft.com/office/drawing/2014/main" id="{613BC6D8-167E-F448-8F5D-EF489C4F57B0}"/>
              </a:ext>
            </a:extLst>
          </p:cNvPr>
          <p:cNvSpPr txBox="1"/>
          <p:nvPr/>
        </p:nvSpPr>
        <p:spPr>
          <a:xfrm>
            <a:off x="4836903" y="475690"/>
            <a:ext cx="3951497" cy="6186309"/>
          </a:xfrm>
          <a:prstGeom prst="rect">
            <a:avLst/>
          </a:prstGeom>
          <a:noFill/>
        </p:spPr>
        <p:txBody>
          <a:bodyPr wrap="square" rtlCol="0">
            <a:spAutoFit/>
          </a:bodyPr>
          <a:lstStyle/>
          <a:p>
            <a:pPr marL="257175" indent="-257175">
              <a:buFont typeface="Arial" panose="020B0604020202020204" pitchFamily="34" charset="0"/>
              <a:buChar char="•"/>
            </a:pPr>
            <a:r>
              <a:rPr lang="en-US" sz="2400" dirty="0">
                <a:solidFill>
                  <a:schemeClr val="tx1">
                    <a:lumMod val="50000"/>
                  </a:schemeClr>
                </a:solidFill>
              </a:rPr>
              <a:t>In humans, those dopaminergic impulses travel through the NAC</a:t>
            </a:r>
          </a:p>
          <a:p>
            <a:pPr marL="257175" indent="-257175">
              <a:buFont typeface="Arial" panose="020B0604020202020204" pitchFamily="34" charset="0"/>
              <a:buChar char="•"/>
            </a:pPr>
            <a:endParaRPr lang="en-US" sz="2400" dirty="0">
              <a:solidFill>
                <a:schemeClr val="tx2">
                  <a:lumMod val="50000"/>
                </a:schemeClr>
              </a:solidFill>
              <a:latin typeface="+mn-lt"/>
            </a:endParaRPr>
          </a:p>
          <a:p>
            <a:pPr marL="257175" indent="-257175">
              <a:buFont typeface="Arial" panose="020B0604020202020204" pitchFamily="34" charset="0"/>
              <a:buChar char="•"/>
            </a:pPr>
            <a:r>
              <a:rPr lang="en-US" sz="2400" dirty="0">
                <a:solidFill>
                  <a:schemeClr val="tx2">
                    <a:lumMod val="50000"/>
                  </a:schemeClr>
                </a:solidFill>
                <a:latin typeface="+mn-lt"/>
              </a:rPr>
              <a:t>Mediates responses to food, sex, social interactions</a:t>
            </a:r>
          </a:p>
          <a:p>
            <a:pPr marL="257175" indent="-257175">
              <a:buFont typeface="Arial" panose="020B0604020202020204" pitchFamily="34" charset="0"/>
              <a:buChar char="•"/>
            </a:pPr>
            <a:endParaRPr lang="en-US" sz="2400" dirty="0">
              <a:solidFill>
                <a:schemeClr val="tx2">
                  <a:lumMod val="50000"/>
                </a:schemeClr>
              </a:solidFill>
            </a:endParaRPr>
          </a:p>
          <a:p>
            <a:pPr marL="257175" indent="-257175">
              <a:buFont typeface="Arial" panose="020B0604020202020204" pitchFamily="34" charset="0"/>
              <a:buChar char="•"/>
            </a:pPr>
            <a:r>
              <a:rPr lang="en-US" sz="2400" dirty="0">
                <a:solidFill>
                  <a:schemeClr val="tx2">
                    <a:lumMod val="50000"/>
                  </a:schemeClr>
                </a:solidFill>
                <a:latin typeface="+mn-lt"/>
              </a:rPr>
              <a:t>DA projections from VTA to NA release DA and tell the NA to go for it!</a:t>
            </a:r>
          </a:p>
          <a:p>
            <a:endParaRPr lang="en-US" sz="2400" dirty="0">
              <a:solidFill>
                <a:schemeClr val="tx2">
                  <a:lumMod val="50000"/>
                </a:schemeClr>
              </a:solidFill>
              <a:latin typeface="+mn-lt"/>
            </a:endParaRPr>
          </a:p>
          <a:p>
            <a:pPr marL="257175" indent="-257175">
              <a:buFont typeface="Arial" panose="020B0604020202020204" pitchFamily="34" charset="0"/>
              <a:buChar char="•"/>
            </a:pPr>
            <a:r>
              <a:rPr lang="en-US" sz="2400" dirty="0">
                <a:solidFill>
                  <a:schemeClr val="tx2">
                    <a:lumMod val="50000"/>
                  </a:schemeClr>
                </a:solidFill>
                <a:latin typeface="+mn-lt"/>
              </a:rPr>
              <a:t>Connects with memory and emotional centers so it can be repeated in the future</a:t>
            </a:r>
          </a:p>
          <a:p>
            <a:endParaRPr lang="en-US" sz="1800" dirty="0"/>
          </a:p>
          <a:p>
            <a:endParaRPr lang="en-US" sz="1800" dirty="0"/>
          </a:p>
        </p:txBody>
      </p:sp>
    </p:spTree>
    <p:extLst>
      <p:ext uri="{BB962C8B-B14F-4D97-AF65-F5344CB8AC3E}">
        <p14:creationId xmlns:p14="http://schemas.microsoft.com/office/powerpoint/2010/main" val="9332327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ontent Placeholder 3">
            <a:extLst>
              <a:ext uri="{FF2B5EF4-FFF2-40B4-BE49-F238E27FC236}">
                <a16:creationId xmlns:a16="http://schemas.microsoft.com/office/drawing/2014/main" id="{748B3FE2-26B8-084C-8369-5BE970DA55BD}"/>
              </a:ext>
            </a:extLst>
          </p:cNvPr>
          <p:cNvPicPr>
            <a:picLocks noChangeAspect="1"/>
          </p:cNvPicPr>
          <p:nvPr/>
        </p:nvPicPr>
        <p:blipFill>
          <a:blip r:embed="rId3"/>
          <a:srcRect t="4742" b="4742"/>
          <a:stretch>
            <a:fillRect/>
          </a:stretch>
        </p:blipFill>
        <p:spPr>
          <a:xfrm>
            <a:off x="350098" y="247319"/>
            <a:ext cx="3536102" cy="2876881"/>
          </a:xfrm>
          <a:prstGeom prst="rect">
            <a:avLst/>
          </a:prstGeom>
          <a:ln w="12700">
            <a:miter lim="400000"/>
          </a:ln>
          <a:effectLst>
            <a:outerShdw blurRad="203200" dist="50800" dir="5400000" rotWithShape="0">
              <a:srgbClr val="48434A">
                <a:alpha val="75000"/>
              </a:srgbClr>
            </a:outerShdw>
          </a:effectLst>
        </p:spPr>
      </p:pic>
      <p:pic>
        <p:nvPicPr>
          <p:cNvPr id="5" name="Picture 1" descr="Picture 1">
            <a:extLst>
              <a:ext uri="{FF2B5EF4-FFF2-40B4-BE49-F238E27FC236}">
                <a16:creationId xmlns:a16="http://schemas.microsoft.com/office/drawing/2014/main" id="{B9A8BE2C-161C-9E40-8125-A90C23209B72}"/>
              </a:ext>
            </a:extLst>
          </p:cNvPr>
          <p:cNvPicPr>
            <a:picLocks noChangeAspect="1"/>
          </p:cNvPicPr>
          <p:nvPr/>
        </p:nvPicPr>
        <p:blipFill>
          <a:blip r:embed="rId4"/>
          <a:srcRect l="1381" t="17308" r="1381" b="7608"/>
          <a:stretch>
            <a:fillRect/>
          </a:stretch>
        </p:blipFill>
        <p:spPr>
          <a:xfrm>
            <a:off x="5549902" y="393700"/>
            <a:ext cx="2997198" cy="2628900"/>
          </a:xfrm>
          <a:prstGeom prst="rect">
            <a:avLst/>
          </a:prstGeom>
          <a:ln w="12700">
            <a:miter lim="400000"/>
          </a:ln>
          <a:effectLst>
            <a:outerShdw blurRad="203200" dist="50800" dir="5400000" rotWithShape="0">
              <a:srgbClr val="48434A">
                <a:alpha val="75000"/>
              </a:srgbClr>
            </a:outerShdw>
          </a:effectLst>
        </p:spPr>
      </p:pic>
      <p:sp>
        <p:nvSpPr>
          <p:cNvPr id="6" name="Right Arrow 5">
            <a:extLst>
              <a:ext uri="{FF2B5EF4-FFF2-40B4-BE49-F238E27FC236}">
                <a16:creationId xmlns:a16="http://schemas.microsoft.com/office/drawing/2014/main" id="{26D9D198-8DF9-9249-A77C-1733C7AFBDAA}"/>
              </a:ext>
            </a:extLst>
          </p:cNvPr>
          <p:cNvSpPr/>
          <p:nvPr/>
        </p:nvSpPr>
        <p:spPr>
          <a:xfrm>
            <a:off x="4076700" y="1549400"/>
            <a:ext cx="1333499"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D6210E-7D22-C543-9F7A-D3763B12060D}"/>
              </a:ext>
            </a:extLst>
          </p:cNvPr>
          <p:cNvSpPr txBox="1"/>
          <p:nvPr/>
        </p:nvSpPr>
        <p:spPr>
          <a:xfrm>
            <a:off x="350098" y="3323441"/>
            <a:ext cx="8489102" cy="3970318"/>
          </a:xfrm>
          <a:prstGeom prst="rect">
            <a:avLst/>
          </a:prstGeom>
          <a:noFill/>
        </p:spPr>
        <p:txBody>
          <a:bodyPr wrap="square" rtlCol="0">
            <a:spAutoFit/>
          </a:bodyPr>
          <a:lstStyle/>
          <a:p>
            <a:pPr marL="457200" indent="-457200">
              <a:buAutoNum type="arabicPeriod"/>
            </a:pPr>
            <a:r>
              <a:rPr lang="en-US" sz="2400" dirty="0">
                <a:solidFill>
                  <a:schemeClr val="tx2">
                    <a:lumMod val="50000"/>
                  </a:schemeClr>
                </a:solidFill>
              </a:rPr>
              <a:t>Hungry caveman eats berry. It is sweet and pleasurable</a:t>
            </a:r>
          </a:p>
          <a:p>
            <a:endParaRPr lang="en-US" sz="2400" dirty="0">
              <a:solidFill>
                <a:schemeClr val="tx2">
                  <a:lumMod val="50000"/>
                </a:schemeClr>
              </a:solidFill>
            </a:endParaRPr>
          </a:p>
          <a:p>
            <a:r>
              <a:rPr lang="en-US" sz="2400" dirty="0">
                <a:solidFill>
                  <a:schemeClr val="tx2">
                    <a:lumMod val="50000"/>
                  </a:schemeClr>
                </a:solidFill>
              </a:rPr>
              <a:t>2. Brain pays very close attention to what he had to do to get that berry</a:t>
            </a:r>
          </a:p>
          <a:p>
            <a:endParaRPr lang="en-US" sz="2400" dirty="0">
              <a:solidFill>
                <a:schemeClr val="tx2">
                  <a:lumMod val="50000"/>
                </a:schemeClr>
              </a:solidFill>
            </a:endParaRPr>
          </a:p>
          <a:p>
            <a:r>
              <a:rPr lang="en-US" sz="2400" dirty="0">
                <a:solidFill>
                  <a:schemeClr val="tx2">
                    <a:lumMod val="50000"/>
                  </a:schemeClr>
                </a:solidFill>
              </a:rPr>
              <a:t>3. Sees the berry bush again, more likely to remember the berry, even craves the berry.  Eats the berry.</a:t>
            </a:r>
          </a:p>
          <a:p>
            <a:endParaRPr lang="en-US" sz="2400" dirty="0">
              <a:solidFill>
                <a:schemeClr val="tx2">
                  <a:lumMod val="50000"/>
                </a:schemeClr>
              </a:solidFill>
            </a:endParaRPr>
          </a:p>
          <a:p>
            <a:r>
              <a:rPr lang="en-US" sz="2400" dirty="0">
                <a:solidFill>
                  <a:schemeClr val="tx2">
                    <a:lumMod val="50000"/>
                  </a:schemeClr>
                </a:solidFill>
              </a:rPr>
              <a:t>4. Lives</a:t>
            </a:r>
          </a:p>
          <a:p>
            <a:endParaRPr lang="en-US" dirty="0"/>
          </a:p>
          <a:p>
            <a:endParaRPr lang="en-US" dirty="0"/>
          </a:p>
        </p:txBody>
      </p:sp>
    </p:spTree>
    <p:extLst>
      <p:ext uri="{BB962C8B-B14F-4D97-AF65-F5344CB8AC3E}">
        <p14:creationId xmlns:p14="http://schemas.microsoft.com/office/powerpoint/2010/main" val="237811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Content Placeholder 3" descr="Content Placeholder 3"/>
          <p:cNvPicPr>
            <a:picLocks noChangeAspect="1"/>
          </p:cNvPicPr>
          <p:nvPr/>
        </p:nvPicPr>
        <p:blipFill>
          <a:blip r:embed="rId3">
            <a:alphaModFix amt="90000"/>
          </a:blip>
          <a:srcRect l="12551" t="14930" r="10917" b="5712"/>
          <a:stretch>
            <a:fillRect/>
          </a:stretch>
        </p:blipFill>
        <p:spPr>
          <a:xfrm>
            <a:off x="714376" y="1728788"/>
            <a:ext cx="4200525" cy="3643312"/>
          </a:xfrm>
          <a:prstGeom prst="rect">
            <a:avLst/>
          </a:prstGeom>
          <a:ln w="12700">
            <a:miter lim="400000"/>
          </a:ln>
          <a:effectLst>
            <a:outerShdw blurRad="203200" dist="50800" dir="5400000" rotWithShape="0">
              <a:srgbClr val="48434A">
                <a:alpha val="75000"/>
              </a:srgbClr>
            </a:outerShdw>
          </a:effectLst>
        </p:spPr>
      </p:pic>
      <p:sp>
        <p:nvSpPr>
          <p:cNvPr id="2" name="TextBox 1">
            <a:extLst>
              <a:ext uri="{FF2B5EF4-FFF2-40B4-BE49-F238E27FC236}">
                <a16:creationId xmlns:a16="http://schemas.microsoft.com/office/drawing/2014/main" id="{FD2CFB9A-B97D-664F-B762-57CEE7A14934}"/>
              </a:ext>
            </a:extLst>
          </p:cNvPr>
          <p:cNvSpPr txBox="1"/>
          <p:nvPr/>
        </p:nvSpPr>
        <p:spPr>
          <a:xfrm>
            <a:off x="5381898" y="1657618"/>
            <a:ext cx="3450432" cy="3785652"/>
          </a:xfrm>
          <a:prstGeom prst="rect">
            <a:avLst/>
          </a:prstGeom>
          <a:noFill/>
        </p:spPr>
        <p:txBody>
          <a:bodyPr wrap="square" rtlCol="0">
            <a:spAutoFit/>
          </a:bodyPr>
          <a:lstStyle/>
          <a:p>
            <a:pPr marL="257175" indent="-257175">
              <a:buFont typeface="Arial" panose="020B0604020202020204" pitchFamily="34" charset="0"/>
              <a:buChar char="•"/>
            </a:pPr>
            <a:r>
              <a:rPr lang="en-US" sz="2400" dirty="0">
                <a:solidFill>
                  <a:schemeClr val="tx2">
                    <a:lumMod val="50000"/>
                  </a:schemeClr>
                </a:solidFill>
                <a:latin typeface="+mn-lt"/>
              </a:rPr>
              <a:t>Addiction taps into this normal brain process</a:t>
            </a:r>
          </a:p>
          <a:p>
            <a:pPr marL="257175" indent="-257175">
              <a:buFont typeface="Arial" panose="020B0604020202020204" pitchFamily="34" charset="0"/>
              <a:buChar char="•"/>
            </a:pPr>
            <a:endParaRPr lang="en-US" sz="2400" dirty="0">
              <a:solidFill>
                <a:schemeClr val="tx2">
                  <a:lumMod val="50000"/>
                </a:schemeClr>
              </a:solidFill>
            </a:endParaRPr>
          </a:p>
          <a:p>
            <a:pPr marL="257175" indent="-257175">
              <a:buFont typeface="Arial" panose="020B0604020202020204" pitchFamily="34" charset="0"/>
              <a:buChar char="•"/>
            </a:pPr>
            <a:r>
              <a:rPr lang="en-US" sz="2400" dirty="0">
                <a:solidFill>
                  <a:schemeClr val="tx2">
                    <a:lumMod val="50000"/>
                  </a:schemeClr>
                </a:solidFill>
                <a:latin typeface="+mn-lt"/>
              </a:rPr>
              <a:t>All addictive drugs activate this pathway</a:t>
            </a:r>
          </a:p>
          <a:p>
            <a:endParaRPr lang="en-US" sz="2400" dirty="0">
              <a:solidFill>
                <a:schemeClr val="tx2">
                  <a:lumMod val="50000"/>
                </a:schemeClr>
              </a:solidFill>
              <a:latin typeface="+mn-lt"/>
            </a:endParaRPr>
          </a:p>
          <a:p>
            <a:pPr marL="257175" indent="-257175">
              <a:buFont typeface="Arial" panose="020B0604020202020204" pitchFamily="34" charset="0"/>
              <a:buChar char="•"/>
            </a:pPr>
            <a:r>
              <a:rPr lang="en-US" sz="2400" dirty="0">
                <a:solidFill>
                  <a:schemeClr val="tx2">
                    <a:lumMod val="50000"/>
                  </a:schemeClr>
                </a:solidFill>
                <a:latin typeface="+mn-lt"/>
              </a:rPr>
              <a:t>Drug experience  is deeply linked to memory and emotion</a:t>
            </a:r>
          </a:p>
          <a:p>
            <a:endParaRPr lang="en-US" sz="2400" dirty="0">
              <a:solidFill>
                <a:schemeClr val="tx2">
                  <a:lumMod val="50000"/>
                </a:schemeClr>
              </a:solidFill>
              <a:latin typeface="+mn-lt"/>
            </a:endParaRPr>
          </a:p>
        </p:txBody>
      </p:sp>
      <p:sp>
        <p:nvSpPr>
          <p:cNvPr id="3" name="TextBox 2">
            <a:extLst>
              <a:ext uri="{FF2B5EF4-FFF2-40B4-BE49-F238E27FC236}">
                <a16:creationId xmlns:a16="http://schemas.microsoft.com/office/drawing/2014/main" id="{56D213EA-544C-954C-AAF8-083AB72AF66C}"/>
              </a:ext>
            </a:extLst>
          </p:cNvPr>
          <p:cNvSpPr txBox="1"/>
          <p:nvPr/>
        </p:nvSpPr>
        <p:spPr>
          <a:xfrm>
            <a:off x="352168" y="746329"/>
            <a:ext cx="4679230" cy="523220"/>
          </a:xfrm>
          <a:prstGeom prst="rect">
            <a:avLst/>
          </a:prstGeom>
          <a:noFill/>
        </p:spPr>
        <p:txBody>
          <a:bodyPr wrap="none" rtlCol="0">
            <a:spAutoFit/>
          </a:bodyPr>
          <a:lstStyle/>
          <a:p>
            <a:r>
              <a:rPr lang="en-US" sz="2800" dirty="0">
                <a:solidFill>
                  <a:schemeClr val="tx2">
                    <a:lumMod val="50000"/>
                  </a:schemeClr>
                </a:solidFill>
                <a:latin typeface="+mn-lt"/>
              </a:rPr>
              <a:t>So, Part of Addiction is Craving</a:t>
            </a:r>
          </a:p>
        </p:txBody>
      </p:sp>
    </p:spTree>
    <p:extLst>
      <p:ext uri="{BB962C8B-B14F-4D97-AF65-F5344CB8AC3E}">
        <p14:creationId xmlns:p14="http://schemas.microsoft.com/office/powerpoint/2010/main" val="32401248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p:cNvPicPr>
            <a:picLocks noChangeAspect="1"/>
          </p:cNvPicPr>
          <p:nvPr/>
        </p:nvPicPr>
        <p:blipFill>
          <a:blip r:embed="rId3"/>
          <a:srcRect l="5021" r="5021"/>
          <a:stretch>
            <a:fillRect/>
          </a:stretch>
        </p:blipFill>
        <p:spPr>
          <a:xfrm>
            <a:off x="388170" y="1476022"/>
            <a:ext cx="3883793" cy="3910365"/>
          </a:xfrm>
          <a:prstGeom prst="rect">
            <a:avLst/>
          </a:prstGeom>
          <a:ln w="12700">
            <a:miter lim="400000"/>
          </a:ln>
          <a:effectLst>
            <a:outerShdw blurRad="203200" dist="50800" dir="5400000" rotWithShape="0">
              <a:srgbClr val="000000">
                <a:alpha val="75000"/>
              </a:srgbClr>
            </a:outerShdw>
          </a:effectLst>
        </p:spPr>
      </p:pic>
      <p:sp>
        <p:nvSpPr>
          <p:cNvPr id="3" name="Rectangle 2"/>
          <p:cNvSpPr/>
          <p:nvPr/>
        </p:nvSpPr>
        <p:spPr>
          <a:xfrm>
            <a:off x="4572000" y="1905506"/>
            <a:ext cx="4572000" cy="3046988"/>
          </a:xfrm>
          <a:prstGeom prst="rect">
            <a:avLst/>
          </a:prstGeom>
        </p:spPr>
        <p:txBody>
          <a:bodyPr>
            <a:spAutoFit/>
          </a:bodyPr>
          <a:lstStyle/>
          <a:p>
            <a:pPr marL="257175" indent="-257175">
              <a:buFont typeface="Arial" panose="020B0604020202020204" pitchFamily="34" charset="0"/>
              <a:buChar char="•"/>
            </a:pPr>
            <a:r>
              <a:rPr lang="en-US" sz="2400" dirty="0">
                <a:solidFill>
                  <a:schemeClr val="tx2">
                    <a:lumMod val="50000"/>
                  </a:schemeClr>
                </a:solidFill>
              </a:rPr>
              <a:t>People, places, things associated with drug use can trigger cravings</a:t>
            </a:r>
          </a:p>
          <a:p>
            <a:pPr marL="257175" indent="-257175">
              <a:buFont typeface="Arial" panose="020B0604020202020204" pitchFamily="34" charset="0"/>
              <a:buChar char="•"/>
            </a:pPr>
            <a:endParaRPr lang="en-US" sz="2400" dirty="0">
              <a:solidFill>
                <a:schemeClr val="tx2">
                  <a:lumMod val="50000"/>
                </a:schemeClr>
              </a:solidFill>
            </a:endParaRPr>
          </a:p>
          <a:p>
            <a:pPr marL="257175" indent="-257175">
              <a:buFont typeface="Arial" panose="020B0604020202020204" pitchFamily="34" charset="0"/>
              <a:buChar char="•"/>
            </a:pPr>
            <a:r>
              <a:rPr lang="en-US" sz="2400" dirty="0">
                <a:solidFill>
                  <a:schemeClr val="tx2">
                    <a:lumMod val="50000"/>
                  </a:schemeClr>
                </a:solidFill>
              </a:rPr>
              <a:t>Even when images associated with drug use are shown too rapidly to be “seen” they still trigger cravings</a:t>
            </a:r>
          </a:p>
        </p:txBody>
      </p:sp>
    </p:spTree>
    <p:extLst>
      <p:ext uri="{BB962C8B-B14F-4D97-AF65-F5344CB8AC3E}">
        <p14:creationId xmlns:p14="http://schemas.microsoft.com/office/powerpoint/2010/main" val="28793182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3" descr="Picture 3"/>
          <p:cNvPicPr>
            <a:picLocks noChangeAspect="1"/>
          </p:cNvPicPr>
          <p:nvPr/>
        </p:nvPicPr>
        <p:blipFill>
          <a:blip r:embed="rId3"/>
          <a:stretch>
            <a:fillRect/>
          </a:stretch>
        </p:blipFill>
        <p:spPr>
          <a:xfrm>
            <a:off x="284205" y="1324350"/>
            <a:ext cx="2693773" cy="2104649"/>
          </a:xfrm>
          <a:prstGeom prst="rect">
            <a:avLst/>
          </a:prstGeom>
          <a:ln w="12700">
            <a:miter lim="400000"/>
          </a:ln>
          <a:effectLst>
            <a:outerShdw blurRad="203200" dist="50800" dir="5400000" rotWithShape="0">
              <a:srgbClr val="48434A">
                <a:alpha val="75000"/>
              </a:srgbClr>
            </a:outerShdw>
          </a:effectLst>
        </p:spPr>
      </p:pic>
      <p:pic>
        <p:nvPicPr>
          <p:cNvPr id="113" name="Content Placeholder 3" descr="Content Placeholder 3"/>
          <p:cNvPicPr>
            <a:picLocks noChangeAspect="1"/>
          </p:cNvPicPr>
          <p:nvPr/>
        </p:nvPicPr>
        <p:blipFill>
          <a:blip r:embed="rId4">
            <a:alphaModFix amt="90000"/>
          </a:blip>
          <a:srcRect l="12551" t="14930" r="10917" b="5712"/>
          <a:stretch>
            <a:fillRect/>
          </a:stretch>
        </p:blipFill>
        <p:spPr>
          <a:xfrm>
            <a:off x="1165397" y="3045674"/>
            <a:ext cx="2889443" cy="2255375"/>
          </a:xfrm>
          <a:prstGeom prst="rect">
            <a:avLst/>
          </a:prstGeom>
          <a:ln w="12700">
            <a:miter lim="400000"/>
          </a:ln>
          <a:effectLst>
            <a:outerShdw blurRad="203200" dist="50800" dir="5400000" rotWithShape="0">
              <a:srgbClr val="48434A">
                <a:alpha val="75000"/>
              </a:srgbClr>
            </a:outerShdw>
          </a:effectLst>
        </p:spPr>
      </p:pic>
      <p:sp>
        <p:nvSpPr>
          <p:cNvPr id="2" name="TextBox 1">
            <a:extLst>
              <a:ext uri="{FF2B5EF4-FFF2-40B4-BE49-F238E27FC236}">
                <a16:creationId xmlns:a16="http://schemas.microsoft.com/office/drawing/2014/main" id="{09DDC5D0-9E75-7F4F-AFDD-B41F4F62B956}"/>
              </a:ext>
            </a:extLst>
          </p:cNvPr>
          <p:cNvSpPr txBox="1"/>
          <p:nvPr/>
        </p:nvSpPr>
        <p:spPr>
          <a:xfrm>
            <a:off x="284205" y="442784"/>
            <a:ext cx="3315651" cy="523220"/>
          </a:xfrm>
          <a:prstGeom prst="rect">
            <a:avLst/>
          </a:prstGeom>
          <a:noFill/>
        </p:spPr>
        <p:txBody>
          <a:bodyPr wrap="none" rtlCol="0">
            <a:spAutoFit/>
          </a:bodyPr>
          <a:lstStyle/>
          <a:p>
            <a:r>
              <a:rPr lang="en-US" sz="2800" dirty="0">
                <a:solidFill>
                  <a:schemeClr val="tx2">
                    <a:lumMod val="50000"/>
                  </a:schemeClr>
                </a:solidFill>
                <a:latin typeface="+mn-lt"/>
              </a:rPr>
              <a:t>Another </a:t>
            </a:r>
            <a:r>
              <a:rPr lang="en-US" sz="2800" dirty="0">
                <a:solidFill>
                  <a:schemeClr val="tx2">
                    <a:lumMod val="50000"/>
                  </a:schemeClr>
                </a:solidFill>
              </a:rPr>
              <a:t>Part is </a:t>
            </a:r>
            <a:r>
              <a:rPr lang="en-US" sz="2800" dirty="0">
                <a:solidFill>
                  <a:schemeClr val="tx2">
                    <a:lumMod val="50000"/>
                  </a:schemeClr>
                </a:solidFill>
                <a:latin typeface="+mn-lt"/>
              </a:rPr>
              <a:t>Liking</a:t>
            </a:r>
          </a:p>
        </p:txBody>
      </p:sp>
      <p:sp>
        <p:nvSpPr>
          <p:cNvPr id="3" name="TextBox 2">
            <a:extLst>
              <a:ext uri="{FF2B5EF4-FFF2-40B4-BE49-F238E27FC236}">
                <a16:creationId xmlns:a16="http://schemas.microsoft.com/office/drawing/2014/main" id="{F11D22FB-DD77-854B-90AB-B49C183D66AF}"/>
              </a:ext>
            </a:extLst>
          </p:cNvPr>
          <p:cNvSpPr txBox="1"/>
          <p:nvPr/>
        </p:nvSpPr>
        <p:spPr>
          <a:xfrm>
            <a:off x="4386263" y="1798133"/>
            <a:ext cx="4491038" cy="2862322"/>
          </a:xfrm>
          <a:prstGeom prst="rect">
            <a:avLst/>
          </a:prstGeom>
          <a:noFill/>
        </p:spPr>
        <p:txBody>
          <a:bodyPr wrap="square" rtlCol="0">
            <a:spAutoFit/>
          </a:bodyPr>
          <a:lstStyle/>
          <a:p>
            <a:pPr marL="257175" indent="-257175">
              <a:buFont typeface="Arial" panose="020B0604020202020204" pitchFamily="34" charset="0"/>
              <a:buChar char="•"/>
            </a:pPr>
            <a:r>
              <a:rPr lang="en-US" sz="2400" dirty="0">
                <a:solidFill>
                  <a:schemeClr val="tx2">
                    <a:lumMod val="50000"/>
                  </a:schemeClr>
                </a:solidFill>
                <a:latin typeface="+mn-lt"/>
              </a:rPr>
              <a:t>Opioids: activate DA receptors</a:t>
            </a:r>
          </a:p>
          <a:p>
            <a:pPr marL="257175" indent="-257175">
              <a:buFont typeface="Arial" panose="020B0604020202020204" pitchFamily="34" charset="0"/>
              <a:buChar char="•"/>
            </a:pPr>
            <a:endParaRPr lang="en-US" sz="2400" dirty="0">
              <a:solidFill>
                <a:schemeClr val="tx2">
                  <a:lumMod val="50000"/>
                </a:schemeClr>
              </a:solidFill>
              <a:latin typeface="+mn-lt"/>
            </a:endParaRPr>
          </a:p>
          <a:p>
            <a:pPr marL="257175" indent="-257175">
              <a:buFont typeface="Arial" panose="020B0604020202020204" pitchFamily="34" charset="0"/>
              <a:buChar char="•"/>
            </a:pPr>
            <a:r>
              <a:rPr lang="en-US" sz="2400" dirty="0">
                <a:solidFill>
                  <a:schemeClr val="tx2">
                    <a:lumMod val="50000"/>
                  </a:schemeClr>
                </a:solidFill>
                <a:latin typeface="+mn-lt"/>
              </a:rPr>
              <a:t>Also activate opioid receptors in NA and produce feeling of satiety, soothing, comfort. </a:t>
            </a:r>
          </a:p>
          <a:p>
            <a:pPr marL="257175" indent="-257175">
              <a:buFont typeface="Arial" panose="020B0604020202020204" pitchFamily="34" charset="0"/>
              <a:buChar char="•"/>
            </a:pPr>
            <a:endParaRPr lang="en-US" sz="1800" dirty="0"/>
          </a:p>
          <a:p>
            <a:pPr marL="160735" indent="-160735">
              <a:buFont typeface="Arial" panose="020B0604020202020204" pitchFamily="34" charset="0"/>
              <a:buChar char="•"/>
            </a:pPr>
            <a:endParaRPr lang="en-US" sz="1800" dirty="0"/>
          </a:p>
        </p:txBody>
      </p:sp>
    </p:spTree>
    <p:extLst>
      <p:ext uri="{BB962C8B-B14F-4D97-AF65-F5344CB8AC3E}">
        <p14:creationId xmlns:p14="http://schemas.microsoft.com/office/powerpoint/2010/main" val="20051538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Content Placeholder 3">
            <a:extLst>
              <a:ext uri="{FF2B5EF4-FFF2-40B4-BE49-F238E27FC236}">
                <a16:creationId xmlns:a16="http://schemas.microsoft.com/office/drawing/2014/main" id="{E55D5B2F-CD3E-0245-BC1F-BCC63B74D822}"/>
              </a:ext>
            </a:extLst>
          </p:cNvPr>
          <p:cNvPicPr>
            <a:picLocks noChangeAspect="1"/>
          </p:cNvPicPr>
          <p:nvPr/>
        </p:nvPicPr>
        <p:blipFill>
          <a:blip r:embed="rId3">
            <a:alphaModFix amt="90000"/>
          </a:blip>
          <a:srcRect l="12551" t="14930" r="10917" b="5712"/>
          <a:stretch>
            <a:fillRect/>
          </a:stretch>
        </p:blipFill>
        <p:spPr>
          <a:xfrm>
            <a:off x="345989" y="1407512"/>
            <a:ext cx="3361038" cy="3385750"/>
          </a:xfrm>
          <a:prstGeom prst="rect">
            <a:avLst/>
          </a:prstGeom>
          <a:ln w="12700">
            <a:miter lim="400000"/>
          </a:ln>
          <a:effectLst>
            <a:outerShdw blurRad="203200" dist="50800" dir="5400000" rotWithShape="0">
              <a:srgbClr val="48434A">
                <a:alpha val="75000"/>
              </a:srgbClr>
            </a:outerShdw>
          </a:effectLst>
        </p:spPr>
      </p:pic>
      <p:sp>
        <p:nvSpPr>
          <p:cNvPr id="2" name="TextBox 1">
            <a:extLst>
              <a:ext uri="{FF2B5EF4-FFF2-40B4-BE49-F238E27FC236}">
                <a16:creationId xmlns:a16="http://schemas.microsoft.com/office/drawing/2014/main" id="{613BC6D8-167E-F448-8F5D-EF489C4F57B0}"/>
              </a:ext>
            </a:extLst>
          </p:cNvPr>
          <p:cNvSpPr txBox="1"/>
          <p:nvPr/>
        </p:nvSpPr>
        <p:spPr>
          <a:xfrm>
            <a:off x="4013757" y="1386067"/>
            <a:ext cx="5019682" cy="5355312"/>
          </a:xfrm>
          <a:prstGeom prst="rect">
            <a:avLst/>
          </a:prstGeom>
          <a:noFill/>
        </p:spPr>
        <p:txBody>
          <a:bodyPr wrap="square" rtlCol="0">
            <a:spAutoFit/>
          </a:bodyPr>
          <a:lstStyle/>
          <a:p>
            <a:pPr marL="257175" indent="-257175">
              <a:buFont typeface="Arial" panose="020B0604020202020204" pitchFamily="34" charset="0"/>
              <a:buChar char="•"/>
            </a:pPr>
            <a:r>
              <a:rPr lang="en-US" sz="2400" dirty="0">
                <a:solidFill>
                  <a:schemeClr val="tx2">
                    <a:lumMod val="50000"/>
                  </a:schemeClr>
                </a:solidFill>
                <a:latin typeface="+mn-lt"/>
              </a:rPr>
              <a:t>Dysregulation: impaired ability of the front of the brain to regulate what is going on in the older regions of the brain. </a:t>
            </a:r>
          </a:p>
          <a:p>
            <a:pPr marL="257175" indent="-257175">
              <a:buFont typeface="Arial" panose="020B0604020202020204" pitchFamily="34" charset="0"/>
              <a:buChar char="•"/>
            </a:pPr>
            <a:endParaRPr lang="en-US" sz="2400" dirty="0">
              <a:solidFill>
                <a:schemeClr val="tx2">
                  <a:lumMod val="50000"/>
                </a:schemeClr>
              </a:solidFill>
              <a:latin typeface="+mn-lt"/>
            </a:endParaRPr>
          </a:p>
          <a:p>
            <a:pPr marL="257175" indent="-257175">
              <a:buFont typeface="Arial" panose="020B0604020202020204" pitchFamily="34" charset="0"/>
              <a:buChar char="•"/>
            </a:pPr>
            <a:r>
              <a:rPr lang="en-US" sz="2400" dirty="0">
                <a:solidFill>
                  <a:schemeClr val="tx2">
                    <a:lumMod val="50000"/>
                  </a:schemeClr>
                </a:solidFill>
              </a:rPr>
              <a:t>P</a:t>
            </a:r>
            <a:r>
              <a:rPr lang="en-US" sz="2400" dirty="0">
                <a:solidFill>
                  <a:schemeClr val="tx2">
                    <a:lumMod val="50000"/>
                  </a:schemeClr>
                </a:solidFill>
                <a:latin typeface="+mn-lt"/>
              </a:rPr>
              <a:t>refrontal cortex helps determine the risks and benefits of behaviors and make rational choices.</a:t>
            </a:r>
          </a:p>
          <a:p>
            <a:endParaRPr lang="en-US" sz="2400" dirty="0">
              <a:solidFill>
                <a:schemeClr val="tx2">
                  <a:lumMod val="50000"/>
                </a:schemeClr>
              </a:solidFill>
              <a:latin typeface="+mn-lt"/>
            </a:endParaRPr>
          </a:p>
          <a:p>
            <a:pPr marL="257175" indent="-257175" defTabSz="257175">
              <a:buFont typeface="Arial" panose="020B0604020202020204" pitchFamily="34" charset="0"/>
              <a:buChar char="•"/>
              <a:defRPr sz="1200"/>
            </a:pPr>
            <a:endParaRPr lang="en-US" sz="2400" dirty="0">
              <a:solidFill>
                <a:schemeClr val="tx2">
                  <a:lumMod val="50000"/>
                </a:schemeClr>
              </a:solidFill>
            </a:endParaRPr>
          </a:p>
          <a:p>
            <a:pPr marL="257175" indent="-257175" defTabSz="257175">
              <a:buFont typeface="Arial" panose="020B0604020202020204" pitchFamily="34" charset="0"/>
              <a:buChar char="•"/>
              <a:defRPr sz="1200"/>
            </a:pPr>
            <a:endParaRPr lang="en-US" sz="2100" dirty="0">
              <a:solidFill>
                <a:schemeClr val="tx2">
                  <a:lumMod val="50000"/>
                </a:schemeClr>
              </a:solidFill>
              <a:latin typeface="+mn-lt"/>
            </a:endParaRPr>
          </a:p>
          <a:p>
            <a:pPr defTabSz="257175">
              <a:defRPr sz="1200"/>
            </a:pPr>
            <a:r>
              <a:rPr lang="en-US" sz="2100" dirty="0">
                <a:solidFill>
                  <a:schemeClr val="tx2">
                    <a:lumMod val="50000"/>
                  </a:schemeClr>
                </a:solidFill>
              </a:rPr>
              <a:t> </a:t>
            </a:r>
          </a:p>
          <a:p>
            <a:endParaRPr lang="en-US" sz="1800" dirty="0">
              <a:solidFill>
                <a:schemeClr val="tx2">
                  <a:lumMod val="50000"/>
                </a:schemeClr>
              </a:solidFill>
            </a:endParaRPr>
          </a:p>
          <a:p>
            <a:endParaRPr lang="en-US" sz="1800" dirty="0"/>
          </a:p>
        </p:txBody>
      </p:sp>
      <p:sp>
        <p:nvSpPr>
          <p:cNvPr id="3" name="TextBox 2">
            <a:extLst>
              <a:ext uri="{FF2B5EF4-FFF2-40B4-BE49-F238E27FC236}">
                <a16:creationId xmlns:a16="http://schemas.microsoft.com/office/drawing/2014/main" id="{DB7E9311-8B48-8240-9937-2AF70367782D}"/>
              </a:ext>
            </a:extLst>
          </p:cNvPr>
          <p:cNvSpPr txBox="1"/>
          <p:nvPr/>
        </p:nvSpPr>
        <p:spPr>
          <a:xfrm>
            <a:off x="110561" y="579415"/>
            <a:ext cx="2191434" cy="523220"/>
          </a:xfrm>
          <a:prstGeom prst="rect">
            <a:avLst/>
          </a:prstGeom>
          <a:noFill/>
        </p:spPr>
        <p:txBody>
          <a:bodyPr wrap="none" rtlCol="0">
            <a:spAutoFit/>
          </a:bodyPr>
          <a:lstStyle/>
          <a:p>
            <a:r>
              <a:rPr lang="en-US" sz="2800" dirty="0">
                <a:solidFill>
                  <a:schemeClr val="tx2">
                    <a:lumMod val="50000"/>
                  </a:schemeClr>
                </a:solidFill>
                <a:latin typeface="+mn-lt"/>
              </a:rPr>
              <a:t>Dysregulation</a:t>
            </a:r>
          </a:p>
        </p:txBody>
      </p:sp>
    </p:spTree>
    <p:extLst>
      <p:ext uri="{BB962C8B-B14F-4D97-AF65-F5344CB8AC3E}">
        <p14:creationId xmlns:p14="http://schemas.microsoft.com/office/powerpoint/2010/main" val="18475358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8F64-DED8-5B4A-8BE2-054DE6963AD8}"/>
              </a:ext>
            </a:extLst>
          </p:cNvPr>
          <p:cNvSpPr>
            <a:spLocks noGrp="1"/>
          </p:cNvSpPr>
          <p:nvPr>
            <p:ph type="title"/>
          </p:nvPr>
        </p:nvSpPr>
        <p:spPr>
          <a:xfrm>
            <a:off x="905433" y="691263"/>
            <a:ext cx="7334529" cy="1143000"/>
          </a:xfrm>
        </p:spPr>
        <p:txBody>
          <a:bodyPr anchor="ctr">
            <a:normAutofit/>
          </a:bodyPr>
          <a:lstStyle/>
          <a:p>
            <a:r>
              <a:rPr lang="en-US"/>
              <a:t>Objectives</a:t>
            </a:r>
          </a:p>
        </p:txBody>
      </p:sp>
      <p:sp>
        <p:nvSpPr>
          <p:cNvPr id="3" name="Text Placeholder 2">
            <a:extLst>
              <a:ext uri="{FF2B5EF4-FFF2-40B4-BE49-F238E27FC236}">
                <a16:creationId xmlns:a16="http://schemas.microsoft.com/office/drawing/2014/main" id="{4FB4DA0B-F7BA-FA46-A49F-3EB4451EEB8B}"/>
              </a:ext>
            </a:extLst>
          </p:cNvPr>
          <p:cNvSpPr>
            <a:spLocks noGrp="1"/>
          </p:cNvSpPr>
          <p:nvPr>
            <p:ph idx="1"/>
          </p:nvPr>
        </p:nvSpPr>
        <p:spPr>
          <a:xfrm>
            <a:off x="905433" y="2016825"/>
            <a:ext cx="7334529" cy="4067277"/>
          </a:xfrm>
        </p:spPr>
        <p:txBody>
          <a:bodyPr>
            <a:normAutofit lnSpcReduction="10000"/>
          </a:bodyPr>
          <a:lstStyle/>
          <a:p>
            <a:pPr marL="0" indent="0">
              <a:buNone/>
            </a:pPr>
            <a:r>
              <a:rPr lang="en-US" dirty="0">
                <a:solidFill>
                  <a:schemeClr val="tx2">
                    <a:lumMod val="50000"/>
                  </a:schemeClr>
                </a:solidFill>
                <a:latin typeface="+mn-lt"/>
              </a:rPr>
              <a:t>1. Review the diagnostic criteria for substance use disorders</a:t>
            </a:r>
          </a:p>
          <a:p>
            <a:pPr marL="457200" indent="-457200">
              <a:buFont typeface="+mj-lt"/>
              <a:buAutoNum type="arabicPeriod"/>
            </a:pPr>
            <a:endParaRPr lang="en-US" dirty="0">
              <a:solidFill>
                <a:schemeClr val="tx2">
                  <a:lumMod val="50000"/>
                </a:schemeClr>
              </a:solidFill>
              <a:latin typeface="+mn-lt"/>
            </a:endParaRPr>
          </a:p>
          <a:p>
            <a:pPr marL="0" indent="0">
              <a:buNone/>
            </a:pPr>
            <a:r>
              <a:rPr lang="en-US" dirty="0">
                <a:solidFill>
                  <a:schemeClr val="tx2">
                    <a:lumMod val="50000"/>
                  </a:schemeClr>
                </a:solidFill>
                <a:latin typeface="+mn-lt"/>
              </a:rPr>
              <a:t>2. Understand (some of) how substance use disorders develop</a:t>
            </a:r>
          </a:p>
          <a:p>
            <a:pPr marL="0" indent="0">
              <a:buNone/>
            </a:pPr>
            <a:endParaRPr lang="en-US" dirty="0">
              <a:solidFill>
                <a:schemeClr val="tx2">
                  <a:lumMod val="50000"/>
                </a:schemeClr>
              </a:solidFill>
              <a:latin typeface="+mn-lt"/>
            </a:endParaRPr>
          </a:p>
          <a:p>
            <a:pPr marL="0" indent="0">
              <a:buNone/>
            </a:pPr>
            <a:r>
              <a:rPr lang="en-US" dirty="0">
                <a:solidFill>
                  <a:schemeClr val="tx2">
                    <a:lumMod val="50000"/>
                  </a:schemeClr>
                </a:solidFill>
                <a:latin typeface="+mn-lt"/>
              </a:rPr>
              <a:t>3. Discuss medications that treat OUD: who, what, when</a:t>
            </a:r>
          </a:p>
          <a:p>
            <a:endParaRPr lang="en-US" dirty="0"/>
          </a:p>
        </p:txBody>
      </p:sp>
    </p:spTree>
    <p:extLst>
      <p:ext uri="{BB962C8B-B14F-4D97-AF65-F5344CB8AC3E}">
        <p14:creationId xmlns:p14="http://schemas.microsoft.com/office/powerpoint/2010/main" val="24990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9134" y="1351507"/>
            <a:ext cx="4572000" cy="4154984"/>
          </a:xfrm>
          <a:prstGeom prst="rect">
            <a:avLst/>
          </a:prstGeom>
        </p:spPr>
        <p:txBody>
          <a:bodyPr>
            <a:spAutoFit/>
          </a:bodyPr>
          <a:lstStyle/>
          <a:p>
            <a:pPr defTabSz="257175">
              <a:defRPr sz="1200"/>
            </a:pPr>
            <a:endParaRPr lang="en-US" sz="2400" dirty="0">
              <a:solidFill>
                <a:schemeClr val="tx2">
                  <a:lumMod val="50000"/>
                </a:schemeClr>
              </a:solidFill>
            </a:endParaRPr>
          </a:p>
          <a:p>
            <a:pPr marL="257175" indent="-257175" defTabSz="257175">
              <a:buFont typeface="Arial" panose="020B0604020202020204" pitchFamily="34" charset="0"/>
              <a:buChar char="•"/>
              <a:defRPr sz="1200"/>
            </a:pPr>
            <a:r>
              <a:rPr lang="en-US" sz="2400" dirty="0">
                <a:solidFill>
                  <a:schemeClr val="tx2">
                    <a:lumMod val="50000"/>
                  </a:schemeClr>
                </a:solidFill>
              </a:rPr>
              <a:t>Prefrontal cortex is newer and more complicated. It needs a little time to weigh in. </a:t>
            </a:r>
          </a:p>
          <a:p>
            <a:pPr marL="257175" indent="-257175" defTabSz="257175">
              <a:buFont typeface="Arial" panose="020B0604020202020204" pitchFamily="34" charset="0"/>
              <a:buChar char="•"/>
              <a:defRPr sz="1200"/>
            </a:pPr>
            <a:endParaRPr lang="en-US" sz="2400" dirty="0">
              <a:solidFill>
                <a:schemeClr val="tx2">
                  <a:lumMod val="50000"/>
                </a:schemeClr>
              </a:solidFill>
            </a:endParaRPr>
          </a:p>
          <a:p>
            <a:pPr marL="257175" indent="-257175" defTabSz="257175">
              <a:buFont typeface="Arial" panose="020B0604020202020204" pitchFamily="34" charset="0"/>
              <a:buChar char="•"/>
              <a:defRPr sz="1200"/>
            </a:pPr>
            <a:r>
              <a:rPr lang="en-US" sz="2400" dirty="0">
                <a:solidFill>
                  <a:schemeClr val="tx2">
                    <a:lumMod val="50000"/>
                  </a:schemeClr>
                </a:solidFill>
              </a:rPr>
              <a:t>Repeated activation of the VTA to NAC track slowly strengthens those connections. Habits get hard wired, fast and automatic</a:t>
            </a:r>
          </a:p>
          <a:p>
            <a:pPr marL="257175" indent="-257175" defTabSz="257175">
              <a:buFont typeface="Arial" panose="020B0604020202020204" pitchFamily="34" charset="0"/>
              <a:buChar char="•"/>
              <a:defRPr sz="1200"/>
            </a:pPr>
            <a:endParaRPr lang="en-US" sz="2400" dirty="0">
              <a:solidFill>
                <a:schemeClr val="tx2">
                  <a:lumMod val="50000"/>
                </a:schemeClr>
              </a:solidFill>
            </a:endParaRPr>
          </a:p>
        </p:txBody>
      </p:sp>
      <p:pic>
        <p:nvPicPr>
          <p:cNvPr id="3" name="Content Placeholder 3" descr="Content Placeholder 3">
            <a:extLst>
              <a:ext uri="{FF2B5EF4-FFF2-40B4-BE49-F238E27FC236}">
                <a16:creationId xmlns:a16="http://schemas.microsoft.com/office/drawing/2014/main" id="{E55D5B2F-CD3E-0245-BC1F-BCC63B74D822}"/>
              </a:ext>
            </a:extLst>
          </p:cNvPr>
          <p:cNvPicPr>
            <a:picLocks noChangeAspect="1"/>
          </p:cNvPicPr>
          <p:nvPr/>
        </p:nvPicPr>
        <p:blipFill>
          <a:blip r:embed="rId3">
            <a:alphaModFix amt="90000"/>
          </a:blip>
          <a:srcRect l="12551" t="14930" r="10917" b="5712"/>
          <a:stretch>
            <a:fillRect/>
          </a:stretch>
        </p:blipFill>
        <p:spPr>
          <a:xfrm>
            <a:off x="415437" y="1543816"/>
            <a:ext cx="3697374" cy="3770367"/>
          </a:xfrm>
          <a:prstGeom prst="rect">
            <a:avLst/>
          </a:prstGeom>
          <a:ln w="12700">
            <a:miter lim="400000"/>
          </a:ln>
          <a:effectLst>
            <a:outerShdw blurRad="203200" dist="50800" dir="5400000" rotWithShape="0">
              <a:srgbClr val="48434A">
                <a:alpha val="75000"/>
              </a:srgbClr>
            </a:outerShdw>
          </a:effectLst>
        </p:spPr>
      </p:pic>
    </p:spTree>
    <p:extLst>
      <p:ext uri="{BB962C8B-B14F-4D97-AF65-F5344CB8AC3E}">
        <p14:creationId xmlns:p14="http://schemas.microsoft.com/office/powerpoint/2010/main" val="29635797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ontent Placeholder 3">
            <a:extLst>
              <a:ext uri="{FF2B5EF4-FFF2-40B4-BE49-F238E27FC236}">
                <a16:creationId xmlns:a16="http://schemas.microsoft.com/office/drawing/2014/main" id="{748B3FE2-26B8-084C-8369-5BE970DA55BD}"/>
              </a:ext>
            </a:extLst>
          </p:cNvPr>
          <p:cNvPicPr>
            <a:picLocks noChangeAspect="1"/>
          </p:cNvPicPr>
          <p:nvPr/>
        </p:nvPicPr>
        <p:blipFill>
          <a:blip r:embed="rId3"/>
          <a:srcRect t="4742" b="4742"/>
          <a:stretch>
            <a:fillRect/>
          </a:stretch>
        </p:blipFill>
        <p:spPr>
          <a:xfrm>
            <a:off x="350098" y="247319"/>
            <a:ext cx="3536102" cy="3076122"/>
          </a:xfrm>
          <a:prstGeom prst="rect">
            <a:avLst/>
          </a:prstGeom>
          <a:ln w="12700">
            <a:miter lim="400000"/>
          </a:ln>
          <a:effectLst>
            <a:outerShdw blurRad="203200" dist="50800" dir="5400000" rotWithShape="0">
              <a:srgbClr val="48434A">
                <a:alpha val="75000"/>
              </a:srgbClr>
            </a:outerShdw>
          </a:effectLst>
        </p:spPr>
      </p:pic>
      <p:pic>
        <p:nvPicPr>
          <p:cNvPr id="5" name="Picture 1" descr="Picture 1">
            <a:extLst>
              <a:ext uri="{FF2B5EF4-FFF2-40B4-BE49-F238E27FC236}">
                <a16:creationId xmlns:a16="http://schemas.microsoft.com/office/drawing/2014/main" id="{B9A8BE2C-161C-9E40-8125-A90C23209B72}"/>
              </a:ext>
            </a:extLst>
          </p:cNvPr>
          <p:cNvPicPr>
            <a:picLocks noChangeAspect="1"/>
          </p:cNvPicPr>
          <p:nvPr/>
        </p:nvPicPr>
        <p:blipFill>
          <a:blip r:embed="rId4"/>
          <a:srcRect l="1381" t="17308" r="1381" b="7608"/>
          <a:stretch>
            <a:fillRect/>
          </a:stretch>
        </p:blipFill>
        <p:spPr>
          <a:xfrm>
            <a:off x="5549902" y="393699"/>
            <a:ext cx="3244000" cy="2929741"/>
          </a:xfrm>
          <a:prstGeom prst="rect">
            <a:avLst/>
          </a:prstGeom>
          <a:ln w="12700">
            <a:miter lim="400000"/>
          </a:ln>
          <a:effectLst>
            <a:outerShdw blurRad="203200" dist="50800" dir="5400000" rotWithShape="0">
              <a:srgbClr val="48434A">
                <a:alpha val="75000"/>
              </a:srgbClr>
            </a:outerShdw>
          </a:effectLst>
        </p:spPr>
      </p:pic>
      <p:sp>
        <p:nvSpPr>
          <p:cNvPr id="6" name="Right Arrow 5">
            <a:extLst>
              <a:ext uri="{FF2B5EF4-FFF2-40B4-BE49-F238E27FC236}">
                <a16:creationId xmlns:a16="http://schemas.microsoft.com/office/drawing/2014/main" id="{26D9D198-8DF9-9249-A77C-1733C7AFBDAA}"/>
              </a:ext>
            </a:extLst>
          </p:cNvPr>
          <p:cNvSpPr/>
          <p:nvPr/>
        </p:nvSpPr>
        <p:spPr>
          <a:xfrm>
            <a:off x="4076700" y="1549400"/>
            <a:ext cx="1333499"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D6210E-7D22-C543-9F7A-D3763B12060D}"/>
              </a:ext>
            </a:extLst>
          </p:cNvPr>
          <p:cNvSpPr txBox="1"/>
          <p:nvPr/>
        </p:nvSpPr>
        <p:spPr>
          <a:xfrm>
            <a:off x="125632" y="3155079"/>
            <a:ext cx="8668270" cy="4093428"/>
          </a:xfrm>
          <a:prstGeom prst="rect">
            <a:avLst/>
          </a:prstGeom>
          <a:noFill/>
        </p:spPr>
        <p:txBody>
          <a:bodyPr wrap="square" rtlCol="0">
            <a:spAutoFit/>
          </a:bodyPr>
          <a:lstStyle/>
          <a:p>
            <a:endParaRPr lang="en-US" sz="2000" dirty="0">
              <a:solidFill>
                <a:schemeClr val="tx2">
                  <a:lumMod val="50000"/>
                </a:schemeClr>
              </a:solidFill>
            </a:endParaRPr>
          </a:p>
          <a:p>
            <a:r>
              <a:rPr lang="en-US" sz="2000" dirty="0">
                <a:solidFill>
                  <a:schemeClr val="tx2">
                    <a:lumMod val="50000"/>
                  </a:schemeClr>
                </a:solidFill>
              </a:rPr>
              <a:t>1. Hungry caveman eats berry. It is sweet and pleasurable and he doesn’t  starve.</a:t>
            </a:r>
          </a:p>
          <a:p>
            <a:endParaRPr lang="en-US" sz="2000" dirty="0">
              <a:solidFill>
                <a:schemeClr val="tx2">
                  <a:lumMod val="50000"/>
                </a:schemeClr>
              </a:solidFill>
            </a:endParaRPr>
          </a:p>
          <a:p>
            <a:r>
              <a:rPr lang="en-US" sz="2000" dirty="0">
                <a:solidFill>
                  <a:schemeClr val="tx2">
                    <a:lumMod val="50000"/>
                  </a:schemeClr>
                </a:solidFill>
              </a:rPr>
              <a:t>2. The berry gives him a headache the next day so he can’t hunt well.</a:t>
            </a:r>
          </a:p>
          <a:p>
            <a:endParaRPr lang="en-US" sz="2000" dirty="0">
              <a:solidFill>
                <a:schemeClr val="tx2">
                  <a:lumMod val="50000"/>
                </a:schemeClr>
              </a:solidFill>
            </a:endParaRPr>
          </a:p>
          <a:p>
            <a:r>
              <a:rPr lang="en-US" sz="2000" dirty="0">
                <a:solidFill>
                  <a:schemeClr val="tx2">
                    <a:lumMod val="50000"/>
                  </a:schemeClr>
                </a:solidFill>
              </a:rPr>
              <a:t>3. He has to weigh the benefits and drawbacks of the berries each time he thinks about eating them.</a:t>
            </a:r>
          </a:p>
          <a:p>
            <a:endParaRPr lang="en-US" sz="2000" dirty="0">
              <a:solidFill>
                <a:schemeClr val="tx2">
                  <a:lumMod val="50000"/>
                </a:schemeClr>
              </a:solidFill>
            </a:endParaRPr>
          </a:p>
          <a:p>
            <a:r>
              <a:rPr lang="en-US" sz="2000" dirty="0">
                <a:solidFill>
                  <a:schemeClr val="tx2">
                    <a:lumMod val="50000"/>
                  </a:schemeClr>
                </a:solidFill>
              </a:rPr>
              <a:t>4. If his berry eating habit has become “hard-wired”, he may eat them even on days when it is a really, really bad idea</a:t>
            </a:r>
          </a:p>
          <a:p>
            <a:endParaRPr lang="en-US" sz="2400" dirty="0">
              <a:solidFill>
                <a:schemeClr val="tx2">
                  <a:lumMod val="50000"/>
                </a:schemeClr>
              </a:solidFill>
            </a:endParaRPr>
          </a:p>
          <a:p>
            <a:endParaRPr lang="en-US" dirty="0"/>
          </a:p>
          <a:p>
            <a:endParaRPr lang="en-US" dirty="0"/>
          </a:p>
        </p:txBody>
      </p:sp>
    </p:spTree>
    <p:extLst>
      <p:ext uri="{BB962C8B-B14F-4D97-AF65-F5344CB8AC3E}">
        <p14:creationId xmlns:p14="http://schemas.microsoft.com/office/powerpoint/2010/main" val="3697561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4"/>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3" y="691263"/>
            <a:ext cx="7334529" cy="1143000"/>
          </a:xfrm>
        </p:spPr>
        <p:txBody>
          <a:bodyPr anchor="ctr">
            <a:normAutofit/>
          </a:bodyPr>
          <a:lstStyle/>
          <a:p>
            <a:r>
              <a:rPr lang="en-US" b="0"/>
              <a:t>Another complicating factor:</a:t>
            </a:r>
          </a:p>
        </p:txBody>
      </p:sp>
      <p:graphicFrame>
        <p:nvGraphicFramePr>
          <p:cNvPr id="5" name="Content Placeholder 2">
            <a:extLst>
              <a:ext uri="{FF2B5EF4-FFF2-40B4-BE49-F238E27FC236}">
                <a16:creationId xmlns:a16="http://schemas.microsoft.com/office/drawing/2014/main" id="{7625F46D-BC35-4E70-8B94-E1A18E339B4D}"/>
              </a:ext>
            </a:extLst>
          </p:cNvPr>
          <p:cNvGraphicFramePr/>
          <p:nvPr>
            <p:extLst>
              <p:ext uri="{D42A27DB-BD31-4B8C-83A1-F6EECF244321}">
                <p14:modId xmlns:p14="http://schemas.microsoft.com/office/powerpoint/2010/main" val="4157885828"/>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990367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14.png" descr="Picture 2"/>
          <p:cNvPicPr>
            <a:picLocks noChangeAspect="1"/>
          </p:cNvPicPr>
          <p:nvPr/>
        </p:nvPicPr>
        <p:blipFill>
          <a:blip r:embed="rId3"/>
          <a:srcRect l="1798" t="22526" r="1798" b="8240"/>
          <a:stretch>
            <a:fillRect/>
          </a:stretch>
        </p:blipFill>
        <p:spPr>
          <a:xfrm>
            <a:off x="1134783" y="209564"/>
            <a:ext cx="6874433" cy="3569492"/>
          </a:xfrm>
          <a:prstGeom prst="rect">
            <a:avLst/>
          </a:prstGeom>
          <a:ln w="12700">
            <a:miter lim="400000"/>
          </a:ln>
          <a:effectLst>
            <a:outerShdw blurRad="203200" dist="50800" dir="5400000" rotWithShape="0">
              <a:srgbClr val="000000">
                <a:alpha val="75000"/>
              </a:srgbClr>
            </a:outerShdw>
          </a:effectLst>
        </p:spPr>
      </p:pic>
      <p:sp>
        <p:nvSpPr>
          <p:cNvPr id="2" name="TextBox 1">
            <a:extLst>
              <a:ext uri="{FF2B5EF4-FFF2-40B4-BE49-F238E27FC236}">
                <a16:creationId xmlns:a16="http://schemas.microsoft.com/office/drawing/2014/main" id="{0D7A136F-A328-694C-8315-6E9E38D8AABC}"/>
              </a:ext>
            </a:extLst>
          </p:cNvPr>
          <p:cNvSpPr txBox="1"/>
          <p:nvPr/>
        </p:nvSpPr>
        <p:spPr>
          <a:xfrm rot="10800000" flipV="1">
            <a:off x="234778" y="4093891"/>
            <a:ext cx="8674442" cy="2554545"/>
          </a:xfrm>
          <a:prstGeom prst="rect">
            <a:avLst/>
          </a:prstGeom>
          <a:noFill/>
        </p:spPr>
        <p:txBody>
          <a:bodyPr wrap="square" rtlCol="0">
            <a:spAutoFit/>
          </a:bodyPr>
          <a:lstStyle/>
          <a:p>
            <a:r>
              <a:rPr lang="en-US" sz="2000" dirty="0">
                <a:solidFill>
                  <a:schemeClr val="tx2">
                    <a:lumMod val="50000"/>
                  </a:schemeClr>
                </a:solidFill>
              </a:rPr>
              <a:t>Big dopamine surges activate the D1 receptors and cause the D2 receptors to be reabsorbed.  </a:t>
            </a:r>
          </a:p>
          <a:p>
            <a:endParaRPr lang="en-US" sz="2000" dirty="0">
              <a:solidFill>
                <a:schemeClr val="tx2">
                  <a:lumMod val="50000"/>
                </a:schemeClr>
              </a:solidFill>
            </a:endParaRPr>
          </a:p>
          <a:p>
            <a:r>
              <a:rPr lang="en-US" sz="2000" dirty="0">
                <a:solidFill>
                  <a:schemeClr val="tx2">
                    <a:lumMod val="50000"/>
                  </a:schemeClr>
                </a:solidFill>
              </a:rPr>
              <a:t>Repeated drug use speeds up the Go! in the nucleus </a:t>
            </a:r>
            <a:r>
              <a:rPr lang="en-US" sz="2000" dirty="0" err="1">
                <a:solidFill>
                  <a:schemeClr val="tx2">
                    <a:lumMod val="50000"/>
                  </a:schemeClr>
                </a:solidFill>
              </a:rPr>
              <a:t>accumbens</a:t>
            </a:r>
            <a:r>
              <a:rPr lang="en-US" sz="2000" dirty="0">
                <a:solidFill>
                  <a:schemeClr val="tx2">
                    <a:lumMod val="50000"/>
                  </a:schemeClr>
                </a:solidFill>
              </a:rPr>
              <a:t> and inhibits the stop. </a:t>
            </a:r>
          </a:p>
          <a:p>
            <a:endParaRPr lang="en-US" sz="2000" dirty="0">
              <a:solidFill>
                <a:schemeClr val="tx2">
                  <a:lumMod val="50000"/>
                </a:schemeClr>
              </a:solidFill>
            </a:endParaRPr>
          </a:p>
          <a:p>
            <a:r>
              <a:rPr lang="en-US" sz="2000" dirty="0">
                <a:solidFill>
                  <a:schemeClr val="tx2">
                    <a:lumMod val="50000"/>
                  </a:schemeClr>
                </a:solidFill>
              </a:rPr>
              <a:t>Like stepping on brakes of car barreling down a hill only to discover that brakes have been disconnected. </a:t>
            </a:r>
          </a:p>
        </p:txBody>
      </p:sp>
      <p:sp>
        <p:nvSpPr>
          <p:cNvPr id="3" name="Rectangle 2">
            <a:extLst>
              <a:ext uri="{FF2B5EF4-FFF2-40B4-BE49-F238E27FC236}">
                <a16:creationId xmlns:a16="http://schemas.microsoft.com/office/drawing/2014/main" id="{19D8E4B3-FC15-A546-9D67-CB7B9DD861F6}"/>
              </a:ext>
            </a:extLst>
          </p:cNvPr>
          <p:cNvSpPr/>
          <p:nvPr/>
        </p:nvSpPr>
        <p:spPr>
          <a:xfrm>
            <a:off x="3599842" y="3244334"/>
            <a:ext cx="1944315" cy="369332"/>
          </a:xfrm>
          <a:prstGeom prst="rect">
            <a:avLst/>
          </a:prstGeom>
        </p:spPr>
        <p:txBody>
          <a:bodyPr wrap="none">
            <a:spAutoFit/>
          </a:bodyPr>
          <a:lstStyle/>
          <a:p>
            <a:r>
              <a:rPr lang="en-US" dirty="0"/>
              <a:t>Budget: what is it?</a:t>
            </a:r>
          </a:p>
        </p:txBody>
      </p:sp>
    </p:spTree>
    <p:extLst>
      <p:ext uri="{BB962C8B-B14F-4D97-AF65-F5344CB8AC3E}">
        <p14:creationId xmlns:p14="http://schemas.microsoft.com/office/powerpoint/2010/main" val="277345770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asted-image.pdf"/>
          <p:cNvPicPr>
            <a:picLocks noChangeAspect="1"/>
          </p:cNvPicPr>
          <p:nvPr/>
        </p:nvPicPr>
        <p:blipFill>
          <a:blip r:embed="rId3"/>
          <a:stretch>
            <a:fillRect/>
          </a:stretch>
        </p:blipFill>
        <p:spPr>
          <a:xfrm>
            <a:off x="3199889" y="702536"/>
            <a:ext cx="2744222" cy="1982426"/>
          </a:xfrm>
          <a:prstGeom prst="rect">
            <a:avLst/>
          </a:prstGeom>
          <a:ln w="12700">
            <a:miter lim="400000"/>
          </a:ln>
        </p:spPr>
      </p:pic>
      <p:sp>
        <p:nvSpPr>
          <p:cNvPr id="2" name="TextBox 1">
            <a:extLst>
              <a:ext uri="{FF2B5EF4-FFF2-40B4-BE49-F238E27FC236}">
                <a16:creationId xmlns:a16="http://schemas.microsoft.com/office/drawing/2014/main" id="{19FAEC9E-3073-BE46-9FF6-6B0E0BF319C8}"/>
              </a:ext>
            </a:extLst>
          </p:cNvPr>
          <p:cNvSpPr txBox="1"/>
          <p:nvPr/>
        </p:nvSpPr>
        <p:spPr>
          <a:xfrm>
            <a:off x="624016" y="3072348"/>
            <a:ext cx="7895968" cy="3785652"/>
          </a:xfrm>
          <a:prstGeom prst="rect">
            <a:avLst/>
          </a:prstGeom>
          <a:noFill/>
        </p:spPr>
        <p:txBody>
          <a:bodyPr wrap="square" rtlCol="0">
            <a:spAutoFit/>
          </a:bodyPr>
          <a:lstStyle/>
          <a:p>
            <a:pPr marL="342900" indent="-342900">
              <a:buFontTx/>
              <a:buChar char="-"/>
            </a:pPr>
            <a:r>
              <a:rPr lang="en-US" sz="2400" dirty="0">
                <a:solidFill>
                  <a:schemeClr val="tx2">
                    <a:lumMod val="50000"/>
                  </a:schemeClr>
                </a:solidFill>
              </a:rPr>
              <a:t>Little pleasures like family, friends, jobs well done, tasks accomplished, provide just enough dopamine to activate the D2 receptors and strengthen the impulses that slow things down. </a:t>
            </a:r>
          </a:p>
          <a:p>
            <a:endParaRPr lang="en-US" sz="2400" dirty="0">
              <a:solidFill>
                <a:schemeClr val="tx2">
                  <a:lumMod val="50000"/>
                </a:schemeClr>
              </a:solidFill>
            </a:endParaRPr>
          </a:p>
          <a:p>
            <a:pPr marL="342900" indent="-342900">
              <a:buFontTx/>
              <a:buChar char="-"/>
            </a:pPr>
            <a:r>
              <a:rPr lang="en-US" sz="2400" dirty="0">
                <a:solidFill>
                  <a:schemeClr val="tx2">
                    <a:lumMod val="50000"/>
                  </a:schemeClr>
                </a:solidFill>
              </a:rPr>
              <a:t>Medications to decrease craving and attenuate withdrawal symptoms</a:t>
            </a:r>
          </a:p>
          <a:p>
            <a:endParaRPr lang="en-US" sz="2400" dirty="0">
              <a:solidFill>
                <a:schemeClr val="tx2">
                  <a:lumMod val="50000"/>
                </a:schemeClr>
              </a:solidFill>
            </a:endParaRPr>
          </a:p>
          <a:p>
            <a:pPr marL="342900" indent="-342900">
              <a:buFontTx/>
              <a:buChar char="-"/>
            </a:pPr>
            <a:r>
              <a:rPr lang="en-US" sz="2400" dirty="0">
                <a:solidFill>
                  <a:schemeClr val="tx2">
                    <a:lumMod val="50000"/>
                  </a:schemeClr>
                </a:solidFill>
              </a:rPr>
              <a:t>Behavioral interventions that entrain different habits</a:t>
            </a:r>
          </a:p>
          <a:p>
            <a:endParaRPr lang="en-US" sz="2400" dirty="0">
              <a:solidFill>
                <a:schemeClr val="tx2">
                  <a:lumMod val="50000"/>
                </a:schemeClr>
              </a:solidFill>
            </a:endParaRPr>
          </a:p>
        </p:txBody>
      </p:sp>
    </p:spTree>
    <p:extLst>
      <p:ext uri="{BB962C8B-B14F-4D97-AF65-F5344CB8AC3E}">
        <p14:creationId xmlns:p14="http://schemas.microsoft.com/office/powerpoint/2010/main" val="401804507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asted-image.pdf"/>
          <p:cNvPicPr>
            <a:picLocks noChangeAspect="1"/>
          </p:cNvPicPr>
          <p:nvPr/>
        </p:nvPicPr>
        <p:blipFill>
          <a:blip r:embed="rId3"/>
          <a:stretch>
            <a:fillRect/>
          </a:stretch>
        </p:blipFill>
        <p:spPr>
          <a:xfrm>
            <a:off x="3199889" y="702536"/>
            <a:ext cx="2744222" cy="1982426"/>
          </a:xfrm>
          <a:prstGeom prst="rect">
            <a:avLst/>
          </a:prstGeom>
          <a:ln w="12700">
            <a:miter lim="400000"/>
          </a:ln>
        </p:spPr>
      </p:pic>
      <p:sp>
        <p:nvSpPr>
          <p:cNvPr id="2" name="TextBox 1">
            <a:extLst>
              <a:ext uri="{FF2B5EF4-FFF2-40B4-BE49-F238E27FC236}">
                <a16:creationId xmlns:a16="http://schemas.microsoft.com/office/drawing/2014/main" id="{19FAEC9E-3073-BE46-9FF6-6B0E0BF319C8}"/>
              </a:ext>
            </a:extLst>
          </p:cNvPr>
          <p:cNvSpPr txBox="1"/>
          <p:nvPr/>
        </p:nvSpPr>
        <p:spPr>
          <a:xfrm>
            <a:off x="624016" y="3072348"/>
            <a:ext cx="7895968" cy="3785652"/>
          </a:xfrm>
          <a:prstGeom prst="rect">
            <a:avLst/>
          </a:prstGeom>
          <a:noFill/>
        </p:spPr>
        <p:txBody>
          <a:bodyPr wrap="square" rtlCol="0">
            <a:spAutoFit/>
          </a:bodyPr>
          <a:lstStyle/>
          <a:p>
            <a:pPr marL="342900" indent="-342900">
              <a:buFontTx/>
              <a:buChar char="-"/>
            </a:pPr>
            <a:r>
              <a:rPr lang="en-US" sz="2400" dirty="0">
                <a:solidFill>
                  <a:schemeClr val="tx2">
                    <a:lumMod val="50000"/>
                  </a:schemeClr>
                </a:solidFill>
              </a:rPr>
              <a:t>Little pleasures like family, friends, jobs well done, tasks accomplished, provide just enough dopamine to activate the D2 receptors and strengthen the impulses that slow things down. </a:t>
            </a:r>
          </a:p>
          <a:p>
            <a:endParaRPr lang="en-US" sz="2400" dirty="0">
              <a:solidFill>
                <a:schemeClr val="tx2">
                  <a:lumMod val="50000"/>
                </a:schemeClr>
              </a:solidFill>
            </a:endParaRPr>
          </a:p>
          <a:p>
            <a:pPr marL="342900" indent="-342900">
              <a:buFontTx/>
              <a:buChar char="-"/>
            </a:pPr>
            <a:r>
              <a:rPr lang="en-US" sz="2400" b="1" dirty="0">
                <a:solidFill>
                  <a:schemeClr val="tx2">
                    <a:lumMod val="50000"/>
                  </a:schemeClr>
                </a:solidFill>
              </a:rPr>
              <a:t>Medications to decrease craving and attenuate withdrawal symptoms</a:t>
            </a:r>
          </a:p>
          <a:p>
            <a:endParaRPr lang="en-US" sz="2400" dirty="0">
              <a:solidFill>
                <a:schemeClr val="tx2">
                  <a:lumMod val="50000"/>
                </a:schemeClr>
              </a:solidFill>
            </a:endParaRPr>
          </a:p>
          <a:p>
            <a:pPr marL="342900" indent="-342900">
              <a:buFontTx/>
              <a:buChar char="-"/>
            </a:pPr>
            <a:r>
              <a:rPr lang="en-US" sz="2400" dirty="0">
                <a:solidFill>
                  <a:schemeClr val="tx2">
                    <a:lumMod val="50000"/>
                  </a:schemeClr>
                </a:solidFill>
              </a:rPr>
              <a:t>Behavioral interventions that entrain different habits</a:t>
            </a:r>
          </a:p>
          <a:p>
            <a:endParaRPr lang="en-US" sz="2400" dirty="0">
              <a:solidFill>
                <a:schemeClr val="tx2">
                  <a:lumMod val="50000"/>
                </a:schemeClr>
              </a:solidFill>
            </a:endParaRPr>
          </a:p>
        </p:txBody>
      </p:sp>
    </p:spTree>
    <p:extLst>
      <p:ext uri="{BB962C8B-B14F-4D97-AF65-F5344CB8AC3E}">
        <p14:creationId xmlns:p14="http://schemas.microsoft.com/office/powerpoint/2010/main" val="360950316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8F64-DED8-5B4A-8BE2-054DE6963AD8}"/>
              </a:ext>
            </a:extLst>
          </p:cNvPr>
          <p:cNvSpPr>
            <a:spLocks noGrp="1"/>
          </p:cNvSpPr>
          <p:nvPr>
            <p:ph type="title"/>
          </p:nvPr>
        </p:nvSpPr>
        <p:spPr>
          <a:xfrm>
            <a:off x="905433" y="691263"/>
            <a:ext cx="7334529" cy="1143000"/>
          </a:xfrm>
        </p:spPr>
        <p:txBody>
          <a:bodyPr anchor="ctr">
            <a:normAutofit/>
          </a:bodyPr>
          <a:lstStyle/>
          <a:p>
            <a:r>
              <a:rPr lang="en-US"/>
              <a:t>Objectives</a:t>
            </a:r>
          </a:p>
        </p:txBody>
      </p:sp>
      <p:sp>
        <p:nvSpPr>
          <p:cNvPr id="3" name="Text Placeholder 2">
            <a:extLst>
              <a:ext uri="{FF2B5EF4-FFF2-40B4-BE49-F238E27FC236}">
                <a16:creationId xmlns:a16="http://schemas.microsoft.com/office/drawing/2014/main" id="{4FB4DA0B-F7BA-FA46-A49F-3EB4451EEB8B}"/>
              </a:ext>
            </a:extLst>
          </p:cNvPr>
          <p:cNvSpPr>
            <a:spLocks noGrp="1"/>
          </p:cNvSpPr>
          <p:nvPr>
            <p:ph idx="1"/>
          </p:nvPr>
        </p:nvSpPr>
        <p:spPr>
          <a:xfrm>
            <a:off x="905433" y="2016825"/>
            <a:ext cx="7334529" cy="4067277"/>
          </a:xfrm>
        </p:spPr>
        <p:txBody>
          <a:bodyPr>
            <a:normAutofit lnSpcReduction="10000"/>
          </a:bodyPr>
          <a:lstStyle/>
          <a:p>
            <a:pPr marL="0" indent="0">
              <a:buNone/>
            </a:pPr>
            <a:r>
              <a:rPr lang="en-US" dirty="0">
                <a:solidFill>
                  <a:schemeClr val="tx2">
                    <a:lumMod val="50000"/>
                  </a:schemeClr>
                </a:solidFill>
              </a:rPr>
              <a:t>1. Review the diagnostic criteria for substance use disorders</a:t>
            </a:r>
          </a:p>
          <a:p>
            <a:pPr marL="457200" indent="-457200">
              <a:buFont typeface="+mj-lt"/>
              <a:buAutoNum type="arabicPeriod"/>
            </a:pPr>
            <a:endParaRPr lang="en-US" dirty="0">
              <a:solidFill>
                <a:schemeClr val="tx2">
                  <a:lumMod val="50000"/>
                </a:schemeClr>
              </a:solidFill>
            </a:endParaRPr>
          </a:p>
          <a:p>
            <a:pPr marL="0" indent="0">
              <a:buNone/>
            </a:pPr>
            <a:r>
              <a:rPr lang="en-US" dirty="0">
                <a:solidFill>
                  <a:schemeClr val="tx2">
                    <a:lumMod val="50000"/>
                  </a:schemeClr>
                </a:solidFill>
              </a:rPr>
              <a:t>2. Understand (some of) how substance use disorders develop</a:t>
            </a:r>
          </a:p>
          <a:p>
            <a:pPr marL="0" indent="0">
              <a:buNone/>
            </a:pPr>
            <a:endParaRPr lang="en-US" dirty="0">
              <a:solidFill>
                <a:schemeClr val="tx2">
                  <a:lumMod val="50000"/>
                </a:schemeClr>
              </a:solidFill>
            </a:endParaRPr>
          </a:p>
          <a:p>
            <a:pPr marL="0" indent="0">
              <a:buNone/>
            </a:pPr>
            <a:r>
              <a:rPr lang="en-US" b="1" dirty="0">
                <a:solidFill>
                  <a:schemeClr val="tx2">
                    <a:lumMod val="50000"/>
                  </a:schemeClr>
                </a:solidFill>
              </a:rPr>
              <a:t>3. Discuss medications that treat OUD: who, what, when</a:t>
            </a:r>
          </a:p>
          <a:p>
            <a:endParaRPr lang="en-US" dirty="0"/>
          </a:p>
        </p:txBody>
      </p:sp>
    </p:spTree>
    <p:extLst>
      <p:ext uri="{BB962C8B-B14F-4D97-AF65-F5344CB8AC3E}">
        <p14:creationId xmlns:p14="http://schemas.microsoft.com/office/powerpoint/2010/main" val="89781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6CB78-3D3F-744F-BA98-49CC874B1713}"/>
              </a:ext>
            </a:extLst>
          </p:cNvPr>
          <p:cNvPicPr>
            <a:picLocks noChangeAspect="1"/>
          </p:cNvPicPr>
          <p:nvPr/>
        </p:nvPicPr>
        <p:blipFill>
          <a:blip r:embed="rId3"/>
          <a:stretch>
            <a:fillRect/>
          </a:stretch>
        </p:blipFill>
        <p:spPr>
          <a:xfrm>
            <a:off x="881743" y="767443"/>
            <a:ext cx="7266214" cy="5388428"/>
          </a:xfrm>
          <a:prstGeom prst="rect">
            <a:avLst/>
          </a:prstGeom>
        </p:spPr>
      </p:pic>
    </p:spTree>
    <p:extLst>
      <p:ext uri="{BB962C8B-B14F-4D97-AF65-F5344CB8AC3E}">
        <p14:creationId xmlns:p14="http://schemas.microsoft.com/office/powerpoint/2010/main" val="4036821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Content Placeholder 3" descr="Content Placeholder 3"/>
          <p:cNvPicPr>
            <a:picLocks noChangeAspect="1"/>
          </p:cNvPicPr>
          <p:nvPr/>
        </p:nvPicPr>
        <p:blipFill rotWithShape="1">
          <a:blip r:embed="rId3"/>
          <a:srcRect l="5888" r="14113"/>
          <a:stretch/>
        </p:blipFill>
        <p:spPr>
          <a:xfrm>
            <a:off x="20" y="10"/>
            <a:ext cx="9143980" cy="6857990"/>
          </a:xfrm>
          <a:prstGeom prst="rect">
            <a:avLst/>
          </a:prstGeom>
          <a:noFill/>
          <a:ln w="12700">
            <a:miter lim="400000"/>
          </a:ln>
          <a:effectLst>
            <a:outerShdw blurRad="203200" dist="50800" dir="5400000" rotWithShape="0">
              <a:srgbClr val="48434A">
                <a:alpha val="75000"/>
              </a:srgbClr>
            </a:outerShdw>
          </a:effectLst>
        </p:spPr>
      </p:pic>
    </p:spTree>
    <p:extLst>
      <p:ext uri="{BB962C8B-B14F-4D97-AF65-F5344CB8AC3E}">
        <p14:creationId xmlns:p14="http://schemas.microsoft.com/office/powerpoint/2010/main" val="1571945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A296-1C3D-504C-B70C-E305632306CC}"/>
              </a:ext>
            </a:extLst>
          </p:cNvPr>
          <p:cNvSpPr>
            <a:spLocks noGrp="1"/>
          </p:cNvSpPr>
          <p:nvPr>
            <p:ph type="title"/>
          </p:nvPr>
        </p:nvSpPr>
        <p:spPr>
          <a:xfrm>
            <a:off x="905433" y="691263"/>
            <a:ext cx="7334529" cy="1143000"/>
          </a:xfrm>
        </p:spPr>
        <p:txBody>
          <a:bodyPr anchor="ctr">
            <a:normAutofit/>
          </a:bodyPr>
          <a:lstStyle/>
          <a:p>
            <a:r>
              <a:rPr lang="en-US" dirty="0"/>
              <a:t>Methadone: efficacy</a:t>
            </a:r>
          </a:p>
        </p:txBody>
      </p:sp>
      <p:graphicFrame>
        <p:nvGraphicFramePr>
          <p:cNvPr id="5" name="Content Placeholder 2">
            <a:extLst>
              <a:ext uri="{FF2B5EF4-FFF2-40B4-BE49-F238E27FC236}">
                <a16:creationId xmlns:a16="http://schemas.microsoft.com/office/drawing/2014/main" id="{1CCFE421-7EE2-4CF8-A41F-5C4ED9C31C29}"/>
              </a:ext>
            </a:extLst>
          </p:cNvPr>
          <p:cNvGraphicFramePr>
            <a:graphicFrameLocks noGrp="1"/>
          </p:cNvGraphicFramePr>
          <p:nvPr>
            <p:ph idx="1"/>
            <p:extLst>
              <p:ext uri="{D42A27DB-BD31-4B8C-83A1-F6EECF244321}">
                <p14:modId xmlns:p14="http://schemas.microsoft.com/office/powerpoint/2010/main" val="248716854"/>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132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2514600" y="1981200"/>
            <a:ext cx="5915025" cy="2895600"/>
          </a:xfrm>
          <a:prstGeom prst="rect">
            <a:avLst/>
          </a:prstGeom>
          <a:ln w="25400">
            <a:miter lim="400000"/>
          </a:ln>
          <a:extLst>
            <a:ext uri="{C572A759-6A51-4108-AA02-DFA0A04FC94B}">
              <ma14:wrappingTextBoxFlag xmlns:ma14="http://schemas.microsoft.com/office/mac/drawingml/2011/main" xmlns="" val="1"/>
            </a:ext>
          </a:extLst>
        </p:spPr>
        <p:txBody>
          <a:bodyPr tIns="34290" bIns="34290" anchor="b">
            <a:normAutofit fontScale="55000" lnSpcReduction="20000"/>
          </a:bodyPr>
          <a:lstStyle/>
          <a:p>
            <a:pPr algn="l">
              <a:defRPr sz="8000" b="1">
                <a:solidFill>
                  <a:srgbClr val="48434A"/>
                </a:solidFill>
                <a:latin typeface="+mj-lt"/>
                <a:ea typeface="+mj-ea"/>
                <a:cs typeface="+mj-cs"/>
                <a:sym typeface="Helvetica"/>
              </a:defRPr>
            </a:pPr>
            <a:r>
              <a:rPr sz="4400" dirty="0">
                <a:solidFill>
                  <a:schemeClr val="tx2">
                    <a:lumMod val="50000"/>
                  </a:schemeClr>
                </a:solidFill>
                <a:latin typeface="+mn-lt"/>
              </a:rPr>
              <a:t>DSM </a:t>
            </a:r>
            <a:r>
              <a:rPr lang="en-US" sz="4400" dirty="0">
                <a:solidFill>
                  <a:schemeClr val="tx2">
                    <a:lumMod val="50000"/>
                  </a:schemeClr>
                </a:solidFill>
                <a:latin typeface="+mn-lt"/>
              </a:rPr>
              <a:t>5</a:t>
            </a:r>
          </a:p>
          <a:p>
            <a:pPr algn="l">
              <a:defRPr sz="8000" b="1">
                <a:solidFill>
                  <a:srgbClr val="48434A"/>
                </a:solidFill>
                <a:latin typeface="+mj-lt"/>
                <a:ea typeface="+mj-ea"/>
                <a:cs typeface="+mj-cs"/>
                <a:sym typeface="Helvetica"/>
              </a:defRPr>
            </a:pPr>
            <a:endParaRPr sz="4400" dirty="0">
              <a:solidFill>
                <a:schemeClr val="tx2">
                  <a:lumMod val="50000"/>
                </a:schemeClr>
              </a:solidFill>
              <a:latin typeface="+mn-lt"/>
            </a:endParaRPr>
          </a:p>
          <a:p>
            <a:pPr algn="l">
              <a:defRPr sz="6000">
                <a:solidFill>
                  <a:srgbClr val="48434A"/>
                </a:solidFill>
                <a:latin typeface="+mj-lt"/>
                <a:ea typeface="+mj-ea"/>
                <a:cs typeface="+mj-cs"/>
                <a:sym typeface="Helvetica"/>
              </a:defRPr>
            </a:pPr>
            <a:r>
              <a:rPr sz="4400" dirty="0">
                <a:solidFill>
                  <a:schemeClr val="tx2">
                    <a:lumMod val="50000"/>
                  </a:schemeClr>
                </a:solidFill>
                <a:latin typeface="+mn-lt"/>
              </a:rPr>
              <a:t>Diagnostic and Statistical Manual </a:t>
            </a:r>
            <a:br>
              <a:rPr sz="4400" dirty="0">
                <a:solidFill>
                  <a:schemeClr val="tx2">
                    <a:lumMod val="50000"/>
                  </a:schemeClr>
                </a:solidFill>
                <a:latin typeface="+mn-lt"/>
              </a:rPr>
            </a:br>
            <a:r>
              <a:rPr sz="4400" dirty="0">
                <a:solidFill>
                  <a:schemeClr val="tx2">
                    <a:lumMod val="50000"/>
                  </a:schemeClr>
                </a:solidFill>
                <a:latin typeface="+mn-lt"/>
              </a:rPr>
              <a:t>of Mental Disorders</a:t>
            </a:r>
            <a:endParaRPr lang="en-US" sz="4400" dirty="0">
              <a:solidFill>
                <a:schemeClr val="tx2">
                  <a:lumMod val="50000"/>
                </a:schemeClr>
              </a:solidFill>
              <a:latin typeface="+mn-lt"/>
            </a:endParaRPr>
          </a:p>
          <a:p>
            <a:pPr algn="l">
              <a:defRPr sz="6000">
                <a:solidFill>
                  <a:srgbClr val="48434A"/>
                </a:solidFill>
                <a:latin typeface="+mj-lt"/>
                <a:ea typeface="+mj-ea"/>
                <a:cs typeface="+mj-cs"/>
                <a:sym typeface="Helvetica"/>
              </a:defRPr>
            </a:pPr>
            <a:endParaRPr lang="en-US" sz="4400" dirty="0">
              <a:solidFill>
                <a:schemeClr val="tx2">
                  <a:lumMod val="50000"/>
                </a:schemeClr>
              </a:solidFill>
              <a:latin typeface="+mn-lt"/>
            </a:endParaRPr>
          </a:p>
          <a:p>
            <a:pPr algn="l">
              <a:defRPr sz="6000">
                <a:solidFill>
                  <a:srgbClr val="48434A"/>
                </a:solidFill>
                <a:latin typeface="+mj-lt"/>
                <a:ea typeface="+mj-ea"/>
                <a:cs typeface="+mj-cs"/>
                <a:sym typeface="Helvetica"/>
              </a:defRPr>
            </a:pPr>
            <a:r>
              <a:rPr lang="en-US" sz="4400" dirty="0">
                <a:solidFill>
                  <a:schemeClr val="tx2">
                    <a:lumMod val="50000"/>
                  </a:schemeClr>
                </a:solidFill>
                <a:latin typeface="+mn-lt"/>
                <a:sym typeface="Helvetica"/>
              </a:rPr>
              <a:t>11 criteria</a:t>
            </a:r>
          </a:p>
          <a:p>
            <a:pPr algn="l">
              <a:defRPr sz="6000">
                <a:solidFill>
                  <a:srgbClr val="48434A"/>
                </a:solidFill>
                <a:latin typeface="+mj-lt"/>
                <a:ea typeface="+mj-ea"/>
                <a:cs typeface="+mj-cs"/>
                <a:sym typeface="Helvetica"/>
              </a:defRPr>
            </a:pPr>
            <a:endParaRPr lang="en-US" sz="4400" dirty="0">
              <a:solidFill>
                <a:schemeClr val="tx2">
                  <a:lumMod val="50000"/>
                </a:schemeClr>
              </a:solidFill>
              <a:latin typeface="+mn-lt"/>
              <a:sym typeface="Helvetica"/>
            </a:endParaRPr>
          </a:p>
          <a:p>
            <a:pPr algn="l">
              <a:defRPr sz="6000">
                <a:solidFill>
                  <a:srgbClr val="48434A"/>
                </a:solidFill>
                <a:latin typeface="+mj-lt"/>
                <a:ea typeface="+mj-ea"/>
                <a:cs typeface="+mj-cs"/>
                <a:sym typeface="Helvetica"/>
              </a:defRPr>
            </a:pPr>
            <a:r>
              <a:rPr lang="en-US" sz="4400" dirty="0">
                <a:solidFill>
                  <a:schemeClr val="tx2">
                    <a:lumMod val="50000"/>
                  </a:schemeClr>
                </a:solidFill>
                <a:latin typeface="+mn-lt"/>
                <a:sym typeface="Helvetica"/>
              </a:rPr>
              <a:t>Craving/Compulsion/Consequences/Loss of Control</a:t>
            </a:r>
          </a:p>
          <a:p>
            <a:pPr algn="l">
              <a:defRPr sz="6000">
                <a:solidFill>
                  <a:srgbClr val="48434A"/>
                </a:solidFill>
                <a:latin typeface="+mj-lt"/>
                <a:ea typeface="+mj-ea"/>
                <a:cs typeface="+mj-cs"/>
                <a:sym typeface="Helvetica"/>
              </a:defRPr>
            </a:pPr>
            <a:endParaRPr sz="2250" dirty="0"/>
          </a:p>
        </p:txBody>
      </p:sp>
      <p:pic>
        <p:nvPicPr>
          <p:cNvPr id="80" name="image3.tif" descr="Picture 1"/>
          <p:cNvPicPr>
            <a:picLocks noChangeAspect="1"/>
          </p:cNvPicPr>
          <p:nvPr/>
        </p:nvPicPr>
        <p:blipFill>
          <a:blip r:embed="rId3"/>
          <a:srcRect l="2908" r="2433"/>
          <a:stretch>
            <a:fillRect/>
          </a:stretch>
        </p:blipFill>
        <p:spPr>
          <a:xfrm>
            <a:off x="905130" y="2400076"/>
            <a:ext cx="1396598" cy="2057822"/>
          </a:xfrm>
          <a:prstGeom prst="rect">
            <a:avLst/>
          </a:prstGeom>
          <a:ln w="12700">
            <a:miter lim="400000"/>
          </a:ln>
        </p:spPr>
      </p:pic>
    </p:spTree>
    <p:extLst>
      <p:ext uri="{BB962C8B-B14F-4D97-AF65-F5344CB8AC3E}">
        <p14:creationId xmlns:p14="http://schemas.microsoft.com/office/powerpoint/2010/main" val="301710361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25" y="908449"/>
            <a:ext cx="6749149" cy="711014"/>
          </a:xfrm>
        </p:spPr>
        <p:txBody>
          <a:bodyPr>
            <a:normAutofit fontScale="90000"/>
          </a:bodyPr>
          <a:lstStyle/>
          <a:p>
            <a:pPr algn="ctr"/>
            <a:r>
              <a:rPr lang="en-US" b="1" dirty="0">
                <a:solidFill>
                  <a:schemeClr val="accent2"/>
                </a:solidFill>
                <a:latin typeface="+mn-lt"/>
              </a:rPr>
              <a:t>Mortality Risk during and after methadone treatment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79581377"/>
              </p:ext>
            </p:extLst>
          </p:nvPr>
        </p:nvGraphicFramePr>
        <p:xfrm>
          <a:off x="669471" y="2286841"/>
          <a:ext cx="7609115" cy="399965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5336" y="6286500"/>
            <a:ext cx="4091185" cy="326243"/>
          </a:xfrm>
          <a:prstGeom prst="rect">
            <a:avLst/>
          </a:prstGeom>
          <a:noFill/>
        </p:spPr>
        <p:txBody>
          <a:bodyPr wrap="none" rtlCol="0">
            <a:spAutoFit/>
          </a:bodyPr>
          <a:lstStyle/>
          <a:p>
            <a:pPr defTabSz="192881"/>
            <a:r>
              <a:rPr lang="en-US" sz="760" dirty="0"/>
              <a:t>Mortality Risk during and after opioid substitution treatment: systematic review and meta-analysis</a:t>
            </a:r>
          </a:p>
          <a:p>
            <a:pPr defTabSz="192881"/>
            <a:r>
              <a:rPr lang="en-US" sz="760" dirty="0"/>
              <a:t> of cohort studies. </a:t>
            </a:r>
            <a:r>
              <a:rPr lang="en-US" sz="760" dirty="0" err="1"/>
              <a:t>Sordo</a:t>
            </a:r>
            <a:r>
              <a:rPr lang="en-US" sz="760" dirty="0"/>
              <a:t>, et al.  BMJ 2017.</a:t>
            </a:r>
          </a:p>
        </p:txBody>
      </p:sp>
    </p:spTree>
    <p:extLst>
      <p:ext uri="{BB962C8B-B14F-4D97-AF65-F5344CB8AC3E}">
        <p14:creationId xmlns:p14="http://schemas.microsoft.com/office/powerpoint/2010/main" val="2966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Content Placeholder 3" descr="Content Placeholder 3"/>
          <p:cNvPicPr>
            <a:picLocks noChangeAspect="1"/>
          </p:cNvPicPr>
          <p:nvPr/>
        </p:nvPicPr>
        <p:blipFill rotWithShape="1">
          <a:blip r:embed="rId3"/>
          <a:srcRect/>
          <a:stretch/>
        </p:blipFill>
        <p:spPr>
          <a:xfrm>
            <a:off x="20" y="10"/>
            <a:ext cx="9143980" cy="6857990"/>
          </a:xfrm>
          <a:prstGeom prst="rect">
            <a:avLst/>
          </a:prstGeom>
          <a:noFill/>
          <a:ln w="12700">
            <a:miter lim="400000"/>
          </a:ln>
          <a:effectLst>
            <a:outerShdw blurRad="203200" dist="50800" dir="5400000" rotWithShape="0">
              <a:srgbClr val="48434A">
                <a:alpha val="75000"/>
              </a:srgbClr>
            </a:outerShdw>
          </a:effectLst>
        </p:spPr>
      </p:pic>
    </p:spTree>
    <p:extLst>
      <p:ext uri="{BB962C8B-B14F-4D97-AF65-F5344CB8AC3E}">
        <p14:creationId xmlns:p14="http://schemas.microsoft.com/office/powerpoint/2010/main" val="2348790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A296-1C3D-504C-B70C-E305632306CC}"/>
              </a:ext>
            </a:extLst>
          </p:cNvPr>
          <p:cNvSpPr>
            <a:spLocks noGrp="1"/>
          </p:cNvSpPr>
          <p:nvPr>
            <p:ph type="title"/>
          </p:nvPr>
        </p:nvSpPr>
        <p:spPr>
          <a:xfrm>
            <a:off x="905433" y="691263"/>
            <a:ext cx="7334529" cy="1143000"/>
          </a:xfrm>
        </p:spPr>
        <p:txBody>
          <a:bodyPr anchor="ctr">
            <a:normAutofit/>
          </a:bodyPr>
          <a:lstStyle/>
          <a:p>
            <a:r>
              <a:rPr lang="en-US" dirty="0"/>
              <a:t>Buprenorphine: efficacy</a:t>
            </a:r>
          </a:p>
        </p:txBody>
      </p:sp>
      <p:graphicFrame>
        <p:nvGraphicFramePr>
          <p:cNvPr id="5" name="Content Placeholder 2">
            <a:extLst>
              <a:ext uri="{FF2B5EF4-FFF2-40B4-BE49-F238E27FC236}">
                <a16:creationId xmlns:a16="http://schemas.microsoft.com/office/drawing/2014/main" id="{1CCFE421-7EE2-4CF8-A41F-5C4ED9C31C29}"/>
              </a:ext>
            </a:extLst>
          </p:cNvPr>
          <p:cNvGraphicFramePr>
            <a:graphicFrameLocks noGrp="1"/>
          </p:cNvGraphicFramePr>
          <p:nvPr>
            <p:ph idx="1"/>
            <p:extLst>
              <p:ext uri="{D42A27DB-BD31-4B8C-83A1-F6EECF244321}">
                <p14:modId xmlns:p14="http://schemas.microsoft.com/office/powerpoint/2010/main" val="3722568078"/>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6596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852" y="1078123"/>
            <a:ext cx="6749149" cy="711014"/>
          </a:xfrm>
        </p:spPr>
        <p:txBody>
          <a:bodyPr>
            <a:normAutofit fontScale="90000"/>
          </a:bodyPr>
          <a:lstStyle/>
          <a:p>
            <a:pPr algn="ctr"/>
            <a:r>
              <a:rPr lang="en-US" dirty="0">
                <a:solidFill>
                  <a:schemeClr val="accent2"/>
                </a:solidFill>
                <a:latin typeface="+mn-lt"/>
              </a:rPr>
              <a:t>Mortality Risk during and after buprenorphine treatment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67528531"/>
              </p:ext>
            </p:extLst>
          </p:nvPr>
        </p:nvGraphicFramePr>
        <p:xfrm>
          <a:off x="1004763" y="2286840"/>
          <a:ext cx="7175851" cy="38363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73839" y="6457794"/>
            <a:ext cx="4091185" cy="326243"/>
          </a:xfrm>
          <a:prstGeom prst="rect">
            <a:avLst/>
          </a:prstGeom>
          <a:noFill/>
        </p:spPr>
        <p:txBody>
          <a:bodyPr wrap="none" rtlCol="0">
            <a:spAutoFit/>
          </a:bodyPr>
          <a:lstStyle/>
          <a:p>
            <a:pPr defTabSz="192881"/>
            <a:r>
              <a:rPr lang="en-US" sz="760" dirty="0"/>
              <a:t>Mortality Risk during and after opioid substitution treatment: systematic review and meta-analysis</a:t>
            </a:r>
          </a:p>
          <a:p>
            <a:pPr defTabSz="192881"/>
            <a:r>
              <a:rPr lang="en-US" sz="760" dirty="0"/>
              <a:t> of cohort studies. </a:t>
            </a:r>
            <a:r>
              <a:rPr lang="en-US" sz="760" dirty="0" err="1"/>
              <a:t>Sordo</a:t>
            </a:r>
            <a:r>
              <a:rPr lang="en-US" sz="760" dirty="0"/>
              <a:t>, et al.  BMJ 2017.</a:t>
            </a:r>
          </a:p>
        </p:txBody>
      </p:sp>
    </p:spTree>
    <p:extLst>
      <p:ext uri="{BB962C8B-B14F-4D97-AF65-F5344CB8AC3E}">
        <p14:creationId xmlns:p14="http://schemas.microsoft.com/office/powerpoint/2010/main" val="1945483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E57A-B291-40CF-B3B3-7AD2E972DDB1}"/>
              </a:ext>
            </a:extLst>
          </p:cNvPr>
          <p:cNvSpPr>
            <a:spLocks noGrp="1"/>
          </p:cNvSpPr>
          <p:nvPr>
            <p:ph type="title"/>
          </p:nvPr>
        </p:nvSpPr>
        <p:spPr>
          <a:xfrm>
            <a:off x="905433" y="691263"/>
            <a:ext cx="7334529" cy="1143000"/>
          </a:xfrm>
        </p:spPr>
        <p:txBody>
          <a:bodyPr anchor="ctr">
            <a:normAutofit/>
          </a:bodyPr>
          <a:lstStyle/>
          <a:p>
            <a:pPr>
              <a:lnSpc>
                <a:spcPct val="90000"/>
              </a:lnSpc>
            </a:pPr>
            <a:r>
              <a:rPr lang="en-US" sz="3700" dirty="0"/>
              <a:t>New kid in town: buprenorphine XR</a:t>
            </a:r>
          </a:p>
        </p:txBody>
      </p:sp>
      <p:graphicFrame>
        <p:nvGraphicFramePr>
          <p:cNvPr id="5" name="Content Placeholder 2">
            <a:extLst>
              <a:ext uri="{FF2B5EF4-FFF2-40B4-BE49-F238E27FC236}">
                <a16:creationId xmlns:a16="http://schemas.microsoft.com/office/drawing/2014/main" id="{835FB4E1-5C49-47A5-AAC9-A3FD7FD29BA4}"/>
              </a:ext>
            </a:extLst>
          </p:cNvPr>
          <p:cNvGraphicFramePr>
            <a:graphicFrameLocks noGrp="1"/>
          </p:cNvGraphicFramePr>
          <p:nvPr>
            <p:ph idx="1"/>
            <p:extLst>
              <p:ext uri="{D42A27DB-BD31-4B8C-83A1-F6EECF244321}">
                <p14:modId xmlns:p14="http://schemas.microsoft.com/office/powerpoint/2010/main" val="12969557"/>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CFB6103-AD77-4EB8-BBE3-B09E27FF1981}"/>
              </a:ext>
            </a:extLst>
          </p:cNvPr>
          <p:cNvSpPr txBox="1"/>
          <p:nvPr/>
        </p:nvSpPr>
        <p:spPr>
          <a:xfrm>
            <a:off x="114300" y="6277941"/>
            <a:ext cx="4572000" cy="369332"/>
          </a:xfrm>
          <a:prstGeom prst="rect">
            <a:avLst/>
          </a:prstGeom>
          <a:noFill/>
        </p:spPr>
        <p:txBody>
          <a:bodyPr wrap="square">
            <a:spAutoFit/>
          </a:bodyPr>
          <a:lstStyle/>
          <a:p>
            <a:pPr marL="171450" lvl="1" indent="0">
              <a:buNone/>
            </a:pPr>
            <a:r>
              <a:rPr lang="en-US" sz="1800" dirty="0"/>
              <a:t>Haight et al The Lancet 2019</a:t>
            </a:r>
          </a:p>
        </p:txBody>
      </p:sp>
    </p:spTree>
    <p:extLst>
      <p:ext uri="{BB962C8B-B14F-4D97-AF65-F5344CB8AC3E}">
        <p14:creationId xmlns:p14="http://schemas.microsoft.com/office/powerpoint/2010/main" val="633789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E57A-B291-40CF-B3B3-7AD2E972DDB1}"/>
              </a:ext>
            </a:extLst>
          </p:cNvPr>
          <p:cNvSpPr>
            <a:spLocks noGrp="1"/>
          </p:cNvSpPr>
          <p:nvPr>
            <p:ph type="title"/>
          </p:nvPr>
        </p:nvSpPr>
        <p:spPr>
          <a:xfrm>
            <a:off x="905433" y="691263"/>
            <a:ext cx="7334529" cy="1143000"/>
          </a:xfrm>
        </p:spPr>
        <p:txBody>
          <a:bodyPr anchor="ctr">
            <a:normAutofit/>
          </a:bodyPr>
          <a:lstStyle/>
          <a:p>
            <a:pPr>
              <a:lnSpc>
                <a:spcPct val="90000"/>
              </a:lnSpc>
            </a:pPr>
            <a:r>
              <a:rPr lang="en-US" sz="3700"/>
              <a:t>New kid in town: buprenorphine XR</a:t>
            </a:r>
          </a:p>
        </p:txBody>
      </p:sp>
      <p:graphicFrame>
        <p:nvGraphicFramePr>
          <p:cNvPr id="5" name="Content Placeholder 2">
            <a:extLst>
              <a:ext uri="{FF2B5EF4-FFF2-40B4-BE49-F238E27FC236}">
                <a16:creationId xmlns:a16="http://schemas.microsoft.com/office/drawing/2014/main" id="{835FB4E1-5C49-47A5-AAC9-A3FD7FD29BA4}"/>
              </a:ext>
            </a:extLst>
          </p:cNvPr>
          <p:cNvGraphicFramePr>
            <a:graphicFrameLocks noGrp="1"/>
          </p:cNvGraphicFramePr>
          <p:nvPr>
            <p:ph idx="1"/>
            <p:extLst>
              <p:ext uri="{D42A27DB-BD31-4B8C-83A1-F6EECF244321}">
                <p14:modId xmlns:p14="http://schemas.microsoft.com/office/powerpoint/2010/main" val="2787910990"/>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CFB6103-AD77-4EB8-BBE3-B09E27FF1981}"/>
              </a:ext>
            </a:extLst>
          </p:cNvPr>
          <p:cNvSpPr txBox="1"/>
          <p:nvPr/>
        </p:nvSpPr>
        <p:spPr>
          <a:xfrm>
            <a:off x="114300" y="6277941"/>
            <a:ext cx="4572000" cy="369332"/>
          </a:xfrm>
          <a:prstGeom prst="rect">
            <a:avLst/>
          </a:prstGeom>
          <a:noFill/>
        </p:spPr>
        <p:txBody>
          <a:bodyPr wrap="square">
            <a:spAutoFit/>
          </a:bodyPr>
          <a:lstStyle/>
          <a:p>
            <a:pPr marL="171450" lvl="1" indent="0">
              <a:buNone/>
            </a:pPr>
            <a:r>
              <a:rPr lang="en-US" sz="1800" dirty="0"/>
              <a:t>Ling et al JAM 2019</a:t>
            </a:r>
          </a:p>
        </p:txBody>
      </p:sp>
    </p:spTree>
    <p:extLst>
      <p:ext uri="{BB962C8B-B14F-4D97-AF65-F5344CB8AC3E}">
        <p14:creationId xmlns:p14="http://schemas.microsoft.com/office/powerpoint/2010/main" val="1151732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p:cNvPicPr>
            <a:picLocks noChangeAspect="1"/>
          </p:cNvPicPr>
          <p:nvPr/>
        </p:nvPicPr>
        <p:blipFill>
          <a:blip r:embed="rId2"/>
          <a:stretch>
            <a:fillRect/>
          </a:stretch>
        </p:blipFill>
        <p:spPr>
          <a:xfrm rot="3917351">
            <a:off x="2550414" y="3109102"/>
            <a:ext cx="339065" cy="1964531"/>
          </a:xfrm>
          <a:prstGeom prst="rect">
            <a:avLst/>
          </a:prstGeom>
          <a:ln w="12700">
            <a:miter lim="400000"/>
          </a:ln>
          <a:effectLst>
            <a:outerShdw blurRad="355600" rotWithShape="0">
              <a:srgbClr val="000000">
                <a:alpha val="75000"/>
              </a:srgbClr>
            </a:outerShdw>
          </a:effectLst>
        </p:spPr>
      </p:pic>
      <p:pic>
        <p:nvPicPr>
          <p:cNvPr id="3" name="pasted-image.pdf"/>
          <p:cNvPicPr>
            <a:picLocks noChangeAspect="1"/>
          </p:cNvPicPr>
          <p:nvPr/>
        </p:nvPicPr>
        <p:blipFill>
          <a:blip r:embed="rId3"/>
          <a:stretch>
            <a:fillRect/>
          </a:stretch>
        </p:blipFill>
        <p:spPr>
          <a:xfrm rot="5367997">
            <a:off x="3392097" y="3631295"/>
            <a:ext cx="582080" cy="1516315"/>
          </a:xfrm>
          <a:prstGeom prst="rect">
            <a:avLst/>
          </a:prstGeom>
          <a:ln w="12700">
            <a:miter lim="400000"/>
          </a:ln>
          <a:effectLst>
            <a:outerShdw blurRad="355600" rotWithShape="0">
              <a:srgbClr val="000000">
                <a:alpha val="75000"/>
              </a:srgbClr>
            </a:outerShdw>
          </a:effectLst>
        </p:spPr>
      </p:pic>
      <p:pic>
        <p:nvPicPr>
          <p:cNvPr id="4" name="pasted-image.pdf"/>
          <p:cNvPicPr>
            <a:picLocks noChangeAspect="1"/>
          </p:cNvPicPr>
          <p:nvPr/>
        </p:nvPicPr>
        <p:blipFill>
          <a:blip r:embed="rId3"/>
          <a:stretch>
            <a:fillRect/>
          </a:stretch>
        </p:blipFill>
        <p:spPr>
          <a:xfrm>
            <a:off x="4670022" y="2961313"/>
            <a:ext cx="582080" cy="1516315"/>
          </a:xfrm>
          <a:prstGeom prst="rect">
            <a:avLst/>
          </a:prstGeom>
          <a:ln w="12700">
            <a:miter lim="400000"/>
          </a:ln>
          <a:effectLst>
            <a:outerShdw blurRad="355600" rotWithShape="0">
              <a:srgbClr val="000000">
                <a:alpha val="75000"/>
              </a:srgbClr>
            </a:outerShdw>
          </a:effectLst>
        </p:spPr>
      </p:pic>
      <p:sp>
        <p:nvSpPr>
          <p:cNvPr id="5" name="TextBox 4"/>
          <p:cNvSpPr txBox="1"/>
          <p:nvPr/>
        </p:nvSpPr>
        <p:spPr>
          <a:xfrm>
            <a:off x="2719946" y="1209473"/>
            <a:ext cx="3431709" cy="769441"/>
          </a:xfrm>
          <a:prstGeom prst="rect">
            <a:avLst/>
          </a:prstGeom>
          <a:noFill/>
        </p:spPr>
        <p:txBody>
          <a:bodyPr wrap="none" rtlCol="0">
            <a:spAutoFit/>
          </a:bodyPr>
          <a:lstStyle/>
          <a:p>
            <a:r>
              <a:rPr lang="en-US" sz="4400" dirty="0">
                <a:solidFill>
                  <a:schemeClr val="accent6">
                    <a:lumMod val="75000"/>
                  </a:schemeClr>
                </a:solidFill>
              </a:rPr>
              <a:t>XR Naltrexone</a:t>
            </a:r>
          </a:p>
        </p:txBody>
      </p:sp>
    </p:spTree>
    <p:extLst>
      <p:ext uri="{BB962C8B-B14F-4D97-AF65-F5344CB8AC3E}">
        <p14:creationId xmlns:p14="http://schemas.microsoft.com/office/powerpoint/2010/main" val="2002821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A296-1C3D-504C-B70C-E305632306CC}"/>
              </a:ext>
            </a:extLst>
          </p:cNvPr>
          <p:cNvSpPr>
            <a:spLocks noGrp="1"/>
          </p:cNvSpPr>
          <p:nvPr>
            <p:ph type="title"/>
          </p:nvPr>
        </p:nvSpPr>
        <p:spPr>
          <a:xfrm>
            <a:off x="905433" y="691263"/>
            <a:ext cx="7334529" cy="1143000"/>
          </a:xfrm>
        </p:spPr>
        <p:txBody>
          <a:bodyPr anchor="ctr">
            <a:normAutofit/>
          </a:bodyPr>
          <a:lstStyle/>
          <a:p>
            <a:r>
              <a:rPr lang="en-US" dirty="0"/>
              <a:t>Naltrexone ER: efficacy</a:t>
            </a:r>
          </a:p>
        </p:txBody>
      </p:sp>
      <p:graphicFrame>
        <p:nvGraphicFramePr>
          <p:cNvPr id="5" name="Content Placeholder 2">
            <a:extLst>
              <a:ext uri="{FF2B5EF4-FFF2-40B4-BE49-F238E27FC236}">
                <a16:creationId xmlns:a16="http://schemas.microsoft.com/office/drawing/2014/main" id="{CBF87494-AB06-4785-99D1-21CB57930679}"/>
              </a:ext>
            </a:extLst>
          </p:cNvPr>
          <p:cNvGraphicFramePr>
            <a:graphicFrameLocks noGrp="1"/>
          </p:cNvGraphicFramePr>
          <p:nvPr>
            <p:ph idx="1"/>
            <p:extLst>
              <p:ext uri="{D42A27DB-BD31-4B8C-83A1-F6EECF244321}">
                <p14:modId xmlns:p14="http://schemas.microsoft.com/office/powerpoint/2010/main" val="2476774422"/>
              </p:ext>
            </p:extLst>
          </p:nvPr>
        </p:nvGraphicFramePr>
        <p:xfrm>
          <a:off x="905433" y="1793688"/>
          <a:ext cx="7334529" cy="4067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CB025AE-2E12-4DB5-A265-C7DA6D48CE25}"/>
              </a:ext>
            </a:extLst>
          </p:cNvPr>
          <p:cNvSpPr txBox="1"/>
          <p:nvPr/>
        </p:nvSpPr>
        <p:spPr>
          <a:xfrm>
            <a:off x="130628" y="5109893"/>
            <a:ext cx="4735286" cy="1748107"/>
          </a:xfrm>
          <a:prstGeom prst="rect">
            <a:avLst/>
          </a:prstGeom>
          <a:noFill/>
        </p:spPr>
        <p:txBody>
          <a:bodyPr wrap="square">
            <a:spAutoFit/>
          </a:bodyPr>
          <a:lstStyle/>
          <a:p>
            <a:pPr marL="0" indent="0">
              <a:buNone/>
            </a:pPr>
            <a:endParaRPr lang="en-US" sz="4000" dirty="0"/>
          </a:p>
          <a:p>
            <a:pPr marL="0" indent="0">
              <a:lnSpc>
                <a:spcPct val="110000"/>
              </a:lnSpc>
              <a:spcBef>
                <a:spcPts val="0"/>
              </a:spcBef>
              <a:buNone/>
            </a:pPr>
            <a:endParaRPr lang="en-US" sz="1800" dirty="0"/>
          </a:p>
          <a:p>
            <a:pPr marL="0" indent="0">
              <a:lnSpc>
                <a:spcPct val="110000"/>
              </a:lnSpc>
              <a:spcBef>
                <a:spcPts val="0"/>
              </a:spcBef>
              <a:buNone/>
            </a:pPr>
            <a:r>
              <a:rPr lang="en-US" sz="1100" dirty="0"/>
              <a:t>Comer Arch Gen Psych 2006</a:t>
            </a:r>
          </a:p>
          <a:p>
            <a:pPr marL="0" indent="0">
              <a:lnSpc>
                <a:spcPct val="110000"/>
              </a:lnSpc>
              <a:spcBef>
                <a:spcPts val="0"/>
              </a:spcBef>
              <a:buNone/>
            </a:pPr>
            <a:r>
              <a:rPr lang="en-US" sz="1100" dirty="0" err="1"/>
              <a:t>Krupitsky</a:t>
            </a:r>
            <a:r>
              <a:rPr lang="en-US" sz="1100" dirty="0"/>
              <a:t> Lancet 2011</a:t>
            </a:r>
            <a:br>
              <a:rPr lang="en-US" sz="1100" dirty="0"/>
            </a:br>
            <a:r>
              <a:rPr lang="en-US" sz="1100" dirty="0" err="1"/>
              <a:t>Tanum</a:t>
            </a:r>
            <a:r>
              <a:rPr lang="en-US" sz="1100" dirty="0"/>
              <a:t> JAMA Psychiatry 2017</a:t>
            </a:r>
          </a:p>
          <a:p>
            <a:pPr marL="0" indent="0">
              <a:lnSpc>
                <a:spcPct val="110000"/>
              </a:lnSpc>
              <a:spcBef>
                <a:spcPts val="0"/>
              </a:spcBef>
              <a:buNone/>
            </a:pPr>
            <a:r>
              <a:rPr lang="en-US" sz="1100" dirty="0"/>
              <a:t>Lee Lancet 2017</a:t>
            </a:r>
          </a:p>
        </p:txBody>
      </p:sp>
    </p:spTree>
    <p:extLst>
      <p:ext uri="{BB962C8B-B14F-4D97-AF65-F5344CB8AC3E}">
        <p14:creationId xmlns:p14="http://schemas.microsoft.com/office/powerpoint/2010/main" val="3746402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399198" y="1102178"/>
          <a:ext cx="7983942" cy="4598490"/>
        </p:xfrm>
        <a:graphic>
          <a:graphicData uri="http://schemas.openxmlformats.org/drawingml/2006/table">
            <a:tbl>
              <a:tblPr firstRow="1" bandRow="1">
                <a:tableStyleId>{5C22544A-7EE6-4342-B048-85BDC9FD1C3A}</a:tableStyleId>
              </a:tblPr>
              <a:tblGrid>
                <a:gridCol w="1973142">
                  <a:extLst>
                    <a:ext uri="{9D8B030D-6E8A-4147-A177-3AD203B41FA5}">
                      <a16:colId xmlns:a16="http://schemas.microsoft.com/office/drawing/2014/main" val="20000"/>
                    </a:ext>
                  </a:extLst>
                </a:gridCol>
                <a:gridCol w="1841792">
                  <a:extLst>
                    <a:ext uri="{9D8B030D-6E8A-4147-A177-3AD203B41FA5}">
                      <a16:colId xmlns:a16="http://schemas.microsoft.com/office/drawing/2014/main" val="20001"/>
                    </a:ext>
                  </a:extLst>
                </a:gridCol>
                <a:gridCol w="1827515">
                  <a:extLst>
                    <a:ext uri="{9D8B030D-6E8A-4147-A177-3AD203B41FA5}">
                      <a16:colId xmlns:a16="http://schemas.microsoft.com/office/drawing/2014/main" val="20002"/>
                    </a:ext>
                  </a:extLst>
                </a:gridCol>
                <a:gridCol w="2341493">
                  <a:extLst>
                    <a:ext uri="{9D8B030D-6E8A-4147-A177-3AD203B41FA5}">
                      <a16:colId xmlns:a16="http://schemas.microsoft.com/office/drawing/2014/main" val="20003"/>
                    </a:ext>
                  </a:extLst>
                </a:gridCol>
              </a:tblGrid>
              <a:tr h="387824">
                <a:tc>
                  <a:txBody>
                    <a:bodyPr/>
                    <a:lstStyle/>
                    <a:p>
                      <a:r>
                        <a:rPr lang="en-US" sz="1700"/>
                        <a:t>Outcome</a:t>
                      </a:r>
                    </a:p>
                  </a:txBody>
                  <a:tcPr marL="59726" marR="59726" marT="34290" marB="34290"/>
                </a:tc>
                <a:tc>
                  <a:txBody>
                    <a:bodyPr/>
                    <a:lstStyle/>
                    <a:p>
                      <a:r>
                        <a:rPr lang="en-US" sz="1700"/>
                        <a:t>XR-NXT (</a:t>
                      </a:r>
                      <a:r>
                        <a:rPr lang="en-US" sz="1700" err="1"/>
                        <a:t>n</a:t>
                      </a:r>
                      <a:r>
                        <a:rPr lang="en-US" sz="1700"/>
                        <a:t>=283)</a:t>
                      </a:r>
                    </a:p>
                  </a:txBody>
                  <a:tcPr marL="59726" marR="59726" marT="34290" marB="34290"/>
                </a:tc>
                <a:tc>
                  <a:txBody>
                    <a:bodyPr/>
                    <a:lstStyle/>
                    <a:p>
                      <a:r>
                        <a:rPr lang="en-US" sz="1700"/>
                        <a:t>BUP-NX (n-287)</a:t>
                      </a:r>
                    </a:p>
                  </a:txBody>
                  <a:tcPr marL="59726" marR="59726" marT="34290" marB="34290"/>
                </a:tc>
                <a:tc>
                  <a:txBody>
                    <a:bodyPr/>
                    <a:lstStyle/>
                    <a:p>
                      <a:r>
                        <a:rPr lang="en-US" sz="1700"/>
                        <a:t>Treatment</a:t>
                      </a:r>
                      <a:r>
                        <a:rPr lang="en-US" sz="1700" baseline="0"/>
                        <a:t> Effect </a:t>
                      </a:r>
                      <a:endParaRPr lang="en-US" sz="1700"/>
                    </a:p>
                  </a:txBody>
                  <a:tcPr marL="59726" marR="59726" marT="34290" marB="34290"/>
                </a:tc>
                <a:extLst>
                  <a:ext uri="{0D108BD9-81ED-4DB2-BD59-A6C34878D82A}">
                    <a16:rowId xmlns:a16="http://schemas.microsoft.com/office/drawing/2014/main" val="10000"/>
                  </a:ext>
                </a:extLst>
              </a:tr>
              <a:tr h="997262">
                <a:tc>
                  <a:txBody>
                    <a:bodyPr/>
                    <a:lstStyle/>
                    <a:p>
                      <a:r>
                        <a:rPr lang="en-US" sz="1700"/>
                        <a:t>Inducted to study medication (ITT)</a:t>
                      </a:r>
                    </a:p>
                  </a:txBody>
                  <a:tcPr marL="59726" marR="59726" marT="34290" marB="34290"/>
                </a:tc>
                <a:tc>
                  <a:txBody>
                    <a:bodyPr/>
                    <a:lstStyle/>
                    <a:p>
                      <a:r>
                        <a:rPr lang="en-US" sz="1700"/>
                        <a:t>204 (72%)</a:t>
                      </a:r>
                    </a:p>
                  </a:txBody>
                  <a:tcPr marL="59726" marR="59726" marT="34290" marB="34290"/>
                </a:tc>
                <a:tc>
                  <a:txBody>
                    <a:bodyPr/>
                    <a:lstStyle/>
                    <a:p>
                      <a:r>
                        <a:rPr lang="en-US" sz="1700"/>
                        <a:t>270 (94%)</a:t>
                      </a:r>
                    </a:p>
                  </a:txBody>
                  <a:tcPr marL="59726" marR="59726" marT="34290" marB="34290"/>
                </a:tc>
                <a:tc>
                  <a:txBody>
                    <a:bodyPr/>
                    <a:lstStyle/>
                    <a:p>
                      <a:r>
                        <a:rPr lang="en-US" sz="1700"/>
                        <a:t>OR 0.16, 0.09-0.28;</a:t>
                      </a:r>
                      <a:r>
                        <a:rPr lang="en-US" sz="1700" baseline="0"/>
                        <a:t> P&lt;0.0001</a:t>
                      </a:r>
                    </a:p>
                    <a:p>
                      <a:endParaRPr lang="en-US" sz="1700"/>
                    </a:p>
                  </a:txBody>
                  <a:tcPr marL="59726" marR="59726" marT="34290" marB="34290"/>
                </a:tc>
                <a:extLst>
                  <a:ext uri="{0D108BD9-81ED-4DB2-BD59-A6C34878D82A}">
                    <a16:rowId xmlns:a16="http://schemas.microsoft.com/office/drawing/2014/main" val="10001"/>
                  </a:ext>
                </a:extLst>
              </a:tr>
              <a:tr h="1606702">
                <a:tc>
                  <a:txBody>
                    <a:bodyPr/>
                    <a:lstStyle/>
                    <a:p>
                      <a:r>
                        <a:rPr lang="en-US" sz="1700" dirty="0"/>
                        <a:t>Relapse-free</a:t>
                      </a:r>
                      <a:r>
                        <a:rPr lang="en-US" sz="1700" baseline="0" dirty="0"/>
                        <a:t> survival (weeks)</a:t>
                      </a:r>
                    </a:p>
                    <a:p>
                      <a:endParaRPr lang="en-US" sz="1700" dirty="0"/>
                    </a:p>
                  </a:txBody>
                  <a:tcPr marL="59726" marR="59726" marT="34290" marB="34290"/>
                </a:tc>
                <a:tc>
                  <a:txBody>
                    <a:bodyPr/>
                    <a:lstStyle/>
                    <a:p>
                      <a:r>
                        <a:rPr lang="en-US" sz="1700" dirty="0"/>
                        <a:t>8.4 (3-23.4)</a:t>
                      </a:r>
                    </a:p>
                    <a:p>
                      <a:endParaRPr lang="en-US" sz="1700" dirty="0"/>
                    </a:p>
                    <a:p>
                      <a:r>
                        <a:rPr lang="en-US" sz="1700" dirty="0"/>
                        <a:t>20.4 (5.4-23.4)</a:t>
                      </a:r>
                    </a:p>
                  </a:txBody>
                  <a:tcPr marL="59726" marR="59726" marT="34290" marB="34290"/>
                </a:tc>
                <a:tc>
                  <a:txBody>
                    <a:bodyPr/>
                    <a:lstStyle/>
                    <a:p>
                      <a:r>
                        <a:rPr lang="en-US" sz="1700"/>
                        <a:t>14.4 (5.1-23.4)</a:t>
                      </a:r>
                    </a:p>
                    <a:p>
                      <a:endParaRPr lang="en-US" sz="1700"/>
                    </a:p>
                    <a:p>
                      <a:r>
                        <a:rPr lang="en-US" sz="1700"/>
                        <a:t>15.2 (5.7-23.4)</a:t>
                      </a:r>
                    </a:p>
                  </a:txBody>
                  <a:tcPr marL="59726" marR="59726" marT="34290" marB="34290"/>
                </a:tc>
                <a:tc>
                  <a:txBody>
                    <a:bodyPr/>
                    <a:lstStyle/>
                    <a:p>
                      <a:r>
                        <a:rPr lang="en-US" sz="1700" dirty="0"/>
                        <a:t>HR 1.36, 1.10-1.68; p=0.0040</a:t>
                      </a:r>
                    </a:p>
                    <a:p>
                      <a:r>
                        <a:rPr lang="en-US" sz="1700" dirty="0"/>
                        <a:t>HR 0.92, 0.71-1.18, p=0.49</a:t>
                      </a:r>
                    </a:p>
                    <a:p>
                      <a:endParaRPr lang="en-US" sz="1700" dirty="0"/>
                    </a:p>
                  </a:txBody>
                  <a:tcPr marL="59726" marR="59726" marT="34290" marB="34290"/>
                </a:tc>
                <a:extLst>
                  <a:ext uri="{0D108BD9-81ED-4DB2-BD59-A6C34878D82A}">
                    <a16:rowId xmlns:a16="http://schemas.microsoft.com/office/drawing/2014/main" val="10002"/>
                  </a:ext>
                </a:extLst>
              </a:tr>
              <a:tr h="1606702">
                <a:tc>
                  <a:txBody>
                    <a:bodyPr/>
                    <a:lstStyle/>
                    <a:p>
                      <a:r>
                        <a:rPr lang="en-US" sz="1700"/>
                        <a:t>Opioid</a:t>
                      </a:r>
                      <a:r>
                        <a:rPr lang="en-US" sz="1700" baseline="0"/>
                        <a:t> relapse, weeks 3-24</a:t>
                      </a:r>
                    </a:p>
                    <a:p>
                      <a:endParaRPr lang="en-US" sz="1700" baseline="0"/>
                    </a:p>
                  </a:txBody>
                  <a:tcPr marL="59726" marR="59726" marT="34290" marB="34290"/>
                </a:tc>
                <a:tc>
                  <a:txBody>
                    <a:bodyPr/>
                    <a:lstStyle/>
                    <a:p>
                      <a:r>
                        <a:rPr lang="en-US" sz="1700" baseline="0"/>
                        <a:t>185 (65%)</a:t>
                      </a:r>
                    </a:p>
                    <a:p>
                      <a:endParaRPr lang="en-US" sz="1700" baseline="0"/>
                    </a:p>
                    <a:p>
                      <a:r>
                        <a:rPr lang="en-US" sz="1700" baseline="0"/>
                        <a:t>106/204 (52%)</a:t>
                      </a:r>
                    </a:p>
                  </a:txBody>
                  <a:tcPr marL="59726" marR="59726" marT="34290" marB="34290"/>
                </a:tc>
                <a:tc>
                  <a:txBody>
                    <a:bodyPr/>
                    <a:lstStyle/>
                    <a:p>
                      <a:r>
                        <a:rPr lang="en-US" sz="1700" baseline="0" dirty="0"/>
                        <a:t>163 (57%)</a:t>
                      </a:r>
                    </a:p>
                    <a:p>
                      <a:endParaRPr lang="en-US" sz="1700" baseline="0" dirty="0"/>
                    </a:p>
                    <a:p>
                      <a:r>
                        <a:rPr lang="en-US" sz="1700" baseline="0" dirty="0"/>
                        <a:t>150/270 (56%)</a:t>
                      </a:r>
                    </a:p>
                    <a:p>
                      <a:endParaRPr lang="en-US" sz="1700" baseline="0" dirty="0"/>
                    </a:p>
                    <a:p>
                      <a:endParaRPr lang="en-US" sz="1700" baseline="0" dirty="0"/>
                    </a:p>
                  </a:txBody>
                  <a:tcPr marL="59726" marR="59726"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OR 1.44, 1.02-2.01; p=0.036</a:t>
                      </a:r>
                    </a:p>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OR 0.87, 0.60-1.25; p=0.44</a:t>
                      </a:r>
                    </a:p>
                  </a:txBody>
                  <a:tcPr marL="59726" marR="59726" marT="34290" marB="34290"/>
                </a:tc>
                <a:extLst>
                  <a:ext uri="{0D108BD9-81ED-4DB2-BD59-A6C34878D82A}">
                    <a16:rowId xmlns:a16="http://schemas.microsoft.com/office/drawing/2014/main" val="10003"/>
                  </a:ext>
                </a:extLst>
              </a:tr>
            </a:tbl>
          </a:graphicData>
        </a:graphic>
      </p:graphicFrame>
      <p:sp>
        <p:nvSpPr>
          <p:cNvPr id="4" name="TextBox 3"/>
          <p:cNvSpPr txBox="1"/>
          <p:nvPr/>
        </p:nvSpPr>
        <p:spPr>
          <a:xfrm>
            <a:off x="107824" y="5700668"/>
            <a:ext cx="6515100" cy="230832"/>
          </a:xfrm>
          <a:prstGeom prst="rect">
            <a:avLst/>
          </a:prstGeom>
          <a:noFill/>
        </p:spPr>
        <p:txBody>
          <a:bodyPr wrap="square" rtlCol="0">
            <a:spAutoFit/>
          </a:bodyPr>
          <a:lstStyle/>
          <a:p>
            <a:r>
              <a:rPr lang="en-US" sz="900" dirty="0"/>
              <a:t>Lee JD, et al. </a:t>
            </a:r>
            <a:r>
              <a:rPr lang="en-US" sz="900" i="1" dirty="0"/>
              <a:t>Lancet</a:t>
            </a:r>
            <a:r>
              <a:rPr lang="en-US" sz="900" dirty="0"/>
              <a:t> 2017</a:t>
            </a:r>
          </a:p>
        </p:txBody>
      </p:sp>
      <p:sp>
        <p:nvSpPr>
          <p:cNvPr id="7" name="Rectangle 6"/>
          <p:cNvSpPr/>
          <p:nvPr/>
        </p:nvSpPr>
        <p:spPr>
          <a:xfrm>
            <a:off x="399198" y="2996536"/>
            <a:ext cx="7983941" cy="738473"/>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399198" y="4552420"/>
            <a:ext cx="7983941" cy="75809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5611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3" y="691263"/>
            <a:ext cx="7334529" cy="1143000"/>
          </a:xfrm>
        </p:spPr>
        <p:txBody>
          <a:bodyPr anchor="ctr">
            <a:normAutofit/>
          </a:bodyPr>
          <a:lstStyle/>
          <a:p>
            <a:r>
              <a:rPr lang="en-US" dirty="0"/>
              <a:t>Efficacy: conclusions</a:t>
            </a:r>
          </a:p>
        </p:txBody>
      </p:sp>
      <p:graphicFrame>
        <p:nvGraphicFramePr>
          <p:cNvPr id="5" name="Content Placeholder 2">
            <a:extLst>
              <a:ext uri="{FF2B5EF4-FFF2-40B4-BE49-F238E27FC236}">
                <a16:creationId xmlns:a16="http://schemas.microsoft.com/office/drawing/2014/main" id="{5F24DA5F-4C79-4C86-9E05-D9899CCC0277}"/>
              </a:ext>
            </a:extLst>
          </p:cNvPr>
          <p:cNvGraphicFramePr>
            <a:graphicFrameLocks noGrp="1"/>
          </p:cNvGraphicFramePr>
          <p:nvPr>
            <p:ph idx="1"/>
            <p:extLst>
              <p:ext uri="{D42A27DB-BD31-4B8C-83A1-F6EECF244321}">
                <p14:modId xmlns:p14="http://schemas.microsoft.com/office/powerpoint/2010/main" val="2624233984"/>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11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p:nvPr/>
        </p:nvSpPr>
        <p:spPr>
          <a:xfrm>
            <a:off x="2590283" y="1102784"/>
            <a:ext cx="6155198" cy="1460348"/>
          </a:xfrm>
          <a:prstGeom prst="rect">
            <a:avLst/>
          </a:prstGeom>
          <a:ln w="25400">
            <a:miter lim="400000"/>
          </a:ln>
          <a:extLst>
            <a:ext uri="{C572A759-6A51-4108-AA02-DFA0A04FC94B}">
              <ma14:wrappingTextBoxFlag xmlns:ma14="http://schemas.microsoft.com/office/mac/drawingml/2011/main" xmlns="" val="1"/>
            </a:ext>
          </a:extLst>
        </p:spPr>
        <p:txBody>
          <a:bodyPr tIns="34290" bIns="34290" anchor="b">
            <a:normAutofit/>
          </a:bodyPr>
          <a:lstStyle/>
          <a:p>
            <a:pPr algn="l">
              <a:defRPr sz="8000" b="1" i="1">
                <a:solidFill>
                  <a:srgbClr val="48434A"/>
                </a:solidFill>
                <a:latin typeface="+mj-lt"/>
                <a:ea typeface="+mj-ea"/>
                <a:cs typeface="+mj-cs"/>
                <a:sym typeface="Helvetica"/>
              </a:defRPr>
            </a:pPr>
            <a:r>
              <a:rPr sz="3000" dirty="0"/>
              <a:t>DSM </a:t>
            </a:r>
            <a:r>
              <a:rPr lang="en-US" sz="3000" dirty="0"/>
              <a:t>5</a:t>
            </a:r>
            <a:r>
              <a:rPr sz="3000" dirty="0"/>
              <a:t>: Substance Use Disorder</a:t>
            </a:r>
          </a:p>
        </p:txBody>
      </p:sp>
      <p:pic>
        <p:nvPicPr>
          <p:cNvPr id="96" name="image3.tif" descr="Picture 1"/>
          <p:cNvPicPr>
            <a:picLocks noChangeAspect="1"/>
          </p:cNvPicPr>
          <p:nvPr/>
        </p:nvPicPr>
        <p:blipFill>
          <a:blip r:embed="rId3"/>
          <a:srcRect l="2908" r="2433"/>
          <a:stretch>
            <a:fillRect/>
          </a:stretch>
        </p:blipFill>
        <p:spPr>
          <a:xfrm>
            <a:off x="905130" y="2400076"/>
            <a:ext cx="1396598" cy="2057822"/>
          </a:xfrm>
          <a:prstGeom prst="rect">
            <a:avLst/>
          </a:prstGeom>
          <a:ln w="12700">
            <a:miter lim="400000"/>
          </a:ln>
        </p:spPr>
      </p:pic>
      <p:sp>
        <p:nvSpPr>
          <p:cNvPr id="97" name="Shape 97" descr="TextBox 3"/>
          <p:cNvSpPr/>
          <p:nvPr/>
        </p:nvSpPr>
        <p:spPr>
          <a:xfrm>
            <a:off x="3332983" y="2834830"/>
            <a:ext cx="4669798" cy="623248"/>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solidFill>
                  <a:schemeClr val="tx2">
                    <a:lumMod val="50000"/>
                  </a:schemeClr>
                </a:solidFill>
                <a:latin typeface="+mn-lt"/>
              </a:rPr>
              <a:t>Taking in larger amounts or for longer than intended</a:t>
            </a:r>
          </a:p>
        </p:txBody>
      </p:sp>
      <p:sp>
        <p:nvSpPr>
          <p:cNvPr id="98" name="Shape 98"/>
          <p:cNvSpPr/>
          <p:nvPr/>
        </p:nvSpPr>
        <p:spPr>
          <a:xfrm>
            <a:off x="2746041" y="2938691"/>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99" name="Shape 99"/>
          <p:cNvSpPr/>
          <p:nvPr/>
        </p:nvSpPr>
        <p:spPr>
          <a:xfrm>
            <a:off x="2821507" y="2875798"/>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00" name="Shape 100"/>
          <p:cNvSpPr/>
          <p:nvPr/>
        </p:nvSpPr>
        <p:spPr>
          <a:xfrm>
            <a:off x="2746041" y="3473536"/>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01" name="Shape 101"/>
          <p:cNvSpPr/>
          <p:nvPr/>
        </p:nvSpPr>
        <p:spPr>
          <a:xfrm>
            <a:off x="2869132" y="3425420"/>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02" name="Shape 102"/>
          <p:cNvSpPr/>
          <p:nvPr/>
        </p:nvSpPr>
        <p:spPr>
          <a:xfrm>
            <a:off x="2746041" y="3989331"/>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03" name="Shape 103"/>
          <p:cNvSpPr/>
          <p:nvPr/>
        </p:nvSpPr>
        <p:spPr>
          <a:xfrm>
            <a:off x="2746041" y="3881284"/>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04" name="Shape 104" descr="TextBox 3"/>
          <p:cNvSpPr/>
          <p:nvPr/>
        </p:nvSpPr>
        <p:spPr>
          <a:xfrm>
            <a:off x="3332983" y="3425420"/>
            <a:ext cx="4669798" cy="346249"/>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Unsuccessful efforts to cut down</a:t>
            </a:r>
          </a:p>
        </p:txBody>
      </p:sp>
      <p:sp>
        <p:nvSpPr>
          <p:cNvPr id="105" name="Shape 105" descr="TextBox 3"/>
          <p:cNvSpPr/>
          <p:nvPr/>
        </p:nvSpPr>
        <p:spPr>
          <a:xfrm>
            <a:off x="3332983" y="3876780"/>
            <a:ext cx="4669798" cy="346249"/>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Spending a lot of time obtaining the substance</a:t>
            </a:r>
          </a:p>
        </p:txBody>
      </p:sp>
      <p:sp>
        <p:nvSpPr>
          <p:cNvPr id="106" name="Shape 106"/>
          <p:cNvSpPr/>
          <p:nvPr/>
        </p:nvSpPr>
        <p:spPr>
          <a:xfrm>
            <a:off x="2746041" y="4488433"/>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07" name="Shape 107"/>
          <p:cNvSpPr/>
          <p:nvPr/>
        </p:nvSpPr>
        <p:spPr>
          <a:xfrm>
            <a:off x="2746040" y="4434303"/>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08" name="Shape 108" descr="TextBox 3"/>
          <p:cNvSpPr/>
          <p:nvPr/>
        </p:nvSpPr>
        <p:spPr>
          <a:xfrm>
            <a:off x="3332983" y="4375882"/>
            <a:ext cx="4669798" cy="346249"/>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Craving or a strong desire to use the substance</a:t>
            </a:r>
          </a:p>
        </p:txBody>
      </p:sp>
    </p:spTree>
    <p:extLst>
      <p:ext uri="{BB962C8B-B14F-4D97-AF65-F5344CB8AC3E}">
        <p14:creationId xmlns:p14="http://schemas.microsoft.com/office/powerpoint/2010/main" val="307467824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p to activate or exit full screen">
            <a:extLst>
              <a:ext uri="{FF2B5EF4-FFF2-40B4-BE49-F238E27FC236}">
                <a16:creationId xmlns:a16="http://schemas.microsoft.com/office/drawing/2014/main" id="{93C01E77-F2F6-45EC-9000-01DE3999A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59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752398734"/>
              </p:ext>
            </p:extLst>
          </p:nvPr>
        </p:nvGraphicFramePr>
        <p:xfrm>
          <a:off x="904735" y="1395361"/>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542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Methadone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2957040055"/>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783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AF8B997A-A75A-4F1E-8404-06C043800AAC}"/>
              </a:ext>
            </a:extLst>
          </p:cNvPr>
          <p:cNvGraphicFramePr/>
          <p:nvPr>
            <p:extLst>
              <p:ext uri="{D42A27DB-BD31-4B8C-83A1-F6EECF244321}">
                <p14:modId xmlns:p14="http://schemas.microsoft.com/office/powerpoint/2010/main" val="1328703170"/>
              </p:ext>
            </p:extLst>
          </p:nvPr>
        </p:nvGraphicFramePr>
        <p:xfrm>
          <a:off x="755057" y="595993"/>
          <a:ext cx="7633885" cy="5666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48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8B73EB39-8F98-4FAC-9EE3-6B5E6F0F90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1376" y="1339850"/>
            <a:ext cx="7461249"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69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7B74E88-534B-4B77-9FF0-C52ED88354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0362"/>
          <a:stretch/>
        </p:blipFill>
        <p:spPr bwMode="auto">
          <a:xfrm>
            <a:off x="241301" y="1275142"/>
            <a:ext cx="3207717" cy="43077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F3EE14E1-33CD-41D8-8DED-DA770A79BD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2" r="2069" b="-1"/>
          <a:stretch/>
        </p:blipFill>
        <p:spPr bwMode="auto">
          <a:xfrm>
            <a:off x="3579394" y="1275142"/>
            <a:ext cx="5323307" cy="430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207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74C6749-5605-48A4-9228-D0ACC5FF58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40" r="17189"/>
          <a:stretch/>
        </p:blipFill>
        <p:spPr bwMode="auto">
          <a:xfrm>
            <a:off x="1095448" y="85725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425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ethadone clinic">
            <a:extLst>
              <a:ext uri="{FF2B5EF4-FFF2-40B4-BE49-F238E27FC236}">
                <a16:creationId xmlns:a16="http://schemas.microsoft.com/office/drawing/2014/main" id="{763F4530-D87D-4636-AAAF-C75FF34D8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749" y="1403566"/>
            <a:ext cx="6892872" cy="404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3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9DE081E5-BF2D-4C5E-808E-03372F0E6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70" b="16644"/>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022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3ADFBA-D049-4A8B-A7E3-751BBDD5CD1B}"/>
              </a:ext>
            </a:extLst>
          </p:cNvPr>
          <p:cNvSpPr>
            <a:spLocks noGrp="1"/>
          </p:cNvSpPr>
          <p:nvPr>
            <p:ph type="title"/>
          </p:nvPr>
        </p:nvSpPr>
        <p:spPr>
          <a:xfrm>
            <a:off x="905433" y="691263"/>
            <a:ext cx="7334529" cy="1143000"/>
          </a:xfrm>
        </p:spPr>
        <p:txBody>
          <a:bodyPr/>
          <a:lstStyle/>
          <a:p>
            <a:endParaRPr lang="en-US"/>
          </a:p>
        </p:txBody>
      </p:sp>
      <p:sp>
        <p:nvSpPr>
          <p:cNvPr id="3" name="TextBox 2">
            <a:extLst>
              <a:ext uri="{FF2B5EF4-FFF2-40B4-BE49-F238E27FC236}">
                <a16:creationId xmlns:a16="http://schemas.microsoft.com/office/drawing/2014/main" id="{8F6CA958-B873-4176-AA49-349E279349AF}"/>
              </a:ext>
            </a:extLst>
          </p:cNvPr>
          <p:cNvSpPr txBox="1"/>
          <p:nvPr/>
        </p:nvSpPr>
        <p:spPr>
          <a:xfrm>
            <a:off x="905433" y="2016825"/>
            <a:ext cx="7334529" cy="4067277"/>
          </a:xfrm>
          <a:prstGeom prst="rect">
            <a:avLst/>
          </a:prstGeom>
        </p:spPr>
        <p:txBody>
          <a:bodyPr vert="horz" lIns="91440" tIns="45720" rIns="91440" bIns="45720" rtlCol="0">
            <a:normAutofit/>
          </a:bodyPr>
          <a:lstStyle/>
          <a:p>
            <a:pPr>
              <a:lnSpc>
                <a:spcPct val="90000"/>
              </a:lnSpc>
              <a:spcBef>
                <a:spcPct val="20000"/>
              </a:spcBef>
              <a:spcAft>
                <a:spcPts val="450"/>
              </a:spcAft>
              <a:buFont typeface="Arial"/>
            </a:pPr>
            <a:r>
              <a:rPr lang="en-US" sz="2700" dirty="0">
                <a:solidFill>
                  <a:srgbClr val="585E60"/>
                </a:solidFill>
                <a:latin typeface="Noto Serif"/>
                <a:cs typeface="Noto Serif"/>
              </a:rPr>
              <a:t>People who get through those first months, who are stable on methadone, and who drive that data, don’t talk about methadone. We don’t see them.</a:t>
            </a:r>
          </a:p>
          <a:p>
            <a:pPr>
              <a:lnSpc>
                <a:spcPct val="90000"/>
              </a:lnSpc>
              <a:spcBef>
                <a:spcPct val="20000"/>
              </a:spcBef>
              <a:spcAft>
                <a:spcPts val="450"/>
              </a:spcAft>
              <a:buFont typeface="Arial"/>
            </a:pPr>
            <a:endParaRPr lang="en-US" sz="2700" dirty="0">
              <a:solidFill>
                <a:srgbClr val="585E60"/>
              </a:solidFill>
              <a:latin typeface="Noto Serif"/>
              <a:cs typeface="Noto Serif"/>
            </a:endParaRPr>
          </a:p>
          <a:p>
            <a:pPr>
              <a:lnSpc>
                <a:spcPct val="90000"/>
              </a:lnSpc>
              <a:spcBef>
                <a:spcPct val="20000"/>
              </a:spcBef>
              <a:spcAft>
                <a:spcPts val="450"/>
              </a:spcAft>
              <a:buFont typeface="Arial"/>
            </a:pPr>
            <a:r>
              <a:rPr lang="en-US" sz="2700" dirty="0">
                <a:solidFill>
                  <a:srgbClr val="585E60"/>
                </a:solidFill>
                <a:latin typeface="Noto Serif"/>
                <a:cs typeface="Noto Serif"/>
              </a:rPr>
              <a:t>The stigma is too great</a:t>
            </a:r>
          </a:p>
          <a:p>
            <a:pPr>
              <a:lnSpc>
                <a:spcPct val="90000"/>
              </a:lnSpc>
              <a:spcBef>
                <a:spcPct val="20000"/>
              </a:spcBef>
              <a:spcAft>
                <a:spcPts val="450"/>
              </a:spcAft>
              <a:buFont typeface="Arial"/>
            </a:pPr>
            <a:endParaRPr lang="en-US" sz="2700" dirty="0">
              <a:solidFill>
                <a:srgbClr val="585E60"/>
              </a:solidFill>
              <a:latin typeface="Noto Serif"/>
              <a:cs typeface="Noto Serif"/>
            </a:endParaRPr>
          </a:p>
          <a:p>
            <a:pPr>
              <a:lnSpc>
                <a:spcPct val="90000"/>
              </a:lnSpc>
              <a:spcBef>
                <a:spcPct val="20000"/>
              </a:spcBef>
              <a:spcAft>
                <a:spcPts val="450"/>
              </a:spcAft>
              <a:buFont typeface="Arial"/>
            </a:pPr>
            <a:r>
              <a:rPr lang="en-US" sz="2700" dirty="0">
                <a:solidFill>
                  <a:srgbClr val="585E60"/>
                </a:solidFill>
                <a:latin typeface="Noto Serif"/>
                <a:cs typeface="Noto Serif"/>
              </a:rPr>
              <a:t>Others stop taking it. Again, the stigma is too great.</a:t>
            </a:r>
          </a:p>
        </p:txBody>
      </p:sp>
    </p:spTree>
    <p:extLst>
      <p:ext uri="{BB962C8B-B14F-4D97-AF65-F5344CB8AC3E}">
        <p14:creationId xmlns:p14="http://schemas.microsoft.com/office/powerpoint/2010/main" val="93387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2746040" y="1071582"/>
            <a:ext cx="6155198" cy="1460348"/>
          </a:xfrm>
          <a:prstGeom prst="rect">
            <a:avLst/>
          </a:prstGeom>
          <a:ln w="25400">
            <a:miter lim="400000"/>
          </a:ln>
          <a:extLst>
            <a:ext uri="{C572A759-6A51-4108-AA02-DFA0A04FC94B}">
              <ma14:wrappingTextBoxFlag xmlns:ma14="http://schemas.microsoft.com/office/mac/drawingml/2011/main" xmlns="" val="1"/>
            </a:ext>
          </a:extLst>
        </p:spPr>
        <p:txBody>
          <a:bodyPr tIns="34290" bIns="34290" anchor="b">
            <a:normAutofit/>
          </a:bodyPr>
          <a:lstStyle/>
          <a:p>
            <a:pPr algn="l">
              <a:defRPr sz="8000" b="1" i="1">
                <a:solidFill>
                  <a:srgbClr val="48434A"/>
                </a:solidFill>
                <a:latin typeface="+mj-lt"/>
                <a:ea typeface="+mj-ea"/>
                <a:cs typeface="+mj-cs"/>
                <a:sym typeface="Helvetica"/>
              </a:defRPr>
            </a:pPr>
            <a:r>
              <a:rPr sz="3000" dirty="0"/>
              <a:t>DSM </a:t>
            </a:r>
            <a:r>
              <a:rPr lang="en-US" sz="3000" dirty="0"/>
              <a:t>5</a:t>
            </a:r>
            <a:r>
              <a:rPr sz="3000" dirty="0"/>
              <a:t>: Substance Use Disorder</a:t>
            </a:r>
          </a:p>
        </p:txBody>
      </p:sp>
      <p:pic>
        <p:nvPicPr>
          <p:cNvPr id="118" name="image3.tif" descr="Picture 1"/>
          <p:cNvPicPr>
            <a:picLocks noChangeAspect="1"/>
          </p:cNvPicPr>
          <p:nvPr/>
        </p:nvPicPr>
        <p:blipFill>
          <a:blip r:embed="rId3"/>
          <a:srcRect l="2908" r="2433"/>
          <a:stretch>
            <a:fillRect/>
          </a:stretch>
        </p:blipFill>
        <p:spPr>
          <a:xfrm>
            <a:off x="905130" y="2400076"/>
            <a:ext cx="1396598" cy="2057822"/>
          </a:xfrm>
          <a:prstGeom prst="rect">
            <a:avLst/>
          </a:prstGeom>
          <a:ln w="12700">
            <a:miter lim="400000"/>
          </a:ln>
        </p:spPr>
      </p:pic>
      <p:sp>
        <p:nvSpPr>
          <p:cNvPr id="119" name="Shape 119" descr="TextBox 3"/>
          <p:cNvSpPr/>
          <p:nvPr/>
        </p:nvSpPr>
        <p:spPr>
          <a:xfrm>
            <a:off x="3332983" y="2899641"/>
            <a:ext cx="4669798" cy="623248"/>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Continued use despite recurring social or interpersonal problems due to use</a:t>
            </a:r>
          </a:p>
        </p:txBody>
      </p:sp>
      <p:sp>
        <p:nvSpPr>
          <p:cNvPr id="120" name="Shape 120"/>
          <p:cNvSpPr/>
          <p:nvPr/>
        </p:nvSpPr>
        <p:spPr>
          <a:xfrm>
            <a:off x="2746041" y="2938691"/>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21" name="Shape 121"/>
          <p:cNvSpPr/>
          <p:nvPr/>
        </p:nvSpPr>
        <p:spPr>
          <a:xfrm>
            <a:off x="2821507" y="2875798"/>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22" name="Shape 122"/>
          <p:cNvSpPr/>
          <p:nvPr/>
        </p:nvSpPr>
        <p:spPr>
          <a:xfrm>
            <a:off x="2746041" y="3473536"/>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23" name="Shape 123"/>
          <p:cNvSpPr/>
          <p:nvPr/>
        </p:nvSpPr>
        <p:spPr>
          <a:xfrm>
            <a:off x="2869132" y="3425420"/>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24" name="Shape 124"/>
          <p:cNvSpPr/>
          <p:nvPr/>
        </p:nvSpPr>
        <p:spPr>
          <a:xfrm>
            <a:off x="2746041" y="3989331"/>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25" name="Shape 125"/>
          <p:cNvSpPr/>
          <p:nvPr/>
        </p:nvSpPr>
        <p:spPr>
          <a:xfrm>
            <a:off x="2746041" y="3881284"/>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26" name="Shape 126" descr="TextBox 3"/>
          <p:cNvSpPr/>
          <p:nvPr/>
        </p:nvSpPr>
        <p:spPr>
          <a:xfrm>
            <a:off x="3332983" y="3506780"/>
            <a:ext cx="4669798" cy="346249"/>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Important activities given up or reduced</a:t>
            </a:r>
          </a:p>
        </p:txBody>
      </p:sp>
      <p:sp>
        <p:nvSpPr>
          <p:cNvPr id="127" name="Shape 127" descr="TextBox 3"/>
          <p:cNvSpPr/>
          <p:nvPr/>
        </p:nvSpPr>
        <p:spPr>
          <a:xfrm>
            <a:off x="3332983" y="3969253"/>
            <a:ext cx="4669798" cy="346249"/>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Recurrent use in physically hazardous situations</a:t>
            </a:r>
          </a:p>
        </p:txBody>
      </p:sp>
      <p:sp>
        <p:nvSpPr>
          <p:cNvPr id="128" name="Shape 128"/>
          <p:cNvSpPr/>
          <p:nvPr/>
        </p:nvSpPr>
        <p:spPr>
          <a:xfrm>
            <a:off x="2746041" y="4488433"/>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29" name="Shape 129"/>
          <p:cNvSpPr/>
          <p:nvPr/>
        </p:nvSpPr>
        <p:spPr>
          <a:xfrm>
            <a:off x="2746040" y="4434303"/>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30" name="Shape 130" descr="TextBox 3"/>
          <p:cNvSpPr/>
          <p:nvPr/>
        </p:nvSpPr>
        <p:spPr>
          <a:xfrm>
            <a:off x="3332983" y="4375882"/>
            <a:ext cx="4669798" cy="623248"/>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1800" dirty="0">
                <a:latin typeface="+mn-lt"/>
              </a:rPr>
              <a:t>Persistent / Recurrent physical or psychological difficulties from use</a:t>
            </a:r>
          </a:p>
        </p:txBody>
      </p:sp>
      <p:sp>
        <p:nvSpPr>
          <p:cNvPr id="131" name="Shape 131"/>
          <p:cNvSpPr/>
          <p:nvPr/>
        </p:nvSpPr>
        <p:spPr>
          <a:xfrm>
            <a:off x="2746041" y="5001610"/>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32" name="Shape 132"/>
          <p:cNvSpPr/>
          <p:nvPr/>
        </p:nvSpPr>
        <p:spPr>
          <a:xfrm>
            <a:off x="2821507" y="4967418"/>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33" name="Shape 133" descr="TextBox 3"/>
          <p:cNvSpPr/>
          <p:nvPr/>
        </p:nvSpPr>
        <p:spPr>
          <a:xfrm>
            <a:off x="3332983" y="4967418"/>
            <a:ext cx="4669798" cy="561692"/>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p>
            <a:pPr algn="l">
              <a:defRPr sz="4000">
                <a:solidFill>
                  <a:srgbClr val="48434A"/>
                </a:solidFill>
                <a:latin typeface="+mj-lt"/>
                <a:ea typeface="+mj-ea"/>
                <a:cs typeface="+mj-cs"/>
                <a:sym typeface="Helvetica"/>
              </a:defRPr>
            </a:pPr>
            <a:r>
              <a:rPr sz="1600" dirty="0">
                <a:latin typeface="+mn-lt"/>
              </a:rPr>
              <a:t>Recurrent use resulting in a failure to fulfill major </a:t>
            </a:r>
            <a:br>
              <a:rPr sz="1600" dirty="0">
                <a:latin typeface="+mn-lt"/>
              </a:rPr>
            </a:br>
            <a:r>
              <a:rPr sz="1600" dirty="0">
                <a:latin typeface="+mn-lt"/>
              </a:rPr>
              <a:t>role obligations</a:t>
            </a:r>
          </a:p>
        </p:txBody>
      </p:sp>
    </p:spTree>
    <p:extLst>
      <p:ext uri="{BB962C8B-B14F-4D97-AF65-F5344CB8AC3E}">
        <p14:creationId xmlns:p14="http://schemas.microsoft.com/office/powerpoint/2010/main" val="4220445451"/>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Methadone</a:t>
            </a:r>
          </a:p>
        </p:txBody>
      </p:sp>
      <p:graphicFrame>
        <p:nvGraphicFramePr>
          <p:cNvPr id="6" name="TextBox 1">
            <a:extLst>
              <a:ext uri="{FF2B5EF4-FFF2-40B4-BE49-F238E27FC236}">
                <a16:creationId xmlns:a16="http://schemas.microsoft.com/office/drawing/2014/main" id="{A7A6C333-E2A6-4AA8-B379-1085A602953A}"/>
              </a:ext>
            </a:extLst>
          </p:cNvPr>
          <p:cNvGraphicFramePr/>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131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Methadone</a:t>
            </a:r>
          </a:p>
        </p:txBody>
      </p:sp>
      <p:graphicFrame>
        <p:nvGraphicFramePr>
          <p:cNvPr id="6" name="TextBox 1">
            <a:extLst>
              <a:ext uri="{FF2B5EF4-FFF2-40B4-BE49-F238E27FC236}">
                <a16:creationId xmlns:a16="http://schemas.microsoft.com/office/drawing/2014/main" id="{A7A6C333-E2A6-4AA8-B379-1085A602953A}"/>
              </a:ext>
            </a:extLst>
          </p:cNvPr>
          <p:cNvGraphicFramePr/>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4968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Methadone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2852701193"/>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768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Buprenorphine</a:t>
            </a:r>
          </a:p>
        </p:txBody>
      </p:sp>
      <p:graphicFrame>
        <p:nvGraphicFramePr>
          <p:cNvPr id="6" name="TextBox 1">
            <a:extLst>
              <a:ext uri="{FF2B5EF4-FFF2-40B4-BE49-F238E27FC236}">
                <a16:creationId xmlns:a16="http://schemas.microsoft.com/office/drawing/2014/main" id="{A7A6C333-E2A6-4AA8-B379-1085A602953A}"/>
              </a:ext>
            </a:extLst>
          </p:cNvPr>
          <p:cNvGraphicFramePr/>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165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Buprenorphine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896353881"/>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7515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Buprenorphine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869210028"/>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Buprenorphine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3316464207"/>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5665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XR- naltrexone</a:t>
            </a:r>
          </a:p>
        </p:txBody>
      </p:sp>
      <p:graphicFrame>
        <p:nvGraphicFramePr>
          <p:cNvPr id="6" name="TextBox 1">
            <a:extLst>
              <a:ext uri="{FF2B5EF4-FFF2-40B4-BE49-F238E27FC236}">
                <a16:creationId xmlns:a16="http://schemas.microsoft.com/office/drawing/2014/main" id="{A7A6C333-E2A6-4AA8-B379-1085A602953A}"/>
              </a:ext>
            </a:extLst>
          </p:cNvPr>
          <p:cNvGraphicFramePr/>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880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XR-naltrexone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4002559197"/>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570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XR-naltrexone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4106961883"/>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6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2582173" y="1166914"/>
            <a:ext cx="6155198" cy="1460348"/>
          </a:xfrm>
          <a:prstGeom prst="rect">
            <a:avLst/>
          </a:prstGeom>
          <a:ln w="25400">
            <a:miter lim="400000"/>
          </a:ln>
          <a:extLst>
            <a:ext uri="{C572A759-6A51-4108-AA02-DFA0A04FC94B}">
              <ma14:wrappingTextBoxFlag xmlns:ma14="http://schemas.microsoft.com/office/mac/drawingml/2011/main" xmlns="" val="1"/>
            </a:ext>
          </a:extLst>
        </p:spPr>
        <p:txBody>
          <a:bodyPr tIns="34290" bIns="34290" anchor="b">
            <a:normAutofit/>
          </a:bodyPr>
          <a:lstStyle/>
          <a:p>
            <a:pPr algn="l">
              <a:defRPr sz="8000" b="1" i="1">
                <a:solidFill>
                  <a:srgbClr val="48434A"/>
                </a:solidFill>
                <a:latin typeface="+mj-lt"/>
                <a:ea typeface="+mj-ea"/>
                <a:cs typeface="+mj-cs"/>
                <a:sym typeface="Helvetica"/>
              </a:defRPr>
            </a:pPr>
            <a:r>
              <a:rPr sz="3000" dirty="0"/>
              <a:t>DSM </a:t>
            </a:r>
            <a:r>
              <a:rPr lang="en-US" sz="3000" dirty="0"/>
              <a:t>5</a:t>
            </a:r>
            <a:r>
              <a:rPr sz="3000" dirty="0"/>
              <a:t>: Substance Use Disorder</a:t>
            </a:r>
          </a:p>
        </p:txBody>
      </p:sp>
      <p:pic>
        <p:nvPicPr>
          <p:cNvPr id="143" name="image3.tif" descr="Picture 1"/>
          <p:cNvPicPr>
            <a:picLocks noChangeAspect="1"/>
          </p:cNvPicPr>
          <p:nvPr/>
        </p:nvPicPr>
        <p:blipFill>
          <a:blip r:embed="rId3"/>
          <a:srcRect l="2908" r="2433"/>
          <a:stretch>
            <a:fillRect/>
          </a:stretch>
        </p:blipFill>
        <p:spPr>
          <a:xfrm>
            <a:off x="905130" y="2400076"/>
            <a:ext cx="1396598" cy="2057822"/>
          </a:xfrm>
          <a:prstGeom prst="rect">
            <a:avLst/>
          </a:prstGeom>
          <a:ln w="12700">
            <a:miter lim="400000"/>
          </a:ln>
        </p:spPr>
      </p:pic>
      <p:sp>
        <p:nvSpPr>
          <p:cNvPr id="144" name="Shape 144" descr="TextBox 3"/>
          <p:cNvSpPr/>
          <p:nvPr/>
        </p:nvSpPr>
        <p:spPr>
          <a:xfrm>
            <a:off x="3523680" y="2894991"/>
            <a:ext cx="4669798" cy="377026"/>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2000" dirty="0">
                <a:solidFill>
                  <a:schemeClr val="tx2">
                    <a:lumMod val="50000"/>
                  </a:schemeClr>
                </a:solidFill>
                <a:latin typeface="+mn-lt"/>
              </a:rPr>
              <a:t>Tolerance*</a:t>
            </a:r>
          </a:p>
        </p:txBody>
      </p:sp>
      <p:sp>
        <p:nvSpPr>
          <p:cNvPr id="145" name="Shape 145"/>
          <p:cNvSpPr/>
          <p:nvPr/>
        </p:nvSpPr>
        <p:spPr>
          <a:xfrm>
            <a:off x="2746041" y="2938691"/>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46" name="Shape 146"/>
          <p:cNvSpPr/>
          <p:nvPr/>
        </p:nvSpPr>
        <p:spPr>
          <a:xfrm>
            <a:off x="2821507" y="2875798"/>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47" name="Shape 147"/>
          <p:cNvSpPr/>
          <p:nvPr/>
        </p:nvSpPr>
        <p:spPr>
          <a:xfrm>
            <a:off x="2746041" y="3473536"/>
            <a:ext cx="333326" cy="333326"/>
          </a:xfrm>
          <a:prstGeom prst="rect">
            <a:avLst/>
          </a:prstGeom>
          <a:solidFill>
            <a:srgbClr val="FFFFFF">
              <a:alpha val="0"/>
            </a:srgbClr>
          </a:solidFill>
          <a:ln w="76200" cap="rnd">
            <a:solidFill>
              <a:srgbClr val="48434A"/>
            </a:solidFill>
          </a:ln>
        </p:spPr>
        <p:txBody>
          <a:bodyPr tIns="34290" bIns="34290" anchor="ctr"/>
          <a:lstStyle/>
          <a:p>
            <a:pPr algn="l">
              <a:defRPr sz="3600">
                <a:solidFill>
                  <a:srgbClr val="000000"/>
                </a:solidFill>
              </a:defRPr>
            </a:pPr>
            <a:endParaRPr sz="2700"/>
          </a:p>
        </p:txBody>
      </p:sp>
      <p:sp>
        <p:nvSpPr>
          <p:cNvPr id="148" name="Shape 148"/>
          <p:cNvSpPr/>
          <p:nvPr/>
        </p:nvSpPr>
        <p:spPr>
          <a:xfrm>
            <a:off x="2869132" y="3425420"/>
            <a:ext cx="333326" cy="3167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7383F"/>
          </a:solidFill>
          <a:ln w="12700">
            <a:miter lim="400000"/>
          </a:ln>
        </p:spPr>
        <p:txBody>
          <a:bodyPr tIns="34290" bIns="34290" anchor="ctr"/>
          <a:lstStyle/>
          <a:p>
            <a:pPr algn="l">
              <a:defRPr sz="3600">
                <a:solidFill>
                  <a:srgbClr val="000000"/>
                </a:solidFill>
              </a:defRPr>
            </a:pPr>
            <a:endParaRPr sz="2700"/>
          </a:p>
        </p:txBody>
      </p:sp>
      <p:sp>
        <p:nvSpPr>
          <p:cNvPr id="149" name="Shape 149" descr="TextBox 3"/>
          <p:cNvSpPr/>
          <p:nvPr/>
        </p:nvSpPr>
        <p:spPr>
          <a:xfrm>
            <a:off x="3523680" y="3473536"/>
            <a:ext cx="4669798" cy="377026"/>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lgn="l">
              <a:defRPr sz="4000">
                <a:solidFill>
                  <a:srgbClr val="48434A"/>
                </a:solidFill>
                <a:latin typeface="+mj-lt"/>
                <a:ea typeface="+mj-ea"/>
                <a:cs typeface="+mj-cs"/>
                <a:sym typeface="Helvetica"/>
              </a:defRPr>
            </a:lvl1pPr>
          </a:lstStyle>
          <a:p>
            <a:r>
              <a:rPr sz="2000" dirty="0">
                <a:solidFill>
                  <a:schemeClr val="tx2">
                    <a:lumMod val="50000"/>
                  </a:schemeClr>
                </a:solidFill>
                <a:latin typeface="+mn-lt"/>
              </a:rPr>
              <a:t>Withdrawal*</a:t>
            </a:r>
          </a:p>
        </p:txBody>
      </p:sp>
    </p:spTree>
    <p:extLst>
      <p:ext uri="{BB962C8B-B14F-4D97-AF65-F5344CB8AC3E}">
        <p14:creationId xmlns:p14="http://schemas.microsoft.com/office/powerpoint/2010/main" val="203223655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399198" y="1102179"/>
          <a:ext cx="7983942" cy="4432841"/>
        </p:xfrm>
        <a:graphic>
          <a:graphicData uri="http://schemas.openxmlformats.org/drawingml/2006/table">
            <a:tbl>
              <a:tblPr firstRow="1" bandRow="1">
                <a:tableStyleId>{5C22544A-7EE6-4342-B048-85BDC9FD1C3A}</a:tableStyleId>
              </a:tblPr>
              <a:tblGrid>
                <a:gridCol w="1973142">
                  <a:extLst>
                    <a:ext uri="{9D8B030D-6E8A-4147-A177-3AD203B41FA5}">
                      <a16:colId xmlns:a16="http://schemas.microsoft.com/office/drawing/2014/main" val="20000"/>
                    </a:ext>
                  </a:extLst>
                </a:gridCol>
                <a:gridCol w="1841792">
                  <a:extLst>
                    <a:ext uri="{9D8B030D-6E8A-4147-A177-3AD203B41FA5}">
                      <a16:colId xmlns:a16="http://schemas.microsoft.com/office/drawing/2014/main" val="20001"/>
                    </a:ext>
                  </a:extLst>
                </a:gridCol>
                <a:gridCol w="1827515">
                  <a:extLst>
                    <a:ext uri="{9D8B030D-6E8A-4147-A177-3AD203B41FA5}">
                      <a16:colId xmlns:a16="http://schemas.microsoft.com/office/drawing/2014/main" val="20002"/>
                    </a:ext>
                  </a:extLst>
                </a:gridCol>
                <a:gridCol w="2341493">
                  <a:extLst>
                    <a:ext uri="{9D8B030D-6E8A-4147-A177-3AD203B41FA5}">
                      <a16:colId xmlns:a16="http://schemas.microsoft.com/office/drawing/2014/main" val="20003"/>
                    </a:ext>
                  </a:extLst>
                </a:gridCol>
              </a:tblGrid>
              <a:tr h="373854">
                <a:tc>
                  <a:txBody>
                    <a:bodyPr/>
                    <a:lstStyle/>
                    <a:p>
                      <a:r>
                        <a:rPr lang="en-US" sz="1700"/>
                        <a:t>Outcome</a:t>
                      </a:r>
                    </a:p>
                  </a:txBody>
                  <a:tcPr marL="59726" marR="59726" marT="34290" marB="34290"/>
                </a:tc>
                <a:tc>
                  <a:txBody>
                    <a:bodyPr/>
                    <a:lstStyle/>
                    <a:p>
                      <a:r>
                        <a:rPr lang="en-US" sz="1700"/>
                        <a:t>XR-NXT (</a:t>
                      </a:r>
                      <a:r>
                        <a:rPr lang="en-US" sz="1700" err="1"/>
                        <a:t>n</a:t>
                      </a:r>
                      <a:r>
                        <a:rPr lang="en-US" sz="1700"/>
                        <a:t>=283)</a:t>
                      </a:r>
                    </a:p>
                  </a:txBody>
                  <a:tcPr marL="59726" marR="59726" marT="34290" marB="34290"/>
                </a:tc>
                <a:tc>
                  <a:txBody>
                    <a:bodyPr/>
                    <a:lstStyle/>
                    <a:p>
                      <a:r>
                        <a:rPr lang="en-US" sz="1700"/>
                        <a:t>BUP-NX (n-287)</a:t>
                      </a:r>
                    </a:p>
                  </a:txBody>
                  <a:tcPr marL="59726" marR="59726" marT="34290" marB="34290"/>
                </a:tc>
                <a:tc>
                  <a:txBody>
                    <a:bodyPr/>
                    <a:lstStyle/>
                    <a:p>
                      <a:r>
                        <a:rPr lang="en-US" sz="1700"/>
                        <a:t>Treatment</a:t>
                      </a:r>
                      <a:r>
                        <a:rPr lang="en-US" sz="1700" baseline="0"/>
                        <a:t> Effect </a:t>
                      </a:r>
                      <a:endParaRPr lang="en-US" sz="1700"/>
                    </a:p>
                  </a:txBody>
                  <a:tcPr marL="59726" marR="59726" marT="34290" marB="34290"/>
                </a:tc>
                <a:extLst>
                  <a:ext uri="{0D108BD9-81ED-4DB2-BD59-A6C34878D82A}">
                    <a16:rowId xmlns:a16="http://schemas.microsoft.com/office/drawing/2014/main" val="10000"/>
                  </a:ext>
                </a:extLst>
              </a:tr>
              <a:tr h="961339">
                <a:tc>
                  <a:txBody>
                    <a:bodyPr/>
                    <a:lstStyle/>
                    <a:p>
                      <a:r>
                        <a:rPr lang="en-US" sz="1700"/>
                        <a:t>Inducted to study medication (ITT)</a:t>
                      </a:r>
                    </a:p>
                  </a:txBody>
                  <a:tcPr marL="59726" marR="59726" marT="34290" marB="34290"/>
                </a:tc>
                <a:tc>
                  <a:txBody>
                    <a:bodyPr/>
                    <a:lstStyle/>
                    <a:p>
                      <a:r>
                        <a:rPr lang="en-US" sz="1700"/>
                        <a:t>204 (72%)</a:t>
                      </a:r>
                    </a:p>
                  </a:txBody>
                  <a:tcPr marL="59726" marR="59726" marT="34290" marB="34290"/>
                </a:tc>
                <a:tc>
                  <a:txBody>
                    <a:bodyPr/>
                    <a:lstStyle/>
                    <a:p>
                      <a:r>
                        <a:rPr lang="en-US" sz="1700"/>
                        <a:t>270 (94%)</a:t>
                      </a:r>
                    </a:p>
                  </a:txBody>
                  <a:tcPr marL="59726" marR="59726" marT="34290" marB="34290"/>
                </a:tc>
                <a:tc>
                  <a:txBody>
                    <a:bodyPr/>
                    <a:lstStyle/>
                    <a:p>
                      <a:r>
                        <a:rPr lang="en-US" sz="1700"/>
                        <a:t>OR 0.16, 0.09-0.28;</a:t>
                      </a:r>
                      <a:r>
                        <a:rPr lang="en-US" sz="1700" baseline="0"/>
                        <a:t> P&lt;0.0001</a:t>
                      </a:r>
                    </a:p>
                    <a:p>
                      <a:endParaRPr lang="en-US" sz="1700"/>
                    </a:p>
                  </a:txBody>
                  <a:tcPr marL="59726" marR="59726" marT="34290" marB="34290"/>
                </a:tc>
                <a:extLst>
                  <a:ext uri="{0D108BD9-81ED-4DB2-BD59-A6C34878D82A}">
                    <a16:rowId xmlns:a16="http://schemas.microsoft.com/office/drawing/2014/main" val="10001"/>
                  </a:ext>
                </a:extLst>
              </a:tr>
              <a:tr h="1548824">
                <a:tc>
                  <a:txBody>
                    <a:bodyPr/>
                    <a:lstStyle/>
                    <a:p>
                      <a:r>
                        <a:rPr lang="en-US" sz="1700" dirty="0"/>
                        <a:t>Relapse-free</a:t>
                      </a:r>
                      <a:r>
                        <a:rPr lang="en-US" sz="1700" baseline="0" dirty="0"/>
                        <a:t> survival (weeks)</a:t>
                      </a:r>
                    </a:p>
                    <a:p>
                      <a:endParaRPr lang="en-US" sz="1700" dirty="0"/>
                    </a:p>
                  </a:txBody>
                  <a:tcPr marL="59726" marR="59726" marT="34290" marB="34290"/>
                </a:tc>
                <a:tc>
                  <a:txBody>
                    <a:bodyPr/>
                    <a:lstStyle/>
                    <a:p>
                      <a:r>
                        <a:rPr lang="en-US" sz="1700" dirty="0"/>
                        <a:t>8.4 (3-23.4)</a:t>
                      </a:r>
                    </a:p>
                    <a:p>
                      <a:endParaRPr lang="en-US" sz="1700" dirty="0"/>
                    </a:p>
                    <a:p>
                      <a:r>
                        <a:rPr lang="en-US" sz="1700" dirty="0"/>
                        <a:t>20.4 (5.4-23.4)</a:t>
                      </a:r>
                    </a:p>
                  </a:txBody>
                  <a:tcPr marL="59726" marR="59726" marT="34290" marB="34290"/>
                </a:tc>
                <a:tc>
                  <a:txBody>
                    <a:bodyPr/>
                    <a:lstStyle/>
                    <a:p>
                      <a:r>
                        <a:rPr lang="en-US" sz="1700"/>
                        <a:t>14.4 (5.1-23.4)</a:t>
                      </a:r>
                    </a:p>
                    <a:p>
                      <a:endParaRPr lang="en-US" sz="1700"/>
                    </a:p>
                    <a:p>
                      <a:r>
                        <a:rPr lang="en-US" sz="1700"/>
                        <a:t>15.2 (5.7-23.4)</a:t>
                      </a:r>
                    </a:p>
                  </a:txBody>
                  <a:tcPr marL="59726" marR="59726" marT="34290" marB="34290"/>
                </a:tc>
                <a:tc>
                  <a:txBody>
                    <a:bodyPr/>
                    <a:lstStyle/>
                    <a:p>
                      <a:r>
                        <a:rPr lang="en-US" sz="1700" dirty="0"/>
                        <a:t>HR 1.36, 1.10-1.68; p=0.0040</a:t>
                      </a:r>
                    </a:p>
                    <a:p>
                      <a:r>
                        <a:rPr lang="en-US" sz="1700" dirty="0"/>
                        <a:t>HR 0.92, 0.71-1.18, p=0.49</a:t>
                      </a:r>
                    </a:p>
                    <a:p>
                      <a:endParaRPr lang="en-US" sz="1700" dirty="0"/>
                    </a:p>
                  </a:txBody>
                  <a:tcPr marL="59726" marR="59726" marT="34290" marB="34290"/>
                </a:tc>
                <a:extLst>
                  <a:ext uri="{0D108BD9-81ED-4DB2-BD59-A6C34878D82A}">
                    <a16:rowId xmlns:a16="http://schemas.microsoft.com/office/drawing/2014/main" val="10002"/>
                  </a:ext>
                </a:extLst>
              </a:tr>
              <a:tr h="1548824">
                <a:tc>
                  <a:txBody>
                    <a:bodyPr/>
                    <a:lstStyle/>
                    <a:p>
                      <a:r>
                        <a:rPr lang="en-US" sz="1700" dirty="0"/>
                        <a:t>Opioid</a:t>
                      </a:r>
                      <a:r>
                        <a:rPr lang="en-US" sz="1700" baseline="0" dirty="0"/>
                        <a:t> relapse, weeks 3-24</a:t>
                      </a:r>
                    </a:p>
                    <a:p>
                      <a:endParaRPr lang="en-US" sz="1700" baseline="0" dirty="0"/>
                    </a:p>
                  </a:txBody>
                  <a:tcPr marL="59726" marR="59726" marT="34290" marB="34290"/>
                </a:tc>
                <a:tc>
                  <a:txBody>
                    <a:bodyPr/>
                    <a:lstStyle/>
                    <a:p>
                      <a:r>
                        <a:rPr lang="en-US" sz="1700" baseline="0" dirty="0"/>
                        <a:t>185 (65%)</a:t>
                      </a:r>
                    </a:p>
                    <a:p>
                      <a:endParaRPr lang="en-US" sz="1700" baseline="0" dirty="0"/>
                    </a:p>
                    <a:p>
                      <a:r>
                        <a:rPr lang="en-US" sz="1700" baseline="0" dirty="0"/>
                        <a:t>106/204 (52%)</a:t>
                      </a:r>
                    </a:p>
                  </a:txBody>
                  <a:tcPr marL="59726" marR="59726" marT="34290" marB="34290"/>
                </a:tc>
                <a:tc>
                  <a:txBody>
                    <a:bodyPr/>
                    <a:lstStyle/>
                    <a:p>
                      <a:r>
                        <a:rPr lang="en-US" sz="1700" baseline="0" dirty="0"/>
                        <a:t>163 (57%)</a:t>
                      </a:r>
                    </a:p>
                    <a:p>
                      <a:endParaRPr lang="en-US" sz="1700" baseline="0" dirty="0"/>
                    </a:p>
                    <a:p>
                      <a:r>
                        <a:rPr lang="en-US" sz="1700" baseline="0" dirty="0"/>
                        <a:t>150/270 (56%)</a:t>
                      </a:r>
                    </a:p>
                    <a:p>
                      <a:endParaRPr lang="en-US" sz="1700" baseline="0" dirty="0"/>
                    </a:p>
                    <a:p>
                      <a:endParaRPr lang="en-US" sz="1700" baseline="0" dirty="0"/>
                    </a:p>
                  </a:txBody>
                  <a:tcPr marL="59726" marR="59726"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OR 1.44, 1.02-2.01; p=0.036</a:t>
                      </a:r>
                    </a:p>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t>OR 0.87, 0.60-1.25; p=0.44</a:t>
                      </a:r>
                    </a:p>
                  </a:txBody>
                  <a:tcPr marL="59726" marR="59726" marT="34290" marB="34290"/>
                </a:tc>
                <a:extLst>
                  <a:ext uri="{0D108BD9-81ED-4DB2-BD59-A6C34878D82A}">
                    <a16:rowId xmlns:a16="http://schemas.microsoft.com/office/drawing/2014/main" val="10003"/>
                  </a:ext>
                </a:extLst>
              </a:tr>
            </a:tbl>
          </a:graphicData>
        </a:graphic>
      </p:graphicFrame>
      <p:sp>
        <p:nvSpPr>
          <p:cNvPr id="4" name="TextBox 3"/>
          <p:cNvSpPr txBox="1"/>
          <p:nvPr/>
        </p:nvSpPr>
        <p:spPr>
          <a:xfrm>
            <a:off x="204717" y="5651319"/>
            <a:ext cx="7677214" cy="461665"/>
          </a:xfrm>
          <a:prstGeom prst="rect">
            <a:avLst/>
          </a:prstGeom>
          <a:noFill/>
        </p:spPr>
        <p:txBody>
          <a:bodyPr wrap="square" rtlCol="0">
            <a:spAutoFit/>
          </a:bodyPr>
          <a:lstStyle/>
          <a:p>
            <a:r>
              <a:rPr lang="en-US" sz="900" dirty="0"/>
              <a:t>Lee JD, et al. </a:t>
            </a:r>
            <a:r>
              <a:rPr lang="en-US" sz="900" i="1" dirty="0"/>
              <a:t>Lancet</a:t>
            </a:r>
            <a:r>
              <a:rPr lang="en-US" sz="900" dirty="0"/>
              <a:t> 2017</a:t>
            </a:r>
          </a:p>
          <a:p>
            <a:endParaRPr lang="en-US" sz="1500" dirty="0"/>
          </a:p>
        </p:txBody>
      </p:sp>
      <p:sp>
        <p:nvSpPr>
          <p:cNvPr id="7" name="Rectangle 6"/>
          <p:cNvSpPr/>
          <p:nvPr/>
        </p:nvSpPr>
        <p:spPr>
          <a:xfrm>
            <a:off x="399198" y="1491871"/>
            <a:ext cx="7983941" cy="93146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399198" y="2433975"/>
            <a:ext cx="7983941" cy="521619"/>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46C82D4-DFC4-3844-9ACD-D846E8BE01D9}"/>
              </a:ext>
            </a:extLst>
          </p:cNvPr>
          <p:cNvSpPr/>
          <p:nvPr/>
        </p:nvSpPr>
        <p:spPr>
          <a:xfrm>
            <a:off x="399198" y="3984497"/>
            <a:ext cx="7983941" cy="521619"/>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10946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CC4B-BDB1-45ED-A549-A60E73EA8076}"/>
              </a:ext>
            </a:extLst>
          </p:cNvPr>
          <p:cNvSpPr>
            <a:spLocks noGrp="1"/>
          </p:cNvSpPr>
          <p:nvPr>
            <p:ph type="title"/>
          </p:nvPr>
        </p:nvSpPr>
        <p:spPr>
          <a:xfrm>
            <a:off x="905433" y="691263"/>
            <a:ext cx="7334529" cy="1143000"/>
          </a:xfrm>
        </p:spPr>
        <p:txBody>
          <a:bodyPr anchor="ctr">
            <a:normAutofit/>
          </a:bodyPr>
          <a:lstStyle/>
          <a:p>
            <a:r>
              <a:rPr lang="en-US" dirty="0"/>
              <a:t>XR-naltrexone</a:t>
            </a:r>
          </a:p>
        </p:txBody>
      </p:sp>
      <p:graphicFrame>
        <p:nvGraphicFramePr>
          <p:cNvPr id="6" name="TextBox 1">
            <a:extLst>
              <a:ext uri="{FF2B5EF4-FFF2-40B4-BE49-F238E27FC236}">
                <a16:creationId xmlns:a16="http://schemas.microsoft.com/office/drawing/2014/main" id="{A7A6C333-E2A6-4AA8-B379-1085A602953A}"/>
              </a:ext>
            </a:extLst>
          </p:cNvPr>
          <p:cNvGraphicFramePr/>
          <p:nvPr>
            <p:extLst>
              <p:ext uri="{D42A27DB-BD31-4B8C-83A1-F6EECF244321}">
                <p14:modId xmlns:p14="http://schemas.microsoft.com/office/powerpoint/2010/main" val="3409853712"/>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5912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886700" cy="420219"/>
          </a:xfrm>
        </p:spPr>
        <p:txBody>
          <a:bodyPr>
            <a:normAutofit fontScale="90000"/>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4750144"/>
              </p:ext>
            </p:extLst>
          </p:nvPr>
        </p:nvGraphicFramePr>
        <p:xfrm>
          <a:off x="0" y="1"/>
          <a:ext cx="9144000" cy="68580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1616147601"/>
                    </a:ext>
                  </a:extLst>
                </a:gridCol>
              </a:tblGrid>
              <a:tr h="439859">
                <a:tc>
                  <a:txBody>
                    <a:bodyPr/>
                    <a:lstStyle/>
                    <a:p>
                      <a:endParaRPr lang="en-US" sz="1400"/>
                    </a:p>
                  </a:txBody>
                  <a:tcPr marL="68580" marR="68580" marT="34290" marB="34290"/>
                </a:tc>
                <a:tc>
                  <a:txBody>
                    <a:bodyPr/>
                    <a:lstStyle/>
                    <a:p>
                      <a:r>
                        <a:rPr lang="en-US" sz="1400" dirty="0"/>
                        <a:t>Methadone</a:t>
                      </a:r>
                    </a:p>
                  </a:txBody>
                  <a:tcPr marL="68580" marR="68580" marT="34290" marB="34290"/>
                </a:tc>
                <a:tc>
                  <a:txBody>
                    <a:bodyPr/>
                    <a:lstStyle/>
                    <a:p>
                      <a:r>
                        <a:rPr lang="en-US" sz="1400"/>
                        <a:t>Buprenorphine</a:t>
                      </a:r>
                    </a:p>
                  </a:txBody>
                  <a:tcPr marL="68580" marR="68580" marT="34290" marB="34290"/>
                </a:tc>
                <a:tc>
                  <a:txBody>
                    <a:bodyPr/>
                    <a:lstStyle/>
                    <a:p>
                      <a:r>
                        <a:rPr lang="en-US" sz="1400" dirty="0"/>
                        <a:t>Naltrexone</a:t>
                      </a:r>
                      <a:r>
                        <a:rPr lang="en-US" sz="1400" baseline="0" dirty="0"/>
                        <a:t> ER</a:t>
                      </a:r>
                      <a:endParaRPr lang="en-US" sz="1400" dirty="0"/>
                    </a:p>
                  </a:txBody>
                  <a:tcPr marL="68580" marR="68580" marT="34290" marB="34290"/>
                </a:tc>
                <a:tc>
                  <a:txBody>
                    <a:bodyPr/>
                    <a:lstStyle/>
                    <a:p>
                      <a:r>
                        <a:rPr lang="en-US" sz="1400" dirty="0"/>
                        <a:t>Buprenorphine ER</a:t>
                      </a:r>
                    </a:p>
                  </a:txBody>
                  <a:tcPr marL="68580" marR="68580" marT="34290" marB="34290"/>
                </a:tc>
                <a:extLst>
                  <a:ext uri="{0D108BD9-81ED-4DB2-BD59-A6C34878D82A}">
                    <a16:rowId xmlns:a16="http://schemas.microsoft.com/office/drawing/2014/main" val="10000"/>
                  </a:ext>
                </a:extLst>
              </a:tr>
              <a:tr h="759210">
                <a:tc>
                  <a:txBody>
                    <a:bodyPr/>
                    <a:lstStyle/>
                    <a:p>
                      <a:r>
                        <a:rPr lang="en-US" sz="1400" baseline="0" dirty="0"/>
                        <a:t>Patient needs daily dispense</a:t>
                      </a:r>
                      <a:endParaRPr lang="en-US" sz="1400" dirty="0"/>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2"/>
                  </a:ext>
                </a:extLst>
              </a:tr>
              <a:tr h="1084585">
                <a:tc>
                  <a:txBody>
                    <a:bodyPr/>
                    <a:lstStyle/>
                    <a:p>
                      <a:r>
                        <a:rPr lang="en-US" sz="1400" dirty="0"/>
                        <a:t>Daily </a:t>
                      </a:r>
                      <a:r>
                        <a:rPr lang="en-US" sz="1400" baseline="0" dirty="0"/>
                        <a:t>dispense is problematic (illness, </a:t>
                      </a:r>
                      <a:r>
                        <a:rPr lang="en-US" sz="1400" baseline="0"/>
                        <a:t>geography)</a:t>
                      </a:r>
                      <a:endParaRPr lang="en-US" sz="1400" dirty="0"/>
                    </a:p>
                  </a:txBody>
                  <a:tcPr marL="68580" marR="68580" marT="34290" marB="34290"/>
                </a:tc>
                <a:tc>
                  <a:txBody>
                    <a:bodyPr/>
                    <a:lstStyle/>
                    <a:p>
                      <a:r>
                        <a:rPr lang="en-US" sz="1400" dirty="0"/>
                        <a:t>X</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3"/>
                  </a:ext>
                </a:extLst>
              </a:tr>
              <a:tr h="1018642">
                <a:tc>
                  <a:txBody>
                    <a:bodyPr/>
                    <a:lstStyle/>
                    <a:p>
                      <a:r>
                        <a:rPr lang="en-US" sz="1400" dirty="0"/>
                        <a:t>Patient</a:t>
                      </a:r>
                      <a:r>
                        <a:rPr lang="en-US" sz="1400" baseline="0" dirty="0"/>
                        <a:t> does not have a place to store medication</a:t>
                      </a:r>
                      <a:endParaRPr lang="en-US" sz="1400" dirty="0"/>
                    </a:p>
                  </a:txBody>
                  <a:tcPr marL="68580" marR="68580" marT="34290" marB="34290"/>
                </a:tc>
                <a:tc>
                  <a:txBody>
                    <a:bodyPr/>
                    <a:lstStyle/>
                    <a:p>
                      <a:r>
                        <a:rPr lang="en-US" sz="140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4"/>
                  </a:ext>
                </a:extLst>
              </a:tr>
              <a:tr h="1018642">
                <a:tc>
                  <a:txBody>
                    <a:bodyPr/>
                    <a:lstStyle/>
                    <a:p>
                      <a:r>
                        <a:rPr lang="en-US" sz="1400" baseline="0" dirty="0"/>
                        <a:t>Patient will require opioids in the future</a:t>
                      </a:r>
                      <a:endParaRPr lang="en-US" sz="1400" dirty="0"/>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X</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5"/>
                  </a:ext>
                </a:extLst>
              </a:tr>
              <a:tr h="1018642">
                <a:tc>
                  <a:txBody>
                    <a:bodyPr/>
                    <a:lstStyle/>
                    <a:p>
                      <a:r>
                        <a:rPr lang="en-US" sz="1400" baseline="0" dirty="0"/>
                        <a:t>A period of abstinence unlikely/difficult</a:t>
                      </a:r>
                      <a:endParaRPr lang="en-US" sz="1400" dirty="0"/>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X</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6"/>
                  </a:ext>
                </a:extLst>
              </a:tr>
              <a:tr h="759210">
                <a:tc>
                  <a:txBody>
                    <a:bodyPr/>
                    <a:lstStyle/>
                    <a:p>
                      <a:r>
                        <a:rPr lang="en-US" sz="1400" baseline="0" dirty="0"/>
                        <a:t>Patient want this medication</a:t>
                      </a:r>
                      <a:endParaRPr lang="en-US" sz="1400" dirty="0"/>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10007"/>
                  </a:ext>
                </a:extLst>
              </a:tr>
              <a:tr h="759210">
                <a:tc>
                  <a:txBody>
                    <a:bodyPr/>
                    <a:lstStyle/>
                    <a:p>
                      <a:r>
                        <a:rPr lang="en-US" sz="1400" dirty="0"/>
                        <a:t>Other clinical variables</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4057416732"/>
                  </a:ext>
                </a:extLst>
              </a:tr>
            </a:tbl>
          </a:graphicData>
        </a:graphic>
      </p:graphicFrame>
    </p:spTree>
    <p:extLst>
      <p:ext uri="{BB962C8B-B14F-4D97-AF65-F5344CB8AC3E}">
        <p14:creationId xmlns:p14="http://schemas.microsoft.com/office/powerpoint/2010/main" val="1224373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46D43-CB4B-124E-AED7-B6A3009EF6C5}"/>
              </a:ext>
            </a:extLst>
          </p:cNvPr>
          <p:cNvSpPr>
            <a:spLocks noGrp="1"/>
          </p:cNvSpPr>
          <p:nvPr>
            <p:ph type="title"/>
          </p:nvPr>
        </p:nvSpPr>
        <p:spPr>
          <a:xfrm>
            <a:off x="905433" y="691263"/>
            <a:ext cx="7334529" cy="1143000"/>
          </a:xfrm>
        </p:spPr>
        <p:txBody>
          <a:bodyPr anchor="ctr">
            <a:normAutofit/>
          </a:bodyPr>
          <a:lstStyle/>
          <a:p>
            <a:r>
              <a:rPr lang="en-US"/>
              <a:t>Conclusion</a:t>
            </a:r>
          </a:p>
        </p:txBody>
      </p:sp>
      <p:graphicFrame>
        <p:nvGraphicFramePr>
          <p:cNvPr id="5" name="Content Placeholder 2">
            <a:extLst>
              <a:ext uri="{FF2B5EF4-FFF2-40B4-BE49-F238E27FC236}">
                <a16:creationId xmlns:a16="http://schemas.microsoft.com/office/drawing/2014/main" id="{9447E1F3-75CF-4130-8F70-A95184BB06E4}"/>
              </a:ext>
            </a:extLst>
          </p:cNvPr>
          <p:cNvGraphicFramePr>
            <a:graphicFrameLocks noGrp="1"/>
          </p:cNvGraphicFramePr>
          <p:nvPr>
            <p:ph idx="1"/>
            <p:extLst>
              <p:ext uri="{D42A27DB-BD31-4B8C-83A1-F6EECF244321}">
                <p14:modId xmlns:p14="http://schemas.microsoft.com/office/powerpoint/2010/main" val="192839731"/>
              </p:ext>
            </p:extLst>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815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descr="TextBox 3"/>
          <p:cNvSpPr/>
          <p:nvPr/>
        </p:nvSpPr>
        <p:spPr>
          <a:xfrm>
            <a:off x="1951263" y="3200400"/>
            <a:ext cx="5241473" cy="992579"/>
          </a:xfrm>
          <a:prstGeom prst="rect">
            <a:avLst/>
          </a:prstGeom>
          <a:ln w="25400">
            <a:miter lim="400000"/>
          </a:ln>
          <a:extLst>
            <a:ext uri="{C572A759-6A51-4108-AA02-DFA0A04FC94B}">
              <ma14:wrappingTextBoxFlag xmlns:ma14="http://schemas.microsoft.com/office/mac/drawingml/2011/main" xmlns="" val="1"/>
            </a:ext>
          </a:extLst>
        </p:spPr>
        <p:txBody>
          <a:bodyPr tIns="34290" bIns="34290">
            <a:spAutoFit/>
          </a:bodyPr>
          <a:lstStyle>
            <a:lvl1pPr>
              <a:defRPr>
                <a:solidFill>
                  <a:srgbClr val="48434A"/>
                </a:solidFill>
                <a:latin typeface="+mj-lt"/>
                <a:ea typeface="+mj-ea"/>
                <a:cs typeface="+mj-cs"/>
                <a:sym typeface="Helvetica"/>
              </a:defRPr>
            </a:lvl1pPr>
          </a:lstStyle>
          <a:p>
            <a:pPr algn="ctr"/>
            <a:r>
              <a:rPr sz="6000" dirty="0"/>
              <a:t>Questions?</a:t>
            </a:r>
          </a:p>
        </p:txBody>
      </p:sp>
    </p:spTree>
    <p:extLst>
      <p:ext uri="{BB962C8B-B14F-4D97-AF65-F5344CB8AC3E}">
        <p14:creationId xmlns:p14="http://schemas.microsoft.com/office/powerpoint/2010/main" val="3247279600"/>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800B-423C-4B17-A7A7-9DB653383877}"/>
              </a:ext>
            </a:extLst>
          </p:cNvPr>
          <p:cNvSpPr>
            <a:spLocks noGrp="1"/>
          </p:cNvSpPr>
          <p:nvPr>
            <p:ph type="title"/>
          </p:nvPr>
        </p:nvSpPr>
        <p:spPr>
          <a:xfrm>
            <a:off x="905433" y="691263"/>
            <a:ext cx="7334529" cy="1143000"/>
          </a:xfrm>
        </p:spPr>
        <p:txBody>
          <a:bodyPr anchor="ctr">
            <a:normAutofit/>
          </a:bodyPr>
          <a:lstStyle/>
          <a:p>
            <a:r>
              <a:rPr lang="en-US" sz="4100"/>
              <a:t>Buprenorphine </a:t>
            </a:r>
            <a:r>
              <a:rPr lang="en-US" sz="4100" err="1"/>
              <a:t>Microinduction</a:t>
            </a:r>
            <a:endParaRPr lang="en-US" sz="4100"/>
          </a:p>
        </p:txBody>
      </p:sp>
      <p:graphicFrame>
        <p:nvGraphicFramePr>
          <p:cNvPr id="5" name="Content Placeholder 2">
            <a:extLst>
              <a:ext uri="{FF2B5EF4-FFF2-40B4-BE49-F238E27FC236}">
                <a16:creationId xmlns:a16="http://schemas.microsoft.com/office/drawing/2014/main" id="{282D7BB4-8B9C-4FD9-9AE8-5495379635E0}"/>
              </a:ext>
            </a:extLst>
          </p:cNvPr>
          <p:cNvGraphicFramePr>
            <a:graphicFrameLocks noGrp="1"/>
          </p:cNvGraphicFramePr>
          <p:nvPr>
            <p:ph idx="1"/>
          </p:nvPr>
        </p:nvGraphicFramePr>
        <p:xfrm>
          <a:off x="905433" y="2016825"/>
          <a:ext cx="7334529" cy="406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24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6"/>
          <p:cNvGrpSpPr/>
          <p:nvPr/>
        </p:nvGrpSpPr>
        <p:grpSpPr>
          <a:xfrm>
            <a:off x="935348" y="3436512"/>
            <a:ext cx="1607107" cy="1331858"/>
            <a:chOff x="0" y="0"/>
            <a:chExt cx="4285616" cy="3551619"/>
          </a:xfrm>
        </p:grpSpPr>
        <p:sp>
          <p:nvSpPr>
            <p:cNvPr id="153" name="Shape 153"/>
            <p:cNvSpPr/>
            <p:nvPr/>
          </p:nvSpPr>
          <p:spPr>
            <a:xfrm>
              <a:off x="1402017" y="0"/>
              <a:ext cx="2015362" cy="2015361"/>
            </a:xfrm>
            <a:prstGeom prst="ellipse">
              <a:avLst/>
            </a:prstGeom>
            <a:solidFill>
              <a:srgbClr val="C7383F">
                <a:alpha val="50000"/>
              </a:srgbClr>
            </a:solidFill>
            <a:ln w="12700" cap="flat">
              <a:noFill/>
              <a:miter lim="400000"/>
            </a:ln>
            <a:effectLst/>
          </p:spPr>
          <p:txBody>
            <a:bodyPr wrap="square" lIns="34290" tIns="34290" rIns="34290" bIns="34290" numCol="1" anchor="ctr">
              <a:noAutofit/>
            </a:bodyPr>
            <a:lstStyle/>
            <a:p>
              <a:pPr algn="l">
                <a:defRPr sz="3600">
                  <a:solidFill>
                    <a:srgbClr val="FFFFFF"/>
                  </a:solidFill>
                </a:defRPr>
              </a:pPr>
              <a:endParaRPr sz="2700"/>
            </a:p>
          </p:txBody>
        </p:sp>
        <p:sp>
          <p:nvSpPr>
            <p:cNvPr id="154" name="Shape 154"/>
            <p:cNvSpPr/>
            <p:nvPr/>
          </p:nvSpPr>
          <p:spPr>
            <a:xfrm>
              <a:off x="1473708" y="395541"/>
              <a:ext cx="1659428" cy="110799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l">
                <a:defRPr sz="6000">
                  <a:solidFill>
                    <a:srgbClr val="CEE7D4"/>
                  </a:solidFill>
                  <a:latin typeface="+mj-lt"/>
                  <a:ea typeface="+mj-ea"/>
                  <a:cs typeface="+mj-cs"/>
                  <a:sym typeface="Helvetica"/>
                </a:defRPr>
              </a:lvl1pPr>
            </a:lstStyle>
            <a:p>
              <a:r>
                <a:rPr sz="2250" dirty="0"/>
                <a:t>2—3</a:t>
              </a:r>
            </a:p>
          </p:txBody>
        </p:sp>
        <p:sp>
          <p:nvSpPr>
            <p:cNvPr id="155" name="Shape 155"/>
            <p:cNvSpPr/>
            <p:nvPr/>
          </p:nvSpPr>
          <p:spPr>
            <a:xfrm>
              <a:off x="0" y="2443625"/>
              <a:ext cx="4285616" cy="110799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l">
                <a:defRPr sz="6000">
                  <a:solidFill>
                    <a:srgbClr val="48434A"/>
                  </a:solidFill>
                  <a:latin typeface="+mj-lt"/>
                  <a:ea typeface="+mj-ea"/>
                  <a:cs typeface="+mj-cs"/>
                  <a:sym typeface="Helvetica"/>
                </a:defRPr>
              </a:lvl1pPr>
            </a:lstStyle>
            <a:p>
              <a:r>
                <a:rPr sz="2250" dirty="0"/>
                <a:t>mild disorder</a:t>
              </a:r>
            </a:p>
          </p:txBody>
        </p:sp>
      </p:grpSp>
      <p:grpSp>
        <p:nvGrpSpPr>
          <p:cNvPr id="160" name="Group 160"/>
          <p:cNvGrpSpPr/>
          <p:nvPr/>
        </p:nvGrpSpPr>
        <p:grpSpPr>
          <a:xfrm>
            <a:off x="3330607" y="3431749"/>
            <a:ext cx="2233817" cy="1331858"/>
            <a:chOff x="0" y="0"/>
            <a:chExt cx="5956844" cy="3551619"/>
          </a:xfrm>
        </p:grpSpPr>
        <p:sp>
          <p:nvSpPr>
            <p:cNvPr id="157" name="Shape 157"/>
            <p:cNvSpPr/>
            <p:nvPr/>
          </p:nvSpPr>
          <p:spPr>
            <a:xfrm>
              <a:off x="2302702" y="0"/>
              <a:ext cx="2015361" cy="2015361"/>
            </a:xfrm>
            <a:prstGeom prst="ellipse">
              <a:avLst/>
            </a:prstGeom>
            <a:solidFill>
              <a:srgbClr val="C7383F">
                <a:alpha val="75000"/>
              </a:srgbClr>
            </a:solidFill>
            <a:ln w="12700" cap="flat">
              <a:noFill/>
              <a:miter lim="400000"/>
            </a:ln>
            <a:effectLst/>
          </p:spPr>
          <p:txBody>
            <a:bodyPr wrap="square" lIns="34290" tIns="34290" rIns="34290" bIns="34290" numCol="1" anchor="ctr">
              <a:noAutofit/>
            </a:bodyPr>
            <a:lstStyle/>
            <a:p>
              <a:pPr algn="l">
                <a:defRPr sz="3600">
                  <a:solidFill>
                    <a:srgbClr val="FFFFFF"/>
                  </a:solidFill>
                </a:defRPr>
              </a:pPr>
              <a:endParaRPr sz="2700"/>
            </a:p>
          </p:txBody>
        </p:sp>
        <p:sp>
          <p:nvSpPr>
            <p:cNvPr id="158" name="Shape 158"/>
            <p:cNvSpPr/>
            <p:nvPr/>
          </p:nvSpPr>
          <p:spPr>
            <a:xfrm>
              <a:off x="2374391" y="395541"/>
              <a:ext cx="1659429" cy="110799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l">
                <a:defRPr sz="6000">
                  <a:solidFill>
                    <a:srgbClr val="CEE7D4"/>
                  </a:solidFill>
                  <a:latin typeface="+mj-lt"/>
                  <a:ea typeface="+mj-ea"/>
                  <a:cs typeface="+mj-cs"/>
                  <a:sym typeface="Helvetica"/>
                </a:defRPr>
              </a:lvl1pPr>
            </a:lstStyle>
            <a:p>
              <a:r>
                <a:rPr sz="2250"/>
                <a:t>4—5</a:t>
              </a:r>
            </a:p>
          </p:txBody>
        </p:sp>
        <p:sp>
          <p:nvSpPr>
            <p:cNvPr id="159" name="Shape 159"/>
            <p:cNvSpPr/>
            <p:nvPr/>
          </p:nvSpPr>
          <p:spPr>
            <a:xfrm>
              <a:off x="0" y="2443625"/>
              <a:ext cx="5956844" cy="110799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l">
                <a:defRPr sz="6000">
                  <a:solidFill>
                    <a:srgbClr val="48434A"/>
                  </a:solidFill>
                  <a:latin typeface="+mj-lt"/>
                  <a:ea typeface="+mj-ea"/>
                  <a:cs typeface="+mj-cs"/>
                  <a:sym typeface="Helvetica"/>
                </a:defRPr>
              </a:lvl1pPr>
            </a:lstStyle>
            <a:p>
              <a:r>
                <a:rPr sz="2250"/>
                <a:t>moderate disorder</a:t>
              </a:r>
            </a:p>
          </p:txBody>
        </p:sp>
      </p:grpSp>
      <p:grpSp>
        <p:nvGrpSpPr>
          <p:cNvPr id="164" name="Group 164"/>
          <p:cNvGrpSpPr/>
          <p:nvPr/>
        </p:nvGrpSpPr>
        <p:grpSpPr>
          <a:xfrm>
            <a:off x="6134678" y="3455562"/>
            <a:ext cx="1858329" cy="1331858"/>
            <a:chOff x="0" y="0"/>
            <a:chExt cx="4955541" cy="3551619"/>
          </a:xfrm>
        </p:grpSpPr>
        <p:sp>
          <p:nvSpPr>
            <p:cNvPr id="161" name="Shape 161"/>
            <p:cNvSpPr/>
            <p:nvPr/>
          </p:nvSpPr>
          <p:spPr>
            <a:xfrm>
              <a:off x="1786066" y="0"/>
              <a:ext cx="2015361" cy="2015361"/>
            </a:xfrm>
            <a:prstGeom prst="ellipse">
              <a:avLst/>
            </a:prstGeom>
            <a:solidFill>
              <a:srgbClr val="C7383F"/>
            </a:solidFill>
            <a:ln w="12700" cap="flat">
              <a:noFill/>
              <a:miter lim="400000"/>
            </a:ln>
            <a:effectLst/>
          </p:spPr>
          <p:txBody>
            <a:bodyPr wrap="square" lIns="34290" tIns="34290" rIns="34290" bIns="34290" numCol="1" anchor="ctr">
              <a:noAutofit/>
            </a:bodyPr>
            <a:lstStyle/>
            <a:p>
              <a:pPr algn="l">
                <a:defRPr sz="3600">
                  <a:solidFill>
                    <a:srgbClr val="FFFFFF"/>
                  </a:solidFill>
                </a:defRPr>
              </a:pPr>
              <a:endParaRPr sz="2700"/>
            </a:p>
          </p:txBody>
        </p:sp>
        <p:sp>
          <p:nvSpPr>
            <p:cNvPr id="162" name="Shape 162"/>
            <p:cNvSpPr/>
            <p:nvPr/>
          </p:nvSpPr>
          <p:spPr>
            <a:xfrm>
              <a:off x="2239137" y="395541"/>
              <a:ext cx="958383" cy="110799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l">
                <a:defRPr sz="6000">
                  <a:solidFill>
                    <a:srgbClr val="CEE7D4"/>
                  </a:solidFill>
                  <a:latin typeface="+mj-lt"/>
                  <a:ea typeface="+mj-ea"/>
                  <a:cs typeface="+mj-cs"/>
                  <a:sym typeface="Helvetica"/>
                </a:defRPr>
              </a:lvl1pPr>
            </a:lstStyle>
            <a:p>
              <a:r>
                <a:rPr sz="2250"/>
                <a:t>6+</a:t>
              </a:r>
            </a:p>
          </p:txBody>
        </p:sp>
        <p:sp>
          <p:nvSpPr>
            <p:cNvPr id="163" name="Shape 163"/>
            <p:cNvSpPr/>
            <p:nvPr/>
          </p:nvSpPr>
          <p:spPr>
            <a:xfrm>
              <a:off x="0" y="2443625"/>
              <a:ext cx="4955541" cy="110799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l">
                <a:defRPr sz="6000">
                  <a:solidFill>
                    <a:srgbClr val="48434A"/>
                  </a:solidFill>
                  <a:latin typeface="+mj-lt"/>
                  <a:ea typeface="+mj-ea"/>
                  <a:cs typeface="+mj-cs"/>
                  <a:sym typeface="Helvetica"/>
                </a:defRPr>
              </a:lvl1pPr>
            </a:lstStyle>
            <a:p>
              <a:r>
                <a:rPr sz="2250"/>
                <a:t>severe disorder</a:t>
              </a:r>
            </a:p>
          </p:txBody>
        </p:sp>
      </p:grpSp>
      <p:sp>
        <p:nvSpPr>
          <p:cNvPr id="165" name="Shape 165"/>
          <p:cNvSpPr/>
          <p:nvPr/>
        </p:nvSpPr>
        <p:spPr>
          <a:xfrm>
            <a:off x="225911" y="1486572"/>
            <a:ext cx="7376682" cy="970878"/>
          </a:xfrm>
          <a:prstGeom prst="rect">
            <a:avLst/>
          </a:prstGeom>
          <a:ln w="25400">
            <a:miter lim="400000"/>
          </a:ln>
          <a:extLst>
            <a:ext uri="{C572A759-6A51-4108-AA02-DFA0A04FC94B}">
              <ma14:wrappingTextBoxFlag xmlns="" xmlns:ma14="http://schemas.microsoft.com/office/mac/drawingml/2011/main" val="1"/>
            </a:ext>
          </a:extLst>
        </p:spPr>
        <p:txBody>
          <a:bodyPr tIns="34290" bIns="34290" anchor="b">
            <a:normAutofit/>
          </a:bodyPr>
          <a:lstStyle>
            <a:lvl1pPr>
              <a:defRPr sz="8000" b="1">
                <a:solidFill>
                  <a:srgbClr val="48434A"/>
                </a:solidFill>
                <a:latin typeface="+mj-lt"/>
                <a:ea typeface="+mj-ea"/>
                <a:cs typeface="+mj-cs"/>
                <a:sym typeface="Helvetica"/>
              </a:defRPr>
            </a:lvl1pPr>
          </a:lstStyle>
          <a:p>
            <a:r>
              <a:rPr sz="2700" dirty="0">
                <a:latin typeface="+mn-lt"/>
              </a:rPr>
              <a:t>Substance Use Disorder</a:t>
            </a:r>
          </a:p>
        </p:txBody>
      </p:sp>
    </p:spTree>
    <p:extLst>
      <p:ext uri="{BB962C8B-B14F-4D97-AF65-F5344CB8AC3E}">
        <p14:creationId xmlns:p14="http://schemas.microsoft.com/office/powerpoint/2010/main" val="6406820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 name="Group"/>
          <p:cNvGrpSpPr/>
          <p:nvPr/>
        </p:nvGrpSpPr>
        <p:grpSpPr>
          <a:xfrm>
            <a:off x="605477" y="733090"/>
            <a:ext cx="3625180" cy="3526047"/>
            <a:chOff x="218526" y="-4"/>
            <a:chExt cx="4816041" cy="4816041"/>
          </a:xfrm>
        </p:grpSpPr>
        <p:sp>
          <p:nvSpPr>
            <p:cNvPr id="307" name="Circle"/>
            <p:cNvSpPr/>
            <p:nvPr/>
          </p:nvSpPr>
          <p:spPr>
            <a:xfrm>
              <a:off x="218526" y="-4"/>
              <a:ext cx="4816041" cy="4816041"/>
            </a:xfrm>
            <a:prstGeom prst="ellipse">
              <a:avLst/>
            </a:prstGeom>
            <a:solidFill>
              <a:srgbClr val="48434A"/>
            </a:solidFill>
            <a:ln w="12700" cap="flat">
              <a:noFill/>
              <a:miter lim="400000"/>
            </a:ln>
            <a:effectLst/>
          </p:spPr>
          <p:txBody>
            <a:bodyPr wrap="square" lIns="34290" tIns="34290" rIns="34290" bIns="34290" numCol="1" anchor="ctr">
              <a:noAutofit/>
            </a:bodyPr>
            <a:lstStyle/>
            <a:p>
              <a:pPr algn="l">
                <a:defRPr sz="3600">
                  <a:solidFill>
                    <a:srgbClr val="FFFFFF"/>
                  </a:solidFill>
                </a:defRPr>
              </a:pPr>
              <a:endParaRPr sz="1350"/>
            </a:p>
          </p:txBody>
        </p:sp>
        <p:sp>
          <p:nvSpPr>
            <p:cNvPr id="308" name="Substance Use Disorder"/>
            <p:cNvSpPr txBox="1"/>
            <p:nvPr/>
          </p:nvSpPr>
          <p:spPr>
            <a:xfrm>
              <a:off x="218526" y="1268439"/>
              <a:ext cx="4621096" cy="226568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34290" tIns="34290" rIns="34290" bIns="34290" numCol="1" anchor="t">
              <a:noAutofit/>
            </a:bodyPr>
            <a:lstStyle>
              <a:lvl1pPr>
                <a:defRPr sz="6000">
                  <a:solidFill>
                    <a:srgbClr val="FFFFFF"/>
                  </a:solidFill>
                  <a:latin typeface="+mj-lt"/>
                  <a:ea typeface="+mj-ea"/>
                  <a:cs typeface="+mj-cs"/>
                  <a:sym typeface="Helvetica"/>
                </a:defRPr>
              </a:lvl1pPr>
            </a:lstStyle>
            <a:p>
              <a:endParaRPr lang="en-US" sz="2250" dirty="0"/>
            </a:p>
            <a:p>
              <a:pPr algn="ctr"/>
              <a:endParaRPr lang="en-US" sz="2250" dirty="0"/>
            </a:p>
            <a:p>
              <a:pPr algn="ctr"/>
              <a:r>
                <a:rPr sz="2400" dirty="0">
                  <a:latin typeface="+mn-lt"/>
                </a:rPr>
                <a:t>Substance Use Disorder</a:t>
              </a:r>
            </a:p>
          </p:txBody>
        </p:sp>
      </p:grpSp>
      <p:sp>
        <p:nvSpPr>
          <p:cNvPr id="310" name="Diagnosis"/>
          <p:cNvSpPr txBox="1"/>
          <p:nvPr/>
        </p:nvSpPr>
        <p:spPr>
          <a:xfrm>
            <a:off x="1635006" y="3821961"/>
            <a:ext cx="1566121" cy="1131079"/>
          </a:xfrm>
          <a:prstGeom prst="rect">
            <a:avLst/>
          </a:prstGeom>
          <a:ln w="25400">
            <a:miter lim="400000"/>
          </a:ln>
          <a:extLst>
            <a:ext uri="{C572A759-6A51-4108-AA02-DFA0A04FC94B}">
              <ma14:wrappingTextBoxFlag xmlns="" xmlns:ma14="http://schemas.microsoft.com/office/mac/drawingml/2011/main" val="1"/>
            </a:ext>
          </a:extLst>
        </p:spPr>
        <p:txBody>
          <a:bodyPr wrap="square" tIns="34290" bIns="34290">
            <a:spAutoFit/>
          </a:bodyPr>
          <a:lstStyle>
            <a:lvl1pPr algn="l">
              <a:defRPr sz="6000">
                <a:solidFill>
                  <a:srgbClr val="48434A"/>
                </a:solidFill>
                <a:latin typeface="+mj-lt"/>
                <a:ea typeface="+mj-ea"/>
                <a:cs typeface="+mj-cs"/>
                <a:sym typeface="Helvetica"/>
              </a:defRPr>
            </a:lvl1pPr>
          </a:lstStyle>
          <a:p>
            <a:endParaRPr lang="en-US" sz="2250" dirty="0"/>
          </a:p>
          <a:p>
            <a:endParaRPr lang="en-US" sz="2250" dirty="0"/>
          </a:p>
          <a:p>
            <a:r>
              <a:rPr sz="2400" dirty="0">
                <a:latin typeface="+mn-lt"/>
              </a:rPr>
              <a:t>Diagnosis</a:t>
            </a:r>
          </a:p>
        </p:txBody>
      </p:sp>
      <p:sp>
        <p:nvSpPr>
          <p:cNvPr id="6" name="Circle"/>
          <p:cNvSpPr/>
          <p:nvPr/>
        </p:nvSpPr>
        <p:spPr>
          <a:xfrm>
            <a:off x="4878216" y="743618"/>
            <a:ext cx="3645244" cy="3515519"/>
          </a:xfrm>
          <a:prstGeom prst="ellipse">
            <a:avLst/>
          </a:prstGeom>
          <a:solidFill>
            <a:srgbClr val="C7383F"/>
          </a:solidFill>
          <a:ln w="12700">
            <a:miter lim="400000"/>
          </a:ln>
        </p:spPr>
        <p:txBody>
          <a:bodyPr tIns="34290" bIns="34290" anchor="ctr"/>
          <a:lstStyle/>
          <a:p>
            <a:pPr algn="ctr"/>
            <a:r>
              <a:rPr lang="en-US" sz="2400" dirty="0">
                <a:solidFill>
                  <a:schemeClr val="bg1"/>
                </a:solidFill>
              </a:rPr>
              <a:t>Addict</a:t>
            </a:r>
          </a:p>
        </p:txBody>
      </p:sp>
      <p:sp>
        <p:nvSpPr>
          <p:cNvPr id="2" name="Rectangle 1"/>
          <p:cNvSpPr/>
          <p:nvPr/>
        </p:nvSpPr>
        <p:spPr>
          <a:xfrm>
            <a:off x="5435107" y="4457536"/>
            <a:ext cx="2531462" cy="461665"/>
          </a:xfrm>
          <a:prstGeom prst="rect">
            <a:avLst/>
          </a:prstGeom>
        </p:spPr>
        <p:txBody>
          <a:bodyPr wrap="none">
            <a:spAutoFit/>
          </a:bodyPr>
          <a:lstStyle/>
          <a:p>
            <a:r>
              <a:rPr lang="en-US" sz="2400" dirty="0">
                <a:solidFill>
                  <a:schemeClr val="tx1">
                    <a:lumMod val="50000"/>
                  </a:schemeClr>
                </a:solidFill>
              </a:rPr>
              <a:t>Label/Accusation</a:t>
            </a:r>
          </a:p>
        </p:txBody>
      </p:sp>
      <p:sp>
        <p:nvSpPr>
          <p:cNvPr id="3" name="Rectangle 2"/>
          <p:cNvSpPr/>
          <p:nvPr/>
        </p:nvSpPr>
        <p:spPr>
          <a:xfrm>
            <a:off x="484810" y="5805101"/>
            <a:ext cx="8786812" cy="400110"/>
          </a:xfrm>
          <a:prstGeom prst="rect">
            <a:avLst/>
          </a:prstGeom>
        </p:spPr>
        <p:txBody>
          <a:bodyPr wrap="square">
            <a:spAutoFit/>
          </a:bodyPr>
          <a:lstStyle/>
          <a:p>
            <a:r>
              <a:rPr lang="en-US" sz="2000" dirty="0">
                <a:solidFill>
                  <a:schemeClr val="tx2">
                    <a:lumMod val="50000"/>
                  </a:schemeClr>
                </a:solidFill>
              </a:rPr>
              <a:t>The words we use to describe our clients/patients affects the care they get</a:t>
            </a:r>
          </a:p>
        </p:txBody>
      </p:sp>
      <p:sp>
        <p:nvSpPr>
          <p:cNvPr id="4" name="TextBox 3"/>
          <p:cNvSpPr txBox="1"/>
          <p:nvPr/>
        </p:nvSpPr>
        <p:spPr>
          <a:xfrm>
            <a:off x="62552" y="6499004"/>
            <a:ext cx="2105063" cy="261610"/>
          </a:xfrm>
          <a:prstGeom prst="rect">
            <a:avLst/>
          </a:prstGeom>
          <a:noFill/>
        </p:spPr>
        <p:txBody>
          <a:bodyPr wrap="none" rtlCol="0">
            <a:spAutoFit/>
          </a:bodyPr>
          <a:lstStyle/>
          <a:p>
            <a:r>
              <a:rPr lang="en-US" sz="1100" dirty="0"/>
              <a:t>Kelly JF </a:t>
            </a:r>
            <a:r>
              <a:rPr lang="en-US" sz="1100" dirty="0" err="1"/>
              <a:t>Int</a:t>
            </a:r>
            <a:r>
              <a:rPr lang="en-US" sz="1100" dirty="0"/>
              <a:t> J Drug Policy 2010</a:t>
            </a:r>
          </a:p>
        </p:txBody>
      </p:sp>
    </p:spTree>
    <p:extLst>
      <p:ext uri="{BB962C8B-B14F-4D97-AF65-F5344CB8AC3E}">
        <p14:creationId xmlns:p14="http://schemas.microsoft.com/office/powerpoint/2010/main" val="5457870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r/folders/h7/x7x5r5x51g1__mw72tg0vnww0000gn/T/com.microsoft.Powerpoint/WebArchiveCopyPasteTempFiles/IMG_1864-1.jpg">
            <a:extLst>
              <a:ext uri="{FF2B5EF4-FFF2-40B4-BE49-F238E27FC236}">
                <a16:creationId xmlns:a16="http://schemas.microsoft.com/office/drawing/2014/main" id="{C6BE0C66-F5E2-8D4A-BAD9-1BEED1D1E3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5831" y="68263"/>
            <a:ext cx="5192339" cy="6721475"/>
          </a:xfrm>
          <a:prstGeom prst="rect">
            <a:avLst/>
          </a:prstGeom>
          <a:solidFill>
            <a:srgbClr val="FFFFFF"/>
          </a:solidFill>
        </p:spPr>
      </p:pic>
    </p:spTree>
    <p:extLst>
      <p:ext uri="{BB962C8B-B14F-4D97-AF65-F5344CB8AC3E}">
        <p14:creationId xmlns:p14="http://schemas.microsoft.com/office/powerpoint/2010/main" val="183416700"/>
      </p:ext>
    </p:extLst>
  </p:cSld>
  <p:clrMapOvr>
    <a:masterClrMapping/>
  </p:clrMapOvr>
</p:sld>
</file>

<file path=ppt/theme/theme1.xml><?xml version="1.0" encoding="utf-8"?>
<a:theme xmlns:a="http://schemas.openxmlformats.org/drawingml/2006/main" name="White Slide, No Logo">
  <a:themeElements>
    <a:clrScheme name="Custom 12">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TotalTime>
  <Words>3540</Words>
  <Application>Microsoft Macintosh PowerPoint</Application>
  <PresentationFormat>On-screen Show (4:3)</PresentationFormat>
  <Paragraphs>425</Paragraphs>
  <Slides>65</Slides>
  <Notes>38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65</vt:i4>
      </vt:variant>
    </vt:vector>
  </HeadingPairs>
  <TitlesOfParts>
    <vt:vector size="77" baseType="lpstr">
      <vt:lpstr>Arial</vt:lpstr>
      <vt:lpstr>Calibri</vt:lpstr>
      <vt:lpstr>Lato</vt:lpstr>
      <vt:lpstr>Lato Light</vt:lpstr>
      <vt:lpstr>Lato Regular</vt:lpstr>
      <vt:lpstr>Mangal</vt:lpstr>
      <vt:lpstr>Noto</vt:lpstr>
      <vt:lpstr>Noto Sans</vt:lpstr>
      <vt:lpstr>Noto Serif</vt:lpstr>
      <vt:lpstr>White Slide, No Logo</vt:lpstr>
      <vt:lpstr>Gray Slide with Logo</vt:lpstr>
      <vt:lpstr>Gray Slide No Logo</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complicating factor:</vt:lpstr>
      <vt:lpstr>PowerPoint Presentation</vt:lpstr>
      <vt:lpstr>PowerPoint Presentation</vt:lpstr>
      <vt:lpstr>PowerPoint Presentation</vt:lpstr>
      <vt:lpstr>Objectives</vt:lpstr>
      <vt:lpstr>PowerPoint Presentation</vt:lpstr>
      <vt:lpstr>PowerPoint Presentation</vt:lpstr>
      <vt:lpstr>Methadone: efficacy</vt:lpstr>
      <vt:lpstr>Mortality Risk during and after methadone treatment</vt:lpstr>
      <vt:lpstr>PowerPoint Presentation</vt:lpstr>
      <vt:lpstr>Buprenorphine: efficacy</vt:lpstr>
      <vt:lpstr>Mortality Risk during and after buprenorphine treatment</vt:lpstr>
      <vt:lpstr>New kid in town: buprenorphine XR</vt:lpstr>
      <vt:lpstr>New kid in town: buprenorphine XR</vt:lpstr>
      <vt:lpstr>PowerPoint Presentation</vt:lpstr>
      <vt:lpstr>Naltrexone ER: efficacy</vt:lpstr>
      <vt:lpstr>PowerPoint Presentation</vt:lpstr>
      <vt:lpstr>Efficacy: conclusions</vt:lpstr>
      <vt:lpstr>PowerPoint Presentation</vt:lpstr>
      <vt:lpstr>PowerPoint Presentation</vt:lpstr>
      <vt:lpstr>Methadone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Methadone</vt:lpstr>
      <vt:lpstr>Methadone</vt:lpstr>
      <vt:lpstr>Methadone</vt:lpstr>
      <vt:lpstr>Buprenorphine</vt:lpstr>
      <vt:lpstr>Buprenorphine</vt:lpstr>
      <vt:lpstr>Buprenorphine</vt:lpstr>
      <vt:lpstr>Buprenorphine</vt:lpstr>
      <vt:lpstr>XR- naltrexone</vt:lpstr>
      <vt:lpstr>XR-naltrexone</vt:lpstr>
      <vt:lpstr>XR-naltrexone</vt:lpstr>
      <vt:lpstr>PowerPoint Presentation</vt:lpstr>
      <vt:lpstr>XR-naltrexone</vt:lpstr>
      <vt:lpstr>PowerPoint Presentation</vt:lpstr>
      <vt:lpstr>Conclusion</vt:lpstr>
      <vt:lpstr>PowerPoint Presentation</vt:lpstr>
      <vt:lpstr>Buprenorphine Microinduction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Gregg</dc:creator>
  <cp:lastModifiedBy>Nicholas Cushman</cp:lastModifiedBy>
  <cp:revision>13</cp:revision>
  <dcterms:created xsi:type="dcterms:W3CDTF">2020-10-14T14:42:15Z</dcterms:created>
  <dcterms:modified xsi:type="dcterms:W3CDTF">2022-02-01T16:20:55Z</dcterms:modified>
</cp:coreProperties>
</file>