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96" r:id="rId3"/>
    <p:sldId id="259" r:id="rId4"/>
    <p:sldId id="260" r:id="rId5"/>
    <p:sldId id="264" r:id="rId6"/>
    <p:sldId id="261" r:id="rId7"/>
    <p:sldId id="262" r:id="rId8"/>
    <p:sldId id="263" r:id="rId9"/>
    <p:sldId id="265" r:id="rId10"/>
    <p:sldId id="268" r:id="rId11"/>
    <p:sldId id="266" r:id="rId12"/>
    <p:sldId id="269" r:id="rId13"/>
    <p:sldId id="272" r:id="rId14"/>
    <p:sldId id="270" r:id="rId15"/>
    <p:sldId id="273" r:id="rId16"/>
    <p:sldId id="274" r:id="rId17"/>
    <p:sldId id="275" r:id="rId18"/>
    <p:sldId id="276" r:id="rId19"/>
    <p:sldId id="277" r:id="rId20"/>
    <p:sldId id="271" r:id="rId21"/>
    <p:sldId id="300" r:id="rId22"/>
    <p:sldId id="281" r:id="rId23"/>
    <p:sldId id="280" r:id="rId24"/>
    <p:sldId id="279" r:id="rId25"/>
    <p:sldId id="284" r:id="rId26"/>
    <p:sldId id="282" r:id="rId27"/>
    <p:sldId id="283" r:id="rId28"/>
    <p:sldId id="285" r:id="rId29"/>
    <p:sldId id="286" r:id="rId30"/>
    <p:sldId id="287" r:id="rId31"/>
    <p:sldId id="288" r:id="rId32"/>
    <p:sldId id="257" r:id="rId33"/>
    <p:sldId id="289" r:id="rId34"/>
    <p:sldId id="290" r:id="rId35"/>
    <p:sldId id="297" r:id="rId36"/>
    <p:sldId id="298" r:id="rId37"/>
    <p:sldId id="299" r:id="rId38"/>
    <p:sldId id="291" r:id="rId39"/>
    <p:sldId id="292" r:id="rId40"/>
    <p:sldId id="293" r:id="rId41"/>
    <p:sldId id="295" r:id="rId42"/>
    <p:sldId id="301" r:id="rId43"/>
    <p:sldId id="294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6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1/18/22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1/18/22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1/18/22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1/18/22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1/18/22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1/18/22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1/18/22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1/18/22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1/18/22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1/18/22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1/18/22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1/18/22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dc.gov/foodsafety/outbreaks/index.htm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penbiome.org/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46BF2-D181-4274-BE9E-D27477A95D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Gastrointestinal Infections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130B7E-196B-4288-B364-1231E3B908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Dr Ianas</a:t>
            </a:r>
          </a:p>
          <a:p>
            <a:r>
              <a:rPr lang="en-US" dirty="0"/>
              <a:t>Phoenix Indian Medical Center</a:t>
            </a:r>
          </a:p>
        </p:txBody>
      </p:sp>
    </p:spTree>
    <p:extLst>
      <p:ext uri="{BB962C8B-B14F-4D97-AF65-F5344CB8AC3E}">
        <p14:creationId xmlns:p14="http://schemas.microsoft.com/office/powerpoint/2010/main" val="4146598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F1460-9DEE-494E-BDBA-FB68AC444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                           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A4B31B-192E-406E-A65B-75B9420E9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880" y="1560866"/>
            <a:ext cx="9603275" cy="3294576"/>
          </a:xfrm>
        </p:spPr>
        <p:txBody>
          <a:bodyPr/>
          <a:lstStyle/>
          <a:p>
            <a:r>
              <a:rPr lang="en-US" dirty="0"/>
              <a:t>CDC estimates each year 48 million get sick from foodborne illnesses, </a:t>
            </a:r>
          </a:p>
          <a:p>
            <a:r>
              <a:rPr lang="en-US" dirty="0"/>
              <a:t>128 000 hospitalized, 3000 die</a:t>
            </a:r>
          </a:p>
          <a:p>
            <a:r>
              <a:rPr lang="en-US" dirty="0">
                <a:hlinkClick r:id="rId2"/>
              </a:rPr>
              <a:t>Foodborne Outbreaks | Food Safety | CDC</a:t>
            </a:r>
            <a:endParaRPr lang="en-US" dirty="0"/>
          </a:p>
          <a:p>
            <a:r>
              <a:rPr lang="en-US" dirty="0"/>
              <a:t>Multistate outbreaks in 2021: 	</a:t>
            </a:r>
          </a:p>
          <a:p>
            <a:pPr lvl="1"/>
            <a:r>
              <a:rPr lang="en-US" dirty="0"/>
              <a:t>Listeria – packaged salads</a:t>
            </a:r>
          </a:p>
          <a:p>
            <a:pPr lvl="1"/>
            <a:r>
              <a:rPr lang="en-US" dirty="0"/>
              <a:t>Salmonella – onions</a:t>
            </a:r>
          </a:p>
          <a:p>
            <a:pPr lvl="1"/>
            <a:r>
              <a:rPr lang="en-US" dirty="0"/>
              <a:t>STEC – baby spinach, packaged salads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093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D2B03-E2EE-441D-B1A4-B916EF7E7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14ADB-682A-449B-89B7-7E1CE05290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Review epidemiological risk factors associated with gastrointestinal pathogens</a:t>
            </a:r>
          </a:p>
          <a:p>
            <a:r>
              <a:rPr lang="en-US" dirty="0"/>
              <a:t>Review signs, symptoms and clinical associations of various gastrointestinal (GI) infections</a:t>
            </a:r>
          </a:p>
          <a:p>
            <a:r>
              <a:rPr lang="en-US" dirty="0"/>
              <a:t>Review diagnosis and testing</a:t>
            </a:r>
          </a:p>
          <a:p>
            <a:r>
              <a:rPr lang="en-US" dirty="0"/>
              <a:t>Updates in C diff diagnosis and treatment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307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08166-9B68-41EB-BCB7-4563EE1A2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Microbial factors in GI infections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FC3513-CBD5-458B-A992-E7235DA3E2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Gastric acid: kills many pathogens</a:t>
            </a:r>
          </a:p>
          <a:p>
            <a:r>
              <a:rPr lang="en-US" sz="2400" dirty="0"/>
              <a:t>Inoculum size</a:t>
            </a:r>
          </a:p>
          <a:p>
            <a:pPr lvl="1"/>
            <a:r>
              <a:rPr lang="en-US" sz="2400" dirty="0"/>
              <a:t>Low inoculum infections are usually resistant to gastric acid = highest rate of </a:t>
            </a:r>
            <a:r>
              <a:rPr lang="en-US" sz="2400" dirty="0" err="1"/>
              <a:t>contagiosity</a:t>
            </a:r>
            <a:r>
              <a:rPr lang="en-US" sz="2400" dirty="0"/>
              <a:t>: norovirus, Shigella, Campylobacter, Cryptosporidium, Giardia, Entamoeba histolytica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7768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763BE-3209-4B3C-8F4F-2AB18DBAE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Clinical manifestations: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BBAD3-97F8-47EB-AB5E-E56BB5EA65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Symptoms can differentiate between different pathogens:</a:t>
            </a:r>
          </a:p>
          <a:p>
            <a:r>
              <a:rPr lang="en-US" dirty="0"/>
              <a:t>Nausea, </a:t>
            </a:r>
            <a:r>
              <a:rPr lang="en-US" b="1" i="1" dirty="0"/>
              <a:t>vomiting</a:t>
            </a:r>
          </a:p>
          <a:p>
            <a:r>
              <a:rPr lang="en-US" b="1" i="1" dirty="0"/>
              <a:t>Diarrhea</a:t>
            </a:r>
          </a:p>
          <a:p>
            <a:r>
              <a:rPr lang="en-US" dirty="0"/>
              <a:t>Abdominal pain</a:t>
            </a:r>
          </a:p>
          <a:p>
            <a:r>
              <a:rPr lang="en-US" dirty="0"/>
              <a:t>Fever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178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73496-B55E-4AE4-90F1-1CB810BD6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Vomiting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32133-4042-44B0-8415-1C6A488278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Staph aureus</a:t>
            </a:r>
          </a:p>
          <a:p>
            <a:r>
              <a:rPr lang="en-US" dirty="0"/>
              <a:t>Bacillus cereus</a:t>
            </a:r>
          </a:p>
          <a:p>
            <a:r>
              <a:rPr lang="en-US" b="1" dirty="0"/>
              <a:t>Norovirus</a:t>
            </a:r>
          </a:p>
          <a:p>
            <a:r>
              <a:rPr lang="en-US" dirty="0"/>
              <a:t>Clostridium perfringens, botulinum</a:t>
            </a:r>
          </a:p>
          <a:p>
            <a:r>
              <a:rPr lang="en-US" dirty="0"/>
              <a:t>Listeria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371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8A74D-1AD8-4AD8-8E5E-4D3B738FD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Acute diarrhea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B68A84-6674-466A-B0EA-F13F72FFB7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Diarrhea &lt; 2 week duration and  &gt;3 loose bowel movements a day. </a:t>
            </a:r>
          </a:p>
          <a:p>
            <a:pPr marL="514350" indent="-514350">
              <a:buFont typeface="+mj-lt"/>
              <a:buAutoNum type="arabicPeriod"/>
            </a:pPr>
            <a:r>
              <a:rPr lang="en-US" i="1" dirty="0">
                <a:solidFill>
                  <a:srgbClr val="0070C0"/>
                </a:solidFill>
              </a:rPr>
              <a:t>Watery</a:t>
            </a:r>
            <a:r>
              <a:rPr lang="en-US" dirty="0"/>
              <a:t> </a:t>
            </a:r>
            <a:r>
              <a:rPr lang="en-US" i="1" dirty="0"/>
              <a:t>Diarrhea</a:t>
            </a:r>
            <a:r>
              <a:rPr lang="en-US" dirty="0"/>
              <a:t>: </a:t>
            </a:r>
            <a:r>
              <a:rPr lang="en-US" i="1" dirty="0" err="1"/>
              <a:t>nonbloody</a:t>
            </a:r>
            <a:r>
              <a:rPr lang="en-US" dirty="0"/>
              <a:t>, </a:t>
            </a:r>
            <a:r>
              <a:rPr lang="en-US" i="1" dirty="0"/>
              <a:t>noninflammatory</a:t>
            </a:r>
            <a:r>
              <a:rPr lang="en-US" dirty="0"/>
              <a:t> </a:t>
            </a:r>
            <a:r>
              <a:rPr lang="en-US" sz="2000" dirty="0"/>
              <a:t>(no RBC or WBC in stool)</a:t>
            </a:r>
            <a:r>
              <a:rPr lang="en-US" dirty="0"/>
              <a:t>. </a:t>
            </a:r>
            <a:r>
              <a:rPr lang="en-US" sz="2000" dirty="0"/>
              <a:t>Infection involves small bowel. Patients are often afebrile, have large volume  diarrhea.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 </a:t>
            </a:r>
            <a:r>
              <a:rPr lang="en-US" i="1" dirty="0">
                <a:solidFill>
                  <a:srgbClr val="FF0000"/>
                </a:solidFill>
              </a:rPr>
              <a:t>Bloody</a:t>
            </a:r>
            <a:r>
              <a:rPr lang="en-US" i="1" dirty="0"/>
              <a:t> Diarrhea (</a:t>
            </a:r>
            <a:r>
              <a:rPr lang="en-US" i="1" dirty="0">
                <a:solidFill>
                  <a:srgbClr val="FF0000"/>
                </a:solidFill>
              </a:rPr>
              <a:t>Dysentery</a:t>
            </a:r>
            <a:r>
              <a:rPr lang="en-US" i="1" dirty="0"/>
              <a:t>)</a:t>
            </a:r>
            <a:r>
              <a:rPr lang="en-US" dirty="0"/>
              <a:t>: </a:t>
            </a:r>
            <a:r>
              <a:rPr lang="en-US" i="1" dirty="0"/>
              <a:t>inflammatory </a:t>
            </a:r>
            <a:r>
              <a:rPr lang="en-US" sz="2000" dirty="0"/>
              <a:t>(+RBC and WBC in the stool). Patients are usually febrile, infection involves the colon.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56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6758C-B628-4F7E-B9F8-9B7BAE105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Watery</a:t>
            </a:r>
            <a:r>
              <a:rPr lang="en-US" b="1" dirty="0"/>
              <a:t> Diarrhea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4FA6BB-3D8D-46DC-A1BA-A183F9A436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1560865"/>
            <a:ext cx="9603275" cy="4116365"/>
          </a:xfrm>
        </p:spPr>
        <p:txBody>
          <a:bodyPr>
            <a:normAutofit fontScale="70000" lnSpcReduction="20000"/>
          </a:bodyPr>
          <a:lstStyle/>
          <a:p>
            <a:r>
              <a:rPr lang="en-US" sz="2000" b="1" i="1" dirty="0"/>
              <a:t>NOROVIRUS – </a:t>
            </a:r>
            <a:r>
              <a:rPr lang="en-US" sz="2000" dirty="0"/>
              <a:t>Most common cause in US </a:t>
            </a:r>
            <a:endParaRPr lang="en-US" sz="2000" i="1" dirty="0"/>
          </a:p>
          <a:p>
            <a:r>
              <a:rPr lang="en-US" sz="2000" dirty="0"/>
              <a:t>Enterotoxigenic E coli </a:t>
            </a:r>
            <a:r>
              <a:rPr lang="en-US" sz="2000" b="1" dirty="0"/>
              <a:t>(ETEC)</a:t>
            </a:r>
          </a:p>
          <a:p>
            <a:r>
              <a:rPr lang="en-US" sz="2000" dirty="0"/>
              <a:t>Vibrio cholerae</a:t>
            </a:r>
          </a:p>
          <a:p>
            <a:r>
              <a:rPr lang="en-US" sz="2000" dirty="0"/>
              <a:t>Staphylococcus aureus</a:t>
            </a:r>
          </a:p>
          <a:p>
            <a:r>
              <a:rPr lang="en-US" sz="2000" dirty="0"/>
              <a:t>Bacillus cereus</a:t>
            </a:r>
          </a:p>
          <a:p>
            <a:r>
              <a:rPr lang="en-US" sz="2000" dirty="0"/>
              <a:t>Clostridium perfringens</a:t>
            </a:r>
          </a:p>
          <a:p>
            <a:r>
              <a:rPr lang="en-US" sz="2000" dirty="0"/>
              <a:t>Listeria monocytogenes</a:t>
            </a:r>
          </a:p>
          <a:p>
            <a:r>
              <a:rPr lang="en-US" sz="2000" dirty="0"/>
              <a:t>Rotavirus</a:t>
            </a:r>
          </a:p>
          <a:p>
            <a:r>
              <a:rPr lang="en-US" sz="2000" dirty="0"/>
              <a:t>Adenoviruses</a:t>
            </a:r>
          </a:p>
          <a:p>
            <a:r>
              <a:rPr lang="en-US" sz="2000" b="1" dirty="0"/>
              <a:t>Giardia l</a:t>
            </a:r>
            <a:r>
              <a:rPr lang="en-US" sz="2000" dirty="0"/>
              <a:t>amblia – Most common protozoa</a:t>
            </a:r>
          </a:p>
          <a:p>
            <a:r>
              <a:rPr lang="en-US" sz="2000" b="1" dirty="0"/>
              <a:t>Cryptosporidium</a:t>
            </a:r>
            <a:r>
              <a:rPr lang="en-US" sz="2000" dirty="0"/>
              <a:t> (C parvum, C hominis)</a:t>
            </a:r>
          </a:p>
          <a:p>
            <a:r>
              <a:rPr lang="en-US" sz="2000" b="0" u="none" strike="noStrike" baseline="0" dirty="0"/>
              <a:t>Cyclospora </a:t>
            </a:r>
            <a:r>
              <a:rPr lang="en-US" sz="2000" b="0" u="none" strike="noStrike" baseline="0" dirty="0" err="1"/>
              <a:t>cayetanensis</a:t>
            </a:r>
            <a:endParaRPr lang="en-US" sz="2000" b="0" u="none" strike="noStrike" baseline="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482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4D2BE-C1C7-4096-9490-8A15A56BA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1000" y="770444"/>
            <a:ext cx="9603275" cy="1049235"/>
          </a:xfrm>
        </p:spPr>
        <p:txBody>
          <a:bodyPr/>
          <a:lstStyle/>
          <a:p>
            <a:br>
              <a:rPr lang="en-US" dirty="0"/>
            </a:br>
            <a:r>
              <a:rPr lang="en-US" b="1" dirty="0">
                <a:solidFill>
                  <a:srgbClr val="FF0000"/>
                </a:solidFill>
              </a:rPr>
              <a:t>Bloody</a:t>
            </a:r>
            <a:r>
              <a:rPr lang="en-US" b="1" dirty="0"/>
              <a:t> Diarrhea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668CCE-7730-4AD6-B779-63217F8C1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0027" y="1819678"/>
            <a:ext cx="9603275" cy="3730331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Shiga toxin producing E coli (</a:t>
            </a:r>
            <a:r>
              <a:rPr lang="en-US" sz="2000" b="1" dirty="0"/>
              <a:t>STEC</a:t>
            </a:r>
            <a:r>
              <a:rPr lang="en-US" sz="2000" dirty="0"/>
              <a:t>) </a:t>
            </a:r>
          </a:p>
          <a:p>
            <a:r>
              <a:rPr lang="en-US" sz="2000" b="1" dirty="0"/>
              <a:t>Shigella </a:t>
            </a:r>
            <a:r>
              <a:rPr lang="en-US" sz="2000" dirty="0"/>
              <a:t>species</a:t>
            </a:r>
          </a:p>
          <a:p>
            <a:r>
              <a:rPr lang="en-US" sz="2000" b="1" dirty="0"/>
              <a:t>Salmonella</a:t>
            </a:r>
            <a:r>
              <a:rPr lang="en-US" sz="2000" dirty="0"/>
              <a:t> enterica</a:t>
            </a:r>
          </a:p>
          <a:p>
            <a:r>
              <a:rPr lang="en-US" sz="2000" b="1" dirty="0"/>
              <a:t>Campylobacter</a:t>
            </a:r>
            <a:r>
              <a:rPr lang="en-US" sz="2000" dirty="0"/>
              <a:t> </a:t>
            </a:r>
            <a:r>
              <a:rPr lang="en-US" sz="2000" dirty="0" err="1"/>
              <a:t>jejuni</a:t>
            </a:r>
            <a:endParaRPr lang="en-US" sz="2000" dirty="0"/>
          </a:p>
          <a:p>
            <a:r>
              <a:rPr lang="en-US" sz="2000" dirty="0" err="1"/>
              <a:t>Clostridioides</a:t>
            </a:r>
            <a:r>
              <a:rPr lang="en-US" sz="2000" dirty="0"/>
              <a:t> </a:t>
            </a:r>
            <a:r>
              <a:rPr lang="en-US" sz="2000" dirty="0" err="1"/>
              <a:t>dificille</a:t>
            </a:r>
            <a:r>
              <a:rPr lang="en-US" sz="2000" dirty="0"/>
              <a:t>* (can cause watery diarrhea too)</a:t>
            </a:r>
          </a:p>
          <a:p>
            <a:r>
              <a:rPr lang="en-US" sz="2000" dirty="0"/>
              <a:t>Yersinia enterocolitica</a:t>
            </a:r>
          </a:p>
          <a:p>
            <a:r>
              <a:rPr lang="en-US" sz="2000" dirty="0"/>
              <a:t>Vibrio parahaemolyticus</a:t>
            </a:r>
          </a:p>
          <a:p>
            <a:r>
              <a:rPr lang="en-US" sz="2000" dirty="0"/>
              <a:t>Entamoeba histolytica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737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90D46-F76E-402E-A814-9F19A6624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                                </a:t>
            </a:r>
            <a:r>
              <a:rPr lang="en-US" b="1" dirty="0">
                <a:solidFill>
                  <a:srgbClr val="0070C0"/>
                </a:solidFill>
              </a:rPr>
              <a:t>Norovirus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218D3-6476-4740-8D43-67240A436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9668" y="1678788"/>
            <a:ext cx="9603275" cy="4014345"/>
          </a:xfrm>
        </p:spPr>
        <p:txBody>
          <a:bodyPr>
            <a:normAutofit fontScale="92500" lnSpcReduction="10000"/>
          </a:bodyPr>
          <a:lstStyle/>
          <a:p>
            <a:r>
              <a:rPr lang="en-US" i="1" dirty="0"/>
              <a:t>Low inoculum, very contagious</a:t>
            </a:r>
            <a:r>
              <a:rPr lang="en-US" i="1" dirty="0">
                <a:solidFill>
                  <a:srgbClr val="0070C0"/>
                </a:solidFill>
              </a:rPr>
              <a:t>, most common cause of gastroenteritis in US</a:t>
            </a:r>
            <a:endParaRPr lang="en-US" i="1" dirty="0"/>
          </a:p>
          <a:p>
            <a:r>
              <a:rPr lang="en-US" i="1" dirty="0"/>
              <a:t>“winter vomiting disease”</a:t>
            </a:r>
          </a:p>
          <a:p>
            <a:r>
              <a:rPr lang="en-US" i="1" dirty="0"/>
              <a:t>Vomiting and watery diarrhea, headache, low grade fever</a:t>
            </a:r>
          </a:p>
          <a:p>
            <a:r>
              <a:rPr lang="en-US" dirty="0">
                <a:solidFill>
                  <a:srgbClr val="0070C0"/>
                </a:solidFill>
              </a:rPr>
              <a:t>Outbreaks: restaurants, cruises and nursing homes</a:t>
            </a:r>
          </a:p>
          <a:p>
            <a:r>
              <a:rPr lang="en-US" dirty="0"/>
              <a:t>Incubation 12-48 </a:t>
            </a:r>
            <a:r>
              <a:rPr lang="en-US" dirty="0" err="1"/>
              <a:t>hr</a:t>
            </a:r>
            <a:r>
              <a:rPr lang="en-US" dirty="0"/>
              <a:t> </a:t>
            </a:r>
          </a:p>
          <a:p>
            <a:r>
              <a:rPr lang="en-US" dirty="0"/>
              <a:t>Fomites live on surfaces for long time</a:t>
            </a:r>
          </a:p>
          <a:p>
            <a:r>
              <a:rPr lang="en-US" dirty="0"/>
              <a:t>Often self limiting in 3 days </a:t>
            </a:r>
          </a:p>
          <a:p>
            <a:r>
              <a:rPr lang="en-US" dirty="0"/>
              <a:t>Diagnosis by stool PCR in severe cases or to confirm outbreaks</a:t>
            </a:r>
          </a:p>
          <a:p>
            <a:r>
              <a:rPr lang="en-US" dirty="0"/>
              <a:t>Supportive care with fluid repletion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2086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9D8ED-541D-4841-9398-F9E8C6C9B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770444"/>
            <a:ext cx="9603275" cy="1049235"/>
          </a:xfrm>
        </p:spPr>
        <p:txBody>
          <a:bodyPr/>
          <a:lstStyle/>
          <a:p>
            <a:r>
              <a:rPr lang="en-US" dirty="0"/>
              <a:t>                        </a:t>
            </a:r>
            <a:r>
              <a:rPr lang="en-US" b="1" dirty="0">
                <a:solidFill>
                  <a:srgbClr val="0070C0"/>
                </a:solidFill>
              </a:rPr>
              <a:t>Staphylococcus aureus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EE7C87-6ADF-45F7-944A-CBD21783C3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543616"/>
            <a:ext cx="9603275" cy="4149518"/>
          </a:xfrm>
        </p:spPr>
        <p:txBody>
          <a:bodyPr>
            <a:normAutofit/>
          </a:bodyPr>
          <a:lstStyle/>
          <a:p>
            <a:r>
              <a:rPr lang="en-US" sz="2400" dirty="0"/>
              <a:t>Toxin induced “Food poisoning” </a:t>
            </a:r>
          </a:p>
          <a:p>
            <a:r>
              <a:rPr lang="en-US" sz="2400" i="1" dirty="0"/>
              <a:t>Vomiting, epigastric pain, mild w</a:t>
            </a:r>
            <a:r>
              <a:rPr lang="en-US" sz="2400" dirty="0"/>
              <a:t>atery diarrhea</a:t>
            </a:r>
            <a:endParaRPr lang="en-US" sz="2400" i="1" dirty="0"/>
          </a:p>
          <a:p>
            <a:r>
              <a:rPr lang="en-US" sz="2400" dirty="0"/>
              <a:t>Symptoms start </a:t>
            </a:r>
            <a:r>
              <a:rPr lang="en-US" sz="2400" b="1" i="1" dirty="0"/>
              <a:t>within 6 hours </a:t>
            </a:r>
            <a:r>
              <a:rPr lang="en-US" sz="2400" dirty="0"/>
              <a:t>of ingestion</a:t>
            </a:r>
          </a:p>
          <a:p>
            <a:r>
              <a:rPr lang="en-US" sz="2400" dirty="0"/>
              <a:t>Large variety foods: egg salads, meats, poultry, custard, mayo</a:t>
            </a:r>
          </a:p>
          <a:p>
            <a:r>
              <a:rPr lang="en-US" sz="2400" dirty="0"/>
              <a:t>Supportive care</a:t>
            </a:r>
          </a:p>
          <a:p>
            <a:r>
              <a:rPr lang="en-US" sz="2400" dirty="0"/>
              <a:t>Fast recovery</a:t>
            </a:r>
          </a:p>
        </p:txBody>
      </p:sp>
    </p:spTree>
    <p:extLst>
      <p:ext uri="{BB962C8B-B14F-4D97-AF65-F5344CB8AC3E}">
        <p14:creationId xmlns:p14="http://schemas.microsoft.com/office/powerpoint/2010/main" val="741457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7A412-A52F-49DB-AC48-4F51F9E67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835719"/>
          </a:xfrm>
        </p:spPr>
        <p:txBody>
          <a:bodyPr/>
          <a:lstStyle/>
          <a:p>
            <a:r>
              <a:rPr lang="en-US" dirty="0"/>
              <a:t>                      </a:t>
            </a:r>
            <a:r>
              <a:rPr lang="en-US" b="1" dirty="0">
                <a:solidFill>
                  <a:srgbClr val="0070C0"/>
                </a:solidFill>
              </a:rPr>
              <a:t>Clostridium perfringens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E4FFB-169F-40DA-976F-FCA41240C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591324"/>
            <a:ext cx="9603275" cy="3294576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Foodborne toxin mediated watery diarrhea, often mild</a:t>
            </a:r>
          </a:p>
          <a:p>
            <a:r>
              <a:rPr lang="en-US" sz="2400" dirty="0"/>
              <a:t>Common cause in the US, less reported</a:t>
            </a:r>
          </a:p>
          <a:p>
            <a:r>
              <a:rPr lang="en-US" sz="2400" dirty="0"/>
              <a:t>High inoculum</a:t>
            </a:r>
          </a:p>
          <a:p>
            <a:r>
              <a:rPr lang="en-US" sz="2400" dirty="0"/>
              <a:t>Incubation 10-12 </a:t>
            </a:r>
            <a:r>
              <a:rPr lang="en-US" sz="2400" dirty="0" err="1"/>
              <a:t>hr</a:t>
            </a:r>
            <a:endParaRPr lang="en-US" sz="2400" dirty="0"/>
          </a:p>
          <a:p>
            <a:r>
              <a:rPr lang="en-US" sz="2400" dirty="0"/>
              <a:t>Heated foods – meats, gravy (improperly stored), </a:t>
            </a:r>
          </a:p>
          <a:p>
            <a:r>
              <a:rPr lang="en-US" sz="2400" dirty="0"/>
              <a:t>Stool culture, testing for toxin stool and food (reference labs)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978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B15AC-31AD-4238-B0E7-7C838468B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5"/>
            <a:ext cx="9603275" cy="811866"/>
          </a:xfrm>
        </p:spPr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                       </a:t>
            </a:r>
            <a:r>
              <a:rPr lang="en-US" b="1" dirty="0">
                <a:solidFill>
                  <a:srgbClr val="0070C0"/>
                </a:solidFill>
              </a:rPr>
              <a:t>Foodborne Botulism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62872-2248-42AC-8D9C-14574EB6B7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527714"/>
            <a:ext cx="9603275" cy="329457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Clostridium botulinum, rare disease</a:t>
            </a:r>
          </a:p>
          <a:p>
            <a:r>
              <a:rPr lang="en-US" dirty="0"/>
              <a:t>neurotoxin</a:t>
            </a:r>
          </a:p>
          <a:p>
            <a:r>
              <a:rPr lang="en-US" dirty="0"/>
              <a:t>Small outbreaks: home canned foods, fermented tofu, raw honey (infants), prison brew, aged fish (Alaska)</a:t>
            </a:r>
          </a:p>
          <a:p>
            <a:r>
              <a:rPr lang="en-US" dirty="0"/>
              <a:t>Incubation 12-36 </a:t>
            </a:r>
            <a:r>
              <a:rPr lang="en-US" dirty="0" err="1"/>
              <a:t>hr</a:t>
            </a:r>
            <a:endParaRPr lang="en-US" dirty="0"/>
          </a:p>
          <a:p>
            <a:r>
              <a:rPr lang="en-US" dirty="0"/>
              <a:t>Prodromal symptoms: nausea, vomiting, abdominal pain, diarrhea, dry mouth</a:t>
            </a:r>
          </a:p>
          <a:p>
            <a:r>
              <a:rPr lang="en-US" dirty="0"/>
              <a:t>Acute bilateral cranial neuropathy associated with descending paralysis, mental status intact, no fever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6797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E59D1-982E-4A1C-B302-ED64676B5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                      </a:t>
            </a:r>
            <a:r>
              <a:rPr lang="en-US" b="1" dirty="0">
                <a:solidFill>
                  <a:srgbClr val="0070C0"/>
                </a:solidFill>
              </a:rPr>
              <a:t>Listeria monocytogenes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A96C0E-C26C-42AC-9702-68D869AF0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1639031"/>
            <a:ext cx="9603275" cy="3855320"/>
          </a:xfrm>
        </p:spPr>
        <p:txBody>
          <a:bodyPr>
            <a:noAutofit/>
          </a:bodyPr>
          <a:lstStyle/>
          <a:p>
            <a:r>
              <a:rPr lang="en-US" sz="2400" i="1" dirty="0"/>
              <a:t>Vomiting, diarrhea, fever</a:t>
            </a:r>
          </a:p>
          <a:p>
            <a:r>
              <a:rPr lang="en-US" sz="2400" dirty="0"/>
              <a:t>Often in outbreaks, can cause severe disease in pregnant and elderly</a:t>
            </a:r>
          </a:p>
          <a:p>
            <a:r>
              <a:rPr lang="en-US" sz="2400" dirty="0"/>
              <a:t>Stool cultures negative, +blood cultures in systemic illness</a:t>
            </a:r>
          </a:p>
          <a:p>
            <a:r>
              <a:rPr lang="en-US" sz="2400" dirty="0"/>
              <a:t>Unpasteurized soft cheese, deli meats, packaged salads, grows at refrigerator temperature</a:t>
            </a:r>
          </a:p>
          <a:p>
            <a:r>
              <a:rPr lang="en-US" sz="2400" dirty="0"/>
              <a:t>Complications: meningitis – elderly, immunocompromised</a:t>
            </a:r>
          </a:p>
          <a:p>
            <a:r>
              <a:rPr lang="en-US" sz="2400" dirty="0"/>
              <a:t>Treatment: ampicillin IV for meningitis</a:t>
            </a:r>
          </a:p>
        </p:txBody>
      </p:sp>
    </p:spTree>
    <p:extLst>
      <p:ext uri="{BB962C8B-B14F-4D97-AF65-F5344CB8AC3E}">
        <p14:creationId xmlns:p14="http://schemas.microsoft.com/office/powerpoint/2010/main" val="3216641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3CBA4-6D13-43C6-99A9-6140A7FAD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69" y="867037"/>
            <a:ext cx="9603275" cy="1049235"/>
          </a:xfrm>
        </p:spPr>
        <p:txBody>
          <a:bodyPr/>
          <a:lstStyle/>
          <a:p>
            <a:r>
              <a:rPr lang="en-US" b="1" dirty="0"/>
              <a:t>                      </a:t>
            </a:r>
            <a:r>
              <a:rPr lang="en-US" b="1" dirty="0">
                <a:solidFill>
                  <a:srgbClr val="0070C0"/>
                </a:solidFill>
              </a:rPr>
              <a:t>Vibrio cholerae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B16F7-580F-4090-9D88-2DAEBF854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1695924"/>
            <a:ext cx="9603275" cy="3294576"/>
          </a:xfrm>
        </p:spPr>
        <p:txBody>
          <a:bodyPr/>
          <a:lstStyle/>
          <a:p>
            <a:r>
              <a:rPr lang="en-US" sz="2400" dirty="0"/>
              <a:t>Severe watery diarrhea</a:t>
            </a:r>
          </a:p>
          <a:p>
            <a:r>
              <a:rPr lang="en-US" sz="2400" dirty="0"/>
              <a:t>Dehydration, rapid loss fluids &amp;electrolytes</a:t>
            </a:r>
          </a:p>
          <a:p>
            <a:r>
              <a:rPr lang="en-US" sz="2400" dirty="0"/>
              <a:t>Often seen in outbreaks in </a:t>
            </a:r>
            <a:r>
              <a:rPr lang="en-US" sz="2400" i="1" dirty="0"/>
              <a:t>developing countries</a:t>
            </a:r>
          </a:p>
          <a:p>
            <a:r>
              <a:rPr lang="en-US" sz="2400" dirty="0"/>
              <a:t>Stool cultures</a:t>
            </a:r>
          </a:p>
          <a:p>
            <a:r>
              <a:rPr lang="en-US" sz="2400" dirty="0"/>
              <a:t>Hydration, Cipro for severe disease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612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B152A-3D57-4686-B1CA-80774AECB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                                  Rotavirus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A993B-78C3-4A15-8533-EDB6BB662B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749287"/>
            <a:ext cx="9603275" cy="3717058"/>
          </a:xfrm>
        </p:spPr>
        <p:txBody>
          <a:bodyPr/>
          <a:lstStyle/>
          <a:p>
            <a:r>
              <a:rPr lang="en-US" dirty="0"/>
              <a:t>Frequent in children, day care</a:t>
            </a:r>
          </a:p>
          <a:p>
            <a:r>
              <a:rPr lang="en-US" dirty="0"/>
              <a:t>Viral prodrome, with low grade fever and vomiting, followed by watery diarrhea</a:t>
            </a:r>
          </a:p>
          <a:p>
            <a:r>
              <a:rPr lang="en-US" dirty="0"/>
              <a:t>Incidence decreasing since available vaccine</a:t>
            </a:r>
          </a:p>
          <a:p>
            <a:r>
              <a:rPr lang="en-US" dirty="0"/>
              <a:t>Rapid antigen test stool</a:t>
            </a:r>
          </a:p>
          <a:p>
            <a:r>
              <a:rPr lang="en-US" dirty="0"/>
              <a:t>Supportive care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03994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63E90-24A1-4CB2-AEF8-0260F350B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</a:t>
            </a:r>
            <a:r>
              <a:rPr lang="en-US" b="1" dirty="0">
                <a:solidFill>
                  <a:srgbClr val="0070C0"/>
                </a:solidFill>
              </a:rPr>
              <a:t>Giardia </a:t>
            </a:r>
            <a:r>
              <a:rPr lang="en-US" b="1" dirty="0" err="1">
                <a:solidFill>
                  <a:srgbClr val="0070C0"/>
                </a:solidFill>
              </a:rPr>
              <a:t>Duodenalis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sz="2800" b="1" dirty="0">
                <a:solidFill>
                  <a:srgbClr val="0070C0"/>
                </a:solidFill>
              </a:rPr>
              <a:t>(Lamblia, Intestinalis)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0697DC-2541-44A2-A0FB-E74DFE387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8709" y="1670836"/>
            <a:ext cx="9603275" cy="329457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LOW inoculum</a:t>
            </a:r>
          </a:p>
          <a:p>
            <a:r>
              <a:rPr lang="en-US" dirty="0"/>
              <a:t>Incubation &gt;1 week. Diarrhea can be </a:t>
            </a:r>
            <a:r>
              <a:rPr lang="en-US" i="1" dirty="0"/>
              <a:t>chronic (weeks), </a:t>
            </a:r>
            <a:r>
              <a:rPr lang="en-US" dirty="0"/>
              <a:t>watery,</a:t>
            </a:r>
          </a:p>
          <a:p>
            <a:r>
              <a:rPr lang="en-US" i="1" dirty="0"/>
              <a:t>Flatulence, belching, cramping, foul smelling</a:t>
            </a:r>
          </a:p>
          <a:p>
            <a:r>
              <a:rPr lang="en-US" i="1" dirty="0"/>
              <a:t>Hikers, associated with HIV/AIDS</a:t>
            </a:r>
          </a:p>
          <a:p>
            <a:r>
              <a:rPr lang="en-US" dirty="0"/>
              <a:t>stool antigen test, PCR</a:t>
            </a:r>
          </a:p>
          <a:p>
            <a:r>
              <a:rPr lang="en-US" dirty="0"/>
              <a:t>Stool analysis for Ova &amp;Parasites</a:t>
            </a:r>
          </a:p>
          <a:p>
            <a:r>
              <a:rPr lang="en-US" dirty="0"/>
              <a:t>Treatment: Tinidazole 2 G x one dose or </a:t>
            </a:r>
          </a:p>
          <a:p>
            <a:r>
              <a:rPr lang="en-US" dirty="0"/>
              <a:t>                    Metronidazole 500 mg BID x3 days, Nitazoxanide 500 mg po BID x 3 days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9442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43086-EA3F-4E76-83CA-58A4A2C7F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69" y="867037"/>
            <a:ext cx="9603275" cy="1049235"/>
          </a:xfrm>
        </p:spPr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                                 </a:t>
            </a:r>
            <a:r>
              <a:rPr lang="en-US" b="1" dirty="0">
                <a:solidFill>
                  <a:srgbClr val="0070C0"/>
                </a:solidFill>
              </a:rPr>
              <a:t>Cyclospora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D32746-62D6-4659-B6EC-76B1543CBB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8708" y="1464102"/>
            <a:ext cx="9603275" cy="3910979"/>
          </a:xfrm>
        </p:spPr>
        <p:txBody>
          <a:bodyPr/>
          <a:lstStyle/>
          <a:p>
            <a:r>
              <a:rPr lang="en-US" sz="2400" dirty="0"/>
              <a:t>Raspberries (outbreak in US – imported from Guatemala), herbs and vegetables (from Mexico and South America)</a:t>
            </a:r>
          </a:p>
          <a:p>
            <a:r>
              <a:rPr lang="en-US" sz="2400" dirty="0"/>
              <a:t>Central and South America, sub-Saharan Africa, SE Asia, India </a:t>
            </a:r>
          </a:p>
          <a:p>
            <a:r>
              <a:rPr lang="en-US" sz="2400" i="1" dirty="0"/>
              <a:t>Watery diarrhea, anorexia, fatigue, cramps, weight loss</a:t>
            </a:r>
          </a:p>
          <a:p>
            <a:r>
              <a:rPr lang="en-US" sz="2400" dirty="0"/>
              <a:t>Modified acid-fast stain of the stool </a:t>
            </a:r>
          </a:p>
          <a:p>
            <a:r>
              <a:rPr lang="en-US" sz="2400" dirty="0"/>
              <a:t>Treatment</a:t>
            </a:r>
            <a:r>
              <a:rPr lang="en-US" sz="2400" i="1" dirty="0"/>
              <a:t> </a:t>
            </a:r>
            <a:r>
              <a:rPr lang="en-US" sz="2400" dirty="0"/>
              <a:t>trimethoprim-sulfamethoxazole</a:t>
            </a:r>
            <a:r>
              <a:rPr lang="en-US" sz="2400" i="1" dirty="0"/>
              <a:t> (TMP-SMX)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0928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AD818-BEF7-495F-A96B-5A7DFE937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         </a:t>
            </a:r>
            <a:r>
              <a:rPr lang="en-US" b="1" dirty="0">
                <a:solidFill>
                  <a:srgbClr val="0070C0"/>
                </a:solidFill>
              </a:rPr>
              <a:t>Cryptosporidium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97340-9B9D-45A3-B1EF-DCD1665E13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1781711"/>
            <a:ext cx="9603275" cy="3847811"/>
          </a:xfrm>
        </p:spPr>
        <p:txBody>
          <a:bodyPr/>
          <a:lstStyle/>
          <a:p>
            <a:r>
              <a:rPr lang="en-US" dirty="0"/>
              <a:t>Abdominal pain, cramps, watery diarrhea</a:t>
            </a:r>
          </a:p>
          <a:p>
            <a:r>
              <a:rPr lang="en-US" i="1" dirty="0"/>
              <a:t>Outbreaks at community pools, water parks, or from contaminated water supplies</a:t>
            </a:r>
          </a:p>
          <a:p>
            <a:r>
              <a:rPr lang="en-US" dirty="0"/>
              <a:t>Can cause severe diarrhea in AIDS or immunocompromised patients</a:t>
            </a:r>
          </a:p>
          <a:p>
            <a:r>
              <a:rPr lang="en-US" dirty="0"/>
              <a:t>Cause of malnutrition in children in developing countries</a:t>
            </a:r>
          </a:p>
          <a:p>
            <a:r>
              <a:rPr lang="en-US" dirty="0"/>
              <a:t>Modified acid fast stain of the stool: cysts, PCR</a:t>
            </a:r>
          </a:p>
          <a:p>
            <a:r>
              <a:rPr lang="en-US" dirty="0"/>
              <a:t>Nitazoxanide 500mg PO BID x 3 days </a:t>
            </a:r>
          </a:p>
          <a:p>
            <a:r>
              <a:rPr lang="en-US" dirty="0"/>
              <a:t>  ***in AIDS patient needs long course treatment along ART 2-8 weeks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101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60876-1E8E-4684-A38F-642D7DE8C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                 </a:t>
            </a:r>
            <a:r>
              <a:rPr lang="en-US" b="1" dirty="0">
                <a:solidFill>
                  <a:srgbClr val="0070C0"/>
                </a:solidFill>
              </a:rPr>
              <a:t>ETEC (enterotoxigenic E coli)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A68DA-9645-4221-96E1-D062A63A07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796995"/>
            <a:ext cx="9603275" cy="3669350"/>
          </a:xfrm>
        </p:spPr>
        <p:txBody>
          <a:bodyPr/>
          <a:lstStyle/>
          <a:p>
            <a:r>
              <a:rPr lang="en-US" i="1" dirty="0">
                <a:solidFill>
                  <a:srgbClr val="0070C0"/>
                </a:solidFill>
              </a:rPr>
              <a:t>Traveler’s diarrhea</a:t>
            </a:r>
          </a:p>
          <a:p>
            <a:r>
              <a:rPr lang="en-US" i="1" dirty="0"/>
              <a:t>Incubation 10 </a:t>
            </a:r>
            <a:r>
              <a:rPr lang="en-US" i="1" dirty="0" err="1"/>
              <a:t>hr</a:t>
            </a:r>
            <a:r>
              <a:rPr lang="en-US" i="1" dirty="0"/>
              <a:t> – 3 days</a:t>
            </a:r>
          </a:p>
          <a:p>
            <a:r>
              <a:rPr lang="en-US" i="1" dirty="0"/>
              <a:t>Watery diarrhea, abdominal cramps, anorexia</a:t>
            </a:r>
          </a:p>
          <a:p>
            <a:r>
              <a:rPr lang="en-US" dirty="0"/>
              <a:t>Treat only severe cases – Azithromycin 500 mg po QD x 3 days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7330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DE0784-00C2-47C7-8F59-F69EEF0A6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                      </a:t>
            </a:r>
            <a:r>
              <a:rPr lang="en-US" b="1" dirty="0"/>
              <a:t>E coli</a:t>
            </a:r>
            <a:br>
              <a:rPr lang="en-US" b="1" dirty="0"/>
            </a:br>
            <a:r>
              <a:rPr lang="en-US" b="1" dirty="0"/>
              <a:t>                          </a:t>
            </a:r>
            <a:r>
              <a:rPr lang="en-US" sz="2800" dirty="0"/>
              <a:t>Multiple strains: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B9A713-9C16-4876-9C2C-D0E54E65A2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ETEC – </a:t>
            </a:r>
            <a:r>
              <a:rPr lang="en-US" dirty="0"/>
              <a:t>enterotoxigenic E coli: </a:t>
            </a:r>
            <a:r>
              <a:rPr lang="en-US" dirty="0">
                <a:solidFill>
                  <a:srgbClr val="0070C0"/>
                </a:solidFill>
              </a:rPr>
              <a:t>traveler</a:t>
            </a:r>
            <a:r>
              <a:rPr lang="en-US" dirty="0"/>
              <a:t>’s diarrhea (watery)</a:t>
            </a:r>
          </a:p>
          <a:p>
            <a:r>
              <a:rPr lang="en-US" b="1" dirty="0">
                <a:solidFill>
                  <a:srgbClr val="0070C0"/>
                </a:solidFill>
              </a:rPr>
              <a:t>EPEC </a:t>
            </a:r>
            <a:r>
              <a:rPr lang="en-US" b="1" dirty="0"/>
              <a:t>– enteropathogenic E coli: infantile diarrhea (watery)</a:t>
            </a:r>
          </a:p>
          <a:p>
            <a:r>
              <a:rPr lang="en-US" b="1" dirty="0" err="1">
                <a:solidFill>
                  <a:srgbClr val="00B0F0"/>
                </a:solidFill>
              </a:rPr>
              <a:t>Enteroaggregative</a:t>
            </a:r>
            <a:r>
              <a:rPr lang="en-US" b="1" dirty="0">
                <a:solidFill>
                  <a:srgbClr val="00B0F0"/>
                </a:solidFill>
              </a:rPr>
              <a:t> E coli</a:t>
            </a:r>
            <a:r>
              <a:rPr lang="en-US" b="1" dirty="0"/>
              <a:t>:  persistent diarrhea in children, immunocompromised/ HIV</a:t>
            </a:r>
          </a:p>
          <a:p>
            <a:r>
              <a:rPr lang="en-US" b="1" dirty="0">
                <a:solidFill>
                  <a:srgbClr val="FF0000"/>
                </a:solidFill>
              </a:rPr>
              <a:t>STEC</a:t>
            </a:r>
            <a:r>
              <a:rPr lang="en-US" b="1" dirty="0"/>
              <a:t> – </a:t>
            </a:r>
            <a:r>
              <a:rPr lang="en-US" b="1" dirty="0">
                <a:solidFill>
                  <a:srgbClr val="FF0000"/>
                </a:solidFill>
              </a:rPr>
              <a:t>Shiga</a:t>
            </a:r>
            <a:r>
              <a:rPr lang="en-US" b="1" dirty="0"/>
              <a:t> toxin E coli:  subset  – enterohemorrhagic E coli (</a:t>
            </a:r>
            <a:r>
              <a:rPr lang="en-US" b="1" dirty="0">
                <a:solidFill>
                  <a:srgbClr val="FF0000"/>
                </a:solidFill>
              </a:rPr>
              <a:t>EHEC</a:t>
            </a:r>
            <a:r>
              <a:rPr lang="en-US" b="1" dirty="0"/>
              <a:t>) : causes hemorrhagic colitis, </a:t>
            </a:r>
          </a:p>
          <a:p>
            <a:r>
              <a:rPr lang="en-US" b="1" dirty="0"/>
              <a:t>           *** Most important clone of EHEC is </a:t>
            </a:r>
            <a:r>
              <a:rPr lang="en-US" b="1" dirty="0">
                <a:solidFill>
                  <a:srgbClr val="FF0000"/>
                </a:solidFill>
              </a:rPr>
              <a:t>0157:H7 </a:t>
            </a:r>
            <a:r>
              <a:rPr lang="en-US" b="1" dirty="0"/>
              <a:t>- </a:t>
            </a:r>
            <a:r>
              <a:rPr lang="en-US" b="1" dirty="0">
                <a:solidFill>
                  <a:srgbClr val="FF0000"/>
                </a:solidFill>
              </a:rPr>
              <a:t>HUS</a:t>
            </a:r>
          </a:p>
          <a:p>
            <a:r>
              <a:rPr lang="en-US" b="1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Enteroinvasive</a:t>
            </a:r>
            <a:r>
              <a:rPr lang="en-US" b="1" dirty="0">
                <a:solidFill>
                  <a:srgbClr val="FF0000"/>
                </a:solidFill>
              </a:rPr>
              <a:t> E coli</a:t>
            </a:r>
            <a:r>
              <a:rPr lang="en-US" b="1" dirty="0"/>
              <a:t> : similar to Shigella, starts as watery, then bloody</a:t>
            </a:r>
          </a:p>
        </p:txBody>
      </p:sp>
    </p:spTree>
    <p:extLst>
      <p:ext uri="{BB962C8B-B14F-4D97-AF65-F5344CB8AC3E}">
        <p14:creationId xmlns:p14="http://schemas.microsoft.com/office/powerpoint/2010/main" val="1942077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D272C-7DCF-4B8C-A589-27AC7F295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4502"/>
            <a:ext cx="9603275" cy="1049235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STEC (Shiga toxin producing E coli)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C63CB-A482-4FA2-9441-2D07F9B64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510748"/>
            <a:ext cx="9603275" cy="3454665"/>
          </a:xfrm>
        </p:spPr>
        <p:txBody>
          <a:bodyPr>
            <a:normAutofit fontScale="25000" lnSpcReduction="20000"/>
          </a:bodyPr>
          <a:lstStyle/>
          <a:p>
            <a:r>
              <a:rPr lang="en-US" sz="8000" dirty="0"/>
              <a:t>Serotype E coli 0157:H7</a:t>
            </a:r>
          </a:p>
          <a:p>
            <a:r>
              <a:rPr lang="en-US" sz="8000" i="1" dirty="0"/>
              <a:t>Painful bloody diarrhea</a:t>
            </a:r>
            <a:endParaRPr lang="en-US" sz="8000" dirty="0"/>
          </a:p>
          <a:p>
            <a:r>
              <a:rPr lang="en-US" sz="8000" dirty="0"/>
              <a:t>Undercooked ground beef, contaminated vegetables with cattle manure, human-human</a:t>
            </a:r>
          </a:p>
          <a:p>
            <a:r>
              <a:rPr lang="en-US" sz="8000" dirty="0"/>
              <a:t>Low inoculum</a:t>
            </a:r>
          </a:p>
          <a:p>
            <a:r>
              <a:rPr lang="en-US" sz="8000" dirty="0"/>
              <a:t>Complications: HUS (hemorrhagic uremic syndrome)- toxin induced prothrombic state with microvascular thrombi that can cause acute kidney injury</a:t>
            </a:r>
          </a:p>
          <a:p>
            <a:r>
              <a:rPr lang="en-US" sz="8000" dirty="0"/>
              <a:t>Supportive care, avoid antibiotics if possible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3230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508BC-C8F6-42D5-BFA5-56416A82B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29470"/>
            <a:ext cx="9603275" cy="1049235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                                Shigella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05373-A57A-441A-AE6F-C4FA62D79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1781712"/>
            <a:ext cx="9603275" cy="3294576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Dysentery:  </a:t>
            </a:r>
            <a:r>
              <a:rPr lang="en-US" sz="2400" i="1" dirty="0"/>
              <a:t>blood and pus in the stool, abdominal pain, fever</a:t>
            </a:r>
          </a:p>
          <a:p>
            <a:r>
              <a:rPr lang="en-US" sz="2400" dirty="0"/>
              <a:t>Low inoculum</a:t>
            </a:r>
          </a:p>
          <a:p>
            <a:r>
              <a:rPr lang="en-US" sz="2400" dirty="0"/>
              <a:t>Stool cultures, PCR</a:t>
            </a:r>
          </a:p>
          <a:p>
            <a:r>
              <a:rPr lang="en-US" sz="2400" dirty="0"/>
              <a:t>Human – human spread, NOT in animals</a:t>
            </a:r>
          </a:p>
          <a:p>
            <a:r>
              <a:rPr lang="en-US" sz="2400" dirty="0"/>
              <a:t>Important cause diarrhea in children in developing countries</a:t>
            </a:r>
          </a:p>
          <a:p>
            <a:r>
              <a:rPr lang="en-US" sz="2400" dirty="0"/>
              <a:t>Antibiotics for symptomatic disease (increased resistance to quinolones)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1629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E9DC4-D09F-4326-A4EC-7BA1050E4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69" y="867037"/>
            <a:ext cx="9603275" cy="1049235"/>
          </a:xfrm>
        </p:spPr>
        <p:txBody>
          <a:bodyPr/>
          <a:lstStyle/>
          <a:p>
            <a:r>
              <a:rPr lang="en-US" dirty="0"/>
              <a:t>                              </a:t>
            </a:r>
            <a:r>
              <a:rPr lang="en-US" b="1" dirty="0">
                <a:solidFill>
                  <a:srgbClr val="FF0000"/>
                </a:solidFill>
              </a:rPr>
              <a:t>Salmonella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63102-F8C9-4643-82D0-125415F60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677725"/>
            <a:ext cx="9603275" cy="378862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Many serotypes, wide range of infections: gastroenteritis, enteric fever, bacteremia, endovascular infections, osteomyelitis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Salmonella </a:t>
            </a:r>
            <a:r>
              <a:rPr lang="en-US" dirty="0" err="1">
                <a:solidFill>
                  <a:srgbClr val="FF0000"/>
                </a:solidFill>
              </a:rPr>
              <a:t>nontyphi</a:t>
            </a:r>
            <a:r>
              <a:rPr lang="en-US" dirty="0">
                <a:solidFill>
                  <a:srgbClr val="FF0000"/>
                </a:solidFill>
              </a:rPr>
              <a:t> - gastroenteritis</a:t>
            </a:r>
          </a:p>
          <a:p>
            <a:r>
              <a:rPr lang="en-US" dirty="0"/>
              <a:t>Undercooked eggs and poultry, unpasteurized dairy, </a:t>
            </a:r>
          </a:p>
          <a:p>
            <a:r>
              <a:rPr lang="en-US" dirty="0"/>
              <a:t>pet snakes and turtles</a:t>
            </a:r>
          </a:p>
          <a:p>
            <a:r>
              <a:rPr lang="en-US" dirty="0"/>
              <a:t>Large inoculum</a:t>
            </a:r>
          </a:p>
          <a:p>
            <a:r>
              <a:rPr lang="en-US" dirty="0"/>
              <a:t>Stool cultures, PCR</a:t>
            </a:r>
          </a:p>
          <a:p>
            <a:r>
              <a:rPr lang="en-US" dirty="0"/>
              <a:t>Increased resistance to quinolones, may still be susceptible to 3</a:t>
            </a:r>
            <a:r>
              <a:rPr lang="en-US" baseline="30000" dirty="0"/>
              <a:t>rd</a:t>
            </a:r>
            <a:r>
              <a:rPr lang="en-US" dirty="0"/>
              <a:t> generation cephalosporins</a:t>
            </a:r>
          </a:p>
        </p:txBody>
      </p:sp>
    </p:spTree>
    <p:extLst>
      <p:ext uri="{BB962C8B-B14F-4D97-AF65-F5344CB8AC3E}">
        <p14:creationId xmlns:p14="http://schemas.microsoft.com/office/powerpoint/2010/main" val="11701057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6FD64-0A52-47A8-B9A9-A6B0ECB44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5"/>
            <a:ext cx="9603275" cy="811866"/>
          </a:xfrm>
        </p:spPr>
        <p:txBody>
          <a:bodyPr/>
          <a:lstStyle/>
          <a:p>
            <a:r>
              <a:rPr lang="en-US" dirty="0"/>
              <a:t>                      </a:t>
            </a:r>
            <a:r>
              <a:rPr lang="en-US" b="1" dirty="0"/>
              <a:t>Enteric fever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76810D-B79A-4619-A733-FE73D550A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781712"/>
            <a:ext cx="9603275" cy="3294576"/>
          </a:xfrm>
        </p:spPr>
        <p:txBody>
          <a:bodyPr>
            <a:normAutofit fontScale="92500" lnSpcReduction="2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Salmonella enterica serotype Typhi and serotypes </a:t>
            </a:r>
            <a:r>
              <a:rPr lang="en-US" dirty="0" err="1">
                <a:solidFill>
                  <a:srgbClr val="FF0000"/>
                </a:solidFill>
              </a:rPr>
              <a:t>Paratyphi</a:t>
            </a:r>
            <a:r>
              <a:rPr lang="en-US" dirty="0">
                <a:solidFill>
                  <a:srgbClr val="FF0000"/>
                </a:solidFill>
              </a:rPr>
              <a:t> A, B, C</a:t>
            </a:r>
          </a:p>
          <a:p>
            <a:r>
              <a:rPr lang="en-US" dirty="0"/>
              <a:t>“typhoid fever”</a:t>
            </a:r>
          </a:p>
          <a:p>
            <a:r>
              <a:rPr lang="en-US" dirty="0"/>
              <a:t>Systemic illness with fever, HA, nausea, vomiting, followed by rash (rose spots), usually no diarrhea.</a:t>
            </a:r>
          </a:p>
          <a:p>
            <a:r>
              <a:rPr lang="en-US" dirty="0"/>
              <a:t>Travel history: Africa, Asia (large outbreak in ex Soviet Union ‘90s- 10k)</a:t>
            </a:r>
          </a:p>
          <a:p>
            <a:r>
              <a:rPr lang="en-US" dirty="0"/>
              <a:t>Blood cultures</a:t>
            </a:r>
          </a:p>
          <a:p>
            <a:r>
              <a:rPr lang="en-US" dirty="0"/>
              <a:t>IV cephalosporins, avoid cipro for returning travelers from SE Asia</a:t>
            </a:r>
          </a:p>
          <a:p>
            <a:r>
              <a:rPr lang="en-US" dirty="0"/>
              <a:t>2 vaccines available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39193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4DA2E-09AB-4373-918B-4F8A3121A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    </a:t>
            </a:r>
            <a:r>
              <a:rPr lang="en-US" b="1" dirty="0">
                <a:solidFill>
                  <a:srgbClr val="FF0000"/>
                </a:solidFill>
              </a:rPr>
              <a:t>Campylobacter </a:t>
            </a:r>
            <a:r>
              <a:rPr lang="en-US" b="1" dirty="0" err="1">
                <a:solidFill>
                  <a:srgbClr val="FF0000"/>
                </a:solidFill>
              </a:rPr>
              <a:t>jejuni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A297E1-74A1-481E-AC54-4CE674F12E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455090"/>
            <a:ext cx="9603275" cy="4011256"/>
          </a:xfrm>
        </p:spPr>
        <p:txBody>
          <a:bodyPr>
            <a:noAutofit/>
          </a:bodyPr>
          <a:lstStyle/>
          <a:p>
            <a:r>
              <a:rPr lang="en-US" dirty="0"/>
              <a:t>Incidence </a:t>
            </a:r>
            <a:r>
              <a:rPr lang="en-US" dirty="0">
                <a:highlight>
                  <a:srgbClr val="FFFF00"/>
                </a:highlight>
              </a:rPr>
              <a:t>increasing in the US.  </a:t>
            </a:r>
            <a:r>
              <a:rPr lang="en-US" i="1" dirty="0"/>
              <a:t>Incubation 3 days</a:t>
            </a:r>
          </a:p>
          <a:p>
            <a:r>
              <a:rPr lang="en-US" i="1" dirty="0">
                <a:solidFill>
                  <a:srgbClr val="FF0000"/>
                </a:solidFill>
              </a:rPr>
              <a:t>Bloody </a:t>
            </a:r>
            <a:r>
              <a:rPr lang="en-US" i="1" dirty="0"/>
              <a:t>diarrhea, fever, </a:t>
            </a:r>
            <a:r>
              <a:rPr lang="en-US" i="1" dirty="0" err="1"/>
              <a:t>pseudoappendicitis</a:t>
            </a:r>
            <a:endParaRPr lang="en-US" i="1" dirty="0"/>
          </a:p>
          <a:p>
            <a:r>
              <a:rPr lang="en-US" dirty="0"/>
              <a:t>Undercooked poultry or unpasteurized dairy – LOW inoculum</a:t>
            </a:r>
          </a:p>
          <a:p>
            <a:r>
              <a:rPr lang="en-US" dirty="0"/>
              <a:t>Stool culture, PCR</a:t>
            </a:r>
          </a:p>
          <a:p>
            <a:r>
              <a:rPr lang="en-US" dirty="0"/>
              <a:t>Acute complications: cholecystitis, rash, osteomyelitis, pericarditis/ myocarditis</a:t>
            </a:r>
          </a:p>
          <a:p>
            <a:r>
              <a:rPr lang="en-US" dirty="0"/>
              <a:t>Late onset complications: </a:t>
            </a:r>
            <a:r>
              <a:rPr lang="en-US" i="1" dirty="0"/>
              <a:t>reactive arthritis </a:t>
            </a:r>
            <a:r>
              <a:rPr lang="en-US" dirty="0"/>
              <a:t>and </a:t>
            </a:r>
            <a:r>
              <a:rPr lang="en-US" i="1" dirty="0"/>
              <a:t>Guillain-Barre syndrome </a:t>
            </a:r>
            <a:endParaRPr lang="en-US" dirty="0"/>
          </a:p>
          <a:p>
            <a:r>
              <a:rPr lang="en-US" dirty="0"/>
              <a:t>Treat severe disease or patients at risk for severe ds:  Azithromycin 500 mg po x 3 days or ciprofloxacin x 3 days </a:t>
            </a:r>
            <a:r>
              <a:rPr lang="en-US" b="1" dirty="0"/>
              <a:t>(Resistant to TMP/SMX, beta lactams)</a:t>
            </a:r>
          </a:p>
        </p:txBody>
      </p:sp>
    </p:spTree>
    <p:extLst>
      <p:ext uri="{BB962C8B-B14F-4D97-AF65-F5344CB8AC3E}">
        <p14:creationId xmlns:p14="http://schemas.microsoft.com/office/powerpoint/2010/main" val="17088065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F08515-6437-4961-8A2B-13CF6618F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                    Yersinia enterocolitica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A5685-3F93-4109-996A-B32926F42E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Fever, diarrhea, abdominal pain</a:t>
            </a:r>
          </a:p>
          <a:p>
            <a:r>
              <a:rPr lang="en-US" dirty="0"/>
              <a:t>Consumption pork intestine, Northern Europe</a:t>
            </a:r>
          </a:p>
          <a:p>
            <a:r>
              <a:rPr lang="en-US" dirty="0" err="1"/>
              <a:t>Pseudoappendicitis</a:t>
            </a:r>
            <a:r>
              <a:rPr lang="en-US" dirty="0"/>
              <a:t> (RLQ abdominal pain)</a:t>
            </a:r>
          </a:p>
          <a:p>
            <a:r>
              <a:rPr lang="en-US" dirty="0"/>
              <a:t>Subacute: 4-6 days post ingestion</a:t>
            </a:r>
          </a:p>
          <a:p>
            <a:r>
              <a:rPr lang="en-US" dirty="0"/>
              <a:t>Stool culture, PCR</a:t>
            </a:r>
          </a:p>
          <a:p>
            <a:r>
              <a:rPr lang="en-US" dirty="0"/>
              <a:t>Antibiotics for severe diseases</a:t>
            </a:r>
          </a:p>
        </p:txBody>
      </p:sp>
    </p:spTree>
    <p:extLst>
      <p:ext uri="{BB962C8B-B14F-4D97-AF65-F5344CB8AC3E}">
        <p14:creationId xmlns:p14="http://schemas.microsoft.com/office/powerpoint/2010/main" val="14757459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B44B3-B5E7-43A1-8B52-FCF6C09AF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867037"/>
            <a:ext cx="9603275" cy="1049235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                      Vibrio parahaemolyticus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55244F-7778-49D4-88FC-AE9A234499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510748"/>
            <a:ext cx="9603275" cy="3175482"/>
          </a:xfrm>
        </p:spPr>
        <p:txBody>
          <a:bodyPr>
            <a:normAutofit fontScale="32500" lnSpcReduction="20000"/>
          </a:bodyPr>
          <a:lstStyle/>
          <a:p>
            <a:r>
              <a:rPr lang="en-US" sz="5000" dirty="0"/>
              <a:t>Grows in warm, low salinity </a:t>
            </a:r>
            <a:r>
              <a:rPr lang="en-US" sz="5000" i="1" dirty="0"/>
              <a:t>marine water</a:t>
            </a:r>
          </a:p>
          <a:p>
            <a:r>
              <a:rPr lang="en-US" sz="5000" i="1" dirty="0"/>
              <a:t>Increasing incidence in the US</a:t>
            </a:r>
          </a:p>
          <a:p>
            <a:r>
              <a:rPr lang="en-US" sz="5000" dirty="0"/>
              <a:t>Gastroenteritis from </a:t>
            </a:r>
            <a:r>
              <a:rPr lang="en-US" sz="5000" i="1" dirty="0"/>
              <a:t>seafood</a:t>
            </a:r>
            <a:r>
              <a:rPr lang="en-US" sz="5000" dirty="0"/>
              <a:t> contamination (oysters, clams)</a:t>
            </a:r>
          </a:p>
          <a:p>
            <a:r>
              <a:rPr lang="en-US" sz="5000" i="1" dirty="0"/>
              <a:t>Diarrhea (can be bloody), abdominal cramps, nausea, vomiting, fever</a:t>
            </a:r>
          </a:p>
          <a:p>
            <a:r>
              <a:rPr lang="en-US" sz="5000" dirty="0"/>
              <a:t>Incubation: 1-2 days</a:t>
            </a:r>
          </a:p>
          <a:p>
            <a:r>
              <a:rPr lang="en-US" sz="5000" dirty="0"/>
              <a:t>Wound infections from recreational activities</a:t>
            </a:r>
          </a:p>
          <a:p>
            <a:r>
              <a:rPr lang="en-US" sz="5000" dirty="0"/>
              <a:t>Septicemia in patients with liver disease </a:t>
            </a:r>
          </a:p>
          <a:p>
            <a:pPr marL="0" indent="0">
              <a:buNone/>
            </a:pPr>
            <a:r>
              <a:rPr lang="en-US" sz="5000" dirty="0">
                <a:solidFill>
                  <a:srgbClr val="FF0000"/>
                </a:solidFill>
              </a:rPr>
              <a:t>***Vibrio vulnificus </a:t>
            </a:r>
            <a:r>
              <a:rPr lang="en-US" sz="5000" dirty="0"/>
              <a:t>– from shellfish, gastroenteritis, wound infection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7937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B3A45-207A-4DE4-8D2B-E453432AB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     </a:t>
            </a:r>
            <a:r>
              <a:rPr lang="en-US" sz="3600" b="1" dirty="0">
                <a:solidFill>
                  <a:srgbClr val="FF0000"/>
                </a:solidFill>
              </a:rPr>
              <a:t>Entamoeba histolytica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7670B-1D5B-4F78-B60E-3E5A20A9A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789043"/>
            <a:ext cx="9603275" cy="3677302"/>
          </a:xfrm>
        </p:spPr>
        <p:txBody>
          <a:bodyPr/>
          <a:lstStyle/>
          <a:p>
            <a:r>
              <a:rPr lang="en-US" i="1" dirty="0"/>
              <a:t>Subacute: Bloody diarrhea, fever, abdominal pain (Amebic </a:t>
            </a:r>
            <a:r>
              <a:rPr lang="en-US" i="1" dirty="0" err="1"/>
              <a:t>dysenteria</a:t>
            </a:r>
            <a:r>
              <a:rPr lang="en-US" i="1" dirty="0"/>
              <a:t>)</a:t>
            </a:r>
          </a:p>
          <a:p>
            <a:r>
              <a:rPr lang="en-US" dirty="0"/>
              <a:t>Contaminated food and water</a:t>
            </a:r>
          </a:p>
          <a:p>
            <a:r>
              <a:rPr lang="en-US" dirty="0"/>
              <a:t>Stool ova &amp;parasites: cysts or trophozoites, stool Antigen tests, PCR</a:t>
            </a:r>
          </a:p>
          <a:p>
            <a:r>
              <a:rPr lang="en-US" dirty="0"/>
              <a:t>Complications: hepatic abscesses</a:t>
            </a:r>
          </a:p>
          <a:p>
            <a:r>
              <a:rPr lang="en-US" dirty="0"/>
              <a:t>Metronidazole or tinidazole plus paromomycin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36035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DFD33-3202-4986-96A8-B78CB6BF8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</a:t>
            </a:r>
            <a:r>
              <a:rPr lang="en-US" b="1" dirty="0">
                <a:solidFill>
                  <a:srgbClr val="FF0000"/>
                </a:solidFill>
              </a:rPr>
              <a:t>C diff </a:t>
            </a:r>
            <a:r>
              <a:rPr lang="en-US" dirty="0"/>
              <a:t>(</a:t>
            </a:r>
            <a:r>
              <a:rPr lang="en-US" dirty="0" err="1"/>
              <a:t>Clostridioides</a:t>
            </a:r>
            <a:r>
              <a:rPr lang="en-US" dirty="0"/>
              <a:t> difficile)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66D29E-7E4D-4965-ABC2-E662CCB38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630017"/>
            <a:ext cx="9603275" cy="3836328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Spore-forming, toxin -producing bacteria (gram +anaerobic bacilli). Colonizes the gut after normal flora disrupted by recent antibiotics.</a:t>
            </a:r>
          </a:p>
          <a:p>
            <a:r>
              <a:rPr lang="en-US" sz="2000" dirty="0"/>
              <a:t>Ranges from asymptomatic carriers to fulminant disease</a:t>
            </a:r>
          </a:p>
          <a:p>
            <a:r>
              <a:rPr lang="en-US" sz="2000" dirty="0">
                <a:solidFill>
                  <a:srgbClr val="FF0000"/>
                </a:solidFill>
              </a:rPr>
              <a:t>Risk factors: recent antibiotic use, elderly, hospitalization or nursing homes residents</a:t>
            </a:r>
          </a:p>
          <a:p>
            <a:r>
              <a:rPr lang="en-US" sz="2000" dirty="0"/>
              <a:t>Most common is </a:t>
            </a:r>
            <a:r>
              <a:rPr lang="en-US" sz="2000" dirty="0" err="1"/>
              <a:t>nonsevere</a:t>
            </a:r>
            <a:r>
              <a:rPr lang="en-US" sz="2000" dirty="0"/>
              <a:t> disease with watery diarrhea being main  symptom; but it can be bloody diarrhea, fever, cramps</a:t>
            </a:r>
          </a:p>
          <a:p>
            <a:r>
              <a:rPr lang="en-US" sz="2000" dirty="0"/>
              <a:t>Fulminant colitis: associated with shock, hypotension, ileus, toxic megacolon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4791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993A9-C073-4895-B446-4536D9CDB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           C diff diagnosis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0DC4B3-B524-4755-B507-D6A029DFAC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CT abdomen: pancolitis in severe disease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Colonoscopy: patchy erythema in </a:t>
            </a:r>
            <a:r>
              <a:rPr lang="en-US" sz="2400" dirty="0" err="1">
                <a:solidFill>
                  <a:srgbClr val="002060"/>
                </a:solidFill>
              </a:rPr>
              <a:t>nonsevere</a:t>
            </a:r>
            <a:r>
              <a:rPr lang="en-US" sz="2400" dirty="0">
                <a:solidFill>
                  <a:srgbClr val="002060"/>
                </a:solidFill>
              </a:rPr>
              <a:t> disease, pseudomembranous colitis in severe disease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Leukocytosis – frequent characteristic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42630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ext, food&#10;&#10;Description automatically generated">
            <a:extLst>
              <a:ext uri="{FF2B5EF4-FFF2-40B4-BE49-F238E27FC236}">
                <a16:creationId xmlns:a16="http://schemas.microsoft.com/office/drawing/2014/main" id="{2082CF93-1FB8-4606-83F4-DB7C72C325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037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1458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9A126-38D4-499C-B650-9E5D84C4D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Laboratory diagnostic tests C diff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5A966A-ABA7-451F-99A5-D8E662D35A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4855" y="1631081"/>
            <a:ext cx="9603275" cy="3294576"/>
          </a:xfrm>
        </p:spPr>
        <p:txBody>
          <a:bodyPr>
            <a:normAutofit fontScale="25000" lnSpcReduction="20000"/>
          </a:bodyPr>
          <a:lstStyle/>
          <a:p>
            <a:pPr marL="800100" lvl="1" indent="-342900">
              <a:buFont typeface="+mj-lt"/>
              <a:buAutoNum type="arabicPeriod"/>
            </a:pPr>
            <a:r>
              <a:rPr lang="en-US" sz="7200" dirty="0"/>
              <a:t>C. Diff PCR/NAAT: highly sensitive, a negative test excludes C. diff,  +test does not determine between disease and colonization 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7200" dirty="0"/>
              <a:t>Toxin A and B EIA: high false negative rate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7200" dirty="0"/>
              <a:t>GDH antigen EIA (glutamate dehydrogenase)</a:t>
            </a:r>
          </a:p>
          <a:p>
            <a:pPr marL="800100" lvl="1" indent="-342900">
              <a:buFont typeface="+mj-lt"/>
              <a:buAutoNum type="arabicPeriod"/>
            </a:pPr>
            <a:endParaRPr lang="en-US" sz="7200" b="1" dirty="0">
              <a:solidFill>
                <a:srgbClr val="FF0000"/>
              </a:solidFill>
            </a:endParaRPr>
          </a:p>
          <a:p>
            <a:pPr lvl="1"/>
            <a:r>
              <a:rPr lang="en-US" sz="7200" b="1" dirty="0">
                <a:solidFill>
                  <a:srgbClr val="FF0000"/>
                </a:solidFill>
              </a:rPr>
              <a:t>Diagnosis : NAAT+ &amp; one of the EIA+</a:t>
            </a:r>
          </a:p>
          <a:p>
            <a:pPr lvl="1"/>
            <a:r>
              <a:rPr lang="en-US" sz="7200" b="1" dirty="0">
                <a:solidFill>
                  <a:srgbClr val="FF0000"/>
                </a:solidFill>
              </a:rPr>
              <a:t>                               or </a:t>
            </a:r>
          </a:p>
          <a:p>
            <a:pPr lvl="1"/>
            <a:r>
              <a:rPr lang="en-US" sz="7200" b="1" dirty="0">
                <a:solidFill>
                  <a:srgbClr val="FF0000"/>
                </a:solidFill>
              </a:rPr>
              <a:t>                          Both EIA tests+</a:t>
            </a:r>
          </a:p>
          <a:p>
            <a:pPr lvl="1"/>
            <a:endParaRPr lang="en-US" sz="7200" b="1" dirty="0">
              <a:solidFill>
                <a:srgbClr val="FF0000"/>
              </a:solidFill>
            </a:endParaRPr>
          </a:p>
          <a:p>
            <a:pPr lvl="1"/>
            <a:r>
              <a:rPr lang="en-US" sz="7200" b="1" i="1" dirty="0">
                <a:solidFill>
                  <a:srgbClr val="FF0000"/>
                </a:solidFill>
              </a:rPr>
              <a:t>No role for test of cure, test only if diarrhea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50919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7BEF4-D0FB-48A9-902E-1E8CCACE6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            C diff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73D09-53BC-4D43-8DC4-9E527E436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1560866"/>
            <a:ext cx="9603275" cy="3294576"/>
          </a:xfrm>
        </p:spPr>
        <p:txBody>
          <a:bodyPr>
            <a:normAutofit/>
          </a:bodyPr>
          <a:lstStyle/>
          <a:p>
            <a:r>
              <a:rPr lang="en-US" sz="2000" dirty="0"/>
              <a:t>Any antibiotic can cause, but most frequently associated: clindamycin, fluoroquinolones, cephalosporins, </a:t>
            </a:r>
            <a:r>
              <a:rPr lang="en-US" sz="2000" dirty="0" err="1"/>
              <a:t>penicillins</a:t>
            </a:r>
            <a:r>
              <a:rPr lang="en-US" sz="2000" dirty="0"/>
              <a:t>. Occurs during treatment or up to 10 weeks post treatment.</a:t>
            </a:r>
          </a:p>
          <a:p>
            <a:r>
              <a:rPr lang="en-US" sz="2000" dirty="0"/>
              <a:t>Spores can stay for long time on surfaces</a:t>
            </a:r>
          </a:p>
          <a:p>
            <a:r>
              <a:rPr lang="en-US" sz="2000" i="1" dirty="0"/>
              <a:t>Infection control: </a:t>
            </a:r>
            <a:r>
              <a:rPr lang="en-US" sz="2000" dirty="0"/>
              <a:t>Hand washing with water and soap – better than alcohol based sanitizers, use bleach for surfaces</a:t>
            </a:r>
          </a:p>
          <a:p>
            <a:r>
              <a:rPr lang="en-US" sz="2000" dirty="0"/>
              <a:t>Recurrence – 25% (2-8 weeks)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2044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1955D-6082-475C-BB33-12B995020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362" y="867037"/>
            <a:ext cx="9603275" cy="1049235"/>
          </a:xfrm>
        </p:spPr>
        <p:txBody>
          <a:bodyPr/>
          <a:lstStyle/>
          <a:p>
            <a:r>
              <a:rPr lang="en-US" dirty="0"/>
              <a:t>Updates in management C diff (IDSA 2021)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3382B0-1B91-4CAB-9386-45480FE2FB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0514" y="1575422"/>
            <a:ext cx="9603275" cy="3294576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Initial episode </a:t>
            </a:r>
            <a:r>
              <a:rPr lang="en-US" dirty="0"/>
              <a:t>–</a:t>
            </a:r>
            <a:r>
              <a:rPr lang="en-US" b="1" i="1" dirty="0"/>
              <a:t>preferred</a:t>
            </a:r>
            <a:r>
              <a:rPr lang="en-US" i="1" dirty="0"/>
              <a:t>:</a:t>
            </a:r>
            <a:r>
              <a:rPr lang="en-US" dirty="0"/>
              <a:t> </a:t>
            </a:r>
            <a:r>
              <a:rPr lang="en-US" b="1" dirty="0"/>
              <a:t>Fidaxomicin</a:t>
            </a:r>
            <a:r>
              <a:rPr lang="en-US" dirty="0"/>
              <a:t> 200 mg PO BID x 10 days</a:t>
            </a:r>
          </a:p>
          <a:p>
            <a:r>
              <a:rPr lang="en-US" dirty="0"/>
              <a:t>                         -alternative: Vancomycin 125 mg PO QID x 10 days</a:t>
            </a:r>
          </a:p>
          <a:p>
            <a:r>
              <a:rPr lang="en-US" dirty="0"/>
              <a:t>                        - alternative if above unavailable: Metronidazole 500 mg po TIF x 10-14 d</a:t>
            </a:r>
          </a:p>
          <a:p>
            <a:r>
              <a:rPr lang="en-US" b="1" dirty="0">
                <a:solidFill>
                  <a:srgbClr val="FF0000"/>
                </a:solidFill>
              </a:rPr>
              <a:t>1</a:t>
            </a:r>
            <a:r>
              <a:rPr lang="en-US" b="1" baseline="30000" dirty="0">
                <a:solidFill>
                  <a:srgbClr val="FF0000"/>
                </a:solidFill>
              </a:rPr>
              <a:t>st</a:t>
            </a:r>
            <a:r>
              <a:rPr lang="en-US" b="1" dirty="0">
                <a:solidFill>
                  <a:srgbClr val="FF0000"/>
                </a:solidFill>
              </a:rPr>
              <a:t> recurrence</a:t>
            </a:r>
            <a:r>
              <a:rPr lang="en-US" dirty="0"/>
              <a:t>- </a:t>
            </a:r>
            <a:r>
              <a:rPr lang="en-US" b="1" i="1" dirty="0"/>
              <a:t>preferred</a:t>
            </a:r>
            <a:r>
              <a:rPr lang="en-US" b="1" dirty="0"/>
              <a:t>: Fidaxomicin </a:t>
            </a:r>
            <a:r>
              <a:rPr lang="en-US" dirty="0"/>
              <a:t>200 mg BID x10d, </a:t>
            </a:r>
          </a:p>
          <a:p>
            <a:r>
              <a:rPr lang="en-US" dirty="0"/>
              <a:t>                                   or BID x 5d, followed by200 mg QOD x 20d</a:t>
            </a:r>
          </a:p>
          <a:p>
            <a:r>
              <a:rPr lang="en-US" dirty="0"/>
              <a:t>                          -alternative: </a:t>
            </a:r>
            <a:r>
              <a:rPr lang="en-US" dirty="0" err="1"/>
              <a:t>Vanco</a:t>
            </a:r>
            <a:r>
              <a:rPr lang="en-US" dirty="0"/>
              <a:t> po tapered and pulsed regimen</a:t>
            </a:r>
          </a:p>
          <a:p>
            <a:r>
              <a:rPr lang="en-US" dirty="0"/>
              <a:t>                          -alternative: </a:t>
            </a:r>
            <a:r>
              <a:rPr lang="en-US" dirty="0" err="1"/>
              <a:t>Vanco</a:t>
            </a:r>
            <a:r>
              <a:rPr lang="en-US" dirty="0"/>
              <a:t> 125 mg po QID x 10d</a:t>
            </a:r>
          </a:p>
          <a:p>
            <a:r>
              <a:rPr lang="en-US" dirty="0"/>
              <a:t>           ***</a:t>
            </a:r>
            <a:r>
              <a:rPr lang="en-US" b="1" i="1" dirty="0"/>
              <a:t>Adjunctive:  </a:t>
            </a:r>
            <a:r>
              <a:rPr lang="en-US" b="1" i="1" dirty="0" err="1"/>
              <a:t>Bezlotoxumab</a:t>
            </a:r>
            <a:r>
              <a:rPr lang="en-US" b="1" i="1" dirty="0"/>
              <a:t> 10 mg/kg IV </a:t>
            </a:r>
            <a:r>
              <a:rPr lang="en-US" dirty="0"/>
              <a:t>once</a:t>
            </a:r>
          </a:p>
        </p:txBody>
      </p:sp>
    </p:spTree>
    <p:extLst>
      <p:ext uri="{BB962C8B-B14F-4D97-AF65-F5344CB8AC3E}">
        <p14:creationId xmlns:p14="http://schemas.microsoft.com/office/powerpoint/2010/main" val="25984832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E66E0-0999-4E6A-AB63-D74AFD64B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Continued updates C diff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6D0BC-CF8B-4346-A28D-38830DD0F6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2</a:t>
            </a:r>
            <a:r>
              <a:rPr lang="en-US" b="1" baseline="30000" dirty="0">
                <a:solidFill>
                  <a:srgbClr val="FF0000"/>
                </a:solidFill>
              </a:rPr>
              <a:t>nd</a:t>
            </a:r>
            <a:r>
              <a:rPr lang="en-US" b="1" dirty="0">
                <a:solidFill>
                  <a:srgbClr val="FF0000"/>
                </a:solidFill>
              </a:rPr>
              <a:t> recurrence- </a:t>
            </a:r>
            <a:r>
              <a:rPr lang="en-US" dirty="0"/>
              <a:t>Fidaxomicin 200 mg BID x10 days or 200 mg BID x 5 days               			followed by 200 mg po QOD x 20 days</a:t>
            </a:r>
          </a:p>
          <a:p>
            <a:r>
              <a:rPr lang="en-US" dirty="0"/>
              <a:t>                          - </a:t>
            </a:r>
            <a:r>
              <a:rPr lang="en-US" dirty="0" err="1"/>
              <a:t>Vanco</a:t>
            </a:r>
            <a:r>
              <a:rPr lang="en-US" dirty="0"/>
              <a:t> tapered and pulse regimen </a:t>
            </a:r>
          </a:p>
          <a:p>
            <a:r>
              <a:rPr lang="en-US" dirty="0"/>
              <a:t>                          </a:t>
            </a:r>
            <a:r>
              <a:rPr lang="en-US" sz="1800" b="1" dirty="0"/>
              <a:t>- FMT (fecal microbiota transplant) </a:t>
            </a:r>
            <a:r>
              <a:rPr lang="en-US" sz="1800" dirty="0"/>
              <a:t>(example</a:t>
            </a:r>
            <a:r>
              <a:rPr lang="en-US" sz="1800" b="1" dirty="0"/>
              <a:t>: </a:t>
            </a:r>
            <a:r>
              <a:rPr lang="en-US" sz="1600" dirty="0" err="1">
                <a:hlinkClick r:id="rId2"/>
              </a:rPr>
              <a:t>OpenBiome</a:t>
            </a:r>
            <a:r>
              <a:rPr lang="en-US" sz="1600" dirty="0"/>
              <a:t>)</a:t>
            </a:r>
            <a:endParaRPr lang="en-US" sz="1800" b="1" dirty="0"/>
          </a:p>
          <a:p>
            <a:r>
              <a:rPr lang="en-US" sz="1800" b="1" dirty="0"/>
              <a:t>               </a:t>
            </a:r>
            <a:r>
              <a:rPr lang="en-US" sz="1800" dirty="0"/>
              <a:t> ***</a:t>
            </a:r>
            <a:r>
              <a:rPr lang="en-US" sz="1800" b="1" i="1" dirty="0"/>
              <a:t>Adjunctive:  </a:t>
            </a:r>
            <a:r>
              <a:rPr lang="en-US" sz="1800" b="1" i="1" dirty="0" err="1"/>
              <a:t>Bezlotoxumab</a:t>
            </a:r>
            <a:r>
              <a:rPr lang="en-US" sz="1800" b="1" i="1" dirty="0"/>
              <a:t> 10 mg/kg IV </a:t>
            </a:r>
            <a:r>
              <a:rPr lang="en-US" sz="1800" dirty="0"/>
              <a:t>once</a:t>
            </a:r>
          </a:p>
          <a:p>
            <a:r>
              <a:rPr lang="en-US" sz="1800" b="1" dirty="0">
                <a:solidFill>
                  <a:srgbClr val="FF0000"/>
                </a:solidFill>
              </a:rPr>
              <a:t>Fulminant</a:t>
            </a:r>
            <a:r>
              <a:rPr lang="en-US" sz="1800" b="1" dirty="0"/>
              <a:t>- </a:t>
            </a:r>
            <a:r>
              <a:rPr lang="en-US" sz="1800" dirty="0"/>
              <a:t>Vancomycin 500 mg po/ NGT QID </a:t>
            </a:r>
          </a:p>
          <a:p>
            <a:r>
              <a:rPr lang="en-US" sz="1800" dirty="0"/>
              <a:t>                    or Vancomycin by rectal instillation +metronidazole IV</a:t>
            </a:r>
          </a:p>
        </p:txBody>
      </p:sp>
    </p:spTree>
    <p:extLst>
      <p:ext uri="{BB962C8B-B14F-4D97-AF65-F5344CB8AC3E}">
        <p14:creationId xmlns:p14="http://schemas.microsoft.com/office/powerpoint/2010/main" val="29639905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B0F5A-A304-4631-9F1C-303CFA603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of tapered/ pulsed vancomycin regimen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5A8E1-6475-4E6F-973B-4FFEFB4A9D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125 mg po QID x 10-14d, 125 mg BID x 7 d, 125 mg QD x 7d, 125 mg every 2-3 d x 2-8 weeks</a:t>
            </a:r>
          </a:p>
        </p:txBody>
      </p:sp>
    </p:spTree>
    <p:extLst>
      <p:ext uri="{BB962C8B-B14F-4D97-AF65-F5344CB8AC3E}">
        <p14:creationId xmlns:p14="http://schemas.microsoft.com/office/powerpoint/2010/main" val="32934391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E805F-18DC-40B0-8D85-DEAC0A6CB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5"/>
            <a:ext cx="9603275" cy="533570"/>
          </a:xfrm>
        </p:spPr>
        <p:txBody>
          <a:bodyPr/>
          <a:lstStyle/>
          <a:p>
            <a:r>
              <a:rPr lang="en-US" dirty="0">
                <a:solidFill>
                  <a:srgbClr val="7030A0"/>
                </a:solidFill>
              </a:rPr>
              <a:t>                       </a:t>
            </a:r>
            <a:r>
              <a:rPr lang="en-US" b="1" dirty="0">
                <a:solidFill>
                  <a:srgbClr val="7030A0"/>
                </a:solidFill>
              </a:rPr>
              <a:t>Traveler’s Diarrhea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FE3258-3927-4010-8264-8249D7E07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804946"/>
            <a:ext cx="9603275" cy="3661399"/>
          </a:xfrm>
        </p:spPr>
        <p:txBody>
          <a:bodyPr>
            <a:normAutofit lnSpcReduction="10000"/>
          </a:bodyPr>
          <a:lstStyle/>
          <a:p>
            <a:r>
              <a:rPr lang="en-US" sz="2800" b="1" dirty="0"/>
              <a:t>ETEC</a:t>
            </a:r>
            <a:r>
              <a:rPr lang="en-US" b="1" dirty="0"/>
              <a:t> </a:t>
            </a:r>
            <a:r>
              <a:rPr lang="en-US" sz="2000" b="1" dirty="0"/>
              <a:t>(enterotoxigenic E coli)</a:t>
            </a:r>
            <a:r>
              <a:rPr lang="en-US" sz="2000" dirty="0"/>
              <a:t>:</a:t>
            </a:r>
          </a:p>
          <a:p>
            <a:r>
              <a:rPr lang="en-US" sz="2800" b="1" dirty="0"/>
              <a:t>Campylobacter </a:t>
            </a:r>
            <a:r>
              <a:rPr lang="en-US" sz="2800" b="1" dirty="0" err="1"/>
              <a:t>jejuni</a:t>
            </a:r>
            <a:endParaRPr lang="en-US" sz="2800" b="1" dirty="0"/>
          </a:p>
          <a:p>
            <a:r>
              <a:rPr lang="en-US" sz="2800" b="1" dirty="0"/>
              <a:t>Shigella species  </a:t>
            </a:r>
          </a:p>
          <a:p>
            <a:r>
              <a:rPr lang="en-US" sz="2800" b="1" dirty="0"/>
              <a:t>Giardia</a:t>
            </a:r>
            <a:endParaRPr lang="en-US" sz="2800" dirty="0"/>
          </a:p>
          <a:p>
            <a:r>
              <a:rPr lang="en-US" sz="2800" b="1" dirty="0"/>
              <a:t>Cholera (vibrio cholerae):</a:t>
            </a:r>
            <a:endParaRPr lang="en-US" sz="2000" dirty="0"/>
          </a:p>
          <a:p>
            <a:r>
              <a:rPr lang="en-US" sz="2800" b="1" dirty="0"/>
              <a:t>Cryptosporidium</a:t>
            </a:r>
            <a:r>
              <a:rPr lang="en-US" sz="2800" dirty="0"/>
              <a:t>: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0237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7BB82-3025-4368-B2B6-60CB78037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7030A0"/>
                </a:solidFill>
              </a:rPr>
              <a:t>Traveler’s diarrhea treatment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CA5006-B302-434A-9C1F-D3EB852755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Mild- moderate cases – oral rehydration </a:t>
            </a:r>
            <a:r>
              <a:rPr lang="en-US" sz="2000" dirty="0"/>
              <a:t>(packages or make own ½ tsp salt, ½ tsp baking soda, 4 tsp sugar to 1 L water)</a:t>
            </a:r>
            <a:endParaRPr lang="en-US" dirty="0"/>
          </a:p>
          <a:p>
            <a:r>
              <a:rPr lang="en-US" dirty="0"/>
              <a:t>Antibiotics only for severe cases: fevers, blood, pus: 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Azithromycin preferred (1000 mg one dose or 500 mg daily x3 days).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Fluoroquinolones (Ciprofloxacin, levofloxacin) fell out of favor – </a:t>
            </a:r>
            <a:r>
              <a:rPr lang="en-US" sz="1400" dirty="0"/>
              <a:t>increased resistance in SE Asia</a:t>
            </a:r>
            <a:endParaRPr lang="en-US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Rifaximin 200 mg 3 times a day x 3 days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9820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90543-D4C9-4E8C-B01C-D81CE7A40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                 HIV and chronic diarrhea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990F9E-7014-4CAB-97D8-567A400D6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686739"/>
            <a:ext cx="9603275" cy="3294576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n-US" sz="2000" dirty="0"/>
              <a:t>Different factors play role:</a:t>
            </a:r>
          </a:p>
          <a:p>
            <a:r>
              <a:rPr lang="en-US" sz="2000" dirty="0"/>
              <a:t>Medications (ART)</a:t>
            </a:r>
          </a:p>
          <a:p>
            <a:r>
              <a:rPr lang="en-US" sz="2000" dirty="0"/>
              <a:t>HIV itself</a:t>
            </a:r>
          </a:p>
          <a:p>
            <a:r>
              <a:rPr lang="en-US" sz="2000" dirty="0"/>
              <a:t>Low CD4&lt;200 associated with more severe diarrhea</a:t>
            </a:r>
          </a:p>
          <a:p>
            <a:r>
              <a:rPr lang="en-US" sz="2000" dirty="0">
                <a:solidFill>
                  <a:srgbClr val="FF0000"/>
                </a:solidFill>
              </a:rPr>
              <a:t>CMV</a:t>
            </a:r>
            <a:r>
              <a:rPr lang="en-US" sz="2000" dirty="0"/>
              <a:t> - CD4&lt;50 (bloody diarrhea – colitis, enteritis and  esophagitis)</a:t>
            </a:r>
          </a:p>
          <a:p>
            <a:r>
              <a:rPr lang="en-US" sz="2000" dirty="0">
                <a:solidFill>
                  <a:srgbClr val="FF0000"/>
                </a:solidFill>
              </a:rPr>
              <a:t>Mycobacterium avium complex MAC </a:t>
            </a:r>
            <a:r>
              <a:rPr lang="en-US" sz="2000" dirty="0"/>
              <a:t>- CD4 &lt;100 (often disseminated disease with significant lymphadenopathy)</a:t>
            </a:r>
          </a:p>
          <a:p>
            <a:r>
              <a:rPr lang="en-US" sz="2000" dirty="0">
                <a:solidFill>
                  <a:srgbClr val="FF0000"/>
                </a:solidFill>
              </a:rPr>
              <a:t>Cryptosporidium</a:t>
            </a:r>
            <a:r>
              <a:rPr lang="en-US" sz="2000" dirty="0"/>
              <a:t> –  bloody diarrhea in AIDS, milder disease if CD4 &gt;200</a:t>
            </a:r>
          </a:p>
          <a:p>
            <a:r>
              <a:rPr lang="en-US" sz="2000" dirty="0">
                <a:solidFill>
                  <a:srgbClr val="FF0000"/>
                </a:solidFill>
              </a:rPr>
              <a:t>Giardia</a:t>
            </a:r>
          </a:p>
          <a:p>
            <a:r>
              <a:rPr lang="en-US" sz="2000" dirty="0">
                <a:solidFill>
                  <a:srgbClr val="FF0000"/>
                </a:solidFill>
              </a:rPr>
              <a:t>Campylobacter, Salmonella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6004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E70A7-FBFA-438B-91D1-898A9FFB8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5"/>
            <a:ext cx="9603275" cy="668742"/>
          </a:xfrm>
        </p:spPr>
        <p:txBody>
          <a:bodyPr/>
          <a:lstStyle/>
          <a:p>
            <a:r>
              <a:rPr lang="en-US" b="1" dirty="0"/>
              <a:t>                         </a:t>
            </a:r>
            <a:r>
              <a:rPr lang="en-US" b="1" dirty="0">
                <a:solidFill>
                  <a:srgbClr val="FF0000"/>
                </a:solidFill>
              </a:rPr>
              <a:t>Pathogens in MSM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E52A9-900D-41A3-BEAD-A31F1FC26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781712"/>
            <a:ext cx="9603275" cy="3294576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Proctitis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(inflammation of the rectum), caused by </a:t>
            </a:r>
            <a:r>
              <a:rPr lang="en-US" sz="2400" dirty="0">
                <a:solidFill>
                  <a:srgbClr val="FF0000"/>
                </a:solidFill>
              </a:rPr>
              <a:t>STDs. </a:t>
            </a:r>
            <a:r>
              <a:rPr lang="en-US" sz="2400" dirty="0"/>
              <a:t>Symptoms: rectal pain, bleeding, pus, urgency 	</a:t>
            </a:r>
          </a:p>
          <a:p>
            <a:r>
              <a:rPr lang="en-US" sz="2400" dirty="0"/>
              <a:t>           *</a:t>
            </a:r>
            <a:r>
              <a:rPr lang="en-US" sz="2400" i="1" dirty="0"/>
              <a:t>Chlamydia trachomatis (including Lymphogranuloma </a:t>
            </a:r>
            <a:r>
              <a:rPr lang="en-US" sz="2400" i="1" dirty="0" err="1"/>
              <a:t>venerum</a:t>
            </a:r>
            <a:r>
              <a:rPr lang="en-US" sz="2400" i="1" dirty="0"/>
              <a:t> LGV), </a:t>
            </a:r>
          </a:p>
          <a:p>
            <a:r>
              <a:rPr lang="en-US" sz="2400" i="1" dirty="0"/>
              <a:t>         *gonorrhea, </a:t>
            </a:r>
          </a:p>
          <a:p>
            <a:r>
              <a:rPr lang="en-US" sz="2400" i="1" dirty="0"/>
              <a:t>          *HSV, </a:t>
            </a:r>
          </a:p>
          <a:p>
            <a:r>
              <a:rPr lang="en-US" sz="2400" i="1" dirty="0"/>
              <a:t>          *syphilis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671728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2D073-8ED9-4121-B932-8AF242128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        </a:t>
            </a:r>
            <a:r>
              <a:rPr lang="en-US" dirty="0">
                <a:solidFill>
                  <a:srgbClr val="FF0000"/>
                </a:solidFill>
              </a:rPr>
              <a:t>PROCTOCOLITIS IN MSM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6E889-624F-423C-803C-8C6F60E831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574358"/>
            <a:ext cx="9603275" cy="3891987"/>
          </a:xfrm>
        </p:spPr>
        <p:txBody>
          <a:bodyPr/>
          <a:lstStyle/>
          <a:p>
            <a:pPr marL="0" indent="0">
              <a:buNone/>
            </a:pPr>
            <a:r>
              <a:rPr lang="en-US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O</a:t>
            </a:r>
            <a:r>
              <a:rPr lang="en-US" sz="20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rganisms can be transmitted as STDs:</a:t>
            </a:r>
          </a:p>
          <a:p>
            <a:r>
              <a:rPr lang="en-US" sz="20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LGV (sexually transmitted)</a:t>
            </a:r>
          </a:p>
          <a:p>
            <a:r>
              <a:rPr lang="en-US" sz="20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Entamoeba </a:t>
            </a:r>
            <a:r>
              <a:rPr lang="en-US" sz="2000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hystolytica</a:t>
            </a:r>
            <a:r>
              <a:rPr lang="en-US" sz="20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</a:p>
          <a:p>
            <a:r>
              <a:rPr lang="en-US" sz="20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Giardia, </a:t>
            </a:r>
          </a:p>
          <a:p>
            <a:r>
              <a:rPr lang="en-US" sz="20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Campylobacter, </a:t>
            </a:r>
          </a:p>
          <a:p>
            <a:r>
              <a:rPr lang="en-US" sz="20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Shigella, </a:t>
            </a:r>
          </a:p>
          <a:p>
            <a:r>
              <a:rPr lang="en-US" sz="20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Salmonella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63544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94C4A-F559-4E03-9077-15E5ECD54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97CCDE-F540-4E9A-8F87-672790202A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                                       Thank you</a:t>
            </a:r>
          </a:p>
          <a:p>
            <a:endParaRPr lang="en-US" dirty="0"/>
          </a:p>
          <a:p>
            <a:r>
              <a:rPr lang="en-US"/>
              <a:t>                          email:    </a:t>
            </a:r>
            <a:r>
              <a:rPr lang="en-US" dirty="0"/>
              <a:t>voichita.ianas@ihs.gov</a:t>
            </a:r>
          </a:p>
        </p:txBody>
      </p:sp>
    </p:spTree>
    <p:extLst>
      <p:ext uri="{BB962C8B-B14F-4D97-AF65-F5344CB8AC3E}">
        <p14:creationId xmlns:p14="http://schemas.microsoft.com/office/powerpoint/2010/main" val="397032989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512</TotalTime>
  <Words>2169</Words>
  <Application>Microsoft Macintosh PowerPoint</Application>
  <PresentationFormat>Widescreen</PresentationFormat>
  <Paragraphs>286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Arial</vt:lpstr>
      <vt:lpstr>Century Gothic</vt:lpstr>
      <vt:lpstr>Gallery</vt:lpstr>
      <vt:lpstr>Gastrointestinal Infections</vt:lpstr>
      <vt:lpstr>                            Introduction</vt:lpstr>
      <vt:lpstr>Objectives</vt:lpstr>
      <vt:lpstr>Microbial factors in GI infections</vt:lpstr>
      <vt:lpstr>Clinical manifestations:</vt:lpstr>
      <vt:lpstr>Vomiting</vt:lpstr>
      <vt:lpstr>Acute diarrhea</vt:lpstr>
      <vt:lpstr>Watery Diarrhea</vt:lpstr>
      <vt:lpstr> Bloody Diarrhea</vt:lpstr>
      <vt:lpstr>                                Norovirus</vt:lpstr>
      <vt:lpstr>                        Staphylococcus aureus</vt:lpstr>
      <vt:lpstr>                      Clostridium perfringens</vt:lpstr>
      <vt:lpstr>                       Foodborne Botulism</vt:lpstr>
      <vt:lpstr>                      Listeria monocytogenes</vt:lpstr>
      <vt:lpstr>                      Vibrio cholerae</vt:lpstr>
      <vt:lpstr>                                  Rotavirus</vt:lpstr>
      <vt:lpstr>              Giardia Duodenalis (Lamblia, Intestinalis)</vt:lpstr>
      <vt:lpstr>                                 Cyclospora</vt:lpstr>
      <vt:lpstr>                       Cryptosporidium</vt:lpstr>
      <vt:lpstr>                 ETEC (enterotoxigenic E coli)</vt:lpstr>
      <vt:lpstr>                                    E coli                           Multiple strains:</vt:lpstr>
      <vt:lpstr>STEC (Shiga toxin producing E coli)</vt:lpstr>
      <vt:lpstr>                                Shigella</vt:lpstr>
      <vt:lpstr>                              Salmonella</vt:lpstr>
      <vt:lpstr>                      Enteric fever</vt:lpstr>
      <vt:lpstr>                  Campylobacter jejuni</vt:lpstr>
      <vt:lpstr>                    Yersinia enterocolitica</vt:lpstr>
      <vt:lpstr>                      Vibrio parahaemolyticus</vt:lpstr>
      <vt:lpstr>                   Entamoeba histolytica</vt:lpstr>
      <vt:lpstr>              C diff (Clostridioides difficile)</vt:lpstr>
      <vt:lpstr>                         C diff diagnosis</vt:lpstr>
      <vt:lpstr>PowerPoint Presentation</vt:lpstr>
      <vt:lpstr>Laboratory diagnostic tests C diff</vt:lpstr>
      <vt:lpstr>                          C diff</vt:lpstr>
      <vt:lpstr>Updates in management C diff (IDSA 2021)</vt:lpstr>
      <vt:lpstr>Continued updates C diff management</vt:lpstr>
      <vt:lpstr>Example of tapered/ pulsed vancomycin regimen</vt:lpstr>
      <vt:lpstr>                       Traveler’s Diarrhea</vt:lpstr>
      <vt:lpstr>Traveler’s diarrhea treatment</vt:lpstr>
      <vt:lpstr>                 HIV and chronic diarrhea</vt:lpstr>
      <vt:lpstr>                         Pathogens in MSM</vt:lpstr>
      <vt:lpstr>                      PROCTOCOLITIS IN MSM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</dc:title>
  <dc:creator>voichita ianas</dc:creator>
  <cp:lastModifiedBy>Nicholas Cushman</cp:lastModifiedBy>
  <cp:revision>43</cp:revision>
  <dcterms:created xsi:type="dcterms:W3CDTF">2022-01-09T19:01:16Z</dcterms:created>
  <dcterms:modified xsi:type="dcterms:W3CDTF">2022-01-18T17:06:16Z</dcterms:modified>
</cp:coreProperties>
</file>