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7" r:id="rId11"/>
    <p:sldId id="264" r:id="rId12"/>
    <p:sldId id="26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8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C25FB9-6E2B-47BE-97FD-F408E9AC513D}" type="datetimeFigureOut">
              <a:rPr lang="en-US" smtClean="0"/>
              <a:t>1/6/2022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E2484C-FF02-4671-89E1-5D83011FAA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354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Focus on Alzheimer’s for this review,</a:t>
            </a:r>
            <a:r>
              <a:rPr lang="en-US" baseline="0" dirty="0" smtClean="0"/>
              <a:t> however may apply to additional dementias.</a:t>
            </a:r>
          </a:p>
          <a:p>
            <a:r>
              <a:rPr lang="en-US" baseline="0" dirty="0" smtClean="0"/>
              <a:t>Beers list first check for exacerbating medications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E2484C-FF02-4671-89E1-5D83011FAA3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2283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30</a:t>
            </a:r>
            <a:r>
              <a:rPr lang="en-US" baseline="0" dirty="0" smtClean="0"/>
              <a:t> point scale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E2484C-FF02-4671-89E1-5D83011FAA3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592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Accelerated Approval using surrogate</a:t>
            </a:r>
            <a:r>
              <a:rPr lang="en-US" baseline="0" dirty="0" smtClean="0"/>
              <a:t> markers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E2484C-FF02-4671-89E1-5D83011FAA3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6734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023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459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623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891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033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368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845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127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681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699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63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074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lz.org/professionals/health-systems-clinicians/management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da.gov/drugs/news-events-human-drugs/fdas-decision-approve-new-treatment-alzheimers-disease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Drugs and Dementia </a:t>
            </a:r>
            <a:br>
              <a:rPr lang="en-US" dirty="0" smtClean="0"/>
            </a:br>
            <a:r>
              <a:rPr lang="en-US" dirty="0" smtClean="0"/>
              <a:t>(Memory Enhancers?)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Eric Metterhausen, PharmD, BCPS, CPP, CPH</a:t>
            </a:r>
          </a:p>
          <a:p>
            <a:r>
              <a:rPr lang="en-US" dirty="0" smtClean="0"/>
              <a:t>CDR USPHS</a:t>
            </a:r>
          </a:p>
          <a:p>
            <a:r>
              <a:rPr lang="en-US" dirty="0" smtClean="0"/>
              <a:t>Indian Country ECHO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6046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Omega-3 Fatty Acids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Limited data</a:t>
            </a:r>
          </a:p>
          <a:p>
            <a:r>
              <a:rPr lang="en-US" dirty="0" smtClean="0"/>
              <a:t>Some evidence that omega-3 polyunsaturated fatty acids are associated with a decreased risk for MCI</a:t>
            </a:r>
          </a:p>
          <a:p>
            <a:r>
              <a:rPr lang="en-US" dirty="0" smtClean="0"/>
              <a:t>No decreased association found for AD, dementia or the other fatty acids</a:t>
            </a:r>
          </a:p>
          <a:p>
            <a:r>
              <a:rPr lang="en-US" dirty="0" smtClean="0"/>
              <a:t>GI complaints the most common side effects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10515600" cy="365125"/>
          </a:xfrm>
        </p:spPr>
        <p:txBody>
          <a:bodyPr/>
          <a:lstStyle/>
          <a:p>
            <a:r>
              <a:rPr lang="en-US" dirty="0" smtClean="0"/>
              <a:t>Zhu RZ, Chen MQ, Zhang ZW, Wu TY, Zhao WH. Dietary fatty acids and risk for Alzheimer's disease, dementia, and mild cognitive impairment: A prospective cohort meta-analysis. Nutrition. 2021 Oct;90:111355.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7133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Investigational Medications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disease modifying treatments being investigated</a:t>
            </a:r>
          </a:p>
          <a:p>
            <a:r>
              <a:rPr lang="en-US" dirty="0" smtClean="0"/>
              <a:t>Anti-amyloids (Breakthrough Therapy)</a:t>
            </a:r>
          </a:p>
          <a:p>
            <a:pPr lvl="1"/>
            <a:r>
              <a:rPr lang="en-US" dirty="0" smtClean="0"/>
              <a:t>Donanemab</a:t>
            </a:r>
          </a:p>
          <a:p>
            <a:pPr lvl="1"/>
            <a:r>
              <a:rPr lang="en-US" dirty="0" smtClean="0"/>
              <a:t>Lecanemab</a:t>
            </a:r>
            <a:endParaRPr lang="en-US" dirty="0"/>
          </a:p>
          <a:p>
            <a:r>
              <a:rPr lang="en-US" dirty="0" smtClean="0"/>
              <a:t>Tau protein aggregation inhibitors</a:t>
            </a:r>
          </a:p>
          <a:p>
            <a:r>
              <a:rPr lang="en-US" dirty="0" smtClean="0"/>
              <a:t>Receptor for Advanced Glycation End Products antagonist</a:t>
            </a:r>
          </a:p>
          <a:p>
            <a:r>
              <a:rPr lang="en-US" dirty="0" smtClean="0"/>
              <a:t>Glutamate modulator</a:t>
            </a:r>
          </a:p>
          <a:p>
            <a:r>
              <a:rPr lang="en-US" dirty="0" smtClean="0"/>
              <a:t>Tyrosine kinase inhibitor</a:t>
            </a:r>
          </a:p>
          <a:p>
            <a:r>
              <a:rPr lang="en-US" dirty="0" smtClean="0"/>
              <a:t>Levetiracetam (antiseizure medication)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10515600" cy="365125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https://www.alz.org/professionals/health-systems-clinicians/management</a:t>
            </a:r>
            <a:endParaRPr lang="en-US" dirty="0" smtClean="0"/>
          </a:p>
          <a:p>
            <a:r>
              <a:rPr lang="en-US" dirty="0"/>
              <a:t>Breijyeh Z, Karaman R. Comprehensive Review on Alzheimer's Disease: Causes and Treatment. Molecules. 2020 Dec 8;25(24):5789. doi: 10.3390/molecules25245789. PMID: 33302541; PMCID: PMC7764106.</a:t>
            </a:r>
          </a:p>
        </p:txBody>
      </p:sp>
    </p:spTree>
    <p:extLst>
      <p:ext uri="{BB962C8B-B14F-4D97-AF65-F5344CB8AC3E}">
        <p14:creationId xmlns:p14="http://schemas.microsoft.com/office/powerpoint/2010/main" val="23305483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 treatments have limited benefits</a:t>
            </a:r>
          </a:p>
          <a:p>
            <a:r>
              <a:rPr lang="en-US" dirty="0" smtClean="0"/>
              <a:t>If significant side effects occur, it is likely best to move away from that medication</a:t>
            </a:r>
          </a:p>
          <a:p>
            <a:r>
              <a:rPr lang="en-US" dirty="0" smtClean="0"/>
              <a:t>Many medications in development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131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Medications may Help Memory in Alzheimer's Disease?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Removal of exacerbating medications (another topic, possibly most effective)</a:t>
            </a:r>
          </a:p>
          <a:p>
            <a:r>
              <a:rPr lang="en-US" dirty="0" smtClean="0"/>
              <a:t>Cholinesterase inhibitors (donepezil, galantamine, rivastigmine)</a:t>
            </a:r>
          </a:p>
          <a:p>
            <a:r>
              <a:rPr lang="en-US" dirty="0" smtClean="0"/>
              <a:t>NMDA receptor antagonist (memantine)</a:t>
            </a:r>
          </a:p>
          <a:p>
            <a:r>
              <a:rPr lang="en-US" dirty="0" smtClean="0"/>
              <a:t>Recombinant </a:t>
            </a:r>
            <a:r>
              <a:rPr lang="en-US" dirty="0"/>
              <a:t>m</a:t>
            </a:r>
            <a:r>
              <a:rPr lang="en-US" dirty="0" smtClean="0"/>
              <a:t>onoclonal antibody against amyloid beta</a:t>
            </a:r>
          </a:p>
          <a:p>
            <a:r>
              <a:rPr lang="en-US" dirty="0" smtClean="0"/>
              <a:t>Vitamin </a:t>
            </a:r>
            <a:r>
              <a:rPr lang="en-US" dirty="0" smtClean="0"/>
              <a:t>E</a:t>
            </a:r>
          </a:p>
          <a:p>
            <a:r>
              <a:rPr lang="en-US" dirty="0" err="1" smtClean="0"/>
              <a:t>Apoaequorin</a:t>
            </a:r>
            <a:endParaRPr lang="en-US" dirty="0" smtClean="0"/>
          </a:p>
          <a:p>
            <a:r>
              <a:rPr lang="en-US" dirty="0" smtClean="0"/>
              <a:t>Aspirin</a:t>
            </a:r>
          </a:p>
          <a:p>
            <a:r>
              <a:rPr lang="en-US" dirty="0" smtClean="0"/>
              <a:t>Fish Oil</a:t>
            </a:r>
            <a:endParaRPr lang="en-US" dirty="0" smtClean="0"/>
          </a:p>
          <a:p>
            <a:r>
              <a:rPr lang="en-US" dirty="0" smtClean="0"/>
              <a:t>Others with limited data (selegiline, estrogen replacement, statins, NSAIDs, etc)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991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Cholinesterase Inhibitors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Reduced cerebral cholinergic function in AD</a:t>
            </a:r>
          </a:p>
          <a:p>
            <a:r>
              <a:rPr lang="en-US" dirty="0" smtClean="0"/>
              <a:t>Reversibly inhibit cholinesterase leading to increased cholinergic activity in synaptic cleft</a:t>
            </a:r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Donepezil 5-10mg (up to 23mg) oral daily</a:t>
            </a:r>
          </a:p>
          <a:p>
            <a:pPr lvl="1"/>
            <a:r>
              <a:rPr lang="en-US" dirty="0" smtClean="0"/>
              <a:t>Galantamine</a:t>
            </a:r>
            <a:r>
              <a:rPr lang="en-US" dirty="0"/>
              <a:t> </a:t>
            </a:r>
            <a:r>
              <a:rPr lang="en-US" dirty="0" smtClean="0"/>
              <a:t>(IR and ER) titrated up from 8mg to 24mg oral daily</a:t>
            </a:r>
          </a:p>
          <a:p>
            <a:pPr lvl="1"/>
            <a:r>
              <a:rPr lang="en-US" dirty="0" smtClean="0"/>
              <a:t>Rivastigmine titrated up from 3mg up to 12mg/day  (patch also available up to 13.3mg patch/24hrs)</a:t>
            </a:r>
          </a:p>
          <a:p>
            <a:r>
              <a:rPr lang="en-US" dirty="0" smtClean="0"/>
              <a:t>FDA approved for mild to severe AD</a:t>
            </a:r>
          </a:p>
          <a:p>
            <a:r>
              <a:rPr lang="en-US" dirty="0" smtClean="0"/>
              <a:t>Symptomatic treatment, not a cure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10515600" cy="365125"/>
          </a:xfrm>
        </p:spPr>
        <p:txBody>
          <a:bodyPr/>
          <a:lstStyle/>
          <a:p>
            <a:r>
              <a:rPr lang="en-US" dirty="0" smtClean="0"/>
              <a:t>Epperly T, Dunay MA, Boice JL. Alzheimer Disease: Pharmacologic and Nonpharmacologic Therapies for Cognitive and Functional Symptoms. Am Fam Physician. 2017 Jun 15;95(12):771-778. PMID: 28671413.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942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Cholinesterase Inhibitors Efficacy and Safety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Have shown statistically significant improvements but are these changes clinically significant</a:t>
            </a:r>
          </a:p>
          <a:p>
            <a:r>
              <a:rPr lang="en-US" dirty="0" smtClean="0"/>
              <a:t>Donepezil x 2 years lead to 0.8 point improvement in MMSE (30pt scale), no improvement in institutionalization or disability at 3 years.</a:t>
            </a:r>
          </a:p>
          <a:p>
            <a:r>
              <a:rPr lang="en-US" dirty="0" smtClean="0"/>
              <a:t>Other studies lead to similar cognitive/functional improvements of 2-4 points on a 70 pt scale.</a:t>
            </a:r>
          </a:p>
          <a:p>
            <a:r>
              <a:rPr lang="en-US" dirty="0" smtClean="0"/>
              <a:t>Benefits not shown to persist after discontinued</a:t>
            </a:r>
          </a:p>
          <a:p>
            <a:r>
              <a:rPr lang="en-US" dirty="0" smtClean="0"/>
              <a:t>Common side effects – diarrhea, nausea, insomnia</a:t>
            </a:r>
          </a:p>
          <a:p>
            <a:r>
              <a:rPr lang="en-US" dirty="0" smtClean="0"/>
              <a:t>Serious side effects – QTc prolongation, weight loss, anorexia</a:t>
            </a:r>
          </a:p>
          <a:p>
            <a:r>
              <a:rPr lang="en-US" dirty="0" smtClean="0"/>
              <a:t>Avoid abrupt withdrawal (agitation, hallucinations)</a:t>
            </a:r>
          </a:p>
          <a:p>
            <a:r>
              <a:rPr lang="en-US" dirty="0" smtClean="0"/>
              <a:t>Are the benefits worth the risk</a:t>
            </a:r>
            <a:r>
              <a:rPr lang="en-US" dirty="0" smtClean="0"/>
              <a:t>?</a:t>
            </a:r>
          </a:p>
          <a:p>
            <a:r>
              <a:rPr lang="en-US" dirty="0" smtClean="0"/>
              <a:t>Importance of </a:t>
            </a:r>
            <a:r>
              <a:rPr lang="en-US" smtClean="0"/>
              <a:t>baseline testing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054436"/>
            <a:ext cx="10515600" cy="667039"/>
          </a:xfrm>
        </p:spPr>
        <p:txBody>
          <a:bodyPr/>
          <a:lstStyle/>
          <a:p>
            <a:r>
              <a:rPr lang="en-US" dirty="0" smtClean="0"/>
              <a:t>Epperly T, Dunay MA, Boice JL. Alzheimer Disease: Pharmacologic and Nonpharmacologic Therapies for Cognitive and Functional Symptoms. Am Fam Physician. 2017 Jun 15;95(12):771-778. PMID: 28671413.</a:t>
            </a:r>
          </a:p>
          <a:p>
            <a:r>
              <a:rPr lang="en-US" dirty="0"/>
              <a:t>Courtney C, Farrell D, Gray R, </a:t>
            </a:r>
            <a:r>
              <a:rPr lang="en-US" dirty="0" smtClean="0"/>
              <a:t>et.al; </a:t>
            </a:r>
            <a:r>
              <a:rPr lang="en-US" dirty="0"/>
              <a:t>AD2000 Collaborative Group. Long-term donepezil treatment in 565 patients with Alzheimer's disease (AD2000): randomised double-blind trial. Lancet. 2004 Jun 26;363(9427):2105-15. doi: 10.1016/S0140-6736(04)16499-4. PMID: 15220031.</a:t>
            </a:r>
          </a:p>
        </p:txBody>
      </p:sp>
    </p:spTree>
    <p:extLst>
      <p:ext uri="{BB962C8B-B14F-4D97-AF65-F5344CB8AC3E}">
        <p14:creationId xmlns:p14="http://schemas.microsoft.com/office/powerpoint/2010/main" val="1838317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N-methyl-D-aspartate (NDMA) receptor antagonist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Limits glutamatergic excitation protecting cortical and hippocampal neurons</a:t>
            </a:r>
          </a:p>
          <a:p>
            <a:r>
              <a:rPr lang="en-US" dirty="0" smtClean="0"/>
              <a:t>Memantine – 5mg oral daily titrated to 20mg/day (ER 7mg to 28mg)</a:t>
            </a:r>
          </a:p>
          <a:p>
            <a:r>
              <a:rPr lang="en-US" dirty="0" smtClean="0"/>
              <a:t>FDA approved for moderate to severe AD</a:t>
            </a:r>
          </a:p>
          <a:p>
            <a:r>
              <a:rPr lang="en-US" dirty="0" smtClean="0"/>
              <a:t>Symptomatic treatment, not a cure</a:t>
            </a:r>
          </a:p>
          <a:p>
            <a:r>
              <a:rPr lang="en-US" dirty="0" smtClean="0"/>
              <a:t>Small statistically significant benefit, but generally more tolerable than cholinesterase inhibitors</a:t>
            </a:r>
          </a:p>
          <a:p>
            <a:r>
              <a:rPr lang="en-US" dirty="0" smtClean="0"/>
              <a:t>Most common side effects: confusion, dizziness, headache</a:t>
            </a:r>
          </a:p>
          <a:p>
            <a:r>
              <a:rPr lang="en-US" dirty="0" smtClean="0"/>
              <a:t>Can be combined with cholinesterase inhibitors for an additional small benefit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10515600" cy="365125"/>
          </a:xfrm>
        </p:spPr>
        <p:txBody>
          <a:bodyPr/>
          <a:lstStyle/>
          <a:p>
            <a:r>
              <a:rPr lang="en-US" dirty="0" smtClean="0"/>
              <a:t>Epperly T, Dunay MA, Boice JL. Alzheimer Disease: Pharmacologic and Nonpharmacologic Therapies for Cognitive and Functional Symptoms. Am Fam Physician. 2017 Jun 15;95(12):771-778. PMID: 28671413.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474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Recombinant Monoclonal Antibody against Amyloid Beta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Reduces amyloid beta plaques</a:t>
            </a:r>
          </a:p>
          <a:p>
            <a:r>
              <a:rPr lang="en-US" dirty="0" smtClean="0"/>
              <a:t>Aducanumab 1mg/kg IV every 4 weeks titrated up to 10mg/kg</a:t>
            </a:r>
          </a:p>
          <a:p>
            <a:r>
              <a:rPr lang="en-US" dirty="0" smtClean="0"/>
              <a:t>FDA approved in June 2021 through Accelerated Approval</a:t>
            </a:r>
          </a:p>
          <a:p>
            <a:r>
              <a:rPr lang="en-US" dirty="0" smtClean="0"/>
              <a:t>Conflicting evidence on if there is a clinical benefit for cognition and if there is it is small</a:t>
            </a:r>
          </a:p>
          <a:p>
            <a:r>
              <a:rPr lang="en-US" dirty="0" smtClean="0"/>
              <a:t>Possibility of being a disease modifying agent unlike other FDA approved options</a:t>
            </a:r>
          </a:p>
          <a:p>
            <a:r>
              <a:rPr lang="en-US" dirty="0" smtClean="0"/>
              <a:t>High risk (~40%) of amyloid-related imaging abnormalities (ARIA) which may include microhemorrhage, brain edema, headache, confusion, dizziness</a:t>
            </a:r>
          </a:p>
          <a:p>
            <a:r>
              <a:rPr lang="en-US" dirty="0" smtClean="0"/>
              <a:t>$$$$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10515600" cy="365125"/>
          </a:xfrm>
        </p:spPr>
        <p:txBody>
          <a:bodyPr/>
          <a:lstStyle/>
          <a:p>
            <a:r>
              <a:rPr lang="en-US" dirty="0" smtClean="0">
                <a:hlinkClick r:id="rId3"/>
              </a:rPr>
              <a:t>https://www.fda.gov/drugs/news-events-human-drugs/fdas-decision-approve-new-treatment-alzheimers-disease</a:t>
            </a:r>
            <a:endParaRPr lang="en-US" dirty="0" smtClean="0"/>
          </a:p>
          <a:p>
            <a:r>
              <a:rPr lang="en-US" dirty="0"/>
              <a:t>Synnott PG, Whittington MD, Lin GA, Rind DM, Pearson SD. The effectiveness and value of aducanumab for Alzheimer's disease. J Manag Care Spec Pharm. 2021 Nov;27(11):1613-1617. doi: 10.18553/jmcp.2021.27.11.1613. PMID: 34714106.</a:t>
            </a:r>
          </a:p>
        </p:txBody>
      </p:sp>
    </p:spTree>
    <p:extLst>
      <p:ext uri="{BB962C8B-B14F-4D97-AF65-F5344CB8AC3E}">
        <p14:creationId xmlns:p14="http://schemas.microsoft.com/office/powerpoint/2010/main" val="10216512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Vitamin 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Neuroprotective</a:t>
            </a:r>
          </a:p>
          <a:p>
            <a:r>
              <a:rPr lang="en-US" dirty="0" smtClean="0"/>
              <a:t>Vitamin E 2000 international units per day</a:t>
            </a:r>
          </a:p>
          <a:p>
            <a:r>
              <a:rPr lang="en-US" dirty="0" smtClean="0"/>
              <a:t>May lead to a slower decline in functional status</a:t>
            </a:r>
          </a:p>
          <a:p>
            <a:r>
              <a:rPr lang="en-US" dirty="0" smtClean="0"/>
              <a:t>Some controversy as to whether there may be worsening mortality with Vitamin E usage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10397836" cy="365125"/>
          </a:xfrm>
        </p:spPr>
        <p:txBody>
          <a:bodyPr/>
          <a:lstStyle/>
          <a:p>
            <a:r>
              <a:rPr lang="en-US" dirty="0" smtClean="0"/>
              <a:t>Epperly T, Dunay MA, Boice JL. Alzheimer Disease: Pharmacologic and Nonpharmacologic Therapies for Cognitive and Functional Symptoms. Am Fam Physician. 2017 Jun 15;95(12):771-778. PMID: 28671413.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2797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Apoaequorin</a:t>
            </a:r>
            <a:r>
              <a:rPr lang="en-US" b="1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Active ingredient in </a:t>
            </a:r>
            <a:r>
              <a:rPr lang="en-US" dirty="0" err="1" smtClean="0"/>
              <a:t>Prevagen</a:t>
            </a:r>
            <a:endParaRPr lang="en-US" dirty="0" smtClean="0"/>
          </a:p>
          <a:p>
            <a:r>
              <a:rPr lang="en-US" dirty="0" smtClean="0"/>
              <a:t>Binds to calcium potentially improving calcium dysregulation</a:t>
            </a:r>
          </a:p>
          <a:p>
            <a:r>
              <a:rPr lang="en-US" dirty="0" smtClean="0"/>
              <a:t>Photogenic reaction in jellyfish</a:t>
            </a:r>
          </a:p>
          <a:p>
            <a:r>
              <a:rPr lang="en-US" dirty="0" smtClean="0"/>
              <a:t>Preliminary research showed</a:t>
            </a:r>
          </a:p>
          <a:p>
            <a:pPr lvl="1"/>
            <a:r>
              <a:rPr lang="en-US" dirty="0" smtClean="0"/>
              <a:t>No improvement in verbal learning (except potentially for those who were cognitively normal at baseline)</a:t>
            </a:r>
          </a:p>
          <a:p>
            <a:pPr lvl="1"/>
            <a:r>
              <a:rPr lang="en-US" dirty="0" smtClean="0"/>
              <a:t>Modest improvement in delayed recall (Cognate International Shopping List)</a:t>
            </a:r>
          </a:p>
          <a:p>
            <a:r>
              <a:rPr lang="en-US" dirty="0" smtClean="0"/>
              <a:t>Dizziness, headache, and nausea were the most common side effects</a:t>
            </a:r>
          </a:p>
          <a:p>
            <a:r>
              <a:rPr lang="en-US" dirty="0" smtClean="0"/>
              <a:t>Very limited evidence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10515600" cy="365125"/>
          </a:xfrm>
        </p:spPr>
        <p:txBody>
          <a:bodyPr/>
          <a:lstStyle/>
          <a:p>
            <a:r>
              <a:rPr lang="en-US" dirty="0" err="1" smtClean="0"/>
              <a:t>Apoaequorin</a:t>
            </a:r>
            <a:r>
              <a:rPr lang="en-US" dirty="0" smtClean="0"/>
              <a:t>. In: Natural Medicines [database on the Internet]. Somerville (MA): Therapeutic Research Center; publication year [2021]. Available from: https://naturalmedicines.therapeuticresearch.com. Subscription required to view.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1198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Aspirin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Low dose aspirin (&lt;300mg/day)</a:t>
            </a:r>
          </a:p>
          <a:p>
            <a:r>
              <a:rPr lang="en-US" dirty="0" smtClean="0"/>
              <a:t>No statistically significant delayed dementia onset or improved cognitive test scores</a:t>
            </a:r>
          </a:p>
          <a:p>
            <a:r>
              <a:rPr lang="en-US" dirty="0" smtClean="0"/>
              <a:t>Up to 10 times as likely to have GI side effects</a:t>
            </a:r>
          </a:p>
          <a:p>
            <a:r>
              <a:rPr lang="en-US" dirty="0" smtClean="0"/>
              <a:t>May still be on patient’s profile for other reasons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10515600" cy="365125"/>
          </a:xfrm>
        </p:spPr>
        <p:txBody>
          <a:bodyPr/>
          <a:lstStyle/>
          <a:p>
            <a:r>
              <a:rPr lang="en-US" dirty="0" smtClean="0"/>
              <a:t>Veronese N, Stubbs B, Maggi S, Thompson T, Schofield P, Muller C, Tseng PT, Lin PY, </a:t>
            </a:r>
            <a:r>
              <a:rPr lang="en-US" dirty="0" err="1" smtClean="0"/>
              <a:t>Carvalho</a:t>
            </a:r>
            <a:r>
              <a:rPr lang="en-US" dirty="0" smtClean="0"/>
              <a:t> AF, </a:t>
            </a:r>
            <a:r>
              <a:rPr lang="en-US" dirty="0" err="1" smtClean="0"/>
              <a:t>Solmi</a:t>
            </a:r>
            <a:r>
              <a:rPr lang="en-US" dirty="0" smtClean="0"/>
              <a:t> M. Low-Dose Aspirin Use and Cognitive Function in Older Age: A Systematic Review and Meta-analysis. J Am </a:t>
            </a:r>
            <a:r>
              <a:rPr lang="en-US" dirty="0" err="1" smtClean="0"/>
              <a:t>Geriatr</a:t>
            </a:r>
            <a:r>
              <a:rPr lang="en-US" dirty="0" smtClean="0"/>
              <a:t> Soc. 2017 Aug;65(8):1763-1768.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553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412</TotalTime>
  <Words>1100</Words>
  <Application>Microsoft Office PowerPoint</Application>
  <PresentationFormat>Widescreen</PresentationFormat>
  <Paragraphs>109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Drugs and Dementia  (Memory Enhancers?)</vt:lpstr>
      <vt:lpstr>What Medications may Help Memory in Alzheimer's Disease?</vt:lpstr>
      <vt:lpstr>Cholinesterase Inhibitors </vt:lpstr>
      <vt:lpstr>Cholinesterase Inhibitors Efficacy and Safety</vt:lpstr>
      <vt:lpstr>N-methyl-D-aspartate (NDMA) receptor antagonist</vt:lpstr>
      <vt:lpstr>Recombinant Monoclonal Antibody against Amyloid Beta </vt:lpstr>
      <vt:lpstr>Vitamin E</vt:lpstr>
      <vt:lpstr>Apoaequorin </vt:lpstr>
      <vt:lpstr>Aspirin</vt:lpstr>
      <vt:lpstr>Omega-3 Fatty Acids</vt:lpstr>
      <vt:lpstr>Investigational Medications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Drugs and Dementia  (Memory Enhancers?)</dc:title>
  <dc:creator>Metterhausen, Eric (CIHA/IHS)</dc:creator>
  <cp:lastModifiedBy>Metterhausen, Eric (CIHA/IHS)</cp:lastModifiedBy>
  <cp:revision>28</cp:revision>
  <dcterms:created xsi:type="dcterms:W3CDTF">2021-11-02T17:43:15Z</dcterms:created>
  <dcterms:modified xsi:type="dcterms:W3CDTF">2022-01-06T21:15:04Z</dcterms:modified>
</cp:coreProperties>
</file>