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A7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A7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A7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107680" y="6725919"/>
            <a:ext cx="792480" cy="121920"/>
          </a:xfrm>
          <a:custGeom>
            <a:avLst/>
            <a:gdLst/>
            <a:ahLst/>
            <a:cxnLst/>
            <a:rect l="l" t="t" r="r" b="b"/>
            <a:pathLst>
              <a:path w="792479" h="121920">
                <a:moveTo>
                  <a:pt x="0" y="121919"/>
                </a:moveTo>
                <a:lnTo>
                  <a:pt x="792479" y="121919"/>
                </a:lnTo>
                <a:lnTo>
                  <a:pt x="792479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B0151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900160" y="6725919"/>
            <a:ext cx="812800" cy="121920"/>
          </a:xfrm>
          <a:custGeom>
            <a:avLst/>
            <a:gdLst/>
            <a:ahLst/>
            <a:cxnLst/>
            <a:rect l="l" t="t" r="r" b="b"/>
            <a:pathLst>
              <a:path w="812800" h="121920">
                <a:moveTo>
                  <a:pt x="812800" y="0"/>
                </a:moveTo>
                <a:lnTo>
                  <a:pt x="0" y="0"/>
                </a:lnTo>
                <a:lnTo>
                  <a:pt x="0" y="121919"/>
                </a:lnTo>
                <a:lnTo>
                  <a:pt x="812800" y="121919"/>
                </a:lnTo>
                <a:lnTo>
                  <a:pt x="812800" y="0"/>
                </a:lnTo>
                <a:close/>
              </a:path>
            </a:pathLst>
          </a:custGeom>
          <a:solidFill>
            <a:srgbClr val="FBAB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712960" y="6725919"/>
            <a:ext cx="782320" cy="121920"/>
          </a:xfrm>
          <a:custGeom>
            <a:avLst/>
            <a:gdLst/>
            <a:ahLst/>
            <a:cxnLst/>
            <a:rect l="l" t="t" r="r" b="b"/>
            <a:pathLst>
              <a:path w="782320" h="121920">
                <a:moveTo>
                  <a:pt x="0" y="121919"/>
                </a:moveTo>
                <a:lnTo>
                  <a:pt x="782320" y="121919"/>
                </a:lnTo>
                <a:lnTo>
                  <a:pt x="782320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292B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0495280" y="6725919"/>
            <a:ext cx="1697355" cy="121920"/>
          </a:xfrm>
          <a:custGeom>
            <a:avLst/>
            <a:gdLst/>
            <a:ahLst/>
            <a:cxnLst/>
            <a:rect l="l" t="t" r="r" b="b"/>
            <a:pathLst>
              <a:path w="1697354" h="121920">
                <a:moveTo>
                  <a:pt x="1696732" y="0"/>
                </a:moveTo>
                <a:lnTo>
                  <a:pt x="0" y="0"/>
                </a:lnTo>
                <a:lnTo>
                  <a:pt x="0" y="121919"/>
                </a:lnTo>
                <a:lnTo>
                  <a:pt x="1696732" y="121919"/>
                </a:lnTo>
                <a:lnTo>
                  <a:pt x="1696732" y="0"/>
                </a:lnTo>
                <a:close/>
              </a:path>
            </a:pathLst>
          </a:custGeom>
          <a:solidFill>
            <a:srgbClr val="465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725919"/>
            <a:ext cx="7305040" cy="121920"/>
          </a:xfrm>
          <a:custGeom>
            <a:avLst/>
            <a:gdLst/>
            <a:ahLst/>
            <a:cxnLst/>
            <a:rect l="l" t="t" r="r" b="b"/>
            <a:pathLst>
              <a:path w="7305040" h="121920">
                <a:moveTo>
                  <a:pt x="0" y="121919"/>
                </a:moveTo>
                <a:lnTo>
                  <a:pt x="7305040" y="121919"/>
                </a:lnTo>
                <a:lnTo>
                  <a:pt x="7305040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1746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305040" y="6725919"/>
            <a:ext cx="802640" cy="121920"/>
          </a:xfrm>
          <a:custGeom>
            <a:avLst/>
            <a:gdLst/>
            <a:ahLst/>
            <a:cxnLst/>
            <a:rect l="l" t="t" r="r" b="b"/>
            <a:pathLst>
              <a:path w="802640" h="121920">
                <a:moveTo>
                  <a:pt x="802640" y="0"/>
                </a:moveTo>
                <a:lnTo>
                  <a:pt x="0" y="0"/>
                </a:lnTo>
                <a:lnTo>
                  <a:pt x="0" y="121919"/>
                </a:lnTo>
                <a:lnTo>
                  <a:pt x="802640" y="121919"/>
                </a:lnTo>
                <a:lnTo>
                  <a:pt x="802640" y="0"/>
                </a:lnTo>
                <a:close/>
              </a:path>
            </a:pathLst>
          </a:custGeom>
          <a:solidFill>
            <a:srgbClr val="55BF8B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3360" y="6004559"/>
            <a:ext cx="1168399" cy="660399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0" y="0"/>
            <a:ext cx="355600" cy="1087120"/>
          </a:xfrm>
          <a:custGeom>
            <a:avLst/>
            <a:gdLst/>
            <a:ahLst/>
            <a:cxnLst/>
            <a:rect l="l" t="t" r="r" b="b"/>
            <a:pathLst>
              <a:path w="355600" h="1087120">
                <a:moveTo>
                  <a:pt x="355600" y="0"/>
                </a:moveTo>
                <a:lnTo>
                  <a:pt x="0" y="0"/>
                </a:lnTo>
                <a:lnTo>
                  <a:pt x="0" y="1087120"/>
                </a:lnTo>
                <a:lnTo>
                  <a:pt x="355600" y="1087120"/>
                </a:lnTo>
                <a:lnTo>
                  <a:pt x="355600" y="0"/>
                </a:lnTo>
                <a:close/>
              </a:path>
            </a:pathLst>
          </a:custGeom>
          <a:solidFill>
            <a:srgbClr val="2D2C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0" y="1087119"/>
            <a:ext cx="355600" cy="111760"/>
          </a:xfrm>
          <a:custGeom>
            <a:avLst/>
            <a:gdLst/>
            <a:ahLst/>
            <a:cxnLst/>
            <a:rect l="l" t="t" r="r" b="b"/>
            <a:pathLst>
              <a:path w="355600" h="111759">
                <a:moveTo>
                  <a:pt x="355600" y="0"/>
                </a:moveTo>
                <a:lnTo>
                  <a:pt x="0" y="0"/>
                </a:lnTo>
                <a:lnTo>
                  <a:pt x="0" y="111760"/>
                </a:lnTo>
                <a:lnTo>
                  <a:pt x="355600" y="111760"/>
                </a:lnTo>
                <a:lnTo>
                  <a:pt x="355600" y="0"/>
                </a:lnTo>
                <a:close/>
              </a:path>
            </a:pathLst>
          </a:custGeom>
          <a:solidFill>
            <a:srgbClr val="F0A8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340" y="68874"/>
            <a:ext cx="10815319" cy="1082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6A7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8387" y="2821164"/>
            <a:ext cx="6026150" cy="1727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onder.cdc.gov/ucd-icd10.html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vid.cdc.gov/covid-data-tracker/#mis-national-surveillance" TargetMode="Externa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dc.gov/coronavirus/2019-ncov/science/science-briefs/transmission_k_12_schools.html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Relationship Id="rId3" Type="http://schemas.openxmlformats.org/officeDocument/2006/relationships/image" Target="../media/image17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Relationship Id="rId4" Type="http://schemas.openxmlformats.org/officeDocument/2006/relationships/hyperlink" Target="https://doi.org/10.1371/journal.pone.0248925" TargetMode="Externa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hyperlink" Target="http://www.cdc.gov/coronavirus/2019-ncov/cases-updates/geographic-seroprevalence-surveys.html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26678" y="1290320"/>
            <a:ext cx="4608190" cy="452212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6559" y="0"/>
            <a:ext cx="11775440" cy="11988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3360" y="5709920"/>
            <a:ext cx="1676387" cy="9550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6614159" y="6014720"/>
            <a:ext cx="5577840" cy="497840"/>
          </a:xfrm>
          <a:custGeom>
            <a:avLst/>
            <a:gdLst/>
            <a:ahLst/>
            <a:cxnLst/>
            <a:rect l="l" t="t" r="r" b="b"/>
            <a:pathLst>
              <a:path w="5577840" h="497840">
                <a:moveTo>
                  <a:pt x="5577840" y="0"/>
                </a:moveTo>
                <a:lnTo>
                  <a:pt x="0" y="0"/>
                </a:lnTo>
                <a:lnTo>
                  <a:pt x="0" y="497839"/>
                </a:lnTo>
                <a:lnTo>
                  <a:pt x="5577840" y="497839"/>
                </a:lnTo>
                <a:lnTo>
                  <a:pt x="5577840" y="0"/>
                </a:lnTo>
                <a:close/>
              </a:path>
            </a:pathLst>
          </a:custGeom>
          <a:solidFill>
            <a:srgbClr val="FBAB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600441"/>
            <a:ext cx="9834245" cy="4864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45" b="1">
                <a:solidFill>
                  <a:srgbClr val="006A71"/>
                </a:solidFill>
                <a:latin typeface="Arial"/>
                <a:cs typeface="Arial"/>
              </a:rPr>
              <a:t>Fiona</a:t>
            </a:r>
            <a:r>
              <a:rPr dirty="0" sz="3200" spc="11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3200" spc="-20" b="1">
                <a:solidFill>
                  <a:srgbClr val="006A71"/>
                </a:solidFill>
                <a:latin typeface="Arial"/>
                <a:cs typeface="Arial"/>
              </a:rPr>
              <a:t>Havers,</a:t>
            </a:r>
            <a:r>
              <a:rPr dirty="0" sz="3200" spc="12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006A71"/>
                </a:solidFill>
                <a:latin typeface="Arial"/>
                <a:cs typeface="Arial"/>
              </a:rPr>
              <a:t>MD,</a:t>
            </a:r>
            <a:r>
              <a:rPr dirty="0" sz="3200" spc="-3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006A71"/>
                </a:solidFill>
                <a:latin typeface="Arial"/>
                <a:cs typeface="Arial"/>
              </a:rPr>
              <a:t>MHS,</a:t>
            </a:r>
            <a:r>
              <a:rPr dirty="0" sz="3200" spc="-3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3200" spc="-20" b="1">
                <a:solidFill>
                  <a:srgbClr val="006A71"/>
                </a:solidFill>
                <a:latin typeface="Arial"/>
                <a:cs typeface="Arial"/>
              </a:rPr>
              <a:t>FIDSA</a:t>
            </a:r>
            <a:endParaRPr sz="3200">
              <a:latin typeface="Arial"/>
              <a:cs typeface="Arial"/>
            </a:endParaRPr>
          </a:p>
          <a:p>
            <a:pPr marL="12700" marR="4962525">
              <a:lnSpc>
                <a:spcPct val="100000"/>
              </a:lnSpc>
            </a:pPr>
            <a:r>
              <a:rPr dirty="0" sz="2800" spc="-35" b="1">
                <a:solidFill>
                  <a:srgbClr val="006A71"/>
                </a:solidFill>
                <a:latin typeface="Arial"/>
                <a:cs typeface="Arial"/>
              </a:rPr>
              <a:t>Medical</a:t>
            </a:r>
            <a:r>
              <a:rPr dirty="0" sz="2800" spc="74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35" b="1">
                <a:solidFill>
                  <a:srgbClr val="006A71"/>
                </a:solidFill>
                <a:latin typeface="Arial"/>
                <a:cs typeface="Arial"/>
              </a:rPr>
              <a:t>Officer </a:t>
            </a:r>
            <a:r>
              <a:rPr dirty="0" sz="2800" spc="-3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40" b="1">
                <a:solidFill>
                  <a:srgbClr val="006A71"/>
                </a:solidFill>
                <a:latin typeface="Arial"/>
                <a:cs typeface="Arial"/>
              </a:rPr>
              <a:t>Epidemiology</a:t>
            </a:r>
            <a:r>
              <a:rPr dirty="0" sz="2800" spc="-3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90" b="1">
                <a:solidFill>
                  <a:srgbClr val="006A71"/>
                </a:solidFill>
                <a:latin typeface="Arial"/>
                <a:cs typeface="Arial"/>
              </a:rPr>
              <a:t>Task </a:t>
            </a:r>
            <a:r>
              <a:rPr dirty="0" sz="2800" spc="-20" b="1">
                <a:solidFill>
                  <a:srgbClr val="006A71"/>
                </a:solidFill>
                <a:latin typeface="Arial"/>
                <a:cs typeface="Arial"/>
              </a:rPr>
              <a:t>Force </a:t>
            </a:r>
            <a:r>
              <a:rPr dirty="0" sz="2800" spc="-1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20" b="1">
                <a:solidFill>
                  <a:srgbClr val="006A71"/>
                </a:solidFill>
                <a:latin typeface="Arial"/>
                <a:cs typeface="Arial"/>
              </a:rPr>
              <a:t>CDC</a:t>
            </a:r>
            <a:r>
              <a:rPr dirty="0" sz="2800" spc="6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35" b="1">
                <a:solidFill>
                  <a:srgbClr val="006A71"/>
                </a:solidFill>
                <a:latin typeface="Arial"/>
                <a:cs typeface="Arial"/>
              </a:rPr>
              <a:t>COVID-19</a:t>
            </a:r>
            <a:r>
              <a:rPr dirty="0" sz="2800" spc="204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50" b="1">
                <a:solidFill>
                  <a:srgbClr val="006A71"/>
                </a:solidFill>
                <a:latin typeface="Arial"/>
                <a:cs typeface="Arial"/>
              </a:rPr>
              <a:t>Public</a:t>
            </a:r>
            <a:r>
              <a:rPr dirty="0" sz="2800" spc="28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25" b="1">
                <a:solidFill>
                  <a:srgbClr val="006A71"/>
                </a:solidFill>
                <a:latin typeface="Arial"/>
                <a:cs typeface="Arial"/>
              </a:rPr>
              <a:t>Health </a:t>
            </a:r>
            <a:r>
              <a:rPr dirty="0" sz="2800" spc="-76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50" b="1">
                <a:solidFill>
                  <a:srgbClr val="006A71"/>
                </a:solidFill>
                <a:latin typeface="Arial"/>
                <a:cs typeface="Arial"/>
              </a:rPr>
              <a:t>Response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00">
              <a:latin typeface="Arial"/>
              <a:cs typeface="Arial"/>
            </a:endParaRPr>
          </a:p>
          <a:p>
            <a:pPr marL="12700" marR="7425690">
              <a:lnSpc>
                <a:spcPct val="100000"/>
              </a:lnSpc>
            </a:pPr>
            <a:r>
              <a:rPr dirty="0" sz="2400" spc="-55">
                <a:solidFill>
                  <a:srgbClr val="006A71"/>
                </a:solidFill>
                <a:latin typeface="Arial"/>
                <a:cs typeface="Arial"/>
              </a:rPr>
              <a:t>VRBPAC</a:t>
            </a:r>
            <a:r>
              <a:rPr dirty="0" sz="2400" spc="-5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06A71"/>
                </a:solidFill>
                <a:latin typeface="Arial"/>
                <a:cs typeface="Arial"/>
              </a:rPr>
              <a:t>Meeting </a:t>
            </a:r>
            <a:r>
              <a:rPr dirty="0" sz="2400" spc="-650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006A71"/>
                </a:solidFill>
                <a:latin typeface="Arial"/>
                <a:cs typeface="Arial"/>
              </a:rPr>
              <a:t>October</a:t>
            </a:r>
            <a:r>
              <a:rPr dirty="0" sz="2400" spc="105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400" spc="15">
                <a:solidFill>
                  <a:srgbClr val="006A71"/>
                </a:solidFill>
                <a:latin typeface="Arial"/>
                <a:cs typeface="Arial"/>
              </a:rPr>
              <a:t>26,</a:t>
            </a:r>
            <a:r>
              <a:rPr dirty="0" sz="2400" spc="-75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400" spc="20">
                <a:solidFill>
                  <a:srgbClr val="006A71"/>
                </a:solidFill>
                <a:latin typeface="Arial"/>
                <a:cs typeface="Arial"/>
              </a:rPr>
              <a:t>2021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730"/>
              </a:spcBef>
            </a:pPr>
            <a:r>
              <a:rPr dirty="0" sz="2650" spc="-15" b="1">
                <a:solidFill>
                  <a:srgbClr val="292929"/>
                </a:solidFill>
                <a:latin typeface="Arial"/>
                <a:cs typeface="Arial"/>
              </a:rPr>
              <a:t>cdc.gov/coronavirus</a:t>
            </a:r>
            <a:endParaRPr sz="26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0"/>
            <a:ext cx="355600" cy="1198880"/>
            <a:chOff x="0" y="0"/>
            <a:chExt cx="355600" cy="1198880"/>
          </a:xfrm>
        </p:grpSpPr>
        <p:sp>
          <p:nvSpPr>
            <p:cNvPr id="8" name="object 8"/>
            <p:cNvSpPr/>
            <p:nvPr/>
          </p:nvSpPr>
          <p:spPr>
            <a:xfrm>
              <a:off x="0" y="0"/>
              <a:ext cx="355600" cy="1087120"/>
            </a:xfrm>
            <a:custGeom>
              <a:avLst/>
              <a:gdLst/>
              <a:ahLst/>
              <a:cxnLst/>
              <a:rect l="l" t="t" r="r" b="b"/>
              <a:pathLst>
                <a:path w="355600" h="1087120">
                  <a:moveTo>
                    <a:pt x="355600" y="0"/>
                  </a:moveTo>
                  <a:lnTo>
                    <a:pt x="0" y="0"/>
                  </a:lnTo>
                  <a:lnTo>
                    <a:pt x="0" y="1087120"/>
                  </a:lnTo>
                  <a:lnTo>
                    <a:pt x="355600" y="1087120"/>
                  </a:lnTo>
                  <a:lnTo>
                    <a:pt x="355600" y="0"/>
                  </a:lnTo>
                  <a:close/>
                </a:path>
              </a:pathLst>
            </a:custGeom>
            <a:solidFill>
              <a:srgbClr val="2D2C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1087119"/>
              <a:ext cx="355600" cy="111760"/>
            </a:xfrm>
            <a:custGeom>
              <a:avLst/>
              <a:gdLst/>
              <a:ahLst/>
              <a:cxnLst/>
              <a:rect l="l" t="t" r="r" b="b"/>
              <a:pathLst>
                <a:path w="355600" h="111759">
                  <a:moveTo>
                    <a:pt x="355600" y="0"/>
                  </a:moveTo>
                  <a:lnTo>
                    <a:pt x="0" y="0"/>
                  </a:lnTo>
                  <a:lnTo>
                    <a:pt x="0" y="111760"/>
                  </a:lnTo>
                  <a:lnTo>
                    <a:pt x="355600" y="111760"/>
                  </a:lnTo>
                  <a:lnTo>
                    <a:pt x="355600" y="0"/>
                  </a:lnTo>
                  <a:close/>
                </a:path>
              </a:pathLst>
            </a:custGeom>
            <a:solidFill>
              <a:srgbClr val="F0A8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62231" y="243509"/>
            <a:ext cx="105810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>
                <a:solidFill>
                  <a:srgbClr val="FFFFFF"/>
                </a:solidFill>
                <a:latin typeface="Calibri"/>
                <a:cs typeface="Calibri"/>
              </a:rPr>
              <a:t>Epidemiology</a:t>
            </a:r>
            <a:r>
              <a:rPr dirty="0" spc="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-1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-10">
                <a:solidFill>
                  <a:srgbClr val="FFFFFF"/>
                </a:solidFill>
                <a:latin typeface="Calibri"/>
                <a:cs typeface="Calibri"/>
              </a:rPr>
              <a:t>COVID-19</a:t>
            </a:r>
            <a:r>
              <a:rPr dirty="0" spc="-8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-5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dirty="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-15">
                <a:solidFill>
                  <a:srgbClr val="FFFFFF"/>
                </a:solidFill>
                <a:latin typeface="Calibri"/>
                <a:cs typeface="Calibri"/>
              </a:rPr>
              <a:t>Children</a:t>
            </a:r>
            <a:r>
              <a:rPr dirty="0" spc="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-10">
                <a:solidFill>
                  <a:srgbClr val="FFFFFF"/>
                </a:solidFill>
                <a:latin typeface="Calibri"/>
                <a:cs typeface="Calibri"/>
              </a:rPr>
              <a:t>Aged</a:t>
            </a:r>
            <a:r>
              <a:rPr dirty="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dirty="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dirty="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5">
                <a:solidFill>
                  <a:srgbClr val="FFFFFF"/>
                </a:solidFill>
                <a:latin typeface="Calibri"/>
                <a:cs typeface="Calibri"/>
              </a:rPr>
              <a:t>11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pc="-40">
                <a:solidFill>
                  <a:srgbClr val="FFFFFF"/>
                </a:solidFill>
                <a:latin typeface="Calibri"/>
                <a:cs typeface="Calibri"/>
              </a:rPr>
              <a:t>years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275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325"/>
              </a:spcBef>
            </a:pPr>
            <a:r>
              <a:rPr dirty="0" sz="3450" spc="-25"/>
              <a:t>Cumulative</a:t>
            </a:r>
            <a:r>
              <a:rPr dirty="0" sz="3450" spc="-85"/>
              <a:t> </a:t>
            </a:r>
            <a:r>
              <a:rPr dirty="0" sz="3450" spc="-15"/>
              <a:t>Influenza-</a:t>
            </a:r>
            <a:r>
              <a:rPr dirty="0" sz="3450" spc="-195"/>
              <a:t> </a:t>
            </a:r>
            <a:r>
              <a:rPr dirty="0" sz="3450" spc="-15"/>
              <a:t>and</a:t>
            </a:r>
            <a:r>
              <a:rPr dirty="0" sz="3450" spc="-30"/>
              <a:t> </a:t>
            </a:r>
            <a:r>
              <a:rPr dirty="0" sz="3450" spc="-20"/>
              <a:t>COVID-19-Associated </a:t>
            </a:r>
            <a:r>
              <a:rPr dirty="0" sz="3450" spc="-940"/>
              <a:t> </a:t>
            </a:r>
            <a:r>
              <a:rPr dirty="0" sz="3450" spc="-15"/>
              <a:t>H</a:t>
            </a:r>
            <a:r>
              <a:rPr dirty="0" sz="3450" spc="-35"/>
              <a:t>o</a:t>
            </a:r>
            <a:r>
              <a:rPr dirty="0" sz="3450" spc="-5"/>
              <a:t>s</a:t>
            </a:r>
            <a:r>
              <a:rPr dirty="0" sz="3450" spc="-35"/>
              <a:t>p</a:t>
            </a:r>
            <a:r>
              <a:rPr dirty="0" sz="3450" spc="-5"/>
              <a:t>i</a:t>
            </a:r>
            <a:r>
              <a:rPr dirty="0" sz="3450" spc="-35"/>
              <a:t>t</a:t>
            </a:r>
            <a:r>
              <a:rPr dirty="0" sz="3450" spc="-5"/>
              <a:t>a</a:t>
            </a:r>
            <a:r>
              <a:rPr dirty="0" sz="3450" spc="-5"/>
              <a:t>l</a:t>
            </a:r>
            <a:r>
              <a:rPr dirty="0" sz="3450" spc="-5"/>
              <a:t>i</a:t>
            </a:r>
            <a:r>
              <a:rPr dirty="0" sz="3450" spc="30"/>
              <a:t>z</a:t>
            </a:r>
            <a:r>
              <a:rPr dirty="0" sz="3450" spc="-5"/>
              <a:t>a</a:t>
            </a:r>
            <a:r>
              <a:rPr dirty="0" sz="3450" spc="-35"/>
              <a:t>t</a:t>
            </a:r>
            <a:r>
              <a:rPr dirty="0" sz="3450" spc="-5"/>
              <a:t>i</a:t>
            </a:r>
            <a:r>
              <a:rPr dirty="0" sz="3450" spc="-35"/>
              <a:t>on</a:t>
            </a:r>
            <a:r>
              <a:rPr dirty="0" sz="3450" spc="-5"/>
              <a:t>s</a:t>
            </a:r>
            <a:r>
              <a:rPr dirty="0" sz="3450" spc="-5"/>
              <a:t>,</a:t>
            </a:r>
            <a:r>
              <a:rPr dirty="0" sz="3450" spc="-395"/>
              <a:t> </a:t>
            </a:r>
            <a:r>
              <a:rPr dirty="0" sz="3450" spc="-15"/>
              <a:t>A</a:t>
            </a:r>
            <a:r>
              <a:rPr dirty="0" sz="3450" spc="-35"/>
              <a:t>g</a:t>
            </a:r>
            <a:r>
              <a:rPr dirty="0" sz="3450" spc="-5"/>
              <a:t>e</a:t>
            </a:r>
            <a:r>
              <a:rPr dirty="0" sz="3450" spc="-10"/>
              <a:t>s</a:t>
            </a:r>
            <a:r>
              <a:rPr dirty="0" sz="3450" spc="-75"/>
              <a:t> </a:t>
            </a:r>
            <a:r>
              <a:rPr dirty="0" sz="3450" spc="-5"/>
              <a:t>5</a:t>
            </a:r>
            <a:r>
              <a:rPr dirty="0" sz="3450" spc="-30"/>
              <a:t>-</a:t>
            </a:r>
            <a:r>
              <a:rPr dirty="0" sz="3450" spc="-165"/>
              <a:t>11</a:t>
            </a:r>
            <a:endParaRPr sz="34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0857" y="1347056"/>
            <a:ext cx="11449710" cy="445530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16166" y="6023724"/>
            <a:ext cx="4783455" cy="64135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180"/>
              </a:spcBef>
            </a:pPr>
            <a:r>
              <a:rPr dirty="0" sz="1050" spc="-10">
                <a:latin typeface="Arial"/>
                <a:cs typeface="Arial"/>
              </a:rPr>
              <a:t>Notes: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Influenza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seasons: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MMWR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week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40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of</a:t>
            </a:r>
            <a:r>
              <a:rPr dirty="0" sz="1050" spc="-10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the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earlier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year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10">
                <a:latin typeface="Arial"/>
                <a:cs typeface="Arial"/>
              </a:rPr>
              <a:t>to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MMWR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week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18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of 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the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later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year.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40">
                <a:latin typeface="Arial"/>
                <a:cs typeface="Arial"/>
              </a:rPr>
              <a:t>The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COVID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period: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Oct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2020-Sep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2021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goes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from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MMWR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week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40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of </a:t>
            </a:r>
            <a:r>
              <a:rPr dirty="0" sz="1050" spc="-28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year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2020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10">
                <a:latin typeface="Arial"/>
                <a:cs typeface="Arial"/>
              </a:rPr>
              <a:t>to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10">
                <a:latin typeface="Arial"/>
                <a:cs typeface="Arial"/>
              </a:rPr>
              <a:t>MMWR</a:t>
            </a:r>
            <a:r>
              <a:rPr dirty="0" sz="1050" spc="-8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week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39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of</a:t>
            </a:r>
            <a:r>
              <a:rPr dirty="0" sz="1050" spc="-10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year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2021. </a:t>
            </a:r>
            <a:r>
              <a:rPr dirty="0" sz="1050" spc="-30">
                <a:latin typeface="Arial"/>
                <a:cs typeface="Arial"/>
              </a:rPr>
              <a:t>MMWR</a:t>
            </a:r>
            <a:r>
              <a:rPr dirty="0" sz="1050" spc="-8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Week</a:t>
            </a:r>
            <a:r>
              <a:rPr dirty="0" sz="1050" spc="-9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53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for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10">
                <a:latin typeface="Arial"/>
                <a:cs typeface="Arial"/>
              </a:rPr>
              <a:t>MMWR</a:t>
            </a:r>
            <a:r>
              <a:rPr dirty="0" sz="1050" spc="-8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Year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2020 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is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combined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with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MMWR</a:t>
            </a:r>
            <a:r>
              <a:rPr dirty="0" sz="1050" spc="-8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Week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52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for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consistency</a:t>
            </a:r>
            <a:r>
              <a:rPr dirty="0" sz="1050" spc="-9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with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other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years.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63735" y="5997308"/>
            <a:ext cx="5165090" cy="6819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293370" indent="-635">
              <a:lnSpc>
                <a:spcPts val="1200"/>
              </a:lnSpc>
              <a:spcBef>
                <a:spcPts val="180"/>
              </a:spcBef>
            </a:pPr>
            <a:r>
              <a:rPr dirty="0" sz="1050" spc="-30">
                <a:latin typeface="Arial"/>
                <a:cs typeface="Arial"/>
              </a:rPr>
              <a:t>COVID-NET-California, </a:t>
            </a:r>
            <a:r>
              <a:rPr dirty="0" sz="1050" spc="-25">
                <a:latin typeface="Arial"/>
                <a:cs typeface="Arial"/>
              </a:rPr>
              <a:t>Colorado, </a:t>
            </a:r>
            <a:r>
              <a:rPr dirty="0" sz="1050" spc="-20">
                <a:latin typeface="Arial"/>
                <a:cs typeface="Arial"/>
              </a:rPr>
              <a:t>Connecticut, Georgia, </a:t>
            </a:r>
            <a:r>
              <a:rPr dirty="0" sz="1050" spc="-30">
                <a:latin typeface="Arial"/>
                <a:cs typeface="Arial"/>
              </a:rPr>
              <a:t>Iowa, </a:t>
            </a:r>
            <a:r>
              <a:rPr dirty="0" sz="1050" spc="-20">
                <a:latin typeface="Arial"/>
                <a:cs typeface="Arial"/>
              </a:rPr>
              <a:t>Maryland </a:t>
            </a:r>
            <a:r>
              <a:rPr dirty="0" sz="1050" spc="-25">
                <a:latin typeface="Arial"/>
                <a:cs typeface="Arial"/>
              </a:rPr>
              <a:t>(entire </a:t>
            </a:r>
            <a:r>
              <a:rPr dirty="0" sz="1050" spc="-15">
                <a:latin typeface="Arial"/>
                <a:cs typeface="Arial"/>
              </a:rPr>
              <a:t>state), </a:t>
            </a:r>
            <a:r>
              <a:rPr dirty="0" sz="1050" spc="-28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Michigan,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Minnesota,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Mexico,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York,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Ohio,</a:t>
            </a:r>
            <a:r>
              <a:rPr dirty="0" sz="1050" spc="-10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Oregon,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Tennessee,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and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Utah.</a:t>
            </a:r>
            <a:endParaRPr sz="1050">
              <a:latin typeface="Arial"/>
              <a:cs typeface="Arial"/>
            </a:endParaRPr>
          </a:p>
          <a:p>
            <a:pPr marL="12700" marR="5080" indent="-635">
              <a:lnSpc>
                <a:spcPts val="1200"/>
              </a:lnSpc>
              <a:spcBef>
                <a:spcPts val="320"/>
              </a:spcBef>
            </a:pPr>
            <a:r>
              <a:rPr dirty="0" sz="1050" spc="-30">
                <a:latin typeface="Arial"/>
                <a:cs typeface="Arial"/>
              </a:rPr>
              <a:t>FluSurv-NET: </a:t>
            </a:r>
            <a:r>
              <a:rPr dirty="0" sz="1050" spc="-25">
                <a:latin typeface="Arial"/>
                <a:cs typeface="Arial"/>
              </a:rPr>
              <a:t>California, Colorado, </a:t>
            </a:r>
            <a:r>
              <a:rPr dirty="0" sz="1050" spc="-15">
                <a:latin typeface="Arial"/>
                <a:cs typeface="Arial"/>
              </a:rPr>
              <a:t>Connecticut, </a:t>
            </a:r>
            <a:r>
              <a:rPr dirty="0" sz="1050" spc="-20">
                <a:latin typeface="Arial"/>
                <a:cs typeface="Arial"/>
              </a:rPr>
              <a:t>Georgia, Maryland </a:t>
            </a:r>
            <a:r>
              <a:rPr dirty="0" sz="1050" spc="-25">
                <a:latin typeface="Arial"/>
                <a:cs typeface="Arial"/>
              </a:rPr>
              <a:t>(Baltimore Metropolitan </a:t>
            </a:r>
            <a:r>
              <a:rPr dirty="0" sz="1050" spc="-28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Area), </a:t>
            </a:r>
            <a:r>
              <a:rPr dirty="0" sz="1050" spc="-10">
                <a:latin typeface="Arial"/>
                <a:cs typeface="Arial"/>
              </a:rPr>
              <a:t>Michigan,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Minnesota,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Mexico,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York, </a:t>
            </a:r>
            <a:r>
              <a:rPr dirty="0" sz="1050" spc="-30">
                <a:latin typeface="Arial"/>
                <a:cs typeface="Arial"/>
              </a:rPr>
              <a:t>Ohio,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Oregon,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Tennessee,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and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Utah.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2940" y="186618"/>
            <a:ext cx="10544175" cy="1305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  <a:tabLst>
                <a:tab pos="2221865" algn="l"/>
              </a:tabLst>
            </a:pPr>
            <a:r>
              <a:rPr dirty="0" sz="2800" spc="-40"/>
              <a:t>Clinical </a:t>
            </a:r>
            <a:r>
              <a:rPr dirty="0" sz="2800" spc="-30"/>
              <a:t>Interventions</a:t>
            </a:r>
            <a:r>
              <a:rPr dirty="0" sz="2800" spc="-25"/>
              <a:t> </a:t>
            </a:r>
            <a:r>
              <a:rPr dirty="0" sz="2800" spc="-55"/>
              <a:t>and </a:t>
            </a:r>
            <a:r>
              <a:rPr dirty="0" sz="2800" spc="-40"/>
              <a:t>Outcomes</a:t>
            </a:r>
            <a:r>
              <a:rPr dirty="0" sz="2800" spc="-35"/>
              <a:t> </a:t>
            </a:r>
            <a:r>
              <a:rPr dirty="0" sz="2800" spc="-20"/>
              <a:t>of </a:t>
            </a:r>
            <a:r>
              <a:rPr dirty="0" sz="2800" spc="-40"/>
              <a:t>Children </a:t>
            </a:r>
            <a:r>
              <a:rPr dirty="0" sz="2800" spc="-65"/>
              <a:t>Aged</a:t>
            </a:r>
            <a:r>
              <a:rPr dirty="0" sz="2800" spc="-60"/>
              <a:t> </a:t>
            </a:r>
            <a:r>
              <a:rPr dirty="0" sz="2800" spc="-110"/>
              <a:t>5-11 </a:t>
            </a:r>
            <a:r>
              <a:rPr dirty="0" sz="2800" spc="-105"/>
              <a:t> </a:t>
            </a:r>
            <a:r>
              <a:rPr dirty="0" sz="2800" spc="-5"/>
              <a:t>years </a:t>
            </a:r>
            <a:r>
              <a:rPr dirty="0" sz="2800" spc="25"/>
              <a:t>with </a:t>
            </a:r>
            <a:r>
              <a:rPr dirty="0" sz="2800" spc="-35"/>
              <a:t>COVID-19 </a:t>
            </a:r>
            <a:r>
              <a:rPr dirty="0" sz="2800" spc="-20"/>
              <a:t>or Influenza-Associated</a:t>
            </a:r>
            <a:r>
              <a:rPr dirty="0" sz="2800" spc="-15"/>
              <a:t> </a:t>
            </a:r>
            <a:r>
              <a:rPr dirty="0" sz="2800" spc="-30"/>
              <a:t>Hospitalizations, </a:t>
            </a:r>
            <a:r>
              <a:rPr dirty="0" sz="2800" spc="-770"/>
              <a:t> </a:t>
            </a:r>
            <a:r>
              <a:rPr dirty="0" sz="2800" spc="-35"/>
              <a:t>COVID-NET</a:t>
            </a:r>
            <a:r>
              <a:rPr dirty="0" baseline="27027" sz="2775" spc="-52"/>
              <a:t>1	</a:t>
            </a:r>
            <a:r>
              <a:rPr dirty="0" sz="2800" spc="-55"/>
              <a:t>and</a:t>
            </a:r>
            <a:r>
              <a:rPr dirty="0" sz="2800" spc="145"/>
              <a:t> </a:t>
            </a:r>
            <a:r>
              <a:rPr dirty="0" sz="2800" spc="-40"/>
              <a:t>FluSurv-NET</a:t>
            </a:r>
            <a:r>
              <a:rPr dirty="0" baseline="27027" sz="2775" spc="-60"/>
              <a:t>2</a:t>
            </a:r>
            <a:endParaRPr baseline="27027" sz="2775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8586" y="1720850"/>
          <a:ext cx="10705465" cy="3594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76190"/>
                <a:gridCol w="2656205"/>
                <a:gridCol w="2971800"/>
              </a:tblGrid>
              <a:tr h="1621155">
                <a:tc gridSpan="2">
                  <a:txBody>
                    <a:bodyPr/>
                    <a:lstStyle/>
                    <a:p>
                      <a:pPr marL="4909185" marR="173355" indent="548640">
                        <a:lnSpc>
                          <a:spcPct val="106700"/>
                        </a:lnSpc>
                        <a:spcBef>
                          <a:spcPts val="1100"/>
                        </a:spcBef>
                      </a:pPr>
                      <a:r>
                        <a:rPr dirty="0" sz="2000" b="1">
                          <a:latin typeface="Arial"/>
                          <a:cs typeface="Arial"/>
                        </a:rPr>
                        <a:t>FluSurv-NET 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2017</a:t>
                      </a:r>
                      <a:r>
                        <a:rPr dirty="0" sz="2000" spc="-30" b="1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2018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2000" spc="-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2018</a:t>
                      </a:r>
                      <a:r>
                        <a:rPr dirty="0" sz="2000" spc="-30" b="1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2019,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5183505" marR="497840" indent="172720">
                        <a:lnSpc>
                          <a:spcPct val="106700"/>
                        </a:lnSpc>
                      </a:pPr>
                      <a:r>
                        <a:rPr dirty="0" sz="2000" spc="-10" b="1">
                          <a:latin typeface="Arial"/>
                          <a:cs typeface="Arial"/>
                        </a:rPr>
                        <a:t>and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2019-2020 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0" b="1">
                          <a:latin typeface="Arial"/>
                          <a:cs typeface="Arial"/>
                        </a:rPr>
                        <a:t>(N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20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1,874),</a:t>
                      </a:r>
                      <a:r>
                        <a:rPr dirty="0" baseline="26748" sz="2025" spc="-7" b="1">
                          <a:latin typeface="Arial"/>
                          <a:cs typeface="Arial"/>
                        </a:rPr>
                        <a:t>3</a:t>
                      </a:r>
                      <a:r>
                        <a:rPr dirty="0" baseline="26748" sz="2025" spc="82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20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40" b="1">
                          <a:latin typeface="Arial"/>
                          <a:cs typeface="Arial"/>
                        </a:rPr>
                        <a:t>(%)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39700">
                    <a:lnT w="12700">
                      <a:solidFill>
                        <a:srgbClr val="000308"/>
                      </a:solidFill>
                      <a:prstDash val="solid"/>
                    </a:lnT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2000" spc="-5" b="1">
                          <a:latin typeface="Arial"/>
                          <a:cs typeface="Arial"/>
                        </a:rPr>
                        <a:t>COVID-NET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 marL="5524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2000" spc="5" b="1">
                          <a:latin typeface="Arial"/>
                          <a:cs typeface="Arial"/>
                        </a:rPr>
                        <a:t>March</a:t>
                      </a:r>
                      <a:r>
                        <a:rPr dirty="0" sz="2000" spc="-114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1,</a:t>
                      </a:r>
                      <a:r>
                        <a:rPr dirty="0" sz="2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2020–August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2000" b="1">
                          <a:latin typeface="Arial"/>
                          <a:cs typeface="Arial"/>
                        </a:rPr>
                        <a:t>31,</a:t>
                      </a:r>
                      <a:r>
                        <a:rPr dirty="0" sz="2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2021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2000" spc="-20" b="1">
                          <a:latin typeface="Arial"/>
                          <a:cs typeface="Arial"/>
                        </a:rPr>
                        <a:t>(N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20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696),</a:t>
                      </a:r>
                      <a:r>
                        <a:rPr dirty="0" baseline="26748" sz="2025" spc="-7" b="1">
                          <a:latin typeface="Arial"/>
                          <a:cs typeface="Arial"/>
                        </a:rPr>
                        <a:t>4</a:t>
                      </a:r>
                      <a:r>
                        <a:rPr dirty="0" baseline="26748" sz="2025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2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40" b="1">
                          <a:latin typeface="Arial"/>
                          <a:cs typeface="Arial"/>
                        </a:rPr>
                        <a:t>(%)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60020">
                    <a:lnT w="12700">
                      <a:solidFill>
                        <a:srgbClr val="000308"/>
                      </a:solidFill>
                      <a:prstDash val="solid"/>
                    </a:lnT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</a:tr>
              <a:tr h="49784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2000" spc="-10" b="1">
                          <a:latin typeface="Arial"/>
                          <a:cs typeface="Arial"/>
                        </a:rPr>
                        <a:t>Hospital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length</a:t>
                      </a:r>
                      <a:r>
                        <a:rPr dirty="0" sz="2000" spc="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2000" spc="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 b="1">
                          <a:latin typeface="Arial"/>
                          <a:cs typeface="Arial"/>
                        </a:rPr>
                        <a:t>stay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5" b="1">
                          <a:latin typeface="Arial"/>
                          <a:cs typeface="Arial"/>
                        </a:rPr>
                        <a:t>(median,</a:t>
                      </a:r>
                      <a:r>
                        <a:rPr dirty="0" sz="20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IQR)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34671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2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(1-4)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3</a:t>
                      </a:r>
                      <a:r>
                        <a:rPr dirty="0" sz="2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(2-6)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 spc="-5" b="1">
                          <a:latin typeface="Arial"/>
                          <a:cs typeface="Arial"/>
                        </a:rPr>
                        <a:t>ICU</a:t>
                      </a:r>
                      <a:r>
                        <a:rPr dirty="0" sz="20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5" b="1">
                          <a:latin typeface="Arial"/>
                          <a:cs typeface="Arial"/>
                        </a:rPr>
                        <a:t>admission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/>
                </a:tc>
                <a:tc>
                  <a:txBody>
                    <a:bodyPr/>
                    <a:lstStyle/>
                    <a:p>
                      <a:pPr algn="ctr" marR="33782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398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21.2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/>
                </a:tc>
                <a:tc>
                  <a:txBody>
                    <a:bodyPr/>
                    <a:lstStyle/>
                    <a:p>
                      <a:pPr algn="ctr" marL="55244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222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31.9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/>
                </a:tc>
              </a:tr>
              <a:tr h="49339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-25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2000" spc="85" b="1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85" b="1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229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0" b="1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ec</a:t>
                      </a:r>
                      <a:r>
                        <a:rPr dirty="0" sz="2000" spc="-25" b="1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-25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ca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20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85" b="1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25" b="1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2000" spc="-3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il</a:t>
                      </a:r>
                      <a:r>
                        <a:rPr dirty="0" sz="2000" spc="5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-3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-25" b="1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000" b="1">
                          <a:latin typeface="Arial"/>
                          <a:cs typeface="Arial"/>
                        </a:rPr>
                        <a:t>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/>
                </a:tc>
                <a:tc>
                  <a:txBody>
                    <a:bodyPr/>
                    <a:lstStyle/>
                    <a:p>
                      <a:pPr algn="ctr" marR="33845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87</a:t>
                      </a:r>
                      <a:r>
                        <a:rPr dirty="0" sz="2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4.6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/>
                </a:tc>
                <a:tc>
                  <a:txBody>
                    <a:bodyPr/>
                    <a:lstStyle/>
                    <a:p>
                      <a:pPr algn="ctr" marL="5461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>
                          <a:latin typeface="Arial"/>
                          <a:cs typeface="Arial"/>
                        </a:rPr>
                        <a:t>50</a:t>
                      </a:r>
                      <a:r>
                        <a:rPr dirty="0" sz="2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7.2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/>
                </a:tc>
              </a:tr>
              <a:tr h="48895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 b="1">
                          <a:latin typeface="Arial"/>
                          <a:cs typeface="Arial"/>
                        </a:rPr>
                        <a:t>Died</a:t>
                      </a:r>
                      <a:r>
                        <a:rPr dirty="0" sz="20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 b="1">
                          <a:latin typeface="Arial"/>
                          <a:cs typeface="Arial"/>
                        </a:rPr>
                        <a:t>during</a:t>
                      </a:r>
                      <a:r>
                        <a:rPr dirty="0" sz="20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 b="1">
                          <a:latin typeface="Arial"/>
                          <a:cs typeface="Arial"/>
                        </a:rPr>
                        <a:t>hospitalization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845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 spc="-80">
                          <a:latin typeface="Arial"/>
                          <a:cs typeface="Arial"/>
                        </a:rPr>
                        <a:t>11</a:t>
                      </a:r>
                      <a:r>
                        <a:rPr dirty="0" sz="2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0.6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461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2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" b="1">
                          <a:latin typeface="Arial"/>
                          <a:cs typeface="Arial"/>
                        </a:rPr>
                        <a:t>0.6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80645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78355" y="5378785"/>
            <a:ext cx="9691370" cy="124523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14300" indent="-102235">
              <a:lnSpc>
                <a:spcPct val="100000"/>
              </a:lnSpc>
              <a:spcBef>
                <a:spcPts val="360"/>
              </a:spcBef>
              <a:buAutoNum type="arabicPlain"/>
              <a:tabLst>
                <a:tab pos="114935" algn="l"/>
              </a:tabLst>
            </a:pPr>
            <a:r>
              <a:rPr dirty="0" sz="1050" spc="-30">
                <a:latin typeface="Arial"/>
                <a:cs typeface="Arial"/>
              </a:rPr>
              <a:t>COVID-NET-California,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Colorado,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Connecticut,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Georgia,</a:t>
            </a:r>
            <a:r>
              <a:rPr dirty="0" sz="1050" spc="-9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Iowa,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Maryland</a:t>
            </a:r>
            <a:r>
              <a:rPr dirty="0" sz="1050" spc="-6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(entire</a:t>
            </a:r>
            <a:r>
              <a:rPr dirty="0" sz="1050" spc="-6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state),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Michigan,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Minnesota,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Mexico,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York,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Ohio,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Oregon,</a:t>
            </a:r>
            <a:r>
              <a:rPr dirty="0" sz="1050" spc="-9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Tennessee,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and</a:t>
            </a:r>
            <a:r>
              <a:rPr dirty="0" sz="1050" spc="-6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Utah.</a:t>
            </a:r>
            <a:endParaRPr sz="1050">
              <a:latin typeface="Arial"/>
              <a:cs typeface="Arial"/>
            </a:endParaRPr>
          </a:p>
          <a:p>
            <a:pPr marL="12700" marR="614045">
              <a:lnSpc>
                <a:spcPts val="1200"/>
              </a:lnSpc>
              <a:spcBef>
                <a:spcPts val="350"/>
              </a:spcBef>
              <a:buAutoNum type="arabicPlain"/>
              <a:tabLst>
                <a:tab pos="114935" algn="l"/>
              </a:tabLst>
            </a:pPr>
            <a:r>
              <a:rPr dirty="0" sz="1050" spc="-30">
                <a:latin typeface="Arial"/>
                <a:cs typeface="Arial"/>
              </a:rPr>
              <a:t>FluSurv-NET: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California,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Colorado,</a:t>
            </a:r>
            <a:r>
              <a:rPr dirty="0" sz="105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Connecticut,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Georgia,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Maryland</a:t>
            </a:r>
            <a:r>
              <a:rPr dirty="0" sz="1050" spc="-5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(Baltimore</a:t>
            </a:r>
            <a:r>
              <a:rPr dirty="0" sz="1050" spc="-6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Metropolitan</a:t>
            </a:r>
            <a:r>
              <a:rPr dirty="0" sz="1050" spc="-5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Area),</a:t>
            </a:r>
            <a:r>
              <a:rPr dirty="0" sz="105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Michigan,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Minnesota,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Mexico,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New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York,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Ohio,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Oregon, 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Tennessee,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and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Utah.</a:t>
            </a:r>
            <a:r>
              <a:rPr dirty="0" sz="1050" spc="-25">
                <a:latin typeface="Arial"/>
                <a:cs typeface="Arial"/>
              </a:rPr>
              <a:t> Surveillance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conducted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from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October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1-April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30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each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season</a:t>
            </a:r>
            <a:endParaRPr sz="1050">
              <a:latin typeface="Arial"/>
              <a:cs typeface="Arial"/>
            </a:endParaRPr>
          </a:p>
          <a:p>
            <a:pPr marL="12700" marR="130810">
              <a:lnSpc>
                <a:spcPts val="1200"/>
              </a:lnSpc>
              <a:spcBef>
                <a:spcPts val="320"/>
              </a:spcBef>
              <a:buAutoNum type="arabicPlain"/>
              <a:tabLst>
                <a:tab pos="114935" algn="l"/>
              </a:tabLst>
            </a:pPr>
            <a:r>
              <a:rPr dirty="0" sz="1050" spc="-20">
                <a:latin typeface="Arial"/>
                <a:cs typeface="Arial"/>
              </a:rPr>
              <a:t>Includes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those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with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complete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clinical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data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(~97%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of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pediatric</a:t>
            </a:r>
            <a:r>
              <a:rPr dirty="0" sz="1050" spc="-8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cases)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on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hospital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length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of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stay,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ICU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admission,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invasive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mechanical</a:t>
            </a:r>
            <a:r>
              <a:rPr dirty="0" sz="1050" spc="-114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ventilation,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and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disposition</a:t>
            </a:r>
            <a:r>
              <a:rPr dirty="0" sz="1050" spc="-14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discharge 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(i.e.,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discharged</a:t>
            </a:r>
            <a:r>
              <a:rPr dirty="0" sz="1050" spc="-150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alive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died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in-hospital).</a:t>
            </a:r>
            <a:endParaRPr sz="1050">
              <a:latin typeface="Arial"/>
              <a:cs typeface="Arial"/>
            </a:endParaRPr>
          </a:p>
          <a:p>
            <a:pPr marL="12700" marR="130810">
              <a:lnSpc>
                <a:spcPts val="1200"/>
              </a:lnSpc>
              <a:spcBef>
                <a:spcPts val="244"/>
              </a:spcBef>
              <a:buAutoNum type="arabicPlain"/>
              <a:tabLst>
                <a:tab pos="114935" algn="l"/>
              </a:tabLst>
            </a:pPr>
            <a:r>
              <a:rPr dirty="0" sz="1050" spc="-20">
                <a:latin typeface="Arial"/>
                <a:cs typeface="Arial"/>
              </a:rPr>
              <a:t>Includes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those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with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complete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clinical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 spc="-30">
                <a:latin typeface="Arial"/>
                <a:cs typeface="Arial"/>
              </a:rPr>
              <a:t>data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(~90%</a:t>
            </a:r>
            <a:r>
              <a:rPr dirty="0" sz="1050" spc="-9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of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pediatric</a:t>
            </a:r>
            <a:r>
              <a:rPr dirty="0" sz="1050" spc="-8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cases)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on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hospital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length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of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stay,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ICU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admission,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invasive</a:t>
            </a:r>
            <a:r>
              <a:rPr dirty="0" sz="1050" spc="-7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mechanical</a:t>
            </a:r>
            <a:r>
              <a:rPr dirty="0" sz="1050" spc="-114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ventilation,</a:t>
            </a:r>
            <a:r>
              <a:rPr dirty="0" sz="1050" spc="-10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and</a:t>
            </a:r>
            <a:r>
              <a:rPr dirty="0" sz="1050" spc="-6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disposition</a:t>
            </a:r>
            <a:r>
              <a:rPr dirty="0" sz="1050" spc="-14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discharge 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5">
                <a:latin typeface="Arial"/>
                <a:cs typeface="Arial"/>
              </a:rPr>
              <a:t>(i.e.,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discharged</a:t>
            </a:r>
            <a:r>
              <a:rPr dirty="0" sz="1050" spc="-150">
                <a:latin typeface="Arial"/>
                <a:cs typeface="Arial"/>
              </a:rPr>
              <a:t> </a:t>
            </a:r>
            <a:r>
              <a:rPr dirty="0" sz="1050" spc="-35">
                <a:latin typeface="Arial"/>
                <a:cs typeface="Arial"/>
              </a:rPr>
              <a:t>alive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or</a:t>
            </a:r>
            <a:r>
              <a:rPr dirty="0" sz="1050" spc="-80">
                <a:latin typeface="Arial"/>
                <a:cs typeface="Arial"/>
              </a:rPr>
              <a:t> </a:t>
            </a:r>
            <a:r>
              <a:rPr dirty="0" sz="1050" spc="-15">
                <a:latin typeface="Arial"/>
                <a:cs typeface="Arial"/>
              </a:rPr>
              <a:t>died</a:t>
            </a:r>
            <a:r>
              <a:rPr dirty="0" sz="1050" spc="-7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in-hospital).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819" y="98805"/>
            <a:ext cx="9758680" cy="104203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90"/>
              </a:spcBef>
              <a:tabLst>
                <a:tab pos="5782945" algn="l"/>
                <a:tab pos="6870700" algn="l"/>
              </a:tabLst>
            </a:pPr>
            <a:r>
              <a:rPr dirty="0" sz="2850" spc="-20"/>
              <a:t>Children</a:t>
            </a:r>
            <a:r>
              <a:rPr dirty="0" sz="2850" spc="260"/>
              <a:t> </a:t>
            </a:r>
            <a:r>
              <a:rPr dirty="0" sz="2850" spc="-5"/>
              <a:t>Aged</a:t>
            </a:r>
            <a:r>
              <a:rPr dirty="0" sz="2850" spc="105"/>
              <a:t> </a:t>
            </a:r>
            <a:r>
              <a:rPr dirty="0" sz="2850" spc="-30"/>
              <a:t>5–11</a:t>
            </a:r>
            <a:r>
              <a:rPr dirty="0" sz="2850" spc="20"/>
              <a:t> </a:t>
            </a:r>
            <a:r>
              <a:rPr dirty="0" sz="2850" spc="-20"/>
              <a:t>Years</a:t>
            </a:r>
            <a:r>
              <a:rPr dirty="0" sz="2850" spc="100"/>
              <a:t> </a:t>
            </a:r>
            <a:r>
              <a:rPr dirty="0" sz="2850" spc="-10"/>
              <a:t>Hospitalized	</a:t>
            </a:r>
            <a:r>
              <a:rPr dirty="0" sz="2850" spc="10"/>
              <a:t>with</a:t>
            </a:r>
            <a:r>
              <a:rPr dirty="0" sz="2850" spc="-50"/>
              <a:t> </a:t>
            </a:r>
            <a:r>
              <a:rPr dirty="0" sz="2850" spc="5"/>
              <a:t>COVID-19— </a:t>
            </a:r>
            <a:r>
              <a:rPr dirty="0" sz="2850" spc="-780"/>
              <a:t> </a:t>
            </a:r>
            <a:r>
              <a:rPr dirty="0" sz="2850" spc="-20"/>
              <a:t>COVID-NET,</a:t>
            </a:r>
            <a:r>
              <a:rPr dirty="0" sz="2850" spc="195"/>
              <a:t> </a:t>
            </a:r>
            <a:r>
              <a:rPr dirty="0" sz="2850" spc="10"/>
              <a:t>March</a:t>
            </a:r>
            <a:r>
              <a:rPr dirty="0" sz="2850" spc="30"/>
              <a:t> </a:t>
            </a:r>
            <a:r>
              <a:rPr dirty="0" sz="2850" spc="-10"/>
              <a:t>2020–August	</a:t>
            </a:r>
            <a:r>
              <a:rPr dirty="0" sz="2850" spc="10"/>
              <a:t>2021</a:t>
            </a:r>
            <a:endParaRPr sz="2850"/>
          </a:p>
        </p:txBody>
      </p:sp>
      <p:sp>
        <p:nvSpPr>
          <p:cNvPr id="3" name="object 3"/>
          <p:cNvSpPr txBox="1"/>
          <p:nvPr/>
        </p:nvSpPr>
        <p:spPr>
          <a:xfrm>
            <a:off x="688340" y="1394188"/>
            <a:ext cx="10615295" cy="3060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717540" algn="l"/>
              </a:tabLst>
            </a:pPr>
            <a:r>
              <a:rPr dirty="0" sz="1850" spc="20" b="1">
                <a:latin typeface="Arial"/>
                <a:cs typeface="Arial"/>
              </a:rPr>
              <a:t>D</a:t>
            </a:r>
            <a:r>
              <a:rPr dirty="0" sz="1850" spc="5" b="1">
                <a:latin typeface="Arial"/>
                <a:cs typeface="Arial"/>
              </a:rPr>
              <a:t>e</a:t>
            </a:r>
            <a:r>
              <a:rPr dirty="0" sz="1850" spc="-130" b="1">
                <a:latin typeface="Arial"/>
                <a:cs typeface="Arial"/>
              </a:rPr>
              <a:t>m</a:t>
            </a:r>
            <a:r>
              <a:rPr dirty="0" sz="1850" spc="-15" b="1">
                <a:latin typeface="Arial"/>
                <a:cs typeface="Arial"/>
              </a:rPr>
              <a:t>og</a:t>
            </a:r>
            <a:r>
              <a:rPr dirty="0" sz="1850" spc="-5" b="1">
                <a:latin typeface="Arial"/>
                <a:cs typeface="Arial"/>
              </a:rPr>
              <a:t>r</a:t>
            </a:r>
            <a:r>
              <a:rPr dirty="0" sz="1850" spc="5" b="1">
                <a:latin typeface="Arial"/>
                <a:cs typeface="Arial"/>
              </a:rPr>
              <a:t>a</a:t>
            </a:r>
            <a:r>
              <a:rPr dirty="0" sz="1850" spc="-15" b="1">
                <a:latin typeface="Arial"/>
                <a:cs typeface="Arial"/>
              </a:rPr>
              <a:t>p</a:t>
            </a:r>
            <a:r>
              <a:rPr dirty="0" sz="1850" spc="65" b="1">
                <a:latin typeface="Arial"/>
                <a:cs typeface="Arial"/>
              </a:rPr>
              <a:t>h</a:t>
            </a:r>
            <a:r>
              <a:rPr dirty="0" sz="1850" spc="-40" b="1">
                <a:latin typeface="Arial"/>
                <a:cs typeface="Arial"/>
              </a:rPr>
              <a:t>i</a:t>
            </a:r>
            <a:r>
              <a:rPr dirty="0" sz="1850" spc="-10" b="1">
                <a:latin typeface="Arial"/>
                <a:cs typeface="Arial"/>
              </a:rPr>
              <a:t>c</a:t>
            </a:r>
            <a:r>
              <a:rPr dirty="0" sz="1850" spc="-180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a</a:t>
            </a:r>
            <a:r>
              <a:rPr dirty="0" sz="1850" spc="65" b="1">
                <a:latin typeface="Arial"/>
                <a:cs typeface="Arial"/>
              </a:rPr>
              <a:t>n</a:t>
            </a:r>
            <a:r>
              <a:rPr dirty="0" sz="1850" spc="-10" b="1">
                <a:latin typeface="Arial"/>
                <a:cs typeface="Arial"/>
              </a:rPr>
              <a:t>d</a:t>
            </a:r>
            <a:r>
              <a:rPr dirty="0" sz="1850" spc="-200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c</a:t>
            </a:r>
            <a:r>
              <a:rPr dirty="0" sz="1850" spc="40" b="1">
                <a:latin typeface="Arial"/>
                <a:cs typeface="Arial"/>
              </a:rPr>
              <a:t>l</a:t>
            </a:r>
            <a:r>
              <a:rPr dirty="0" sz="1850" spc="40" b="1">
                <a:latin typeface="Arial"/>
                <a:cs typeface="Arial"/>
              </a:rPr>
              <a:t>i</a:t>
            </a:r>
            <a:r>
              <a:rPr dirty="0" sz="1850" spc="-15" b="1">
                <a:latin typeface="Arial"/>
                <a:cs typeface="Arial"/>
              </a:rPr>
              <a:t>n</a:t>
            </a:r>
            <a:r>
              <a:rPr dirty="0" sz="1850" spc="-40" b="1">
                <a:latin typeface="Arial"/>
                <a:cs typeface="Arial"/>
              </a:rPr>
              <a:t>i</a:t>
            </a:r>
            <a:r>
              <a:rPr dirty="0" sz="1850" spc="5" b="1">
                <a:latin typeface="Arial"/>
                <a:cs typeface="Arial"/>
              </a:rPr>
              <a:t>c</a:t>
            </a:r>
            <a:r>
              <a:rPr dirty="0" sz="1850" spc="-75" b="1">
                <a:latin typeface="Arial"/>
                <a:cs typeface="Arial"/>
              </a:rPr>
              <a:t>a</a:t>
            </a:r>
            <a:r>
              <a:rPr dirty="0" sz="1850" spc="-5" b="1">
                <a:latin typeface="Arial"/>
                <a:cs typeface="Arial"/>
              </a:rPr>
              <a:t>l</a:t>
            </a:r>
            <a:r>
              <a:rPr dirty="0" sz="1850" spc="-70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c</a:t>
            </a:r>
            <a:r>
              <a:rPr dirty="0" sz="1850" spc="-15" b="1">
                <a:latin typeface="Arial"/>
                <a:cs typeface="Arial"/>
              </a:rPr>
              <a:t>h</a:t>
            </a:r>
            <a:r>
              <a:rPr dirty="0" sz="1850" spc="-75" b="1">
                <a:latin typeface="Arial"/>
                <a:cs typeface="Arial"/>
              </a:rPr>
              <a:t>a</a:t>
            </a:r>
            <a:r>
              <a:rPr dirty="0" sz="1850" spc="-5" b="1">
                <a:latin typeface="Arial"/>
                <a:cs typeface="Arial"/>
              </a:rPr>
              <a:t>r</a:t>
            </a:r>
            <a:r>
              <a:rPr dirty="0" sz="1850" spc="5" b="1">
                <a:latin typeface="Arial"/>
                <a:cs typeface="Arial"/>
              </a:rPr>
              <a:t>a</a:t>
            </a:r>
            <a:r>
              <a:rPr dirty="0" sz="1850" spc="-75" b="1">
                <a:latin typeface="Arial"/>
                <a:cs typeface="Arial"/>
              </a:rPr>
              <a:t>c</a:t>
            </a:r>
            <a:r>
              <a:rPr dirty="0" sz="1850" spc="20" b="1">
                <a:latin typeface="Arial"/>
                <a:cs typeface="Arial"/>
              </a:rPr>
              <a:t>t</a:t>
            </a:r>
            <a:r>
              <a:rPr dirty="0" sz="1850" spc="-75" b="1">
                <a:latin typeface="Arial"/>
                <a:cs typeface="Arial"/>
              </a:rPr>
              <a:t>e</a:t>
            </a:r>
            <a:r>
              <a:rPr dirty="0" sz="1850" spc="-5" b="1">
                <a:latin typeface="Arial"/>
                <a:cs typeface="Arial"/>
              </a:rPr>
              <a:t>r</a:t>
            </a:r>
            <a:r>
              <a:rPr dirty="0" sz="1850" spc="-40" b="1">
                <a:latin typeface="Arial"/>
                <a:cs typeface="Arial"/>
              </a:rPr>
              <a:t>i</a:t>
            </a:r>
            <a:r>
              <a:rPr dirty="0" sz="1850" spc="5" b="1">
                <a:latin typeface="Arial"/>
                <a:cs typeface="Arial"/>
              </a:rPr>
              <a:t>s</a:t>
            </a:r>
            <a:r>
              <a:rPr dirty="0" sz="1850" spc="-60" b="1">
                <a:latin typeface="Arial"/>
                <a:cs typeface="Arial"/>
              </a:rPr>
              <a:t>t</a:t>
            </a:r>
            <a:r>
              <a:rPr dirty="0" sz="1850" spc="-40" b="1">
                <a:latin typeface="Arial"/>
                <a:cs typeface="Arial"/>
              </a:rPr>
              <a:t>i</a:t>
            </a:r>
            <a:r>
              <a:rPr dirty="0" sz="1850" spc="5" b="1">
                <a:latin typeface="Arial"/>
                <a:cs typeface="Arial"/>
              </a:rPr>
              <a:t>c</a:t>
            </a:r>
            <a:r>
              <a:rPr dirty="0" sz="1850" spc="-10" b="1">
                <a:latin typeface="Arial"/>
                <a:cs typeface="Arial"/>
              </a:rPr>
              <a:t>s</a:t>
            </a:r>
            <a:r>
              <a:rPr dirty="0" sz="1850" b="1">
                <a:latin typeface="Arial"/>
                <a:cs typeface="Arial"/>
              </a:rPr>
              <a:t>	</a:t>
            </a:r>
            <a:r>
              <a:rPr dirty="0" sz="1850" spc="-40" b="1">
                <a:latin typeface="Arial"/>
                <a:cs typeface="Arial"/>
              </a:rPr>
              <a:t>P</a:t>
            </a:r>
            <a:r>
              <a:rPr dirty="0" sz="1850" spc="-5" b="1">
                <a:latin typeface="Arial"/>
                <a:cs typeface="Arial"/>
              </a:rPr>
              <a:t>r</a:t>
            </a:r>
            <a:r>
              <a:rPr dirty="0" sz="1850" spc="5" b="1">
                <a:latin typeface="Arial"/>
                <a:cs typeface="Arial"/>
              </a:rPr>
              <a:t>eva</a:t>
            </a:r>
            <a:r>
              <a:rPr dirty="0" sz="1850" spc="40" b="1">
                <a:latin typeface="Arial"/>
                <a:cs typeface="Arial"/>
              </a:rPr>
              <a:t>l</a:t>
            </a:r>
            <a:r>
              <a:rPr dirty="0" sz="1850" spc="5" b="1">
                <a:latin typeface="Arial"/>
                <a:cs typeface="Arial"/>
              </a:rPr>
              <a:t>e</a:t>
            </a:r>
            <a:r>
              <a:rPr dirty="0" sz="1850" spc="-15" b="1">
                <a:latin typeface="Arial"/>
                <a:cs typeface="Arial"/>
              </a:rPr>
              <a:t>n</a:t>
            </a:r>
            <a:r>
              <a:rPr dirty="0" sz="1850" spc="-75" b="1">
                <a:latin typeface="Arial"/>
                <a:cs typeface="Arial"/>
              </a:rPr>
              <a:t>c</a:t>
            </a:r>
            <a:r>
              <a:rPr dirty="0" sz="1850" spc="-10" b="1">
                <a:latin typeface="Arial"/>
                <a:cs typeface="Arial"/>
              </a:rPr>
              <a:t>e</a:t>
            </a:r>
            <a:r>
              <a:rPr dirty="0" sz="1850" spc="-180" b="1">
                <a:latin typeface="Arial"/>
                <a:cs typeface="Arial"/>
              </a:rPr>
              <a:t> </a:t>
            </a:r>
            <a:r>
              <a:rPr dirty="0" sz="1850" spc="-15" b="1">
                <a:latin typeface="Arial"/>
                <a:cs typeface="Arial"/>
              </a:rPr>
              <a:t>o</a:t>
            </a:r>
            <a:r>
              <a:rPr dirty="0" sz="1850" spc="-5" b="1">
                <a:latin typeface="Arial"/>
                <a:cs typeface="Arial"/>
              </a:rPr>
              <a:t>f</a:t>
            </a:r>
            <a:r>
              <a:rPr dirty="0" sz="1850" spc="-170" b="1">
                <a:latin typeface="Arial"/>
                <a:cs typeface="Arial"/>
              </a:rPr>
              <a:t> </a:t>
            </a:r>
            <a:r>
              <a:rPr dirty="0" sz="1850" spc="65" b="1">
                <a:latin typeface="Arial"/>
                <a:cs typeface="Arial"/>
              </a:rPr>
              <a:t>un</a:t>
            </a:r>
            <a:r>
              <a:rPr dirty="0" sz="1850" spc="-15" b="1">
                <a:latin typeface="Arial"/>
                <a:cs typeface="Arial"/>
              </a:rPr>
              <a:t>d</a:t>
            </a:r>
            <a:r>
              <a:rPr dirty="0" sz="1850" spc="5" b="1">
                <a:latin typeface="Arial"/>
                <a:cs typeface="Arial"/>
              </a:rPr>
              <a:t>e</a:t>
            </a:r>
            <a:r>
              <a:rPr dirty="0" sz="1850" spc="-5" b="1">
                <a:latin typeface="Arial"/>
                <a:cs typeface="Arial"/>
              </a:rPr>
              <a:t>r</a:t>
            </a:r>
            <a:r>
              <a:rPr dirty="0" sz="1850" spc="-40" b="1">
                <a:latin typeface="Arial"/>
                <a:cs typeface="Arial"/>
              </a:rPr>
              <a:t>l</a:t>
            </a:r>
            <a:r>
              <a:rPr dirty="0" sz="1850" spc="-155" b="1">
                <a:latin typeface="Arial"/>
                <a:cs typeface="Arial"/>
              </a:rPr>
              <a:t>y</a:t>
            </a:r>
            <a:r>
              <a:rPr dirty="0" sz="1850" spc="40" b="1">
                <a:latin typeface="Arial"/>
                <a:cs typeface="Arial"/>
              </a:rPr>
              <a:t>i</a:t>
            </a:r>
            <a:r>
              <a:rPr dirty="0" sz="1850" spc="65" b="1">
                <a:latin typeface="Arial"/>
                <a:cs typeface="Arial"/>
              </a:rPr>
              <a:t>n</a:t>
            </a:r>
            <a:r>
              <a:rPr dirty="0" sz="1850" spc="-10" b="1">
                <a:latin typeface="Arial"/>
                <a:cs typeface="Arial"/>
              </a:rPr>
              <a:t>g</a:t>
            </a:r>
            <a:r>
              <a:rPr dirty="0" sz="1850" spc="-120" b="1">
                <a:latin typeface="Arial"/>
                <a:cs typeface="Arial"/>
              </a:rPr>
              <a:t> </a:t>
            </a:r>
            <a:r>
              <a:rPr dirty="0" sz="1850" spc="-130" b="1">
                <a:latin typeface="Arial"/>
                <a:cs typeface="Arial"/>
              </a:rPr>
              <a:t>m</a:t>
            </a:r>
            <a:r>
              <a:rPr dirty="0" sz="1850" spc="5" b="1">
                <a:latin typeface="Arial"/>
                <a:cs typeface="Arial"/>
              </a:rPr>
              <a:t>e</a:t>
            </a:r>
            <a:r>
              <a:rPr dirty="0" sz="1850" spc="-15" b="1">
                <a:latin typeface="Arial"/>
                <a:cs typeface="Arial"/>
              </a:rPr>
              <a:t>d</a:t>
            </a:r>
            <a:r>
              <a:rPr dirty="0" sz="1850" spc="40" b="1">
                <a:latin typeface="Arial"/>
                <a:cs typeface="Arial"/>
              </a:rPr>
              <a:t>i</a:t>
            </a:r>
            <a:r>
              <a:rPr dirty="0" sz="1850" spc="5" b="1">
                <a:latin typeface="Arial"/>
                <a:cs typeface="Arial"/>
              </a:rPr>
              <a:t>c</a:t>
            </a:r>
            <a:r>
              <a:rPr dirty="0" sz="1850" spc="-75" b="1">
                <a:latin typeface="Arial"/>
                <a:cs typeface="Arial"/>
              </a:rPr>
              <a:t>a</a:t>
            </a:r>
            <a:r>
              <a:rPr dirty="0" sz="1850" spc="-5" b="1">
                <a:latin typeface="Arial"/>
                <a:cs typeface="Arial"/>
              </a:rPr>
              <a:t>l</a:t>
            </a:r>
            <a:r>
              <a:rPr dirty="0" sz="1850" spc="-70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c</a:t>
            </a:r>
            <a:r>
              <a:rPr dirty="0" sz="1850" spc="-15" b="1">
                <a:latin typeface="Arial"/>
                <a:cs typeface="Arial"/>
              </a:rPr>
              <a:t>o</a:t>
            </a:r>
            <a:r>
              <a:rPr dirty="0" sz="1850" spc="-15" b="1">
                <a:latin typeface="Arial"/>
                <a:cs typeface="Arial"/>
              </a:rPr>
              <a:t>n</a:t>
            </a:r>
            <a:r>
              <a:rPr dirty="0" sz="1850" spc="-95" b="1">
                <a:latin typeface="Arial"/>
                <a:cs typeface="Arial"/>
              </a:rPr>
              <a:t>d</a:t>
            </a:r>
            <a:r>
              <a:rPr dirty="0" sz="1850" spc="40" b="1">
                <a:latin typeface="Arial"/>
                <a:cs typeface="Arial"/>
              </a:rPr>
              <a:t>i</a:t>
            </a:r>
            <a:r>
              <a:rPr dirty="0" sz="1850" spc="-60" b="1">
                <a:latin typeface="Arial"/>
                <a:cs typeface="Arial"/>
              </a:rPr>
              <a:t>t</a:t>
            </a:r>
            <a:r>
              <a:rPr dirty="0" sz="1850" spc="-40" b="1">
                <a:latin typeface="Arial"/>
                <a:cs typeface="Arial"/>
              </a:rPr>
              <a:t>i</a:t>
            </a:r>
            <a:r>
              <a:rPr dirty="0" sz="1850" spc="-15" b="1">
                <a:latin typeface="Arial"/>
                <a:cs typeface="Arial"/>
              </a:rPr>
              <a:t>on</a:t>
            </a:r>
            <a:r>
              <a:rPr dirty="0" sz="1850" spc="-10" b="1">
                <a:latin typeface="Arial"/>
                <a:cs typeface="Arial"/>
              </a:rPr>
              <a:t>s</a:t>
            </a:r>
            <a:endParaRPr sz="18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3250" y="1777988"/>
          <a:ext cx="4048760" cy="3639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1750"/>
                <a:gridCol w="668019"/>
                <a:gridCol w="789305"/>
              </a:tblGrid>
              <a:tr h="284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ts val="1839"/>
                        </a:lnSpc>
                      </a:pPr>
                      <a:r>
                        <a:rPr dirty="0" sz="1600">
                          <a:latin typeface="Arial"/>
                          <a:cs typeface="Arial"/>
                        </a:rPr>
                        <a:t>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9535">
                        <a:lnSpc>
                          <a:spcPts val="1839"/>
                        </a:lnSpc>
                      </a:pPr>
                      <a:r>
                        <a:rPr dirty="0" sz="1600" spc="15">
                          <a:latin typeface="Arial"/>
                          <a:cs typeface="Arial"/>
                        </a:rPr>
                        <a:t>(%)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91440">
                        <a:lnSpc>
                          <a:spcPts val="1839"/>
                        </a:lnSpc>
                      </a:pPr>
                      <a:r>
                        <a:rPr dirty="0" sz="1600" spc="-5" b="1">
                          <a:latin typeface="Arial"/>
                          <a:cs typeface="Arial"/>
                        </a:rPr>
                        <a:t>Total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1839"/>
                        </a:lnSpc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562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Arial"/>
                          <a:cs typeface="Arial"/>
                        </a:rPr>
                        <a:t>(100)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2F2F2"/>
                    </a:solidFill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marL="91440">
                        <a:lnSpc>
                          <a:spcPts val="1839"/>
                        </a:lnSpc>
                      </a:pPr>
                      <a:r>
                        <a:rPr dirty="0" sz="1600" spc="-50" b="1">
                          <a:latin typeface="Arial"/>
                          <a:cs typeface="Arial"/>
                        </a:rPr>
                        <a:t>Age</a:t>
                      </a:r>
                      <a:r>
                        <a:rPr dirty="0" sz="16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b="1">
                          <a:latin typeface="Arial"/>
                          <a:cs typeface="Arial"/>
                        </a:rPr>
                        <a:t>(yrs)</a:t>
                      </a:r>
                      <a:r>
                        <a:rPr dirty="0" sz="16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b="1">
                          <a:latin typeface="Arial"/>
                          <a:cs typeface="Arial"/>
                        </a:rPr>
                        <a:t>‒</a:t>
                      </a:r>
                      <a:r>
                        <a:rPr dirty="0" sz="16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5" b="1">
                          <a:latin typeface="Arial"/>
                          <a:cs typeface="Arial"/>
                        </a:rPr>
                        <a:t>median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ts val="1900"/>
                        </a:lnSpc>
                      </a:pPr>
                      <a:r>
                        <a:rPr dirty="0" sz="1600" spc="-5" b="1">
                          <a:latin typeface="Arial"/>
                          <a:cs typeface="Arial"/>
                        </a:rPr>
                        <a:t>(IQR)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ts val="1839"/>
                        </a:lnSpc>
                      </a:pPr>
                      <a:r>
                        <a:rPr dirty="0" sz="160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Arial"/>
                          <a:cs typeface="Arial"/>
                        </a:rPr>
                        <a:t>(6–10)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91440">
                        <a:lnSpc>
                          <a:spcPts val="1839"/>
                        </a:lnSpc>
                      </a:pPr>
                      <a:r>
                        <a:rPr dirty="0" sz="1600" spc="-15" b="1">
                          <a:latin typeface="Arial"/>
                          <a:cs typeface="Arial"/>
                        </a:rPr>
                        <a:t>Sex</a:t>
                      </a:r>
                      <a:r>
                        <a:rPr dirty="0" sz="1600" spc="-5" b="1">
                          <a:latin typeface="Arial"/>
                          <a:cs typeface="Arial"/>
                        </a:rPr>
                        <a:t> –</a:t>
                      </a:r>
                      <a:r>
                        <a:rPr dirty="0" sz="16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" b="1">
                          <a:latin typeface="Arial"/>
                          <a:cs typeface="Arial"/>
                        </a:rPr>
                        <a:t>Male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1839"/>
                        </a:lnSpc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320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839"/>
                        </a:lnSpc>
                      </a:pPr>
                      <a:r>
                        <a:rPr dirty="0" sz="1600" spc="-5">
                          <a:latin typeface="Arial"/>
                          <a:cs typeface="Arial"/>
                        </a:rPr>
                        <a:t>(57)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2F2F2"/>
                    </a:solidFill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marL="91440">
                        <a:lnSpc>
                          <a:spcPts val="1839"/>
                        </a:lnSpc>
                      </a:pPr>
                      <a:r>
                        <a:rPr dirty="0" sz="1600" spc="-10" b="1">
                          <a:latin typeface="Arial"/>
                          <a:cs typeface="Arial"/>
                        </a:rPr>
                        <a:t>Race/ethnicity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Black,</a:t>
                      </a:r>
                      <a:r>
                        <a:rPr dirty="0" sz="16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45">
                          <a:latin typeface="Arial"/>
                          <a:cs typeface="Arial"/>
                        </a:rPr>
                        <a:t>non-Hispanic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207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5">
                          <a:latin typeface="Arial"/>
                          <a:cs typeface="Arial"/>
                        </a:rPr>
                        <a:t>(37)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600" spc="-45">
                          <a:latin typeface="Arial"/>
                          <a:cs typeface="Arial"/>
                        </a:rPr>
                        <a:t>Hispanic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177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600" spc="-5">
                          <a:latin typeface="Arial"/>
                          <a:cs typeface="Arial"/>
                        </a:rPr>
                        <a:t>(31)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600" spc="-20">
                          <a:latin typeface="Arial"/>
                          <a:cs typeface="Arial"/>
                        </a:rPr>
                        <a:t>White,</a:t>
                      </a:r>
                      <a:r>
                        <a:rPr dirty="0" sz="160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5">
                          <a:latin typeface="Arial"/>
                          <a:cs typeface="Arial"/>
                        </a:rPr>
                        <a:t>non-Hispanic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124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600" spc="-5">
                          <a:latin typeface="Arial"/>
                          <a:cs typeface="Arial"/>
                        </a:rPr>
                        <a:t>(22)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30">
                          <a:latin typeface="Arial"/>
                          <a:cs typeface="Arial"/>
                        </a:rPr>
                        <a:t>Asian,</a:t>
                      </a:r>
                      <a:r>
                        <a:rPr dirty="0" sz="1600" spc="1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45">
                          <a:latin typeface="Arial"/>
                          <a:cs typeface="Arial"/>
                        </a:rPr>
                        <a:t>non-Hispanic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23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>
                          <a:latin typeface="Arial"/>
                          <a:cs typeface="Arial"/>
                        </a:rPr>
                        <a:t>(4)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Other,</a:t>
                      </a:r>
                      <a:r>
                        <a:rPr dirty="0" sz="16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5">
                          <a:latin typeface="Arial"/>
                          <a:cs typeface="Arial"/>
                        </a:rPr>
                        <a:t>non-Hispanic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 spc="-15">
                          <a:latin typeface="Arial"/>
                          <a:cs typeface="Arial"/>
                        </a:rPr>
                        <a:t>31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600">
                          <a:latin typeface="Arial"/>
                          <a:cs typeface="Arial"/>
                        </a:rPr>
                        <a:t>(6)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9525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91440">
                        <a:lnSpc>
                          <a:spcPts val="1839"/>
                        </a:lnSpc>
                      </a:pPr>
                      <a:r>
                        <a:rPr dirty="0" sz="1600" spc="-10" b="1">
                          <a:latin typeface="Arial"/>
                          <a:cs typeface="Arial"/>
                        </a:rPr>
                        <a:t>Severe</a:t>
                      </a:r>
                      <a:r>
                        <a:rPr dirty="0" sz="16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" b="1">
                          <a:latin typeface="Arial"/>
                          <a:cs typeface="Arial"/>
                        </a:rPr>
                        <a:t>disease</a:t>
                      </a:r>
                      <a:r>
                        <a:rPr dirty="0" baseline="26455" sz="1575" spc="-30" b="1">
                          <a:latin typeface="Arial"/>
                          <a:cs typeface="Arial"/>
                        </a:rPr>
                        <a:t>§</a:t>
                      </a:r>
                      <a:endParaRPr baseline="26455" sz="1575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1839"/>
                        </a:lnSpc>
                      </a:pPr>
                      <a:r>
                        <a:rPr dirty="0" sz="1600" spc="-15" b="1">
                          <a:latin typeface="Arial"/>
                          <a:cs typeface="Arial"/>
                        </a:rPr>
                        <a:t>200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839"/>
                        </a:lnSpc>
                      </a:pPr>
                      <a:r>
                        <a:rPr dirty="0" sz="1600" spc="-5" b="1">
                          <a:latin typeface="Arial"/>
                          <a:cs typeface="Arial"/>
                        </a:rPr>
                        <a:t>(36)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2F2F2"/>
                    </a:solidFill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91440">
                        <a:lnSpc>
                          <a:spcPts val="1839"/>
                        </a:lnSpc>
                      </a:pPr>
                      <a:r>
                        <a:rPr dirty="0" sz="1600" b="1">
                          <a:latin typeface="Arial"/>
                          <a:cs typeface="Arial"/>
                        </a:rPr>
                        <a:t>≥1 </a:t>
                      </a:r>
                      <a:r>
                        <a:rPr dirty="0" sz="1600" spc="-20" b="1">
                          <a:latin typeface="Arial"/>
                          <a:cs typeface="Arial"/>
                        </a:rPr>
                        <a:t>underlying</a:t>
                      </a:r>
                      <a:r>
                        <a:rPr dirty="0" sz="1600" spc="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" b="1">
                          <a:latin typeface="Arial"/>
                          <a:cs typeface="Arial"/>
                        </a:rPr>
                        <a:t>condition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1839"/>
                        </a:lnSpc>
                      </a:pPr>
                      <a:r>
                        <a:rPr dirty="0" sz="1600" spc="-15" b="1">
                          <a:latin typeface="Arial"/>
                          <a:cs typeface="Arial"/>
                        </a:rPr>
                        <a:t>381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839"/>
                        </a:lnSpc>
                      </a:pPr>
                      <a:r>
                        <a:rPr dirty="0" sz="1600" spc="-5" b="1">
                          <a:latin typeface="Arial"/>
                          <a:cs typeface="Arial"/>
                        </a:rPr>
                        <a:t>(68)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2562" y="1899920"/>
            <a:ext cx="5106652" cy="344042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84906" y="5520030"/>
            <a:ext cx="9940290" cy="12020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23809" sz="1050" spc="15" b="1">
                <a:latin typeface="Arial"/>
                <a:cs typeface="Arial"/>
              </a:rPr>
              <a:t>§</a:t>
            </a:r>
            <a:r>
              <a:rPr dirty="0" sz="1100" spc="10">
                <a:latin typeface="Arial"/>
                <a:cs typeface="Arial"/>
              </a:rPr>
              <a:t>Requiring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intensive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care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unit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admission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or</a:t>
            </a:r>
            <a:r>
              <a:rPr dirty="0" sz="1100" spc="-114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mechanical</a:t>
            </a:r>
            <a:r>
              <a:rPr dirty="0" sz="1100" spc="-7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ventilation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ts val="1300"/>
              </a:lnSpc>
              <a:spcBef>
                <a:spcPts val="40"/>
              </a:spcBef>
            </a:pPr>
            <a:r>
              <a:rPr dirty="0" sz="1100" spc="-25">
                <a:latin typeface="Arial"/>
                <a:cs typeface="Arial"/>
              </a:rPr>
              <a:t>*BMI</a:t>
            </a:r>
            <a:r>
              <a:rPr dirty="0" sz="1100" spc="3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(kg/m</a:t>
            </a:r>
            <a:r>
              <a:rPr dirty="0" baseline="23809" sz="1050" spc="7">
                <a:latin typeface="Arial"/>
                <a:cs typeface="Arial"/>
              </a:rPr>
              <a:t>2</a:t>
            </a:r>
            <a:r>
              <a:rPr dirty="0" sz="1100" spc="5">
                <a:latin typeface="Arial"/>
                <a:cs typeface="Arial"/>
              </a:rPr>
              <a:t>)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25">
                <a:latin typeface="Arial"/>
                <a:cs typeface="Arial"/>
              </a:rPr>
              <a:t>≥95</a:t>
            </a:r>
            <a:r>
              <a:rPr dirty="0" baseline="23809" sz="1050" spc="37">
                <a:latin typeface="Arial"/>
                <a:cs typeface="Arial"/>
              </a:rPr>
              <a:t>th</a:t>
            </a:r>
            <a:r>
              <a:rPr dirty="0" baseline="23809" sz="1050" spc="82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percentile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for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age</a:t>
            </a:r>
            <a:r>
              <a:rPr dirty="0" sz="1100" spc="-12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and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sex</a:t>
            </a:r>
            <a:r>
              <a:rPr dirty="0" sz="1100" spc="-1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based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on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CDC</a:t>
            </a:r>
            <a:r>
              <a:rPr dirty="0" sz="1100" spc="-7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growth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charts,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ICD-10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codes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for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obesity,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or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obesity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selected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on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case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report</a:t>
            </a:r>
            <a:r>
              <a:rPr dirty="0" sz="1100" spc="-13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form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ts val="1300"/>
              </a:lnSpc>
            </a:pPr>
            <a:r>
              <a:rPr dirty="0" sz="1100" spc="5">
                <a:solidFill>
                  <a:srgbClr val="595958"/>
                </a:solidFill>
                <a:latin typeface="Arial"/>
                <a:cs typeface="Arial"/>
              </a:rPr>
              <a:t>†</a:t>
            </a:r>
            <a:r>
              <a:rPr dirty="0" sz="1100" spc="5">
                <a:latin typeface="Arial"/>
                <a:cs typeface="Arial"/>
              </a:rPr>
              <a:t>Includes</a:t>
            </a:r>
            <a:r>
              <a:rPr dirty="0" sz="1100" spc="-7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type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I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and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type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-35">
                <a:latin typeface="Arial"/>
                <a:cs typeface="Arial"/>
              </a:rPr>
              <a:t>II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diabetes</a:t>
            </a:r>
            <a:r>
              <a:rPr dirty="0" sz="1100" spc="-6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mellitus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ts val="1300"/>
              </a:lnSpc>
              <a:spcBef>
                <a:spcPts val="40"/>
              </a:spcBef>
            </a:pPr>
            <a:r>
              <a:rPr dirty="0" baseline="23809" sz="1050" spc="7">
                <a:solidFill>
                  <a:srgbClr val="595958"/>
                </a:solidFill>
                <a:latin typeface="Arial"/>
                <a:cs typeface="Arial"/>
              </a:rPr>
              <a:t>¶</a:t>
            </a:r>
            <a:r>
              <a:rPr dirty="0" sz="1100" spc="5">
                <a:latin typeface="Arial"/>
                <a:cs typeface="Arial"/>
              </a:rPr>
              <a:t>Includes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gastrointestinal</a:t>
            </a:r>
            <a:r>
              <a:rPr dirty="0" sz="1100" spc="-65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or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liver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disease;</a:t>
            </a:r>
            <a:r>
              <a:rPr dirty="0" sz="1100" spc="-13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renal</a:t>
            </a:r>
            <a:r>
              <a:rPr dirty="0" sz="1100" spc="-65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disease;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rheumatologic,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autoimmune,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-5">
                <a:latin typeface="Arial"/>
                <a:cs typeface="Arial"/>
              </a:rPr>
              <a:t>inflammatory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conditions;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abnormality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of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the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airway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ts val="1300"/>
              </a:lnSpc>
            </a:pPr>
            <a:r>
              <a:rPr dirty="0" sz="1100" spc="-15">
                <a:solidFill>
                  <a:srgbClr val="1D252E"/>
                </a:solidFill>
                <a:latin typeface="Arial"/>
                <a:cs typeface="Arial"/>
              </a:rPr>
              <a:t>COVID-NET</a:t>
            </a:r>
            <a:r>
              <a:rPr dirty="0" sz="1100" spc="15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is</a:t>
            </a:r>
            <a:r>
              <a:rPr dirty="0" sz="1100" spc="-5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D252E"/>
                </a:solidFill>
                <a:latin typeface="Arial"/>
                <a:cs typeface="Arial"/>
              </a:rPr>
              <a:t>a</a:t>
            </a:r>
            <a:r>
              <a:rPr dirty="0" sz="1100" spc="5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D252E"/>
                </a:solidFill>
                <a:latin typeface="Arial"/>
                <a:cs typeface="Arial"/>
              </a:rPr>
              <a:t>population-based</a:t>
            </a:r>
            <a:r>
              <a:rPr dirty="0" sz="1100" spc="-114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D252E"/>
                </a:solidFill>
                <a:latin typeface="Arial"/>
                <a:cs typeface="Arial"/>
              </a:rPr>
              <a:t>surveillance</a:t>
            </a:r>
            <a:r>
              <a:rPr dirty="0" sz="1100" spc="-3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D252E"/>
                </a:solidFill>
                <a:latin typeface="Arial"/>
                <a:cs typeface="Arial"/>
              </a:rPr>
              <a:t>system</a:t>
            </a:r>
            <a:r>
              <a:rPr dirty="0" sz="1100" spc="-11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that</a:t>
            </a:r>
            <a:r>
              <a:rPr dirty="0" sz="1100" spc="-4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collects</a:t>
            </a:r>
            <a:r>
              <a:rPr dirty="0" sz="1100" spc="-5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data</a:t>
            </a:r>
            <a:r>
              <a:rPr dirty="0" sz="1100" spc="-3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on</a:t>
            </a:r>
            <a:r>
              <a:rPr dirty="0" sz="1100" spc="-3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laboratory-confirmed</a:t>
            </a:r>
            <a:r>
              <a:rPr dirty="0" sz="1100" spc="-3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-5">
                <a:solidFill>
                  <a:srgbClr val="1D252E"/>
                </a:solidFill>
                <a:latin typeface="Arial"/>
                <a:cs typeface="Arial"/>
              </a:rPr>
              <a:t>COVID-19-associated</a:t>
            </a:r>
            <a:r>
              <a:rPr dirty="0" sz="1100" spc="-3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hospitalizations</a:t>
            </a:r>
            <a:r>
              <a:rPr dirty="0" sz="1100" spc="-5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D252E"/>
                </a:solidFill>
                <a:latin typeface="Arial"/>
                <a:cs typeface="Arial"/>
              </a:rPr>
              <a:t>among</a:t>
            </a:r>
            <a:r>
              <a:rPr dirty="0" sz="1100" spc="-3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children</a:t>
            </a:r>
            <a:r>
              <a:rPr dirty="0" sz="1100" spc="-3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25">
                <a:solidFill>
                  <a:srgbClr val="1D252E"/>
                </a:solidFill>
                <a:latin typeface="Arial"/>
                <a:cs typeface="Arial"/>
              </a:rPr>
              <a:t>and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ts val="1300"/>
              </a:lnSpc>
              <a:spcBef>
                <a:spcPts val="40"/>
              </a:spcBef>
            </a:pP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adults</a:t>
            </a:r>
            <a:r>
              <a:rPr dirty="0" sz="1100" spc="-6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D252E"/>
                </a:solidFill>
                <a:latin typeface="Arial"/>
                <a:cs typeface="Arial"/>
              </a:rPr>
              <a:t>through</a:t>
            </a:r>
            <a:r>
              <a:rPr dirty="0" sz="1100" spc="-3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D252E"/>
                </a:solidFill>
                <a:latin typeface="Arial"/>
                <a:cs typeface="Arial"/>
              </a:rPr>
              <a:t>a</a:t>
            </a:r>
            <a:r>
              <a:rPr dirty="0" sz="1100" spc="-4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D252E"/>
                </a:solidFill>
                <a:latin typeface="Arial"/>
                <a:cs typeface="Arial"/>
              </a:rPr>
              <a:t>network</a:t>
            </a:r>
            <a:r>
              <a:rPr dirty="0" sz="1100" spc="-6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of</a:t>
            </a:r>
            <a:r>
              <a:rPr dirty="0" sz="1100" spc="-5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over</a:t>
            </a:r>
            <a:r>
              <a:rPr dirty="0" sz="1100" spc="-3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D252E"/>
                </a:solidFill>
                <a:latin typeface="Arial"/>
                <a:cs typeface="Arial"/>
              </a:rPr>
              <a:t>250</a:t>
            </a:r>
            <a:r>
              <a:rPr dirty="0" sz="1100" spc="-4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D252E"/>
                </a:solidFill>
                <a:latin typeface="Arial"/>
                <a:cs typeface="Arial"/>
              </a:rPr>
              <a:t>acute-care</a:t>
            </a:r>
            <a:r>
              <a:rPr dirty="0" sz="1100" spc="-12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hospitals</a:t>
            </a:r>
            <a:r>
              <a:rPr dirty="0" sz="1100" spc="-6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D252E"/>
                </a:solidFill>
                <a:latin typeface="Arial"/>
                <a:cs typeface="Arial"/>
              </a:rPr>
              <a:t>in</a:t>
            </a:r>
            <a:r>
              <a:rPr dirty="0" sz="1100" spc="-4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D252E"/>
                </a:solidFill>
                <a:latin typeface="Arial"/>
                <a:cs typeface="Arial"/>
              </a:rPr>
              <a:t>14</a:t>
            </a:r>
            <a:r>
              <a:rPr dirty="0" sz="1100" spc="-40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D252E"/>
                </a:solidFill>
                <a:latin typeface="Arial"/>
                <a:cs typeface="Arial"/>
              </a:rPr>
              <a:t>states.</a:t>
            </a:r>
            <a:r>
              <a:rPr dirty="0" sz="1100" spc="-45">
                <a:solidFill>
                  <a:srgbClr val="1D252E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000308"/>
                </a:solidFill>
                <a:latin typeface="Arial"/>
                <a:cs typeface="Arial"/>
              </a:rPr>
              <a:t>Methods</a:t>
            </a:r>
            <a:r>
              <a:rPr dirty="0" sz="1100" spc="-1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000308"/>
                </a:solidFill>
                <a:latin typeface="Arial"/>
                <a:cs typeface="Arial"/>
              </a:rPr>
              <a:t>described</a:t>
            </a:r>
            <a:r>
              <a:rPr dirty="0" sz="1100" spc="-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000308"/>
                </a:solidFill>
                <a:latin typeface="Arial"/>
                <a:cs typeface="Arial"/>
              </a:rPr>
              <a:t>in:</a:t>
            </a:r>
            <a:r>
              <a:rPr dirty="0" sz="1100" spc="-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000308"/>
                </a:solidFill>
                <a:latin typeface="Arial"/>
                <a:cs typeface="Arial"/>
              </a:rPr>
              <a:t>Woodruff</a:t>
            </a:r>
            <a:r>
              <a:rPr dirty="0" sz="1100" spc="-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308"/>
                </a:solidFill>
                <a:latin typeface="Arial"/>
                <a:cs typeface="Arial"/>
              </a:rPr>
              <a:t>RC,</a:t>
            </a:r>
            <a:r>
              <a:rPr dirty="0" sz="1100" spc="-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000308"/>
                </a:solidFill>
                <a:latin typeface="Arial"/>
                <a:cs typeface="Arial"/>
              </a:rPr>
              <a:t>et</a:t>
            </a:r>
            <a:r>
              <a:rPr dirty="0" sz="1100" spc="-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000308"/>
                </a:solidFill>
                <a:latin typeface="Arial"/>
                <a:cs typeface="Arial"/>
              </a:rPr>
              <a:t>al.</a:t>
            </a:r>
            <a:r>
              <a:rPr dirty="0" sz="1100" spc="-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308"/>
                </a:solidFill>
                <a:latin typeface="Arial"/>
                <a:cs typeface="Arial"/>
              </a:rPr>
              <a:t>Risk</a:t>
            </a:r>
            <a:r>
              <a:rPr dirty="0" sz="1100" spc="-6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000308"/>
                </a:solidFill>
                <a:latin typeface="Arial"/>
                <a:cs typeface="Arial"/>
              </a:rPr>
              <a:t>factors</a:t>
            </a:r>
            <a:r>
              <a:rPr dirty="0" sz="1100" spc="-6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000308"/>
                </a:solidFill>
                <a:latin typeface="Arial"/>
                <a:cs typeface="Arial"/>
              </a:rPr>
              <a:t>for</a:t>
            </a:r>
            <a:r>
              <a:rPr dirty="0" sz="1100" spc="-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308"/>
                </a:solidFill>
                <a:latin typeface="Arial"/>
                <a:cs typeface="Arial"/>
              </a:rPr>
              <a:t>Severe</a:t>
            </a:r>
            <a:r>
              <a:rPr dirty="0" sz="1100" spc="-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308"/>
                </a:solidFill>
                <a:latin typeface="Arial"/>
                <a:cs typeface="Arial"/>
              </a:rPr>
              <a:t>COVID-19</a:t>
            </a:r>
            <a:r>
              <a:rPr dirty="0" sz="1100" spc="-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308"/>
                </a:solidFill>
                <a:latin typeface="Arial"/>
                <a:cs typeface="Arial"/>
              </a:rPr>
              <a:t>in</a:t>
            </a:r>
            <a:r>
              <a:rPr dirty="0" sz="1100" spc="-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000308"/>
                </a:solidFill>
                <a:latin typeface="Arial"/>
                <a:cs typeface="Arial"/>
              </a:rPr>
              <a:t>Children.</a:t>
            </a:r>
            <a:endParaRPr sz="1100">
              <a:latin typeface="Arial"/>
              <a:cs typeface="Arial"/>
            </a:endParaRPr>
          </a:p>
          <a:p>
            <a:pPr marL="38100">
              <a:lnSpc>
                <a:spcPts val="1300"/>
              </a:lnSpc>
            </a:pPr>
            <a:r>
              <a:rPr dirty="0" sz="1100" spc="10" i="1">
                <a:solidFill>
                  <a:srgbClr val="000308"/>
                </a:solidFill>
                <a:latin typeface="Arial"/>
                <a:cs typeface="Arial"/>
              </a:rPr>
              <a:t>Pediatrics</a:t>
            </a:r>
            <a:r>
              <a:rPr dirty="0" sz="1100" spc="10">
                <a:solidFill>
                  <a:srgbClr val="000308"/>
                </a:solidFill>
                <a:latin typeface="Arial"/>
                <a:cs typeface="Arial"/>
              </a:rPr>
              <a:t>.</a:t>
            </a:r>
            <a:r>
              <a:rPr dirty="0" sz="1100" spc="-7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000308"/>
                </a:solidFill>
                <a:latin typeface="Arial"/>
                <a:cs typeface="Arial"/>
              </a:rPr>
              <a:t>ePub</a:t>
            </a:r>
            <a:r>
              <a:rPr dirty="0" sz="1100" spc="-6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000308"/>
                </a:solidFill>
                <a:latin typeface="Arial"/>
                <a:cs typeface="Arial"/>
              </a:rPr>
              <a:t>October</a:t>
            </a:r>
            <a:r>
              <a:rPr dirty="0" sz="1100" spc="-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000308"/>
                </a:solidFill>
                <a:latin typeface="Arial"/>
                <a:cs typeface="Arial"/>
              </a:rPr>
              <a:t>2021.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9187" y="256601"/>
            <a:ext cx="10683240" cy="8788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72945" algn="l"/>
                <a:tab pos="4300220" algn="l"/>
                <a:tab pos="7764145" algn="l"/>
              </a:tabLst>
            </a:pPr>
            <a:r>
              <a:rPr dirty="0" sz="2800" spc="-40"/>
              <a:t>Underlying	Conditions</a:t>
            </a:r>
            <a:r>
              <a:rPr dirty="0" sz="2800" spc="305"/>
              <a:t> </a:t>
            </a:r>
            <a:r>
              <a:rPr dirty="0" sz="2800" spc="-25"/>
              <a:t>as</a:t>
            </a:r>
            <a:r>
              <a:rPr dirty="0" sz="2800" spc="65"/>
              <a:t> </a:t>
            </a:r>
            <a:r>
              <a:rPr dirty="0" sz="2800" spc="-35"/>
              <a:t>Risk</a:t>
            </a:r>
            <a:r>
              <a:rPr dirty="0" sz="2800" spc="145"/>
              <a:t> </a:t>
            </a:r>
            <a:r>
              <a:rPr dirty="0" sz="2800" spc="-15"/>
              <a:t>Factors</a:t>
            </a:r>
            <a:r>
              <a:rPr dirty="0" sz="2800" spc="65"/>
              <a:t> </a:t>
            </a:r>
            <a:r>
              <a:rPr dirty="0" sz="2800" spc="-30"/>
              <a:t>in</a:t>
            </a:r>
            <a:r>
              <a:rPr dirty="0" sz="2800" spc="75"/>
              <a:t> </a:t>
            </a:r>
            <a:r>
              <a:rPr dirty="0" sz="2800" spc="-30"/>
              <a:t>Hospitalized</a:t>
            </a:r>
            <a:r>
              <a:rPr dirty="0" sz="2800" spc="310"/>
              <a:t> </a:t>
            </a:r>
            <a:r>
              <a:rPr dirty="0" sz="2800" spc="-45"/>
              <a:t>Children </a:t>
            </a:r>
            <a:r>
              <a:rPr dirty="0" sz="2800" spc="-765"/>
              <a:t> </a:t>
            </a:r>
            <a:r>
              <a:rPr dirty="0" sz="2800" spc="-75"/>
              <a:t>5–11</a:t>
            </a:r>
            <a:r>
              <a:rPr dirty="0" sz="2800" spc="100"/>
              <a:t> </a:t>
            </a:r>
            <a:r>
              <a:rPr dirty="0" sz="2800" spc="-60"/>
              <a:t>Years—COVID-NET,	</a:t>
            </a:r>
            <a:r>
              <a:rPr dirty="0" sz="2800" spc="-15"/>
              <a:t>March</a:t>
            </a:r>
            <a:r>
              <a:rPr dirty="0" sz="2800" spc="90"/>
              <a:t> </a:t>
            </a:r>
            <a:r>
              <a:rPr dirty="0" sz="2800" spc="-45"/>
              <a:t>2020–August	2021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57712" y="1288430"/>
            <a:ext cx="5147310" cy="70231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2640"/>
              </a:lnSpc>
              <a:spcBef>
                <a:spcPts val="225"/>
              </a:spcBef>
            </a:pPr>
            <a:r>
              <a:rPr dirty="0" sz="2250" spc="-30">
                <a:latin typeface="Arial"/>
                <a:cs typeface="Arial"/>
              </a:rPr>
              <a:t>U</a:t>
            </a:r>
            <a:r>
              <a:rPr dirty="0" sz="2250" spc="20">
                <a:latin typeface="Arial"/>
                <a:cs typeface="Arial"/>
              </a:rPr>
              <a:t>nd</a:t>
            </a:r>
            <a:r>
              <a:rPr dirty="0" sz="2250" spc="-55">
                <a:latin typeface="Arial"/>
                <a:cs typeface="Arial"/>
              </a:rPr>
              <a:t>e</a:t>
            </a:r>
            <a:r>
              <a:rPr dirty="0" sz="2250" spc="-35">
                <a:latin typeface="Arial"/>
                <a:cs typeface="Arial"/>
              </a:rPr>
              <a:t>r</a:t>
            </a:r>
            <a:r>
              <a:rPr dirty="0" sz="2250" spc="-25">
                <a:latin typeface="Arial"/>
                <a:cs typeface="Arial"/>
              </a:rPr>
              <a:t>l</a:t>
            </a:r>
            <a:r>
              <a:rPr dirty="0" sz="2250" spc="-85">
                <a:latin typeface="Arial"/>
                <a:cs typeface="Arial"/>
              </a:rPr>
              <a:t>y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20">
                <a:latin typeface="Arial"/>
                <a:cs typeface="Arial"/>
              </a:rPr>
              <a:t>n</a:t>
            </a:r>
            <a:r>
              <a:rPr dirty="0" sz="2250" spc="-10">
                <a:latin typeface="Arial"/>
                <a:cs typeface="Arial"/>
              </a:rPr>
              <a:t>g</a:t>
            </a:r>
            <a:r>
              <a:rPr dirty="0" sz="2250" spc="-114">
                <a:latin typeface="Arial"/>
                <a:cs typeface="Arial"/>
              </a:rPr>
              <a:t> </a:t>
            </a:r>
            <a:r>
              <a:rPr dirty="0" sz="2250" spc="40">
                <a:latin typeface="Arial"/>
                <a:cs typeface="Arial"/>
              </a:rPr>
              <a:t>m</a:t>
            </a:r>
            <a:r>
              <a:rPr dirty="0" sz="2250" spc="-55">
                <a:latin typeface="Arial"/>
                <a:cs typeface="Arial"/>
              </a:rPr>
              <a:t>e</a:t>
            </a:r>
            <a:r>
              <a:rPr dirty="0" sz="2250" spc="20">
                <a:latin typeface="Arial"/>
                <a:cs typeface="Arial"/>
              </a:rPr>
              <a:t>d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-5">
                <a:latin typeface="Arial"/>
                <a:cs typeface="Arial"/>
              </a:rPr>
              <a:t>c</a:t>
            </a:r>
            <a:r>
              <a:rPr dirty="0" sz="2250" spc="-55">
                <a:latin typeface="Arial"/>
                <a:cs typeface="Arial"/>
              </a:rPr>
              <a:t>a</a:t>
            </a:r>
            <a:r>
              <a:rPr dirty="0" sz="2250" spc="-5">
                <a:latin typeface="Arial"/>
                <a:cs typeface="Arial"/>
              </a:rPr>
              <a:t>l</a:t>
            </a:r>
            <a:r>
              <a:rPr dirty="0" sz="2250" spc="-85">
                <a:latin typeface="Arial"/>
                <a:cs typeface="Arial"/>
              </a:rPr>
              <a:t> </a:t>
            </a:r>
            <a:r>
              <a:rPr dirty="0" sz="2250" spc="-5">
                <a:latin typeface="Arial"/>
                <a:cs typeface="Arial"/>
              </a:rPr>
              <a:t>c</a:t>
            </a:r>
            <a:r>
              <a:rPr dirty="0" sz="2250" spc="-55">
                <a:latin typeface="Arial"/>
                <a:cs typeface="Arial"/>
              </a:rPr>
              <a:t>o</a:t>
            </a:r>
            <a:r>
              <a:rPr dirty="0" sz="2250" spc="20">
                <a:latin typeface="Arial"/>
                <a:cs typeface="Arial"/>
              </a:rPr>
              <a:t>nd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10">
                <a:latin typeface="Arial"/>
                <a:cs typeface="Arial"/>
              </a:rPr>
              <a:t>t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-55">
                <a:latin typeface="Arial"/>
                <a:cs typeface="Arial"/>
              </a:rPr>
              <a:t>o</a:t>
            </a:r>
            <a:r>
              <a:rPr dirty="0" sz="2250" spc="20">
                <a:latin typeface="Arial"/>
                <a:cs typeface="Arial"/>
              </a:rPr>
              <a:t>n</a:t>
            </a:r>
            <a:r>
              <a:rPr dirty="0" sz="2250" spc="-5">
                <a:latin typeface="Arial"/>
                <a:cs typeface="Arial"/>
              </a:rPr>
              <a:t>s</a:t>
            </a:r>
            <a:r>
              <a:rPr dirty="0" sz="2250" spc="-229">
                <a:latin typeface="Arial"/>
                <a:cs typeface="Arial"/>
              </a:rPr>
              <a:t> </a:t>
            </a:r>
            <a:r>
              <a:rPr dirty="0" sz="2250" spc="-55">
                <a:latin typeface="Arial"/>
                <a:cs typeface="Arial"/>
              </a:rPr>
              <a:t>a</a:t>
            </a:r>
            <a:r>
              <a:rPr dirty="0" sz="2250" spc="-10">
                <a:latin typeface="Arial"/>
                <a:cs typeface="Arial"/>
              </a:rPr>
              <a:t>s</a:t>
            </a:r>
            <a:r>
              <a:rPr dirty="0" sz="2250" spc="-5">
                <a:latin typeface="Arial"/>
                <a:cs typeface="Arial"/>
              </a:rPr>
              <a:t>s</a:t>
            </a:r>
            <a:r>
              <a:rPr dirty="0" sz="2250" spc="-55">
                <a:latin typeface="Arial"/>
                <a:cs typeface="Arial"/>
              </a:rPr>
              <a:t>o</a:t>
            </a:r>
            <a:r>
              <a:rPr dirty="0" sz="2250" spc="-10">
                <a:latin typeface="Arial"/>
                <a:cs typeface="Arial"/>
              </a:rPr>
              <a:t>c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-55">
                <a:latin typeface="Arial"/>
                <a:cs typeface="Arial"/>
              </a:rPr>
              <a:t>a</a:t>
            </a:r>
            <a:r>
              <a:rPr dirty="0" sz="2250" spc="10">
                <a:latin typeface="Arial"/>
                <a:cs typeface="Arial"/>
              </a:rPr>
              <a:t>t</a:t>
            </a:r>
            <a:r>
              <a:rPr dirty="0" sz="2250" spc="-50">
                <a:latin typeface="Arial"/>
                <a:cs typeface="Arial"/>
              </a:rPr>
              <a:t>ed  </a:t>
            </a:r>
            <a:r>
              <a:rPr dirty="0" sz="2250" spc="-35">
                <a:latin typeface="Arial"/>
                <a:cs typeface="Arial"/>
              </a:rPr>
              <a:t>with</a:t>
            </a:r>
            <a:r>
              <a:rPr dirty="0" sz="2250" spc="45">
                <a:latin typeface="Arial"/>
                <a:cs typeface="Arial"/>
              </a:rPr>
              <a:t> </a:t>
            </a:r>
            <a:r>
              <a:rPr dirty="0" sz="2250" spc="-40">
                <a:latin typeface="Arial"/>
                <a:cs typeface="Arial"/>
              </a:rPr>
              <a:t>severe</a:t>
            </a:r>
            <a:r>
              <a:rPr dirty="0" sz="2250" spc="50">
                <a:latin typeface="Arial"/>
                <a:cs typeface="Arial"/>
              </a:rPr>
              <a:t> </a:t>
            </a:r>
            <a:r>
              <a:rPr dirty="0" sz="2250" spc="-30">
                <a:latin typeface="Arial"/>
                <a:cs typeface="Arial"/>
              </a:rPr>
              <a:t>disease:</a:t>
            </a:r>
            <a:endParaRPr sz="225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723" y="2304054"/>
            <a:ext cx="5493731" cy="328131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705065" y="1435342"/>
            <a:ext cx="4927600" cy="184023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38100" marR="30480">
              <a:lnSpc>
                <a:spcPts val="2640"/>
              </a:lnSpc>
              <a:spcBef>
                <a:spcPts val="225"/>
              </a:spcBef>
            </a:pPr>
            <a:r>
              <a:rPr dirty="0" sz="2250" spc="15">
                <a:latin typeface="Arial"/>
                <a:cs typeface="Arial"/>
              </a:rPr>
              <a:t>A</a:t>
            </a:r>
            <a:r>
              <a:rPr dirty="0" sz="2250" spc="20">
                <a:latin typeface="Arial"/>
                <a:cs typeface="Arial"/>
              </a:rPr>
              <a:t>d</a:t>
            </a:r>
            <a:r>
              <a:rPr dirty="0" sz="2250" spc="-25">
                <a:latin typeface="Arial"/>
                <a:cs typeface="Arial"/>
              </a:rPr>
              <a:t>j</a:t>
            </a:r>
            <a:r>
              <a:rPr dirty="0" sz="2250" spc="20">
                <a:latin typeface="Arial"/>
                <a:cs typeface="Arial"/>
              </a:rPr>
              <a:t>u</a:t>
            </a:r>
            <a:r>
              <a:rPr dirty="0" sz="2250" spc="-10">
                <a:latin typeface="Arial"/>
                <a:cs typeface="Arial"/>
              </a:rPr>
              <a:t>s</a:t>
            </a:r>
            <a:r>
              <a:rPr dirty="0" sz="2250" spc="10">
                <a:latin typeface="Arial"/>
                <a:cs typeface="Arial"/>
              </a:rPr>
              <a:t>t</a:t>
            </a:r>
            <a:r>
              <a:rPr dirty="0" sz="2250" spc="-60">
                <a:latin typeface="Arial"/>
                <a:cs typeface="Arial"/>
              </a:rPr>
              <a:t>e</a:t>
            </a:r>
            <a:r>
              <a:rPr dirty="0" sz="2250" spc="-10">
                <a:latin typeface="Arial"/>
                <a:cs typeface="Arial"/>
              </a:rPr>
              <a:t>d</a:t>
            </a:r>
            <a:r>
              <a:rPr dirty="0" sz="2250" spc="-195">
                <a:latin typeface="Arial"/>
                <a:cs typeface="Arial"/>
              </a:rPr>
              <a:t> </a:t>
            </a:r>
            <a:r>
              <a:rPr dirty="0" sz="2250" spc="-35">
                <a:latin typeface="Arial"/>
                <a:cs typeface="Arial"/>
              </a:rPr>
              <a:t>r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-5">
                <a:latin typeface="Arial"/>
                <a:cs typeface="Arial"/>
              </a:rPr>
              <a:t>sk</a:t>
            </a:r>
            <a:r>
              <a:rPr dirty="0" sz="2250" spc="-70">
                <a:latin typeface="Arial"/>
                <a:cs typeface="Arial"/>
              </a:rPr>
              <a:t> </a:t>
            </a:r>
            <a:r>
              <a:rPr dirty="0" sz="2250" spc="-35">
                <a:latin typeface="Arial"/>
                <a:cs typeface="Arial"/>
              </a:rPr>
              <a:t>r</a:t>
            </a:r>
            <a:r>
              <a:rPr dirty="0" sz="2250" spc="-60">
                <a:latin typeface="Arial"/>
                <a:cs typeface="Arial"/>
              </a:rPr>
              <a:t>a</a:t>
            </a:r>
            <a:r>
              <a:rPr dirty="0" sz="2250" spc="10">
                <a:latin typeface="Arial"/>
                <a:cs typeface="Arial"/>
              </a:rPr>
              <a:t>t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-10">
                <a:latin typeface="Arial"/>
                <a:cs typeface="Arial"/>
              </a:rPr>
              <a:t>o</a:t>
            </a:r>
            <a:r>
              <a:rPr dirty="0" sz="2250" spc="-35">
                <a:latin typeface="Arial"/>
                <a:cs typeface="Arial"/>
              </a:rPr>
              <a:t> </a:t>
            </a:r>
            <a:r>
              <a:rPr dirty="0" sz="2250" spc="-60">
                <a:latin typeface="Arial"/>
                <a:cs typeface="Arial"/>
              </a:rPr>
              <a:t>a</a:t>
            </a:r>
            <a:r>
              <a:rPr dirty="0" sz="2250" spc="20">
                <a:latin typeface="Arial"/>
                <a:cs typeface="Arial"/>
              </a:rPr>
              <a:t>n</a:t>
            </a:r>
            <a:r>
              <a:rPr dirty="0" sz="2250" spc="-10">
                <a:latin typeface="Arial"/>
                <a:cs typeface="Arial"/>
              </a:rPr>
              <a:t>d</a:t>
            </a:r>
            <a:r>
              <a:rPr dirty="0" sz="2250" spc="-35">
                <a:latin typeface="Arial"/>
                <a:cs typeface="Arial"/>
              </a:rPr>
              <a:t> </a:t>
            </a:r>
            <a:r>
              <a:rPr dirty="0" sz="2250" spc="20">
                <a:latin typeface="Arial"/>
                <a:cs typeface="Arial"/>
              </a:rPr>
              <a:t>95</a:t>
            </a:r>
            <a:r>
              <a:rPr dirty="0" sz="2250" spc="-10">
                <a:latin typeface="Arial"/>
                <a:cs typeface="Arial"/>
              </a:rPr>
              <a:t>%</a:t>
            </a:r>
            <a:r>
              <a:rPr dirty="0" sz="2250" spc="-140">
                <a:latin typeface="Arial"/>
                <a:cs typeface="Arial"/>
              </a:rPr>
              <a:t> </a:t>
            </a:r>
            <a:r>
              <a:rPr dirty="0" sz="2250" spc="-5">
                <a:latin typeface="Arial"/>
                <a:cs typeface="Arial"/>
              </a:rPr>
              <a:t>c</a:t>
            </a:r>
            <a:r>
              <a:rPr dirty="0" sz="2250" spc="-60">
                <a:latin typeface="Arial"/>
                <a:cs typeface="Arial"/>
              </a:rPr>
              <a:t>o</a:t>
            </a:r>
            <a:r>
              <a:rPr dirty="0" sz="2250" spc="20">
                <a:latin typeface="Arial"/>
                <a:cs typeface="Arial"/>
              </a:rPr>
              <a:t>n</a:t>
            </a:r>
            <a:r>
              <a:rPr dirty="0" sz="2250" spc="-70">
                <a:latin typeface="Arial"/>
                <a:cs typeface="Arial"/>
              </a:rPr>
              <a:t>f</a:t>
            </a:r>
            <a:r>
              <a:rPr dirty="0" sz="2250" spc="-25">
                <a:latin typeface="Arial"/>
                <a:cs typeface="Arial"/>
              </a:rPr>
              <a:t>i</a:t>
            </a:r>
            <a:r>
              <a:rPr dirty="0" sz="2250" spc="20">
                <a:latin typeface="Arial"/>
                <a:cs typeface="Arial"/>
              </a:rPr>
              <a:t>d</a:t>
            </a:r>
            <a:r>
              <a:rPr dirty="0" sz="2250" spc="-60">
                <a:latin typeface="Arial"/>
                <a:cs typeface="Arial"/>
              </a:rPr>
              <a:t>e</a:t>
            </a:r>
            <a:r>
              <a:rPr dirty="0" sz="2250" spc="20">
                <a:latin typeface="Arial"/>
                <a:cs typeface="Arial"/>
              </a:rPr>
              <a:t>n</a:t>
            </a:r>
            <a:r>
              <a:rPr dirty="0" sz="2250" spc="-10">
                <a:latin typeface="Arial"/>
                <a:cs typeface="Arial"/>
              </a:rPr>
              <a:t>c</a:t>
            </a:r>
            <a:r>
              <a:rPr dirty="0" sz="2250" spc="-5">
                <a:latin typeface="Arial"/>
                <a:cs typeface="Arial"/>
              </a:rPr>
              <a:t>e  </a:t>
            </a:r>
            <a:r>
              <a:rPr dirty="0" sz="2250" spc="-30">
                <a:latin typeface="Arial"/>
                <a:cs typeface="Arial"/>
              </a:rPr>
              <a:t>interval</a:t>
            </a:r>
            <a:r>
              <a:rPr dirty="0" sz="2250" spc="-5">
                <a:latin typeface="Arial"/>
                <a:cs typeface="Arial"/>
              </a:rPr>
              <a:t> </a:t>
            </a:r>
            <a:r>
              <a:rPr dirty="0" sz="2250" spc="-45">
                <a:latin typeface="Arial"/>
                <a:cs typeface="Arial"/>
              </a:rPr>
              <a:t>for</a:t>
            </a:r>
            <a:r>
              <a:rPr dirty="0" sz="2250" spc="65">
                <a:latin typeface="Arial"/>
                <a:cs typeface="Arial"/>
              </a:rPr>
              <a:t> </a:t>
            </a:r>
            <a:r>
              <a:rPr dirty="0" sz="2250" spc="-25">
                <a:latin typeface="Arial"/>
                <a:cs typeface="Arial"/>
              </a:rPr>
              <a:t>select</a:t>
            </a:r>
            <a:r>
              <a:rPr dirty="0" sz="2250" spc="30">
                <a:latin typeface="Arial"/>
                <a:cs typeface="Arial"/>
              </a:rPr>
              <a:t> </a:t>
            </a:r>
            <a:r>
              <a:rPr dirty="0" sz="2250" spc="-15">
                <a:latin typeface="Arial"/>
                <a:cs typeface="Arial"/>
              </a:rPr>
              <a:t>underlying</a:t>
            </a:r>
            <a:r>
              <a:rPr dirty="0" sz="2250" spc="-190">
                <a:latin typeface="Arial"/>
                <a:cs typeface="Arial"/>
              </a:rPr>
              <a:t> </a:t>
            </a:r>
            <a:r>
              <a:rPr dirty="0" sz="2250" spc="-20">
                <a:latin typeface="Arial"/>
                <a:cs typeface="Arial"/>
              </a:rPr>
              <a:t>medical </a:t>
            </a:r>
            <a:r>
              <a:rPr dirty="0" sz="2250" spc="-15">
                <a:latin typeface="Arial"/>
                <a:cs typeface="Arial"/>
              </a:rPr>
              <a:t> </a:t>
            </a:r>
            <a:r>
              <a:rPr dirty="0" sz="2250" spc="-10">
                <a:latin typeface="Arial"/>
                <a:cs typeface="Arial"/>
              </a:rPr>
              <a:t>conditions:</a:t>
            </a:r>
            <a:endParaRPr sz="2250">
              <a:latin typeface="Arial"/>
              <a:cs typeface="Arial"/>
            </a:endParaRPr>
          </a:p>
          <a:p>
            <a:pPr marL="423545">
              <a:lnSpc>
                <a:spcPct val="100000"/>
              </a:lnSpc>
              <a:spcBef>
                <a:spcPts val="345"/>
              </a:spcBef>
            </a:pPr>
            <a:r>
              <a:rPr dirty="0" sz="2250" spc="-20" b="1">
                <a:latin typeface="Arial"/>
                <a:cs typeface="Arial"/>
              </a:rPr>
              <a:t>Obesity</a:t>
            </a:r>
            <a:r>
              <a:rPr dirty="0" baseline="24904" sz="2175" spc="-30" b="1">
                <a:latin typeface="Arial"/>
                <a:cs typeface="Arial"/>
              </a:rPr>
              <a:t>*</a:t>
            </a:r>
            <a:endParaRPr baseline="24904" sz="2175">
              <a:latin typeface="Arial"/>
              <a:cs typeface="Arial"/>
            </a:endParaRPr>
          </a:p>
          <a:p>
            <a:pPr marL="424180">
              <a:lnSpc>
                <a:spcPct val="100000"/>
              </a:lnSpc>
              <a:spcBef>
                <a:spcPts val="500"/>
              </a:spcBef>
            </a:pPr>
            <a:r>
              <a:rPr dirty="0" sz="2250" spc="-20">
                <a:latin typeface="Arial"/>
                <a:cs typeface="Arial"/>
              </a:rPr>
              <a:t>aRR=1.3</a:t>
            </a:r>
            <a:r>
              <a:rPr dirty="0" sz="2250" spc="-120">
                <a:latin typeface="Arial"/>
                <a:cs typeface="Arial"/>
              </a:rPr>
              <a:t> </a:t>
            </a:r>
            <a:r>
              <a:rPr dirty="0" sz="2250">
                <a:latin typeface="Arial"/>
                <a:cs typeface="Arial"/>
              </a:rPr>
              <a:t>(95%</a:t>
            </a:r>
            <a:r>
              <a:rPr dirty="0" sz="2250" spc="-145">
                <a:latin typeface="Arial"/>
                <a:cs typeface="Arial"/>
              </a:rPr>
              <a:t> </a:t>
            </a:r>
            <a:r>
              <a:rPr dirty="0" sz="2250" spc="-10">
                <a:latin typeface="Arial"/>
                <a:cs typeface="Arial"/>
              </a:rPr>
              <a:t>CI:</a:t>
            </a:r>
            <a:r>
              <a:rPr dirty="0" sz="2250" spc="-55">
                <a:latin typeface="Arial"/>
                <a:cs typeface="Arial"/>
              </a:rPr>
              <a:t> </a:t>
            </a:r>
            <a:r>
              <a:rPr dirty="0" sz="2250">
                <a:latin typeface="Arial"/>
                <a:cs typeface="Arial"/>
              </a:rPr>
              <a:t>1.2–1.4)</a:t>
            </a:r>
            <a:endParaRPr sz="22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16261" y="3645916"/>
            <a:ext cx="3515995" cy="83883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250" spc="-20" b="1">
                <a:latin typeface="Arial"/>
                <a:cs typeface="Arial"/>
              </a:rPr>
              <a:t>F</a:t>
            </a:r>
            <a:r>
              <a:rPr dirty="0" sz="2250" spc="20" b="1">
                <a:latin typeface="Arial"/>
                <a:cs typeface="Arial"/>
              </a:rPr>
              <a:t>e</a:t>
            </a:r>
            <a:r>
              <a:rPr dirty="0" sz="2250" spc="20" b="1">
                <a:latin typeface="Arial"/>
                <a:cs typeface="Arial"/>
              </a:rPr>
              <a:t>e</a:t>
            </a:r>
            <a:r>
              <a:rPr dirty="0" sz="2250" spc="-20" b="1">
                <a:latin typeface="Arial"/>
                <a:cs typeface="Arial"/>
              </a:rPr>
              <a:t>d</a:t>
            </a:r>
            <a:r>
              <a:rPr dirty="0" sz="2250" spc="10" b="1">
                <a:latin typeface="Arial"/>
                <a:cs typeface="Arial"/>
              </a:rPr>
              <a:t>i</a:t>
            </a:r>
            <a:r>
              <a:rPr dirty="0" sz="2250" spc="-20" b="1">
                <a:latin typeface="Arial"/>
                <a:cs typeface="Arial"/>
              </a:rPr>
              <a:t>n</a:t>
            </a:r>
            <a:r>
              <a:rPr dirty="0" sz="2250" spc="-10" b="1">
                <a:latin typeface="Arial"/>
                <a:cs typeface="Arial"/>
              </a:rPr>
              <a:t>g</a:t>
            </a:r>
            <a:r>
              <a:rPr dirty="0" sz="2250" spc="-155" b="1">
                <a:latin typeface="Arial"/>
                <a:cs typeface="Arial"/>
              </a:rPr>
              <a:t> </a:t>
            </a:r>
            <a:r>
              <a:rPr dirty="0" sz="2250" spc="-35" b="1">
                <a:latin typeface="Arial"/>
                <a:cs typeface="Arial"/>
              </a:rPr>
              <a:t>t</a:t>
            </a:r>
            <a:r>
              <a:rPr dirty="0" sz="2250" spc="-20" b="1">
                <a:latin typeface="Arial"/>
                <a:cs typeface="Arial"/>
              </a:rPr>
              <a:t>ub</a:t>
            </a:r>
            <a:r>
              <a:rPr dirty="0" sz="2250" spc="-10" b="1">
                <a:latin typeface="Arial"/>
                <a:cs typeface="Arial"/>
              </a:rPr>
              <a:t>e</a:t>
            </a:r>
            <a:r>
              <a:rPr dirty="0" sz="2250" spc="-35" b="1">
                <a:latin typeface="Arial"/>
                <a:cs typeface="Arial"/>
              </a:rPr>
              <a:t> </a:t>
            </a:r>
            <a:r>
              <a:rPr dirty="0" sz="2250" spc="-20" b="1">
                <a:latin typeface="Arial"/>
                <a:cs typeface="Arial"/>
              </a:rPr>
              <a:t>d</a:t>
            </a:r>
            <a:r>
              <a:rPr dirty="0" sz="2250" spc="20" b="1">
                <a:latin typeface="Arial"/>
                <a:cs typeface="Arial"/>
              </a:rPr>
              <a:t>e</a:t>
            </a:r>
            <a:r>
              <a:rPr dirty="0" sz="2250" spc="-20" b="1">
                <a:latin typeface="Arial"/>
                <a:cs typeface="Arial"/>
              </a:rPr>
              <a:t>p</a:t>
            </a:r>
            <a:r>
              <a:rPr dirty="0" sz="2250" spc="20" b="1">
                <a:latin typeface="Arial"/>
                <a:cs typeface="Arial"/>
              </a:rPr>
              <a:t>e</a:t>
            </a:r>
            <a:r>
              <a:rPr dirty="0" sz="2250" spc="-20" b="1">
                <a:latin typeface="Arial"/>
                <a:cs typeface="Arial"/>
              </a:rPr>
              <a:t>nd</a:t>
            </a:r>
            <a:r>
              <a:rPr dirty="0" sz="2250" spc="20" b="1">
                <a:latin typeface="Arial"/>
                <a:cs typeface="Arial"/>
              </a:rPr>
              <a:t>e</a:t>
            </a:r>
            <a:r>
              <a:rPr dirty="0" sz="2250" spc="-20" b="1">
                <a:latin typeface="Arial"/>
                <a:cs typeface="Arial"/>
              </a:rPr>
              <a:t>n</a:t>
            </a:r>
            <a:r>
              <a:rPr dirty="0" sz="2250" spc="-60" b="1">
                <a:latin typeface="Arial"/>
                <a:cs typeface="Arial"/>
              </a:rPr>
              <a:t>c</a:t>
            </a:r>
            <a:r>
              <a:rPr dirty="0" sz="2250" spc="-10" b="1">
                <a:latin typeface="Arial"/>
                <a:cs typeface="Arial"/>
              </a:rPr>
              <a:t>e</a:t>
            </a:r>
            <a:endParaRPr sz="2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2250" spc="-20">
                <a:latin typeface="Arial"/>
                <a:cs typeface="Arial"/>
              </a:rPr>
              <a:t>aRR=1.2</a:t>
            </a:r>
            <a:r>
              <a:rPr dirty="0" sz="2250" spc="-120">
                <a:latin typeface="Arial"/>
                <a:cs typeface="Arial"/>
              </a:rPr>
              <a:t> </a:t>
            </a:r>
            <a:r>
              <a:rPr dirty="0" sz="2250">
                <a:latin typeface="Arial"/>
                <a:cs typeface="Arial"/>
              </a:rPr>
              <a:t>(95%</a:t>
            </a:r>
            <a:r>
              <a:rPr dirty="0" sz="2250" spc="-145">
                <a:latin typeface="Arial"/>
                <a:cs typeface="Arial"/>
              </a:rPr>
              <a:t> </a:t>
            </a:r>
            <a:r>
              <a:rPr dirty="0" sz="2250" spc="-10">
                <a:latin typeface="Arial"/>
                <a:cs typeface="Arial"/>
              </a:rPr>
              <a:t>CI:</a:t>
            </a:r>
            <a:r>
              <a:rPr dirty="0" sz="2250" spc="-55">
                <a:latin typeface="Arial"/>
                <a:cs typeface="Arial"/>
              </a:rPr>
              <a:t> </a:t>
            </a:r>
            <a:r>
              <a:rPr dirty="0" sz="2250">
                <a:latin typeface="Arial"/>
                <a:cs typeface="Arial"/>
              </a:rPr>
              <a:t>1.1–1.3)</a:t>
            </a:r>
            <a:endParaRPr sz="22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3691" y="5896538"/>
            <a:ext cx="955929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00" spc="-30">
                <a:latin typeface="Arial"/>
                <a:cs typeface="Arial"/>
              </a:rPr>
              <a:t>*BMI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(kg/m</a:t>
            </a:r>
            <a:r>
              <a:rPr dirty="0" baseline="27777" sz="1200" spc="-7">
                <a:latin typeface="Arial"/>
                <a:cs typeface="Arial"/>
              </a:rPr>
              <a:t>2</a:t>
            </a:r>
            <a:r>
              <a:rPr dirty="0" sz="1200" spc="-5">
                <a:latin typeface="Arial"/>
                <a:cs typeface="Arial"/>
              </a:rPr>
              <a:t>) </a:t>
            </a:r>
            <a:r>
              <a:rPr dirty="0" sz="1200" spc="-15">
                <a:latin typeface="Arial"/>
                <a:cs typeface="Arial"/>
              </a:rPr>
              <a:t>≥95</a:t>
            </a:r>
            <a:r>
              <a:rPr dirty="0" baseline="27777" sz="1200" spc="-22">
                <a:latin typeface="Arial"/>
                <a:cs typeface="Arial"/>
              </a:rPr>
              <a:t>th</a:t>
            </a:r>
            <a:r>
              <a:rPr dirty="0" baseline="27777" sz="1200" spc="3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percentile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for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age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sex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based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CDC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growth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charts,</a:t>
            </a:r>
            <a:r>
              <a:rPr dirty="0" sz="1200" spc="-20">
                <a:latin typeface="Arial"/>
                <a:cs typeface="Arial"/>
              </a:rPr>
              <a:t> ICD-10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codes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for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 spc="-30">
                <a:latin typeface="Arial"/>
                <a:cs typeface="Arial"/>
              </a:rPr>
              <a:t>obesity,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or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obesity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selected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on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10">
                <a:latin typeface="Arial"/>
                <a:cs typeface="Arial"/>
              </a:rPr>
              <a:t>case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report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form</a:t>
            </a:r>
            <a:endParaRPr sz="12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</a:pPr>
            <a:r>
              <a:rPr dirty="0" sz="1200" spc="-30">
                <a:solidFill>
                  <a:srgbClr val="000308"/>
                </a:solidFill>
                <a:latin typeface="Arial"/>
                <a:cs typeface="Arial"/>
              </a:rPr>
              <a:t>†Includes</a:t>
            </a:r>
            <a:r>
              <a:rPr dirty="0" sz="1200" spc="18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type</a:t>
            </a:r>
            <a:r>
              <a:rPr dirty="0" sz="1200" spc="114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0308"/>
                </a:solidFill>
                <a:latin typeface="Arial"/>
                <a:cs typeface="Arial"/>
              </a:rPr>
              <a:t>I</a:t>
            </a:r>
            <a:r>
              <a:rPr dirty="0" sz="1200" spc="-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and</a:t>
            </a:r>
            <a:r>
              <a:rPr dirty="0" sz="1200" spc="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type</a:t>
            </a:r>
            <a:r>
              <a:rPr dirty="0" sz="1200" spc="114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50">
                <a:solidFill>
                  <a:srgbClr val="000308"/>
                </a:solidFill>
                <a:latin typeface="Arial"/>
                <a:cs typeface="Arial"/>
              </a:rPr>
              <a:t>II</a:t>
            </a:r>
            <a:r>
              <a:rPr dirty="0" sz="1200" spc="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diabetes</a:t>
            </a:r>
            <a:r>
              <a:rPr dirty="0" sz="1200" spc="18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mellitus</a:t>
            </a:r>
            <a:endParaRPr sz="1200">
              <a:latin typeface="Arial"/>
              <a:cs typeface="Arial"/>
            </a:endParaRPr>
          </a:p>
          <a:p>
            <a:pPr marL="38100" marR="377825">
              <a:lnSpc>
                <a:spcPct val="100000"/>
              </a:lnSpc>
            </a:pPr>
            <a:r>
              <a:rPr dirty="0" baseline="27777" sz="1200" spc="-44">
                <a:solidFill>
                  <a:srgbClr val="000308"/>
                </a:solidFill>
                <a:latin typeface="Arial"/>
                <a:cs typeface="Arial"/>
              </a:rPr>
              <a:t>¶</a:t>
            </a:r>
            <a:r>
              <a:rPr dirty="0" sz="1200" spc="-30">
                <a:solidFill>
                  <a:srgbClr val="000308"/>
                </a:solidFill>
                <a:latin typeface="Arial"/>
                <a:cs typeface="Arial"/>
              </a:rPr>
              <a:t>Includes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gastrointestinal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or </a:t>
            </a:r>
            <a:r>
              <a:rPr dirty="0" sz="1200" spc="-30">
                <a:solidFill>
                  <a:srgbClr val="000308"/>
                </a:solidFill>
                <a:latin typeface="Arial"/>
                <a:cs typeface="Arial"/>
              </a:rPr>
              <a:t>liver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disease;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renal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disease;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rheumatologic,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autoimmune,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inflammatory conditions;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abnormality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 of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the airway </a:t>
            </a:r>
            <a:r>
              <a:rPr dirty="0" sz="1200" spc="-32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40">
                <a:solidFill>
                  <a:srgbClr val="000308"/>
                </a:solidFill>
                <a:latin typeface="Arial"/>
                <a:cs typeface="Arial"/>
              </a:rPr>
              <a:t>Methods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described</a:t>
            </a:r>
            <a:r>
              <a:rPr dirty="0" sz="1200" spc="-4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in: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Woodruff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5">
                <a:solidFill>
                  <a:srgbClr val="000308"/>
                </a:solidFill>
                <a:latin typeface="Arial"/>
                <a:cs typeface="Arial"/>
              </a:rPr>
              <a:t>RC,</a:t>
            </a:r>
            <a:r>
              <a:rPr dirty="0" sz="1200" spc="-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et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al.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0308"/>
                </a:solidFill>
                <a:latin typeface="Arial"/>
                <a:cs typeface="Arial"/>
              </a:rPr>
              <a:t>Risk</a:t>
            </a:r>
            <a:r>
              <a:rPr dirty="0" sz="1200" spc="-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factors</a:t>
            </a:r>
            <a:r>
              <a:rPr dirty="0" sz="1200" spc="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for</a:t>
            </a:r>
            <a:r>
              <a:rPr dirty="0" sz="1200" spc="7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Severe</a:t>
            </a:r>
            <a:r>
              <a:rPr dirty="0" sz="1200" spc="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COVID-19</a:t>
            </a:r>
            <a:r>
              <a:rPr dirty="0" sz="1200" spc="204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in</a:t>
            </a:r>
            <a:r>
              <a:rPr dirty="0" sz="1200" spc="-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Children.</a:t>
            </a:r>
            <a:r>
              <a:rPr dirty="0" sz="1200" spc="1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 i="1">
                <a:solidFill>
                  <a:srgbClr val="000308"/>
                </a:solidFill>
                <a:latin typeface="Arial"/>
                <a:cs typeface="Arial"/>
              </a:rPr>
              <a:t>Pediatrics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.</a:t>
            </a:r>
            <a:r>
              <a:rPr dirty="0" sz="1200" spc="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ePub</a:t>
            </a:r>
            <a:r>
              <a:rPr dirty="0" sz="1200" spc="12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October </a:t>
            </a:r>
            <a:r>
              <a:rPr dirty="0" sz="1200" spc="-35">
                <a:solidFill>
                  <a:srgbClr val="000308"/>
                </a:solidFill>
                <a:latin typeface="Arial"/>
                <a:cs typeface="Arial"/>
              </a:rPr>
              <a:t>2021.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40886"/>
            <a:ext cx="10640695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10"/>
              <a:t>Clinical</a:t>
            </a:r>
            <a:r>
              <a:rPr dirty="0" sz="2400" spc="30"/>
              <a:t> </a:t>
            </a:r>
            <a:r>
              <a:rPr dirty="0" sz="2400" spc="-10"/>
              <a:t>Interventions</a:t>
            </a:r>
            <a:r>
              <a:rPr dirty="0" sz="2400"/>
              <a:t> </a:t>
            </a:r>
            <a:r>
              <a:rPr dirty="0" sz="2400" spc="-5"/>
              <a:t>and</a:t>
            </a:r>
            <a:r>
              <a:rPr dirty="0" sz="2400" spc="30"/>
              <a:t> </a:t>
            </a:r>
            <a:r>
              <a:rPr dirty="0" sz="2400" spc="-15"/>
              <a:t>Outcomes</a:t>
            </a:r>
            <a:r>
              <a:rPr dirty="0" sz="2400" spc="80"/>
              <a:t> </a:t>
            </a:r>
            <a:r>
              <a:rPr dirty="0" sz="2400" spc="-15"/>
              <a:t>of</a:t>
            </a:r>
            <a:r>
              <a:rPr dirty="0" sz="2400" spc="55"/>
              <a:t> </a:t>
            </a:r>
            <a:r>
              <a:rPr dirty="0" sz="2400" spc="-10"/>
              <a:t>Children</a:t>
            </a:r>
            <a:r>
              <a:rPr dirty="0" sz="2400" spc="-130"/>
              <a:t> </a:t>
            </a:r>
            <a:r>
              <a:rPr dirty="0" sz="2400" spc="-15"/>
              <a:t>Aged</a:t>
            </a:r>
            <a:r>
              <a:rPr dirty="0" sz="2400" spc="114"/>
              <a:t> </a:t>
            </a:r>
            <a:r>
              <a:rPr dirty="0" sz="2400" spc="-35"/>
              <a:t>5-11</a:t>
            </a:r>
            <a:r>
              <a:rPr dirty="0" sz="2400" spc="-80"/>
              <a:t> </a:t>
            </a:r>
            <a:r>
              <a:rPr dirty="0" sz="2400" spc="-20"/>
              <a:t>Years</a:t>
            </a:r>
            <a:r>
              <a:rPr dirty="0" sz="2400" spc="-85"/>
              <a:t> </a:t>
            </a:r>
            <a:r>
              <a:rPr dirty="0" sz="2400" spc="25"/>
              <a:t>with </a:t>
            </a:r>
            <a:r>
              <a:rPr dirty="0" sz="2400" spc="30"/>
              <a:t> </a:t>
            </a:r>
            <a:r>
              <a:rPr dirty="0" sz="2400"/>
              <a:t>COVID-19–Associated </a:t>
            </a:r>
            <a:r>
              <a:rPr dirty="0" sz="2400" spc="-10"/>
              <a:t>Hospitalizations </a:t>
            </a:r>
            <a:r>
              <a:rPr dirty="0" sz="2400" spc="-5"/>
              <a:t>– </a:t>
            </a:r>
            <a:r>
              <a:rPr dirty="0" sz="2400" spc="-30"/>
              <a:t>COVID-NET, </a:t>
            </a:r>
            <a:r>
              <a:rPr dirty="0" sz="2400" spc="10"/>
              <a:t>14 </a:t>
            </a:r>
            <a:r>
              <a:rPr dirty="0" sz="2400" spc="5"/>
              <a:t>states,* </a:t>
            </a:r>
            <a:r>
              <a:rPr dirty="0" sz="2400" spc="10"/>
              <a:t>March </a:t>
            </a:r>
            <a:r>
              <a:rPr dirty="0" sz="2400" spc="25"/>
              <a:t>1, </a:t>
            </a:r>
            <a:r>
              <a:rPr dirty="0" sz="2400" spc="-655"/>
              <a:t> </a:t>
            </a:r>
            <a:r>
              <a:rPr dirty="0" sz="2400" spc="5"/>
              <a:t>2020–June</a:t>
            </a:r>
            <a:r>
              <a:rPr dirty="0" sz="2400" spc="-85"/>
              <a:t> </a:t>
            </a:r>
            <a:r>
              <a:rPr dirty="0" sz="2400" spc="15"/>
              <a:t>19,</a:t>
            </a:r>
            <a:r>
              <a:rPr dirty="0" sz="2400" spc="-60"/>
              <a:t> </a:t>
            </a:r>
            <a:r>
              <a:rPr dirty="0" sz="2400" spc="15"/>
              <a:t>2021</a:t>
            </a:r>
            <a:r>
              <a:rPr dirty="0" sz="2400" spc="-85"/>
              <a:t> </a:t>
            </a:r>
            <a:r>
              <a:rPr dirty="0" sz="2400" spc="-5"/>
              <a:t>and</a:t>
            </a:r>
            <a:r>
              <a:rPr dirty="0" sz="2400" spc="25"/>
              <a:t> </a:t>
            </a:r>
            <a:r>
              <a:rPr dirty="0" sz="2400" spc="-10"/>
              <a:t>June</a:t>
            </a:r>
            <a:r>
              <a:rPr dirty="0" sz="2400" spc="-5"/>
              <a:t> </a:t>
            </a:r>
            <a:r>
              <a:rPr dirty="0" sz="2400" spc="-10"/>
              <a:t>20–August</a:t>
            </a:r>
            <a:r>
              <a:rPr dirty="0" sz="2400" spc="50"/>
              <a:t> </a:t>
            </a:r>
            <a:r>
              <a:rPr dirty="0" sz="2400" spc="15"/>
              <a:t>31,</a:t>
            </a:r>
            <a:r>
              <a:rPr dirty="0" sz="2400" spc="-50"/>
              <a:t> </a:t>
            </a:r>
            <a:r>
              <a:rPr dirty="0" sz="2400" spc="20"/>
              <a:t>2021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52406" y="1611694"/>
          <a:ext cx="10950575" cy="4126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2729"/>
                <a:gridCol w="3002914"/>
                <a:gridCol w="2664459"/>
                <a:gridCol w="1222375"/>
              </a:tblGrid>
              <a:tr h="1152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850" spc="-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Characteristics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T w="12700">
                      <a:solidFill>
                        <a:srgbClr val="000308"/>
                      </a:solidFill>
                      <a:prstDash val="solid"/>
                    </a:lnT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ts val="2130"/>
                        </a:lnSpc>
                      </a:pPr>
                      <a:r>
                        <a:rPr dirty="0" sz="1850" spc="-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-12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850" spc="-1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2020–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J</a:t>
                      </a:r>
                      <a:r>
                        <a:rPr dirty="0" sz="1850" spc="-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850" spc="-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10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19,</a:t>
                      </a:r>
                      <a:endParaRPr sz="1850">
                        <a:latin typeface="Arial"/>
                        <a:cs typeface="Arial"/>
                      </a:endParaRPr>
                    </a:p>
                    <a:p>
                      <a:pPr marL="920115" marR="1013460" indent="263525">
                        <a:lnSpc>
                          <a:spcPct val="100899"/>
                        </a:lnSpc>
                        <a:spcBef>
                          <a:spcPts val="80"/>
                        </a:spcBef>
                      </a:pP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2021 </a:t>
                      </a:r>
                      <a:r>
                        <a:rPr dirty="0" sz="1850" spc="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(N</a:t>
                      </a:r>
                      <a:r>
                        <a:rPr dirty="0" sz="1850" spc="-12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=</a:t>
                      </a:r>
                      <a:r>
                        <a:rPr dirty="0" sz="1850" spc="-10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565)</a:t>
                      </a:r>
                      <a:r>
                        <a:rPr dirty="0" baseline="25462" sz="1800" spc="7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†</a:t>
                      </a:r>
                      <a:endParaRPr baseline="25462" sz="1800">
                        <a:latin typeface="Arial"/>
                        <a:cs typeface="Arial"/>
                      </a:endParaRPr>
                    </a:p>
                    <a:p>
                      <a:pPr marL="1174750">
                        <a:lnSpc>
                          <a:spcPts val="2185"/>
                        </a:lnSpc>
                        <a:spcBef>
                          <a:spcPts val="100"/>
                        </a:spcBef>
                      </a:pPr>
                      <a:r>
                        <a:rPr dirty="0" sz="1850" spc="-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spc="-8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13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(%)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308"/>
                      </a:solidFill>
                      <a:prstDash val="solid"/>
                    </a:lnT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ts val="2130"/>
                        </a:lnSpc>
                      </a:pP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J</a:t>
                      </a:r>
                      <a:r>
                        <a:rPr dirty="0" sz="1850" spc="7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850" spc="7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10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20</a:t>
                      </a:r>
                      <a:r>
                        <a:rPr dirty="0" sz="1850" spc="-6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dirty="0" sz="1850" spc="-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ugu</a:t>
                      </a:r>
                      <a:r>
                        <a:rPr dirty="0" sz="1850" spc="-6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-17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185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,</a:t>
                      </a:r>
                      <a:endParaRPr sz="1850">
                        <a:latin typeface="Arial"/>
                        <a:cs typeface="Arial"/>
                      </a:endParaRPr>
                    </a:p>
                    <a:p>
                      <a:pPr marL="815340" marR="779780" indent="263525">
                        <a:lnSpc>
                          <a:spcPct val="100899"/>
                        </a:lnSpc>
                        <a:spcBef>
                          <a:spcPts val="80"/>
                        </a:spcBef>
                      </a:pP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2021 </a:t>
                      </a:r>
                      <a:r>
                        <a:rPr dirty="0" sz="1850" spc="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(N</a:t>
                      </a:r>
                      <a:r>
                        <a:rPr dirty="0" sz="1850" spc="-12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=</a:t>
                      </a:r>
                      <a:r>
                        <a:rPr dirty="0" sz="1850" spc="-10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131)</a:t>
                      </a:r>
                      <a:r>
                        <a:rPr dirty="0" baseline="25462" sz="1800" spc="7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†</a:t>
                      </a:r>
                      <a:endParaRPr baseline="25462" sz="1800">
                        <a:latin typeface="Arial"/>
                        <a:cs typeface="Arial"/>
                      </a:endParaRPr>
                    </a:p>
                    <a:p>
                      <a:pPr marL="1069340">
                        <a:lnSpc>
                          <a:spcPts val="2185"/>
                        </a:lnSpc>
                        <a:spcBef>
                          <a:spcPts val="100"/>
                        </a:spcBef>
                      </a:pPr>
                      <a:r>
                        <a:rPr dirty="0" sz="1850" spc="-1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spc="-8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130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(%)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308"/>
                      </a:solidFill>
                      <a:prstDash val="solid"/>
                    </a:lnT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  <a:p>
                      <a:pPr algn="ctr" marL="85725">
                        <a:lnSpc>
                          <a:spcPct val="100000"/>
                        </a:lnSpc>
                      </a:pPr>
                      <a:r>
                        <a:rPr dirty="0" sz="1850" spc="5" b="1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p-value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T w="12700">
                      <a:solidFill>
                        <a:srgbClr val="000308"/>
                      </a:solidFill>
                      <a:prstDash val="solid"/>
                    </a:lnT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850" spc="3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 spc="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-204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ng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1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850" spc="-7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dirty="0" sz="1850" spc="-15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-9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850" spc="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850" spc="3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113664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9715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(2–6)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113664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(1–6)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113664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9779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0.66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113664">
                    <a:lnT w="12700">
                      <a:solidFill>
                        <a:srgbClr val="000308"/>
                      </a:solidFill>
                      <a:prstDash val="solid"/>
                    </a:lnT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67945">
                        <a:lnSpc>
                          <a:spcPts val="2185"/>
                        </a:lnSpc>
                        <a:spcBef>
                          <a:spcPts val="350"/>
                        </a:spcBef>
                      </a:pP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ICU</a:t>
                      </a:r>
                      <a:r>
                        <a:rPr dirty="0" sz="1850" spc="-12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admission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R="87630">
                        <a:lnSpc>
                          <a:spcPts val="2185"/>
                        </a:lnSpc>
                        <a:spcBef>
                          <a:spcPts val="350"/>
                        </a:spcBef>
                      </a:pP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182</a:t>
                      </a:r>
                      <a:r>
                        <a:rPr dirty="0" sz="1850" spc="-13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(32.2)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ts val="2185"/>
                        </a:lnSpc>
                        <a:spcBef>
                          <a:spcPts val="350"/>
                        </a:spcBef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L="97790">
                        <a:lnSpc>
                          <a:spcPts val="2185"/>
                        </a:lnSpc>
                        <a:spcBef>
                          <a:spcPts val="350"/>
                        </a:spcBef>
                      </a:pP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0.71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</a:tr>
              <a:tr h="271780">
                <a:tc>
                  <a:txBody>
                    <a:bodyPr/>
                    <a:lstStyle/>
                    <a:p>
                      <a:pPr marL="67945">
                        <a:lnSpc>
                          <a:spcPts val="2045"/>
                        </a:lnSpc>
                      </a:pPr>
                      <a:r>
                        <a:rPr dirty="0" sz="1850" spc="-1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 spc="-17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upp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8425">
                        <a:lnSpc>
                          <a:spcPts val="2045"/>
                        </a:lnSpc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14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2045"/>
                        </a:lnSpc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7155">
                        <a:lnSpc>
                          <a:spcPts val="2045"/>
                        </a:lnSpc>
                      </a:pP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0.14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71780">
                <a:tc>
                  <a:txBody>
                    <a:bodyPr/>
                    <a:lstStyle/>
                    <a:p>
                      <a:pPr marL="67945">
                        <a:lnSpc>
                          <a:spcPts val="2045"/>
                        </a:lnSpc>
                      </a:pPr>
                      <a:r>
                        <a:rPr dirty="0" sz="1850" spc="3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850" spc="-18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du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850" spc="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z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8265">
                        <a:lnSpc>
                          <a:spcPts val="2045"/>
                        </a:lnSpc>
                      </a:pP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(0.7)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565785">
                <a:tc>
                  <a:txBody>
                    <a:bodyPr/>
                    <a:lstStyle/>
                    <a:p>
                      <a:pPr marL="67945">
                        <a:lnSpc>
                          <a:spcPts val="2080"/>
                        </a:lnSpc>
                      </a:pPr>
                      <a:r>
                        <a:rPr dirty="0" sz="1850" spc="3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gh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-1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850" spc="-7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y</a:t>
                      </a:r>
                      <a:endParaRPr sz="1850">
                        <a:latin typeface="Arial"/>
                        <a:cs typeface="Arial"/>
                      </a:endParaRPr>
                    </a:p>
                    <a:p>
                      <a:pPr marL="128905">
                        <a:lnSpc>
                          <a:spcPts val="2180"/>
                        </a:lnSpc>
                        <a:spcBef>
                          <a:spcPts val="100"/>
                        </a:spcBef>
                      </a:pPr>
                      <a:r>
                        <a:rPr dirty="0" sz="1850" spc="-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dirty="0" sz="1850" spc="-9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required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73050">
                <a:tc>
                  <a:txBody>
                    <a:bodyPr/>
                    <a:lstStyle/>
                    <a:p>
                      <a:pPr marL="677545">
                        <a:lnSpc>
                          <a:spcPts val="2050"/>
                        </a:lnSpc>
                      </a:pPr>
                      <a:r>
                        <a:rPr dirty="0" sz="1850" spc="3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4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850" spc="-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-1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nnu</a:t>
                      </a:r>
                      <a:r>
                        <a:rPr dirty="0" sz="1850" spc="-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baseline="25462" sz="1800">
                          <a:solidFill>
                            <a:srgbClr val="000308"/>
                          </a:solidFill>
                          <a:latin typeface="Calibri"/>
                          <a:cs typeface="Calibri"/>
                        </a:rPr>
                        <a:t>§</a:t>
                      </a:r>
                      <a:endParaRPr baseline="25462" sz="1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7630">
                        <a:lnSpc>
                          <a:spcPts val="2050"/>
                        </a:lnSpc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4)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2050"/>
                        </a:lnSpc>
                      </a:pP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(6.1)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7155">
                        <a:lnSpc>
                          <a:spcPts val="2050"/>
                        </a:lnSpc>
                      </a:pP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0.60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35915">
                <a:tc>
                  <a:txBody>
                    <a:bodyPr/>
                    <a:lstStyle/>
                    <a:p>
                      <a:pPr marL="677545">
                        <a:lnSpc>
                          <a:spcPts val="2090"/>
                        </a:lnSpc>
                      </a:pP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BIPAP/CPAP</a:t>
                      </a:r>
                      <a:r>
                        <a:rPr dirty="0" baseline="25462" sz="1800" spc="-89">
                          <a:solidFill>
                            <a:srgbClr val="000308"/>
                          </a:solidFill>
                          <a:latin typeface="Calibri"/>
                          <a:cs typeface="Calibri"/>
                        </a:rPr>
                        <a:t>§</a:t>
                      </a:r>
                      <a:endParaRPr baseline="25462" sz="1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7630">
                        <a:lnSpc>
                          <a:spcPts val="2090"/>
                        </a:lnSpc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2090"/>
                        </a:lnSpc>
                      </a:pP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(6.9)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7155">
                        <a:lnSpc>
                          <a:spcPts val="2085"/>
                        </a:lnSpc>
                      </a:pP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0.43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454659">
                <a:tc>
                  <a:txBody>
                    <a:bodyPr/>
                    <a:lstStyle/>
                    <a:p>
                      <a:pPr algn="ctr" marL="508634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spc="-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2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9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-1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-4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50" spc="-6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-9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50" spc="-1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50" spc="-6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baseline="25462" sz="1800">
                          <a:solidFill>
                            <a:srgbClr val="000308"/>
                          </a:solidFill>
                          <a:latin typeface="Calibri"/>
                          <a:cs typeface="Calibri"/>
                        </a:rPr>
                        <a:t>§</a:t>
                      </a:r>
                      <a:endParaRPr baseline="25462" sz="1800">
                        <a:latin typeface="Calibri"/>
                        <a:cs typeface="Calibri"/>
                      </a:endParaRPr>
                    </a:p>
                  </a:txBody>
                  <a:tcPr marL="0" marR="0" marB="0" marT="45720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763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2)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5720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85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850" spc="-100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2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850" spc="-14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850" spc="-3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850" spc="1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5)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5720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779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50" spc="-5">
                          <a:solidFill>
                            <a:srgbClr val="000308"/>
                          </a:solidFill>
                          <a:latin typeface="Arial"/>
                          <a:cs typeface="Arial"/>
                        </a:rPr>
                        <a:t>0.04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45085">
                    <a:lnB w="12700">
                      <a:solidFill>
                        <a:srgbClr val="00030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479762" y="5739944"/>
            <a:ext cx="10125710" cy="9829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850" spc="10">
                <a:latin typeface="Arial"/>
                <a:cs typeface="Arial"/>
              </a:rPr>
              <a:t>Abbreviations:</a:t>
            </a:r>
            <a:r>
              <a:rPr dirty="0" sz="850" spc="85">
                <a:latin typeface="Arial"/>
                <a:cs typeface="Arial"/>
              </a:rPr>
              <a:t> </a:t>
            </a:r>
            <a:r>
              <a:rPr dirty="0" sz="850" spc="-40">
                <a:latin typeface="Arial"/>
                <a:cs typeface="Arial"/>
              </a:rPr>
              <a:t>ICU</a:t>
            </a:r>
            <a:r>
              <a:rPr dirty="0" sz="850" spc="26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=</a:t>
            </a:r>
            <a:r>
              <a:rPr dirty="0" sz="850" spc="6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intensive</a:t>
            </a:r>
            <a:r>
              <a:rPr dirty="0" sz="850" spc="85">
                <a:latin typeface="Arial"/>
                <a:cs typeface="Arial"/>
              </a:rPr>
              <a:t> </a:t>
            </a:r>
            <a:r>
              <a:rPr dirty="0" sz="850" spc="25">
                <a:latin typeface="Arial"/>
                <a:cs typeface="Arial"/>
              </a:rPr>
              <a:t>care</a:t>
            </a:r>
            <a:r>
              <a:rPr dirty="0" sz="850">
                <a:latin typeface="Arial"/>
                <a:cs typeface="Arial"/>
              </a:rPr>
              <a:t> </a:t>
            </a:r>
            <a:r>
              <a:rPr dirty="0" sz="850" spc="-5">
                <a:latin typeface="Arial"/>
                <a:cs typeface="Arial"/>
              </a:rPr>
              <a:t>unit;</a:t>
            </a:r>
            <a:r>
              <a:rPr dirty="0" sz="850" spc="85">
                <a:latin typeface="Arial"/>
                <a:cs typeface="Arial"/>
              </a:rPr>
              <a:t> </a:t>
            </a:r>
            <a:r>
              <a:rPr dirty="0" sz="850" spc="-30">
                <a:latin typeface="Arial"/>
                <a:cs typeface="Arial"/>
              </a:rPr>
              <a:t>IQR</a:t>
            </a:r>
            <a:r>
              <a:rPr dirty="0" sz="850" spc="26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=</a:t>
            </a:r>
            <a:r>
              <a:rPr dirty="0" sz="850" spc="-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interquartile</a:t>
            </a:r>
            <a:r>
              <a:rPr dirty="0" sz="850" spc="250">
                <a:latin typeface="Arial"/>
                <a:cs typeface="Arial"/>
              </a:rPr>
              <a:t> </a:t>
            </a:r>
            <a:r>
              <a:rPr dirty="0" sz="850" spc="10">
                <a:latin typeface="Arial"/>
                <a:cs typeface="Arial"/>
              </a:rPr>
              <a:t>range;</a:t>
            </a:r>
            <a:r>
              <a:rPr dirty="0" sz="850" spc="85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BIPAP</a:t>
            </a:r>
            <a:r>
              <a:rPr dirty="0" sz="850" spc="23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=</a:t>
            </a:r>
            <a:r>
              <a:rPr dirty="0" sz="850" spc="6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bilevel</a:t>
            </a:r>
            <a:r>
              <a:rPr dirty="0" sz="850" spc="14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positive</a:t>
            </a:r>
            <a:r>
              <a:rPr dirty="0" sz="850" spc="8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airw</a:t>
            </a:r>
            <a:r>
              <a:rPr dirty="0" sz="850" spc="-70">
                <a:latin typeface="Arial"/>
                <a:cs typeface="Arial"/>
              </a:rPr>
              <a:t> </a:t>
            </a:r>
            <a:r>
              <a:rPr dirty="0" sz="850" spc="10">
                <a:latin typeface="Arial"/>
                <a:cs typeface="Arial"/>
              </a:rPr>
              <a:t>ay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 spc="20">
                <a:latin typeface="Arial"/>
                <a:cs typeface="Arial"/>
              </a:rPr>
              <a:t>pressure;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 spc="-15">
                <a:latin typeface="Arial"/>
                <a:cs typeface="Arial"/>
              </a:rPr>
              <a:t>CPAP</a:t>
            </a:r>
            <a:r>
              <a:rPr dirty="0" sz="850" spc="229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=</a:t>
            </a:r>
            <a:r>
              <a:rPr dirty="0" sz="850" spc="-2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continuous</a:t>
            </a:r>
            <a:r>
              <a:rPr dirty="0" sz="850" spc="23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positive</a:t>
            </a:r>
            <a:r>
              <a:rPr dirty="0" sz="850" spc="8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airw</a:t>
            </a:r>
            <a:r>
              <a:rPr dirty="0" sz="850" spc="-65">
                <a:latin typeface="Arial"/>
                <a:cs typeface="Arial"/>
              </a:rPr>
              <a:t> </a:t>
            </a:r>
            <a:r>
              <a:rPr dirty="0" sz="850" spc="10">
                <a:latin typeface="Arial"/>
                <a:cs typeface="Arial"/>
              </a:rPr>
              <a:t>ay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 spc="25">
                <a:latin typeface="Arial"/>
                <a:cs typeface="Arial"/>
              </a:rPr>
              <a:t>pressure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sz="850" spc="-5">
                <a:latin typeface="Arial"/>
                <a:cs typeface="Arial"/>
              </a:rPr>
              <a:t>*California,</a:t>
            </a:r>
            <a:r>
              <a:rPr dirty="0" sz="850" spc="254">
                <a:latin typeface="Arial"/>
                <a:cs typeface="Arial"/>
              </a:rPr>
              <a:t> </a:t>
            </a:r>
            <a:r>
              <a:rPr dirty="0" sz="850" spc="-5">
                <a:latin typeface="Arial"/>
                <a:cs typeface="Arial"/>
              </a:rPr>
              <a:t>Colorado,</a:t>
            </a:r>
            <a:r>
              <a:rPr dirty="0" sz="850" spc="254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Connecticut, 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Georgia,</a:t>
            </a:r>
            <a:r>
              <a:rPr dirty="0" sz="850" spc="170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Iow</a:t>
            </a:r>
            <a:r>
              <a:rPr dirty="0" sz="850" spc="-7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a, </a:t>
            </a:r>
            <a:r>
              <a:rPr dirty="0" sz="850">
                <a:latin typeface="Arial"/>
                <a:cs typeface="Arial"/>
              </a:rPr>
              <a:t>Maryland,</a:t>
            </a:r>
            <a:r>
              <a:rPr dirty="0" sz="850" spc="17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Michigan,</a:t>
            </a:r>
            <a:r>
              <a:rPr dirty="0" sz="850" spc="340">
                <a:latin typeface="Arial"/>
                <a:cs typeface="Arial"/>
              </a:rPr>
              <a:t> </a:t>
            </a:r>
            <a:r>
              <a:rPr dirty="0" sz="850" spc="-5">
                <a:latin typeface="Arial"/>
                <a:cs typeface="Arial"/>
              </a:rPr>
              <a:t>Minnesota,</a:t>
            </a:r>
            <a:r>
              <a:rPr dirty="0" sz="850" spc="254">
                <a:latin typeface="Arial"/>
                <a:cs typeface="Arial"/>
              </a:rPr>
              <a:t> </a:t>
            </a:r>
            <a:r>
              <a:rPr dirty="0" sz="850" spc="-15">
                <a:latin typeface="Arial"/>
                <a:cs typeface="Arial"/>
              </a:rPr>
              <a:t>New</a:t>
            </a:r>
            <a:r>
              <a:rPr dirty="0" sz="850" spc="9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Mexico,</a:t>
            </a:r>
            <a:r>
              <a:rPr dirty="0" sz="850" spc="175">
                <a:latin typeface="Arial"/>
                <a:cs typeface="Arial"/>
              </a:rPr>
              <a:t> </a:t>
            </a:r>
            <a:r>
              <a:rPr dirty="0" sz="850" spc="-15">
                <a:latin typeface="Arial"/>
                <a:cs typeface="Arial"/>
              </a:rPr>
              <a:t>New</a:t>
            </a:r>
            <a:r>
              <a:rPr dirty="0" sz="850" spc="180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York,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Ohio,</a:t>
            </a:r>
            <a:r>
              <a:rPr dirty="0" sz="850" spc="17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Oregon,</a:t>
            </a:r>
            <a:r>
              <a:rPr dirty="0" sz="850" spc="170">
                <a:latin typeface="Arial"/>
                <a:cs typeface="Arial"/>
              </a:rPr>
              <a:t> </a:t>
            </a:r>
            <a:r>
              <a:rPr dirty="0" sz="850" spc="10">
                <a:latin typeface="Arial"/>
                <a:cs typeface="Arial"/>
              </a:rPr>
              <a:t>Tennessee,</a:t>
            </a:r>
            <a:r>
              <a:rPr dirty="0" sz="850" spc="17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and</a:t>
            </a:r>
            <a:r>
              <a:rPr dirty="0" sz="850" spc="8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Utah.</a:t>
            </a:r>
            <a:endParaRPr sz="850">
              <a:latin typeface="Arial"/>
              <a:cs typeface="Arial"/>
            </a:endParaRPr>
          </a:p>
          <a:p>
            <a:pPr marL="38100" marR="204470">
              <a:lnSpc>
                <a:spcPct val="102000"/>
              </a:lnSpc>
              <a:spcBef>
                <a:spcPts val="80"/>
              </a:spcBef>
            </a:pPr>
            <a:r>
              <a:rPr dirty="0" baseline="21367" sz="975" spc="-15">
                <a:latin typeface="Arial"/>
                <a:cs typeface="Arial"/>
              </a:rPr>
              <a:t>†</a:t>
            </a:r>
            <a:r>
              <a:rPr dirty="0" sz="850" spc="-10">
                <a:latin typeface="Arial"/>
                <a:cs typeface="Arial"/>
              </a:rPr>
              <a:t>Includes</a:t>
            </a:r>
            <a:r>
              <a:rPr dirty="0" sz="850" spc="-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those </a:t>
            </a:r>
            <a:r>
              <a:rPr dirty="0" sz="850" spc="20">
                <a:latin typeface="Arial"/>
                <a:cs typeface="Arial"/>
              </a:rPr>
              <a:t>w </a:t>
            </a:r>
            <a:r>
              <a:rPr dirty="0" sz="850" spc="-5">
                <a:latin typeface="Arial"/>
                <a:cs typeface="Arial"/>
              </a:rPr>
              <a:t>ith complete</a:t>
            </a:r>
            <a:r>
              <a:rPr dirty="0" sz="850">
                <a:latin typeface="Arial"/>
                <a:cs typeface="Arial"/>
              </a:rPr>
              <a:t> clinical</a:t>
            </a:r>
            <a:r>
              <a:rPr dirty="0" sz="850" spc="5">
                <a:latin typeface="Arial"/>
                <a:cs typeface="Arial"/>
              </a:rPr>
              <a:t> data </a:t>
            </a:r>
            <a:r>
              <a:rPr dirty="0" sz="850" spc="10">
                <a:latin typeface="Arial"/>
                <a:cs typeface="Arial"/>
              </a:rPr>
              <a:t>on </a:t>
            </a:r>
            <a:r>
              <a:rPr dirty="0" sz="850" spc="5">
                <a:latin typeface="Arial"/>
                <a:cs typeface="Arial"/>
              </a:rPr>
              <a:t>hospital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length</a:t>
            </a:r>
            <a:r>
              <a:rPr dirty="0" sz="850" spc="5">
                <a:latin typeface="Arial"/>
                <a:cs typeface="Arial"/>
              </a:rPr>
              <a:t> of </a:t>
            </a:r>
            <a:r>
              <a:rPr dirty="0" sz="850" spc="25">
                <a:latin typeface="Arial"/>
                <a:cs typeface="Arial"/>
              </a:rPr>
              <a:t>stay, </a:t>
            </a:r>
            <a:r>
              <a:rPr dirty="0" sz="850" spc="-40">
                <a:latin typeface="Arial"/>
                <a:cs typeface="Arial"/>
              </a:rPr>
              <a:t>ICU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admission,</a:t>
            </a:r>
            <a:r>
              <a:rPr dirty="0" sz="850" spc="5">
                <a:latin typeface="Arial"/>
                <a:cs typeface="Arial"/>
              </a:rPr>
              <a:t> highest level of </a:t>
            </a:r>
            <a:r>
              <a:rPr dirty="0" sz="850" spc="15">
                <a:latin typeface="Arial"/>
                <a:cs typeface="Arial"/>
              </a:rPr>
              <a:t>respiratory support </a:t>
            </a:r>
            <a:r>
              <a:rPr dirty="0" sz="850" spc="20">
                <a:latin typeface="Arial"/>
                <a:cs typeface="Arial"/>
              </a:rPr>
              <a:t>(invasive </a:t>
            </a:r>
            <a:r>
              <a:rPr dirty="0" sz="850">
                <a:latin typeface="Arial"/>
                <a:cs typeface="Arial"/>
              </a:rPr>
              <a:t>mechanical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ventilation,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BIPAP/CPA </a:t>
            </a:r>
            <a:r>
              <a:rPr dirty="0" sz="850" spc="-45">
                <a:latin typeface="Arial"/>
                <a:cs typeface="Arial"/>
              </a:rPr>
              <a:t>P,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or </a:t>
            </a:r>
            <a:r>
              <a:rPr dirty="0" sz="850" spc="-5">
                <a:latin typeface="Arial"/>
                <a:cs typeface="Arial"/>
              </a:rPr>
              <a:t>high</a:t>
            </a:r>
            <a:r>
              <a:rPr dirty="0" sz="850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flow nasal </a:t>
            </a:r>
            <a:r>
              <a:rPr dirty="0" sz="850" spc="10">
                <a:latin typeface="Arial"/>
                <a:cs typeface="Arial"/>
              </a:rPr>
              <a:t>cannula), </a:t>
            </a:r>
            <a:r>
              <a:rPr dirty="0" sz="850" spc="-225">
                <a:latin typeface="Arial"/>
                <a:cs typeface="Arial"/>
              </a:rPr>
              <a:t> </a:t>
            </a:r>
            <a:r>
              <a:rPr dirty="0" sz="850" spc="25">
                <a:latin typeface="Arial"/>
                <a:cs typeface="Arial"/>
              </a:rPr>
              <a:t>vasopressor</a:t>
            </a:r>
            <a:r>
              <a:rPr dirty="0" sz="850" spc="-50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support,</a:t>
            </a:r>
            <a:r>
              <a:rPr dirty="0" sz="850" spc="7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and</a:t>
            </a:r>
            <a:r>
              <a:rPr dirty="0" sz="850" spc="7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disposition</a:t>
            </a:r>
            <a:r>
              <a:rPr dirty="0" sz="850" spc="150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discharge</a:t>
            </a:r>
            <a:r>
              <a:rPr dirty="0" sz="850" spc="7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(i.e.,</a:t>
            </a:r>
            <a:r>
              <a:rPr dirty="0" sz="850" spc="7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discharged</a:t>
            </a:r>
            <a:r>
              <a:rPr dirty="0" sz="850" spc="7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alive</a:t>
            </a:r>
            <a:r>
              <a:rPr dirty="0" sz="850" spc="7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or</a:t>
            </a:r>
            <a:r>
              <a:rPr dirty="0" sz="850" spc="110">
                <a:latin typeface="Arial"/>
                <a:cs typeface="Arial"/>
              </a:rPr>
              <a:t> </a:t>
            </a:r>
            <a:r>
              <a:rPr dirty="0" sz="850" spc="-5">
                <a:latin typeface="Arial"/>
                <a:cs typeface="Arial"/>
              </a:rPr>
              <a:t>died</a:t>
            </a:r>
            <a:r>
              <a:rPr dirty="0" sz="850" spc="7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in-hospital).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1367" sz="975" spc="-7">
                <a:latin typeface="Calibri"/>
                <a:cs typeface="Calibri"/>
              </a:rPr>
              <a:t>§</a:t>
            </a:r>
            <a:r>
              <a:rPr dirty="0" sz="850" spc="-5">
                <a:latin typeface="Arial"/>
                <a:cs typeface="Arial"/>
              </a:rPr>
              <a:t>Highest</a:t>
            </a:r>
            <a:r>
              <a:rPr dirty="0" sz="850" spc="155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level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of</a:t>
            </a:r>
            <a:r>
              <a:rPr dirty="0" sz="850" spc="7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respiratory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support</a:t>
            </a:r>
            <a:r>
              <a:rPr dirty="0" sz="850" spc="75">
                <a:latin typeface="Arial"/>
                <a:cs typeface="Arial"/>
              </a:rPr>
              <a:t> </a:t>
            </a:r>
            <a:r>
              <a:rPr dirty="0" sz="850" spc="30">
                <a:latin typeface="Arial"/>
                <a:cs typeface="Arial"/>
              </a:rPr>
              <a:t>for</a:t>
            </a:r>
            <a:r>
              <a:rPr dirty="0" sz="850" spc="-45">
                <a:latin typeface="Arial"/>
                <a:cs typeface="Arial"/>
              </a:rPr>
              <a:t> </a:t>
            </a:r>
            <a:r>
              <a:rPr dirty="0" sz="850" spc="20">
                <a:latin typeface="Arial"/>
                <a:cs typeface="Arial"/>
              </a:rPr>
              <a:t>each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patient</a:t>
            </a:r>
            <a:r>
              <a:rPr dirty="0" sz="850" spc="16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that</a:t>
            </a:r>
            <a:r>
              <a:rPr dirty="0" sz="850" spc="80">
                <a:latin typeface="Arial"/>
                <a:cs typeface="Arial"/>
              </a:rPr>
              <a:t> </a:t>
            </a:r>
            <a:r>
              <a:rPr dirty="0" sz="850" spc="5">
                <a:latin typeface="Arial"/>
                <a:cs typeface="Arial"/>
              </a:rPr>
              <a:t>needed</a:t>
            </a:r>
            <a:r>
              <a:rPr dirty="0" sz="850" spc="155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respiratory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 spc="15">
                <a:latin typeface="Arial"/>
                <a:cs typeface="Arial"/>
              </a:rPr>
              <a:t>support.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sz="850" spc="40" b="1">
                <a:latin typeface="Arial"/>
                <a:cs typeface="Arial"/>
              </a:rPr>
              <a:t>Reference:</a:t>
            </a:r>
            <a:r>
              <a:rPr dirty="0" sz="850" spc="-125" b="1">
                <a:latin typeface="Arial"/>
                <a:cs typeface="Arial"/>
              </a:rPr>
              <a:t> </a:t>
            </a:r>
            <a:r>
              <a:rPr dirty="0" sz="850" spc="15" b="1">
                <a:latin typeface="Arial"/>
                <a:cs typeface="Arial"/>
              </a:rPr>
              <a:t>Delahoy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45" b="1">
                <a:latin typeface="Arial"/>
                <a:cs typeface="Arial"/>
              </a:rPr>
              <a:t>et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al.</a:t>
            </a:r>
            <a:r>
              <a:rPr dirty="0" sz="850" spc="100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Hospitalizations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35" b="1">
                <a:latin typeface="Arial"/>
                <a:cs typeface="Arial"/>
              </a:rPr>
              <a:t>Associated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w</a:t>
            </a:r>
            <a:r>
              <a:rPr dirty="0" sz="850" spc="-114" b="1">
                <a:latin typeface="Arial"/>
                <a:cs typeface="Arial"/>
              </a:rPr>
              <a:t> </a:t>
            </a:r>
            <a:r>
              <a:rPr dirty="0" sz="850" spc="15" b="1">
                <a:latin typeface="Arial"/>
                <a:cs typeface="Arial"/>
              </a:rPr>
              <a:t>ith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COVID-19</a:t>
            </a:r>
            <a:r>
              <a:rPr dirty="0" sz="850" spc="85" b="1">
                <a:latin typeface="Arial"/>
                <a:cs typeface="Arial"/>
              </a:rPr>
              <a:t> </a:t>
            </a:r>
            <a:r>
              <a:rPr dirty="0" sz="850" spc="45" b="1">
                <a:latin typeface="Arial"/>
                <a:cs typeface="Arial"/>
              </a:rPr>
              <a:t>Among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30" b="1">
                <a:latin typeface="Arial"/>
                <a:cs typeface="Arial"/>
              </a:rPr>
              <a:t>Children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and</a:t>
            </a:r>
            <a:r>
              <a:rPr dirty="0" sz="850" spc="40" b="1">
                <a:latin typeface="Arial"/>
                <a:cs typeface="Arial"/>
              </a:rPr>
              <a:t> Adolescents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30" b="1">
                <a:latin typeface="Arial"/>
                <a:cs typeface="Arial"/>
              </a:rPr>
              <a:t>—</a:t>
            </a:r>
            <a:r>
              <a:rPr dirty="0" sz="850" spc="-7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COVID-NET,</a:t>
            </a:r>
            <a:r>
              <a:rPr dirty="0" sz="850" spc="265" b="1">
                <a:latin typeface="Arial"/>
                <a:cs typeface="Arial"/>
              </a:rPr>
              <a:t> </a:t>
            </a:r>
            <a:r>
              <a:rPr dirty="0" sz="850" spc="10" b="1">
                <a:latin typeface="Arial"/>
                <a:cs typeface="Arial"/>
              </a:rPr>
              <a:t>14</a:t>
            </a:r>
            <a:r>
              <a:rPr dirty="0" sz="850" spc="85" b="1">
                <a:latin typeface="Arial"/>
                <a:cs typeface="Arial"/>
              </a:rPr>
              <a:t> </a:t>
            </a:r>
            <a:r>
              <a:rPr dirty="0" sz="850" spc="35" b="1">
                <a:latin typeface="Arial"/>
                <a:cs typeface="Arial"/>
              </a:rPr>
              <a:t>States,</a:t>
            </a:r>
            <a:r>
              <a:rPr dirty="0" sz="850" spc="-75" b="1">
                <a:latin typeface="Arial"/>
                <a:cs typeface="Arial"/>
              </a:rPr>
              <a:t> </a:t>
            </a:r>
            <a:r>
              <a:rPr dirty="0" sz="850" spc="35" b="1">
                <a:latin typeface="Arial"/>
                <a:cs typeface="Arial"/>
              </a:rPr>
              <a:t>March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1,</a:t>
            </a:r>
            <a:r>
              <a:rPr dirty="0" sz="850" spc="90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2020–August</a:t>
            </a:r>
            <a:r>
              <a:rPr dirty="0" sz="850" spc="45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14,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2021;</a:t>
            </a:r>
            <a:r>
              <a:rPr dirty="0" sz="850" spc="130" b="1">
                <a:latin typeface="Arial"/>
                <a:cs typeface="Arial"/>
              </a:rPr>
              <a:t> </a:t>
            </a:r>
            <a:r>
              <a:rPr dirty="0" sz="850" spc="20" b="1">
                <a:latin typeface="Arial"/>
                <a:cs typeface="Arial"/>
              </a:rPr>
              <a:t>MMWR. </a:t>
            </a:r>
            <a:r>
              <a:rPr dirty="0" sz="850" spc="90" b="1">
                <a:latin typeface="Arial"/>
                <a:cs typeface="Arial"/>
              </a:rPr>
              <a:t> </a:t>
            </a:r>
            <a:r>
              <a:rPr dirty="0" sz="850" spc="55" b="1">
                <a:latin typeface="Arial"/>
                <a:cs typeface="Arial"/>
              </a:rPr>
              <a:t>September</a:t>
            </a:r>
            <a:r>
              <a:rPr dirty="0" sz="850" spc="-95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10,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5" b="1">
                <a:latin typeface="Arial"/>
                <a:cs typeface="Arial"/>
              </a:rPr>
              <a:t>2021</a:t>
            </a:r>
            <a:r>
              <a:rPr dirty="0" sz="850" spc="50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/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5" b="1">
                <a:latin typeface="Arial"/>
                <a:cs typeface="Arial"/>
              </a:rPr>
              <a:t>70(36);1255–1260.</a:t>
            </a:r>
            <a:endParaRPr sz="85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72873"/>
            <a:ext cx="8766175" cy="108204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4485"/>
              </a:lnSpc>
              <a:spcBef>
                <a:spcPts val="110"/>
              </a:spcBef>
            </a:pPr>
            <a:r>
              <a:rPr dirty="0" sz="3750" spc="10"/>
              <a:t>C</a:t>
            </a:r>
            <a:r>
              <a:rPr dirty="0" sz="3750" spc="35"/>
              <a:t>O</a:t>
            </a:r>
            <a:r>
              <a:rPr dirty="0" sz="3750" spc="-25"/>
              <a:t>V</a:t>
            </a:r>
            <a:r>
              <a:rPr dirty="0" sz="3750" spc="-10"/>
              <a:t>I</a:t>
            </a:r>
            <a:r>
              <a:rPr dirty="0" sz="3750" spc="5"/>
              <a:t>D</a:t>
            </a:r>
            <a:r>
              <a:rPr dirty="0" sz="3750" spc="25"/>
              <a:t>-</a:t>
            </a:r>
            <a:r>
              <a:rPr dirty="0" sz="3750" spc="-10"/>
              <a:t>1</a:t>
            </a:r>
            <a:r>
              <a:rPr dirty="0" sz="3750" spc="5"/>
              <a:t>9</a:t>
            </a:r>
            <a:r>
              <a:rPr dirty="0" sz="3750" spc="-175"/>
              <a:t> </a:t>
            </a:r>
            <a:r>
              <a:rPr dirty="0" sz="3750" spc="10"/>
              <a:t>D</a:t>
            </a:r>
            <a:r>
              <a:rPr dirty="0" sz="3750" spc="-10"/>
              <a:t>ea</a:t>
            </a:r>
            <a:r>
              <a:rPr dirty="0" sz="3750" spc="25"/>
              <a:t>t</a:t>
            </a:r>
            <a:r>
              <a:rPr dirty="0" sz="3750" spc="25"/>
              <a:t>h</a:t>
            </a:r>
            <a:r>
              <a:rPr dirty="0" sz="3750" spc="5"/>
              <a:t>s</a:t>
            </a:r>
            <a:r>
              <a:rPr dirty="0" sz="3750" spc="-95"/>
              <a:t> </a:t>
            </a:r>
            <a:r>
              <a:rPr dirty="0" sz="3750" spc="25"/>
              <a:t>b</a:t>
            </a:r>
            <a:r>
              <a:rPr dirty="0" sz="3750" spc="5"/>
              <a:t>y</a:t>
            </a:r>
            <a:r>
              <a:rPr dirty="0" sz="3750" spc="-254"/>
              <a:t> </a:t>
            </a:r>
            <a:r>
              <a:rPr dirty="0" sz="3750" spc="-70"/>
              <a:t>A</a:t>
            </a:r>
            <a:r>
              <a:rPr dirty="0" sz="3750" spc="25"/>
              <a:t>g</a:t>
            </a:r>
            <a:r>
              <a:rPr dirty="0" sz="3750" spc="5"/>
              <a:t>e</a:t>
            </a:r>
            <a:r>
              <a:rPr dirty="0" sz="3750" spc="-15"/>
              <a:t> </a:t>
            </a:r>
            <a:r>
              <a:rPr dirty="0" sz="3750" spc="35"/>
              <a:t>G</a:t>
            </a:r>
            <a:r>
              <a:rPr dirty="0" sz="3750" spc="-25"/>
              <a:t>r</a:t>
            </a:r>
            <a:r>
              <a:rPr dirty="0" sz="3750" spc="25"/>
              <a:t>oup</a:t>
            </a:r>
            <a:r>
              <a:rPr dirty="0" sz="3750"/>
              <a:t>,</a:t>
            </a:r>
            <a:r>
              <a:rPr dirty="0" sz="3750" spc="-170"/>
              <a:t> </a:t>
            </a:r>
            <a:r>
              <a:rPr dirty="0" sz="3750" spc="-70"/>
              <a:t>N</a:t>
            </a:r>
            <a:r>
              <a:rPr dirty="0" sz="3750" spc="10"/>
              <a:t>C</a:t>
            </a:r>
            <a:r>
              <a:rPr dirty="0" sz="3750" spc="-70"/>
              <a:t>H</a:t>
            </a:r>
            <a:r>
              <a:rPr dirty="0" sz="3750" spc="5"/>
              <a:t>S</a:t>
            </a:r>
            <a:endParaRPr sz="3750"/>
          </a:p>
          <a:p>
            <a:pPr marL="12700">
              <a:lnSpc>
                <a:spcPts val="3825"/>
              </a:lnSpc>
            </a:pPr>
            <a:r>
              <a:rPr dirty="0" sz="3200"/>
              <a:t>—</a:t>
            </a:r>
            <a:r>
              <a:rPr dirty="0" sz="3200" spc="-15"/>
              <a:t> </a:t>
            </a:r>
            <a:r>
              <a:rPr dirty="0" sz="3200" spc="-40"/>
              <a:t>January</a:t>
            </a:r>
            <a:r>
              <a:rPr dirty="0" sz="3200" spc="204"/>
              <a:t> </a:t>
            </a:r>
            <a:r>
              <a:rPr dirty="0" sz="3200" spc="-10"/>
              <a:t>1,</a:t>
            </a:r>
            <a:r>
              <a:rPr dirty="0" sz="3200" spc="55"/>
              <a:t> </a:t>
            </a:r>
            <a:r>
              <a:rPr dirty="0" sz="3200" spc="-25"/>
              <a:t>2020</a:t>
            </a:r>
            <a:r>
              <a:rPr dirty="0" sz="3200" spc="-25" b="0">
                <a:latin typeface="Arial"/>
                <a:cs typeface="Arial"/>
              </a:rPr>
              <a:t>–</a:t>
            </a:r>
            <a:r>
              <a:rPr dirty="0" sz="3200" spc="-25"/>
              <a:t>October</a:t>
            </a:r>
            <a:r>
              <a:rPr dirty="0" sz="3200" spc="180"/>
              <a:t> </a:t>
            </a:r>
            <a:r>
              <a:rPr dirty="0" sz="3200" spc="-15"/>
              <a:t>16,</a:t>
            </a:r>
            <a:r>
              <a:rPr dirty="0" sz="3200" spc="-25"/>
              <a:t> 2021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4080" y="1686572"/>
            <a:ext cx="9773919" cy="436878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57259" y="6408470"/>
            <a:ext cx="65620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D252E"/>
                </a:solidFill>
                <a:latin typeface="Arial"/>
                <a:cs typeface="Arial"/>
              </a:rPr>
              <a:t>https://data.cdc.gov/NCHS/Provisional-COVID-19-Deaths-Counts-by-Age-in-Years/3apk-4u4f/data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59995"/>
            <a:ext cx="10018395" cy="48895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3050" spc="-15"/>
              <a:t>Leading</a:t>
            </a:r>
            <a:r>
              <a:rPr dirty="0" sz="3050" spc="-155"/>
              <a:t> </a:t>
            </a:r>
            <a:r>
              <a:rPr dirty="0" sz="3050" spc="-25"/>
              <a:t>Causes</a:t>
            </a:r>
            <a:r>
              <a:rPr dirty="0" sz="3050" spc="-60"/>
              <a:t> </a:t>
            </a:r>
            <a:r>
              <a:rPr dirty="0" sz="3050" spc="-15"/>
              <a:t>of</a:t>
            </a:r>
            <a:r>
              <a:rPr dirty="0" sz="3050" spc="-20"/>
              <a:t> </a:t>
            </a:r>
            <a:r>
              <a:rPr dirty="0" sz="3050" spc="-15"/>
              <a:t>Death</a:t>
            </a:r>
            <a:r>
              <a:rPr dirty="0" sz="3050" spc="-150"/>
              <a:t> </a:t>
            </a:r>
            <a:r>
              <a:rPr dirty="0" sz="3050" spc="10"/>
              <a:t>in</a:t>
            </a:r>
            <a:r>
              <a:rPr dirty="0" sz="3050" spc="-75"/>
              <a:t> </a:t>
            </a:r>
            <a:r>
              <a:rPr dirty="0" sz="3050" spc="-10"/>
              <a:t>Children</a:t>
            </a:r>
            <a:r>
              <a:rPr dirty="0" sz="3050" spc="-150"/>
              <a:t> </a:t>
            </a:r>
            <a:r>
              <a:rPr dirty="0" sz="3050" spc="-45"/>
              <a:t>5-11</a:t>
            </a:r>
            <a:r>
              <a:rPr dirty="0" sz="3050" spc="-140"/>
              <a:t> </a:t>
            </a:r>
            <a:r>
              <a:rPr dirty="0" sz="3050" spc="-45"/>
              <a:t>Years</a:t>
            </a:r>
            <a:r>
              <a:rPr dirty="0" sz="3050" spc="-140"/>
              <a:t> </a:t>
            </a:r>
            <a:r>
              <a:rPr dirty="0" sz="3050" spc="-15"/>
              <a:t>of</a:t>
            </a:r>
            <a:r>
              <a:rPr dirty="0" sz="3050" spc="-185"/>
              <a:t> </a:t>
            </a:r>
            <a:r>
              <a:rPr dirty="0" sz="3050" spc="-25"/>
              <a:t>Age,</a:t>
            </a:r>
            <a:endParaRPr sz="3050"/>
          </a:p>
        </p:txBody>
      </p:sp>
      <p:sp>
        <p:nvSpPr>
          <p:cNvPr id="3" name="object 3"/>
          <p:cNvSpPr txBox="1"/>
          <p:nvPr/>
        </p:nvSpPr>
        <p:spPr>
          <a:xfrm>
            <a:off x="688340" y="668076"/>
            <a:ext cx="2170430" cy="4889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3050" spc="-40" b="1">
                <a:solidFill>
                  <a:srgbClr val="006A71"/>
                </a:solidFill>
                <a:latin typeface="Arial"/>
                <a:cs typeface="Arial"/>
              </a:rPr>
              <a:t>NCHS,</a:t>
            </a:r>
            <a:r>
              <a:rPr dirty="0" sz="3050" spc="-7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3050" spc="-20" b="1">
                <a:solidFill>
                  <a:srgbClr val="006A71"/>
                </a:solidFill>
                <a:latin typeface="Arial"/>
                <a:cs typeface="Arial"/>
              </a:rPr>
              <a:t>2019</a:t>
            </a:r>
            <a:endParaRPr sz="30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5579" y="993741"/>
          <a:ext cx="11221720" cy="51625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0320"/>
                <a:gridCol w="544194"/>
                <a:gridCol w="4649470"/>
                <a:gridCol w="1383665"/>
                <a:gridCol w="2056765"/>
              </a:tblGrid>
              <a:tr h="762000">
                <a:tc gridSpan="2"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rowSpan="7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2050" b="1">
                          <a:latin typeface="Arial"/>
                          <a:cs typeface="Arial"/>
                        </a:rPr>
                        <a:t>Causes</a:t>
                      </a:r>
                      <a:r>
                        <a:rPr dirty="0" sz="205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50" spc="15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2050" spc="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50" spc="5" b="1">
                          <a:latin typeface="Arial"/>
                          <a:cs typeface="Arial"/>
                        </a:rPr>
                        <a:t>Death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8159" marR="320675" indent="-193675">
                        <a:lnSpc>
                          <a:spcPct val="100800"/>
                        </a:lnSpc>
                        <a:spcBef>
                          <a:spcPts val="490"/>
                        </a:spcBef>
                      </a:pPr>
                      <a:r>
                        <a:rPr dirty="0" sz="2050" spc="15" b="1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50" spc="-40" b="1">
                          <a:latin typeface="Arial"/>
                          <a:cs typeface="Arial"/>
                        </a:rPr>
                        <a:t>ea</a:t>
                      </a:r>
                      <a:r>
                        <a:rPr dirty="0" sz="2050" spc="25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2050" b="1">
                          <a:latin typeface="Arial"/>
                          <a:cs typeface="Arial"/>
                        </a:rPr>
                        <a:t>h  </a:t>
                      </a:r>
                      <a:r>
                        <a:rPr dirty="0" sz="2050" spc="20" b="1">
                          <a:latin typeface="Arial"/>
                          <a:cs typeface="Arial"/>
                        </a:rPr>
                        <a:t>(n)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622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4960" marR="322580" indent="50165">
                        <a:lnSpc>
                          <a:spcPct val="100800"/>
                        </a:lnSpc>
                        <a:spcBef>
                          <a:spcPts val="490"/>
                        </a:spcBef>
                      </a:pPr>
                      <a:r>
                        <a:rPr dirty="0" sz="2050" spc="20" b="1">
                          <a:latin typeface="Arial"/>
                          <a:cs typeface="Arial"/>
                        </a:rPr>
                        <a:t>Crude </a:t>
                      </a:r>
                      <a:r>
                        <a:rPr dirty="0" sz="2050" spc="5" b="1">
                          <a:latin typeface="Arial"/>
                          <a:cs typeface="Arial"/>
                        </a:rPr>
                        <a:t>rate </a:t>
                      </a:r>
                      <a:r>
                        <a:rPr dirty="0" sz="2050" spc="-5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5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20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50" spc="-25" b="1">
                          <a:latin typeface="Arial"/>
                          <a:cs typeface="Arial"/>
                        </a:rPr>
                        <a:t>100,000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622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084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Accidents</a:t>
                      </a:r>
                      <a:r>
                        <a:rPr dirty="0" sz="19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10">
                          <a:latin typeface="Arial"/>
                          <a:cs typeface="Arial"/>
                        </a:rPr>
                        <a:t>(unintentional</a:t>
                      </a:r>
                      <a:r>
                        <a:rPr dirty="0" sz="1900" spc="-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10">
                          <a:latin typeface="Arial"/>
                          <a:cs typeface="Arial"/>
                        </a:rPr>
                        <a:t>injuries)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969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3.4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084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10">
                          <a:latin typeface="Arial"/>
                          <a:cs typeface="Arial"/>
                        </a:rPr>
                        <a:t>Malignant</a:t>
                      </a:r>
                      <a:r>
                        <a:rPr dirty="0" sz="1900" spc="-1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15">
                          <a:latin typeface="Arial"/>
                          <a:cs typeface="Arial"/>
                        </a:rPr>
                        <a:t>neoplasms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525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1.8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104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285" marR="227329">
                        <a:lnSpc>
                          <a:spcPct val="101699"/>
                        </a:lnSpc>
                        <a:spcBef>
                          <a:spcPts val="380"/>
                        </a:spcBef>
                      </a:pPr>
                      <a:r>
                        <a:rPr dirty="0" sz="1900" spc="10">
                          <a:latin typeface="Arial"/>
                          <a:cs typeface="Arial"/>
                        </a:rPr>
                        <a:t>Congenital</a:t>
                      </a:r>
                      <a:r>
                        <a:rPr dirty="0" sz="19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5">
                          <a:latin typeface="Arial"/>
                          <a:cs typeface="Arial"/>
                        </a:rPr>
                        <a:t>malformations,</a:t>
                      </a:r>
                      <a:r>
                        <a:rPr dirty="0" sz="1900" spc="-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5">
                          <a:latin typeface="Arial"/>
                          <a:cs typeface="Arial"/>
                        </a:rPr>
                        <a:t>deformations </a:t>
                      </a:r>
                      <a:r>
                        <a:rPr dirty="0" sz="1900" spc="-509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1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9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chromosomal</a:t>
                      </a:r>
                      <a:r>
                        <a:rPr dirty="0" sz="1900" spc="5">
                          <a:latin typeface="Arial"/>
                          <a:cs typeface="Arial"/>
                        </a:rPr>
                        <a:t> abnormalities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482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274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1981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1.0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1981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084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Assault</a:t>
                      </a:r>
                      <a:r>
                        <a:rPr dirty="0" sz="19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5">
                          <a:latin typeface="Arial"/>
                          <a:cs typeface="Arial"/>
                        </a:rPr>
                        <a:t>(homicide)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207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0.7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148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10">
                          <a:latin typeface="Arial"/>
                          <a:cs typeface="Arial"/>
                        </a:rPr>
                        <a:t>Diseases</a:t>
                      </a:r>
                      <a:r>
                        <a:rPr dirty="0" sz="1900" spc="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-1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3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9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5">
                          <a:latin typeface="Arial"/>
                          <a:cs typeface="Arial"/>
                        </a:rPr>
                        <a:t>heart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65">
                          <a:latin typeface="Arial"/>
                          <a:cs typeface="Arial"/>
                        </a:rPr>
                        <a:t>115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0.4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271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10">
                          <a:latin typeface="Arial"/>
                          <a:cs typeface="Arial"/>
                        </a:rPr>
                        <a:t>Chronic</a:t>
                      </a:r>
                      <a:r>
                        <a:rPr dirty="0" sz="19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lower</a:t>
                      </a:r>
                      <a:r>
                        <a:rPr dirty="0" sz="19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respiratory</a:t>
                      </a:r>
                      <a:r>
                        <a:rPr dirty="0" sz="190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-5">
                          <a:latin typeface="Arial"/>
                          <a:cs typeface="Arial"/>
                        </a:rPr>
                        <a:t>diseases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107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0.4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130">
                <a:tc rowSpan="4">
                  <a:txBody>
                    <a:bodyPr/>
                    <a:lstStyle/>
                    <a:p>
                      <a:pPr algn="ctr" marR="10160">
                        <a:lnSpc>
                          <a:spcPts val="2570"/>
                        </a:lnSpc>
                        <a:spcBef>
                          <a:spcPts val="240"/>
                        </a:spcBef>
                      </a:pPr>
                      <a:r>
                        <a:rPr dirty="0" sz="2150" b="1">
                          <a:latin typeface="Arial"/>
                          <a:cs typeface="Arial"/>
                        </a:rPr>
                        <a:t>66</a:t>
                      </a:r>
                      <a:r>
                        <a:rPr dirty="0" sz="2150" spc="-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150" spc="5">
                          <a:latin typeface="Arial"/>
                          <a:cs typeface="Arial"/>
                        </a:rPr>
                        <a:t>COVID-19</a:t>
                      </a:r>
                      <a:endParaRPr sz="2150">
                        <a:latin typeface="Arial"/>
                        <a:cs typeface="Arial"/>
                      </a:endParaRPr>
                    </a:p>
                    <a:p>
                      <a:pPr algn="ctr" marL="153035" marR="164465" indent="-15240">
                        <a:lnSpc>
                          <a:spcPts val="2560"/>
                        </a:lnSpc>
                        <a:spcBef>
                          <a:spcPts val="90"/>
                        </a:spcBef>
                      </a:pPr>
                      <a:r>
                        <a:rPr dirty="0" sz="21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150" spc="40">
                          <a:latin typeface="Arial"/>
                          <a:cs typeface="Arial"/>
                        </a:rPr>
                        <a:t>ss</a:t>
                      </a:r>
                      <a:r>
                        <a:rPr dirty="0" sz="215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2150" spc="4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1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150" spc="-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150" spc="3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2150" spc="-8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1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150" spc="-2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150" spc="-5">
                          <a:latin typeface="Arial"/>
                          <a:cs typeface="Arial"/>
                        </a:rPr>
                        <a:t>dea</a:t>
                      </a:r>
                      <a:r>
                        <a:rPr dirty="0" sz="2150" spc="3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2150" spc="-5">
                          <a:latin typeface="Arial"/>
                          <a:cs typeface="Arial"/>
                        </a:rPr>
                        <a:t>hs  </a:t>
                      </a:r>
                      <a:r>
                        <a:rPr dirty="0" sz="2150"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2150" spc="5">
                          <a:latin typeface="Arial"/>
                          <a:cs typeface="Arial"/>
                        </a:rPr>
                        <a:t>children </a:t>
                      </a:r>
                      <a:r>
                        <a:rPr dirty="0" sz="2150" spc="-80">
                          <a:latin typeface="Arial"/>
                          <a:cs typeface="Arial"/>
                        </a:rPr>
                        <a:t>5-11 </a:t>
                      </a:r>
                      <a:r>
                        <a:rPr dirty="0" sz="215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150">
                          <a:latin typeface="Arial"/>
                          <a:cs typeface="Arial"/>
                        </a:rPr>
                        <a:t>10/3/20-10/2/2021</a:t>
                      </a:r>
                      <a:endParaRPr sz="2150">
                        <a:latin typeface="Arial"/>
                        <a:cs typeface="Arial"/>
                      </a:endParaRPr>
                    </a:p>
                  </a:txBody>
                  <a:tcPr marL="0" marR="0" marB="0" marT="30480">
                    <a:lnL w="28575">
                      <a:solidFill>
                        <a:srgbClr val="9A3B26"/>
                      </a:solidFill>
                      <a:prstDash val="solid"/>
                    </a:lnL>
                    <a:lnR w="28575">
                      <a:solidFill>
                        <a:srgbClr val="9A3B26"/>
                      </a:solidFill>
                      <a:prstDash val="solid"/>
                    </a:lnR>
                    <a:lnT w="28575">
                      <a:solidFill>
                        <a:srgbClr val="9A3B26"/>
                      </a:solidFill>
                      <a:prstDash val="solid"/>
                    </a:lnT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9A3B26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93822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14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0480">
                    <a:lnL w="28575">
                      <a:solidFill>
                        <a:srgbClr val="9A3B26"/>
                      </a:solidFill>
                      <a:prstDash val="solid"/>
                    </a:lnL>
                    <a:lnR w="28575">
                      <a:solidFill>
                        <a:srgbClr val="9A3B26"/>
                      </a:solidFill>
                      <a:prstDash val="solid"/>
                    </a:lnR>
                    <a:lnT w="28575">
                      <a:solidFill>
                        <a:srgbClr val="9A3B26"/>
                      </a:solidFill>
                      <a:prstDash val="solid"/>
                    </a:lnT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28575">
                      <a:solidFill>
                        <a:srgbClr val="9A3B26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9382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5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 spc="25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z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900" spc="-2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pn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a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84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0.3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48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0480">
                    <a:lnL w="28575">
                      <a:solidFill>
                        <a:srgbClr val="9A3B26"/>
                      </a:solidFill>
                      <a:prstDash val="solid"/>
                    </a:lnL>
                    <a:lnR w="28575">
                      <a:solidFill>
                        <a:srgbClr val="9A3B26"/>
                      </a:solidFill>
                      <a:prstDash val="solid"/>
                    </a:lnR>
                    <a:lnT w="28575">
                      <a:solidFill>
                        <a:srgbClr val="9A3B26"/>
                      </a:solidFill>
                      <a:prstDash val="solid"/>
                    </a:lnT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28575">
                      <a:solidFill>
                        <a:srgbClr val="9A3B26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99382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5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 spc="2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 spc="2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io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9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900" spc="20"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rm</a:t>
                      </a:r>
                      <a:r>
                        <a:rPr dirty="0" sz="1900" spc="-2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(s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 spc="5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900" spc="-3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900">
                          <a:latin typeface="Arial"/>
                          <a:cs typeface="Arial"/>
                        </a:rPr>
                        <a:t>)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99382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66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99382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0.2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0480">
                    <a:lnL w="28575">
                      <a:solidFill>
                        <a:srgbClr val="9A3B26"/>
                      </a:solidFill>
                      <a:prstDash val="solid"/>
                    </a:lnL>
                    <a:lnR w="28575">
                      <a:solidFill>
                        <a:srgbClr val="9A3B26"/>
                      </a:solidFill>
                      <a:prstDash val="solid"/>
                    </a:lnR>
                    <a:lnT w="28575">
                      <a:solidFill>
                        <a:srgbClr val="9A3B26"/>
                      </a:solidFill>
                      <a:prstDash val="solid"/>
                    </a:lnT>
                    <a:lnB w="28575">
                      <a:solidFill>
                        <a:srgbClr val="9A3B2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9A3B26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993822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900">
                          <a:latin typeface="Arial"/>
                          <a:cs typeface="Arial"/>
                        </a:rPr>
                        <a:t>Cerebrovascular </a:t>
                      </a:r>
                      <a:r>
                        <a:rPr dirty="0" sz="1900" spc="-5">
                          <a:latin typeface="Arial"/>
                          <a:cs typeface="Arial"/>
                        </a:rPr>
                        <a:t>diseases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993822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56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993822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0.2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0489"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993822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993822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148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900">
                          <a:latin typeface="Arial"/>
                          <a:cs typeface="Arial"/>
                        </a:rPr>
                        <a:t>Septicemia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900" spc="-20">
                          <a:latin typeface="Arial"/>
                          <a:cs typeface="Arial"/>
                        </a:rPr>
                        <a:t>48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900" spc="5">
                          <a:latin typeface="Arial"/>
                          <a:cs typeface="Arial"/>
                        </a:rPr>
                        <a:t>0.2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8302029" y="5255574"/>
            <a:ext cx="85725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0" y="0"/>
                </a:moveTo>
                <a:lnTo>
                  <a:pt x="0" y="85725"/>
                </a:lnTo>
                <a:lnTo>
                  <a:pt x="85725" y="42862"/>
                </a:lnTo>
                <a:lnTo>
                  <a:pt x="0" y="0"/>
                </a:lnTo>
                <a:close/>
              </a:path>
            </a:pathLst>
          </a:custGeom>
          <a:solidFill>
            <a:srgbClr val="99382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707514" y="6137954"/>
            <a:ext cx="7227570" cy="55308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algn="ctr" marL="310515">
              <a:lnSpc>
                <a:spcPct val="100000"/>
              </a:lnSpc>
              <a:spcBef>
                <a:spcPts val="550"/>
              </a:spcBef>
            </a:pPr>
            <a:r>
              <a:rPr dirty="0" sz="1600" spc="-35">
                <a:latin typeface="Arial"/>
                <a:cs typeface="Arial"/>
              </a:rPr>
              <a:t>Total</a:t>
            </a:r>
            <a:r>
              <a:rPr dirty="0" sz="1600" spc="-5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population</a:t>
            </a:r>
            <a:r>
              <a:rPr dirty="0" sz="1600" spc="10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5-17</a:t>
            </a:r>
            <a:r>
              <a:rPr dirty="0" sz="1600" spc="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years,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2019:</a:t>
            </a:r>
            <a:r>
              <a:rPr dirty="0" sz="1600" spc="6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52,715,248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200" spc="5">
                <a:latin typeface="Arial"/>
                <a:cs typeface="Arial"/>
              </a:rPr>
              <a:t>CDC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NCHS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WONDER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Online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Database. </a:t>
            </a:r>
            <a:r>
              <a:rPr dirty="0" sz="1200">
                <a:latin typeface="Arial"/>
                <a:cs typeface="Arial"/>
              </a:rPr>
              <a:t>Accessed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at </a:t>
            </a:r>
            <a:r>
              <a:rPr dirty="0" sz="1200" spc="-20">
                <a:latin typeface="Arial"/>
                <a:cs typeface="Arial"/>
                <a:hlinkClick r:id="rId2"/>
              </a:rPr>
              <a:t>http://wonder.cdc.gov/ucd-icd10.html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on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May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 spc="-15">
                <a:latin typeface="Arial"/>
                <a:cs typeface="Arial"/>
              </a:rPr>
              <a:t>6, </a:t>
            </a:r>
            <a:r>
              <a:rPr dirty="0" sz="1200" spc="-35">
                <a:latin typeface="Arial"/>
                <a:cs typeface="Arial"/>
              </a:rPr>
              <a:t>2021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68874"/>
            <a:ext cx="10516870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20"/>
              <a:t>Multisystem</a:t>
            </a:r>
            <a:r>
              <a:rPr dirty="0" spc="120"/>
              <a:t> </a:t>
            </a:r>
            <a:r>
              <a:rPr dirty="0" spc="-15"/>
              <a:t>Inflammatory</a:t>
            </a:r>
            <a:r>
              <a:rPr dirty="0" spc="120"/>
              <a:t> </a:t>
            </a:r>
            <a:r>
              <a:rPr dirty="0" spc="-15"/>
              <a:t>Syndrome</a:t>
            </a:r>
            <a:r>
              <a:rPr dirty="0" spc="120"/>
              <a:t> </a:t>
            </a:r>
            <a:r>
              <a:rPr dirty="0" spc="-20"/>
              <a:t>in</a:t>
            </a:r>
            <a:r>
              <a:rPr dirty="0" spc="5"/>
              <a:t> </a:t>
            </a:r>
            <a:r>
              <a:rPr dirty="0" spc="-25"/>
              <a:t>Children </a:t>
            </a:r>
            <a:r>
              <a:rPr dirty="0" spc="-985"/>
              <a:t> </a:t>
            </a:r>
            <a:r>
              <a:rPr dirty="0" spc="-25"/>
              <a:t>(MIS-C)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4840" y="1568027"/>
            <a:ext cx="11262360" cy="511429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380365" marR="585470" indent="-304800">
              <a:lnSpc>
                <a:spcPts val="2640"/>
              </a:lnSpc>
              <a:spcBef>
                <a:spcPts val="225"/>
              </a:spcBef>
              <a:buClr>
                <a:srgbClr val="005DAA"/>
              </a:buClr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Severe</a:t>
            </a:r>
            <a:r>
              <a:rPr dirty="0" sz="22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hyperinflammatory</a:t>
            </a:r>
            <a:r>
              <a:rPr dirty="0" sz="2250" spc="-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syndrome</a:t>
            </a:r>
            <a:r>
              <a:rPr dirty="0" sz="2250" spc="-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occurring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2-6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45">
                <a:solidFill>
                  <a:srgbClr val="292929"/>
                </a:solidFill>
                <a:latin typeface="Arial"/>
                <a:cs typeface="Arial"/>
              </a:rPr>
              <a:t>weeks</a:t>
            </a:r>
            <a:r>
              <a:rPr dirty="0" sz="2250" spc="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after</a:t>
            </a:r>
            <a:r>
              <a:rPr dirty="0" sz="2250" spc="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acute</a:t>
            </a:r>
            <a:r>
              <a:rPr dirty="0" sz="2250" spc="-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SARS-CoV-2 </a:t>
            </a:r>
            <a:r>
              <a:rPr dirty="0" sz="2250" spc="-6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infection,</a:t>
            </a:r>
            <a:r>
              <a:rPr dirty="0" sz="225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resulting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wide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range</a:t>
            </a:r>
            <a:r>
              <a:rPr dirty="0" sz="2250" spc="-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manifestations</a:t>
            </a:r>
            <a:r>
              <a:rPr dirty="0" sz="2250" spc="-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complications</a:t>
            </a:r>
            <a:endParaRPr sz="2250">
              <a:latin typeface="Arial"/>
              <a:cs typeface="Arial"/>
            </a:endParaRPr>
          </a:p>
          <a:p>
            <a:pPr lvl="1" marL="1071245" indent="-386715">
              <a:lnSpc>
                <a:spcPct val="100000"/>
              </a:lnSpc>
              <a:spcBef>
                <a:spcPts val="345"/>
              </a:spcBef>
              <a:buClr>
                <a:srgbClr val="532E63"/>
              </a:buClr>
              <a:buFont typeface="Arial"/>
              <a:buChar char="–"/>
              <a:tabLst>
                <a:tab pos="1071245" algn="l"/>
                <a:tab pos="1071880" algn="l"/>
              </a:tabLst>
            </a:pPr>
            <a:r>
              <a:rPr dirty="0" sz="2250" spc="5" b="1">
                <a:solidFill>
                  <a:srgbClr val="292929"/>
                </a:solidFill>
                <a:latin typeface="Arial"/>
                <a:cs typeface="Arial"/>
              </a:rPr>
              <a:t>60-70%</a:t>
            </a:r>
            <a:r>
              <a:rPr dirty="0" sz="2250" spc="-22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patients</a:t>
            </a:r>
            <a:r>
              <a:rPr dirty="0" sz="2250" spc="-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are</a:t>
            </a:r>
            <a:r>
              <a:rPr dirty="0" sz="225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admitted</a:t>
            </a:r>
            <a:r>
              <a:rPr dirty="0" sz="2250" spc="-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intensive</a:t>
            </a:r>
            <a:r>
              <a:rPr dirty="0" sz="2250" spc="-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care,</a:t>
            </a:r>
            <a:r>
              <a:rPr dirty="0" sz="22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1-2%</a:t>
            </a:r>
            <a:r>
              <a:rPr dirty="0" sz="2250" spc="-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die</a:t>
            </a:r>
            <a:r>
              <a:rPr dirty="0" baseline="24904" sz="2175" spc="-22">
                <a:solidFill>
                  <a:srgbClr val="292929"/>
                </a:solidFill>
                <a:latin typeface="Arial"/>
                <a:cs typeface="Arial"/>
              </a:rPr>
              <a:t>1,2</a:t>
            </a:r>
            <a:endParaRPr baseline="24904" sz="2175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532E63"/>
              </a:buClr>
              <a:buFont typeface="Arial"/>
              <a:buChar char="–"/>
            </a:pPr>
            <a:endParaRPr sz="3300">
              <a:latin typeface="Arial"/>
              <a:cs typeface="Arial"/>
            </a:endParaRPr>
          </a:p>
          <a:p>
            <a:pPr marL="380365" marR="937260" indent="-304800">
              <a:lnSpc>
                <a:spcPts val="2640"/>
              </a:lnSpc>
              <a:buClr>
                <a:srgbClr val="005DAA"/>
              </a:buClr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dirty="0" sz="2250" spc="15" b="1">
                <a:latin typeface="Arial"/>
                <a:cs typeface="Arial"/>
              </a:rPr>
              <a:t>5,217</a:t>
            </a:r>
            <a:r>
              <a:rPr dirty="0" sz="2250" spc="-195" b="1">
                <a:latin typeface="Arial"/>
                <a:cs typeface="Arial"/>
              </a:rPr>
              <a:t> </a:t>
            </a:r>
            <a:r>
              <a:rPr dirty="0" sz="2250" spc="5" b="1">
                <a:latin typeface="Arial"/>
                <a:cs typeface="Arial"/>
              </a:rPr>
              <a:t>MIS-C</a:t>
            </a:r>
            <a:r>
              <a:rPr dirty="0" sz="2250" spc="-245" b="1">
                <a:latin typeface="Arial"/>
                <a:cs typeface="Arial"/>
              </a:rPr>
              <a:t> </a:t>
            </a:r>
            <a:r>
              <a:rPr dirty="0" sz="2250" b="1">
                <a:latin typeface="Arial"/>
                <a:cs typeface="Arial"/>
              </a:rPr>
              <a:t>cases</a:t>
            </a:r>
            <a:r>
              <a:rPr dirty="0" sz="2250" spc="-185" b="1">
                <a:latin typeface="Arial"/>
                <a:cs typeface="Arial"/>
              </a:rPr>
              <a:t> </a:t>
            </a:r>
            <a:r>
              <a:rPr dirty="0" sz="2250" spc="-35">
                <a:latin typeface="Arial"/>
                <a:cs typeface="Arial"/>
              </a:rPr>
              <a:t>have</a:t>
            </a:r>
            <a:r>
              <a:rPr dirty="0" sz="2250" spc="55">
                <a:latin typeface="Arial"/>
                <a:cs typeface="Arial"/>
              </a:rPr>
              <a:t> </a:t>
            </a:r>
            <a:r>
              <a:rPr dirty="0" sz="2250" spc="-25">
                <a:latin typeface="Arial"/>
                <a:cs typeface="Arial"/>
              </a:rPr>
              <a:t>been</a:t>
            </a:r>
            <a:r>
              <a:rPr dirty="0" sz="2250" spc="-35">
                <a:latin typeface="Arial"/>
                <a:cs typeface="Arial"/>
              </a:rPr>
              <a:t> </a:t>
            </a:r>
            <a:r>
              <a:rPr dirty="0" sz="2250" spc="-25">
                <a:latin typeface="Arial"/>
                <a:cs typeface="Arial"/>
              </a:rPr>
              <a:t>reported</a:t>
            </a:r>
            <a:r>
              <a:rPr dirty="0" sz="2250" spc="-30">
                <a:latin typeface="Arial"/>
                <a:cs typeface="Arial"/>
              </a:rPr>
              <a:t> </a:t>
            </a:r>
            <a:r>
              <a:rPr dirty="0" sz="2250">
                <a:latin typeface="Arial"/>
                <a:cs typeface="Arial"/>
              </a:rPr>
              <a:t>to</a:t>
            </a:r>
            <a:r>
              <a:rPr dirty="0" sz="2250" spc="-30">
                <a:latin typeface="Arial"/>
                <a:cs typeface="Arial"/>
              </a:rPr>
              <a:t> </a:t>
            </a:r>
            <a:r>
              <a:rPr dirty="0" sz="2250" spc="-15">
                <a:latin typeface="Arial"/>
                <a:cs typeface="Arial"/>
              </a:rPr>
              <a:t>national</a:t>
            </a:r>
            <a:r>
              <a:rPr dirty="0" sz="2250" spc="-80">
                <a:latin typeface="Arial"/>
                <a:cs typeface="Arial"/>
              </a:rPr>
              <a:t> </a:t>
            </a:r>
            <a:r>
              <a:rPr dirty="0" sz="2250" spc="-25">
                <a:latin typeface="Arial"/>
                <a:cs typeface="Arial"/>
              </a:rPr>
              <a:t>surveillance </a:t>
            </a:r>
            <a:r>
              <a:rPr dirty="0" sz="2250" spc="-30">
                <a:latin typeface="Arial"/>
                <a:cs typeface="Arial"/>
              </a:rPr>
              <a:t>as</a:t>
            </a:r>
            <a:r>
              <a:rPr dirty="0" sz="2250" spc="-70">
                <a:latin typeface="Arial"/>
                <a:cs typeface="Arial"/>
              </a:rPr>
              <a:t> </a:t>
            </a:r>
            <a:r>
              <a:rPr dirty="0" sz="2250" spc="-30">
                <a:latin typeface="Arial"/>
                <a:cs typeface="Arial"/>
              </a:rPr>
              <a:t>of</a:t>
            </a:r>
            <a:r>
              <a:rPr dirty="0" sz="2250" spc="35">
                <a:latin typeface="Arial"/>
                <a:cs typeface="Arial"/>
              </a:rPr>
              <a:t> </a:t>
            </a:r>
            <a:r>
              <a:rPr dirty="0" sz="2250" spc="-10">
                <a:latin typeface="Arial"/>
                <a:cs typeface="Arial"/>
              </a:rPr>
              <a:t>October</a:t>
            </a:r>
            <a:r>
              <a:rPr dirty="0" sz="2250" spc="-90">
                <a:latin typeface="Arial"/>
                <a:cs typeface="Arial"/>
              </a:rPr>
              <a:t> </a:t>
            </a:r>
            <a:r>
              <a:rPr dirty="0" sz="2250" spc="10">
                <a:latin typeface="Arial"/>
                <a:cs typeface="Arial"/>
              </a:rPr>
              <a:t>4, </a:t>
            </a:r>
            <a:r>
              <a:rPr dirty="0" sz="2250" spc="-610">
                <a:latin typeface="Arial"/>
                <a:cs typeface="Arial"/>
              </a:rPr>
              <a:t> </a:t>
            </a:r>
            <a:r>
              <a:rPr dirty="0" sz="2250" spc="15">
                <a:latin typeface="Arial"/>
                <a:cs typeface="Arial"/>
              </a:rPr>
              <a:t>2021</a:t>
            </a:r>
            <a:r>
              <a:rPr dirty="0" baseline="24904" sz="2175" spc="22">
                <a:latin typeface="Arial"/>
                <a:cs typeface="Arial"/>
              </a:rPr>
              <a:t>3</a:t>
            </a:r>
            <a:endParaRPr baseline="24904" sz="2175">
              <a:latin typeface="Arial"/>
              <a:cs typeface="Arial"/>
            </a:endParaRPr>
          </a:p>
          <a:p>
            <a:pPr lvl="1" marL="1071245" indent="-386080">
              <a:lnSpc>
                <a:spcPct val="100000"/>
              </a:lnSpc>
              <a:spcBef>
                <a:spcPts val="345"/>
              </a:spcBef>
              <a:buClr>
                <a:srgbClr val="532E63"/>
              </a:buClr>
              <a:buChar char="–"/>
              <a:tabLst>
                <a:tab pos="1071245" algn="l"/>
                <a:tab pos="1071880" algn="l"/>
              </a:tabLst>
            </a:pP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Median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age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 b="1">
                <a:solidFill>
                  <a:srgbClr val="292929"/>
                </a:solidFill>
                <a:latin typeface="Arial"/>
                <a:cs typeface="Arial"/>
              </a:rPr>
              <a:t>9</a:t>
            </a:r>
            <a:r>
              <a:rPr dirty="0" sz="2250" spc="-3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b="1">
                <a:solidFill>
                  <a:srgbClr val="292929"/>
                </a:solidFill>
                <a:latin typeface="Arial"/>
                <a:cs typeface="Arial"/>
              </a:rPr>
              <a:t>years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,</a:t>
            </a:r>
            <a:r>
              <a:rPr dirty="0" sz="2250" spc="-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10">
                <a:solidFill>
                  <a:srgbClr val="292929"/>
                </a:solidFill>
                <a:latin typeface="Arial"/>
                <a:cs typeface="Arial"/>
              </a:rPr>
              <a:t>39%</a:t>
            </a:r>
            <a:r>
              <a:rPr dirty="0" sz="2250" spc="-1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cases</a:t>
            </a:r>
            <a:r>
              <a:rPr dirty="0" sz="2250" spc="-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occurred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40">
                <a:solidFill>
                  <a:srgbClr val="292929"/>
                </a:solidFill>
                <a:latin typeface="Arial"/>
                <a:cs typeface="Arial"/>
              </a:rPr>
              <a:t>6-11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45">
                <a:solidFill>
                  <a:srgbClr val="292929"/>
                </a:solidFill>
                <a:latin typeface="Arial"/>
                <a:cs typeface="Arial"/>
              </a:rPr>
              <a:t>years</a:t>
            </a:r>
            <a:endParaRPr sz="2250">
              <a:latin typeface="Arial"/>
              <a:cs typeface="Arial"/>
            </a:endParaRPr>
          </a:p>
          <a:p>
            <a:pPr lvl="1" marL="1071880" indent="-386080">
              <a:lnSpc>
                <a:spcPct val="100000"/>
              </a:lnSpc>
              <a:spcBef>
                <a:spcPts val="500"/>
              </a:spcBef>
              <a:buClr>
                <a:srgbClr val="532E63"/>
              </a:buClr>
              <a:buFont typeface="Arial"/>
              <a:buChar char="–"/>
              <a:tabLst>
                <a:tab pos="1071245" algn="l"/>
                <a:tab pos="1071880" algn="l"/>
              </a:tabLst>
            </a:pPr>
            <a:r>
              <a:rPr dirty="0" sz="2250" spc="10" b="1">
                <a:solidFill>
                  <a:srgbClr val="292929"/>
                </a:solidFill>
                <a:latin typeface="Arial"/>
                <a:cs typeface="Arial"/>
              </a:rPr>
              <a:t>61%</a:t>
            </a:r>
            <a:r>
              <a:rPr dirty="0" sz="2250" spc="-13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occurred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who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are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Hispanic/Latino</a:t>
            </a:r>
            <a:r>
              <a:rPr dirty="0" sz="2250" spc="-2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or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Black,</a:t>
            </a:r>
            <a:r>
              <a:rPr dirty="0" sz="22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Non-Hispanic</a:t>
            </a:r>
            <a:endParaRPr sz="2250">
              <a:latin typeface="Arial"/>
              <a:cs typeface="Arial"/>
            </a:endParaRPr>
          </a:p>
          <a:p>
            <a:pPr lvl="1" marL="1071245" marR="1438910" indent="-386080">
              <a:lnSpc>
                <a:spcPts val="2640"/>
              </a:lnSpc>
              <a:spcBef>
                <a:spcPts val="555"/>
              </a:spcBef>
              <a:buClr>
                <a:srgbClr val="532E63"/>
              </a:buClr>
              <a:buChar char="–"/>
              <a:tabLst>
                <a:tab pos="1071245" algn="l"/>
                <a:tab pos="1071880" algn="l"/>
              </a:tabLst>
            </a:pP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Adjusted</a:t>
            </a:r>
            <a:r>
              <a:rPr dirty="0" sz="2250" spc="-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incidence</a:t>
            </a:r>
            <a:r>
              <a:rPr dirty="0" sz="2250" spc="-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estimates</a:t>
            </a:r>
            <a:r>
              <a:rPr dirty="0" sz="2250" spc="-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5">
                <a:solidFill>
                  <a:srgbClr val="292929"/>
                </a:solidFill>
                <a:latin typeface="Arial"/>
                <a:cs typeface="Arial"/>
              </a:rPr>
              <a:t>~100-600</a:t>
            </a:r>
            <a:r>
              <a:rPr dirty="0" sz="2250" spc="-2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cases</a:t>
            </a:r>
            <a:r>
              <a:rPr dirty="0" sz="2250" spc="-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per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million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SARS-Cov-2 </a:t>
            </a:r>
            <a:r>
              <a:rPr dirty="0" sz="2250" spc="-6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infections</a:t>
            </a:r>
            <a:r>
              <a:rPr dirty="0" baseline="24904" sz="2175" spc="-30">
                <a:solidFill>
                  <a:srgbClr val="292929"/>
                </a:solidFill>
                <a:latin typeface="Arial"/>
                <a:cs typeface="Arial"/>
              </a:rPr>
              <a:t>4</a:t>
            </a:r>
            <a:endParaRPr baseline="24904" sz="2175">
              <a:latin typeface="Arial"/>
              <a:cs typeface="Arial"/>
            </a:endParaRPr>
          </a:p>
          <a:p>
            <a:pPr lvl="2" marL="1282065" marR="17780" indent="-304800">
              <a:lnSpc>
                <a:spcPct val="103000"/>
              </a:lnSpc>
              <a:spcBef>
                <a:spcPts val="1140"/>
              </a:spcBef>
              <a:buAutoNum type="arabicPeriod"/>
              <a:tabLst>
                <a:tab pos="1282065" algn="l"/>
                <a:tab pos="1282700" algn="l"/>
              </a:tabLst>
            </a:pPr>
            <a:r>
              <a:rPr dirty="0" sz="1100" spc="15">
                <a:latin typeface="Arial"/>
                <a:cs typeface="Arial"/>
              </a:rPr>
              <a:t>Feldstein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LR,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et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al.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Characteristics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and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Outcomes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of</a:t>
            </a:r>
            <a:r>
              <a:rPr dirty="0" sz="1100" spc="-45">
                <a:latin typeface="Arial"/>
                <a:cs typeface="Arial"/>
              </a:rPr>
              <a:t> </a:t>
            </a:r>
            <a:r>
              <a:rPr dirty="0" sz="1100" spc="-35">
                <a:latin typeface="Arial"/>
                <a:cs typeface="Arial"/>
              </a:rPr>
              <a:t>US</a:t>
            </a:r>
            <a:r>
              <a:rPr dirty="0" sz="1100" spc="-85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Children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and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Adolescents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With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Multisystem</a:t>
            </a:r>
            <a:r>
              <a:rPr dirty="0" sz="1100" spc="-11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Inflammatory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Syndrome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in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15">
                <a:latin typeface="Arial"/>
                <a:cs typeface="Arial"/>
              </a:rPr>
              <a:t>Children</a:t>
            </a:r>
            <a:r>
              <a:rPr dirty="0" sz="1100" spc="-12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(MIS-C)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Compared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-20">
                <a:latin typeface="Arial"/>
                <a:cs typeface="Arial"/>
              </a:rPr>
              <a:t>With </a:t>
            </a:r>
            <a:r>
              <a:rPr dirty="0" sz="1100" spc="-29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Severe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Acute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COVID-19.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JAMA</a:t>
            </a:r>
            <a:r>
              <a:rPr dirty="0" sz="1100">
                <a:latin typeface="Arial"/>
                <a:cs typeface="Arial"/>
              </a:rPr>
              <a:t>.</a:t>
            </a:r>
            <a:r>
              <a:rPr dirty="0" sz="1100" spc="-60">
                <a:latin typeface="Arial"/>
                <a:cs typeface="Arial"/>
              </a:rPr>
              <a:t> </a:t>
            </a:r>
            <a:r>
              <a:rPr dirty="0" sz="1100" spc="5">
                <a:latin typeface="Arial"/>
                <a:cs typeface="Arial"/>
              </a:rPr>
              <a:t>2021;325(11):1074-1087.</a:t>
            </a:r>
            <a:r>
              <a:rPr dirty="0" sz="1100" spc="-14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doi:10.1001/jama.2021.2091</a:t>
            </a:r>
            <a:endParaRPr sz="1100">
              <a:latin typeface="Arial"/>
              <a:cs typeface="Arial"/>
            </a:endParaRPr>
          </a:p>
          <a:p>
            <a:pPr lvl="2" marL="1282065" indent="-305435">
              <a:lnSpc>
                <a:spcPts val="1280"/>
              </a:lnSpc>
              <a:buAutoNum type="arabicPeriod"/>
              <a:tabLst>
                <a:tab pos="1282065" algn="l"/>
                <a:tab pos="1282700" algn="l"/>
              </a:tabLst>
            </a:pP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Belay</a:t>
            </a:r>
            <a:r>
              <a:rPr dirty="0" sz="1100" spc="-6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-5">
                <a:solidFill>
                  <a:srgbClr val="1B1B1B"/>
                </a:solidFill>
                <a:latin typeface="Arial"/>
                <a:cs typeface="Arial"/>
              </a:rPr>
              <a:t>ED,</a:t>
            </a:r>
            <a:r>
              <a:rPr dirty="0" sz="1100" spc="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et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al.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5">
                <a:solidFill>
                  <a:srgbClr val="1B1B1B"/>
                </a:solidFill>
                <a:latin typeface="Arial"/>
                <a:cs typeface="Arial"/>
              </a:rPr>
              <a:t>Trends</a:t>
            </a:r>
            <a:r>
              <a:rPr dirty="0" sz="1100" spc="-6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in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Geographic</a:t>
            </a:r>
            <a:r>
              <a:rPr dirty="0" sz="1100" spc="-6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and</a:t>
            </a:r>
            <a:r>
              <a:rPr dirty="0" sz="1100" spc="-12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Temporal</a:t>
            </a:r>
            <a:r>
              <a:rPr dirty="0" sz="1100" spc="-7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Distribution</a:t>
            </a:r>
            <a:r>
              <a:rPr dirty="0" sz="1100" spc="-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-35">
                <a:solidFill>
                  <a:srgbClr val="1B1B1B"/>
                </a:solidFill>
                <a:latin typeface="Arial"/>
                <a:cs typeface="Arial"/>
              </a:rPr>
              <a:t>US</a:t>
            </a:r>
            <a:r>
              <a:rPr dirty="0" sz="1100" spc="-9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Children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With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Multisystem</a:t>
            </a:r>
            <a:r>
              <a:rPr dirty="0" sz="1100" spc="-1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Inflammatory</a:t>
            </a:r>
            <a:r>
              <a:rPr dirty="0" sz="1100" spc="-6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Syndrome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During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dirty="0" sz="1100" spc="-1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COVID-19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Pandemic</a:t>
            </a:r>
            <a:endParaRPr sz="1100">
              <a:latin typeface="Arial"/>
              <a:cs typeface="Arial"/>
            </a:endParaRPr>
          </a:p>
          <a:p>
            <a:pPr marL="1281430">
              <a:lnSpc>
                <a:spcPts val="1300"/>
              </a:lnSpc>
              <a:spcBef>
                <a:spcPts val="40"/>
              </a:spcBef>
            </a:pP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[published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online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ahead</a:t>
            </a:r>
            <a:r>
              <a:rPr dirty="0" sz="1100" spc="-12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print,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2021</a:t>
            </a:r>
            <a:r>
              <a:rPr dirty="0" sz="1100" spc="-12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Apr</a:t>
            </a:r>
            <a:r>
              <a:rPr dirty="0" sz="1100" spc="-3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6].</a:t>
            </a:r>
            <a:r>
              <a:rPr dirty="0" sz="1100" spc="-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1B1B1B"/>
                </a:solidFill>
                <a:latin typeface="Arial"/>
                <a:cs typeface="Arial"/>
              </a:rPr>
              <a:t>JAMA</a:t>
            </a:r>
            <a:r>
              <a:rPr dirty="0" sz="1100" spc="-85" i="1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1B1B1B"/>
                </a:solidFill>
                <a:latin typeface="Arial"/>
                <a:cs typeface="Arial"/>
              </a:rPr>
              <a:t>Pediatr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.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2021;e210630.</a:t>
            </a:r>
            <a:r>
              <a:rPr dirty="0" sz="1100" spc="-1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B1B1B"/>
                </a:solidFill>
                <a:latin typeface="Arial"/>
                <a:cs typeface="Arial"/>
              </a:rPr>
              <a:t>doi:10.1001/jamapediatrics.2021.0630</a:t>
            </a:r>
            <a:endParaRPr sz="1100">
              <a:latin typeface="Arial"/>
              <a:cs typeface="Arial"/>
            </a:endParaRPr>
          </a:p>
          <a:p>
            <a:pPr lvl="2" marL="1282065" indent="-305435">
              <a:lnSpc>
                <a:spcPts val="1280"/>
              </a:lnSpc>
              <a:buClr>
                <a:srgbClr val="1B1B1B"/>
              </a:buClr>
              <a:buAutoNum type="arabicPeriod" startAt="3"/>
              <a:tabLst>
                <a:tab pos="1282065" algn="l"/>
                <a:tab pos="1282700" algn="l"/>
              </a:tabLst>
            </a:pPr>
            <a:r>
              <a:rPr dirty="0" u="sng" sz="1100">
                <a:solidFill>
                  <a:srgbClr val="0F56DC"/>
                </a:solidFill>
                <a:uFill>
                  <a:solidFill>
                    <a:srgbClr val="0F56DC"/>
                  </a:solidFill>
                </a:uFill>
                <a:latin typeface="Arial"/>
                <a:cs typeface="Arial"/>
                <a:hlinkClick r:id="rId2"/>
              </a:rPr>
              <a:t>https://covid.cdc.gov/covid-data-tracker/#mis-national-surveillance</a:t>
            </a:r>
            <a:endParaRPr sz="1100">
              <a:latin typeface="Arial"/>
              <a:cs typeface="Arial"/>
            </a:endParaRPr>
          </a:p>
          <a:p>
            <a:pPr lvl="2" marL="1282065" indent="-305435">
              <a:lnSpc>
                <a:spcPts val="1300"/>
              </a:lnSpc>
              <a:buAutoNum type="arabicPeriod" startAt="3"/>
              <a:tabLst>
                <a:tab pos="1282065" algn="l"/>
                <a:tab pos="1282700" algn="l"/>
              </a:tabLst>
            </a:pPr>
            <a:r>
              <a:rPr dirty="0" sz="1100" spc="-5">
                <a:solidFill>
                  <a:srgbClr val="1B1B1B"/>
                </a:solidFill>
                <a:latin typeface="Calibri"/>
                <a:cs typeface="Calibri"/>
              </a:rPr>
              <a:t>Payne</a:t>
            </a: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Calibri"/>
                <a:cs typeface="Calibri"/>
              </a:rPr>
              <a:t>AB,</a:t>
            </a:r>
            <a:r>
              <a:rPr dirty="0" sz="1100" spc="-4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Calibri"/>
                <a:cs typeface="Calibri"/>
              </a:rPr>
              <a:t>et</a:t>
            </a:r>
            <a:r>
              <a:rPr dirty="0" sz="1100" spc="2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Calibri"/>
                <a:cs typeface="Calibri"/>
              </a:rPr>
              <a:t>al.</a:t>
            </a:r>
            <a:r>
              <a:rPr dirty="0" sz="1100" spc="-4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Incidence</a:t>
            </a:r>
            <a:r>
              <a:rPr dirty="0" sz="1100" spc="-8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B1B1B"/>
                </a:solidFill>
                <a:latin typeface="Calibri"/>
                <a:cs typeface="Calibri"/>
              </a:rPr>
              <a:t>of</a:t>
            </a:r>
            <a:r>
              <a:rPr dirty="0" sz="1100" spc="6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1B1B1B"/>
                </a:solidFill>
                <a:latin typeface="Calibri"/>
                <a:cs typeface="Calibri"/>
              </a:rPr>
              <a:t>Multisystem</a:t>
            </a:r>
            <a:r>
              <a:rPr dirty="0" sz="1100" spc="-1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Calibri"/>
                <a:cs typeface="Calibri"/>
              </a:rPr>
              <a:t>Inflammatory</a:t>
            </a:r>
            <a:r>
              <a:rPr dirty="0" sz="1100" spc="-114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5">
                <a:solidFill>
                  <a:srgbClr val="1B1B1B"/>
                </a:solidFill>
                <a:latin typeface="Calibri"/>
                <a:cs typeface="Calibri"/>
              </a:rPr>
              <a:t>Syndrome</a:t>
            </a:r>
            <a:r>
              <a:rPr dirty="0" sz="1100" spc="8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1B1B1B"/>
                </a:solidFill>
                <a:latin typeface="Calibri"/>
                <a:cs typeface="Calibri"/>
              </a:rPr>
              <a:t>in</a:t>
            </a:r>
            <a:r>
              <a:rPr dirty="0" sz="1100" spc="-3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B1B1B"/>
                </a:solidFill>
                <a:latin typeface="Calibri"/>
                <a:cs typeface="Calibri"/>
              </a:rPr>
              <a:t>Children</a:t>
            </a:r>
            <a:r>
              <a:rPr dirty="0" sz="1100" spc="5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B1B1B"/>
                </a:solidFill>
                <a:latin typeface="Calibri"/>
                <a:cs typeface="Calibri"/>
              </a:rPr>
              <a:t>Among</a:t>
            </a:r>
            <a:r>
              <a:rPr dirty="0" sz="1100" spc="3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Calibri"/>
                <a:cs typeface="Calibri"/>
              </a:rPr>
              <a:t>US</a:t>
            </a:r>
            <a:r>
              <a:rPr dirty="0" sz="1100" spc="-3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B1B1B"/>
                </a:solidFill>
                <a:latin typeface="Calibri"/>
                <a:cs typeface="Calibri"/>
              </a:rPr>
              <a:t>Persons</a:t>
            </a:r>
            <a:r>
              <a:rPr dirty="0" sz="1100" spc="4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Calibri"/>
                <a:cs typeface="Calibri"/>
              </a:rPr>
              <a:t>Infected</a:t>
            </a:r>
            <a:r>
              <a:rPr dirty="0" sz="1100" spc="-114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1B1B1B"/>
                </a:solidFill>
                <a:latin typeface="Calibri"/>
                <a:cs typeface="Calibri"/>
              </a:rPr>
              <a:t>With</a:t>
            </a:r>
            <a:r>
              <a:rPr dirty="0" sz="1100" spc="-3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B1B1B"/>
                </a:solidFill>
                <a:latin typeface="Calibri"/>
                <a:cs typeface="Calibri"/>
              </a:rPr>
              <a:t>SARS-CoV-2.</a:t>
            </a:r>
            <a:r>
              <a:rPr dirty="0" sz="1100" spc="12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5" i="1">
                <a:solidFill>
                  <a:srgbClr val="1B1B1B"/>
                </a:solidFill>
                <a:latin typeface="Calibri"/>
                <a:cs typeface="Calibri"/>
              </a:rPr>
              <a:t>JAMA</a:t>
            </a:r>
            <a:r>
              <a:rPr dirty="0" sz="1100" spc="-10" i="1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20" i="1">
                <a:solidFill>
                  <a:srgbClr val="1B1B1B"/>
                </a:solidFill>
                <a:latin typeface="Calibri"/>
                <a:cs typeface="Calibri"/>
              </a:rPr>
              <a:t>Netw</a:t>
            </a:r>
            <a:r>
              <a:rPr dirty="0" sz="1100" spc="-80" i="1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i="1">
                <a:solidFill>
                  <a:srgbClr val="1B1B1B"/>
                </a:solidFill>
                <a:latin typeface="Calibri"/>
                <a:cs typeface="Calibri"/>
              </a:rPr>
              <a:t>Open</a:t>
            </a: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.</a:t>
            </a:r>
            <a:r>
              <a:rPr dirty="0" sz="1100" spc="-5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2021;4(6):e2116420.</a:t>
            </a:r>
            <a:r>
              <a:rPr dirty="0" sz="1100" spc="4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5">
                <a:solidFill>
                  <a:srgbClr val="1B1B1B"/>
                </a:solidFill>
                <a:latin typeface="Calibri"/>
                <a:cs typeface="Calibri"/>
              </a:rPr>
              <a:t>Published</a:t>
            </a:r>
            <a:endParaRPr sz="1100">
              <a:latin typeface="Calibri"/>
              <a:cs typeface="Calibri"/>
            </a:endParaRPr>
          </a:p>
          <a:p>
            <a:pPr marL="1282065">
              <a:lnSpc>
                <a:spcPct val="100000"/>
              </a:lnSpc>
              <a:spcBef>
                <a:spcPts val="40"/>
              </a:spcBef>
            </a:pP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2021</a:t>
            </a:r>
            <a:r>
              <a:rPr dirty="0" sz="1100" spc="-30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 spc="-15">
                <a:solidFill>
                  <a:srgbClr val="1B1B1B"/>
                </a:solidFill>
                <a:latin typeface="Calibri"/>
                <a:cs typeface="Calibri"/>
              </a:rPr>
              <a:t>Jun</a:t>
            </a:r>
            <a:r>
              <a:rPr dirty="0" sz="1100" spc="2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1.</a:t>
            </a:r>
            <a:r>
              <a:rPr dirty="0" sz="1100" spc="15">
                <a:solidFill>
                  <a:srgbClr val="1B1B1B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B1B1B"/>
                </a:solidFill>
                <a:latin typeface="Calibri"/>
                <a:cs typeface="Calibri"/>
              </a:rPr>
              <a:t>doi:10.1001/jamanetworkopen.2021.16420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576874"/>
            <a:ext cx="76212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Post-COVID</a:t>
            </a:r>
            <a:r>
              <a:rPr dirty="0" spc="70"/>
              <a:t> </a:t>
            </a:r>
            <a:r>
              <a:rPr dirty="0" spc="-35"/>
              <a:t>Conditions</a:t>
            </a:r>
            <a:r>
              <a:rPr dirty="0" spc="345"/>
              <a:t> </a:t>
            </a:r>
            <a:r>
              <a:rPr dirty="0" spc="-20"/>
              <a:t>in</a:t>
            </a:r>
            <a:r>
              <a:rPr dirty="0" spc="-5"/>
              <a:t> </a:t>
            </a:r>
            <a:r>
              <a:rPr dirty="0" spc="-25"/>
              <a:t>Children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7499" y="1221170"/>
            <a:ext cx="10487025" cy="424243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367665" indent="-304800">
              <a:lnSpc>
                <a:spcPct val="100000"/>
              </a:lnSpc>
              <a:spcBef>
                <a:spcPts val="520"/>
              </a:spcBef>
              <a:buClr>
                <a:srgbClr val="005DAA"/>
              </a:buClr>
              <a:buFont typeface="Wingdings"/>
              <a:buChar char=""/>
              <a:tabLst>
                <a:tab pos="367665" algn="l"/>
                <a:tab pos="368300" algn="l"/>
              </a:tabLst>
            </a:pPr>
            <a:r>
              <a:rPr dirty="0" sz="2250" spc="-30" b="1">
                <a:solidFill>
                  <a:srgbClr val="292929"/>
                </a:solidFill>
                <a:latin typeface="Arial"/>
                <a:cs typeface="Arial"/>
              </a:rPr>
              <a:t>Post-COVID</a:t>
            </a:r>
            <a:r>
              <a:rPr dirty="0" sz="2250" spc="-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 b="1">
                <a:solidFill>
                  <a:srgbClr val="292929"/>
                </a:solidFill>
                <a:latin typeface="Arial"/>
                <a:cs typeface="Arial"/>
              </a:rPr>
              <a:t>conditions</a:t>
            </a:r>
            <a:r>
              <a:rPr dirty="0" sz="2250" spc="-19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 b="1">
                <a:solidFill>
                  <a:srgbClr val="292929"/>
                </a:solidFill>
                <a:latin typeface="Arial"/>
                <a:cs typeface="Arial"/>
              </a:rPr>
              <a:t>do</a:t>
            </a:r>
            <a:r>
              <a:rPr dirty="0" sz="2250" spc="-7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b="1">
                <a:solidFill>
                  <a:srgbClr val="292929"/>
                </a:solidFill>
                <a:latin typeface="Arial"/>
                <a:cs typeface="Arial"/>
              </a:rPr>
              <a:t>occur</a:t>
            </a:r>
            <a:r>
              <a:rPr dirty="0" sz="2250" spc="-13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b="1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-7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b="1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endParaRPr sz="2250">
              <a:latin typeface="Arial"/>
              <a:cs typeface="Arial"/>
            </a:endParaRPr>
          </a:p>
          <a:p>
            <a:pPr lvl="1" marL="1058545" indent="-386715">
              <a:lnSpc>
                <a:spcPct val="100000"/>
              </a:lnSpc>
              <a:spcBef>
                <a:spcPts val="420"/>
              </a:spcBef>
              <a:buClr>
                <a:srgbClr val="532E63"/>
              </a:buClr>
              <a:buChar char="–"/>
              <a:tabLst>
                <a:tab pos="1058545" algn="l"/>
                <a:tab pos="1059180" algn="l"/>
              </a:tabLst>
            </a:pP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Appears</a:t>
            </a:r>
            <a:r>
              <a:rPr dirty="0" sz="2250" spc="-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5">
                <a:solidFill>
                  <a:srgbClr val="292929"/>
                </a:solidFill>
                <a:latin typeface="Arial"/>
                <a:cs typeface="Arial"/>
              </a:rPr>
              <a:t>be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less</a:t>
            </a:r>
            <a:r>
              <a:rPr dirty="0" sz="225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common</a:t>
            </a:r>
            <a:r>
              <a:rPr dirty="0" sz="2250" spc="-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than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endParaRPr sz="2250">
              <a:latin typeface="Arial"/>
              <a:cs typeface="Arial"/>
            </a:endParaRPr>
          </a:p>
          <a:p>
            <a:pPr lvl="1" marL="1059180" marR="117475" indent="-386715">
              <a:lnSpc>
                <a:spcPts val="2640"/>
              </a:lnSpc>
              <a:spcBef>
                <a:spcPts val="640"/>
              </a:spcBef>
              <a:buClr>
                <a:srgbClr val="532E63"/>
              </a:buClr>
              <a:buChar char="–"/>
              <a:tabLst>
                <a:tab pos="1058545" algn="l"/>
                <a:tab pos="1059180" algn="l"/>
              </a:tabLst>
            </a:pP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250" spc="-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national</a:t>
            </a:r>
            <a:r>
              <a:rPr dirty="0" sz="2250" spc="-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survey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10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2250" spc="-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UK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found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b="1">
                <a:solidFill>
                  <a:srgbClr val="292929"/>
                </a:solidFill>
                <a:latin typeface="Arial"/>
                <a:cs typeface="Arial"/>
              </a:rPr>
              <a:t>7-8%</a:t>
            </a:r>
            <a:r>
              <a:rPr dirty="0" sz="2250" spc="-21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22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COVID-19</a:t>
            </a:r>
            <a:r>
              <a:rPr dirty="0" sz="2250" spc="-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reported </a:t>
            </a:r>
            <a:r>
              <a:rPr dirty="0" sz="2250" spc="-6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250" spc="1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nu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250" spc="-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250" spc="-85">
                <a:solidFill>
                  <a:srgbClr val="292929"/>
                </a:solidFill>
                <a:latin typeface="Arial"/>
                <a:cs typeface="Arial"/>
              </a:rPr>
              <a:t>y</a:t>
            </a:r>
            <a:r>
              <a:rPr dirty="0" sz="2250" spc="40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p</a:t>
            </a:r>
            <a:r>
              <a:rPr dirty="0" sz="2250" spc="1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250" spc="40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250" spc="-2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40">
                <a:solidFill>
                  <a:srgbClr val="292929"/>
                </a:solidFill>
                <a:latin typeface="Arial"/>
                <a:cs typeface="Arial"/>
              </a:rPr>
              <a:t>&gt;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1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2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w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ee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ks</a:t>
            </a:r>
            <a:r>
              <a:rPr dirty="0" sz="225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250" spc="-70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2250" spc="1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25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250" spc="20">
                <a:solidFill>
                  <a:srgbClr val="292929"/>
                </a:solidFill>
                <a:latin typeface="Arial"/>
                <a:cs typeface="Arial"/>
              </a:rPr>
              <a:t>gn</a:t>
            </a:r>
            <a:r>
              <a:rPr dirty="0" sz="2250" spc="-6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baseline="24904" sz="2175" spc="-15">
                <a:solidFill>
                  <a:srgbClr val="292929"/>
                </a:solidFill>
                <a:latin typeface="Arial"/>
                <a:cs typeface="Arial"/>
              </a:rPr>
              <a:t>1</a:t>
            </a:r>
            <a:endParaRPr baseline="24904" sz="2175">
              <a:latin typeface="Arial"/>
              <a:cs typeface="Arial"/>
            </a:endParaRPr>
          </a:p>
          <a:p>
            <a:pPr lvl="1" marL="1059180" indent="-386080">
              <a:lnSpc>
                <a:spcPct val="100000"/>
              </a:lnSpc>
              <a:spcBef>
                <a:spcPts val="420"/>
              </a:spcBef>
              <a:buClr>
                <a:srgbClr val="532E63"/>
              </a:buClr>
              <a:buChar char="–"/>
              <a:tabLst>
                <a:tab pos="1058545" algn="l"/>
                <a:tab pos="1059180" algn="l"/>
              </a:tabLst>
            </a:pP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Can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appear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after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mild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40">
                <a:solidFill>
                  <a:srgbClr val="292929"/>
                </a:solidFill>
                <a:latin typeface="Arial"/>
                <a:cs typeface="Arial"/>
              </a:rPr>
              <a:t>severe</a:t>
            </a:r>
            <a:r>
              <a:rPr dirty="0" sz="22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infections,</a:t>
            </a:r>
            <a:r>
              <a:rPr dirty="0" sz="22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after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MIS-C</a:t>
            </a:r>
            <a:endParaRPr sz="225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32E63"/>
              </a:buClr>
              <a:buFont typeface="Arial"/>
              <a:buChar char="–"/>
            </a:pPr>
            <a:endParaRPr sz="3250">
              <a:latin typeface="Arial"/>
              <a:cs typeface="Arial"/>
            </a:endParaRPr>
          </a:p>
          <a:p>
            <a:pPr marL="368300" marR="675640" indent="-305435">
              <a:lnSpc>
                <a:spcPts val="2640"/>
              </a:lnSpc>
              <a:buClr>
                <a:srgbClr val="005DAA"/>
              </a:buClr>
              <a:buFont typeface="Wingdings"/>
              <a:buChar char=""/>
              <a:tabLst>
                <a:tab pos="367665" algn="l"/>
                <a:tab pos="368300" algn="l"/>
              </a:tabLst>
            </a:pPr>
            <a:r>
              <a:rPr dirty="0" sz="2250" spc="10" b="1">
                <a:solidFill>
                  <a:srgbClr val="292929"/>
                </a:solidFill>
                <a:latin typeface="Arial"/>
                <a:cs typeface="Arial"/>
              </a:rPr>
              <a:t>Most</a:t>
            </a:r>
            <a:r>
              <a:rPr dirty="0" sz="2250" spc="-17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5" b="1">
                <a:solidFill>
                  <a:srgbClr val="292929"/>
                </a:solidFill>
                <a:latin typeface="Arial"/>
                <a:cs typeface="Arial"/>
              </a:rPr>
              <a:t>common</a:t>
            </a:r>
            <a:r>
              <a:rPr dirty="0" sz="2250" spc="-23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 b="1">
                <a:solidFill>
                  <a:srgbClr val="292929"/>
                </a:solidFill>
                <a:latin typeface="Arial"/>
                <a:cs typeface="Arial"/>
              </a:rPr>
              <a:t>symptoms:</a:t>
            </a:r>
            <a:r>
              <a:rPr dirty="0" sz="2250" spc="-25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Similar</a:t>
            </a:r>
            <a:r>
              <a:rPr dirty="0" sz="2250" spc="-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250" spc="-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r>
              <a:rPr dirty="0" sz="2250" spc="-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2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include</a:t>
            </a:r>
            <a:r>
              <a:rPr dirty="0" sz="2250" spc="-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fatigue,</a:t>
            </a:r>
            <a:r>
              <a:rPr dirty="0" sz="225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headache, </a:t>
            </a:r>
            <a:r>
              <a:rPr dirty="0" sz="2250" spc="-6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insomnia,</a:t>
            </a:r>
            <a:r>
              <a:rPr dirty="0" sz="2250" spc="-2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trouble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concentrating,</a:t>
            </a:r>
            <a:r>
              <a:rPr dirty="0" sz="2250" spc="-2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muscle</a:t>
            </a:r>
            <a:r>
              <a:rPr dirty="0" sz="2250" spc="-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joint</a:t>
            </a:r>
            <a:r>
              <a:rPr dirty="0" sz="2250" spc="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pain,</a:t>
            </a:r>
            <a:r>
              <a:rPr dirty="0" sz="2250" spc="-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2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292929"/>
                </a:solidFill>
                <a:latin typeface="Arial"/>
                <a:cs typeface="Arial"/>
              </a:rPr>
              <a:t>cough</a:t>
            </a:r>
            <a:r>
              <a:rPr dirty="0" baseline="24904" sz="2175">
                <a:solidFill>
                  <a:srgbClr val="292929"/>
                </a:solidFill>
                <a:latin typeface="Arial"/>
                <a:cs typeface="Arial"/>
              </a:rPr>
              <a:t>2,3</a:t>
            </a:r>
            <a:endParaRPr baseline="24904" sz="2175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005DAA"/>
              </a:buClr>
              <a:buFont typeface="Wingdings"/>
              <a:buChar char=""/>
            </a:pPr>
            <a:endParaRPr sz="3200">
              <a:latin typeface="Arial"/>
              <a:cs typeface="Arial"/>
            </a:endParaRPr>
          </a:p>
          <a:p>
            <a:pPr marL="368300" marR="43180" indent="-304800">
              <a:lnSpc>
                <a:spcPts val="2640"/>
              </a:lnSpc>
              <a:buClr>
                <a:srgbClr val="005DAA"/>
              </a:buClr>
              <a:buFont typeface="Wingdings"/>
              <a:buChar char=""/>
              <a:tabLst>
                <a:tab pos="367665" algn="l"/>
                <a:tab pos="368300" algn="l"/>
              </a:tabLst>
            </a:pPr>
            <a:r>
              <a:rPr dirty="0" sz="2250" spc="15" b="1">
                <a:solidFill>
                  <a:srgbClr val="292929"/>
                </a:solidFill>
                <a:latin typeface="Arial"/>
                <a:cs typeface="Arial"/>
              </a:rPr>
              <a:t>Impact</a:t>
            </a:r>
            <a:r>
              <a:rPr dirty="0" sz="2250" spc="-25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 b="1">
                <a:solidFill>
                  <a:srgbClr val="292929"/>
                </a:solidFill>
                <a:latin typeface="Arial"/>
                <a:cs typeface="Arial"/>
              </a:rPr>
              <a:t>on</a:t>
            </a:r>
            <a:r>
              <a:rPr dirty="0" sz="2250" spc="-6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 b="1">
                <a:solidFill>
                  <a:srgbClr val="292929"/>
                </a:solidFill>
                <a:latin typeface="Arial"/>
                <a:cs typeface="Arial"/>
              </a:rPr>
              <a:t>quality</a:t>
            </a:r>
            <a:r>
              <a:rPr dirty="0" sz="2250" spc="-18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 b="1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b="1">
                <a:solidFill>
                  <a:srgbClr val="292929"/>
                </a:solidFill>
                <a:latin typeface="Arial"/>
                <a:cs typeface="Arial"/>
              </a:rPr>
              <a:t> life:</a:t>
            </a:r>
            <a:r>
              <a:rPr dirty="0" sz="2250" spc="-8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0">
                <a:solidFill>
                  <a:srgbClr val="292929"/>
                </a:solidFill>
                <a:latin typeface="Arial"/>
                <a:cs typeface="Arial"/>
              </a:rPr>
              <a:t>Limitations</a:t>
            </a:r>
            <a:r>
              <a:rPr dirty="0" sz="2250" spc="-2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2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physical</a:t>
            </a:r>
            <a:r>
              <a:rPr dirty="0" sz="2250" spc="-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0">
                <a:solidFill>
                  <a:srgbClr val="292929"/>
                </a:solidFill>
                <a:latin typeface="Arial"/>
                <a:cs typeface="Arial"/>
              </a:rPr>
              <a:t>activity,</a:t>
            </a:r>
            <a:r>
              <a:rPr dirty="0" sz="22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feeling</a:t>
            </a:r>
            <a:r>
              <a:rPr dirty="0" sz="225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distressed</a:t>
            </a:r>
            <a:r>
              <a:rPr dirty="0" sz="2250" spc="-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about </a:t>
            </a:r>
            <a:r>
              <a:rPr dirty="0" sz="2250" spc="-6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symptoms,</a:t>
            </a:r>
            <a:r>
              <a:rPr dirty="0" sz="2250" spc="-2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5">
                <a:solidFill>
                  <a:srgbClr val="292929"/>
                </a:solidFill>
                <a:latin typeface="Arial"/>
                <a:cs typeface="Arial"/>
              </a:rPr>
              <a:t>mental</a:t>
            </a:r>
            <a:r>
              <a:rPr dirty="0" sz="2250" spc="-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20">
                <a:solidFill>
                  <a:srgbClr val="292929"/>
                </a:solidFill>
                <a:latin typeface="Arial"/>
                <a:cs typeface="Arial"/>
              </a:rPr>
              <a:t>health</a:t>
            </a:r>
            <a:r>
              <a:rPr dirty="0" sz="225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challenges,</a:t>
            </a:r>
            <a:r>
              <a:rPr dirty="0" sz="2250" spc="-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30">
                <a:solidFill>
                  <a:srgbClr val="292929"/>
                </a:solidFill>
                <a:latin typeface="Arial"/>
                <a:cs typeface="Arial"/>
              </a:rPr>
              <a:t>decreased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2250" spc="-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250" spc="-15">
                <a:solidFill>
                  <a:srgbClr val="292929"/>
                </a:solidFill>
                <a:latin typeface="Arial"/>
                <a:cs typeface="Arial"/>
              </a:rPr>
              <a:t>attendance/participation</a:t>
            </a:r>
            <a:r>
              <a:rPr dirty="0" baseline="24904" sz="2175" spc="-22">
                <a:solidFill>
                  <a:srgbClr val="292929"/>
                </a:solidFill>
                <a:latin typeface="Arial"/>
                <a:cs typeface="Arial"/>
              </a:rPr>
              <a:t>2</a:t>
            </a:r>
            <a:endParaRPr baseline="24904" sz="217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3334" y="5741818"/>
            <a:ext cx="9715500" cy="8407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38100" marR="30480" indent="-635">
              <a:lnSpc>
                <a:spcPct val="105900"/>
              </a:lnSpc>
              <a:spcBef>
                <a:spcPts val="70"/>
              </a:spcBef>
            </a:pPr>
            <a:r>
              <a:rPr dirty="0" baseline="21367" sz="975" spc="22">
                <a:solidFill>
                  <a:srgbClr val="1B1B1B"/>
                </a:solidFill>
                <a:latin typeface="Arial"/>
                <a:cs typeface="Arial"/>
              </a:rPr>
              <a:t>1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Office </a:t>
            </a:r>
            <a:r>
              <a:rPr dirty="0" sz="850" spc="30">
                <a:solidFill>
                  <a:srgbClr val="1B1B1B"/>
                </a:solidFill>
                <a:latin typeface="Arial"/>
                <a:cs typeface="Arial"/>
              </a:rPr>
              <a:t>for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National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Statistics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United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Kingdom.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(2021)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Prevalence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of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ongoing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symptoms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 follow 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ing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coronavirus 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(COVID-19)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inf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ection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in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the </a:t>
            </a:r>
            <a:r>
              <a:rPr dirty="0" sz="850" spc="-20">
                <a:solidFill>
                  <a:srgbClr val="1B1B1B"/>
                </a:solidFill>
                <a:latin typeface="Arial"/>
                <a:cs typeface="Arial"/>
              </a:rPr>
              <a:t>UK.</a:t>
            </a:r>
            <a:r>
              <a:rPr dirty="0" sz="850" spc="-1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Retrieved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on 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September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17, 2021 </a:t>
            </a:r>
            <a:r>
              <a:rPr dirty="0" sz="850" spc="35">
                <a:solidFill>
                  <a:srgbClr val="1B1B1B"/>
                </a:solidFill>
                <a:latin typeface="Arial"/>
                <a:cs typeface="Arial"/>
              </a:rPr>
              <a:t>from </a:t>
            </a:r>
            <a:r>
              <a:rPr dirty="0" sz="850" spc="30">
                <a:solidFill>
                  <a:srgbClr val="1B1B1B"/>
                </a:solidFill>
                <a:latin typeface="Arial"/>
                <a:cs typeface="Arial"/>
              </a:rPr>
              <a:t>Office for </a:t>
            </a:r>
            <a:r>
              <a:rPr dirty="0" sz="850" spc="-22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National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Statistics’ </a:t>
            </a:r>
            <a:r>
              <a:rPr dirty="0" sz="850" spc="20">
                <a:solidFill>
                  <a:srgbClr val="1B1B1B"/>
                </a:solidFill>
                <a:latin typeface="Arial"/>
                <a:cs typeface="Arial"/>
              </a:rPr>
              <a:t>w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ebsite.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https://w ww.ons.gov.uk/peoplepopulationandcommunity/he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althandsocialcare/conditionsand </a:t>
            </a:r>
            <a:r>
              <a:rPr dirty="0" sz="850" spc="20">
                <a:solidFill>
                  <a:srgbClr val="1B1B1B"/>
                </a:solidFill>
                <a:latin typeface="Arial"/>
                <a:cs typeface="Arial"/>
              </a:rPr>
              <a:t>diseases/bulletins/prevalenceof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ongoingsymptomsfollow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ingcoronavirus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covid19inf</a:t>
            </a:r>
            <a:r>
              <a:rPr dirty="0" sz="850" spc="-16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ectionintheuk/1april2021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baseline="21367" sz="975" spc="15">
                <a:solidFill>
                  <a:srgbClr val="1B1B1B"/>
                </a:solidFill>
                <a:latin typeface="Arial"/>
                <a:cs typeface="Arial"/>
              </a:rPr>
              <a:t>2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Buonsenso</a:t>
            </a:r>
            <a:r>
              <a:rPr dirty="0" sz="850" spc="16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1B1B1B"/>
                </a:solidFill>
                <a:latin typeface="Arial"/>
                <a:cs typeface="Arial"/>
              </a:rPr>
              <a:t>D,</a:t>
            </a:r>
            <a:r>
              <a:rPr dirty="0" sz="850" spc="8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1B1B1B"/>
                </a:solidFill>
                <a:latin typeface="Arial"/>
                <a:cs typeface="Arial"/>
              </a:rPr>
              <a:t>Munblit</a:t>
            </a:r>
            <a:r>
              <a:rPr dirty="0" sz="850" spc="2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1B1B1B"/>
                </a:solidFill>
                <a:latin typeface="Arial"/>
                <a:cs typeface="Arial"/>
              </a:rPr>
              <a:t>D,</a:t>
            </a:r>
            <a:r>
              <a:rPr dirty="0" sz="850" spc="17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1B1B1B"/>
                </a:solidFill>
                <a:latin typeface="Arial"/>
                <a:cs typeface="Arial"/>
              </a:rPr>
              <a:t>De</a:t>
            </a:r>
            <a:r>
              <a:rPr dirty="0" sz="850" spc="7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Rose</a:t>
            </a:r>
            <a:r>
              <a:rPr dirty="0" sz="850" spc="16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1B1B1B"/>
                </a:solidFill>
                <a:latin typeface="Arial"/>
                <a:cs typeface="Arial"/>
              </a:rPr>
              <a:t>C,</a:t>
            </a:r>
            <a:r>
              <a:rPr dirty="0" sz="850" spc="8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et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al.</a:t>
            </a:r>
            <a:r>
              <a:rPr dirty="0" sz="850" spc="8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5">
                <a:solidFill>
                  <a:srgbClr val="1B1B1B"/>
                </a:solidFill>
                <a:latin typeface="Arial"/>
                <a:cs typeface="Arial"/>
              </a:rPr>
              <a:t>Preliminary</a:t>
            </a:r>
            <a:r>
              <a:rPr dirty="0" sz="850" spc="459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evidence</a:t>
            </a:r>
            <a:r>
              <a:rPr dirty="0" sz="850" spc="8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on</a:t>
            </a:r>
            <a:r>
              <a:rPr dirty="0" sz="850" spc="7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long</a:t>
            </a:r>
            <a:r>
              <a:rPr dirty="0" sz="850" spc="8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5">
                <a:solidFill>
                  <a:srgbClr val="1B1B1B"/>
                </a:solidFill>
                <a:latin typeface="Arial"/>
                <a:cs typeface="Arial"/>
              </a:rPr>
              <a:t>COVID</a:t>
            </a:r>
            <a:r>
              <a:rPr dirty="0" sz="850" spc="26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in</a:t>
            </a:r>
            <a:r>
              <a:rPr dirty="0" sz="850" spc="7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children.</a:t>
            </a:r>
            <a:r>
              <a:rPr dirty="0" sz="850" spc="9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5" i="1">
                <a:solidFill>
                  <a:srgbClr val="1B1B1B"/>
                </a:solidFill>
                <a:latin typeface="Arial"/>
                <a:cs typeface="Arial"/>
              </a:rPr>
              <a:t>Acta</a:t>
            </a:r>
            <a:r>
              <a:rPr dirty="0" sz="850" spc="85" i="1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 i="1">
                <a:solidFill>
                  <a:srgbClr val="1B1B1B"/>
                </a:solidFill>
                <a:latin typeface="Arial"/>
                <a:cs typeface="Arial"/>
              </a:rPr>
              <a:t>Paediatr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.</a:t>
            </a:r>
            <a:r>
              <a:rPr dirty="0" sz="850" spc="8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2021;110(7):2208-2211. </a:t>
            </a:r>
            <a:r>
              <a:rPr dirty="0" sz="850" spc="8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doi:10.1111/apa.15870.</a:t>
            </a:r>
            <a:endParaRPr sz="850">
              <a:latin typeface="Arial"/>
              <a:cs typeface="Arial"/>
            </a:endParaRPr>
          </a:p>
          <a:p>
            <a:pPr marL="38100" marR="190500" indent="-635">
              <a:lnSpc>
                <a:spcPct val="102000"/>
              </a:lnSpc>
              <a:spcBef>
                <a:spcPts val="80"/>
              </a:spcBef>
            </a:pPr>
            <a:r>
              <a:rPr dirty="0" baseline="21367" sz="975" spc="-22">
                <a:solidFill>
                  <a:srgbClr val="1B1B1B"/>
                </a:solidFill>
                <a:latin typeface="Arial"/>
                <a:cs typeface="Arial"/>
              </a:rPr>
              <a:t>3</a:t>
            </a:r>
            <a:r>
              <a:rPr dirty="0" sz="850" spc="-15">
                <a:solidFill>
                  <a:srgbClr val="1B1B1B"/>
                </a:solidFill>
                <a:latin typeface="Arial"/>
                <a:cs typeface="Arial"/>
              </a:rPr>
              <a:t>Molteni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1B1B1B"/>
                </a:solidFill>
                <a:latin typeface="Arial"/>
                <a:cs typeface="Arial"/>
              </a:rPr>
              <a:t>E,</a:t>
            </a:r>
            <a:r>
              <a:rPr dirty="0" sz="85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Sudre </a:t>
            </a:r>
            <a:r>
              <a:rPr dirty="0" sz="850" spc="-40">
                <a:solidFill>
                  <a:srgbClr val="1B1B1B"/>
                </a:solidFill>
                <a:latin typeface="Arial"/>
                <a:cs typeface="Arial"/>
              </a:rPr>
              <a:t>CH,</a:t>
            </a:r>
            <a:r>
              <a:rPr dirty="0" sz="850" spc="-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Canas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 LS,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et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al.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Illness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duration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and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symptom profile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in</a:t>
            </a:r>
            <a:r>
              <a:rPr dirty="0" sz="850" spc="-5">
                <a:solidFill>
                  <a:srgbClr val="1B1B1B"/>
                </a:solidFill>
                <a:latin typeface="Arial"/>
                <a:cs typeface="Arial"/>
              </a:rPr>
              <a:t> symptomatic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1B1B1B"/>
                </a:solidFill>
                <a:latin typeface="Arial"/>
                <a:cs typeface="Arial"/>
              </a:rPr>
              <a:t>UK</a:t>
            </a:r>
            <a:r>
              <a:rPr dirty="0" sz="850" spc="-1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school-aged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children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tested </a:t>
            </a:r>
            <a:r>
              <a:rPr dirty="0" sz="850" spc="30">
                <a:solidFill>
                  <a:srgbClr val="1B1B1B"/>
                </a:solidFill>
                <a:latin typeface="Arial"/>
                <a:cs typeface="Arial"/>
              </a:rPr>
              <a:t>for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SARS-CoV-2. 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Lancet </a:t>
            </a:r>
            <a:r>
              <a:rPr dirty="0" sz="850" spc="-25">
                <a:solidFill>
                  <a:srgbClr val="1B1B1B"/>
                </a:solidFill>
                <a:latin typeface="Arial"/>
                <a:cs typeface="Arial"/>
              </a:rPr>
              <a:t>Child</a:t>
            </a:r>
            <a:r>
              <a:rPr dirty="0" sz="850" spc="18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Adolesc </a:t>
            </a:r>
            <a:r>
              <a:rPr dirty="0" sz="850" spc="-10">
                <a:solidFill>
                  <a:srgbClr val="1B1B1B"/>
                </a:solidFill>
                <a:latin typeface="Arial"/>
                <a:cs typeface="Arial"/>
              </a:rPr>
              <a:t>Health</a:t>
            </a:r>
            <a:r>
              <a:rPr dirty="0" sz="850" spc="21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1B1B1B"/>
                </a:solidFill>
                <a:latin typeface="Arial"/>
                <a:cs typeface="Arial"/>
              </a:rPr>
              <a:t>2021; 5: 708–18. </a:t>
            </a:r>
            <a:r>
              <a:rPr dirty="0" sz="850" spc="-22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https://w</a:t>
            </a:r>
            <a:r>
              <a:rPr dirty="0" sz="850" spc="-7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0">
                <a:solidFill>
                  <a:srgbClr val="1B1B1B"/>
                </a:solidFill>
                <a:latin typeface="Arial"/>
                <a:cs typeface="Arial"/>
              </a:rPr>
              <a:t>ww.thelancet.com/action/show</a:t>
            </a:r>
            <a:r>
              <a:rPr dirty="0" sz="850" spc="-7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1B1B1B"/>
                </a:solidFill>
                <a:latin typeface="Arial"/>
                <a:cs typeface="Arial"/>
              </a:rPr>
              <a:t>Pdf</a:t>
            </a:r>
            <a:r>
              <a:rPr dirty="0" sz="850" spc="-16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B1B1B"/>
                </a:solidFill>
                <a:latin typeface="Arial"/>
                <a:cs typeface="Arial"/>
              </a:rPr>
              <a:t>?pii=S2352-4642%28</a:t>
            </a:r>
            <a:r>
              <a:rPr dirty="0" sz="850" spc="-17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15">
                <a:solidFill>
                  <a:srgbClr val="1B1B1B"/>
                </a:solidFill>
                <a:latin typeface="Arial"/>
                <a:cs typeface="Arial"/>
              </a:rPr>
              <a:t>21%29</a:t>
            </a:r>
            <a:r>
              <a:rPr dirty="0" sz="850" spc="-17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850" spc="20">
                <a:solidFill>
                  <a:srgbClr val="1B1B1B"/>
                </a:solidFill>
                <a:latin typeface="Arial"/>
                <a:cs typeface="Arial"/>
              </a:rPr>
              <a:t>00198-X</a:t>
            </a:r>
            <a:endParaRPr sz="85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819" y="561633"/>
            <a:ext cx="92716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Children</a:t>
            </a:r>
            <a:r>
              <a:rPr dirty="0" spc="165"/>
              <a:t> </a:t>
            </a:r>
            <a:r>
              <a:rPr dirty="0" spc="-15"/>
              <a:t>and</a:t>
            </a:r>
            <a:r>
              <a:rPr dirty="0" spc="5"/>
              <a:t> </a:t>
            </a:r>
            <a:r>
              <a:rPr dirty="0" spc="-20"/>
              <a:t>Transmission</a:t>
            </a:r>
            <a:r>
              <a:rPr dirty="0" spc="5"/>
              <a:t> </a:t>
            </a:r>
            <a:r>
              <a:rPr dirty="0" spc="-20"/>
              <a:t>of</a:t>
            </a:r>
            <a:r>
              <a:rPr dirty="0" spc="45"/>
              <a:t> </a:t>
            </a:r>
            <a:r>
              <a:rPr dirty="0" spc="-45"/>
              <a:t>SARS-CoV-2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4840" y="1568027"/>
            <a:ext cx="11075670" cy="5107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0" marR="836930" indent="-304800">
              <a:lnSpc>
                <a:spcPct val="100000"/>
              </a:lnSpc>
              <a:spcBef>
                <a:spcPts val="100"/>
              </a:spcBef>
              <a:buClr>
                <a:srgbClr val="005DAA"/>
              </a:buClr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40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292929"/>
                </a:solidFill>
                <a:latin typeface="Arial"/>
                <a:cs typeface="Arial"/>
              </a:rPr>
              <a:t>SARS-CoV-2</a:t>
            </a:r>
            <a:r>
              <a:rPr dirty="0" sz="2400" spc="2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virus</a:t>
            </a:r>
            <a:r>
              <a:rPr dirty="0" sz="2400" spc="-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92929"/>
                </a:solidFill>
                <a:latin typeface="Arial"/>
                <a:cs typeface="Arial"/>
              </a:rPr>
              <a:t>is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influenced</a:t>
            </a:r>
            <a:r>
              <a:rPr dirty="0" sz="24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92929"/>
                </a:solidFill>
                <a:latin typeface="Arial"/>
                <a:cs typeface="Arial"/>
              </a:rPr>
              <a:t>by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presence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type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of </a:t>
            </a:r>
            <a:r>
              <a:rPr dirty="0" sz="2400" spc="-6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symptoms,</a:t>
            </a:r>
            <a:r>
              <a:rPr dirty="0" sz="2400" spc="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type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timing</a:t>
            </a:r>
            <a:r>
              <a:rPr dirty="0" sz="240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2400" spc="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exposure,</a:t>
            </a:r>
            <a:r>
              <a:rPr dirty="0" sz="2400" spc="2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viral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load,</a:t>
            </a:r>
            <a:r>
              <a:rPr dirty="0" sz="2400" spc="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variant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5DAA"/>
              </a:buClr>
              <a:buFont typeface="Wingdings"/>
              <a:buChar char=""/>
            </a:pPr>
            <a:endParaRPr sz="2950">
              <a:latin typeface="Arial"/>
              <a:cs typeface="Arial"/>
            </a:endParaRPr>
          </a:p>
          <a:p>
            <a:pPr marL="380365" marR="383540" indent="-304800">
              <a:lnSpc>
                <a:spcPct val="100000"/>
              </a:lnSpc>
              <a:buClr>
                <a:srgbClr val="005DAA"/>
              </a:buClr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Some</a:t>
            </a:r>
            <a:r>
              <a:rPr dirty="0" sz="24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studies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 observed</a:t>
            </a:r>
            <a:r>
              <a:rPr dirty="0" sz="2400" spc="1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similar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 infection</a:t>
            </a:r>
            <a:r>
              <a:rPr dirty="0" sz="24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rates</a:t>
            </a:r>
            <a:r>
              <a:rPr dirty="0" sz="2400" spc="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5">
                <a:solidFill>
                  <a:srgbClr val="292929"/>
                </a:solidFill>
                <a:latin typeface="Arial"/>
                <a:cs typeface="Arial"/>
              </a:rPr>
              <a:t>between</a:t>
            </a:r>
            <a:r>
              <a:rPr dirty="0" sz="2400" spc="2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children,</a:t>
            </a:r>
            <a:r>
              <a:rPr dirty="0" sz="24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adolescents </a:t>
            </a:r>
            <a:r>
              <a:rPr dirty="0" sz="2400" spc="-6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 adults,</a:t>
            </a:r>
            <a:r>
              <a:rPr dirty="0" sz="2400" spc="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while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others</a:t>
            </a:r>
            <a:r>
              <a:rPr dirty="0" sz="240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found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lower</a:t>
            </a:r>
            <a:r>
              <a:rPr dirty="0" sz="240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infection</a:t>
            </a:r>
            <a:r>
              <a:rPr dirty="0" sz="2400" spc="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rates</a:t>
            </a:r>
            <a:r>
              <a:rPr dirty="0" sz="240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among</a:t>
            </a:r>
            <a:r>
              <a:rPr dirty="0" sz="2400" spc="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40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and 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adolescents</a:t>
            </a:r>
            <a:r>
              <a:rPr dirty="0" sz="2400" spc="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compared</a:t>
            </a:r>
            <a:r>
              <a:rPr dirty="0" sz="2400" spc="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2400" spc="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r>
              <a:rPr dirty="0" baseline="24305" sz="2400">
                <a:solidFill>
                  <a:srgbClr val="292929"/>
                </a:solidFill>
                <a:latin typeface="Arial"/>
                <a:cs typeface="Arial"/>
              </a:rPr>
              <a:t>1,2</a:t>
            </a:r>
            <a:endParaRPr baseline="24305"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005DAA"/>
              </a:buClr>
              <a:buFont typeface="Wingdings"/>
              <a:buChar char=""/>
            </a:pPr>
            <a:endParaRPr sz="3550">
              <a:latin typeface="Arial"/>
              <a:cs typeface="Arial"/>
            </a:endParaRPr>
          </a:p>
          <a:p>
            <a:pPr marL="381000" marR="394335" indent="-304800">
              <a:lnSpc>
                <a:spcPct val="100000"/>
              </a:lnSpc>
              <a:buClr>
                <a:srgbClr val="005DAA"/>
              </a:buClr>
              <a:buFont typeface="Wingdings"/>
              <a:buChar char=""/>
              <a:tabLst>
                <a:tab pos="380365" algn="l"/>
                <a:tab pos="381000" algn="l"/>
                <a:tab pos="989965" algn="l"/>
              </a:tabLst>
            </a:pP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Secondary</a:t>
            </a:r>
            <a:r>
              <a:rPr dirty="0" sz="2400" spc="1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r>
              <a:rPr dirty="0" sz="24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from</a:t>
            </a:r>
            <a:r>
              <a:rPr dirty="0" sz="240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children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can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does</a:t>
            </a:r>
            <a:r>
              <a:rPr dirty="0" sz="240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occur</a:t>
            </a:r>
            <a:r>
              <a:rPr dirty="0" sz="240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both</a:t>
            </a:r>
            <a:r>
              <a:rPr dirty="0" sz="240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household</a:t>
            </a:r>
            <a:r>
              <a:rPr dirty="0" baseline="24904" sz="2175">
                <a:latin typeface="Arial"/>
                <a:cs typeface="Arial"/>
              </a:rPr>
              <a:t>3 </a:t>
            </a:r>
            <a:r>
              <a:rPr dirty="0" baseline="24904" sz="2175" spc="-577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	</a:t>
            </a:r>
            <a:r>
              <a:rPr dirty="0" sz="2150" spc="15">
                <a:latin typeface="Arial"/>
                <a:cs typeface="Arial"/>
              </a:rPr>
              <a:t>school</a:t>
            </a:r>
            <a:r>
              <a:rPr dirty="0" sz="2150" spc="-204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settings</a:t>
            </a:r>
            <a:r>
              <a:rPr dirty="0" baseline="24904" sz="2175">
                <a:latin typeface="Arial"/>
                <a:cs typeface="Arial"/>
              </a:rPr>
              <a:t>2,4,5</a:t>
            </a:r>
            <a:endParaRPr baseline="24904" sz="2175">
              <a:latin typeface="Arial"/>
              <a:cs typeface="Arial"/>
            </a:endParaRPr>
          </a:p>
          <a:p>
            <a:pPr lvl="1" marL="1178560" indent="-305435">
              <a:lnSpc>
                <a:spcPct val="100000"/>
              </a:lnSpc>
              <a:spcBef>
                <a:spcPts val="2025"/>
              </a:spcBef>
              <a:buAutoNum type="arabicPeriod"/>
              <a:tabLst>
                <a:tab pos="1178560" algn="l"/>
                <a:tab pos="1179195" algn="l"/>
              </a:tabLst>
            </a:pPr>
            <a:r>
              <a:rPr dirty="0" sz="1100" spc="-10">
                <a:solidFill>
                  <a:srgbClr val="292929"/>
                </a:solidFill>
                <a:latin typeface="Arial"/>
                <a:cs typeface="Arial"/>
              </a:rPr>
              <a:t>Bi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Q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et</a:t>
            </a:r>
            <a:r>
              <a:rPr dirty="0" sz="1100" spc="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al.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Lancet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Infect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Dis.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2020;20(8):911-919</a:t>
            </a:r>
            <a:endParaRPr sz="1100">
              <a:latin typeface="Arial"/>
              <a:cs typeface="Arial"/>
            </a:endParaRPr>
          </a:p>
          <a:p>
            <a:pPr lvl="1" marL="1178560" marR="1936750" indent="-305435">
              <a:lnSpc>
                <a:spcPts val="1280"/>
              </a:lnSpc>
              <a:spcBef>
                <a:spcPts val="114"/>
              </a:spcBef>
              <a:buAutoNum type="arabicPeriod"/>
              <a:tabLst>
                <a:tab pos="1178560" algn="l"/>
                <a:tab pos="1179195" algn="l"/>
              </a:tabLst>
            </a:pPr>
            <a:r>
              <a:rPr dirty="0" sz="1100" spc="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CDC</a:t>
            </a:r>
            <a:r>
              <a:rPr dirty="0" sz="1100" spc="3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Science</a:t>
            </a:r>
            <a:r>
              <a:rPr dirty="0" sz="1100" spc="-2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Brief:</a:t>
            </a:r>
            <a:r>
              <a:rPr dirty="0" sz="1100" spc="-3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Transmission</a:t>
            </a:r>
            <a:r>
              <a:rPr dirty="0" sz="1100" spc="-2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of</a:t>
            </a:r>
            <a:r>
              <a:rPr dirty="0" sz="1100" spc="-3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SARS-CoV-2</a:t>
            </a:r>
            <a:r>
              <a:rPr dirty="0" sz="1100" spc="-2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in</a:t>
            </a:r>
            <a:r>
              <a:rPr dirty="0" sz="1100" spc="-2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K-12</a:t>
            </a:r>
            <a:r>
              <a:rPr dirty="0" sz="1100" spc="-2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schools.</a:t>
            </a:r>
            <a:r>
              <a:rPr dirty="0" sz="1100" spc="-25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u="sng" sz="1100" spc="-5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Arial"/>
                <a:cs typeface="Arial"/>
                <a:hlinkClick r:id="rId2"/>
              </a:rPr>
              <a:t>https://www.cdc.gov/coronavirus/2019-ncov/science/science- </a:t>
            </a:r>
            <a:r>
              <a:rPr dirty="0" sz="1100" spc="-290">
                <a:solidFill>
                  <a:srgbClr val="292929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u="sng" sz="110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Arial"/>
                <a:cs typeface="Arial"/>
                <a:hlinkClick r:id="rId2"/>
              </a:rPr>
              <a:t>briefs/transmission_k_12_schools.html</a:t>
            </a:r>
            <a:endParaRPr sz="1100">
              <a:latin typeface="Arial"/>
              <a:cs typeface="Arial"/>
            </a:endParaRPr>
          </a:p>
          <a:p>
            <a:pPr lvl="1" marL="1178560" indent="-305435">
              <a:lnSpc>
                <a:spcPts val="1300"/>
              </a:lnSpc>
              <a:spcBef>
                <a:spcPts val="5"/>
              </a:spcBef>
              <a:buAutoNum type="arabicPeriod"/>
              <a:tabLst>
                <a:tab pos="1178560" algn="l"/>
                <a:tab pos="1179195" algn="l"/>
              </a:tabLst>
            </a:pP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Chu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VT,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Yousaf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-5">
                <a:solidFill>
                  <a:srgbClr val="1B1B1B"/>
                </a:solidFill>
                <a:latin typeface="Arial"/>
                <a:cs typeface="Arial"/>
              </a:rPr>
              <a:t>AR,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Chang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B1B1B"/>
                </a:solidFill>
                <a:latin typeface="Arial"/>
                <a:cs typeface="Arial"/>
              </a:rPr>
              <a:t>K,</a:t>
            </a:r>
            <a:r>
              <a:rPr dirty="0" sz="1100" spc="3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et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al.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Household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Transmission</a:t>
            </a:r>
            <a:r>
              <a:rPr dirty="0" sz="1100" spc="-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SARS-CoV-2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from</a:t>
            </a:r>
            <a:r>
              <a:rPr dirty="0" sz="1100" spc="-114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1B1B1B"/>
                </a:solidFill>
                <a:latin typeface="Arial"/>
                <a:cs typeface="Arial"/>
              </a:rPr>
              <a:t>Children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and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-5">
                <a:solidFill>
                  <a:srgbClr val="1B1B1B"/>
                </a:solidFill>
                <a:latin typeface="Arial"/>
                <a:cs typeface="Arial"/>
              </a:rPr>
              <a:t>Adolescents.</a:t>
            </a:r>
            <a:r>
              <a:rPr dirty="0" sz="1100" spc="-4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1B1B1B"/>
                </a:solidFill>
                <a:latin typeface="Arial"/>
                <a:cs typeface="Arial"/>
              </a:rPr>
              <a:t>N</a:t>
            </a:r>
            <a:r>
              <a:rPr dirty="0" sz="1100" spc="-65" i="1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 i="1">
                <a:solidFill>
                  <a:srgbClr val="1B1B1B"/>
                </a:solidFill>
                <a:latin typeface="Arial"/>
                <a:cs typeface="Arial"/>
              </a:rPr>
              <a:t>Engl</a:t>
            </a:r>
            <a:r>
              <a:rPr dirty="0" sz="1100" spc="-65" i="1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1B1B1B"/>
                </a:solidFill>
                <a:latin typeface="Arial"/>
                <a:cs typeface="Arial"/>
              </a:rPr>
              <a:t>J</a:t>
            </a:r>
            <a:r>
              <a:rPr dirty="0" sz="1100" spc="-60" i="1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1B1B1B"/>
                </a:solidFill>
                <a:latin typeface="Arial"/>
                <a:cs typeface="Arial"/>
              </a:rPr>
              <a:t>Med</a:t>
            </a:r>
            <a:r>
              <a:rPr dirty="0" sz="1100" spc="20">
                <a:solidFill>
                  <a:srgbClr val="1B1B1B"/>
                </a:solidFill>
                <a:latin typeface="Arial"/>
                <a:cs typeface="Arial"/>
              </a:rPr>
              <a:t>.</a:t>
            </a:r>
            <a:r>
              <a:rPr dirty="0" sz="1100" spc="-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1B1B1B"/>
                </a:solidFill>
                <a:latin typeface="Arial"/>
                <a:cs typeface="Arial"/>
              </a:rPr>
              <a:t>2021;NEJMc2031915.</a:t>
            </a:r>
            <a:endParaRPr sz="1100">
              <a:latin typeface="Arial"/>
              <a:cs typeface="Arial"/>
            </a:endParaRPr>
          </a:p>
          <a:p>
            <a:pPr lvl="1" marL="1178560" indent="-305435">
              <a:lnSpc>
                <a:spcPts val="1300"/>
              </a:lnSpc>
              <a:buAutoNum type="arabicPeriod"/>
              <a:tabLst>
                <a:tab pos="1178560" algn="l"/>
                <a:tab pos="1179195" algn="l"/>
              </a:tabLst>
            </a:pP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Goldstein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100" spc="-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et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al.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On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Effect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Age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on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SARS-CoV-2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Households,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Schools,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Community.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J</a:t>
            </a:r>
            <a:r>
              <a:rPr dirty="0" sz="1100" spc="-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Infect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Dis.</a:t>
            </a:r>
            <a:r>
              <a:rPr dirty="0" sz="1100" spc="-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292929"/>
                </a:solidFill>
                <a:latin typeface="Arial"/>
                <a:cs typeface="Arial"/>
              </a:rPr>
              <a:t>2021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25">
                <a:solidFill>
                  <a:srgbClr val="292929"/>
                </a:solidFill>
                <a:latin typeface="Arial"/>
                <a:cs typeface="Arial"/>
              </a:rPr>
              <a:t>Feb</a:t>
            </a:r>
            <a:r>
              <a:rPr dirty="0" sz="110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13;223(3):362-</a:t>
            </a:r>
            <a:endParaRPr sz="1100">
              <a:latin typeface="Arial"/>
              <a:cs typeface="Arial"/>
            </a:endParaRPr>
          </a:p>
          <a:p>
            <a:pPr marL="1178560">
              <a:lnSpc>
                <a:spcPts val="1300"/>
              </a:lnSpc>
              <a:spcBef>
                <a:spcPts val="40"/>
              </a:spcBef>
            </a:pPr>
            <a:r>
              <a:rPr dirty="0" sz="1100" spc="20">
                <a:solidFill>
                  <a:srgbClr val="292929"/>
                </a:solidFill>
                <a:latin typeface="Arial"/>
                <a:cs typeface="Arial"/>
              </a:rPr>
              <a:t>369.</a:t>
            </a:r>
            <a:endParaRPr sz="1100">
              <a:latin typeface="Arial"/>
              <a:cs typeface="Arial"/>
            </a:endParaRPr>
          </a:p>
          <a:p>
            <a:pPr lvl="1" marL="1178560" indent="-305435">
              <a:lnSpc>
                <a:spcPts val="1300"/>
              </a:lnSpc>
              <a:buAutoNum type="arabicPeriod" startAt="5"/>
              <a:tabLst>
                <a:tab pos="1178560" algn="l"/>
                <a:tab pos="1179195" algn="l"/>
              </a:tabLst>
            </a:pPr>
            <a:r>
              <a:rPr dirty="0" sz="1100" spc="20">
                <a:solidFill>
                  <a:srgbClr val="292929"/>
                </a:solidFill>
                <a:latin typeface="Arial"/>
                <a:cs typeface="Arial"/>
              </a:rPr>
              <a:t>Larosa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10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et</a:t>
            </a:r>
            <a:r>
              <a:rPr dirty="0" sz="110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al.</a:t>
            </a:r>
            <a:r>
              <a:rPr dirty="0" sz="110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Secondary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110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COVID-19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10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preschool</a:t>
            </a:r>
            <a:r>
              <a:rPr dirty="0" sz="1100" spc="-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100" spc="-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settings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northern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292929"/>
                </a:solidFill>
                <a:latin typeface="Arial"/>
                <a:cs typeface="Arial"/>
              </a:rPr>
              <a:t>Italy</a:t>
            </a:r>
            <a:r>
              <a:rPr dirty="0" sz="110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92929"/>
                </a:solidFill>
                <a:latin typeface="Arial"/>
                <a:cs typeface="Arial"/>
              </a:rPr>
              <a:t>after</a:t>
            </a:r>
            <a:r>
              <a:rPr dirty="0" sz="110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their</a:t>
            </a:r>
            <a:r>
              <a:rPr dirty="0" sz="110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reopening</a:t>
            </a:r>
            <a:r>
              <a:rPr dirty="0" sz="110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10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>
                <a:solidFill>
                  <a:srgbClr val="292929"/>
                </a:solidFill>
                <a:latin typeface="Arial"/>
                <a:cs typeface="Arial"/>
              </a:rPr>
              <a:t>September</a:t>
            </a:r>
            <a:r>
              <a:rPr dirty="0" sz="110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2020.</a:t>
            </a:r>
            <a:r>
              <a:rPr dirty="0" sz="110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292929"/>
                </a:solidFill>
                <a:latin typeface="Arial"/>
                <a:cs typeface="Arial"/>
              </a:rPr>
              <a:t>Euro</a:t>
            </a:r>
            <a:r>
              <a:rPr dirty="0" sz="1100" spc="-35" i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100" spc="-5" i="1">
                <a:solidFill>
                  <a:srgbClr val="292929"/>
                </a:solidFill>
                <a:latin typeface="Arial"/>
                <a:cs typeface="Arial"/>
              </a:rPr>
              <a:t>Surveill</a:t>
            </a:r>
            <a:r>
              <a:rPr dirty="0" sz="1100" spc="-5">
                <a:solidFill>
                  <a:srgbClr val="292929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178560">
              <a:lnSpc>
                <a:spcPct val="100000"/>
              </a:lnSpc>
              <a:spcBef>
                <a:spcPts val="40"/>
              </a:spcBef>
            </a:pPr>
            <a:r>
              <a:rPr dirty="0" sz="1100" spc="5">
                <a:solidFill>
                  <a:srgbClr val="292929"/>
                </a:solidFill>
                <a:latin typeface="Arial"/>
                <a:cs typeface="Arial"/>
              </a:rPr>
              <a:t>2020;25(49):2001911.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91756"/>
            <a:ext cx="9979660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12700">
              <a:lnSpc>
                <a:spcPts val="4000"/>
              </a:lnSpc>
              <a:spcBef>
                <a:spcPts val="500"/>
              </a:spcBef>
            </a:pPr>
            <a:r>
              <a:rPr dirty="0" spc="-5"/>
              <a:t>Overview</a:t>
            </a:r>
            <a:r>
              <a:rPr dirty="0" spc="-40"/>
              <a:t> </a:t>
            </a:r>
            <a:r>
              <a:rPr dirty="0" spc="-20"/>
              <a:t>of</a:t>
            </a:r>
            <a:r>
              <a:rPr dirty="0" spc="35"/>
              <a:t> </a:t>
            </a:r>
            <a:r>
              <a:rPr dirty="0" spc="-20"/>
              <a:t>COVID-19</a:t>
            </a:r>
            <a:r>
              <a:rPr dirty="0" spc="114"/>
              <a:t> </a:t>
            </a:r>
            <a:r>
              <a:rPr dirty="0" spc="-20"/>
              <a:t>in</a:t>
            </a:r>
            <a:r>
              <a:rPr dirty="0" spc="75"/>
              <a:t> </a:t>
            </a:r>
            <a:r>
              <a:rPr dirty="0" spc="-25"/>
              <a:t>Children</a:t>
            </a:r>
            <a:r>
              <a:rPr dirty="0" spc="5"/>
              <a:t> </a:t>
            </a:r>
            <a:r>
              <a:rPr dirty="0" spc="-45"/>
              <a:t>Aged</a:t>
            </a:r>
            <a:r>
              <a:rPr dirty="0" spc="160"/>
              <a:t> </a:t>
            </a:r>
            <a:r>
              <a:rPr dirty="0" spc="-5"/>
              <a:t>5</a:t>
            </a:r>
            <a:r>
              <a:rPr dirty="0" spc="35"/>
              <a:t> </a:t>
            </a:r>
            <a:r>
              <a:rPr dirty="0" spc="-5"/>
              <a:t>–</a:t>
            </a:r>
            <a:r>
              <a:rPr dirty="0" spc="-45"/>
              <a:t> </a:t>
            </a:r>
            <a:r>
              <a:rPr dirty="0" spc="-170"/>
              <a:t>11 </a:t>
            </a:r>
            <a:r>
              <a:rPr dirty="0" spc="-985"/>
              <a:t> </a:t>
            </a:r>
            <a:r>
              <a:rPr dirty="0"/>
              <a:t>years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364725"/>
            <a:ext cx="4841240" cy="4537075"/>
          </a:xfrm>
          <a:prstGeom prst="rect">
            <a:avLst/>
          </a:prstGeom>
        </p:spPr>
        <p:txBody>
          <a:bodyPr wrap="square" lIns="0" tIns="215900" rIns="0" bIns="0" rtlCol="0" vert="horz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700"/>
              </a:spcBef>
              <a:buClr>
                <a:srgbClr val="006A71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Incidence</a:t>
            </a:r>
            <a:r>
              <a:rPr dirty="0" sz="240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 burden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estimates</a:t>
            </a:r>
            <a:endParaRPr sz="2400">
              <a:latin typeface="Arial"/>
              <a:cs typeface="Arial"/>
            </a:endParaRPr>
          </a:p>
          <a:p>
            <a:pPr marL="317500" marR="5080" indent="-304800">
              <a:lnSpc>
                <a:spcPct val="100000"/>
              </a:lnSpc>
              <a:spcBef>
                <a:spcPts val="1600"/>
              </a:spcBef>
              <a:buClr>
                <a:srgbClr val="006A71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COVID-19-associated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hospitalization</a:t>
            </a:r>
            <a:r>
              <a:rPr dirty="0" sz="240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rates</a:t>
            </a:r>
            <a:r>
              <a:rPr dirty="0" sz="2400" spc="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mortality</a:t>
            </a:r>
            <a:endParaRPr sz="2400">
              <a:latin typeface="Arial"/>
              <a:cs typeface="Arial"/>
            </a:endParaRPr>
          </a:p>
          <a:p>
            <a:pPr marL="317500" marR="438150" indent="-304800">
              <a:lnSpc>
                <a:spcPct val="100000"/>
              </a:lnSpc>
              <a:spcBef>
                <a:spcPts val="1600"/>
              </a:spcBef>
              <a:buClr>
                <a:srgbClr val="006A71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Multisystem</a:t>
            </a:r>
            <a:r>
              <a:rPr dirty="0" sz="240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Inflammatory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Syndrome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1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400" spc="-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(MIS-C)</a:t>
            </a:r>
            <a:endParaRPr sz="240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1600"/>
              </a:spcBef>
              <a:buClr>
                <a:srgbClr val="006A71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30">
                <a:solidFill>
                  <a:srgbClr val="292929"/>
                </a:solidFill>
                <a:latin typeface="Arial"/>
                <a:cs typeface="Arial"/>
              </a:rPr>
              <a:t>Post-COVID</a:t>
            </a:r>
            <a:r>
              <a:rPr dirty="0" sz="2400" spc="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conditions</a:t>
            </a:r>
            <a:endParaRPr sz="240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1600"/>
              </a:spcBef>
              <a:buClr>
                <a:srgbClr val="006A71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endParaRPr sz="2400">
              <a:latin typeface="Arial"/>
              <a:cs typeface="Arial"/>
            </a:endParaRPr>
          </a:p>
          <a:p>
            <a:pPr marL="317500" marR="54610" indent="-304800">
              <a:lnSpc>
                <a:spcPct val="100000"/>
              </a:lnSpc>
              <a:spcBef>
                <a:spcPts val="1600"/>
              </a:spcBef>
              <a:buClr>
                <a:srgbClr val="006A71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Lost</a:t>
            </a:r>
            <a:r>
              <a:rPr dirty="0" sz="240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in-person</a:t>
            </a:r>
            <a:r>
              <a:rPr dirty="0" sz="240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learning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other </a:t>
            </a:r>
            <a:r>
              <a:rPr dirty="0" sz="2400" spc="-6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impacts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0561" y="1544319"/>
            <a:ext cx="6085839" cy="405384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819" y="531154"/>
            <a:ext cx="9637395" cy="59880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750" spc="10"/>
              <a:t>C</a:t>
            </a:r>
            <a:r>
              <a:rPr dirty="0" sz="3750" spc="25"/>
              <a:t>h</a:t>
            </a:r>
            <a:r>
              <a:rPr dirty="0" sz="3750" spc="-10"/>
              <a:t>i</a:t>
            </a:r>
            <a:r>
              <a:rPr dirty="0" sz="3750" spc="-10"/>
              <a:t>l</a:t>
            </a:r>
            <a:r>
              <a:rPr dirty="0" sz="3750" spc="25"/>
              <a:t>d</a:t>
            </a:r>
            <a:r>
              <a:rPr dirty="0" sz="3750" spc="-25"/>
              <a:t>r</a:t>
            </a:r>
            <a:r>
              <a:rPr dirty="0" sz="3750" spc="-10"/>
              <a:t>e</a:t>
            </a:r>
            <a:r>
              <a:rPr dirty="0" sz="3750" spc="5"/>
              <a:t>n</a:t>
            </a:r>
            <a:r>
              <a:rPr dirty="0" sz="3750" spc="-140"/>
              <a:t> </a:t>
            </a:r>
            <a:r>
              <a:rPr dirty="0" sz="3750" spc="-10"/>
              <a:t>a</a:t>
            </a:r>
            <a:r>
              <a:rPr dirty="0" sz="3750" spc="25"/>
              <a:t>n</a:t>
            </a:r>
            <a:r>
              <a:rPr dirty="0" sz="3750" spc="5"/>
              <a:t>d</a:t>
            </a:r>
            <a:r>
              <a:rPr dirty="0" sz="3750" spc="-60"/>
              <a:t> </a:t>
            </a:r>
            <a:r>
              <a:rPr dirty="0" sz="3750" spc="-135"/>
              <a:t>T</a:t>
            </a:r>
            <a:r>
              <a:rPr dirty="0" sz="3750" spc="-25"/>
              <a:t>r</a:t>
            </a:r>
            <a:r>
              <a:rPr dirty="0" sz="3750" spc="-10"/>
              <a:t>a</a:t>
            </a:r>
            <a:r>
              <a:rPr dirty="0" sz="3750" spc="25"/>
              <a:t>n</a:t>
            </a:r>
            <a:r>
              <a:rPr dirty="0" sz="3750" spc="-10"/>
              <a:t>s</a:t>
            </a:r>
            <a:r>
              <a:rPr dirty="0" sz="3750" spc="20"/>
              <a:t>m</a:t>
            </a:r>
            <a:r>
              <a:rPr dirty="0" sz="3750" spc="-5"/>
              <a:t>i</a:t>
            </a:r>
            <a:r>
              <a:rPr dirty="0" sz="3750" spc="-10"/>
              <a:t>ss</a:t>
            </a:r>
            <a:r>
              <a:rPr dirty="0" sz="3750" spc="-10"/>
              <a:t>i</a:t>
            </a:r>
            <a:r>
              <a:rPr dirty="0" sz="3750" spc="25"/>
              <a:t>o</a:t>
            </a:r>
            <a:r>
              <a:rPr dirty="0" sz="3750" spc="5"/>
              <a:t>n</a:t>
            </a:r>
            <a:r>
              <a:rPr dirty="0" sz="3750" spc="-300"/>
              <a:t> </a:t>
            </a:r>
            <a:r>
              <a:rPr dirty="0" sz="3750" spc="25"/>
              <a:t>o</a:t>
            </a:r>
            <a:r>
              <a:rPr dirty="0" sz="3750"/>
              <a:t>f</a:t>
            </a:r>
            <a:r>
              <a:rPr dirty="0" sz="3750" spc="-55"/>
              <a:t> </a:t>
            </a:r>
            <a:r>
              <a:rPr dirty="0" sz="3750" spc="-25"/>
              <a:t>S</a:t>
            </a:r>
            <a:r>
              <a:rPr dirty="0" sz="3750" spc="-70"/>
              <a:t>A</a:t>
            </a:r>
            <a:r>
              <a:rPr dirty="0" sz="3750" spc="10"/>
              <a:t>R</a:t>
            </a:r>
            <a:r>
              <a:rPr dirty="0" sz="3750" spc="-25"/>
              <a:t>S</a:t>
            </a:r>
            <a:r>
              <a:rPr dirty="0" sz="3750" spc="25"/>
              <a:t>-</a:t>
            </a:r>
            <a:r>
              <a:rPr dirty="0" sz="3750" spc="5"/>
              <a:t>C</a:t>
            </a:r>
            <a:r>
              <a:rPr dirty="0" sz="3750" spc="25"/>
              <a:t>o</a:t>
            </a:r>
            <a:r>
              <a:rPr dirty="0" sz="3750" spc="-265"/>
              <a:t>V</a:t>
            </a:r>
            <a:r>
              <a:rPr dirty="0" sz="3750" spc="25"/>
              <a:t>-</a:t>
            </a:r>
            <a:r>
              <a:rPr dirty="0" sz="3750" spc="5"/>
              <a:t>2</a:t>
            </a:r>
            <a:endParaRPr sz="3750"/>
          </a:p>
        </p:txBody>
      </p:sp>
      <p:sp>
        <p:nvSpPr>
          <p:cNvPr id="3" name="object 3"/>
          <p:cNvSpPr txBox="1"/>
          <p:nvPr/>
        </p:nvSpPr>
        <p:spPr>
          <a:xfrm>
            <a:off x="688340" y="1568027"/>
            <a:ext cx="1014539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10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Outbreak</a:t>
            </a:r>
            <a:r>
              <a:rPr dirty="0" sz="2400" spc="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investigations</a:t>
            </a:r>
            <a:r>
              <a:rPr dirty="0" sz="2400" spc="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have</a:t>
            </a:r>
            <a:r>
              <a:rPr dirty="0" sz="240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292929"/>
                </a:solidFill>
                <a:latin typeface="Arial"/>
                <a:cs typeface="Arial"/>
              </a:rPr>
              <a:t>demonstrated</a:t>
            </a:r>
            <a:r>
              <a:rPr dirty="0" sz="2400" spc="2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292929"/>
                </a:solidFill>
                <a:latin typeface="Arial"/>
                <a:cs typeface="Arial"/>
              </a:rPr>
              <a:t>efficient</a:t>
            </a:r>
            <a:r>
              <a:rPr dirty="0" sz="2400" spc="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r>
              <a:rPr dirty="0" sz="240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among </a:t>
            </a:r>
            <a:r>
              <a:rPr dirty="0" sz="2400" spc="-6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24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9920" y="2692400"/>
            <a:ext cx="5466079" cy="30784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28079" y="2499372"/>
            <a:ext cx="5963907" cy="357630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695132" y="6435072"/>
            <a:ext cx="47174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1B1B1B"/>
                </a:solidFill>
                <a:latin typeface="Arial"/>
                <a:cs typeface="Arial"/>
              </a:rPr>
              <a:t>Lam-Hine</a:t>
            </a:r>
            <a:r>
              <a:rPr dirty="0" sz="1200" spc="114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1B1B1B"/>
                </a:solidFill>
                <a:latin typeface="Arial"/>
                <a:cs typeface="Arial"/>
              </a:rPr>
              <a:t>et</a:t>
            </a:r>
            <a:r>
              <a:rPr dirty="0" sz="1200" spc="5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B1B"/>
                </a:solidFill>
                <a:latin typeface="Arial"/>
                <a:cs typeface="Arial"/>
              </a:rPr>
              <a:t>al.</a:t>
            </a:r>
            <a:r>
              <a:rPr dirty="0" sz="1200" spc="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1B1B1B"/>
                </a:solidFill>
                <a:latin typeface="Arial"/>
                <a:cs typeface="Arial"/>
              </a:rPr>
              <a:t>MMWR</a:t>
            </a:r>
            <a:r>
              <a:rPr dirty="0" sz="1200" spc="16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40">
                <a:solidFill>
                  <a:srgbClr val="1B1B1B"/>
                </a:solidFill>
                <a:latin typeface="Arial"/>
                <a:cs typeface="Arial"/>
              </a:rPr>
              <a:t>Morb</a:t>
            </a:r>
            <a:r>
              <a:rPr dirty="0" sz="1200" spc="114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35">
                <a:solidFill>
                  <a:srgbClr val="1B1B1B"/>
                </a:solidFill>
                <a:latin typeface="Arial"/>
                <a:cs typeface="Arial"/>
              </a:rPr>
              <a:t>Mortal</a:t>
            </a:r>
            <a:r>
              <a:rPr dirty="0" sz="1200" spc="204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5">
                <a:solidFill>
                  <a:srgbClr val="1B1B1B"/>
                </a:solidFill>
                <a:latin typeface="Arial"/>
                <a:cs typeface="Arial"/>
              </a:rPr>
              <a:t>Wkly</a:t>
            </a:r>
            <a:r>
              <a:rPr dirty="0" sz="1200" spc="2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B1B"/>
                </a:solidFill>
                <a:latin typeface="Arial"/>
                <a:cs typeface="Arial"/>
              </a:rPr>
              <a:t>Rep</a:t>
            </a:r>
            <a:r>
              <a:rPr dirty="0" sz="1200" spc="-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1B1B1B"/>
                </a:solidFill>
                <a:latin typeface="Arial"/>
                <a:cs typeface="Arial"/>
              </a:rPr>
              <a:t>ePub:</a:t>
            </a:r>
            <a:r>
              <a:rPr dirty="0" sz="1200" spc="5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1B1B1B"/>
                </a:solidFill>
                <a:latin typeface="Arial"/>
                <a:cs typeface="Arial"/>
              </a:rPr>
              <a:t>27</a:t>
            </a:r>
            <a:r>
              <a:rPr dirty="0" sz="1200" spc="-4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B1B"/>
                </a:solidFill>
                <a:latin typeface="Arial"/>
                <a:cs typeface="Arial"/>
              </a:rPr>
              <a:t>August</a:t>
            </a:r>
            <a:r>
              <a:rPr dirty="0" sz="1200" spc="135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dirty="0" sz="1200" spc="-35">
                <a:solidFill>
                  <a:srgbClr val="1B1B1B"/>
                </a:solidFill>
                <a:latin typeface="Arial"/>
                <a:cs typeface="Arial"/>
              </a:rPr>
              <a:t>2021.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20"/>
              <a:t>COVID-19</a:t>
            </a:r>
            <a:r>
              <a:rPr dirty="0" spc="114"/>
              <a:t> </a:t>
            </a:r>
            <a:r>
              <a:rPr dirty="0" spc="-15"/>
              <a:t>Related</a:t>
            </a:r>
            <a:r>
              <a:rPr dirty="0" spc="75"/>
              <a:t> </a:t>
            </a:r>
            <a:r>
              <a:rPr dirty="0" spc="-15"/>
              <a:t>K-12</a:t>
            </a:r>
            <a:r>
              <a:rPr dirty="0" spc="35"/>
              <a:t> </a:t>
            </a:r>
            <a:r>
              <a:rPr dirty="0" spc="-25"/>
              <a:t>School</a:t>
            </a:r>
            <a:r>
              <a:rPr dirty="0" spc="80"/>
              <a:t> </a:t>
            </a:r>
            <a:r>
              <a:rPr dirty="0" spc="-20"/>
              <a:t>Closures</a:t>
            </a:r>
            <a:r>
              <a:rPr dirty="0" spc="120"/>
              <a:t> </a:t>
            </a:r>
            <a:r>
              <a:rPr dirty="0" spc="-20"/>
              <a:t>by</a:t>
            </a:r>
            <a:r>
              <a:rPr dirty="0" spc="35"/>
              <a:t> </a:t>
            </a:r>
            <a:r>
              <a:rPr dirty="0" spc="-5"/>
              <a:t>State, </a:t>
            </a:r>
            <a:r>
              <a:rPr dirty="0" spc="-985"/>
              <a:t> </a:t>
            </a:r>
            <a:r>
              <a:rPr dirty="0" spc="-45"/>
              <a:t>August</a:t>
            </a:r>
            <a:r>
              <a:rPr dirty="0" spc="195"/>
              <a:t> </a:t>
            </a:r>
            <a:r>
              <a:rPr dirty="0" spc="-5"/>
              <a:t>2,</a:t>
            </a:r>
            <a:r>
              <a:rPr dirty="0"/>
              <a:t> </a:t>
            </a:r>
            <a:r>
              <a:rPr dirty="0" spc="-5"/>
              <a:t>2021</a:t>
            </a:r>
            <a:r>
              <a:rPr dirty="0" spc="35"/>
              <a:t> </a:t>
            </a:r>
            <a:r>
              <a:rPr dirty="0" spc="-5"/>
              <a:t>–</a:t>
            </a:r>
            <a:r>
              <a:rPr dirty="0" spc="-50"/>
              <a:t> </a:t>
            </a:r>
            <a:r>
              <a:rPr dirty="0" spc="-15"/>
              <a:t>October</a:t>
            </a:r>
            <a:r>
              <a:rPr dirty="0" spc="75"/>
              <a:t> </a:t>
            </a:r>
            <a:r>
              <a:rPr dirty="0" spc="-5"/>
              <a:t>8,</a:t>
            </a:r>
            <a:r>
              <a:rPr dirty="0"/>
              <a:t> </a:t>
            </a:r>
            <a:r>
              <a:rPr dirty="0" spc="-5"/>
              <a:t>2021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8387" y="2821164"/>
          <a:ext cx="6026150" cy="1727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7490"/>
                <a:gridCol w="1431924"/>
                <a:gridCol w="1586230"/>
                <a:gridCol w="1500504"/>
              </a:tblGrid>
              <a:tr h="916305">
                <a:tc>
                  <a:txBody>
                    <a:bodyPr/>
                    <a:lstStyle/>
                    <a:p>
                      <a:pPr marL="335280">
                        <a:lnSpc>
                          <a:spcPts val="2120"/>
                        </a:lnSpc>
                      </a:pPr>
                      <a:r>
                        <a:rPr dirty="0" sz="1900" spc="2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School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365760" marR="276225" indent="-91440">
                        <a:lnSpc>
                          <a:spcPts val="2240"/>
                        </a:lnSpc>
                        <a:spcBef>
                          <a:spcPts val="145"/>
                        </a:spcBef>
                      </a:pPr>
                      <a:r>
                        <a:rPr dirty="0" sz="1900" spc="2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900" spc="2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 spc="-3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90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900" spc="-3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900" spc="2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900" spc="-3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90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ts  </a:t>
                      </a:r>
                      <a:r>
                        <a:rPr dirty="0" sz="1900" spc="-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closed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1D25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125">
                        <a:lnSpc>
                          <a:spcPts val="2120"/>
                        </a:lnSpc>
                      </a:pPr>
                      <a:r>
                        <a:rPr dirty="0" sz="1900" spc="-2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900" spc="-7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1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314325" marR="208279" indent="-30480">
                        <a:lnSpc>
                          <a:spcPts val="2240"/>
                        </a:lnSpc>
                        <a:spcBef>
                          <a:spcPts val="145"/>
                        </a:spcBef>
                      </a:pPr>
                      <a:r>
                        <a:rPr dirty="0" sz="1900" spc="-3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dirty="0" sz="1900" spc="2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hools  </a:t>
                      </a:r>
                      <a:r>
                        <a:rPr dirty="0" sz="1900" spc="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closed*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1D25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6379">
                        <a:lnSpc>
                          <a:spcPts val="2120"/>
                        </a:lnSpc>
                      </a:pPr>
                      <a:r>
                        <a:rPr dirty="0" sz="1900" spc="-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317500" marR="139065" indent="-102235">
                        <a:lnSpc>
                          <a:spcPts val="2240"/>
                        </a:lnSpc>
                        <a:spcBef>
                          <a:spcPts val="145"/>
                        </a:spcBef>
                      </a:pPr>
                      <a:r>
                        <a:rPr dirty="0" sz="1900" spc="1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#</a:t>
                      </a:r>
                      <a:r>
                        <a:rPr dirty="0" sz="1900" spc="-7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1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dirty="0" sz="1900" spc="-509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-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affected*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1D25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ts val="2120"/>
                        </a:lnSpc>
                      </a:pPr>
                      <a:r>
                        <a:rPr dirty="0" sz="1900" spc="-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238125" marR="156210" indent="-91440">
                        <a:lnSpc>
                          <a:spcPts val="2240"/>
                        </a:lnSpc>
                        <a:spcBef>
                          <a:spcPts val="145"/>
                        </a:spcBef>
                      </a:pPr>
                      <a:r>
                        <a:rPr dirty="0" sz="1900" spc="1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#</a:t>
                      </a:r>
                      <a:r>
                        <a:rPr dirty="0" sz="1900" spc="-8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teachers </a:t>
                      </a:r>
                      <a:r>
                        <a:rPr dirty="0" sz="1900" spc="-51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900" spc="-5" b="1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affected*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1D252E"/>
                      </a:solidFill>
                      <a:prstDash val="solid"/>
                    </a:lnB>
                  </a:tcPr>
                </a:tc>
              </a:tr>
              <a:tr h="811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2390"/>
                        </a:lnSpc>
                      </a:pPr>
                      <a:r>
                        <a:rPr dirty="0" sz="2050" spc="-25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272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T w="12700">
                      <a:solidFill>
                        <a:srgbClr val="1D25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426084">
                        <a:lnSpc>
                          <a:spcPts val="2390"/>
                        </a:lnSpc>
                      </a:pPr>
                      <a:r>
                        <a:rPr dirty="0" sz="2050" spc="-25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2,074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T w="12700">
                      <a:solidFill>
                        <a:srgbClr val="1D25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256540">
                        <a:lnSpc>
                          <a:spcPts val="2390"/>
                        </a:lnSpc>
                      </a:pPr>
                      <a:r>
                        <a:rPr dirty="0" sz="2050" spc="-30" b="1">
                          <a:solidFill>
                            <a:srgbClr val="B01519"/>
                          </a:solidFill>
                          <a:latin typeface="Arial"/>
                          <a:cs typeface="Arial"/>
                        </a:rPr>
                        <a:t>1,069,116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T w="12700">
                      <a:solidFill>
                        <a:srgbClr val="1D25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349885">
                        <a:lnSpc>
                          <a:spcPts val="2390"/>
                        </a:lnSpc>
                      </a:pPr>
                      <a:r>
                        <a:rPr dirty="0" sz="2050" spc="-25">
                          <a:solidFill>
                            <a:srgbClr val="292929"/>
                          </a:solidFill>
                          <a:latin typeface="Arial"/>
                          <a:cs typeface="Arial"/>
                        </a:rPr>
                        <a:t>68,718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T w="12700">
                      <a:solidFill>
                        <a:srgbClr val="1D252E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0149" y="1531641"/>
            <a:ext cx="5399076" cy="330661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9219" y="5200681"/>
            <a:ext cx="5603205" cy="19824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558203" y="5559933"/>
            <a:ext cx="10103485" cy="99695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70865">
              <a:lnSpc>
                <a:spcPct val="101600"/>
              </a:lnSpc>
              <a:spcBef>
                <a:spcPts val="70"/>
              </a:spcBef>
            </a:pP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Data</a:t>
            </a:r>
            <a:r>
              <a:rPr dirty="0" sz="1050" spc="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from</a:t>
            </a:r>
            <a:r>
              <a:rPr dirty="0" sz="105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105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Unplanned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050" spc="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Closure</a:t>
            </a:r>
            <a:r>
              <a:rPr dirty="0" sz="1050" spc="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Monitoring</a:t>
            </a:r>
            <a:r>
              <a:rPr dirty="0" sz="1050" spc="1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Project</a:t>
            </a:r>
            <a:r>
              <a:rPr dirty="0" sz="105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(DGMQ/CDC),</a:t>
            </a:r>
            <a:r>
              <a:rPr dirty="0" sz="1050" spc="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ongoing</a:t>
            </a:r>
            <a:r>
              <a:rPr dirty="0" sz="1050" spc="1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research</a:t>
            </a:r>
            <a:r>
              <a:rPr dirty="0" sz="1050" spc="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that</a:t>
            </a:r>
            <a:r>
              <a:rPr dirty="0" sz="105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uses</a:t>
            </a:r>
            <a:r>
              <a:rPr dirty="0" sz="1050" spc="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systematic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daily</a:t>
            </a:r>
            <a:r>
              <a:rPr dirty="0" sz="1050" spc="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media</a:t>
            </a:r>
            <a:r>
              <a:rPr dirty="0" sz="1050" spc="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searches</a:t>
            </a:r>
            <a:r>
              <a:rPr dirty="0" sz="1050" spc="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(methods</a:t>
            </a:r>
            <a:r>
              <a:rPr dirty="0" sz="1050" spc="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explained</a:t>
            </a:r>
            <a:r>
              <a:rPr dirty="0" sz="1050" spc="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in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u="sng" sz="1050" spc="-10">
                <a:solidFill>
                  <a:srgbClr val="0F56DC"/>
                </a:solidFill>
                <a:uFill>
                  <a:solidFill>
                    <a:srgbClr val="0F56DC"/>
                  </a:solidFill>
                </a:uFill>
                <a:latin typeface="Arial"/>
                <a:cs typeface="Arial"/>
                <a:hlinkClick r:id="rId4"/>
              </a:rPr>
              <a:t>https://doi.org/10.1371/journal.pone.0248925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).</a:t>
            </a:r>
            <a:endParaRPr sz="1050">
              <a:latin typeface="Arial"/>
              <a:cs typeface="Arial"/>
            </a:endParaRPr>
          </a:p>
          <a:p>
            <a:pPr marL="12700" marR="5080">
              <a:lnSpc>
                <a:spcPct val="101600"/>
              </a:lnSpc>
            </a:pP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*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Number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of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schools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closed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in district-wide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closures,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total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number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 of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students,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total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number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 of teachers</a:t>
            </a:r>
            <a:r>
              <a:rPr dirty="0" sz="1050" spc="2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are</a:t>
            </a:r>
            <a:r>
              <a:rPr dirty="0" sz="1050" spc="2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estimated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by</a:t>
            </a:r>
            <a:r>
              <a:rPr dirty="0" sz="1050" spc="25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matching</a:t>
            </a:r>
            <a:r>
              <a:rPr dirty="0" sz="1050" spc="2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the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public</a:t>
            </a:r>
            <a:r>
              <a:rPr dirty="0" sz="1050" spc="2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district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ID</a:t>
            </a:r>
            <a:r>
              <a:rPr dirty="0" sz="1050" spc="2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or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0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ID</a:t>
            </a:r>
            <a:r>
              <a:rPr dirty="0" sz="1050" spc="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1050" spc="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district/school</a:t>
            </a:r>
            <a:r>
              <a:rPr dirty="0" sz="10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data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for</a:t>
            </a:r>
            <a:r>
              <a:rPr dirty="0" sz="105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050" spc="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year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2019/20</a:t>
            </a:r>
            <a:r>
              <a:rPr dirty="0" sz="1050" spc="1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private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0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ID</a:t>
            </a:r>
            <a:r>
              <a:rPr dirty="0" sz="105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105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0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data</a:t>
            </a:r>
            <a:r>
              <a:rPr dirty="0" sz="1050" spc="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for</a:t>
            </a:r>
            <a:r>
              <a:rPr dirty="0" sz="105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year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2017/18</a:t>
            </a:r>
            <a:r>
              <a:rPr dirty="0" sz="1050" spc="1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as</a:t>
            </a:r>
            <a:r>
              <a:rPr dirty="0" sz="1050" spc="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obtained</a:t>
            </a:r>
            <a:r>
              <a:rPr dirty="0" sz="1050" spc="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from</a:t>
            </a:r>
            <a:r>
              <a:rPr dirty="0" sz="1050" spc="2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National</a:t>
            </a:r>
            <a:r>
              <a:rPr dirty="0" sz="1050" spc="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Center</a:t>
            </a:r>
            <a:r>
              <a:rPr dirty="0" sz="1050" spc="1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292929"/>
                </a:solidFill>
                <a:latin typeface="Arial"/>
                <a:cs typeface="Arial"/>
              </a:rPr>
              <a:t>for</a:t>
            </a:r>
            <a:r>
              <a:rPr dirty="0" sz="105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Education </a:t>
            </a:r>
            <a:r>
              <a:rPr dirty="0" sz="1050" spc="-2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Statistics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(https://nces.ed.gov/ccd/elsi/tableGenerator.aspx,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accessed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on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Apr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20,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2021).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Due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10">
                <a:solidFill>
                  <a:srgbClr val="292929"/>
                </a:solidFill>
                <a:latin typeface="Arial"/>
                <a:cs typeface="Arial"/>
              </a:rPr>
              <a:t>to 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missing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information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in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2019/20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 data,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the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total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number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of public</a:t>
            </a:r>
            <a:r>
              <a:rPr dirty="0" sz="1050" spc="2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school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92929"/>
                </a:solidFill>
                <a:latin typeface="Arial"/>
                <a:cs typeface="Arial"/>
              </a:rPr>
              <a:t>teachers</a:t>
            </a:r>
            <a:r>
              <a:rPr dirty="0" sz="1050" spc="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292929"/>
                </a:solidFill>
                <a:latin typeface="Arial"/>
                <a:cs typeface="Arial"/>
              </a:rPr>
              <a:t>California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is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92929"/>
                </a:solidFill>
                <a:latin typeface="Arial"/>
                <a:cs typeface="Arial"/>
              </a:rPr>
              <a:t>estimated</a:t>
            </a:r>
            <a:r>
              <a:rPr dirty="0" sz="105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5">
                <a:solidFill>
                  <a:srgbClr val="292929"/>
                </a:solidFill>
                <a:latin typeface="Arial"/>
                <a:cs typeface="Arial"/>
              </a:rPr>
              <a:t>using</a:t>
            </a:r>
            <a:r>
              <a:rPr dirty="0" sz="105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2018/19</a:t>
            </a:r>
            <a:r>
              <a:rPr dirty="0" sz="105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292929"/>
                </a:solidFill>
                <a:latin typeface="Arial"/>
                <a:cs typeface="Arial"/>
              </a:rPr>
              <a:t>NCES</a:t>
            </a:r>
            <a:r>
              <a:rPr dirty="0" sz="105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292929"/>
                </a:solidFill>
                <a:latin typeface="Arial"/>
                <a:cs typeface="Arial"/>
              </a:rPr>
              <a:t>data.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5"/>
              <a:t>Summary:</a:t>
            </a:r>
            <a:r>
              <a:rPr dirty="0" spc="-40"/>
              <a:t> </a:t>
            </a:r>
            <a:r>
              <a:rPr dirty="0" spc="-20"/>
              <a:t>COVID-19</a:t>
            </a:r>
            <a:r>
              <a:rPr dirty="0" spc="120"/>
              <a:t> </a:t>
            </a:r>
            <a:r>
              <a:rPr dirty="0" spc="-30"/>
              <a:t>Epidemiology</a:t>
            </a:r>
            <a:r>
              <a:rPr dirty="0" spc="355"/>
              <a:t> </a:t>
            </a:r>
            <a:r>
              <a:rPr dirty="0" spc="-20"/>
              <a:t>in</a:t>
            </a:r>
            <a:r>
              <a:rPr dirty="0" spc="5"/>
              <a:t> </a:t>
            </a:r>
            <a:r>
              <a:rPr dirty="0" spc="-25"/>
              <a:t>Children </a:t>
            </a:r>
            <a:r>
              <a:rPr dirty="0" spc="-985"/>
              <a:t> </a:t>
            </a:r>
            <a:r>
              <a:rPr dirty="0" spc="-45"/>
              <a:t>Aged</a:t>
            </a:r>
            <a:r>
              <a:rPr dirty="0" spc="155"/>
              <a:t> </a:t>
            </a:r>
            <a:r>
              <a:rPr dirty="0" spc="-45"/>
              <a:t>5-11 </a:t>
            </a:r>
            <a:r>
              <a:rPr dirty="0"/>
              <a:t>years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249" y="1185368"/>
            <a:ext cx="10652760" cy="4831715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317500" indent="-305435">
              <a:lnSpc>
                <a:spcPct val="100000"/>
              </a:lnSpc>
              <a:spcBef>
                <a:spcPts val="515"/>
              </a:spcBef>
              <a:buClr>
                <a:srgbClr val="006A71"/>
              </a:buClr>
              <a:buFont typeface="Wingdings"/>
              <a:buChar char=""/>
              <a:tabLst>
                <a:tab pos="317500" algn="l"/>
                <a:tab pos="318135" algn="l"/>
              </a:tabLst>
            </a:pPr>
            <a:r>
              <a:rPr dirty="0" sz="1650" spc="-5" b="1">
                <a:latin typeface="Arial"/>
                <a:cs typeface="Arial"/>
              </a:rPr>
              <a:t>Children</a:t>
            </a:r>
            <a:r>
              <a:rPr dirty="0" sz="1650" spc="200" b="1">
                <a:latin typeface="Arial"/>
                <a:cs typeface="Arial"/>
              </a:rPr>
              <a:t> </a:t>
            </a:r>
            <a:r>
              <a:rPr dirty="0" sz="1650" spc="5" b="1">
                <a:latin typeface="Arial"/>
                <a:cs typeface="Arial"/>
              </a:rPr>
              <a:t>5-11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0" b="1">
                <a:latin typeface="Arial"/>
                <a:cs typeface="Arial"/>
              </a:rPr>
              <a:t>years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of</a:t>
            </a:r>
            <a:r>
              <a:rPr dirty="0" sz="1650" spc="25" b="1">
                <a:latin typeface="Arial"/>
                <a:cs typeface="Arial"/>
              </a:rPr>
              <a:t> age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are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25" b="1">
                <a:latin typeface="Arial"/>
                <a:cs typeface="Arial"/>
              </a:rPr>
              <a:t>at </a:t>
            </a:r>
            <a:r>
              <a:rPr dirty="0" sz="1650" spc="10" b="1">
                <a:latin typeface="Arial"/>
                <a:cs typeface="Arial"/>
              </a:rPr>
              <a:t>least</a:t>
            </a:r>
            <a:r>
              <a:rPr dirty="0" sz="1650" spc="25" b="1">
                <a:latin typeface="Arial"/>
                <a:cs typeface="Arial"/>
              </a:rPr>
              <a:t> as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-15" b="1">
                <a:latin typeface="Arial"/>
                <a:cs typeface="Arial"/>
              </a:rPr>
              <a:t>likely</a:t>
            </a:r>
            <a:r>
              <a:rPr dirty="0" sz="1650" spc="210" b="1">
                <a:latin typeface="Arial"/>
                <a:cs typeface="Arial"/>
              </a:rPr>
              <a:t> </a:t>
            </a:r>
            <a:r>
              <a:rPr dirty="0" sz="1650" spc="10" b="1">
                <a:latin typeface="Arial"/>
                <a:cs typeface="Arial"/>
              </a:rPr>
              <a:t>to</a:t>
            </a:r>
            <a:r>
              <a:rPr dirty="0" sz="1650" spc="40" b="1">
                <a:latin typeface="Arial"/>
                <a:cs typeface="Arial"/>
              </a:rPr>
              <a:t> </a:t>
            </a:r>
            <a:r>
              <a:rPr dirty="0" sz="1650" spc="20" b="1">
                <a:latin typeface="Arial"/>
                <a:cs typeface="Arial"/>
              </a:rPr>
              <a:t>be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infected</a:t>
            </a:r>
            <a:r>
              <a:rPr dirty="0" sz="1650" spc="120" b="1">
                <a:latin typeface="Arial"/>
                <a:cs typeface="Arial"/>
              </a:rPr>
              <a:t> </a:t>
            </a:r>
            <a:r>
              <a:rPr dirty="0" sz="1650" spc="-30" b="1">
                <a:latin typeface="Arial"/>
                <a:cs typeface="Arial"/>
              </a:rPr>
              <a:t>with</a:t>
            </a:r>
            <a:r>
              <a:rPr dirty="0" sz="1650" spc="200" b="1">
                <a:latin typeface="Arial"/>
                <a:cs typeface="Arial"/>
              </a:rPr>
              <a:t> </a:t>
            </a:r>
            <a:r>
              <a:rPr dirty="0" sz="1650" spc="-5" b="1">
                <a:latin typeface="Arial"/>
                <a:cs typeface="Arial"/>
              </a:rPr>
              <a:t>SARS-CoV-2</a:t>
            </a:r>
            <a:r>
              <a:rPr dirty="0" sz="1650" spc="215" b="1">
                <a:latin typeface="Arial"/>
                <a:cs typeface="Arial"/>
              </a:rPr>
              <a:t> </a:t>
            </a:r>
            <a:r>
              <a:rPr dirty="0" sz="1650" spc="25" b="1">
                <a:latin typeface="Arial"/>
                <a:cs typeface="Arial"/>
              </a:rPr>
              <a:t>as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0" b="1">
                <a:latin typeface="Arial"/>
                <a:cs typeface="Arial"/>
              </a:rPr>
              <a:t>adults</a:t>
            </a:r>
            <a:endParaRPr sz="1650">
              <a:latin typeface="Arial"/>
              <a:cs typeface="Arial"/>
            </a:endParaRPr>
          </a:p>
          <a:p>
            <a:pPr lvl="1" marL="1008380" indent="-386715">
              <a:lnSpc>
                <a:spcPct val="100000"/>
              </a:lnSpc>
              <a:spcBef>
                <a:spcPts val="420"/>
              </a:spcBef>
              <a:buClr>
                <a:srgbClr val="006A71"/>
              </a:buClr>
              <a:buChar char="–"/>
              <a:tabLst>
                <a:tab pos="1008380" algn="l"/>
                <a:tab pos="1009015" algn="l"/>
              </a:tabLst>
            </a:pP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Over</a:t>
            </a:r>
            <a:r>
              <a:rPr dirty="0" sz="1650" spc="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1.9</a:t>
            </a:r>
            <a:r>
              <a:rPr dirty="0" sz="1650" spc="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million</a:t>
            </a:r>
            <a:r>
              <a:rPr dirty="0" sz="1650" spc="2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reported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40">
                <a:solidFill>
                  <a:srgbClr val="292929"/>
                </a:solidFill>
                <a:latin typeface="Arial"/>
                <a:cs typeface="Arial"/>
              </a:rPr>
              <a:t>cases;</a:t>
            </a:r>
            <a:r>
              <a:rPr dirty="0" sz="16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0">
                <a:solidFill>
                  <a:srgbClr val="292929"/>
                </a:solidFill>
                <a:latin typeface="Arial"/>
                <a:cs typeface="Arial"/>
              </a:rPr>
              <a:t>seroprevalence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estimates</a:t>
            </a:r>
            <a:r>
              <a:rPr dirty="0" sz="1650" spc="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1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&gt;40%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6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May</a:t>
            </a:r>
            <a:r>
              <a:rPr dirty="0" sz="165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–</a:t>
            </a:r>
            <a:r>
              <a:rPr dirty="0" sz="165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292929"/>
                </a:solidFill>
                <a:latin typeface="Arial"/>
                <a:cs typeface="Arial"/>
              </a:rPr>
              <a:t>June</a:t>
            </a:r>
            <a:r>
              <a:rPr dirty="0" sz="165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40">
                <a:solidFill>
                  <a:srgbClr val="292929"/>
                </a:solidFill>
                <a:latin typeface="Arial"/>
                <a:cs typeface="Arial"/>
              </a:rPr>
              <a:t>2021</a:t>
            </a:r>
            <a:endParaRPr sz="1650">
              <a:latin typeface="Arial"/>
              <a:cs typeface="Arial"/>
            </a:endParaRPr>
          </a:p>
          <a:p>
            <a:pPr lvl="1" marL="1008380" indent="-386715">
              <a:lnSpc>
                <a:spcPct val="100000"/>
              </a:lnSpc>
              <a:spcBef>
                <a:spcPts val="500"/>
              </a:spcBef>
              <a:buClr>
                <a:srgbClr val="006A71"/>
              </a:buClr>
              <a:buChar char="–"/>
              <a:tabLst>
                <a:tab pos="1008380" algn="l"/>
                <a:tab pos="1009015" algn="l"/>
              </a:tabLst>
            </a:pP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Seroprevalence</a:t>
            </a:r>
            <a:r>
              <a:rPr dirty="0" sz="165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data</a:t>
            </a:r>
            <a:r>
              <a:rPr dirty="0" sz="165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suggests</a:t>
            </a:r>
            <a:r>
              <a:rPr dirty="0" sz="1650" spc="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that</a:t>
            </a:r>
            <a:r>
              <a:rPr dirty="0" sz="1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1650" spc="2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less</a:t>
            </a:r>
            <a:r>
              <a:rPr dirty="0" sz="1650" spc="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0">
                <a:solidFill>
                  <a:srgbClr val="292929"/>
                </a:solidFill>
                <a:latin typeface="Arial"/>
                <a:cs typeface="Arial"/>
              </a:rPr>
              <a:t>likely</a:t>
            </a:r>
            <a:r>
              <a:rPr dirty="0" sz="1650" spc="1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16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be</a:t>
            </a:r>
            <a:r>
              <a:rPr dirty="0" sz="16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reported</a:t>
            </a:r>
            <a:r>
              <a:rPr dirty="0" sz="165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as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40">
                <a:solidFill>
                  <a:srgbClr val="292929"/>
                </a:solidFill>
                <a:latin typeface="Arial"/>
                <a:cs typeface="Arial"/>
              </a:rPr>
              <a:t>cases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than</a:t>
            </a:r>
            <a:r>
              <a:rPr dirty="0" sz="16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0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endParaRPr sz="1650">
              <a:latin typeface="Arial"/>
              <a:cs typeface="Arial"/>
            </a:endParaRPr>
          </a:p>
          <a:p>
            <a:pPr marL="317500" indent="-305435">
              <a:lnSpc>
                <a:spcPct val="100000"/>
              </a:lnSpc>
              <a:spcBef>
                <a:spcPts val="420"/>
              </a:spcBef>
              <a:buClr>
                <a:srgbClr val="006A71"/>
              </a:buClr>
              <a:buFont typeface="Wingdings"/>
              <a:buChar char=""/>
              <a:tabLst>
                <a:tab pos="317500" algn="l"/>
                <a:tab pos="318135" algn="l"/>
              </a:tabLst>
            </a:pPr>
            <a:r>
              <a:rPr dirty="0" sz="1650" spc="-5" b="1">
                <a:latin typeface="Arial"/>
                <a:cs typeface="Arial"/>
              </a:rPr>
              <a:t>Children</a:t>
            </a:r>
            <a:r>
              <a:rPr dirty="0" sz="1650" spc="200" b="1">
                <a:latin typeface="Arial"/>
                <a:cs typeface="Arial"/>
              </a:rPr>
              <a:t> </a:t>
            </a:r>
            <a:r>
              <a:rPr dirty="0" sz="1650" spc="5" b="1">
                <a:latin typeface="Arial"/>
                <a:cs typeface="Arial"/>
              </a:rPr>
              <a:t>5-11</a:t>
            </a:r>
            <a:r>
              <a:rPr dirty="0" sz="1650" spc="45" b="1">
                <a:latin typeface="Arial"/>
                <a:cs typeface="Arial"/>
              </a:rPr>
              <a:t> </a:t>
            </a:r>
            <a:r>
              <a:rPr dirty="0" sz="1650" spc="10" b="1">
                <a:latin typeface="Arial"/>
                <a:cs typeface="Arial"/>
              </a:rPr>
              <a:t>years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of</a:t>
            </a:r>
            <a:r>
              <a:rPr dirty="0" sz="1650" spc="25" b="1">
                <a:latin typeface="Arial"/>
                <a:cs typeface="Arial"/>
              </a:rPr>
              <a:t> age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are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25" b="1">
                <a:latin typeface="Arial"/>
                <a:cs typeface="Arial"/>
              </a:rPr>
              <a:t>at </a:t>
            </a:r>
            <a:r>
              <a:rPr dirty="0" sz="1650" spc="-5" b="1">
                <a:latin typeface="Arial"/>
                <a:cs typeface="Arial"/>
              </a:rPr>
              <a:t>risk</a:t>
            </a:r>
            <a:r>
              <a:rPr dirty="0" sz="1650" spc="13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of</a:t>
            </a:r>
            <a:r>
              <a:rPr dirty="0" sz="1650" spc="20" b="1">
                <a:latin typeface="Arial"/>
                <a:cs typeface="Arial"/>
              </a:rPr>
              <a:t> </a:t>
            </a:r>
            <a:r>
              <a:rPr dirty="0" sz="1650" spc="40" b="1">
                <a:latin typeface="Arial"/>
                <a:cs typeface="Arial"/>
              </a:rPr>
              <a:t>severe</a:t>
            </a:r>
            <a:r>
              <a:rPr dirty="0" sz="1650" spc="-110" b="1">
                <a:latin typeface="Arial"/>
                <a:cs typeface="Arial"/>
              </a:rPr>
              <a:t> </a:t>
            </a:r>
            <a:r>
              <a:rPr dirty="0" sz="1650" spc="-10" b="1">
                <a:latin typeface="Arial"/>
                <a:cs typeface="Arial"/>
              </a:rPr>
              <a:t>illness</a:t>
            </a:r>
            <a:r>
              <a:rPr dirty="0" sz="1650" spc="290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from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-5" b="1">
                <a:latin typeface="Arial"/>
                <a:cs typeface="Arial"/>
              </a:rPr>
              <a:t>COVID-19</a:t>
            </a:r>
            <a:endParaRPr sz="1650">
              <a:latin typeface="Arial"/>
              <a:cs typeface="Arial"/>
            </a:endParaRPr>
          </a:p>
          <a:p>
            <a:pPr lvl="1" marL="1008380" indent="-315595">
              <a:lnSpc>
                <a:spcPct val="100000"/>
              </a:lnSpc>
              <a:spcBef>
                <a:spcPts val="500"/>
              </a:spcBef>
              <a:buClr>
                <a:srgbClr val="006A71"/>
              </a:buClr>
              <a:buChar char="–"/>
              <a:tabLst>
                <a:tab pos="1008380" algn="l"/>
                <a:tab pos="1009015" algn="l"/>
              </a:tabLst>
            </a:pP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&gt;8,300</a:t>
            </a:r>
            <a:r>
              <a:rPr dirty="0" sz="1650" spc="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hospitalizations</a:t>
            </a:r>
            <a:r>
              <a:rPr dirty="0" sz="1650" spc="2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1650" spc="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date</a:t>
            </a:r>
            <a:endParaRPr sz="1650">
              <a:latin typeface="Arial"/>
              <a:cs typeface="Arial"/>
            </a:endParaRPr>
          </a:p>
          <a:p>
            <a:pPr lvl="2" marL="1536700" marR="993140" indent="-304800">
              <a:lnSpc>
                <a:spcPct val="101000"/>
              </a:lnSpc>
              <a:spcBef>
                <a:spcPts val="480"/>
              </a:spcBef>
              <a:buClr>
                <a:srgbClr val="006A71"/>
              </a:buClr>
              <a:buChar char="•"/>
              <a:tabLst>
                <a:tab pos="1536700" algn="l"/>
                <a:tab pos="1537335" algn="l"/>
              </a:tabLst>
            </a:pPr>
            <a:r>
              <a:rPr dirty="0" sz="1650" spc="5">
                <a:solidFill>
                  <a:srgbClr val="000308"/>
                </a:solidFill>
                <a:latin typeface="Arial"/>
                <a:cs typeface="Arial"/>
              </a:rPr>
              <a:t>Hospitalization</a:t>
            </a:r>
            <a:r>
              <a:rPr dirty="0" sz="1650" spc="22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000308"/>
                </a:solidFill>
                <a:latin typeface="Arial"/>
                <a:cs typeface="Arial"/>
              </a:rPr>
              <a:t>rates</a:t>
            </a:r>
            <a:r>
              <a:rPr dirty="0" sz="1650" spc="7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000308"/>
                </a:solidFill>
                <a:latin typeface="Arial"/>
                <a:cs typeface="Arial"/>
              </a:rPr>
              <a:t>3x</a:t>
            </a:r>
            <a:r>
              <a:rPr dirty="0" sz="1650" spc="-1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000308"/>
                </a:solidFill>
                <a:latin typeface="Arial"/>
                <a:cs typeface="Arial"/>
              </a:rPr>
              <a:t>times</a:t>
            </a:r>
            <a:r>
              <a:rPr dirty="0" sz="1650" spc="1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000308"/>
                </a:solidFill>
                <a:latin typeface="Arial"/>
                <a:cs typeface="Arial"/>
              </a:rPr>
              <a:t>as</a:t>
            </a:r>
            <a:r>
              <a:rPr dirty="0" sz="1650" spc="-10">
                <a:solidFill>
                  <a:srgbClr val="000308"/>
                </a:solidFill>
                <a:latin typeface="Arial"/>
                <a:cs typeface="Arial"/>
              </a:rPr>
              <a:t> high</a:t>
            </a:r>
            <a:r>
              <a:rPr dirty="0" sz="1650" spc="1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0">
                <a:solidFill>
                  <a:srgbClr val="000308"/>
                </a:solidFill>
                <a:latin typeface="Arial"/>
                <a:cs typeface="Arial"/>
              </a:rPr>
              <a:t>for</a:t>
            </a:r>
            <a:r>
              <a:rPr dirty="0" sz="1650" spc="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000308"/>
                </a:solidFill>
                <a:latin typeface="Arial"/>
                <a:cs typeface="Arial"/>
              </a:rPr>
              <a:t>non-Hispanic</a:t>
            </a:r>
            <a:r>
              <a:rPr dirty="0" sz="1650" spc="31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000308"/>
                </a:solidFill>
                <a:latin typeface="Arial"/>
                <a:cs typeface="Arial"/>
              </a:rPr>
              <a:t>Black,</a:t>
            </a:r>
            <a:r>
              <a:rPr dirty="0" sz="1650" spc="12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000308"/>
                </a:solidFill>
                <a:latin typeface="Arial"/>
                <a:cs typeface="Arial"/>
              </a:rPr>
              <a:t>non-Hispanic</a:t>
            </a:r>
            <a:r>
              <a:rPr dirty="0" sz="1650" spc="2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000308"/>
                </a:solidFill>
                <a:latin typeface="Arial"/>
                <a:cs typeface="Arial"/>
              </a:rPr>
              <a:t>American </a:t>
            </a:r>
            <a:r>
              <a:rPr dirty="0" sz="1650" spc="-44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000308"/>
                </a:solidFill>
                <a:latin typeface="Arial"/>
                <a:cs typeface="Arial"/>
              </a:rPr>
              <a:t>Indian/Alaska</a:t>
            </a:r>
            <a:r>
              <a:rPr dirty="0" sz="1650" spc="37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000308"/>
                </a:solidFill>
                <a:latin typeface="Arial"/>
                <a:cs typeface="Arial"/>
              </a:rPr>
              <a:t>Native,</a:t>
            </a:r>
            <a:r>
              <a:rPr dirty="0" sz="1650" spc="4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000308"/>
                </a:solidFill>
                <a:latin typeface="Arial"/>
                <a:cs typeface="Arial"/>
              </a:rPr>
              <a:t>and</a:t>
            </a:r>
            <a:r>
              <a:rPr dirty="0" sz="1650" spc="1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000308"/>
                </a:solidFill>
                <a:latin typeface="Arial"/>
                <a:cs typeface="Arial"/>
              </a:rPr>
              <a:t>Hispanic</a:t>
            </a:r>
            <a:r>
              <a:rPr dirty="0" sz="1650" spc="1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000308"/>
                </a:solidFill>
                <a:latin typeface="Arial"/>
                <a:cs typeface="Arial"/>
              </a:rPr>
              <a:t>children</a:t>
            </a:r>
            <a:r>
              <a:rPr dirty="0" sz="1650" spc="21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000308"/>
                </a:solidFill>
                <a:latin typeface="Arial"/>
                <a:cs typeface="Arial"/>
              </a:rPr>
              <a:t>as</a:t>
            </a:r>
            <a:r>
              <a:rPr dirty="0" sz="1650" spc="-1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0">
                <a:solidFill>
                  <a:srgbClr val="000308"/>
                </a:solidFill>
                <a:latin typeface="Arial"/>
                <a:cs typeface="Arial"/>
              </a:rPr>
              <a:t>for</a:t>
            </a:r>
            <a:r>
              <a:rPr dirty="0" sz="1650" spc="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000308"/>
                </a:solidFill>
                <a:latin typeface="Arial"/>
                <a:cs typeface="Arial"/>
              </a:rPr>
              <a:t>non-Hispanic</a:t>
            </a:r>
            <a:r>
              <a:rPr dirty="0" sz="1650" spc="30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000308"/>
                </a:solidFill>
                <a:latin typeface="Arial"/>
                <a:cs typeface="Arial"/>
              </a:rPr>
              <a:t>White</a:t>
            </a:r>
            <a:r>
              <a:rPr dirty="0" sz="1650" spc="-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000308"/>
                </a:solidFill>
                <a:latin typeface="Arial"/>
                <a:cs typeface="Arial"/>
              </a:rPr>
              <a:t>children</a:t>
            </a:r>
            <a:endParaRPr sz="1650">
              <a:latin typeface="Arial"/>
              <a:cs typeface="Arial"/>
            </a:endParaRPr>
          </a:p>
          <a:p>
            <a:pPr lvl="2" marL="1536700" marR="299720" indent="-305435">
              <a:lnSpc>
                <a:spcPct val="100899"/>
              </a:lnSpc>
              <a:spcBef>
                <a:spcPts val="480"/>
              </a:spcBef>
              <a:buClr>
                <a:srgbClr val="006A71"/>
              </a:buClr>
              <a:buChar char="•"/>
              <a:tabLst>
                <a:tab pos="1536700" algn="l"/>
                <a:tab pos="1537335" algn="l"/>
              </a:tabLst>
            </a:pPr>
            <a:r>
              <a:rPr dirty="0" sz="1650" spc="-10">
                <a:solidFill>
                  <a:srgbClr val="292929"/>
                </a:solidFill>
                <a:latin typeface="Arial"/>
                <a:cs typeface="Arial"/>
              </a:rPr>
              <a:t>Cumulative</a:t>
            </a:r>
            <a:r>
              <a:rPr dirty="0" sz="1650" spc="3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hospitalization</a:t>
            </a:r>
            <a:r>
              <a:rPr dirty="0" sz="1650" spc="2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rates</a:t>
            </a:r>
            <a:r>
              <a:rPr dirty="0" sz="1650" spc="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similar</a:t>
            </a:r>
            <a:r>
              <a:rPr dirty="0" sz="1650" spc="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1650" spc="-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292929"/>
                </a:solidFill>
                <a:latin typeface="Arial"/>
                <a:cs typeface="Arial"/>
              </a:rPr>
              <a:t>pre-pandemic</a:t>
            </a:r>
            <a:r>
              <a:rPr dirty="0" sz="16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influenza-associated</a:t>
            </a:r>
            <a:r>
              <a:rPr dirty="0" sz="1650" spc="2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hospitalization </a:t>
            </a:r>
            <a:r>
              <a:rPr dirty="0" sz="1650" spc="-4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rates,</a:t>
            </a:r>
            <a:r>
              <a:rPr dirty="0" sz="165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despite</a:t>
            </a:r>
            <a:r>
              <a:rPr dirty="0" sz="1650" spc="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mitigation</a:t>
            </a:r>
            <a:r>
              <a:rPr dirty="0" sz="1650" spc="1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measures</a:t>
            </a:r>
            <a:endParaRPr sz="1650">
              <a:latin typeface="Arial"/>
              <a:cs typeface="Arial"/>
            </a:endParaRPr>
          </a:p>
          <a:p>
            <a:pPr lvl="2" marL="1536700" indent="-306070">
              <a:lnSpc>
                <a:spcPct val="100000"/>
              </a:lnSpc>
              <a:spcBef>
                <a:spcPts val="505"/>
              </a:spcBef>
              <a:buClr>
                <a:srgbClr val="006A71"/>
              </a:buClr>
              <a:buChar char="•"/>
              <a:tabLst>
                <a:tab pos="1536700" algn="l"/>
                <a:tab pos="1537335" algn="l"/>
              </a:tabLst>
            </a:pP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Severity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5">
                <a:solidFill>
                  <a:srgbClr val="292929"/>
                </a:solidFill>
                <a:latin typeface="Arial"/>
                <a:cs typeface="Arial"/>
              </a:rPr>
              <a:t>comparable</a:t>
            </a:r>
            <a:r>
              <a:rPr dirty="0" sz="1650" spc="2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0">
                <a:solidFill>
                  <a:srgbClr val="292929"/>
                </a:solidFill>
                <a:latin typeface="Arial"/>
                <a:cs typeface="Arial"/>
              </a:rPr>
              <a:t>among</a:t>
            </a:r>
            <a:r>
              <a:rPr dirty="0" sz="1650" spc="2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1650" spc="2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hospitalized</a:t>
            </a:r>
            <a:r>
              <a:rPr dirty="0" sz="1650" spc="2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1650" spc="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20">
                <a:solidFill>
                  <a:srgbClr val="292929"/>
                </a:solidFill>
                <a:latin typeface="Arial"/>
                <a:cs typeface="Arial"/>
              </a:rPr>
              <a:t>influenza</a:t>
            </a:r>
            <a:r>
              <a:rPr dirty="0" sz="1650" spc="3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165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COVID-19</a:t>
            </a:r>
            <a:endParaRPr sz="1650">
              <a:latin typeface="Arial"/>
              <a:cs typeface="Arial"/>
            </a:endParaRPr>
          </a:p>
          <a:p>
            <a:pPr lvl="2" marL="1536700" indent="-306070">
              <a:lnSpc>
                <a:spcPct val="100000"/>
              </a:lnSpc>
              <a:spcBef>
                <a:spcPts val="420"/>
              </a:spcBef>
              <a:buClr>
                <a:srgbClr val="006A71"/>
              </a:buClr>
              <a:buChar char="•"/>
              <a:tabLst>
                <a:tab pos="1536700" algn="l"/>
                <a:tab pos="1537335" algn="l"/>
              </a:tabLst>
            </a:pPr>
            <a:r>
              <a:rPr dirty="0" sz="1650" spc="-10">
                <a:solidFill>
                  <a:srgbClr val="292929"/>
                </a:solidFill>
                <a:latin typeface="Arial"/>
                <a:cs typeface="Arial"/>
              </a:rPr>
              <a:t>Approximately</a:t>
            </a:r>
            <a:r>
              <a:rPr dirty="0" sz="1650" spc="4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1/3</a:t>
            </a:r>
            <a:r>
              <a:rPr dirty="0" sz="1650" spc="-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16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hospitalized</a:t>
            </a:r>
            <a:r>
              <a:rPr dirty="0" sz="1650" spc="2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165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5-11</a:t>
            </a:r>
            <a:r>
              <a:rPr dirty="0" sz="1650" spc="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30">
                <a:solidFill>
                  <a:srgbClr val="292929"/>
                </a:solidFill>
                <a:latin typeface="Arial"/>
                <a:cs typeface="Arial"/>
              </a:rPr>
              <a:t>years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require</a:t>
            </a:r>
            <a:r>
              <a:rPr dirty="0" sz="1650" spc="1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ICU</a:t>
            </a:r>
            <a:r>
              <a:rPr dirty="0" sz="165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admission</a:t>
            </a:r>
            <a:endParaRPr sz="1650">
              <a:latin typeface="Arial"/>
              <a:cs typeface="Arial"/>
            </a:endParaRPr>
          </a:p>
          <a:p>
            <a:pPr lvl="1" marL="1008380" indent="-315595">
              <a:lnSpc>
                <a:spcPct val="100000"/>
              </a:lnSpc>
              <a:spcBef>
                <a:spcPts val="495"/>
              </a:spcBef>
              <a:buClr>
                <a:srgbClr val="006A71"/>
              </a:buClr>
              <a:buChar char="–"/>
              <a:tabLst>
                <a:tab pos="1008380" algn="l"/>
                <a:tab pos="1009015" algn="l"/>
              </a:tabLst>
            </a:pPr>
            <a:r>
              <a:rPr dirty="0" sz="1650" spc="5">
                <a:solidFill>
                  <a:srgbClr val="292929"/>
                </a:solidFill>
                <a:latin typeface="Arial"/>
                <a:cs typeface="Arial"/>
              </a:rPr>
              <a:t>MIS-C</a:t>
            </a:r>
            <a:r>
              <a:rPr dirty="0" sz="165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most</a:t>
            </a:r>
            <a:r>
              <a:rPr dirty="0" sz="1650" spc="1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frequent</a:t>
            </a:r>
            <a:r>
              <a:rPr dirty="0" sz="1650" spc="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0">
                <a:solidFill>
                  <a:srgbClr val="292929"/>
                </a:solidFill>
                <a:latin typeface="Arial"/>
                <a:cs typeface="Arial"/>
              </a:rPr>
              <a:t>among</a:t>
            </a:r>
            <a:r>
              <a:rPr dirty="0" sz="1650" spc="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1650" spc="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15">
                <a:solidFill>
                  <a:srgbClr val="292929"/>
                </a:solidFill>
                <a:latin typeface="Arial"/>
                <a:cs typeface="Arial"/>
              </a:rPr>
              <a:t>5-11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30">
                <a:solidFill>
                  <a:srgbClr val="292929"/>
                </a:solidFill>
                <a:latin typeface="Arial"/>
                <a:cs typeface="Arial"/>
              </a:rPr>
              <a:t>years</a:t>
            </a:r>
            <a:endParaRPr sz="1650">
              <a:latin typeface="Arial"/>
              <a:cs typeface="Arial"/>
            </a:endParaRPr>
          </a:p>
          <a:p>
            <a:pPr lvl="1" marL="1008380" indent="-315595">
              <a:lnSpc>
                <a:spcPct val="100000"/>
              </a:lnSpc>
              <a:spcBef>
                <a:spcPts val="500"/>
              </a:spcBef>
              <a:buClr>
                <a:srgbClr val="006A71"/>
              </a:buClr>
              <a:buChar char="–"/>
              <a:tabLst>
                <a:tab pos="1008380" algn="l"/>
                <a:tab pos="1009015" algn="l"/>
              </a:tabLst>
            </a:pP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Post-COVID</a:t>
            </a:r>
            <a:r>
              <a:rPr dirty="0" sz="1650" spc="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>
                <a:solidFill>
                  <a:srgbClr val="292929"/>
                </a:solidFill>
                <a:latin typeface="Arial"/>
                <a:cs typeface="Arial"/>
              </a:rPr>
              <a:t>conditions</a:t>
            </a:r>
            <a:r>
              <a:rPr dirty="0" sz="1650" spc="1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have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>
                <a:solidFill>
                  <a:srgbClr val="292929"/>
                </a:solidFill>
                <a:latin typeface="Arial"/>
                <a:cs typeface="Arial"/>
              </a:rPr>
              <a:t>been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35">
                <a:solidFill>
                  <a:srgbClr val="292929"/>
                </a:solidFill>
                <a:latin typeface="Arial"/>
                <a:cs typeface="Arial"/>
              </a:rPr>
              <a:t>seen</a:t>
            </a:r>
            <a:r>
              <a:rPr dirty="0" sz="1650" spc="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650" spc="-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endParaRPr sz="1650">
              <a:latin typeface="Arial"/>
              <a:cs typeface="Arial"/>
            </a:endParaRPr>
          </a:p>
          <a:p>
            <a:pPr marL="317500" marR="5080" indent="-305435">
              <a:lnSpc>
                <a:spcPct val="105000"/>
              </a:lnSpc>
              <a:spcBef>
                <a:spcPts val="325"/>
              </a:spcBef>
              <a:buClr>
                <a:srgbClr val="005DAA"/>
              </a:buClr>
              <a:buFont typeface="Wingdings"/>
              <a:buChar char=""/>
              <a:tabLst>
                <a:tab pos="317500" algn="l"/>
                <a:tab pos="318135" algn="l"/>
              </a:tabLst>
            </a:pPr>
            <a:r>
              <a:rPr dirty="0" sz="1650" spc="25" b="1">
                <a:solidFill>
                  <a:srgbClr val="292929"/>
                </a:solidFill>
                <a:latin typeface="Arial"/>
                <a:cs typeface="Arial"/>
              </a:rPr>
              <a:t>Secondary</a:t>
            </a:r>
            <a:r>
              <a:rPr dirty="0" sz="1650" spc="5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 b="1">
                <a:solidFill>
                  <a:srgbClr val="292929"/>
                </a:solidFill>
                <a:latin typeface="Arial"/>
                <a:cs typeface="Arial"/>
              </a:rPr>
              <a:t>transmission</a:t>
            </a:r>
            <a:r>
              <a:rPr dirty="0" sz="1650" spc="12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5" b="1">
                <a:solidFill>
                  <a:srgbClr val="292929"/>
                </a:solidFill>
                <a:latin typeface="Arial"/>
                <a:cs typeface="Arial"/>
              </a:rPr>
              <a:t>from</a:t>
            </a:r>
            <a:r>
              <a:rPr dirty="0" sz="1650" spc="5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10" b="1">
                <a:solidFill>
                  <a:srgbClr val="292929"/>
                </a:solidFill>
                <a:latin typeface="Arial"/>
                <a:cs typeface="Arial"/>
              </a:rPr>
              <a:t>young</a:t>
            </a:r>
            <a:r>
              <a:rPr dirty="0" sz="1650" spc="12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 b="1">
                <a:solidFill>
                  <a:srgbClr val="292929"/>
                </a:solidFill>
                <a:latin typeface="Arial"/>
                <a:cs typeface="Arial"/>
              </a:rPr>
              <a:t>school</a:t>
            </a:r>
            <a:r>
              <a:rPr dirty="0" sz="1650" spc="3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 b="1">
                <a:solidFill>
                  <a:srgbClr val="292929"/>
                </a:solidFill>
                <a:latin typeface="Arial"/>
                <a:cs typeface="Arial"/>
              </a:rPr>
              <a:t>age</a:t>
            </a:r>
            <a:r>
              <a:rPr dirty="0" sz="1650" spc="-2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b="1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1650" spc="204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30" b="1">
                <a:solidFill>
                  <a:srgbClr val="292929"/>
                </a:solidFill>
                <a:latin typeface="Arial"/>
                <a:cs typeface="Arial"/>
              </a:rPr>
              <a:t>can</a:t>
            </a:r>
            <a:r>
              <a:rPr dirty="0" sz="1650" spc="4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 b="1">
                <a:solidFill>
                  <a:srgbClr val="292929"/>
                </a:solidFill>
                <a:latin typeface="Arial"/>
                <a:cs typeface="Arial"/>
              </a:rPr>
              <a:t>and</a:t>
            </a:r>
            <a:r>
              <a:rPr dirty="0" sz="1650" spc="-4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5" b="1">
                <a:solidFill>
                  <a:srgbClr val="292929"/>
                </a:solidFill>
                <a:latin typeface="Arial"/>
                <a:cs typeface="Arial"/>
              </a:rPr>
              <a:t>does</a:t>
            </a:r>
            <a:r>
              <a:rPr dirty="0" sz="1650" spc="5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30" b="1">
                <a:solidFill>
                  <a:srgbClr val="292929"/>
                </a:solidFill>
                <a:latin typeface="Arial"/>
                <a:cs typeface="Arial"/>
              </a:rPr>
              <a:t>occur</a:t>
            </a:r>
            <a:r>
              <a:rPr dirty="0" sz="1650" spc="10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-25" b="1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1650" spc="12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0" b="1">
                <a:solidFill>
                  <a:srgbClr val="292929"/>
                </a:solidFill>
                <a:latin typeface="Arial"/>
                <a:cs typeface="Arial"/>
              </a:rPr>
              <a:t>both</a:t>
            </a:r>
            <a:r>
              <a:rPr dirty="0" sz="1650" spc="45" b="1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650" spc="20" b="1">
                <a:latin typeface="Arial"/>
                <a:cs typeface="Arial"/>
              </a:rPr>
              <a:t>household</a:t>
            </a:r>
            <a:r>
              <a:rPr dirty="0" sz="1650" spc="45" b="1">
                <a:latin typeface="Arial"/>
                <a:cs typeface="Arial"/>
              </a:rPr>
              <a:t> </a:t>
            </a:r>
            <a:r>
              <a:rPr dirty="0" sz="1650" spc="30" b="1">
                <a:latin typeface="Arial"/>
                <a:cs typeface="Arial"/>
              </a:rPr>
              <a:t>and </a:t>
            </a:r>
            <a:r>
              <a:rPr dirty="0" sz="1650" spc="-445" b="1">
                <a:latin typeface="Arial"/>
                <a:cs typeface="Arial"/>
              </a:rPr>
              <a:t> </a:t>
            </a:r>
            <a:r>
              <a:rPr dirty="0" sz="1650" spc="25" b="1">
                <a:latin typeface="Arial"/>
                <a:cs typeface="Arial"/>
              </a:rPr>
              <a:t>school </a:t>
            </a:r>
            <a:r>
              <a:rPr dirty="0" sz="1650" spc="15" b="1">
                <a:latin typeface="Arial"/>
                <a:cs typeface="Arial"/>
              </a:rPr>
              <a:t>settings</a:t>
            </a:r>
            <a:endParaRPr sz="1650">
              <a:latin typeface="Arial"/>
              <a:cs typeface="Arial"/>
            </a:endParaRPr>
          </a:p>
          <a:p>
            <a:pPr marL="317500" indent="-305435">
              <a:lnSpc>
                <a:spcPct val="100000"/>
              </a:lnSpc>
              <a:spcBef>
                <a:spcPts val="420"/>
              </a:spcBef>
              <a:buClr>
                <a:srgbClr val="006A71"/>
              </a:buClr>
              <a:buFont typeface="Wingdings"/>
              <a:buChar char=""/>
              <a:tabLst>
                <a:tab pos="317500" algn="l"/>
                <a:tab pos="318135" algn="l"/>
              </a:tabLst>
            </a:pPr>
            <a:r>
              <a:rPr dirty="0" sz="1650" spc="-10" b="1">
                <a:latin typeface="Arial"/>
                <a:cs typeface="Arial"/>
              </a:rPr>
              <a:t>COVID-19</a:t>
            </a:r>
            <a:r>
              <a:rPr dirty="0" sz="1650" spc="290" b="1">
                <a:latin typeface="Arial"/>
                <a:cs typeface="Arial"/>
              </a:rPr>
              <a:t> </a:t>
            </a:r>
            <a:r>
              <a:rPr dirty="0" sz="1650" spc="-25" b="1">
                <a:latin typeface="Arial"/>
                <a:cs typeface="Arial"/>
              </a:rPr>
              <a:t>in</a:t>
            </a:r>
            <a:r>
              <a:rPr dirty="0" sz="1650" spc="125" b="1">
                <a:latin typeface="Arial"/>
                <a:cs typeface="Arial"/>
              </a:rPr>
              <a:t> </a:t>
            </a:r>
            <a:r>
              <a:rPr dirty="0" sz="1650" b="1">
                <a:latin typeface="Arial"/>
                <a:cs typeface="Arial"/>
              </a:rPr>
              <a:t>children</a:t>
            </a:r>
            <a:r>
              <a:rPr dirty="0" sz="1650" spc="204" b="1">
                <a:latin typeface="Arial"/>
                <a:cs typeface="Arial"/>
              </a:rPr>
              <a:t> </a:t>
            </a:r>
            <a:r>
              <a:rPr dirty="0" sz="1650" spc="10" b="1">
                <a:latin typeface="Arial"/>
                <a:cs typeface="Arial"/>
              </a:rPr>
              <a:t>leads</a:t>
            </a:r>
            <a:r>
              <a:rPr dirty="0" sz="1650" spc="50" b="1">
                <a:latin typeface="Arial"/>
                <a:cs typeface="Arial"/>
              </a:rPr>
              <a:t> </a:t>
            </a:r>
            <a:r>
              <a:rPr dirty="0" sz="1650" spc="10" b="1">
                <a:latin typeface="Arial"/>
                <a:cs typeface="Arial"/>
              </a:rPr>
              <a:t>to</a:t>
            </a:r>
            <a:r>
              <a:rPr dirty="0" sz="1650" spc="45" b="1">
                <a:latin typeface="Arial"/>
                <a:cs typeface="Arial"/>
              </a:rPr>
              <a:t> </a:t>
            </a:r>
            <a:r>
              <a:rPr dirty="0" sz="1650" b="1">
                <a:latin typeface="Arial"/>
                <a:cs typeface="Arial"/>
              </a:rPr>
              <a:t>lost</a:t>
            </a:r>
            <a:r>
              <a:rPr dirty="0" sz="1650" spc="105" b="1">
                <a:latin typeface="Arial"/>
                <a:cs typeface="Arial"/>
              </a:rPr>
              <a:t> </a:t>
            </a:r>
            <a:r>
              <a:rPr dirty="0" sz="1650" spc="15" b="1">
                <a:latin typeface="Arial"/>
                <a:cs typeface="Arial"/>
              </a:rPr>
              <a:t>in-person</a:t>
            </a:r>
            <a:r>
              <a:rPr dirty="0" sz="1650" spc="125" b="1">
                <a:latin typeface="Arial"/>
                <a:cs typeface="Arial"/>
              </a:rPr>
              <a:t> </a:t>
            </a:r>
            <a:r>
              <a:rPr dirty="0" sz="1650" b="1">
                <a:latin typeface="Arial"/>
                <a:cs typeface="Arial"/>
              </a:rPr>
              <a:t>learning</a:t>
            </a:r>
            <a:r>
              <a:rPr dirty="0" sz="1650" spc="120" b="1">
                <a:latin typeface="Arial"/>
                <a:cs typeface="Arial"/>
              </a:rPr>
              <a:t> </a:t>
            </a:r>
            <a:r>
              <a:rPr dirty="0" sz="1650" spc="25" b="1">
                <a:latin typeface="Arial"/>
                <a:cs typeface="Arial"/>
              </a:rPr>
              <a:t>and</a:t>
            </a:r>
            <a:r>
              <a:rPr dirty="0" sz="1650" spc="45" b="1">
                <a:latin typeface="Arial"/>
                <a:cs typeface="Arial"/>
              </a:rPr>
              <a:t> </a:t>
            </a:r>
            <a:r>
              <a:rPr dirty="0" sz="1650" spc="20" b="1">
                <a:latin typeface="Arial"/>
                <a:cs typeface="Arial"/>
              </a:rPr>
              <a:t>other</a:t>
            </a:r>
            <a:r>
              <a:rPr dirty="0" sz="1650" spc="10" b="1">
                <a:latin typeface="Arial"/>
                <a:cs typeface="Arial"/>
              </a:rPr>
              <a:t> </a:t>
            </a:r>
            <a:r>
              <a:rPr dirty="0" sz="1650" spc="40" b="1">
                <a:latin typeface="Arial"/>
                <a:cs typeface="Arial"/>
              </a:rPr>
              <a:t>adverse</a:t>
            </a:r>
            <a:r>
              <a:rPr dirty="0" sz="1650" spc="-30" b="1">
                <a:latin typeface="Arial"/>
                <a:cs typeface="Arial"/>
              </a:rPr>
              <a:t> </a:t>
            </a:r>
            <a:r>
              <a:rPr dirty="0" sz="1650" spc="30" b="1">
                <a:latin typeface="Arial"/>
                <a:cs typeface="Arial"/>
              </a:rPr>
              <a:t>outcomes</a:t>
            </a:r>
            <a:endParaRPr sz="1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546395"/>
            <a:ext cx="4507230" cy="59880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750"/>
              <a:t>Acknowledgements</a:t>
            </a:r>
            <a:endParaRPr sz="3750"/>
          </a:p>
        </p:txBody>
      </p:sp>
      <p:sp>
        <p:nvSpPr>
          <p:cNvPr id="3" name="object 3"/>
          <p:cNvSpPr txBox="1"/>
          <p:nvPr/>
        </p:nvSpPr>
        <p:spPr>
          <a:xfrm>
            <a:off x="1069339" y="1216955"/>
            <a:ext cx="1000760" cy="4279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55904" indent="-243840">
              <a:lnSpc>
                <a:spcPct val="100000"/>
              </a:lnSpc>
              <a:spcBef>
                <a:spcPts val="90"/>
              </a:spcBef>
              <a:buClr>
                <a:srgbClr val="005DAA"/>
              </a:buClr>
              <a:buFont typeface="Wingdings"/>
              <a:buChar char=""/>
              <a:tabLst>
                <a:tab pos="256540" algn="l"/>
              </a:tabLst>
            </a:pPr>
            <a:r>
              <a:rPr dirty="0" sz="2650">
                <a:solidFill>
                  <a:srgbClr val="292929"/>
                </a:solidFill>
                <a:latin typeface="Arial"/>
                <a:cs typeface="Arial"/>
              </a:rPr>
              <a:t>CDC</a:t>
            </a:r>
            <a:endParaRPr sz="2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8939" y="1619271"/>
            <a:ext cx="2179320" cy="437451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398145" indent="-386080">
              <a:lnSpc>
                <a:spcPct val="100000"/>
              </a:lnSpc>
              <a:spcBef>
                <a:spcPts val="3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Kat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W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ood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w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h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J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ff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rs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J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on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es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34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anna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K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rk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g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Melissa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lfes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9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nge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90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pbe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ll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Melissa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Bri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g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gs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-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agen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ra</a:t>
            </a:r>
            <a:r>
              <a:rPr dirty="0" sz="145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Oliv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34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35">
                <a:solidFill>
                  <a:srgbClr val="292929"/>
                </a:solidFill>
                <a:latin typeface="Arial"/>
                <a:cs typeface="Arial"/>
              </a:rPr>
              <a:t>Alexia</a:t>
            </a:r>
            <a:r>
              <a:rPr dirty="0" sz="14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Couture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Kristie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Cl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rke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B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en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t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J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oh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450" spc="-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G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ss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Myr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arles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34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B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enda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anne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ry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Carrie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Re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d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y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95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y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on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9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1450" spc="-90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450" spc="-10">
                <a:solidFill>
                  <a:srgbClr val="292929"/>
                </a:solidFill>
                <a:latin typeface="Arial"/>
                <a:cs typeface="Arial"/>
              </a:rPr>
              <a:t>d</a:t>
            </a:r>
            <a:endParaRPr sz="1450">
              <a:latin typeface="Arial"/>
              <a:cs typeface="Arial"/>
            </a:endParaRPr>
          </a:p>
          <a:p>
            <a:pPr marL="398145" indent="-386080">
              <a:lnSpc>
                <a:spcPct val="100000"/>
              </a:lnSpc>
              <a:spcBef>
                <a:spcPts val="260"/>
              </a:spcBef>
              <a:buClr>
                <a:srgbClr val="532E63"/>
              </a:buClr>
              <a:buChar char="–"/>
              <a:tabLst>
                <a:tab pos="398145" algn="l"/>
                <a:tab pos="398780" algn="l"/>
              </a:tabLst>
            </a:pP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Nicole</a:t>
            </a:r>
            <a:r>
              <a:rPr dirty="0" sz="1450" spc="-1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Zvie</a:t>
            </a:r>
            <a:r>
              <a:rPr dirty="0" sz="1450" spc="-1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1450" spc="-5">
                <a:solidFill>
                  <a:srgbClr val="292929"/>
                </a:solidFill>
                <a:latin typeface="Arial"/>
                <a:cs typeface="Arial"/>
              </a:rPr>
              <a:t>rite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64300" y="1216955"/>
            <a:ext cx="5165725" cy="1671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00000"/>
              </a:lnSpc>
              <a:spcBef>
                <a:spcPts val="10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 spc="3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-30">
                <a:solidFill>
                  <a:srgbClr val="292929"/>
                </a:solidFill>
                <a:latin typeface="Arial"/>
                <a:cs typeface="Arial"/>
              </a:rPr>
              <a:t>-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000" spc="-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pa</a:t>
            </a:r>
            <a:r>
              <a:rPr dirty="0" sz="2000" spc="-3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pa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g</a:t>
            </a:r>
            <a:r>
              <a:rPr dirty="0" sz="2000" spc="-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abo</a:t>
            </a:r>
            <a:r>
              <a:rPr dirty="0" sz="2000" spc="-3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000" spc="-3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an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e  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health</a:t>
            </a:r>
            <a:r>
              <a:rPr dirty="0" sz="2000" spc="-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departments</a:t>
            </a:r>
            <a:endParaRPr sz="2000">
              <a:latin typeface="Arial"/>
              <a:cs typeface="Arial"/>
            </a:endParaRPr>
          </a:p>
          <a:p>
            <a:pPr marL="317500" marR="603250" indent="-304800">
              <a:lnSpc>
                <a:spcPct val="100000"/>
              </a:lnSpc>
              <a:spcBef>
                <a:spcPts val="48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000" spc="2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 spc="-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25">
                <a:solidFill>
                  <a:srgbClr val="292929"/>
                </a:solidFill>
                <a:latin typeface="Arial"/>
                <a:cs typeface="Arial"/>
              </a:rPr>
              <a:t>P</a:t>
            </a:r>
            <a:r>
              <a:rPr dirty="0" sz="2000" spc="-8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an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2000" spc="-1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000" spc="-4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000" spc="25">
                <a:solidFill>
                  <a:srgbClr val="292929"/>
                </a:solidFill>
                <a:latin typeface="Arial"/>
                <a:cs typeface="Arial"/>
              </a:rPr>
              <a:t>V</a:t>
            </a:r>
            <a:r>
              <a:rPr dirty="0" sz="2000" spc="-8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 spc="-10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000" spc="-30">
                <a:solidFill>
                  <a:srgbClr val="292929"/>
                </a:solidFill>
                <a:latin typeface="Arial"/>
                <a:cs typeface="Arial"/>
              </a:rPr>
              <a:t>-</a:t>
            </a:r>
            <a:r>
              <a:rPr dirty="0" sz="2000" spc="-1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000" spc="2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and  </a:t>
            </a:r>
            <a:r>
              <a:rPr dirty="0" sz="2000" spc="-15">
                <a:solidFill>
                  <a:srgbClr val="292929"/>
                </a:solidFill>
                <a:latin typeface="Arial"/>
                <a:cs typeface="Arial"/>
              </a:rPr>
              <a:t>FluSurv-NET</a:t>
            </a:r>
            <a:endParaRPr sz="200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48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Many</a:t>
            </a:r>
            <a:r>
              <a:rPr dirty="0" sz="2000" spc="-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others…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925300" y="6389370"/>
            <a:ext cx="1879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solidFill>
                  <a:srgbClr val="8A92C1"/>
                </a:solidFill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09010" y="3981897"/>
            <a:ext cx="214439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30">
                <a:solidFill>
                  <a:srgbClr val="0F56DC"/>
                </a:solidFill>
                <a:latin typeface="Arial"/>
                <a:cs typeface="Arial"/>
              </a:rPr>
              <a:t>CDC</a:t>
            </a:r>
            <a:r>
              <a:rPr dirty="0" sz="1600" spc="45">
                <a:solidFill>
                  <a:srgbClr val="0F56DC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0F56DC"/>
                </a:solidFill>
                <a:latin typeface="Arial"/>
                <a:cs typeface="Arial"/>
              </a:rPr>
              <a:t>COVID-NET</a:t>
            </a:r>
            <a:r>
              <a:rPr dirty="0" sz="1600" spc="65">
                <a:solidFill>
                  <a:srgbClr val="0F56DC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F56DC"/>
                </a:solidFill>
                <a:latin typeface="Arial"/>
                <a:cs typeface="Arial"/>
              </a:rPr>
              <a:t>team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09010" y="4225737"/>
            <a:ext cx="2051685" cy="1732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7180" indent="-284480">
              <a:lnSpc>
                <a:spcPct val="100000"/>
              </a:lnSpc>
              <a:spcBef>
                <a:spcPts val="100"/>
              </a:spcBef>
              <a:buChar char="•"/>
              <a:tabLst>
                <a:tab pos="296545" algn="l"/>
                <a:tab pos="297180" algn="l"/>
              </a:tabLst>
            </a:pPr>
            <a:r>
              <a:rPr dirty="0" sz="1600" spc="-25">
                <a:solidFill>
                  <a:srgbClr val="1D242D"/>
                </a:solidFill>
                <a:latin typeface="Arial"/>
                <a:cs typeface="Arial"/>
              </a:rPr>
              <a:t>Christopher</a:t>
            </a:r>
            <a:r>
              <a:rPr dirty="0" sz="1600" spc="19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45">
                <a:solidFill>
                  <a:srgbClr val="1D242D"/>
                </a:solidFill>
                <a:latin typeface="Arial"/>
                <a:cs typeface="Arial"/>
              </a:rPr>
              <a:t>Taylor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65">
                <a:solidFill>
                  <a:srgbClr val="1D242D"/>
                </a:solidFill>
                <a:latin typeface="Arial"/>
                <a:cs typeface="Arial"/>
              </a:rPr>
              <a:t>Huong</a:t>
            </a:r>
            <a:r>
              <a:rPr dirty="0" sz="1600" spc="220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35">
                <a:solidFill>
                  <a:srgbClr val="1D242D"/>
                </a:solidFill>
                <a:latin typeface="Arial"/>
                <a:cs typeface="Arial"/>
              </a:rPr>
              <a:t>Pham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20">
                <a:solidFill>
                  <a:srgbClr val="1D242D"/>
                </a:solidFill>
                <a:latin typeface="Arial"/>
                <a:cs typeface="Arial"/>
              </a:rPr>
              <a:t>Michael</a:t>
            </a:r>
            <a:r>
              <a:rPr dirty="0" sz="1600" spc="5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1D242D"/>
                </a:solidFill>
                <a:latin typeface="Arial"/>
                <a:cs typeface="Arial"/>
              </a:rPr>
              <a:t>Whitaker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15">
                <a:solidFill>
                  <a:srgbClr val="1D242D"/>
                </a:solidFill>
                <a:latin typeface="Arial"/>
                <a:cs typeface="Arial"/>
              </a:rPr>
              <a:t>Kadam</a:t>
            </a:r>
            <a:r>
              <a:rPr dirty="0" sz="1600" spc="30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1D242D"/>
                </a:solidFill>
                <a:latin typeface="Arial"/>
                <a:cs typeface="Arial"/>
              </a:rPr>
              <a:t>Patel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40">
                <a:solidFill>
                  <a:srgbClr val="1D242D"/>
                </a:solidFill>
                <a:latin typeface="Arial"/>
                <a:cs typeface="Arial"/>
              </a:rPr>
              <a:t>Jenny</a:t>
            </a:r>
            <a:r>
              <a:rPr dirty="0" sz="1600" spc="160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1D242D"/>
                </a:solidFill>
                <a:latin typeface="Arial"/>
                <a:cs typeface="Arial"/>
              </a:rPr>
              <a:t>Milucky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15">
                <a:solidFill>
                  <a:srgbClr val="1D242D"/>
                </a:solidFill>
                <a:latin typeface="Arial"/>
                <a:cs typeface="Arial"/>
              </a:rPr>
              <a:t>Rebecca</a:t>
            </a:r>
            <a:r>
              <a:rPr dirty="0" sz="1600" spc="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1D242D"/>
                </a:solidFill>
                <a:latin typeface="Arial"/>
                <a:cs typeface="Arial"/>
              </a:rPr>
              <a:t>Woodruff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30">
                <a:solidFill>
                  <a:srgbClr val="1D242D"/>
                </a:solidFill>
                <a:latin typeface="Arial"/>
                <a:cs typeface="Arial"/>
              </a:rPr>
              <a:t>Anita</a:t>
            </a:r>
            <a:r>
              <a:rPr dirty="0" sz="1600" spc="6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1D242D"/>
                </a:solidFill>
                <a:latin typeface="Arial"/>
                <a:cs typeface="Arial"/>
              </a:rPr>
              <a:t>Kambhampati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52210" y="3981897"/>
            <a:ext cx="22866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30">
                <a:solidFill>
                  <a:srgbClr val="0B40A5"/>
                </a:solidFill>
                <a:latin typeface="Arial"/>
                <a:cs typeface="Arial"/>
              </a:rPr>
              <a:t>CDC</a:t>
            </a:r>
            <a:r>
              <a:rPr dirty="0" sz="1600" spc="70">
                <a:solidFill>
                  <a:srgbClr val="0B40A5"/>
                </a:solidFill>
                <a:latin typeface="Arial"/>
                <a:cs typeface="Arial"/>
              </a:rPr>
              <a:t> </a:t>
            </a:r>
            <a:r>
              <a:rPr dirty="0" sz="1600" spc="-45">
                <a:solidFill>
                  <a:srgbClr val="0B40A5"/>
                </a:solidFill>
                <a:latin typeface="Arial"/>
                <a:cs typeface="Arial"/>
              </a:rPr>
              <a:t>FluSurv-NET</a:t>
            </a:r>
            <a:r>
              <a:rPr dirty="0" sz="1600" spc="320">
                <a:solidFill>
                  <a:srgbClr val="0B40A5"/>
                </a:solidFill>
                <a:latin typeface="Arial"/>
                <a:cs typeface="Arial"/>
              </a:rPr>
              <a:t> </a:t>
            </a:r>
            <a:r>
              <a:rPr dirty="0" sz="1600" spc="-55">
                <a:solidFill>
                  <a:srgbClr val="0B40A5"/>
                </a:solidFill>
                <a:latin typeface="Arial"/>
                <a:cs typeface="Arial"/>
              </a:rPr>
              <a:t>Team: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52210" y="4225737"/>
            <a:ext cx="2088514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7180" indent="-284480">
              <a:lnSpc>
                <a:spcPct val="100000"/>
              </a:lnSpc>
              <a:spcBef>
                <a:spcPts val="100"/>
              </a:spcBef>
              <a:buChar char="•"/>
              <a:tabLst>
                <a:tab pos="296545" algn="l"/>
                <a:tab pos="297180" algn="l"/>
              </a:tabLst>
            </a:pPr>
            <a:r>
              <a:rPr dirty="0" sz="1600" spc="-45">
                <a:solidFill>
                  <a:srgbClr val="1D242D"/>
                </a:solidFill>
                <a:latin typeface="Arial"/>
                <a:cs typeface="Arial"/>
              </a:rPr>
              <a:t>Shikha</a:t>
            </a:r>
            <a:r>
              <a:rPr dirty="0" sz="1600" spc="220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10">
                <a:solidFill>
                  <a:srgbClr val="1D242D"/>
                </a:solidFill>
                <a:latin typeface="Arial"/>
                <a:cs typeface="Arial"/>
              </a:rPr>
              <a:t>Garg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25">
                <a:solidFill>
                  <a:srgbClr val="1D242D"/>
                </a:solidFill>
                <a:latin typeface="Arial"/>
                <a:cs typeface="Arial"/>
              </a:rPr>
              <a:t>Dawud</a:t>
            </a:r>
            <a:r>
              <a:rPr dirty="0" sz="1600" spc="7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45">
                <a:solidFill>
                  <a:srgbClr val="1D242D"/>
                </a:solidFill>
                <a:latin typeface="Arial"/>
                <a:cs typeface="Arial"/>
              </a:rPr>
              <a:t>Ujamaa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20">
                <a:solidFill>
                  <a:srgbClr val="1D242D"/>
                </a:solidFill>
                <a:latin typeface="Arial"/>
                <a:cs typeface="Arial"/>
              </a:rPr>
              <a:t>Alissa</a:t>
            </a:r>
            <a:r>
              <a:rPr dirty="0" sz="1600" spc="50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1D242D"/>
                </a:solidFill>
                <a:latin typeface="Arial"/>
                <a:cs typeface="Arial"/>
              </a:rPr>
              <a:t>O’Halloran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20">
                <a:solidFill>
                  <a:srgbClr val="1D242D"/>
                </a:solidFill>
                <a:latin typeface="Arial"/>
                <a:cs typeface="Arial"/>
              </a:rPr>
              <a:t>Charisse</a:t>
            </a:r>
            <a:r>
              <a:rPr dirty="0" sz="1600" spc="2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50">
                <a:solidFill>
                  <a:srgbClr val="1D242D"/>
                </a:solidFill>
                <a:latin typeface="Arial"/>
                <a:cs typeface="Arial"/>
              </a:rPr>
              <a:t>Cummings</a:t>
            </a:r>
            <a:endParaRPr sz="1600">
              <a:latin typeface="Arial"/>
              <a:cs typeface="Arial"/>
            </a:endParaRPr>
          </a:p>
          <a:p>
            <a:pPr marL="297180" indent="-284480">
              <a:lnSpc>
                <a:spcPct val="100000"/>
              </a:lnSpc>
              <a:buChar char="•"/>
              <a:tabLst>
                <a:tab pos="296545" algn="l"/>
                <a:tab pos="297180" algn="l"/>
              </a:tabLst>
            </a:pPr>
            <a:r>
              <a:rPr dirty="0" sz="1600" spc="-30">
                <a:solidFill>
                  <a:srgbClr val="1D242D"/>
                </a:solidFill>
                <a:latin typeface="Arial"/>
                <a:cs typeface="Arial"/>
              </a:rPr>
              <a:t>Rachel</a:t>
            </a:r>
            <a:r>
              <a:rPr dirty="0" sz="1600" spc="125">
                <a:solidFill>
                  <a:srgbClr val="1D242D"/>
                </a:solidFill>
                <a:latin typeface="Arial"/>
                <a:cs typeface="Arial"/>
              </a:rPr>
              <a:t> </a:t>
            </a:r>
            <a:r>
              <a:rPr dirty="0" sz="1600" spc="-30">
                <a:solidFill>
                  <a:srgbClr val="1D242D"/>
                </a:solidFill>
                <a:latin typeface="Arial"/>
                <a:cs typeface="Arial"/>
              </a:rPr>
              <a:t>Holstein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07680" y="6725919"/>
            <a:ext cx="4084954" cy="121920"/>
            <a:chOff x="8107680" y="6725919"/>
            <a:chExt cx="4084954" cy="121920"/>
          </a:xfrm>
        </p:grpSpPr>
        <p:sp>
          <p:nvSpPr>
            <p:cNvPr id="3" name="object 3"/>
            <p:cNvSpPr/>
            <p:nvPr/>
          </p:nvSpPr>
          <p:spPr>
            <a:xfrm>
              <a:off x="8107680" y="6725919"/>
              <a:ext cx="792480" cy="121920"/>
            </a:xfrm>
            <a:custGeom>
              <a:avLst/>
              <a:gdLst/>
              <a:ahLst/>
              <a:cxnLst/>
              <a:rect l="l" t="t" r="r" b="b"/>
              <a:pathLst>
                <a:path w="792479" h="121920">
                  <a:moveTo>
                    <a:pt x="0" y="121919"/>
                  </a:moveTo>
                  <a:lnTo>
                    <a:pt x="792479" y="121919"/>
                  </a:lnTo>
                  <a:lnTo>
                    <a:pt x="792479" y="0"/>
                  </a:lnTo>
                  <a:lnTo>
                    <a:pt x="0" y="0"/>
                  </a:lnTo>
                  <a:lnTo>
                    <a:pt x="0" y="121919"/>
                  </a:lnTo>
                  <a:close/>
                </a:path>
              </a:pathLst>
            </a:custGeom>
            <a:solidFill>
              <a:srgbClr val="B0151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900160" y="6725919"/>
              <a:ext cx="812800" cy="121920"/>
            </a:xfrm>
            <a:custGeom>
              <a:avLst/>
              <a:gdLst/>
              <a:ahLst/>
              <a:cxnLst/>
              <a:rect l="l" t="t" r="r" b="b"/>
              <a:pathLst>
                <a:path w="812800" h="121920">
                  <a:moveTo>
                    <a:pt x="812800" y="0"/>
                  </a:moveTo>
                  <a:lnTo>
                    <a:pt x="0" y="0"/>
                  </a:lnTo>
                  <a:lnTo>
                    <a:pt x="0" y="121919"/>
                  </a:lnTo>
                  <a:lnTo>
                    <a:pt x="812800" y="121919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FBAB1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9712960" y="6725919"/>
              <a:ext cx="782320" cy="121920"/>
            </a:xfrm>
            <a:custGeom>
              <a:avLst/>
              <a:gdLst/>
              <a:ahLst/>
              <a:cxnLst/>
              <a:rect l="l" t="t" r="r" b="b"/>
              <a:pathLst>
                <a:path w="782320" h="121920">
                  <a:moveTo>
                    <a:pt x="0" y="121919"/>
                  </a:moveTo>
                  <a:lnTo>
                    <a:pt x="782320" y="121919"/>
                  </a:lnTo>
                  <a:lnTo>
                    <a:pt x="782320" y="0"/>
                  </a:lnTo>
                  <a:lnTo>
                    <a:pt x="0" y="0"/>
                  </a:lnTo>
                  <a:lnTo>
                    <a:pt x="0" y="121919"/>
                  </a:lnTo>
                  <a:close/>
                </a:path>
              </a:pathLst>
            </a:custGeom>
            <a:solidFill>
              <a:srgbClr val="292B6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0495280" y="6725919"/>
              <a:ext cx="1697355" cy="121920"/>
            </a:xfrm>
            <a:custGeom>
              <a:avLst/>
              <a:gdLst/>
              <a:ahLst/>
              <a:cxnLst/>
              <a:rect l="l" t="t" r="r" b="b"/>
              <a:pathLst>
                <a:path w="1697354" h="121920">
                  <a:moveTo>
                    <a:pt x="1696732" y="0"/>
                  </a:moveTo>
                  <a:lnTo>
                    <a:pt x="0" y="0"/>
                  </a:lnTo>
                  <a:lnTo>
                    <a:pt x="0" y="121919"/>
                  </a:lnTo>
                  <a:lnTo>
                    <a:pt x="1696732" y="121919"/>
                  </a:lnTo>
                  <a:lnTo>
                    <a:pt x="1696732" y="0"/>
                  </a:lnTo>
                  <a:close/>
                </a:path>
              </a:pathLst>
            </a:custGeom>
            <a:solidFill>
              <a:srgbClr val="4656A6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0" y="6725919"/>
            <a:ext cx="8107680" cy="121920"/>
            <a:chOff x="0" y="6725919"/>
            <a:chExt cx="8107680" cy="121920"/>
          </a:xfrm>
        </p:grpSpPr>
        <p:sp>
          <p:nvSpPr>
            <p:cNvPr id="8" name="object 8"/>
            <p:cNvSpPr/>
            <p:nvPr/>
          </p:nvSpPr>
          <p:spPr>
            <a:xfrm>
              <a:off x="0" y="6725919"/>
              <a:ext cx="7305040" cy="121920"/>
            </a:xfrm>
            <a:custGeom>
              <a:avLst/>
              <a:gdLst/>
              <a:ahLst/>
              <a:cxnLst/>
              <a:rect l="l" t="t" r="r" b="b"/>
              <a:pathLst>
                <a:path w="7305040" h="121920">
                  <a:moveTo>
                    <a:pt x="0" y="121919"/>
                  </a:moveTo>
                  <a:lnTo>
                    <a:pt x="7305040" y="121919"/>
                  </a:lnTo>
                  <a:lnTo>
                    <a:pt x="7305040" y="0"/>
                  </a:lnTo>
                  <a:lnTo>
                    <a:pt x="0" y="0"/>
                  </a:lnTo>
                  <a:lnTo>
                    <a:pt x="0" y="121919"/>
                  </a:lnTo>
                  <a:close/>
                </a:path>
              </a:pathLst>
            </a:custGeom>
            <a:solidFill>
              <a:srgbClr val="17468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305040" y="6725919"/>
              <a:ext cx="802640" cy="121920"/>
            </a:xfrm>
            <a:custGeom>
              <a:avLst/>
              <a:gdLst/>
              <a:ahLst/>
              <a:cxnLst/>
              <a:rect l="l" t="t" r="r" b="b"/>
              <a:pathLst>
                <a:path w="802640" h="121920">
                  <a:moveTo>
                    <a:pt x="802640" y="0"/>
                  </a:moveTo>
                  <a:lnTo>
                    <a:pt x="0" y="0"/>
                  </a:lnTo>
                  <a:lnTo>
                    <a:pt x="0" y="121919"/>
                  </a:lnTo>
                  <a:lnTo>
                    <a:pt x="802640" y="121919"/>
                  </a:lnTo>
                  <a:lnTo>
                    <a:pt x="802640" y="0"/>
                  </a:lnTo>
                  <a:close/>
                </a:path>
              </a:pathLst>
            </a:custGeom>
            <a:solidFill>
              <a:srgbClr val="55BF8B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213360" y="1635760"/>
            <a:ext cx="9011920" cy="5080000"/>
            <a:chOff x="213360" y="1635760"/>
            <a:chExt cx="9011920" cy="508000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360" y="6004560"/>
              <a:ext cx="1168399" cy="6603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360" y="1635760"/>
              <a:ext cx="9011919" cy="5079999"/>
            </a:xfrm>
            <a:prstGeom prst="rect">
              <a:avLst/>
            </a:prstGeom>
          </p:spPr>
        </p:pic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688340" y="292418"/>
            <a:ext cx="10372090" cy="1082040"/>
          </a:xfrm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dirty="0" spc="-20"/>
              <a:t>COVID-19</a:t>
            </a:r>
            <a:r>
              <a:rPr dirty="0" spc="120"/>
              <a:t> </a:t>
            </a:r>
            <a:r>
              <a:rPr dirty="0" spc="-20"/>
              <a:t>Weekly</a:t>
            </a:r>
            <a:r>
              <a:rPr dirty="0" spc="40"/>
              <a:t> </a:t>
            </a:r>
            <a:r>
              <a:rPr dirty="0" spc="-15"/>
              <a:t>Cases</a:t>
            </a:r>
            <a:r>
              <a:rPr dirty="0" spc="40"/>
              <a:t> </a:t>
            </a:r>
            <a:r>
              <a:rPr dirty="0" spc="-20"/>
              <a:t>per</a:t>
            </a:r>
            <a:r>
              <a:rPr dirty="0" spc="5"/>
              <a:t> </a:t>
            </a:r>
            <a:r>
              <a:rPr dirty="0"/>
              <a:t>100,000</a:t>
            </a:r>
            <a:r>
              <a:rPr dirty="0" spc="-40"/>
              <a:t> </a:t>
            </a:r>
            <a:r>
              <a:rPr dirty="0" spc="-30"/>
              <a:t>Population </a:t>
            </a:r>
            <a:r>
              <a:rPr dirty="0" spc="-985"/>
              <a:t> </a:t>
            </a:r>
            <a:r>
              <a:rPr dirty="0" spc="-20"/>
              <a:t>by</a:t>
            </a:r>
            <a:r>
              <a:rPr dirty="0" spc="-130"/>
              <a:t> </a:t>
            </a:r>
            <a:r>
              <a:rPr dirty="0" spc="-55"/>
              <a:t>Age</a:t>
            </a:r>
            <a:r>
              <a:rPr dirty="0" spc="190"/>
              <a:t> </a:t>
            </a:r>
            <a:r>
              <a:rPr dirty="0"/>
              <a:t>—</a:t>
            </a:r>
            <a:r>
              <a:rPr dirty="0" spc="-45"/>
              <a:t> </a:t>
            </a:r>
            <a:r>
              <a:rPr dirty="0" spc="-5"/>
              <a:t>March</a:t>
            </a:r>
            <a:r>
              <a:rPr dirty="0"/>
              <a:t> </a:t>
            </a:r>
            <a:r>
              <a:rPr dirty="0" spc="-5"/>
              <a:t>1, </a:t>
            </a:r>
            <a:r>
              <a:rPr dirty="0" spc="-10"/>
              <a:t>2020–October</a:t>
            </a:r>
            <a:r>
              <a:rPr dirty="0" spc="70"/>
              <a:t> </a:t>
            </a:r>
            <a:r>
              <a:rPr dirty="0" spc="-5"/>
              <a:t>10,</a:t>
            </a:r>
            <a:r>
              <a:rPr dirty="0"/>
              <a:t> </a:t>
            </a:r>
            <a:r>
              <a:rPr dirty="0" spc="-10"/>
              <a:t>2021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9531917" y="2646479"/>
            <a:ext cx="1854835" cy="15290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22225" marR="5080" indent="-10160">
              <a:lnSpc>
                <a:spcPct val="100299"/>
              </a:lnSpc>
              <a:spcBef>
                <a:spcPts val="80"/>
              </a:spcBef>
            </a:pPr>
            <a:r>
              <a:rPr dirty="0" sz="2650" spc="-25" b="1">
                <a:latin typeface="Arial"/>
                <a:cs typeface="Arial"/>
              </a:rPr>
              <a:t>&gt;1.9 million </a:t>
            </a:r>
            <a:r>
              <a:rPr dirty="0" sz="2650" spc="-725" b="1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cases </a:t>
            </a:r>
            <a:r>
              <a:rPr dirty="0" sz="2400" spc="-20">
                <a:latin typeface="Arial"/>
                <a:cs typeface="Arial"/>
              </a:rPr>
              <a:t>among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children </a:t>
            </a:r>
            <a:r>
              <a:rPr dirty="0" sz="2400" spc="-65">
                <a:latin typeface="Arial"/>
                <a:cs typeface="Arial"/>
              </a:rPr>
              <a:t>5-11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years</a:t>
            </a:r>
            <a:r>
              <a:rPr dirty="0" sz="2400" spc="100">
                <a:latin typeface="Arial"/>
                <a:cs typeface="Arial"/>
              </a:rPr>
              <a:t> </a:t>
            </a:r>
            <a:r>
              <a:rPr dirty="0" sz="2400" spc="-30">
                <a:latin typeface="Arial"/>
                <a:cs typeface="Arial"/>
              </a:rPr>
              <a:t>of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age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07680" y="6725919"/>
            <a:ext cx="4084954" cy="121920"/>
            <a:chOff x="8107680" y="6725919"/>
            <a:chExt cx="4084954" cy="121920"/>
          </a:xfrm>
        </p:grpSpPr>
        <p:sp>
          <p:nvSpPr>
            <p:cNvPr id="3" name="object 3"/>
            <p:cNvSpPr/>
            <p:nvPr/>
          </p:nvSpPr>
          <p:spPr>
            <a:xfrm>
              <a:off x="8107680" y="6725919"/>
              <a:ext cx="792480" cy="121920"/>
            </a:xfrm>
            <a:custGeom>
              <a:avLst/>
              <a:gdLst/>
              <a:ahLst/>
              <a:cxnLst/>
              <a:rect l="l" t="t" r="r" b="b"/>
              <a:pathLst>
                <a:path w="792479" h="121920">
                  <a:moveTo>
                    <a:pt x="0" y="121919"/>
                  </a:moveTo>
                  <a:lnTo>
                    <a:pt x="792479" y="121919"/>
                  </a:lnTo>
                  <a:lnTo>
                    <a:pt x="792479" y="0"/>
                  </a:lnTo>
                  <a:lnTo>
                    <a:pt x="0" y="0"/>
                  </a:lnTo>
                  <a:lnTo>
                    <a:pt x="0" y="121919"/>
                  </a:lnTo>
                  <a:close/>
                </a:path>
              </a:pathLst>
            </a:custGeom>
            <a:solidFill>
              <a:srgbClr val="B0151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900160" y="6725919"/>
              <a:ext cx="812800" cy="121920"/>
            </a:xfrm>
            <a:custGeom>
              <a:avLst/>
              <a:gdLst/>
              <a:ahLst/>
              <a:cxnLst/>
              <a:rect l="l" t="t" r="r" b="b"/>
              <a:pathLst>
                <a:path w="812800" h="121920">
                  <a:moveTo>
                    <a:pt x="812800" y="0"/>
                  </a:moveTo>
                  <a:lnTo>
                    <a:pt x="0" y="0"/>
                  </a:lnTo>
                  <a:lnTo>
                    <a:pt x="0" y="121919"/>
                  </a:lnTo>
                  <a:lnTo>
                    <a:pt x="812800" y="121919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FBAB1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9712960" y="6725919"/>
              <a:ext cx="782320" cy="121920"/>
            </a:xfrm>
            <a:custGeom>
              <a:avLst/>
              <a:gdLst/>
              <a:ahLst/>
              <a:cxnLst/>
              <a:rect l="l" t="t" r="r" b="b"/>
              <a:pathLst>
                <a:path w="782320" h="121920">
                  <a:moveTo>
                    <a:pt x="0" y="121919"/>
                  </a:moveTo>
                  <a:lnTo>
                    <a:pt x="782320" y="121919"/>
                  </a:lnTo>
                  <a:lnTo>
                    <a:pt x="782320" y="0"/>
                  </a:lnTo>
                  <a:lnTo>
                    <a:pt x="0" y="0"/>
                  </a:lnTo>
                  <a:lnTo>
                    <a:pt x="0" y="121919"/>
                  </a:lnTo>
                  <a:close/>
                </a:path>
              </a:pathLst>
            </a:custGeom>
            <a:solidFill>
              <a:srgbClr val="292B6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0495280" y="6725919"/>
              <a:ext cx="1697355" cy="121920"/>
            </a:xfrm>
            <a:custGeom>
              <a:avLst/>
              <a:gdLst/>
              <a:ahLst/>
              <a:cxnLst/>
              <a:rect l="l" t="t" r="r" b="b"/>
              <a:pathLst>
                <a:path w="1697354" h="121920">
                  <a:moveTo>
                    <a:pt x="1696732" y="0"/>
                  </a:moveTo>
                  <a:lnTo>
                    <a:pt x="0" y="0"/>
                  </a:lnTo>
                  <a:lnTo>
                    <a:pt x="0" y="121919"/>
                  </a:lnTo>
                  <a:lnTo>
                    <a:pt x="1696732" y="121919"/>
                  </a:lnTo>
                  <a:lnTo>
                    <a:pt x="1696732" y="0"/>
                  </a:lnTo>
                  <a:close/>
                </a:path>
              </a:pathLst>
            </a:custGeom>
            <a:solidFill>
              <a:srgbClr val="4656A6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0" y="6725919"/>
            <a:ext cx="8107680" cy="121920"/>
            <a:chOff x="0" y="6725919"/>
            <a:chExt cx="8107680" cy="121920"/>
          </a:xfrm>
        </p:grpSpPr>
        <p:sp>
          <p:nvSpPr>
            <p:cNvPr id="8" name="object 8"/>
            <p:cNvSpPr/>
            <p:nvPr/>
          </p:nvSpPr>
          <p:spPr>
            <a:xfrm>
              <a:off x="0" y="6725919"/>
              <a:ext cx="7305040" cy="121920"/>
            </a:xfrm>
            <a:custGeom>
              <a:avLst/>
              <a:gdLst/>
              <a:ahLst/>
              <a:cxnLst/>
              <a:rect l="l" t="t" r="r" b="b"/>
              <a:pathLst>
                <a:path w="7305040" h="121920">
                  <a:moveTo>
                    <a:pt x="0" y="121919"/>
                  </a:moveTo>
                  <a:lnTo>
                    <a:pt x="7305040" y="121919"/>
                  </a:lnTo>
                  <a:lnTo>
                    <a:pt x="7305040" y="0"/>
                  </a:lnTo>
                  <a:lnTo>
                    <a:pt x="0" y="0"/>
                  </a:lnTo>
                  <a:lnTo>
                    <a:pt x="0" y="121919"/>
                  </a:lnTo>
                  <a:close/>
                </a:path>
              </a:pathLst>
            </a:custGeom>
            <a:solidFill>
              <a:srgbClr val="17468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305040" y="6725919"/>
              <a:ext cx="802640" cy="121920"/>
            </a:xfrm>
            <a:custGeom>
              <a:avLst/>
              <a:gdLst/>
              <a:ahLst/>
              <a:cxnLst/>
              <a:rect l="l" t="t" r="r" b="b"/>
              <a:pathLst>
                <a:path w="802640" h="121920">
                  <a:moveTo>
                    <a:pt x="802640" y="0"/>
                  </a:moveTo>
                  <a:lnTo>
                    <a:pt x="0" y="0"/>
                  </a:lnTo>
                  <a:lnTo>
                    <a:pt x="0" y="121919"/>
                  </a:lnTo>
                  <a:lnTo>
                    <a:pt x="802640" y="121919"/>
                  </a:lnTo>
                  <a:lnTo>
                    <a:pt x="802640" y="0"/>
                  </a:lnTo>
                  <a:close/>
                </a:path>
              </a:pathLst>
            </a:custGeom>
            <a:solidFill>
              <a:srgbClr val="55BF8B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0" y="0"/>
            <a:ext cx="355600" cy="1198880"/>
            <a:chOff x="0" y="0"/>
            <a:chExt cx="355600" cy="1198880"/>
          </a:xfrm>
        </p:grpSpPr>
        <p:sp>
          <p:nvSpPr>
            <p:cNvPr id="11" name="object 11"/>
            <p:cNvSpPr/>
            <p:nvPr/>
          </p:nvSpPr>
          <p:spPr>
            <a:xfrm>
              <a:off x="0" y="0"/>
              <a:ext cx="355600" cy="1087120"/>
            </a:xfrm>
            <a:custGeom>
              <a:avLst/>
              <a:gdLst/>
              <a:ahLst/>
              <a:cxnLst/>
              <a:rect l="l" t="t" r="r" b="b"/>
              <a:pathLst>
                <a:path w="355600" h="1087120">
                  <a:moveTo>
                    <a:pt x="355600" y="0"/>
                  </a:moveTo>
                  <a:lnTo>
                    <a:pt x="0" y="0"/>
                  </a:lnTo>
                  <a:lnTo>
                    <a:pt x="0" y="1087120"/>
                  </a:lnTo>
                  <a:lnTo>
                    <a:pt x="355600" y="1087120"/>
                  </a:lnTo>
                  <a:lnTo>
                    <a:pt x="355600" y="0"/>
                  </a:lnTo>
                  <a:close/>
                </a:path>
              </a:pathLst>
            </a:custGeom>
            <a:solidFill>
              <a:srgbClr val="2D2C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0" y="1087119"/>
              <a:ext cx="355600" cy="111760"/>
            </a:xfrm>
            <a:custGeom>
              <a:avLst/>
              <a:gdLst/>
              <a:ahLst/>
              <a:cxnLst/>
              <a:rect l="l" t="t" r="r" b="b"/>
              <a:pathLst>
                <a:path w="355600" h="111759">
                  <a:moveTo>
                    <a:pt x="355600" y="0"/>
                  </a:moveTo>
                  <a:lnTo>
                    <a:pt x="0" y="0"/>
                  </a:lnTo>
                  <a:lnTo>
                    <a:pt x="0" y="111760"/>
                  </a:lnTo>
                  <a:lnTo>
                    <a:pt x="355600" y="111760"/>
                  </a:lnTo>
                  <a:lnTo>
                    <a:pt x="355600" y="0"/>
                  </a:lnTo>
                  <a:close/>
                </a:path>
              </a:pathLst>
            </a:custGeom>
            <a:solidFill>
              <a:srgbClr val="F0A8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688338" y="161802"/>
            <a:ext cx="109423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Proportion</a:t>
            </a:r>
            <a:r>
              <a:rPr dirty="0" spc="75"/>
              <a:t> </a:t>
            </a:r>
            <a:r>
              <a:rPr dirty="0" spc="-20"/>
              <a:t>of</a:t>
            </a:r>
            <a:r>
              <a:rPr dirty="0" spc="35"/>
              <a:t> </a:t>
            </a:r>
            <a:r>
              <a:rPr dirty="0" spc="-35"/>
              <a:t>Total</a:t>
            </a:r>
            <a:r>
              <a:rPr dirty="0" spc="-80"/>
              <a:t> </a:t>
            </a:r>
            <a:r>
              <a:rPr dirty="0" spc="-20"/>
              <a:t>COVID-19</a:t>
            </a:r>
            <a:r>
              <a:rPr dirty="0" spc="110"/>
              <a:t> </a:t>
            </a:r>
            <a:r>
              <a:rPr dirty="0" spc="-15"/>
              <a:t>Cases</a:t>
            </a:r>
            <a:r>
              <a:rPr dirty="0" spc="30"/>
              <a:t> </a:t>
            </a:r>
            <a:r>
              <a:rPr dirty="0" spc="-20"/>
              <a:t>by</a:t>
            </a:r>
            <a:r>
              <a:rPr dirty="0" spc="-125"/>
              <a:t> </a:t>
            </a:r>
            <a:r>
              <a:rPr dirty="0" spc="-55"/>
              <a:t>Age</a:t>
            </a:r>
            <a:r>
              <a:rPr dirty="0" spc="190"/>
              <a:t> </a:t>
            </a:r>
            <a:r>
              <a:rPr dirty="0" spc="-10"/>
              <a:t>Group</a:t>
            </a: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671" y="1481359"/>
            <a:ext cx="8786244" cy="4893566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88338" y="751083"/>
            <a:ext cx="11156950" cy="3347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b="1">
                <a:solidFill>
                  <a:srgbClr val="006A71"/>
                </a:solidFill>
                <a:latin typeface="Arial"/>
                <a:cs typeface="Arial"/>
              </a:rPr>
              <a:t>—</a:t>
            </a:r>
            <a:r>
              <a:rPr dirty="0" sz="2800" spc="1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15" b="1">
                <a:solidFill>
                  <a:srgbClr val="006A71"/>
                </a:solidFill>
                <a:latin typeface="Arial"/>
                <a:cs typeface="Arial"/>
              </a:rPr>
              <a:t>March</a:t>
            </a:r>
            <a:r>
              <a:rPr dirty="0" sz="2800" spc="7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20" b="1">
                <a:solidFill>
                  <a:srgbClr val="006A71"/>
                </a:solidFill>
                <a:latin typeface="Arial"/>
                <a:cs typeface="Arial"/>
              </a:rPr>
              <a:t>1,</a:t>
            </a:r>
            <a:r>
              <a:rPr dirty="0" sz="2800" spc="35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40" b="1">
                <a:solidFill>
                  <a:srgbClr val="006A71"/>
                </a:solidFill>
                <a:latin typeface="Arial"/>
                <a:cs typeface="Arial"/>
              </a:rPr>
              <a:t>2020–October</a:t>
            </a:r>
            <a:r>
              <a:rPr dirty="0" sz="2800" spc="370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30" b="1">
                <a:solidFill>
                  <a:srgbClr val="006A71"/>
                </a:solidFill>
                <a:latin typeface="Arial"/>
                <a:cs typeface="Arial"/>
              </a:rPr>
              <a:t>10,</a:t>
            </a:r>
            <a:r>
              <a:rPr dirty="0" sz="2800" spc="114" b="1">
                <a:solidFill>
                  <a:srgbClr val="006A71"/>
                </a:solidFill>
                <a:latin typeface="Arial"/>
                <a:cs typeface="Arial"/>
              </a:rPr>
              <a:t> </a:t>
            </a:r>
            <a:r>
              <a:rPr dirty="0" sz="2800" spc="-45" b="1">
                <a:solidFill>
                  <a:srgbClr val="006A71"/>
                </a:solidFill>
                <a:latin typeface="Arial"/>
                <a:cs typeface="Arial"/>
              </a:rPr>
              <a:t>2021</a:t>
            </a:r>
            <a:endParaRPr sz="2800">
              <a:latin typeface="Arial"/>
              <a:cs typeface="Arial"/>
            </a:endParaRPr>
          </a:p>
          <a:p>
            <a:pPr algn="ctr" marL="9020810" marR="5080" indent="-20320">
              <a:lnSpc>
                <a:spcPts val="2560"/>
              </a:lnSpc>
              <a:spcBef>
                <a:spcPts val="2070"/>
              </a:spcBef>
            </a:pPr>
            <a:r>
              <a:rPr dirty="0" sz="2150" spc="5">
                <a:latin typeface="Arial"/>
                <a:cs typeface="Arial"/>
              </a:rPr>
              <a:t>Children </a:t>
            </a:r>
            <a:r>
              <a:rPr dirty="0" sz="2150" spc="-80">
                <a:latin typeface="Arial"/>
                <a:cs typeface="Arial"/>
              </a:rPr>
              <a:t>5-11 </a:t>
            </a:r>
            <a:r>
              <a:rPr dirty="0" sz="2150" spc="-75">
                <a:latin typeface="Arial"/>
                <a:cs typeface="Arial"/>
              </a:rPr>
              <a:t> </a:t>
            </a:r>
            <a:r>
              <a:rPr dirty="0" sz="2150" spc="45">
                <a:latin typeface="Arial"/>
                <a:cs typeface="Arial"/>
              </a:rPr>
              <a:t>y</a:t>
            </a:r>
            <a:r>
              <a:rPr dirty="0" sz="2150">
                <a:latin typeface="Arial"/>
                <a:cs typeface="Arial"/>
              </a:rPr>
              <a:t>ea</a:t>
            </a:r>
            <a:r>
              <a:rPr dirty="0" sz="2150">
                <a:latin typeface="Arial"/>
                <a:cs typeface="Arial"/>
              </a:rPr>
              <a:t>r</a:t>
            </a:r>
            <a:r>
              <a:rPr dirty="0" sz="2150" spc="5">
                <a:latin typeface="Arial"/>
                <a:cs typeface="Arial"/>
              </a:rPr>
              <a:t>s</a:t>
            </a:r>
            <a:r>
              <a:rPr dirty="0" sz="2150" spc="-1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>
                <a:latin typeface="Arial"/>
                <a:cs typeface="Arial"/>
              </a:rPr>
              <a:t>r</a:t>
            </a:r>
            <a:r>
              <a:rPr dirty="0" sz="2150" spc="5">
                <a:latin typeface="Arial"/>
                <a:cs typeface="Arial"/>
              </a:rPr>
              <a:t>e</a:t>
            </a:r>
            <a:r>
              <a:rPr dirty="0" sz="2150" spc="-40">
                <a:latin typeface="Arial"/>
                <a:cs typeface="Arial"/>
              </a:rPr>
              <a:t> </a:t>
            </a:r>
            <a:r>
              <a:rPr dirty="0" sz="2150" spc="-35">
                <a:latin typeface="Arial"/>
                <a:cs typeface="Arial"/>
              </a:rPr>
              <a:t>m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40">
                <a:latin typeface="Arial"/>
                <a:cs typeface="Arial"/>
              </a:rPr>
              <a:t>k</a:t>
            </a:r>
            <a:r>
              <a:rPr dirty="0" sz="2150">
                <a:latin typeface="Arial"/>
                <a:cs typeface="Arial"/>
              </a:rPr>
              <a:t>i</a:t>
            </a:r>
            <a:r>
              <a:rPr dirty="0" sz="2150" spc="-5">
                <a:latin typeface="Arial"/>
                <a:cs typeface="Arial"/>
              </a:rPr>
              <a:t>ng  </a:t>
            </a:r>
            <a:r>
              <a:rPr dirty="0" sz="2150">
                <a:latin typeface="Arial"/>
                <a:cs typeface="Arial"/>
              </a:rPr>
              <a:t>up </a:t>
            </a:r>
            <a:r>
              <a:rPr dirty="0" sz="2150" spc="5">
                <a:latin typeface="Arial"/>
                <a:cs typeface="Arial"/>
              </a:rPr>
              <a:t>a greater </a:t>
            </a:r>
            <a:r>
              <a:rPr dirty="0" sz="2150" spc="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</a:t>
            </a:r>
            <a:r>
              <a:rPr dirty="0" sz="2150">
                <a:latin typeface="Arial"/>
                <a:cs typeface="Arial"/>
              </a:rPr>
              <a:t>r</a:t>
            </a:r>
            <a:r>
              <a:rPr dirty="0" sz="2150">
                <a:latin typeface="Arial"/>
                <a:cs typeface="Arial"/>
              </a:rPr>
              <a:t>opo</a:t>
            </a:r>
            <a:r>
              <a:rPr dirty="0" sz="2150">
                <a:latin typeface="Arial"/>
                <a:cs typeface="Arial"/>
              </a:rPr>
              <a:t>r</a:t>
            </a:r>
            <a:r>
              <a:rPr dirty="0" sz="2150" spc="35">
                <a:latin typeface="Arial"/>
                <a:cs typeface="Arial"/>
              </a:rPr>
              <a:t>t</a:t>
            </a:r>
            <a:r>
              <a:rPr dirty="0" sz="2150">
                <a:latin typeface="Arial"/>
                <a:cs typeface="Arial"/>
              </a:rPr>
              <a:t>i</a:t>
            </a:r>
            <a:r>
              <a:rPr dirty="0" sz="2150">
                <a:latin typeface="Arial"/>
                <a:cs typeface="Arial"/>
              </a:rPr>
              <a:t>o</a:t>
            </a:r>
            <a:r>
              <a:rPr dirty="0" sz="2150" spc="5">
                <a:latin typeface="Arial"/>
                <a:cs typeface="Arial"/>
              </a:rPr>
              <a:t>n</a:t>
            </a:r>
            <a:r>
              <a:rPr dirty="0" sz="2150" spc="-20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</a:t>
            </a:r>
            <a:r>
              <a:rPr dirty="0" sz="2150">
                <a:latin typeface="Arial"/>
                <a:cs typeface="Arial"/>
              </a:rPr>
              <a:t>f</a:t>
            </a:r>
            <a:r>
              <a:rPr dirty="0" sz="2150">
                <a:latin typeface="Arial"/>
                <a:cs typeface="Arial"/>
              </a:rPr>
              <a:t> </a:t>
            </a:r>
            <a:r>
              <a:rPr dirty="0" sz="2150" spc="35">
                <a:latin typeface="Arial"/>
                <a:cs typeface="Arial"/>
              </a:rPr>
              <a:t>t</a:t>
            </a:r>
            <a:r>
              <a:rPr dirty="0" sz="2150">
                <a:latin typeface="Arial"/>
                <a:cs typeface="Arial"/>
              </a:rPr>
              <a:t>o</a:t>
            </a:r>
            <a:r>
              <a:rPr dirty="0" sz="2150" spc="35">
                <a:latin typeface="Arial"/>
                <a:cs typeface="Arial"/>
              </a:rPr>
              <a:t>t</a:t>
            </a:r>
            <a:r>
              <a:rPr dirty="0" sz="2150" spc="-5">
                <a:latin typeface="Arial"/>
                <a:cs typeface="Arial"/>
              </a:rPr>
              <a:t>al  </a:t>
            </a:r>
            <a:r>
              <a:rPr dirty="0" sz="2150" spc="20">
                <a:latin typeface="Arial"/>
                <a:cs typeface="Arial"/>
              </a:rPr>
              <a:t>cases:</a:t>
            </a:r>
            <a:endParaRPr sz="2150">
              <a:latin typeface="Arial"/>
              <a:cs typeface="Arial"/>
            </a:endParaRPr>
          </a:p>
          <a:p>
            <a:pPr algn="ctr" marL="8993505">
              <a:lnSpc>
                <a:spcPts val="2770"/>
              </a:lnSpc>
            </a:pPr>
            <a:r>
              <a:rPr dirty="0" sz="2400" spc="20" b="1">
                <a:solidFill>
                  <a:srgbClr val="0070C0"/>
                </a:solidFill>
                <a:latin typeface="Arial"/>
                <a:cs typeface="Arial"/>
              </a:rPr>
              <a:t>10</a:t>
            </a:r>
            <a:r>
              <a:rPr dirty="0" sz="2400" spc="-35" b="1">
                <a:solidFill>
                  <a:srgbClr val="0070C0"/>
                </a:solidFill>
                <a:latin typeface="Arial"/>
                <a:cs typeface="Arial"/>
              </a:rPr>
              <a:t>.</a:t>
            </a:r>
            <a:r>
              <a:rPr dirty="0" sz="2400" spc="20" b="1">
                <a:solidFill>
                  <a:srgbClr val="0070C0"/>
                </a:solidFill>
                <a:latin typeface="Arial"/>
                <a:cs typeface="Arial"/>
              </a:rPr>
              <a:t>6</a:t>
            </a:r>
            <a:r>
              <a:rPr dirty="0" sz="2400" spc="-5" b="1">
                <a:solidFill>
                  <a:srgbClr val="0070C0"/>
                </a:solidFill>
                <a:latin typeface="Arial"/>
                <a:cs typeface="Arial"/>
              </a:rPr>
              <a:t>%</a:t>
            </a:r>
            <a:r>
              <a:rPr dirty="0" sz="2400" spc="-165" b="1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</a:t>
            </a:r>
            <a:r>
              <a:rPr dirty="0" sz="2150">
                <a:latin typeface="Arial"/>
                <a:cs typeface="Arial"/>
              </a:rPr>
              <a:t>f</a:t>
            </a:r>
            <a:r>
              <a:rPr dirty="0" sz="2150">
                <a:latin typeface="Arial"/>
                <a:cs typeface="Arial"/>
              </a:rPr>
              <a:t> </a:t>
            </a:r>
            <a:r>
              <a:rPr dirty="0" sz="2150" spc="45">
                <a:latin typeface="Arial"/>
                <a:cs typeface="Arial"/>
              </a:rPr>
              <a:t>c</a:t>
            </a:r>
            <a:r>
              <a:rPr dirty="0" sz="2150">
                <a:latin typeface="Arial"/>
                <a:cs typeface="Arial"/>
              </a:rPr>
              <a:t>a</a:t>
            </a:r>
            <a:r>
              <a:rPr dirty="0" sz="2150" spc="45">
                <a:latin typeface="Arial"/>
                <a:cs typeface="Arial"/>
              </a:rPr>
              <a:t>s</a:t>
            </a:r>
            <a:r>
              <a:rPr dirty="0" sz="2150">
                <a:latin typeface="Arial"/>
                <a:cs typeface="Arial"/>
              </a:rPr>
              <a:t>e</a:t>
            </a:r>
            <a:r>
              <a:rPr dirty="0" sz="2150" spc="5">
                <a:latin typeface="Arial"/>
                <a:cs typeface="Arial"/>
              </a:rPr>
              <a:t>s</a:t>
            </a:r>
            <a:endParaRPr sz="2150">
              <a:latin typeface="Arial"/>
              <a:cs typeface="Arial"/>
            </a:endParaRPr>
          </a:p>
          <a:p>
            <a:pPr algn="ctr" marL="9030970" marR="13970" indent="-6350">
              <a:lnSpc>
                <a:spcPts val="2560"/>
              </a:lnSpc>
              <a:spcBef>
                <a:spcPts val="114"/>
              </a:spcBef>
            </a:pPr>
            <a:r>
              <a:rPr dirty="0" sz="2150" spc="10">
                <a:latin typeface="Arial"/>
                <a:cs typeface="Arial"/>
              </a:rPr>
              <a:t>the </a:t>
            </a:r>
            <a:r>
              <a:rPr dirty="0" sz="2150" spc="-10">
                <a:latin typeface="Arial"/>
                <a:cs typeface="Arial"/>
              </a:rPr>
              <a:t>week </a:t>
            </a:r>
            <a:r>
              <a:rPr dirty="0" sz="2150" spc="-5">
                <a:latin typeface="Arial"/>
                <a:cs typeface="Arial"/>
              </a:rPr>
              <a:t>of </a:t>
            </a:r>
            <a:r>
              <a:rPr dirty="0" sz="21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</a:t>
            </a:r>
            <a:r>
              <a:rPr dirty="0" sz="2150" spc="45">
                <a:latin typeface="Arial"/>
                <a:cs typeface="Arial"/>
              </a:rPr>
              <a:t>c</a:t>
            </a:r>
            <a:r>
              <a:rPr dirty="0" sz="2150" spc="35">
                <a:latin typeface="Arial"/>
                <a:cs typeface="Arial"/>
              </a:rPr>
              <a:t>t</a:t>
            </a:r>
            <a:r>
              <a:rPr dirty="0" sz="2150">
                <a:latin typeface="Arial"/>
                <a:cs typeface="Arial"/>
              </a:rPr>
              <a:t>obe</a:t>
            </a:r>
            <a:r>
              <a:rPr dirty="0" sz="2150">
                <a:latin typeface="Arial"/>
                <a:cs typeface="Arial"/>
              </a:rPr>
              <a:t>r</a:t>
            </a:r>
            <a:r>
              <a:rPr dirty="0" sz="2150" spc="-20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10</a:t>
            </a:r>
            <a:r>
              <a:rPr dirty="0" sz="2150">
                <a:latin typeface="Arial"/>
                <a:cs typeface="Arial"/>
              </a:rPr>
              <a:t>,</a:t>
            </a:r>
            <a:r>
              <a:rPr dirty="0" sz="215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202</a:t>
            </a:r>
            <a:r>
              <a:rPr dirty="0" sz="2150" spc="5">
                <a:latin typeface="Arial"/>
                <a:cs typeface="Arial"/>
              </a:rPr>
              <a:t>1</a:t>
            </a:r>
            <a:endParaRPr sz="21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2986" y="6476531"/>
            <a:ext cx="3995420" cy="1962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Arial"/>
                <a:cs typeface="Arial"/>
              </a:rPr>
              <a:t>https://covid.cdc.gov/covid-data-tracker/#demographicsovertime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275" rIns="0" bIns="0" rtlCol="0" vert="horz">
            <a:spAutoFit/>
          </a:bodyPr>
          <a:lstStyle/>
          <a:p>
            <a:pPr marL="12700" marR="5080" indent="-635">
              <a:lnSpc>
                <a:spcPts val="4000"/>
              </a:lnSpc>
              <a:spcBef>
                <a:spcPts val="325"/>
              </a:spcBef>
            </a:pPr>
            <a:r>
              <a:rPr dirty="0" sz="3450" spc="-15"/>
              <a:t>N</a:t>
            </a:r>
            <a:r>
              <a:rPr dirty="0" sz="3450" spc="-5"/>
              <a:t>a</a:t>
            </a:r>
            <a:r>
              <a:rPr dirty="0" sz="3450" spc="-35"/>
              <a:t>t</a:t>
            </a:r>
            <a:r>
              <a:rPr dirty="0" sz="3450" spc="-5"/>
              <a:t>i</a:t>
            </a:r>
            <a:r>
              <a:rPr dirty="0" sz="3450" spc="-35"/>
              <a:t>on</a:t>
            </a:r>
            <a:r>
              <a:rPr dirty="0" sz="3450" spc="110"/>
              <a:t>w</a:t>
            </a:r>
            <a:r>
              <a:rPr dirty="0" sz="3450" spc="-5"/>
              <a:t>i</a:t>
            </a:r>
            <a:r>
              <a:rPr dirty="0" sz="3450" spc="-35"/>
              <a:t>d</a:t>
            </a:r>
            <a:r>
              <a:rPr dirty="0" sz="3450" spc="-10"/>
              <a:t>e</a:t>
            </a:r>
            <a:r>
              <a:rPr dirty="0" sz="3450" spc="-235"/>
              <a:t> </a:t>
            </a:r>
            <a:r>
              <a:rPr dirty="0" sz="3450" spc="-15"/>
              <a:t>C</a:t>
            </a:r>
            <a:r>
              <a:rPr dirty="0" sz="3450" spc="-35"/>
              <a:t>o</a:t>
            </a:r>
            <a:r>
              <a:rPr dirty="0" sz="3450" spc="-30"/>
              <a:t>m</a:t>
            </a:r>
            <a:r>
              <a:rPr dirty="0" sz="3450" spc="-30"/>
              <a:t>m</a:t>
            </a:r>
            <a:r>
              <a:rPr dirty="0" sz="3450" spc="-5"/>
              <a:t>e</a:t>
            </a:r>
            <a:r>
              <a:rPr dirty="0" sz="3450" spc="15"/>
              <a:t>r</a:t>
            </a:r>
            <a:r>
              <a:rPr dirty="0" sz="3450" spc="-5"/>
              <a:t>c</a:t>
            </a:r>
            <a:r>
              <a:rPr dirty="0" sz="3450" spc="-5"/>
              <a:t>i</a:t>
            </a:r>
            <a:r>
              <a:rPr dirty="0" sz="3450" spc="-5"/>
              <a:t>a</a:t>
            </a:r>
            <a:r>
              <a:rPr dirty="0" sz="3450" spc="-5"/>
              <a:t>l</a:t>
            </a:r>
            <a:r>
              <a:rPr dirty="0" sz="3450" spc="-235"/>
              <a:t> </a:t>
            </a:r>
            <a:r>
              <a:rPr dirty="0" sz="3450" spc="-35"/>
              <a:t>L</a:t>
            </a:r>
            <a:r>
              <a:rPr dirty="0" sz="3450" spc="-5"/>
              <a:t>a</a:t>
            </a:r>
            <a:r>
              <a:rPr dirty="0" sz="3450" spc="-35"/>
              <a:t>bo</a:t>
            </a:r>
            <a:r>
              <a:rPr dirty="0" sz="3450" spc="15"/>
              <a:t>r</a:t>
            </a:r>
            <a:r>
              <a:rPr dirty="0" sz="3450" spc="-5"/>
              <a:t>a</a:t>
            </a:r>
            <a:r>
              <a:rPr dirty="0" sz="3450" spc="-35"/>
              <a:t>t</a:t>
            </a:r>
            <a:r>
              <a:rPr dirty="0" sz="3450" spc="-35"/>
              <a:t>o</a:t>
            </a:r>
            <a:r>
              <a:rPr dirty="0" sz="3450" spc="15"/>
              <a:t>r</a:t>
            </a:r>
            <a:r>
              <a:rPr dirty="0" sz="3450" spc="-10"/>
              <a:t>y</a:t>
            </a:r>
            <a:r>
              <a:rPr dirty="0" sz="3450" spc="-235"/>
              <a:t> </a:t>
            </a:r>
            <a:r>
              <a:rPr dirty="0" sz="3450" spc="15"/>
              <a:t>S</a:t>
            </a:r>
            <a:r>
              <a:rPr dirty="0" sz="3450" spc="-15"/>
              <a:t>AR</a:t>
            </a:r>
            <a:r>
              <a:rPr dirty="0" sz="3450" spc="5"/>
              <a:t>S</a:t>
            </a:r>
            <a:r>
              <a:rPr dirty="0" sz="3450" spc="-30"/>
              <a:t>-</a:t>
            </a:r>
            <a:r>
              <a:rPr dirty="0" sz="3450" spc="-15"/>
              <a:t>C</a:t>
            </a:r>
            <a:r>
              <a:rPr dirty="0" sz="3450" spc="-35"/>
              <a:t>o</a:t>
            </a:r>
            <a:r>
              <a:rPr dirty="0" sz="3450" spc="-150"/>
              <a:t>V</a:t>
            </a:r>
            <a:r>
              <a:rPr dirty="0" sz="3450" spc="-30"/>
              <a:t>-</a:t>
            </a:r>
            <a:r>
              <a:rPr dirty="0" sz="3450" spc="-5"/>
              <a:t>2  </a:t>
            </a:r>
            <a:r>
              <a:rPr dirty="0" sz="3450" spc="15"/>
              <a:t>S</a:t>
            </a:r>
            <a:r>
              <a:rPr dirty="0" sz="3450" spc="-5"/>
              <a:t>e</a:t>
            </a:r>
            <a:r>
              <a:rPr dirty="0" sz="3450" spc="15"/>
              <a:t>r</a:t>
            </a:r>
            <a:r>
              <a:rPr dirty="0" sz="3450" spc="-35"/>
              <a:t>op</a:t>
            </a:r>
            <a:r>
              <a:rPr dirty="0" sz="3450" spc="15"/>
              <a:t>r</a:t>
            </a:r>
            <a:r>
              <a:rPr dirty="0" sz="3450" spc="-5"/>
              <a:t>e</a:t>
            </a:r>
            <a:r>
              <a:rPr dirty="0" sz="3450" spc="-85"/>
              <a:t>v</a:t>
            </a:r>
            <a:r>
              <a:rPr dirty="0" sz="3450" spc="-5"/>
              <a:t>a</a:t>
            </a:r>
            <a:r>
              <a:rPr dirty="0" sz="3450" spc="-5"/>
              <a:t>l</a:t>
            </a:r>
            <a:r>
              <a:rPr dirty="0" sz="3450" spc="-5"/>
              <a:t>e</a:t>
            </a:r>
            <a:r>
              <a:rPr dirty="0" sz="3450" spc="-35"/>
              <a:t>n</a:t>
            </a:r>
            <a:r>
              <a:rPr dirty="0" sz="3450" spc="-5"/>
              <a:t>c</a:t>
            </a:r>
            <a:r>
              <a:rPr dirty="0" sz="3450" spc="-10"/>
              <a:t>e</a:t>
            </a:r>
            <a:r>
              <a:rPr dirty="0" sz="3450" spc="-315"/>
              <a:t> </a:t>
            </a:r>
            <a:r>
              <a:rPr dirty="0" sz="3450" spc="15"/>
              <a:t>S</a:t>
            </a:r>
            <a:r>
              <a:rPr dirty="0" sz="3450" spc="-35"/>
              <a:t>u</a:t>
            </a:r>
            <a:r>
              <a:rPr dirty="0" sz="3450" spc="15"/>
              <a:t>r</a:t>
            </a:r>
            <a:r>
              <a:rPr dirty="0" sz="3450" spc="-85"/>
              <a:t>v</a:t>
            </a:r>
            <a:r>
              <a:rPr dirty="0" sz="3450" spc="-5"/>
              <a:t>ey</a:t>
            </a:r>
            <a:endParaRPr sz="34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66922" y="1260243"/>
            <a:ext cx="4764794" cy="297169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88338" y="1522389"/>
            <a:ext cx="10600690" cy="392176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6865" marR="5993765" indent="-304800">
              <a:lnSpc>
                <a:spcPts val="2560"/>
              </a:lnSpc>
              <a:spcBef>
                <a:spcPts val="21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-35">
                <a:solidFill>
                  <a:srgbClr val="2D2C2C"/>
                </a:solidFill>
                <a:latin typeface="Arial"/>
                <a:cs typeface="Arial"/>
              </a:rPr>
              <a:t>v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y</a:t>
            </a:r>
            <a:r>
              <a:rPr dirty="0" sz="2150" spc="-8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2</a:t>
            </a:r>
            <a:r>
              <a:rPr dirty="0" sz="2150" spc="4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-35">
                <a:solidFill>
                  <a:srgbClr val="2D2C2C"/>
                </a:solidFill>
                <a:latin typeface="Arial"/>
                <a:cs typeface="Arial"/>
              </a:rPr>
              <a:t>w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ee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ks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,</a:t>
            </a:r>
            <a:r>
              <a:rPr dirty="0" sz="2150" spc="-16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20">
                <a:solidFill>
                  <a:srgbClr val="2D2C2C"/>
                </a:solidFill>
                <a:latin typeface="Arial"/>
                <a:cs typeface="Arial"/>
              </a:rPr>
              <a:t>~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50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,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00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0</a:t>
            </a:r>
            <a:r>
              <a:rPr dirty="0" sz="2150" spc="-20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s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p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40">
                <a:solidFill>
                  <a:srgbClr val="2D2C2C"/>
                </a:solidFill>
                <a:latin typeface="Arial"/>
                <a:cs typeface="Arial"/>
              </a:rPr>
              <a:t>c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 spc="-35">
                <a:solidFill>
                  <a:srgbClr val="2D2C2C"/>
                </a:solidFill>
                <a:latin typeface="Arial"/>
                <a:cs typeface="Arial"/>
              </a:rPr>
              <a:t>m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-5">
                <a:solidFill>
                  <a:srgbClr val="2D2C2C"/>
                </a:solidFill>
                <a:latin typeface="Arial"/>
                <a:cs typeface="Arial"/>
              </a:rPr>
              <a:t>ns  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s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d</a:t>
            </a:r>
            <a:r>
              <a:rPr dirty="0" sz="2150" spc="-20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-45">
                <a:solidFill>
                  <a:srgbClr val="2D2C2C"/>
                </a:solidFill>
                <a:latin typeface="Arial"/>
                <a:cs typeface="Arial"/>
              </a:rPr>
              <a:t>f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o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 spc="-4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SA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S-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C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o</a:t>
            </a:r>
            <a:r>
              <a:rPr dirty="0" sz="2150" spc="-155">
                <a:solidFill>
                  <a:srgbClr val="2D2C2C"/>
                </a:solidFill>
                <a:latin typeface="Arial"/>
                <a:cs typeface="Arial"/>
              </a:rPr>
              <a:t>V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-2</a:t>
            </a:r>
            <a:r>
              <a:rPr dirty="0" sz="2150" spc="-20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an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bod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es</a:t>
            </a:r>
            <a:endParaRPr sz="2150">
              <a:latin typeface="Arial"/>
              <a:cs typeface="Arial"/>
            </a:endParaRPr>
          </a:p>
          <a:p>
            <a:pPr lvl="1" marL="1008380" marR="5821045" indent="-386715">
              <a:lnSpc>
                <a:spcPts val="2560"/>
              </a:lnSpc>
              <a:spcBef>
                <a:spcPts val="480"/>
              </a:spcBef>
              <a:buClr>
                <a:srgbClr val="532E63"/>
              </a:buClr>
              <a:buChar char="–"/>
              <a:tabLst>
                <a:tab pos="1007744" algn="l"/>
                <a:tab pos="1008380" algn="l"/>
              </a:tabLst>
            </a:pP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D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-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den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 spc="-45">
                <a:solidFill>
                  <a:srgbClr val="2D2C2C"/>
                </a:solidFill>
                <a:latin typeface="Arial"/>
                <a:cs typeface="Arial"/>
              </a:rPr>
              <a:t>f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d</a:t>
            </a:r>
            <a:r>
              <a:rPr dirty="0" sz="2150" spc="-20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s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du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a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l</a:t>
            </a:r>
            <a:r>
              <a:rPr dirty="0" sz="2150" spc="-12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s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a</a:t>
            </a:r>
            <a:r>
              <a:rPr dirty="0" sz="2150" spc="-12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-45">
                <a:solidFill>
                  <a:srgbClr val="2D2C2C"/>
                </a:solidFill>
                <a:latin typeface="Arial"/>
                <a:cs typeface="Arial"/>
              </a:rPr>
              <a:t>f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o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m  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commercial</a:t>
            </a:r>
            <a:r>
              <a:rPr dirty="0" sz="2150" spc="-12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laboratories</a:t>
            </a:r>
            <a:endParaRPr sz="2150">
              <a:latin typeface="Arial"/>
              <a:cs typeface="Arial"/>
            </a:endParaRPr>
          </a:p>
          <a:p>
            <a:pPr lvl="1" marL="1008380" indent="-386080">
              <a:lnSpc>
                <a:spcPct val="100000"/>
              </a:lnSpc>
              <a:spcBef>
                <a:spcPts val="459"/>
              </a:spcBef>
              <a:buClr>
                <a:srgbClr val="532E63"/>
              </a:buClr>
              <a:buChar char="–"/>
              <a:tabLst>
                <a:tab pos="1007744" algn="l"/>
                <a:tab pos="1008380" algn="l"/>
              </a:tabLst>
            </a:pP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L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 spc="-35">
                <a:solidFill>
                  <a:srgbClr val="2D2C2C"/>
                </a:solidFill>
                <a:latin typeface="Arial"/>
                <a:cs typeface="Arial"/>
              </a:rPr>
              <a:t>m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d</a:t>
            </a:r>
            <a:r>
              <a:rPr dirty="0" sz="2150" spc="-12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ped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a</a:t>
            </a:r>
            <a:r>
              <a:rPr dirty="0" sz="2150" spc="35">
                <a:solidFill>
                  <a:srgbClr val="2D2C2C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r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 spc="5">
                <a:solidFill>
                  <a:srgbClr val="2D2C2C"/>
                </a:solidFill>
                <a:latin typeface="Arial"/>
                <a:cs typeface="Arial"/>
              </a:rPr>
              <a:t>c</a:t>
            </a:r>
            <a:r>
              <a:rPr dirty="0" sz="2150" spc="-16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150" spc="45">
                <a:solidFill>
                  <a:srgbClr val="2D2C2C"/>
                </a:solidFill>
                <a:latin typeface="Arial"/>
                <a:cs typeface="Arial"/>
              </a:rPr>
              <a:t>s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p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 spc="40">
                <a:solidFill>
                  <a:srgbClr val="2D2C2C"/>
                </a:solidFill>
                <a:latin typeface="Arial"/>
                <a:cs typeface="Arial"/>
              </a:rPr>
              <a:t>c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i</a:t>
            </a:r>
            <a:r>
              <a:rPr dirty="0" sz="2150" spc="-35">
                <a:solidFill>
                  <a:srgbClr val="2D2C2C"/>
                </a:solidFill>
                <a:latin typeface="Arial"/>
                <a:cs typeface="Arial"/>
              </a:rPr>
              <a:t>m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e</a:t>
            </a:r>
            <a:r>
              <a:rPr dirty="0" sz="2150">
                <a:solidFill>
                  <a:srgbClr val="2D2C2C"/>
                </a:solidFill>
                <a:latin typeface="Arial"/>
                <a:cs typeface="Arial"/>
              </a:rPr>
              <a:t>ns</a:t>
            </a:r>
            <a:endParaRPr sz="215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532E63"/>
              </a:buClr>
              <a:buFont typeface="Arial"/>
              <a:buChar char="–"/>
            </a:pP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532E63"/>
              </a:buClr>
              <a:buFont typeface="Arial"/>
              <a:buChar char="–"/>
            </a:pPr>
            <a:endParaRPr sz="2350">
              <a:latin typeface="Arial"/>
              <a:cs typeface="Arial"/>
            </a:endParaRPr>
          </a:p>
          <a:p>
            <a:pPr marL="316865" indent="-304800">
              <a:lnSpc>
                <a:spcPct val="100000"/>
              </a:lnSpc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age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-</a:t>
            </a: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150" spc="-45">
                <a:solidFill>
                  <a:srgbClr val="292929"/>
                </a:solidFill>
                <a:latin typeface="Arial"/>
                <a:cs typeface="Arial"/>
              </a:rPr>
              <a:t>f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150" spc="-2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ana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ys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:</a:t>
            </a:r>
            <a:endParaRPr sz="2150">
              <a:latin typeface="Arial"/>
              <a:cs typeface="Arial"/>
            </a:endParaRPr>
          </a:p>
          <a:p>
            <a:pPr lvl="1" marL="1007744" marR="5080" indent="-386080">
              <a:lnSpc>
                <a:spcPts val="2560"/>
              </a:lnSpc>
              <a:spcBef>
                <a:spcPts val="560"/>
              </a:spcBef>
              <a:buClr>
                <a:srgbClr val="532E63"/>
              </a:buClr>
              <a:buChar char="–"/>
              <a:tabLst>
                <a:tab pos="1007744" algn="l"/>
                <a:tab pos="1008380" algn="l"/>
              </a:tabLst>
            </a:pPr>
            <a:r>
              <a:rPr dirty="0" sz="2150" spc="15">
                <a:solidFill>
                  <a:srgbClr val="292929"/>
                </a:solidFill>
                <a:latin typeface="Arial"/>
                <a:cs typeface="Arial"/>
              </a:rPr>
              <a:t>Restricted</a:t>
            </a:r>
            <a:r>
              <a:rPr dirty="0" sz="2150" spc="-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20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15</a:t>
            </a:r>
            <a:r>
              <a:rPr dirty="0" sz="21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10">
                <a:solidFill>
                  <a:srgbClr val="292929"/>
                </a:solidFill>
                <a:latin typeface="Arial"/>
                <a:cs typeface="Arial"/>
              </a:rPr>
              <a:t>jurisdictions</a:t>
            </a:r>
            <a:r>
              <a:rPr dirty="0" sz="2150" spc="-2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10">
                <a:solidFill>
                  <a:srgbClr val="292929"/>
                </a:solidFill>
                <a:latin typeface="Arial"/>
                <a:cs typeface="Arial"/>
              </a:rPr>
              <a:t>that</a:t>
            </a:r>
            <a:r>
              <a:rPr dirty="0" sz="2150" spc="-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include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≥100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specimens</a:t>
            </a:r>
            <a:r>
              <a:rPr dirty="0" sz="2150" spc="-1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-10">
                <a:solidFill>
                  <a:srgbClr val="292929"/>
                </a:solidFill>
                <a:latin typeface="Arial"/>
                <a:cs typeface="Arial"/>
              </a:rPr>
              <a:t>from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150" spc="-11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aged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5– </a:t>
            </a:r>
            <a:r>
              <a:rPr dirty="0" sz="2150" spc="-5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-80">
                <a:solidFill>
                  <a:srgbClr val="292929"/>
                </a:solidFill>
                <a:latin typeface="Arial"/>
                <a:cs typeface="Arial"/>
              </a:rPr>
              <a:t>11</a:t>
            </a:r>
            <a:r>
              <a:rPr dirty="0" sz="21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10">
                <a:solidFill>
                  <a:srgbClr val="292929"/>
                </a:solidFill>
                <a:latin typeface="Arial"/>
                <a:cs typeface="Arial"/>
              </a:rPr>
              <a:t>years</a:t>
            </a:r>
            <a:r>
              <a:rPr dirty="0" sz="2150" spc="-8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per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2</a:t>
            </a:r>
            <a:r>
              <a:rPr dirty="0" sz="21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months</a:t>
            </a:r>
            <a:endParaRPr sz="2150">
              <a:latin typeface="Arial"/>
              <a:cs typeface="Arial"/>
            </a:endParaRPr>
          </a:p>
          <a:p>
            <a:pPr lvl="1" marL="1007744" indent="-386715">
              <a:lnSpc>
                <a:spcPct val="100000"/>
              </a:lnSpc>
              <a:spcBef>
                <a:spcPts val="459"/>
              </a:spcBef>
              <a:buClr>
                <a:srgbClr val="532E63"/>
              </a:buClr>
              <a:buChar char="–"/>
              <a:tabLst>
                <a:tab pos="1007744" algn="l"/>
                <a:tab pos="1008380" algn="l"/>
              </a:tabLst>
            </a:pP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150" spc="-4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150" spc="-2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1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150" spc="-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bod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y</a:t>
            </a:r>
            <a:r>
              <a:rPr dirty="0" sz="2150" spc="-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an</a:t>
            </a:r>
            <a:r>
              <a:rPr dirty="0" sz="2150" spc="3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-</a:t>
            </a:r>
            <a:r>
              <a:rPr dirty="0" sz="2150" spc="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150" spc="-1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150" spc="4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150" spc="4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150">
                <a:solidFill>
                  <a:srgbClr val="292929"/>
                </a:solidFill>
                <a:latin typeface="Arial"/>
                <a:cs typeface="Arial"/>
              </a:rPr>
              <a:t>ay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18650" y="6213911"/>
            <a:ext cx="67138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https://covid.cdc.gov/covid-data-tracker/#national-lab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https://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  <a:hlinkClick r:id="rId3"/>
              </a:rPr>
              <a:t>www.cdc.gov/coronavirus/2019-ncov/cases-updates/geographic-seroprevalence-surveys.html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14758"/>
            <a:ext cx="9720580" cy="10420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dirty="0" sz="2800" spc="-45"/>
              <a:t>Weighted</a:t>
            </a:r>
            <a:r>
              <a:rPr dirty="0" sz="2800" spc="320"/>
              <a:t> </a:t>
            </a:r>
            <a:r>
              <a:rPr dirty="0" sz="2800" spc="-50"/>
              <a:t>SARS-CoV-2</a:t>
            </a:r>
            <a:r>
              <a:rPr dirty="0" sz="2800" spc="320"/>
              <a:t> </a:t>
            </a:r>
            <a:r>
              <a:rPr dirty="0" sz="2800" spc="-25"/>
              <a:t>Infection-Induced</a:t>
            </a:r>
            <a:r>
              <a:rPr dirty="0" sz="2800" spc="325"/>
              <a:t> </a:t>
            </a:r>
            <a:r>
              <a:rPr dirty="0" sz="2800" spc="-30"/>
              <a:t>Seroprevalence: </a:t>
            </a:r>
            <a:r>
              <a:rPr dirty="0" sz="2800" spc="-760"/>
              <a:t> </a:t>
            </a:r>
            <a:r>
              <a:rPr dirty="0" sz="2800" spc="-25"/>
              <a:t>15</a:t>
            </a:r>
            <a:r>
              <a:rPr dirty="0" sz="2800" spc="65"/>
              <a:t> </a:t>
            </a:r>
            <a:r>
              <a:rPr dirty="0" sz="2800" spc="-10"/>
              <a:t>U.S.</a:t>
            </a:r>
            <a:r>
              <a:rPr dirty="0" sz="2800" spc="-40"/>
              <a:t> </a:t>
            </a:r>
            <a:r>
              <a:rPr dirty="0" sz="2800" spc="-25"/>
              <a:t>jurisdictions</a:t>
            </a:r>
            <a:r>
              <a:rPr dirty="0" sz="2800" spc="305"/>
              <a:t> </a:t>
            </a:r>
            <a:r>
              <a:rPr dirty="0" sz="2800" spc="-20"/>
              <a:t>by</a:t>
            </a:r>
            <a:r>
              <a:rPr dirty="0" sz="2800" spc="-15"/>
              <a:t> </a:t>
            </a:r>
            <a:r>
              <a:rPr dirty="0" sz="2800" spc="-75"/>
              <a:t>Age</a:t>
            </a:r>
            <a:r>
              <a:rPr dirty="0" sz="2800" spc="225"/>
              <a:t> </a:t>
            </a:r>
            <a:r>
              <a:rPr dirty="0" sz="2800" spc="-30"/>
              <a:t>Group,</a:t>
            </a:r>
            <a:r>
              <a:rPr dirty="0" sz="2800" spc="120"/>
              <a:t> </a:t>
            </a:r>
            <a:r>
              <a:rPr dirty="0" sz="2800" spc="-25"/>
              <a:t>Nov</a:t>
            </a:r>
            <a:r>
              <a:rPr dirty="0" sz="2800" spc="65"/>
              <a:t> </a:t>
            </a:r>
            <a:r>
              <a:rPr dirty="0" sz="2800" spc="-40"/>
              <a:t>2020–Jun</a:t>
            </a:r>
            <a:r>
              <a:rPr dirty="0" sz="2800" spc="310"/>
              <a:t> </a:t>
            </a:r>
            <a:r>
              <a:rPr dirty="0" sz="2800" spc="-45"/>
              <a:t>2021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88340" y="1568027"/>
            <a:ext cx="4566285" cy="4431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marR="29209" indent="-304800">
              <a:lnSpc>
                <a:spcPct val="100000"/>
              </a:lnSpc>
              <a:spcBef>
                <a:spcPts val="10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000" spc="-1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2000" spc="-3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000" spc="-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c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on</a:t>
            </a:r>
            <a:r>
              <a:rPr dirty="0" sz="2000" spc="3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en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y</a:t>
            </a:r>
            <a:r>
              <a:rPr dirty="0" sz="2000" spc="-2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ha</a:t>
            </a:r>
            <a:r>
              <a:rPr dirty="0" sz="2000" spc="-120">
                <a:solidFill>
                  <a:srgbClr val="292929"/>
                </a:solidFill>
                <a:latin typeface="Arial"/>
                <a:cs typeface="Arial"/>
              </a:rPr>
              <a:t>v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gher  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seroprevalence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15">
                <a:solidFill>
                  <a:srgbClr val="292929"/>
                </a:solidFill>
                <a:latin typeface="Arial"/>
                <a:cs typeface="Arial"/>
              </a:rPr>
              <a:t>estimates</a:t>
            </a:r>
            <a:r>
              <a:rPr dirty="0" sz="2000" spc="-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than</a:t>
            </a:r>
            <a:r>
              <a:rPr dirty="0" sz="2000" spc="-7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endParaRPr sz="2000">
              <a:latin typeface="Arial"/>
              <a:cs typeface="Arial"/>
            </a:endParaRPr>
          </a:p>
          <a:p>
            <a:pPr marL="317500" marR="181610" indent="-304800">
              <a:lnSpc>
                <a:spcPct val="100000"/>
              </a:lnSpc>
              <a:spcBef>
                <a:spcPts val="48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Age</a:t>
            </a:r>
            <a:r>
              <a:rPr dirty="0" sz="2000" spc="-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-40">
                <a:solidFill>
                  <a:srgbClr val="292929"/>
                </a:solidFill>
                <a:latin typeface="Arial"/>
                <a:cs typeface="Arial"/>
              </a:rPr>
              <a:t>5–11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-30">
                <a:solidFill>
                  <a:srgbClr val="292929"/>
                </a:solidFill>
                <a:latin typeface="Arial"/>
                <a:cs typeface="Arial"/>
              </a:rPr>
              <a:t>have</a:t>
            </a:r>
            <a:r>
              <a:rPr dirty="0" sz="2000" spc="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the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 highest </a:t>
            </a:r>
            <a:r>
              <a:rPr dirty="0" sz="200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seroprevalence,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but 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confidence </a:t>
            </a:r>
            <a:r>
              <a:rPr dirty="0" sz="200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 spc="-3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-120">
                <a:solidFill>
                  <a:srgbClr val="292929"/>
                </a:solidFill>
                <a:latin typeface="Arial"/>
                <a:cs typeface="Arial"/>
              </a:rPr>
              <a:t>v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200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000" spc="-120">
                <a:solidFill>
                  <a:srgbClr val="292929"/>
                </a:solidFill>
                <a:latin typeface="Arial"/>
                <a:cs typeface="Arial"/>
              </a:rPr>
              <a:t>v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2000" spc="-3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p</a:t>
            </a:r>
            <a:r>
              <a:rPr dirty="0" sz="200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70">
                <a:solidFill>
                  <a:srgbClr val="292929"/>
                </a:solidFill>
                <a:latin typeface="Arial"/>
                <a:cs typeface="Arial"/>
              </a:rPr>
              <a:t>w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h</a:t>
            </a:r>
            <a:r>
              <a:rPr dirty="0" sz="2000" spc="-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he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-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ped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2000" spc="-3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2000" spc="30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c  age</a:t>
            </a: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groups</a:t>
            </a:r>
            <a:endParaRPr sz="2000">
              <a:latin typeface="Arial"/>
              <a:cs typeface="Arial"/>
            </a:endParaRPr>
          </a:p>
          <a:p>
            <a:pPr marL="317500" marR="5080" indent="-304800">
              <a:lnSpc>
                <a:spcPct val="100000"/>
              </a:lnSpc>
              <a:spcBef>
                <a:spcPts val="48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000" spc="5">
                <a:solidFill>
                  <a:srgbClr val="292929"/>
                </a:solidFill>
                <a:latin typeface="Arial"/>
                <a:cs typeface="Arial"/>
              </a:rPr>
              <a:t>Age </a:t>
            </a:r>
            <a:r>
              <a:rPr dirty="0" sz="2000" spc="-40">
                <a:solidFill>
                  <a:srgbClr val="292929"/>
                </a:solidFill>
                <a:latin typeface="Arial"/>
                <a:cs typeface="Arial"/>
              </a:rPr>
              <a:t>5–11 </a:t>
            </a:r>
            <a:r>
              <a:rPr dirty="0" sz="2000" spc="-5">
                <a:solidFill>
                  <a:srgbClr val="292929"/>
                </a:solidFill>
                <a:latin typeface="Arial"/>
                <a:cs typeface="Arial"/>
              </a:rPr>
              <a:t>seroprevalence </a:t>
            </a:r>
            <a:r>
              <a:rPr dirty="0" sz="2000" spc="10">
                <a:solidFill>
                  <a:srgbClr val="292929"/>
                </a:solidFill>
                <a:latin typeface="Arial"/>
                <a:cs typeface="Arial"/>
              </a:rPr>
              <a:t>increased </a:t>
            </a:r>
            <a:r>
              <a:rPr dirty="0" sz="2000" spc="1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92929"/>
                </a:solidFill>
                <a:latin typeface="Arial"/>
                <a:cs typeface="Arial"/>
              </a:rPr>
              <a:t>from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13% </a:t>
            </a:r>
            <a:r>
              <a:rPr dirty="0" sz="2000" spc="15">
                <a:solidFill>
                  <a:srgbClr val="292929"/>
                </a:solidFill>
                <a:latin typeface="Arial"/>
                <a:cs typeface="Arial"/>
              </a:rPr>
              <a:t>in </a:t>
            </a:r>
            <a:r>
              <a:rPr dirty="0" sz="2000" spc="-20">
                <a:solidFill>
                  <a:srgbClr val="292929"/>
                </a:solidFill>
                <a:latin typeface="Arial"/>
                <a:cs typeface="Arial"/>
              </a:rPr>
              <a:t>Nov–Dec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2020 to 42% </a:t>
            </a:r>
            <a:r>
              <a:rPr dirty="0" sz="2000" spc="15">
                <a:solidFill>
                  <a:srgbClr val="292929"/>
                </a:solidFill>
                <a:latin typeface="Arial"/>
                <a:cs typeface="Arial"/>
              </a:rPr>
              <a:t>in </a:t>
            </a:r>
            <a:r>
              <a:rPr dirty="0" sz="2000" spc="-5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May–June</a:t>
            </a:r>
            <a:r>
              <a:rPr dirty="0" sz="2000" spc="-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92929"/>
                </a:solidFill>
                <a:latin typeface="Arial"/>
                <a:cs typeface="Arial"/>
              </a:rPr>
              <a:t>2021</a:t>
            </a:r>
            <a:endParaRPr sz="200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39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Number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>
                <a:solidFill>
                  <a:srgbClr val="292929"/>
                </a:solidFill>
                <a:latin typeface="Arial"/>
                <a:cs typeface="Arial"/>
              </a:rPr>
              <a:t>of</a:t>
            </a:r>
            <a:r>
              <a:rPr dirty="0" sz="1850" spc="-6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15">
                <a:solidFill>
                  <a:srgbClr val="292929"/>
                </a:solidFill>
                <a:latin typeface="Arial"/>
                <a:cs typeface="Arial"/>
              </a:rPr>
              <a:t>infections</a:t>
            </a:r>
            <a:r>
              <a:rPr dirty="0" sz="1850" spc="-15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25">
                <a:solidFill>
                  <a:srgbClr val="292929"/>
                </a:solidFill>
                <a:latin typeface="Arial"/>
                <a:cs typeface="Arial"/>
              </a:rPr>
              <a:t>per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10">
                <a:solidFill>
                  <a:srgbClr val="292929"/>
                </a:solidFill>
                <a:latin typeface="Arial"/>
                <a:cs typeface="Arial"/>
              </a:rPr>
              <a:t>reported</a:t>
            </a:r>
            <a:r>
              <a:rPr dirty="0" sz="1850" spc="-1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10">
                <a:solidFill>
                  <a:srgbClr val="292929"/>
                </a:solidFill>
                <a:latin typeface="Arial"/>
                <a:cs typeface="Arial"/>
              </a:rPr>
              <a:t>case*:</a:t>
            </a:r>
            <a:endParaRPr sz="1850">
              <a:latin typeface="Arial"/>
              <a:cs typeface="Arial"/>
            </a:endParaRPr>
          </a:p>
          <a:p>
            <a:pPr lvl="1" marL="1008380" indent="-386080">
              <a:lnSpc>
                <a:spcPts val="2190"/>
              </a:lnSpc>
              <a:spcBef>
                <a:spcPts val="420"/>
              </a:spcBef>
              <a:buClr>
                <a:srgbClr val="532E63"/>
              </a:buClr>
              <a:buChar char="–"/>
              <a:tabLst>
                <a:tab pos="1007744" algn="l"/>
                <a:tab pos="1008380" algn="l"/>
              </a:tabLst>
            </a:pP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G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2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1850" spc="-204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p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pu</a:t>
            </a:r>
            <a:r>
              <a:rPr dirty="0" sz="1850" spc="-95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t</a:t>
            </a:r>
            <a:r>
              <a:rPr dirty="0" sz="1850" spc="-1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o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:</a:t>
            </a:r>
            <a:r>
              <a:rPr dirty="0" sz="1850" spc="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25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1850" spc="-1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1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850" spc="-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5" b="1">
                <a:solidFill>
                  <a:srgbClr val="292929"/>
                </a:solidFill>
                <a:latin typeface="Arial"/>
                <a:cs typeface="Arial"/>
              </a:rPr>
              <a:t>2</a:t>
            </a:r>
            <a:r>
              <a:rPr dirty="0" sz="1850" spc="-40" b="1">
                <a:solidFill>
                  <a:srgbClr val="292929"/>
                </a:solidFill>
                <a:latin typeface="Arial"/>
                <a:cs typeface="Arial"/>
              </a:rPr>
              <a:t>.4</a:t>
            </a:r>
            <a:endParaRPr sz="1850">
              <a:latin typeface="Arial"/>
              <a:cs typeface="Arial"/>
            </a:endParaRPr>
          </a:p>
          <a:p>
            <a:pPr marL="1007744">
              <a:lnSpc>
                <a:spcPts val="2190"/>
              </a:lnSpc>
            </a:pPr>
            <a:r>
              <a:rPr dirty="0" sz="1850" spc="20">
                <a:solidFill>
                  <a:srgbClr val="292929"/>
                </a:solidFill>
                <a:latin typeface="Arial"/>
                <a:cs typeface="Arial"/>
              </a:rPr>
              <a:t>(</a:t>
            </a:r>
            <a:r>
              <a:rPr dirty="0" sz="1850" spc="2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ng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:</a:t>
            </a:r>
            <a:r>
              <a:rPr dirty="0" sz="1850" spc="-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2</a:t>
            </a: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.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0–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3</a:t>
            </a: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.</a:t>
            </a:r>
            <a:r>
              <a:rPr dirty="0" sz="1850" spc="10">
                <a:solidFill>
                  <a:srgbClr val="292929"/>
                </a:solidFill>
                <a:latin typeface="Arial"/>
                <a:cs typeface="Arial"/>
              </a:rPr>
              <a:t>9)</a:t>
            </a:r>
            <a:endParaRPr sz="1850">
              <a:latin typeface="Arial"/>
              <a:cs typeface="Arial"/>
            </a:endParaRPr>
          </a:p>
          <a:p>
            <a:pPr lvl="1" marL="1008380" indent="-386080">
              <a:lnSpc>
                <a:spcPts val="2190"/>
              </a:lnSpc>
              <a:spcBef>
                <a:spcPts val="340"/>
              </a:spcBef>
              <a:buClr>
                <a:srgbClr val="532E63"/>
              </a:buClr>
              <a:buChar char="–"/>
              <a:tabLst>
                <a:tab pos="1007744" algn="l"/>
                <a:tab pos="1008380" algn="l"/>
              </a:tabLst>
            </a:pP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g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0–1</a:t>
            </a:r>
            <a:r>
              <a:rPr dirty="0" sz="1850" spc="-10">
                <a:solidFill>
                  <a:srgbClr val="292929"/>
                </a:solidFill>
                <a:latin typeface="Arial"/>
                <a:cs typeface="Arial"/>
              </a:rPr>
              <a:t>7</a:t>
            </a:r>
            <a:r>
              <a:rPr dirty="0" sz="1850" spc="-10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45">
                <a:solidFill>
                  <a:srgbClr val="292929"/>
                </a:solidFill>
                <a:latin typeface="Arial"/>
                <a:cs typeface="Arial"/>
              </a:rPr>
              <a:t>y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ea</a:t>
            </a:r>
            <a:r>
              <a:rPr dirty="0" sz="1850" spc="2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850" spc="35">
                <a:solidFill>
                  <a:srgbClr val="292929"/>
                </a:solidFill>
                <a:latin typeface="Arial"/>
                <a:cs typeface="Arial"/>
              </a:rPr>
              <a:t>s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:</a:t>
            </a:r>
            <a:r>
              <a:rPr dirty="0" sz="1850" spc="-229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-25">
                <a:solidFill>
                  <a:srgbClr val="292929"/>
                </a:solidFill>
                <a:latin typeface="Arial"/>
                <a:cs typeface="Arial"/>
              </a:rPr>
              <a:t>M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d</a:t>
            </a:r>
            <a:r>
              <a:rPr dirty="0" sz="1850" spc="-15">
                <a:solidFill>
                  <a:srgbClr val="292929"/>
                </a:solidFill>
                <a:latin typeface="Arial"/>
                <a:cs typeface="Arial"/>
              </a:rPr>
              <a:t>i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10">
                <a:solidFill>
                  <a:srgbClr val="292929"/>
                </a:solidFill>
                <a:latin typeface="Arial"/>
                <a:cs typeface="Arial"/>
              </a:rPr>
              <a:t>n</a:t>
            </a:r>
            <a:r>
              <a:rPr dirty="0" sz="1850" spc="-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5" b="1">
                <a:solidFill>
                  <a:srgbClr val="292929"/>
                </a:solidFill>
                <a:latin typeface="Arial"/>
                <a:cs typeface="Arial"/>
              </a:rPr>
              <a:t>6</a:t>
            </a:r>
            <a:r>
              <a:rPr dirty="0" sz="1850" spc="-40" b="1">
                <a:solidFill>
                  <a:srgbClr val="292929"/>
                </a:solidFill>
                <a:latin typeface="Arial"/>
                <a:cs typeface="Arial"/>
              </a:rPr>
              <a:t>.2</a:t>
            </a:r>
            <a:endParaRPr sz="1850">
              <a:latin typeface="Arial"/>
              <a:cs typeface="Arial"/>
            </a:endParaRPr>
          </a:p>
          <a:p>
            <a:pPr marL="1007744">
              <a:lnSpc>
                <a:spcPts val="2190"/>
              </a:lnSpc>
            </a:pPr>
            <a:r>
              <a:rPr dirty="0" sz="1850" spc="20">
                <a:solidFill>
                  <a:srgbClr val="292929"/>
                </a:solidFill>
                <a:latin typeface="Arial"/>
                <a:cs typeface="Arial"/>
              </a:rPr>
              <a:t>(</a:t>
            </a:r>
            <a:r>
              <a:rPr dirty="0" sz="1850" spc="20">
                <a:solidFill>
                  <a:srgbClr val="292929"/>
                </a:solidFill>
                <a:latin typeface="Arial"/>
                <a:cs typeface="Arial"/>
              </a:rPr>
              <a:t>R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a</a:t>
            </a:r>
            <a:r>
              <a:rPr dirty="0" sz="1850" spc="-75">
                <a:solidFill>
                  <a:srgbClr val="292929"/>
                </a:solidFill>
                <a:latin typeface="Arial"/>
                <a:cs typeface="Arial"/>
              </a:rPr>
              <a:t>ng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dirty="0" sz="1850" spc="-5">
                <a:solidFill>
                  <a:srgbClr val="292929"/>
                </a:solidFill>
                <a:latin typeface="Arial"/>
                <a:cs typeface="Arial"/>
              </a:rPr>
              <a:t>:</a:t>
            </a:r>
            <a:r>
              <a:rPr dirty="0" sz="1850" spc="-1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4</a:t>
            </a: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.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7–</a:t>
            </a:r>
            <a:r>
              <a:rPr dirty="0" sz="1850" spc="5">
                <a:solidFill>
                  <a:srgbClr val="292929"/>
                </a:solidFill>
                <a:latin typeface="Arial"/>
                <a:cs typeface="Arial"/>
              </a:rPr>
              <a:t>8</a:t>
            </a:r>
            <a:r>
              <a:rPr dirty="0" sz="1850" spc="-40">
                <a:solidFill>
                  <a:srgbClr val="292929"/>
                </a:solidFill>
                <a:latin typeface="Arial"/>
                <a:cs typeface="Arial"/>
              </a:rPr>
              <a:t>.</a:t>
            </a:r>
            <a:r>
              <a:rPr dirty="0" sz="1850" spc="10">
                <a:solidFill>
                  <a:srgbClr val="292929"/>
                </a:solidFill>
                <a:latin typeface="Arial"/>
                <a:cs typeface="Arial"/>
              </a:rPr>
              <a:t>9)</a:t>
            </a:r>
            <a:endParaRPr sz="185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44183" y="1471059"/>
            <a:ext cx="6277688" cy="47610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36851" y="6477881"/>
            <a:ext cx="78663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solidFill>
                  <a:srgbClr val="000308"/>
                </a:solidFill>
                <a:latin typeface="Arial"/>
                <a:cs typeface="Arial"/>
              </a:rPr>
              <a:t>* Restricted</a:t>
            </a:r>
            <a:r>
              <a:rPr dirty="0" sz="1200" spc="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0308"/>
                </a:solidFill>
                <a:latin typeface="Arial"/>
                <a:cs typeface="Arial"/>
              </a:rPr>
              <a:t>to</a:t>
            </a:r>
            <a:r>
              <a:rPr dirty="0" sz="1200" spc="-4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jurisdictions</a:t>
            </a:r>
            <a:r>
              <a:rPr dirty="0" sz="1200" spc="11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that</a:t>
            </a:r>
            <a:r>
              <a:rPr dirty="0" sz="1200" spc="1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provided</a:t>
            </a:r>
            <a:r>
              <a:rPr dirty="0" sz="1200" spc="12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age</a:t>
            </a:r>
            <a:r>
              <a:rPr dirty="0" sz="1200" spc="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0308"/>
                </a:solidFill>
                <a:latin typeface="Arial"/>
                <a:cs typeface="Arial"/>
              </a:rPr>
              <a:t>data</a:t>
            </a:r>
            <a:r>
              <a:rPr dirty="0" sz="1200" spc="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for</a:t>
            </a:r>
            <a:r>
              <a:rPr dirty="0" sz="1200" spc="6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&gt;90%</a:t>
            </a:r>
            <a:r>
              <a:rPr dirty="0" sz="1200" spc="4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of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30">
                <a:solidFill>
                  <a:srgbClr val="000308"/>
                </a:solidFill>
                <a:latin typeface="Arial"/>
                <a:cs typeface="Arial"/>
              </a:rPr>
              <a:t>individual</a:t>
            </a:r>
            <a:r>
              <a:rPr dirty="0" sz="1200" spc="20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10">
                <a:solidFill>
                  <a:srgbClr val="000308"/>
                </a:solidFill>
                <a:latin typeface="Arial"/>
                <a:cs typeface="Arial"/>
              </a:rPr>
              <a:t>cases:</a:t>
            </a:r>
            <a:r>
              <a:rPr dirty="0" sz="1200" spc="-9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CA,</a:t>
            </a:r>
            <a:r>
              <a:rPr dirty="0" sz="1200" spc="1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000308"/>
                </a:solidFill>
                <a:latin typeface="Arial"/>
                <a:cs typeface="Arial"/>
              </a:rPr>
              <a:t>IL,</a:t>
            </a:r>
            <a:r>
              <a:rPr dirty="0" sz="1200" spc="13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80">
                <a:solidFill>
                  <a:srgbClr val="000308"/>
                </a:solidFill>
                <a:latin typeface="Arial"/>
                <a:cs typeface="Arial"/>
              </a:rPr>
              <a:t>NV,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40">
                <a:solidFill>
                  <a:srgbClr val="000308"/>
                </a:solidFill>
                <a:latin typeface="Arial"/>
                <a:cs typeface="Arial"/>
              </a:rPr>
              <a:t>NJ,</a:t>
            </a:r>
            <a:r>
              <a:rPr dirty="0" sz="1200" spc="1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NC,</a:t>
            </a:r>
            <a:r>
              <a:rPr dirty="0" sz="1200" spc="50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OH,</a:t>
            </a:r>
            <a:r>
              <a:rPr dirty="0" sz="1200" spc="5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0308"/>
                </a:solidFill>
                <a:latin typeface="Arial"/>
                <a:cs typeface="Arial"/>
              </a:rPr>
              <a:t>SC,</a:t>
            </a:r>
            <a:r>
              <a:rPr dirty="0" sz="1200" spc="-25">
                <a:solidFill>
                  <a:srgbClr val="000308"/>
                </a:solidFill>
                <a:latin typeface="Arial"/>
                <a:cs typeface="Arial"/>
              </a:rPr>
              <a:t> and</a:t>
            </a:r>
            <a:r>
              <a:rPr dirty="0" sz="1200" spc="35">
                <a:solidFill>
                  <a:srgbClr val="000308"/>
                </a:solidFill>
                <a:latin typeface="Arial"/>
                <a:cs typeface="Arial"/>
              </a:rPr>
              <a:t> </a:t>
            </a:r>
            <a:r>
              <a:rPr dirty="0" sz="1200" spc="-15">
                <a:solidFill>
                  <a:srgbClr val="000308"/>
                </a:solidFill>
                <a:latin typeface="Arial"/>
                <a:cs typeface="Arial"/>
              </a:rPr>
              <a:t>TN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546393"/>
            <a:ext cx="5688965" cy="59880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750" spc="-10"/>
              <a:t>Seroprevalence</a:t>
            </a:r>
            <a:r>
              <a:rPr dirty="0" sz="3750" spc="-155"/>
              <a:t> </a:t>
            </a:r>
            <a:r>
              <a:rPr dirty="0" sz="3750" spc="15"/>
              <a:t>Findings</a:t>
            </a:r>
            <a:endParaRPr sz="3750"/>
          </a:p>
        </p:txBody>
      </p:sp>
      <p:sp>
        <p:nvSpPr>
          <p:cNvPr id="3" name="object 3"/>
          <p:cNvSpPr txBox="1"/>
          <p:nvPr/>
        </p:nvSpPr>
        <p:spPr>
          <a:xfrm>
            <a:off x="688340" y="1409001"/>
            <a:ext cx="10768330" cy="446151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317500" marR="717550" indent="-304800">
              <a:lnSpc>
                <a:spcPts val="3120"/>
              </a:lnSpc>
              <a:spcBef>
                <a:spcPts val="240"/>
              </a:spcBef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650" spc="-50">
                <a:solidFill>
                  <a:srgbClr val="292929"/>
                </a:solidFill>
                <a:latin typeface="Arial"/>
                <a:cs typeface="Arial"/>
              </a:rPr>
              <a:t>Seroprevalence</a:t>
            </a:r>
            <a:r>
              <a:rPr dirty="0" sz="2650" spc="2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data</a:t>
            </a:r>
            <a:r>
              <a:rPr dirty="0" sz="2650" spc="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5">
                <a:solidFill>
                  <a:srgbClr val="292929"/>
                </a:solidFill>
                <a:latin typeface="Arial"/>
                <a:cs typeface="Arial"/>
              </a:rPr>
              <a:t>suggest</a:t>
            </a:r>
            <a:r>
              <a:rPr dirty="0" sz="2650" spc="-30">
                <a:solidFill>
                  <a:srgbClr val="292929"/>
                </a:solidFill>
                <a:latin typeface="Arial"/>
                <a:cs typeface="Arial"/>
              </a:rPr>
              <a:t> infections</a:t>
            </a:r>
            <a:r>
              <a:rPr dirty="0" sz="2650" spc="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5">
                <a:solidFill>
                  <a:srgbClr val="292929"/>
                </a:solidFill>
                <a:latin typeface="Arial"/>
                <a:cs typeface="Arial"/>
              </a:rPr>
              <a:t>less</a:t>
            </a:r>
            <a:r>
              <a:rPr dirty="0" sz="2650" spc="-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likely</a:t>
            </a:r>
            <a:r>
              <a:rPr dirty="0" sz="2650" spc="1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15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5">
                <a:solidFill>
                  <a:srgbClr val="292929"/>
                </a:solidFill>
                <a:latin typeface="Arial"/>
                <a:cs typeface="Arial"/>
              </a:rPr>
              <a:t>be </a:t>
            </a:r>
            <a:r>
              <a:rPr dirty="0" sz="2650" spc="-7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55">
                <a:solidFill>
                  <a:srgbClr val="292929"/>
                </a:solidFill>
                <a:latin typeface="Arial"/>
                <a:cs typeface="Arial"/>
              </a:rPr>
              <a:t>reported</a:t>
            </a:r>
            <a:r>
              <a:rPr dirty="0" sz="2650" spc="19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55">
                <a:solidFill>
                  <a:srgbClr val="292929"/>
                </a:solidFill>
                <a:latin typeface="Arial"/>
                <a:cs typeface="Arial"/>
              </a:rPr>
              <a:t>compared</a:t>
            </a:r>
            <a:r>
              <a:rPr dirty="0" sz="2650" spc="19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5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26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5DAA"/>
              </a:buClr>
              <a:buFont typeface="Wingdings"/>
              <a:buChar char=""/>
            </a:pPr>
            <a:endParaRPr sz="305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650" spc="-35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are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60">
                <a:solidFill>
                  <a:srgbClr val="292929"/>
                </a:solidFill>
                <a:latin typeface="Arial"/>
                <a:cs typeface="Arial"/>
              </a:rPr>
              <a:t>at</a:t>
            </a:r>
            <a:r>
              <a:rPr dirty="0" sz="2650" spc="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50">
                <a:solidFill>
                  <a:srgbClr val="292929"/>
                </a:solidFill>
                <a:latin typeface="Arial"/>
                <a:cs typeface="Arial"/>
              </a:rPr>
              <a:t>least</a:t>
            </a:r>
            <a:r>
              <a:rPr dirty="0" sz="2650" spc="13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65">
                <a:solidFill>
                  <a:srgbClr val="292929"/>
                </a:solidFill>
                <a:latin typeface="Arial"/>
                <a:cs typeface="Arial"/>
              </a:rPr>
              <a:t>as</a:t>
            </a:r>
            <a:r>
              <a:rPr dirty="0" sz="2650" spc="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likely</a:t>
            </a:r>
            <a:r>
              <a:rPr dirty="0" sz="2650" spc="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65">
                <a:solidFill>
                  <a:srgbClr val="292929"/>
                </a:solidFill>
                <a:latin typeface="Arial"/>
                <a:cs typeface="Arial"/>
              </a:rPr>
              <a:t>as</a:t>
            </a:r>
            <a:r>
              <a:rPr dirty="0" sz="2650" spc="2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adults</a:t>
            </a:r>
            <a:r>
              <a:rPr dirty="0" sz="2650" spc="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15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5">
                <a:solidFill>
                  <a:srgbClr val="292929"/>
                </a:solidFill>
                <a:latin typeface="Arial"/>
                <a:cs typeface="Arial"/>
              </a:rPr>
              <a:t>be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0">
                <a:solidFill>
                  <a:srgbClr val="292929"/>
                </a:solidFill>
                <a:latin typeface="Arial"/>
                <a:cs typeface="Arial"/>
              </a:rPr>
              <a:t>infected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5">
                <a:solidFill>
                  <a:srgbClr val="292929"/>
                </a:solidFill>
                <a:latin typeface="Arial"/>
                <a:cs typeface="Arial"/>
              </a:rPr>
              <a:t>with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5">
                <a:solidFill>
                  <a:srgbClr val="292929"/>
                </a:solidFill>
                <a:latin typeface="Arial"/>
                <a:cs typeface="Arial"/>
              </a:rPr>
              <a:t>SARS-CoV-2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5DAA"/>
              </a:buClr>
              <a:buFont typeface="Wingdings"/>
              <a:buChar char=""/>
            </a:pPr>
            <a:endParaRPr sz="375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650" spc="-50">
                <a:solidFill>
                  <a:srgbClr val="292929"/>
                </a:solidFill>
                <a:latin typeface="Arial"/>
                <a:cs typeface="Arial"/>
              </a:rPr>
              <a:t>Seroprevalence</a:t>
            </a:r>
            <a:r>
              <a:rPr dirty="0" sz="2650" spc="27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6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continues</a:t>
            </a:r>
            <a:r>
              <a:rPr dirty="0" sz="2650" spc="18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15">
                <a:solidFill>
                  <a:srgbClr val="292929"/>
                </a:solidFill>
                <a:latin typeface="Arial"/>
                <a:cs typeface="Arial"/>
              </a:rPr>
              <a:t>to</a:t>
            </a:r>
            <a:r>
              <a:rPr dirty="0" sz="2650" spc="-4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5">
                <a:solidFill>
                  <a:srgbClr val="292929"/>
                </a:solidFill>
                <a:latin typeface="Arial"/>
                <a:cs typeface="Arial"/>
              </a:rPr>
              <a:t>increase</a:t>
            </a:r>
            <a:endParaRPr sz="2650">
              <a:latin typeface="Arial"/>
              <a:cs typeface="Arial"/>
            </a:endParaRPr>
          </a:p>
          <a:p>
            <a:pPr marL="692785">
              <a:lnSpc>
                <a:spcPct val="100000"/>
              </a:lnSpc>
              <a:spcBef>
                <a:spcPts val="580"/>
              </a:spcBef>
            </a:pPr>
            <a:r>
              <a:rPr dirty="0" sz="2650" spc="-10">
                <a:solidFill>
                  <a:srgbClr val="532E63"/>
                </a:solidFill>
                <a:latin typeface="Arial"/>
                <a:cs typeface="Arial"/>
              </a:rPr>
              <a:t>–</a:t>
            </a:r>
            <a:r>
              <a:rPr dirty="0" sz="2650" spc="275">
                <a:solidFill>
                  <a:srgbClr val="532E63"/>
                </a:solidFill>
                <a:latin typeface="Arial"/>
                <a:cs typeface="Arial"/>
              </a:rPr>
              <a:t> 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Estimates</a:t>
            </a:r>
            <a:r>
              <a:rPr dirty="0" sz="2650" spc="10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650" spc="-5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0">
                <a:solidFill>
                  <a:srgbClr val="292929"/>
                </a:solidFill>
                <a:latin typeface="Arial"/>
                <a:cs typeface="Arial"/>
              </a:rPr>
              <a:t>children</a:t>
            </a:r>
            <a:r>
              <a:rPr dirty="0" sz="26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70">
                <a:solidFill>
                  <a:srgbClr val="292929"/>
                </a:solidFill>
                <a:latin typeface="Arial"/>
                <a:cs typeface="Arial"/>
              </a:rPr>
              <a:t>5–11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75">
                <a:solidFill>
                  <a:srgbClr val="292929"/>
                </a:solidFill>
                <a:latin typeface="Arial"/>
                <a:cs typeface="Arial"/>
              </a:rPr>
              <a:t>years</a:t>
            </a:r>
            <a:r>
              <a:rPr dirty="0" sz="2650" spc="26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55">
                <a:solidFill>
                  <a:srgbClr val="292929"/>
                </a:solidFill>
                <a:latin typeface="Arial"/>
                <a:cs typeface="Arial"/>
              </a:rPr>
              <a:t>were</a:t>
            </a:r>
            <a:r>
              <a:rPr dirty="0" sz="2650" spc="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30">
                <a:solidFill>
                  <a:srgbClr val="292929"/>
                </a:solidFill>
                <a:latin typeface="Arial"/>
                <a:cs typeface="Arial"/>
              </a:rPr>
              <a:t>&gt;40%</a:t>
            </a:r>
            <a:r>
              <a:rPr dirty="0" sz="2650" spc="35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20">
                <a:solidFill>
                  <a:srgbClr val="292929"/>
                </a:solidFill>
                <a:latin typeface="Arial"/>
                <a:cs typeface="Arial"/>
              </a:rPr>
              <a:t>in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50">
                <a:solidFill>
                  <a:srgbClr val="292929"/>
                </a:solidFill>
                <a:latin typeface="Arial"/>
                <a:cs typeface="Arial"/>
              </a:rPr>
              <a:t>May–June</a:t>
            </a:r>
            <a:r>
              <a:rPr dirty="0" sz="2650" spc="12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dirty="0" sz="2650" spc="-40">
                <a:solidFill>
                  <a:srgbClr val="292929"/>
                </a:solidFill>
                <a:latin typeface="Arial"/>
                <a:cs typeface="Arial"/>
              </a:rPr>
              <a:t>2021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00">
              <a:latin typeface="Arial"/>
              <a:cs typeface="Arial"/>
            </a:endParaRPr>
          </a:p>
          <a:p>
            <a:pPr marL="317500" marR="188595" indent="-304800">
              <a:lnSpc>
                <a:spcPts val="3120"/>
              </a:lnSpc>
              <a:buClr>
                <a:srgbClr val="005DAA"/>
              </a:buClr>
              <a:buFont typeface="Wingdings"/>
              <a:buChar char=""/>
              <a:tabLst>
                <a:tab pos="316865" algn="l"/>
                <a:tab pos="317500" algn="l"/>
              </a:tabLst>
            </a:pPr>
            <a:r>
              <a:rPr dirty="0" sz="2650" spc="-45">
                <a:solidFill>
                  <a:srgbClr val="2D2C2C"/>
                </a:solidFill>
                <a:latin typeface="Arial"/>
                <a:cs typeface="Arial"/>
              </a:rPr>
              <a:t>Limitation:</a:t>
            </a:r>
            <a:r>
              <a:rPr dirty="0" sz="2650" spc="21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50">
                <a:solidFill>
                  <a:srgbClr val="2D2C2C"/>
                </a:solidFill>
                <a:latin typeface="Arial"/>
                <a:cs typeface="Arial"/>
              </a:rPr>
              <a:t>Seroprevalence</a:t>
            </a:r>
            <a:r>
              <a:rPr dirty="0" sz="2650" spc="28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50">
                <a:solidFill>
                  <a:srgbClr val="2D2C2C"/>
                </a:solidFill>
                <a:latin typeface="Arial"/>
                <a:cs typeface="Arial"/>
              </a:rPr>
              <a:t>estimates</a:t>
            </a:r>
            <a:r>
              <a:rPr dirty="0" sz="2650" spc="27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60">
                <a:solidFill>
                  <a:srgbClr val="2D2C2C"/>
                </a:solidFill>
                <a:latin typeface="Arial"/>
                <a:cs typeface="Arial"/>
              </a:rPr>
              <a:t>may</a:t>
            </a:r>
            <a:r>
              <a:rPr dirty="0" sz="2650" spc="2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55">
                <a:solidFill>
                  <a:srgbClr val="2D2C2C"/>
                </a:solidFill>
                <a:latin typeface="Arial"/>
                <a:cs typeface="Arial"/>
              </a:rPr>
              <a:t>not</a:t>
            </a:r>
            <a:r>
              <a:rPr dirty="0" sz="2650" spc="5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25">
                <a:solidFill>
                  <a:srgbClr val="2D2C2C"/>
                </a:solidFill>
                <a:latin typeface="Arial"/>
                <a:cs typeface="Arial"/>
              </a:rPr>
              <a:t>be</a:t>
            </a:r>
            <a:r>
              <a:rPr dirty="0" sz="2650" spc="4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50">
                <a:solidFill>
                  <a:srgbClr val="2D2C2C"/>
                </a:solidFill>
                <a:latin typeface="Arial"/>
                <a:cs typeface="Arial"/>
              </a:rPr>
              <a:t>representative</a:t>
            </a:r>
            <a:r>
              <a:rPr dirty="0" sz="2650" spc="28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60">
                <a:solidFill>
                  <a:srgbClr val="2D2C2C"/>
                </a:solidFill>
                <a:latin typeface="Arial"/>
                <a:cs typeface="Arial"/>
              </a:rPr>
              <a:t>of</a:t>
            </a:r>
            <a:r>
              <a:rPr dirty="0" sz="2650" spc="5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20">
                <a:solidFill>
                  <a:srgbClr val="2D2C2C"/>
                </a:solidFill>
                <a:latin typeface="Arial"/>
                <a:cs typeface="Arial"/>
              </a:rPr>
              <a:t>the </a:t>
            </a:r>
            <a:r>
              <a:rPr dirty="0" sz="2650" spc="-725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65">
                <a:solidFill>
                  <a:srgbClr val="2D2C2C"/>
                </a:solidFill>
                <a:latin typeface="Arial"/>
                <a:cs typeface="Arial"/>
              </a:rPr>
              <a:t>general</a:t>
            </a:r>
            <a:r>
              <a:rPr dirty="0" sz="2650" spc="27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45">
                <a:solidFill>
                  <a:srgbClr val="2D2C2C"/>
                </a:solidFill>
                <a:latin typeface="Arial"/>
                <a:cs typeface="Arial"/>
              </a:rPr>
              <a:t>pediatric</a:t>
            </a:r>
            <a:r>
              <a:rPr dirty="0" sz="2650" spc="180">
                <a:solidFill>
                  <a:srgbClr val="2D2C2C"/>
                </a:solidFill>
                <a:latin typeface="Arial"/>
                <a:cs typeface="Arial"/>
              </a:rPr>
              <a:t> </a:t>
            </a:r>
            <a:r>
              <a:rPr dirty="0" sz="2650" spc="-70">
                <a:solidFill>
                  <a:srgbClr val="2D2C2C"/>
                </a:solidFill>
                <a:latin typeface="Arial"/>
                <a:cs typeface="Arial"/>
              </a:rPr>
              <a:t>population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fade thruBlk="0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14045"/>
            <a:ext cx="10673080" cy="104203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90"/>
              </a:spcBef>
              <a:tabLst>
                <a:tab pos="3903345" algn="l"/>
                <a:tab pos="8190865" algn="l"/>
              </a:tabLst>
            </a:pPr>
            <a:r>
              <a:rPr dirty="0" sz="2850" spc="5"/>
              <a:t>COVID-19-Associated	</a:t>
            </a:r>
            <a:r>
              <a:rPr dirty="0" sz="2850"/>
              <a:t>Weekly</a:t>
            </a:r>
            <a:r>
              <a:rPr dirty="0" sz="2850" spc="100"/>
              <a:t> </a:t>
            </a:r>
            <a:r>
              <a:rPr dirty="0" sz="2850" spc="-5"/>
              <a:t>Hospitalizations	</a:t>
            </a:r>
            <a:r>
              <a:rPr dirty="0" sz="2850" spc="10"/>
              <a:t>per 100,000 </a:t>
            </a:r>
            <a:r>
              <a:rPr dirty="0" sz="2850" spc="30"/>
              <a:t>— </a:t>
            </a:r>
            <a:r>
              <a:rPr dirty="0" sz="2850" spc="-780"/>
              <a:t> </a:t>
            </a:r>
            <a:r>
              <a:rPr dirty="0" sz="2850" spc="5"/>
              <a:t>COVID-NET</a:t>
            </a:r>
            <a:r>
              <a:rPr dirty="0" sz="2850" spc="245"/>
              <a:t> </a:t>
            </a:r>
            <a:r>
              <a:rPr dirty="0" sz="2850" spc="15"/>
              <a:t>by</a:t>
            </a:r>
            <a:r>
              <a:rPr dirty="0" sz="2850" spc="10"/>
              <a:t> </a:t>
            </a:r>
            <a:r>
              <a:rPr dirty="0" sz="2850" spc="40"/>
              <a:t>age</a:t>
            </a:r>
            <a:r>
              <a:rPr dirty="0" sz="2850" spc="-75"/>
              <a:t> </a:t>
            </a:r>
            <a:r>
              <a:rPr dirty="0" sz="2850"/>
              <a:t>group,</a:t>
            </a:r>
            <a:r>
              <a:rPr dirty="0" sz="2850" spc="170"/>
              <a:t> </a:t>
            </a:r>
            <a:r>
              <a:rPr dirty="0" sz="2850" spc="15"/>
              <a:t>March</a:t>
            </a:r>
            <a:r>
              <a:rPr dirty="0" sz="2850" spc="85"/>
              <a:t> </a:t>
            </a:r>
            <a:r>
              <a:rPr dirty="0" sz="2850" spc="10"/>
              <a:t>21, 2020–October</a:t>
            </a:r>
            <a:r>
              <a:rPr dirty="0" sz="2850" spc="165"/>
              <a:t> </a:t>
            </a:r>
            <a:r>
              <a:rPr dirty="0" sz="2850" spc="10"/>
              <a:t>2, 2021</a:t>
            </a:r>
            <a:endParaRPr sz="28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341120"/>
            <a:ext cx="11155680" cy="5333999"/>
          </a:xfrm>
          <a:prstGeom prst="rect">
            <a:avLst/>
          </a:prstGeom>
        </p:spPr>
      </p:pic>
    </p:spTree>
  </p:cSld>
  <p:clrMapOvr>
    <a:masterClrMapping/>
  </p:clrMapOvr>
  <p:transition spd="fast">
    <p:fade thruBlk="0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4654" rIns="0" bIns="0" rtlCol="0" vert="horz">
            <a:spAutoFit/>
          </a:bodyPr>
          <a:lstStyle/>
          <a:p>
            <a:pPr marL="12065" marR="5080">
              <a:lnSpc>
                <a:spcPts val="2640"/>
              </a:lnSpc>
              <a:spcBef>
                <a:spcPts val="225"/>
              </a:spcBef>
            </a:pPr>
            <a:r>
              <a:rPr dirty="0" sz="2250" spc="-5"/>
              <a:t>Cumulative </a:t>
            </a:r>
            <a:r>
              <a:rPr dirty="0" sz="2250" spc="-20"/>
              <a:t>COVID-19-Associated </a:t>
            </a:r>
            <a:r>
              <a:rPr dirty="0" sz="2250" spc="-10"/>
              <a:t>Hospitalization </a:t>
            </a:r>
            <a:r>
              <a:rPr dirty="0" sz="2250" spc="-5"/>
              <a:t>Rates </a:t>
            </a:r>
            <a:r>
              <a:rPr dirty="0" sz="2250" spc="-15"/>
              <a:t>by </a:t>
            </a:r>
            <a:r>
              <a:rPr dirty="0" sz="2250"/>
              <a:t>Race and </a:t>
            </a:r>
            <a:r>
              <a:rPr dirty="0" sz="2250" spc="-5"/>
              <a:t>Ethnicity </a:t>
            </a:r>
            <a:r>
              <a:rPr dirty="0" sz="2250"/>
              <a:t> </a:t>
            </a:r>
            <a:r>
              <a:rPr dirty="0" sz="2250" spc="10"/>
              <a:t>among</a:t>
            </a:r>
            <a:r>
              <a:rPr dirty="0" sz="2250" spc="-229"/>
              <a:t> </a:t>
            </a:r>
            <a:r>
              <a:rPr dirty="0" sz="2250" spc="-5"/>
              <a:t>Children</a:t>
            </a:r>
            <a:r>
              <a:rPr dirty="0" sz="2250" spc="-229"/>
              <a:t> </a:t>
            </a:r>
            <a:r>
              <a:rPr dirty="0" sz="2250" spc="-40"/>
              <a:t>5-11</a:t>
            </a:r>
            <a:r>
              <a:rPr dirty="0" sz="2250" spc="-110"/>
              <a:t> </a:t>
            </a:r>
            <a:r>
              <a:rPr dirty="0" sz="2250" spc="-40"/>
              <a:t>Years</a:t>
            </a:r>
            <a:r>
              <a:rPr dirty="0" sz="2250" spc="-105"/>
              <a:t> </a:t>
            </a:r>
            <a:r>
              <a:rPr dirty="0" sz="2250" spc="-10"/>
              <a:t>of</a:t>
            </a:r>
            <a:r>
              <a:rPr dirty="0" sz="2250" spc="-90"/>
              <a:t> </a:t>
            </a:r>
            <a:r>
              <a:rPr dirty="0" sz="2250" spc="-45"/>
              <a:t>Age</a:t>
            </a:r>
            <a:r>
              <a:rPr dirty="0" sz="2250" spc="60"/>
              <a:t> </a:t>
            </a:r>
            <a:r>
              <a:rPr dirty="0" sz="2250" spc="-10"/>
              <a:t>—</a:t>
            </a:r>
            <a:r>
              <a:rPr dirty="0" sz="2250" spc="-65"/>
              <a:t> </a:t>
            </a:r>
            <a:r>
              <a:rPr dirty="0" sz="2250" spc="-35"/>
              <a:t>COVID-NET,</a:t>
            </a:r>
            <a:r>
              <a:rPr dirty="0" sz="2250" spc="-200"/>
              <a:t> </a:t>
            </a:r>
            <a:r>
              <a:rPr dirty="0" sz="2250"/>
              <a:t>March</a:t>
            </a:r>
            <a:r>
              <a:rPr dirty="0" sz="2250" spc="-229"/>
              <a:t> </a:t>
            </a:r>
            <a:r>
              <a:rPr dirty="0" sz="2250" spc="10"/>
              <a:t>1,</a:t>
            </a:r>
            <a:r>
              <a:rPr dirty="0" sz="2250" spc="-45"/>
              <a:t> </a:t>
            </a:r>
            <a:r>
              <a:rPr dirty="0" sz="2250" spc="-15"/>
              <a:t>2020–October</a:t>
            </a:r>
            <a:r>
              <a:rPr dirty="0" sz="2250" spc="-215"/>
              <a:t> </a:t>
            </a:r>
            <a:r>
              <a:rPr dirty="0" sz="2250" spc="10"/>
              <a:t>2,</a:t>
            </a:r>
            <a:r>
              <a:rPr dirty="0" sz="2250" spc="-120"/>
              <a:t> </a:t>
            </a:r>
            <a:r>
              <a:rPr dirty="0" sz="2250" spc="20"/>
              <a:t>2021</a:t>
            </a:r>
            <a:endParaRPr sz="22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80" y="1584972"/>
            <a:ext cx="10972799" cy="5120627"/>
          </a:xfrm>
          <a:prstGeom prst="rect">
            <a:avLst/>
          </a:prstGeom>
        </p:spPr>
      </p:pic>
    </p:spTree>
  </p:cSld>
  <p:clrMapOvr>
    <a:masterClrMapping/>
  </p:clrMapOvr>
  <p:transition spd="fast">
    <p:fade thruBlk="0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Non-FDA</dc:creator>
  <cp:keywords>Vaccines and Related Biological Products Advisory Committee October 26, 2021 Meeting Presentation- Epidemiology of COVID19 in Children Aged 5 – 11 years, CBER, Biologics</cp:keywords>
  <dc:subject>Vaccines and Related Biological Products Advisory Committee October 26, 2021 Meeting Presentation- Epidemiology of COVID19 in Children Aged 5 – 11 years</dc:subject>
  <dc:title>Vaccines and Related Biological Products Advisory Committee October 26, 2021 Meeting Presentation- Epidemiology of COVID19 in Children Aged 5 – 11 years</dc:title>
  <dcterms:created xsi:type="dcterms:W3CDTF">2021-11-02T15:47:32Z</dcterms:created>
  <dcterms:modified xsi:type="dcterms:W3CDTF">2021-11-02T15:47:32Z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2021-10-25T00:00:00Z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2021-11-02T00:00:00Z</vt:filetime>
  </property>
</Properties>
</file>