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9" r:id="rId1"/>
  </p:sldMasterIdLst>
  <p:notesMasterIdLst>
    <p:notesMasterId r:id="rId21"/>
  </p:notesMasterIdLst>
  <p:sldIdLst>
    <p:sldId id="297" r:id="rId2"/>
    <p:sldId id="364" r:id="rId3"/>
    <p:sldId id="362" r:id="rId4"/>
    <p:sldId id="291" r:id="rId5"/>
    <p:sldId id="330" r:id="rId6"/>
    <p:sldId id="352" r:id="rId7"/>
    <p:sldId id="378" r:id="rId8"/>
    <p:sldId id="280" r:id="rId9"/>
    <p:sldId id="361" r:id="rId10"/>
    <p:sldId id="348" r:id="rId11"/>
    <p:sldId id="386" r:id="rId12"/>
    <p:sldId id="371" r:id="rId13"/>
    <p:sldId id="368" r:id="rId14"/>
    <p:sldId id="385" r:id="rId15"/>
    <p:sldId id="290" r:id="rId16"/>
    <p:sldId id="380" r:id="rId17"/>
    <p:sldId id="383" r:id="rId18"/>
    <p:sldId id="357" r:id="rId19"/>
    <p:sldId id="360" r:id="rId20"/>
  </p:sldIdLst>
  <p:sldSz cx="9144000" cy="6858000" type="screen4x3"/>
  <p:notesSz cx="6858000" cy="16097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D0ED"/>
    <a:srgbClr val="4804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0" autoAdjust="0"/>
    <p:restoredTop sz="63232" autoAdjust="0"/>
  </p:normalViewPr>
  <p:slideViewPr>
    <p:cSldViewPr>
      <p:cViewPr varScale="1">
        <p:scale>
          <a:sx n="50" d="100"/>
          <a:sy n="50" d="100"/>
        </p:scale>
        <p:origin x="1734"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DF528B-B9FE-4A3B-8E2A-D3D25F696B7B}" type="doc">
      <dgm:prSet loTypeId="urn:microsoft.com/office/officeart/2016/7/layout/VerticalHollowActionList" loCatId="List" qsTypeId="urn:microsoft.com/office/officeart/2005/8/quickstyle/simple4" qsCatId="simple" csTypeId="urn:microsoft.com/office/officeart/2005/8/colors/colorful1" csCatId="colorful"/>
      <dgm:spPr/>
      <dgm:t>
        <a:bodyPr/>
        <a:lstStyle/>
        <a:p>
          <a:endParaRPr lang="en-US"/>
        </a:p>
      </dgm:t>
    </dgm:pt>
    <dgm:pt modelId="{14E2E9A6-F273-4041-AC34-99B04549087F}">
      <dgm:prSet/>
      <dgm:spPr/>
      <dgm:t>
        <a:bodyPr/>
        <a:lstStyle/>
        <a:p>
          <a:r>
            <a:rPr lang="en-US"/>
            <a:t>Frame</a:t>
          </a:r>
        </a:p>
      </dgm:t>
    </dgm:pt>
    <dgm:pt modelId="{5B5B8911-B568-47DE-BD99-C13068C7D27E}" type="parTrans" cxnId="{9CE1DA79-5274-470C-965B-042BFB4058A0}">
      <dgm:prSet/>
      <dgm:spPr/>
      <dgm:t>
        <a:bodyPr/>
        <a:lstStyle/>
        <a:p>
          <a:endParaRPr lang="en-US"/>
        </a:p>
      </dgm:t>
    </dgm:pt>
    <dgm:pt modelId="{B0E87EB3-8D12-468B-B50F-8129E47C95A7}" type="sibTrans" cxnId="{9CE1DA79-5274-470C-965B-042BFB4058A0}">
      <dgm:prSet/>
      <dgm:spPr/>
      <dgm:t>
        <a:bodyPr/>
        <a:lstStyle/>
        <a:p>
          <a:endParaRPr lang="en-US"/>
        </a:p>
      </dgm:t>
    </dgm:pt>
    <dgm:pt modelId="{FC5090A6-9968-40BA-AB2C-6D0A23E69321}">
      <dgm:prSet/>
      <dgm:spPr/>
      <dgm:t>
        <a:bodyPr/>
        <a:lstStyle/>
        <a:p>
          <a:r>
            <a:rPr lang="en-US"/>
            <a:t>Frame reexperiencing the event(s)</a:t>
          </a:r>
        </a:p>
      </dgm:t>
    </dgm:pt>
    <dgm:pt modelId="{CBBE7EFE-9F4F-4314-8BC0-A9772982A015}" type="parTrans" cxnId="{93BE3FE8-436E-4166-A6A8-25F01911A3F3}">
      <dgm:prSet/>
      <dgm:spPr/>
      <dgm:t>
        <a:bodyPr/>
        <a:lstStyle/>
        <a:p>
          <a:endParaRPr lang="en-US"/>
        </a:p>
      </dgm:t>
    </dgm:pt>
    <dgm:pt modelId="{D099EFE7-C02B-498D-9A41-C26AE4D07ADC}" type="sibTrans" cxnId="{93BE3FE8-436E-4166-A6A8-25F01911A3F3}">
      <dgm:prSet/>
      <dgm:spPr/>
      <dgm:t>
        <a:bodyPr/>
        <a:lstStyle/>
        <a:p>
          <a:endParaRPr lang="en-US"/>
        </a:p>
      </dgm:t>
    </dgm:pt>
    <dgm:pt modelId="{D1AC506E-4361-4857-91AF-BB16FD536B46}">
      <dgm:prSet custT="1"/>
      <dgm:spPr/>
      <dgm:t>
        <a:bodyPr/>
        <a:lstStyle/>
        <a:p>
          <a:r>
            <a:rPr lang="en-US" sz="1400" dirty="0"/>
            <a:t>Communicate</a:t>
          </a:r>
        </a:p>
      </dgm:t>
    </dgm:pt>
    <dgm:pt modelId="{CDC6302A-E4E6-4CD4-B1B6-57B9E6555B80}" type="parTrans" cxnId="{BEB9C8CE-F090-436C-8743-0ACBFF8FCE2B}">
      <dgm:prSet/>
      <dgm:spPr/>
      <dgm:t>
        <a:bodyPr/>
        <a:lstStyle/>
        <a:p>
          <a:endParaRPr lang="en-US"/>
        </a:p>
      </dgm:t>
    </dgm:pt>
    <dgm:pt modelId="{91072AD3-3241-4F15-BC2B-D4AAAE8BEC37}" type="sibTrans" cxnId="{BEB9C8CE-F090-436C-8743-0ACBFF8FCE2B}">
      <dgm:prSet/>
      <dgm:spPr/>
      <dgm:t>
        <a:bodyPr/>
        <a:lstStyle/>
        <a:p>
          <a:endParaRPr lang="en-US"/>
        </a:p>
      </dgm:t>
    </dgm:pt>
    <dgm:pt modelId="{9C22836F-4F21-4C97-AA2B-28114E00C5D7}">
      <dgm:prSet/>
      <dgm:spPr/>
      <dgm:t>
        <a:bodyPr/>
        <a:lstStyle/>
        <a:p>
          <a:r>
            <a:rPr lang="en-US"/>
            <a:t>Communicate that treatment and other wellness </a:t>
          </a:r>
        </a:p>
      </dgm:t>
    </dgm:pt>
    <dgm:pt modelId="{576CDE1C-8800-48CF-99F5-FD21EEAB7BDE}" type="parTrans" cxnId="{BD768601-7730-4256-82E9-262824C4DE1A}">
      <dgm:prSet/>
      <dgm:spPr/>
      <dgm:t>
        <a:bodyPr/>
        <a:lstStyle/>
        <a:p>
          <a:endParaRPr lang="en-US"/>
        </a:p>
      </dgm:t>
    </dgm:pt>
    <dgm:pt modelId="{0DD1A0A4-BA1E-46D3-A2C0-172C3C3AD267}" type="sibTrans" cxnId="{BD768601-7730-4256-82E9-262824C4DE1A}">
      <dgm:prSet/>
      <dgm:spPr/>
      <dgm:t>
        <a:bodyPr/>
        <a:lstStyle/>
        <a:p>
          <a:endParaRPr lang="en-US"/>
        </a:p>
      </dgm:t>
    </dgm:pt>
    <dgm:pt modelId="{1FE880D0-1BAD-43F1-B2E5-F2E025B15D5D}">
      <dgm:prSet/>
      <dgm:spPr/>
      <dgm:t>
        <a:bodyPr/>
        <a:lstStyle/>
        <a:p>
          <a:r>
            <a:rPr lang="en-US"/>
            <a:t>Refer</a:t>
          </a:r>
        </a:p>
      </dgm:t>
    </dgm:pt>
    <dgm:pt modelId="{50BAF871-FDB8-416A-AF58-4A47AF386373}" type="parTrans" cxnId="{FBCF07A5-9155-42B7-B45E-ABA0D3CDA24A}">
      <dgm:prSet/>
      <dgm:spPr/>
      <dgm:t>
        <a:bodyPr/>
        <a:lstStyle/>
        <a:p>
          <a:endParaRPr lang="en-US"/>
        </a:p>
      </dgm:t>
    </dgm:pt>
    <dgm:pt modelId="{CEDC2333-503F-4464-91D0-A7E028D10A13}" type="sibTrans" cxnId="{FBCF07A5-9155-42B7-B45E-ABA0D3CDA24A}">
      <dgm:prSet/>
      <dgm:spPr/>
      <dgm:t>
        <a:bodyPr/>
        <a:lstStyle/>
        <a:p>
          <a:endParaRPr lang="en-US"/>
        </a:p>
      </dgm:t>
    </dgm:pt>
    <dgm:pt modelId="{A6787A39-B4A3-4091-BEC5-803ED9BFC356}">
      <dgm:prSet/>
      <dgm:spPr/>
      <dgm:t>
        <a:bodyPr/>
        <a:lstStyle/>
        <a:p>
          <a:r>
            <a:rPr lang="en-US" dirty="0"/>
            <a:t>Refer certain clients to a psychiatrist </a:t>
          </a:r>
        </a:p>
      </dgm:t>
    </dgm:pt>
    <dgm:pt modelId="{DA402217-5744-4BA9-A62E-641DEEBD717E}" type="parTrans" cxnId="{62D6AEF6-6E2B-4A8B-8C87-21BF3E704433}">
      <dgm:prSet/>
      <dgm:spPr/>
      <dgm:t>
        <a:bodyPr/>
        <a:lstStyle/>
        <a:p>
          <a:endParaRPr lang="en-US"/>
        </a:p>
      </dgm:t>
    </dgm:pt>
    <dgm:pt modelId="{B4CD9E8A-D1FE-4280-988B-334A2D5C97FC}" type="sibTrans" cxnId="{62D6AEF6-6E2B-4A8B-8C87-21BF3E704433}">
      <dgm:prSet/>
      <dgm:spPr/>
      <dgm:t>
        <a:bodyPr/>
        <a:lstStyle/>
        <a:p>
          <a:endParaRPr lang="en-US"/>
        </a:p>
      </dgm:t>
    </dgm:pt>
    <dgm:pt modelId="{EB1365DA-2FA5-471D-B636-57601EE77F08}">
      <dgm:prSet/>
      <dgm:spPr/>
      <dgm:t>
        <a:bodyPr/>
        <a:lstStyle/>
        <a:p>
          <a:r>
            <a:rPr lang="en-US"/>
            <a:t>Discuss</a:t>
          </a:r>
        </a:p>
      </dgm:t>
    </dgm:pt>
    <dgm:pt modelId="{482192B9-A171-4E8B-9F13-F36E7B15E197}" type="parTrans" cxnId="{10716018-7EFE-4F53-8E09-DC93B3D3E778}">
      <dgm:prSet/>
      <dgm:spPr/>
      <dgm:t>
        <a:bodyPr/>
        <a:lstStyle/>
        <a:p>
          <a:endParaRPr lang="en-US"/>
        </a:p>
      </dgm:t>
    </dgm:pt>
    <dgm:pt modelId="{33A66057-B1AF-4D1A-96BF-3650A4D7DFCC}" type="sibTrans" cxnId="{10716018-7EFE-4F53-8E09-DC93B3D3E778}">
      <dgm:prSet/>
      <dgm:spPr/>
      <dgm:t>
        <a:bodyPr/>
        <a:lstStyle/>
        <a:p>
          <a:endParaRPr lang="en-US"/>
        </a:p>
      </dgm:t>
    </dgm:pt>
    <dgm:pt modelId="{03713148-9E84-4956-8464-20B112EE9BAB}">
      <dgm:prSet custT="1"/>
      <dgm:spPr/>
      <dgm:t>
        <a:bodyPr/>
        <a:lstStyle/>
        <a:p>
          <a:r>
            <a:rPr lang="en-US" sz="1600" dirty="0"/>
            <a:t>Discuss traumatic stress symptoms and their physiological components</a:t>
          </a:r>
          <a:r>
            <a:rPr lang="en-US" sz="1200" dirty="0"/>
            <a:t>.</a:t>
          </a:r>
        </a:p>
      </dgm:t>
    </dgm:pt>
    <dgm:pt modelId="{BFEA0D78-A11B-430E-8C7E-471D79708269}" type="parTrans" cxnId="{2FC8C92C-FD22-4045-AB3A-4B5DAD28B242}">
      <dgm:prSet/>
      <dgm:spPr/>
      <dgm:t>
        <a:bodyPr/>
        <a:lstStyle/>
        <a:p>
          <a:endParaRPr lang="en-US"/>
        </a:p>
      </dgm:t>
    </dgm:pt>
    <dgm:pt modelId="{1F7CBA7D-DBB9-43BE-ABF3-7CC286D1C048}" type="sibTrans" cxnId="{2FC8C92C-FD22-4045-AB3A-4B5DAD28B242}">
      <dgm:prSet/>
      <dgm:spPr/>
      <dgm:t>
        <a:bodyPr/>
        <a:lstStyle/>
        <a:p>
          <a:endParaRPr lang="en-US"/>
        </a:p>
      </dgm:t>
    </dgm:pt>
    <dgm:pt modelId="{A87DD9E8-3D3A-4B9A-B782-21FFC4563571}">
      <dgm:prSet/>
      <dgm:spPr/>
      <dgm:t>
        <a:bodyPr/>
        <a:lstStyle/>
        <a:p>
          <a:r>
            <a:rPr lang="en-US"/>
            <a:t>Explain</a:t>
          </a:r>
        </a:p>
      </dgm:t>
    </dgm:pt>
    <dgm:pt modelId="{F80545F4-6C90-4F2F-AF14-5CFB454B94FC}" type="parTrans" cxnId="{B47257C1-8EE9-4FD8-B380-55F809B82378}">
      <dgm:prSet/>
      <dgm:spPr/>
      <dgm:t>
        <a:bodyPr/>
        <a:lstStyle/>
        <a:p>
          <a:endParaRPr lang="en-US"/>
        </a:p>
      </dgm:t>
    </dgm:pt>
    <dgm:pt modelId="{69385F3E-5FBF-4410-AA27-D150279F2F35}" type="sibTrans" cxnId="{B47257C1-8EE9-4FD8-B380-55F809B82378}">
      <dgm:prSet/>
      <dgm:spPr/>
      <dgm:t>
        <a:bodyPr/>
        <a:lstStyle/>
        <a:p>
          <a:endParaRPr lang="en-US"/>
        </a:p>
      </dgm:t>
    </dgm:pt>
    <dgm:pt modelId="{05F94755-2B7D-4EF1-BEFC-DAD7CB77E0E3}">
      <dgm:prSet custT="1"/>
      <dgm:spPr/>
      <dgm:t>
        <a:bodyPr/>
        <a:lstStyle/>
        <a:p>
          <a:r>
            <a:rPr lang="en-US" sz="1600" dirty="0"/>
            <a:t>Explain links between traumatic stress symptoms and substance use disorders</a:t>
          </a:r>
        </a:p>
      </dgm:t>
    </dgm:pt>
    <dgm:pt modelId="{6AF038A3-6EE3-489E-BE30-035D90C82DF4}" type="parTrans" cxnId="{D7E0FDA8-E93F-48CE-BB88-6B22D4D46081}">
      <dgm:prSet/>
      <dgm:spPr/>
      <dgm:t>
        <a:bodyPr/>
        <a:lstStyle/>
        <a:p>
          <a:endParaRPr lang="en-US"/>
        </a:p>
      </dgm:t>
    </dgm:pt>
    <dgm:pt modelId="{9C75A6F1-9B00-4DF3-87E6-0F3903A3944B}" type="sibTrans" cxnId="{D7E0FDA8-E93F-48CE-BB88-6B22D4D46081}">
      <dgm:prSet/>
      <dgm:spPr/>
      <dgm:t>
        <a:bodyPr/>
        <a:lstStyle/>
        <a:p>
          <a:endParaRPr lang="en-US"/>
        </a:p>
      </dgm:t>
    </dgm:pt>
    <dgm:pt modelId="{8279A74F-9474-42A6-8172-64A421925490}">
      <dgm:prSet/>
      <dgm:spPr/>
      <dgm:t>
        <a:bodyPr/>
        <a:lstStyle/>
        <a:p>
          <a:r>
            <a:rPr lang="en-US"/>
            <a:t>Normalize</a:t>
          </a:r>
        </a:p>
      </dgm:t>
    </dgm:pt>
    <dgm:pt modelId="{E6E37F90-FC72-4179-9C4F-C0570ACCCD62}" type="parTrans" cxnId="{F689FA7C-3958-49A8-B168-18107A410BD6}">
      <dgm:prSet/>
      <dgm:spPr/>
      <dgm:t>
        <a:bodyPr/>
        <a:lstStyle/>
        <a:p>
          <a:endParaRPr lang="en-US"/>
        </a:p>
      </dgm:t>
    </dgm:pt>
    <dgm:pt modelId="{A879928A-963E-4E0A-B205-4225CC91C9C9}" type="sibTrans" cxnId="{F689FA7C-3958-49A8-B168-18107A410BD6}">
      <dgm:prSet/>
      <dgm:spPr/>
      <dgm:t>
        <a:bodyPr/>
        <a:lstStyle/>
        <a:p>
          <a:endParaRPr lang="en-US"/>
        </a:p>
      </dgm:t>
    </dgm:pt>
    <dgm:pt modelId="{30578E97-0B05-499E-B270-CBBEC9AE5447}">
      <dgm:prSet custT="1"/>
      <dgm:spPr/>
      <dgm:t>
        <a:bodyPr/>
        <a:lstStyle/>
        <a:p>
          <a:r>
            <a:rPr lang="en-US" sz="1600" dirty="0"/>
            <a:t>Normalize trauma symptoms.</a:t>
          </a:r>
          <a:r>
            <a:rPr lang="en-US" sz="1100" dirty="0"/>
            <a:t> </a:t>
          </a:r>
        </a:p>
      </dgm:t>
    </dgm:pt>
    <dgm:pt modelId="{5EFA21E4-DCFD-4590-A058-72B6A5E30E0E}" type="parTrans" cxnId="{573E5970-A99D-4F08-AC0B-0AED59A4A1C0}">
      <dgm:prSet/>
      <dgm:spPr/>
      <dgm:t>
        <a:bodyPr/>
        <a:lstStyle/>
        <a:p>
          <a:endParaRPr lang="en-US"/>
        </a:p>
      </dgm:t>
    </dgm:pt>
    <dgm:pt modelId="{2472A560-50DE-4CF0-8BBB-BFA5B970CD92}" type="sibTrans" cxnId="{573E5970-A99D-4F08-AC0B-0AED59A4A1C0}">
      <dgm:prSet/>
      <dgm:spPr/>
      <dgm:t>
        <a:bodyPr/>
        <a:lstStyle/>
        <a:p>
          <a:endParaRPr lang="en-US"/>
        </a:p>
      </dgm:t>
    </dgm:pt>
    <dgm:pt modelId="{CD84DDE9-9ADF-4C17-AEF2-9B97BD210024}" type="pres">
      <dgm:prSet presAssocID="{ADDF528B-B9FE-4A3B-8E2A-D3D25F696B7B}" presName="Name0" presStyleCnt="0">
        <dgm:presLayoutVars>
          <dgm:dir/>
          <dgm:animLvl val="lvl"/>
          <dgm:resizeHandles val="exact"/>
        </dgm:presLayoutVars>
      </dgm:prSet>
      <dgm:spPr/>
    </dgm:pt>
    <dgm:pt modelId="{D70BD73B-5A08-412F-8157-9CF7D2E7D17D}" type="pres">
      <dgm:prSet presAssocID="{14E2E9A6-F273-4041-AC34-99B04549087F}" presName="linNode" presStyleCnt="0"/>
      <dgm:spPr/>
    </dgm:pt>
    <dgm:pt modelId="{05896592-62B3-4FE1-912A-1ED11D37B763}" type="pres">
      <dgm:prSet presAssocID="{14E2E9A6-F273-4041-AC34-99B04549087F}" presName="parentText" presStyleLbl="solidFgAcc1" presStyleIdx="0" presStyleCnt="6">
        <dgm:presLayoutVars>
          <dgm:chMax val="1"/>
          <dgm:bulletEnabled/>
        </dgm:presLayoutVars>
      </dgm:prSet>
      <dgm:spPr/>
    </dgm:pt>
    <dgm:pt modelId="{CAC693D2-8B19-4213-8A20-25E1CCEC6757}" type="pres">
      <dgm:prSet presAssocID="{14E2E9A6-F273-4041-AC34-99B04549087F}" presName="descendantText" presStyleLbl="alignNode1" presStyleIdx="0" presStyleCnt="6" custLinFactNeighborX="10916" custLinFactNeighborY="-12116">
        <dgm:presLayoutVars>
          <dgm:bulletEnabled/>
        </dgm:presLayoutVars>
      </dgm:prSet>
      <dgm:spPr/>
    </dgm:pt>
    <dgm:pt modelId="{1CFAEA53-A152-4383-AF1B-73CB1DF526AA}" type="pres">
      <dgm:prSet presAssocID="{B0E87EB3-8D12-468B-B50F-8129E47C95A7}" presName="sp" presStyleCnt="0"/>
      <dgm:spPr/>
    </dgm:pt>
    <dgm:pt modelId="{F6E5C811-A579-4680-A54E-85A4E66A269B}" type="pres">
      <dgm:prSet presAssocID="{D1AC506E-4361-4857-91AF-BB16FD536B46}" presName="linNode" presStyleCnt="0"/>
      <dgm:spPr/>
    </dgm:pt>
    <dgm:pt modelId="{F2263046-037F-44E9-98CE-14EAF1559312}" type="pres">
      <dgm:prSet presAssocID="{D1AC506E-4361-4857-91AF-BB16FD536B46}" presName="parentText" presStyleLbl="solidFgAcc1" presStyleIdx="1" presStyleCnt="6">
        <dgm:presLayoutVars>
          <dgm:chMax val="1"/>
          <dgm:bulletEnabled/>
        </dgm:presLayoutVars>
      </dgm:prSet>
      <dgm:spPr/>
    </dgm:pt>
    <dgm:pt modelId="{B99980A4-1193-45A7-860E-FCB2BF40EC66}" type="pres">
      <dgm:prSet presAssocID="{D1AC506E-4361-4857-91AF-BB16FD536B46}" presName="descendantText" presStyleLbl="alignNode1" presStyleIdx="1" presStyleCnt="6" custLinFactNeighborX="11156" custLinFactNeighborY="-1051">
        <dgm:presLayoutVars>
          <dgm:bulletEnabled/>
        </dgm:presLayoutVars>
      </dgm:prSet>
      <dgm:spPr/>
    </dgm:pt>
    <dgm:pt modelId="{353DA310-1A0F-4AF6-A55B-28774AD22F67}" type="pres">
      <dgm:prSet presAssocID="{91072AD3-3241-4F15-BC2B-D4AAAE8BEC37}" presName="sp" presStyleCnt="0"/>
      <dgm:spPr/>
    </dgm:pt>
    <dgm:pt modelId="{4AC3ABBC-9E20-479B-B456-E6E2E5FB4ABF}" type="pres">
      <dgm:prSet presAssocID="{1FE880D0-1BAD-43F1-B2E5-F2E025B15D5D}" presName="linNode" presStyleCnt="0"/>
      <dgm:spPr/>
    </dgm:pt>
    <dgm:pt modelId="{C54E6B12-F37A-457B-9384-3D57CA6EF7EF}" type="pres">
      <dgm:prSet presAssocID="{1FE880D0-1BAD-43F1-B2E5-F2E025B15D5D}" presName="parentText" presStyleLbl="solidFgAcc1" presStyleIdx="2" presStyleCnt="6">
        <dgm:presLayoutVars>
          <dgm:chMax val="1"/>
          <dgm:bulletEnabled/>
        </dgm:presLayoutVars>
      </dgm:prSet>
      <dgm:spPr/>
    </dgm:pt>
    <dgm:pt modelId="{7D7FF4FA-2225-4C76-93FE-0D00E935A287}" type="pres">
      <dgm:prSet presAssocID="{1FE880D0-1BAD-43F1-B2E5-F2E025B15D5D}" presName="descendantText" presStyleLbl="alignNode1" presStyleIdx="2" presStyleCnt="6">
        <dgm:presLayoutVars>
          <dgm:bulletEnabled/>
        </dgm:presLayoutVars>
      </dgm:prSet>
      <dgm:spPr/>
    </dgm:pt>
    <dgm:pt modelId="{D0F084B6-7361-42BD-91C0-FEDFAA4E3E0D}" type="pres">
      <dgm:prSet presAssocID="{CEDC2333-503F-4464-91D0-A7E028D10A13}" presName="sp" presStyleCnt="0"/>
      <dgm:spPr/>
    </dgm:pt>
    <dgm:pt modelId="{C909CE20-FC1F-42CE-85F6-1DCB8554C4EB}" type="pres">
      <dgm:prSet presAssocID="{EB1365DA-2FA5-471D-B636-57601EE77F08}" presName="linNode" presStyleCnt="0"/>
      <dgm:spPr/>
    </dgm:pt>
    <dgm:pt modelId="{43921CB7-58D8-4BE3-9016-24E79D31B301}" type="pres">
      <dgm:prSet presAssocID="{EB1365DA-2FA5-471D-B636-57601EE77F08}" presName="parentText" presStyleLbl="solidFgAcc1" presStyleIdx="3" presStyleCnt="6">
        <dgm:presLayoutVars>
          <dgm:chMax val="1"/>
          <dgm:bulletEnabled/>
        </dgm:presLayoutVars>
      </dgm:prSet>
      <dgm:spPr/>
    </dgm:pt>
    <dgm:pt modelId="{2305A9FF-AA87-4D70-8434-6409B04A5A91}" type="pres">
      <dgm:prSet presAssocID="{EB1365DA-2FA5-471D-B636-57601EE77F08}" presName="descendantText" presStyleLbl="alignNode1" presStyleIdx="3" presStyleCnt="6" custLinFactNeighborX="4094" custLinFactNeighborY="4212">
        <dgm:presLayoutVars>
          <dgm:bulletEnabled/>
        </dgm:presLayoutVars>
      </dgm:prSet>
      <dgm:spPr/>
    </dgm:pt>
    <dgm:pt modelId="{B1C08A42-64A1-4F56-A574-A90686532D68}" type="pres">
      <dgm:prSet presAssocID="{33A66057-B1AF-4D1A-96BF-3650A4D7DFCC}" presName="sp" presStyleCnt="0"/>
      <dgm:spPr/>
    </dgm:pt>
    <dgm:pt modelId="{BA6A7B95-C06C-4808-A48C-03D8B2B145F6}" type="pres">
      <dgm:prSet presAssocID="{A87DD9E8-3D3A-4B9A-B782-21FFC4563571}" presName="linNode" presStyleCnt="0"/>
      <dgm:spPr/>
    </dgm:pt>
    <dgm:pt modelId="{68C3DAE2-7266-4BDE-9982-FE64A778ED4E}" type="pres">
      <dgm:prSet presAssocID="{A87DD9E8-3D3A-4B9A-B782-21FFC4563571}" presName="parentText" presStyleLbl="solidFgAcc1" presStyleIdx="4" presStyleCnt="6">
        <dgm:presLayoutVars>
          <dgm:chMax val="1"/>
          <dgm:bulletEnabled/>
        </dgm:presLayoutVars>
      </dgm:prSet>
      <dgm:spPr/>
    </dgm:pt>
    <dgm:pt modelId="{4475067B-0472-4A02-B565-F6DD95CFB7A5}" type="pres">
      <dgm:prSet presAssocID="{A87DD9E8-3D3A-4B9A-B782-21FFC4563571}" presName="descendantText" presStyleLbl="alignNode1" presStyleIdx="4" presStyleCnt="6">
        <dgm:presLayoutVars>
          <dgm:bulletEnabled/>
        </dgm:presLayoutVars>
      </dgm:prSet>
      <dgm:spPr/>
    </dgm:pt>
    <dgm:pt modelId="{EE9F8292-CFD4-4BCB-BAFE-427439DF2263}" type="pres">
      <dgm:prSet presAssocID="{69385F3E-5FBF-4410-AA27-D150279F2F35}" presName="sp" presStyleCnt="0"/>
      <dgm:spPr/>
    </dgm:pt>
    <dgm:pt modelId="{A454FAE5-8266-4121-9935-8D79D06F58A1}" type="pres">
      <dgm:prSet presAssocID="{8279A74F-9474-42A6-8172-64A421925490}" presName="linNode" presStyleCnt="0"/>
      <dgm:spPr/>
    </dgm:pt>
    <dgm:pt modelId="{D69C1833-D9C7-4087-AAB0-D504F7761793}" type="pres">
      <dgm:prSet presAssocID="{8279A74F-9474-42A6-8172-64A421925490}" presName="parentText" presStyleLbl="solidFgAcc1" presStyleIdx="5" presStyleCnt="6">
        <dgm:presLayoutVars>
          <dgm:chMax val="1"/>
          <dgm:bulletEnabled/>
        </dgm:presLayoutVars>
      </dgm:prSet>
      <dgm:spPr/>
    </dgm:pt>
    <dgm:pt modelId="{7FED14FC-16B4-4F3A-A0DA-97E178CEBF85}" type="pres">
      <dgm:prSet presAssocID="{8279A74F-9474-42A6-8172-64A421925490}" presName="descendantText" presStyleLbl="alignNode1" presStyleIdx="5" presStyleCnt="6">
        <dgm:presLayoutVars>
          <dgm:bulletEnabled/>
        </dgm:presLayoutVars>
      </dgm:prSet>
      <dgm:spPr/>
    </dgm:pt>
  </dgm:ptLst>
  <dgm:cxnLst>
    <dgm:cxn modelId="{BD768601-7730-4256-82E9-262824C4DE1A}" srcId="{D1AC506E-4361-4857-91AF-BB16FD536B46}" destId="{9C22836F-4F21-4C97-AA2B-28114E00C5D7}" srcOrd="0" destOrd="0" parTransId="{576CDE1C-8800-48CF-99F5-FD21EEAB7BDE}" sibTransId="{0DD1A0A4-BA1E-46D3-A2C0-172C3C3AD267}"/>
    <dgm:cxn modelId="{7B5FBB02-EA19-40E6-BCA3-3A3099CBF251}" type="presOf" srcId="{30578E97-0B05-499E-B270-CBBEC9AE5447}" destId="{7FED14FC-16B4-4F3A-A0DA-97E178CEBF85}" srcOrd="0" destOrd="0" presId="urn:microsoft.com/office/officeart/2016/7/layout/VerticalHollowActionList"/>
    <dgm:cxn modelId="{007DF004-ECF7-4B22-9AED-948A316D4725}" type="presOf" srcId="{A87DD9E8-3D3A-4B9A-B782-21FFC4563571}" destId="{68C3DAE2-7266-4BDE-9982-FE64A778ED4E}" srcOrd="0" destOrd="0" presId="urn:microsoft.com/office/officeart/2016/7/layout/VerticalHollowActionList"/>
    <dgm:cxn modelId="{A98FA507-8F2C-498D-92F5-47087ABAE116}" type="presOf" srcId="{1FE880D0-1BAD-43F1-B2E5-F2E025B15D5D}" destId="{C54E6B12-F37A-457B-9384-3D57CA6EF7EF}" srcOrd="0" destOrd="0" presId="urn:microsoft.com/office/officeart/2016/7/layout/VerticalHollowActionList"/>
    <dgm:cxn modelId="{10716018-7EFE-4F53-8E09-DC93B3D3E778}" srcId="{ADDF528B-B9FE-4A3B-8E2A-D3D25F696B7B}" destId="{EB1365DA-2FA5-471D-B636-57601EE77F08}" srcOrd="3" destOrd="0" parTransId="{482192B9-A171-4E8B-9F13-F36E7B15E197}" sibTransId="{33A66057-B1AF-4D1A-96BF-3650A4D7DFCC}"/>
    <dgm:cxn modelId="{676C311F-6E9C-4445-8B72-B39FB199CAEC}" type="presOf" srcId="{FC5090A6-9968-40BA-AB2C-6D0A23E69321}" destId="{CAC693D2-8B19-4213-8A20-25E1CCEC6757}" srcOrd="0" destOrd="0" presId="urn:microsoft.com/office/officeart/2016/7/layout/VerticalHollowActionList"/>
    <dgm:cxn modelId="{03DA3924-E03D-4E64-9B89-C90024F224CC}" type="presOf" srcId="{03713148-9E84-4956-8464-20B112EE9BAB}" destId="{2305A9FF-AA87-4D70-8434-6409B04A5A91}" srcOrd="0" destOrd="0" presId="urn:microsoft.com/office/officeart/2016/7/layout/VerticalHollowActionList"/>
    <dgm:cxn modelId="{2FC8C92C-FD22-4045-AB3A-4B5DAD28B242}" srcId="{EB1365DA-2FA5-471D-B636-57601EE77F08}" destId="{03713148-9E84-4956-8464-20B112EE9BAB}" srcOrd="0" destOrd="0" parTransId="{BFEA0D78-A11B-430E-8C7E-471D79708269}" sibTransId="{1F7CBA7D-DBB9-43BE-ABF3-7CC286D1C048}"/>
    <dgm:cxn modelId="{99DD555B-ADC2-4877-AE07-013C201C4BB7}" type="presOf" srcId="{05F94755-2B7D-4EF1-BEFC-DAD7CB77E0E3}" destId="{4475067B-0472-4A02-B565-F6DD95CFB7A5}" srcOrd="0" destOrd="0" presId="urn:microsoft.com/office/officeart/2016/7/layout/VerticalHollowActionList"/>
    <dgm:cxn modelId="{2DD9565C-AE27-4B22-A196-2AAC84BFA34D}" type="presOf" srcId="{ADDF528B-B9FE-4A3B-8E2A-D3D25F696B7B}" destId="{CD84DDE9-9ADF-4C17-AEF2-9B97BD210024}" srcOrd="0" destOrd="0" presId="urn:microsoft.com/office/officeart/2016/7/layout/VerticalHollowActionList"/>
    <dgm:cxn modelId="{28F4E86A-7608-4D91-952A-A16198AED099}" type="presOf" srcId="{14E2E9A6-F273-4041-AC34-99B04549087F}" destId="{05896592-62B3-4FE1-912A-1ED11D37B763}" srcOrd="0" destOrd="0" presId="urn:microsoft.com/office/officeart/2016/7/layout/VerticalHollowActionList"/>
    <dgm:cxn modelId="{573E5970-A99D-4F08-AC0B-0AED59A4A1C0}" srcId="{8279A74F-9474-42A6-8172-64A421925490}" destId="{30578E97-0B05-499E-B270-CBBEC9AE5447}" srcOrd="0" destOrd="0" parTransId="{5EFA21E4-DCFD-4590-A058-72B6A5E30E0E}" sibTransId="{2472A560-50DE-4CF0-8BBB-BFA5B970CD92}"/>
    <dgm:cxn modelId="{E27E9976-0A8C-4907-B19F-FA8F231D5B7E}" type="presOf" srcId="{9C22836F-4F21-4C97-AA2B-28114E00C5D7}" destId="{B99980A4-1193-45A7-860E-FCB2BF40EC66}" srcOrd="0" destOrd="0" presId="urn:microsoft.com/office/officeart/2016/7/layout/VerticalHollowActionList"/>
    <dgm:cxn modelId="{9CE1DA79-5274-470C-965B-042BFB4058A0}" srcId="{ADDF528B-B9FE-4A3B-8E2A-D3D25F696B7B}" destId="{14E2E9A6-F273-4041-AC34-99B04549087F}" srcOrd="0" destOrd="0" parTransId="{5B5B8911-B568-47DE-BD99-C13068C7D27E}" sibTransId="{B0E87EB3-8D12-468B-B50F-8129E47C95A7}"/>
    <dgm:cxn modelId="{F689FA7C-3958-49A8-B168-18107A410BD6}" srcId="{ADDF528B-B9FE-4A3B-8E2A-D3D25F696B7B}" destId="{8279A74F-9474-42A6-8172-64A421925490}" srcOrd="5" destOrd="0" parTransId="{E6E37F90-FC72-4179-9C4F-C0570ACCCD62}" sibTransId="{A879928A-963E-4E0A-B205-4225CC91C9C9}"/>
    <dgm:cxn modelId="{A91E238D-B520-450A-B5FB-09FAB5979CAC}" type="presOf" srcId="{EB1365DA-2FA5-471D-B636-57601EE77F08}" destId="{43921CB7-58D8-4BE3-9016-24E79D31B301}" srcOrd="0" destOrd="0" presId="urn:microsoft.com/office/officeart/2016/7/layout/VerticalHollowActionList"/>
    <dgm:cxn modelId="{32FFAEA1-511D-4CCE-A408-FD011E2F4524}" type="presOf" srcId="{8279A74F-9474-42A6-8172-64A421925490}" destId="{D69C1833-D9C7-4087-AAB0-D504F7761793}" srcOrd="0" destOrd="0" presId="urn:microsoft.com/office/officeart/2016/7/layout/VerticalHollowActionList"/>
    <dgm:cxn modelId="{FBCF07A5-9155-42B7-B45E-ABA0D3CDA24A}" srcId="{ADDF528B-B9FE-4A3B-8E2A-D3D25F696B7B}" destId="{1FE880D0-1BAD-43F1-B2E5-F2E025B15D5D}" srcOrd="2" destOrd="0" parTransId="{50BAF871-FDB8-416A-AF58-4A47AF386373}" sibTransId="{CEDC2333-503F-4464-91D0-A7E028D10A13}"/>
    <dgm:cxn modelId="{D7E0FDA8-E93F-48CE-BB88-6B22D4D46081}" srcId="{A87DD9E8-3D3A-4B9A-B782-21FFC4563571}" destId="{05F94755-2B7D-4EF1-BEFC-DAD7CB77E0E3}" srcOrd="0" destOrd="0" parTransId="{6AF038A3-6EE3-489E-BE30-035D90C82DF4}" sibTransId="{9C75A6F1-9B00-4DF3-87E6-0F3903A3944B}"/>
    <dgm:cxn modelId="{B34599BE-0C0B-452C-B26C-B99EAAF372CE}" type="presOf" srcId="{A6787A39-B4A3-4091-BEC5-803ED9BFC356}" destId="{7D7FF4FA-2225-4C76-93FE-0D00E935A287}" srcOrd="0" destOrd="0" presId="urn:microsoft.com/office/officeart/2016/7/layout/VerticalHollowActionList"/>
    <dgm:cxn modelId="{B47257C1-8EE9-4FD8-B380-55F809B82378}" srcId="{ADDF528B-B9FE-4A3B-8E2A-D3D25F696B7B}" destId="{A87DD9E8-3D3A-4B9A-B782-21FFC4563571}" srcOrd="4" destOrd="0" parTransId="{F80545F4-6C90-4F2F-AF14-5CFB454B94FC}" sibTransId="{69385F3E-5FBF-4410-AA27-D150279F2F35}"/>
    <dgm:cxn modelId="{BEB9C8CE-F090-436C-8743-0ACBFF8FCE2B}" srcId="{ADDF528B-B9FE-4A3B-8E2A-D3D25F696B7B}" destId="{D1AC506E-4361-4857-91AF-BB16FD536B46}" srcOrd="1" destOrd="0" parTransId="{CDC6302A-E4E6-4CD4-B1B6-57B9E6555B80}" sibTransId="{91072AD3-3241-4F15-BC2B-D4AAAE8BEC37}"/>
    <dgm:cxn modelId="{4CEE43E3-7764-4495-8F08-66F28538FFE5}" type="presOf" srcId="{D1AC506E-4361-4857-91AF-BB16FD536B46}" destId="{F2263046-037F-44E9-98CE-14EAF1559312}" srcOrd="0" destOrd="0" presId="urn:microsoft.com/office/officeart/2016/7/layout/VerticalHollowActionList"/>
    <dgm:cxn modelId="{93BE3FE8-436E-4166-A6A8-25F01911A3F3}" srcId="{14E2E9A6-F273-4041-AC34-99B04549087F}" destId="{FC5090A6-9968-40BA-AB2C-6D0A23E69321}" srcOrd="0" destOrd="0" parTransId="{CBBE7EFE-9F4F-4314-8BC0-A9772982A015}" sibTransId="{D099EFE7-C02B-498D-9A41-C26AE4D07ADC}"/>
    <dgm:cxn modelId="{62D6AEF6-6E2B-4A8B-8C87-21BF3E704433}" srcId="{1FE880D0-1BAD-43F1-B2E5-F2E025B15D5D}" destId="{A6787A39-B4A3-4091-BEC5-803ED9BFC356}" srcOrd="0" destOrd="0" parTransId="{DA402217-5744-4BA9-A62E-641DEEBD717E}" sibTransId="{B4CD9E8A-D1FE-4280-988B-334A2D5C97FC}"/>
    <dgm:cxn modelId="{F0ED5805-F505-4064-807E-65C9B145F9A6}" type="presParOf" srcId="{CD84DDE9-9ADF-4C17-AEF2-9B97BD210024}" destId="{D70BD73B-5A08-412F-8157-9CF7D2E7D17D}" srcOrd="0" destOrd="0" presId="urn:microsoft.com/office/officeart/2016/7/layout/VerticalHollowActionList"/>
    <dgm:cxn modelId="{83F6AE34-8D5A-4739-91A0-FEBD89DBE26C}" type="presParOf" srcId="{D70BD73B-5A08-412F-8157-9CF7D2E7D17D}" destId="{05896592-62B3-4FE1-912A-1ED11D37B763}" srcOrd="0" destOrd="0" presId="urn:microsoft.com/office/officeart/2016/7/layout/VerticalHollowActionList"/>
    <dgm:cxn modelId="{FDAB147B-2B32-4D6F-B8E4-26F2FAFAB171}" type="presParOf" srcId="{D70BD73B-5A08-412F-8157-9CF7D2E7D17D}" destId="{CAC693D2-8B19-4213-8A20-25E1CCEC6757}" srcOrd="1" destOrd="0" presId="urn:microsoft.com/office/officeart/2016/7/layout/VerticalHollowActionList"/>
    <dgm:cxn modelId="{DC495662-C35C-4E8D-BB80-542CACAFD47C}" type="presParOf" srcId="{CD84DDE9-9ADF-4C17-AEF2-9B97BD210024}" destId="{1CFAEA53-A152-4383-AF1B-73CB1DF526AA}" srcOrd="1" destOrd="0" presId="urn:microsoft.com/office/officeart/2016/7/layout/VerticalHollowActionList"/>
    <dgm:cxn modelId="{16DAE3D8-5995-401C-82EF-CCDF26220984}" type="presParOf" srcId="{CD84DDE9-9ADF-4C17-AEF2-9B97BD210024}" destId="{F6E5C811-A579-4680-A54E-85A4E66A269B}" srcOrd="2" destOrd="0" presId="urn:microsoft.com/office/officeart/2016/7/layout/VerticalHollowActionList"/>
    <dgm:cxn modelId="{A5A87F6E-7377-4623-9EFA-A163B4F411E6}" type="presParOf" srcId="{F6E5C811-A579-4680-A54E-85A4E66A269B}" destId="{F2263046-037F-44E9-98CE-14EAF1559312}" srcOrd="0" destOrd="0" presId="urn:microsoft.com/office/officeart/2016/7/layout/VerticalHollowActionList"/>
    <dgm:cxn modelId="{25819D0F-9585-448D-9268-0E9EC0562BCF}" type="presParOf" srcId="{F6E5C811-A579-4680-A54E-85A4E66A269B}" destId="{B99980A4-1193-45A7-860E-FCB2BF40EC66}" srcOrd="1" destOrd="0" presId="urn:microsoft.com/office/officeart/2016/7/layout/VerticalHollowActionList"/>
    <dgm:cxn modelId="{D0DA5B04-157C-4CDF-958B-90D31511E84A}" type="presParOf" srcId="{CD84DDE9-9ADF-4C17-AEF2-9B97BD210024}" destId="{353DA310-1A0F-4AF6-A55B-28774AD22F67}" srcOrd="3" destOrd="0" presId="urn:microsoft.com/office/officeart/2016/7/layout/VerticalHollowActionList"/>
    <dgm:cxn modelId="{392360D0-C503-4A08-983F-985A3F9C3232}" type="presParOf" srcId="{CD84DDE9-9ADF-4C17-AEF2-9B97BD210024}" destId="{4AC3ABBC-9E20-479B-B456-E6E2E5FB4ABF}" srcOrd="4" destOrd="0" presId="urn:microsoft.com/office/officeart/2016/7/layout/VerticalHollowActionList"/>
    <dgm:cxn modelId="{E07C9206-5620-4602-8671-3ECC5AF5EBC8}" type="presParOf" srcId="{4AC3ABBC-9E20-479B-B456-E6E2E5FB4ABF}" destId="{C54E6B12-F37A-457B-9384-3D57CA6EF7EF}" srcOrd="0" destOrd="0" presId="urn:microsoft.com/office/officeart/2016/7/layout/VerticalHollowActionList"/>
    <dgm:cxn modelId="{6DDD8A58-8B92-4A42-A489-A8B72CE15B3B}" type="presParOf" srcId="{4AC3ABBC-9E20-479B-B456-E6E2E5FB4ABF}" destId="{7D7FF4FA-2225-4C76-93FE-0D00E935A287}" srcOrd="1" destOrd="0" presId="urn:microsoft.com/office/officeart/2016/7/layout/VerticalHollowActionList"/>
    <dgm:cxn modelId="{D4003C75-4697-40B1-8B26-3E1020D7E947}" type="presParOf" srcId="{CD84DDE9-9ADF-4C17-AEF2-9B97BD210024}" destId="{D0F084B6-7361-42BD-91C0-FEDFAA4E3E0D}" srcOrd="5" destOrd="0" presId="urn:microsoft.com/office/officeart/2016/7/layout/VerticalHollowActionList"/>
    <dgm:cxn modelId="{6EF7B23E-E088-46BC-9B71-BABBFCBF8668}" type="presParOf" srcId="{CD84DDE9-9ADF-4C17-AEF2-9B97BD210024}" destId="{C909CE20-FC1F-42CE-85F6-1DCB8554C4EB}" srcOrd="6" destOrd="0" presId="urn:microsoft.com/office/officeart/2016/7/layout/VerticalHollowActionList"/>
    <dgm:cxn modelId="{85366F01-54FF-4C47-8472-07064C6E0F3A}" type="presParOf" srcId="{C909CE20-FC1F-42CE-85F6-1DCB8554C4EB}" destId="{43921CB7-58D8-4BE3-9016-24E79D31B301}" srcOrd="0" destOrd="0" presId="urn:microsoft.com/office/officeart/2016/7/layout/VerticalHollowActionList"/>
    <dgm:cxn modelId="{945359D2-0733-443E-96EA-5C824C77B017}" type="presParOf" srcId="{C909CE20-FC1F-42CE-85F6-1DCB8554C4EB}" destId="{2305A9FF-AA87-4D70-8434-6409B04A5A91}" srcOrd="1" destOrd="0" presId="urn:microsoft.com/office/officeart/2016/7/layout/VerticalHollowActionList"/>
    <dgm:cxn modelId="{56F4AEF5-2CF3-42F3-A937-A842F365F10D}" type="presParOf" srcId="{CD84DDE9-9ADF-4C17-AEF2-9B97BD210024}" destId="{B1C08A42-64A1-4F56-A574-A90686532D68}" srcOrd="7" destOrd="0" presId="urn:microsoft.com/office/officeart/2016/7/layout/VerticalHollowActionList"/>
    <dgm:cxn modelId="{A96EB892-C793-40F9-8650-CDEE1DD6DAFB}" type="presParOf" srcId="{CD84DDE9-9ADF-4C17-AEF2-9B97BD210024}" destId="{BA6A7B95-C06C-4808-A48C-03D8B2B145F6}" srcOrd="8" destOrd="0" presId="urn:microsoft.com/office/officeart/2016/7/layout/VerticalHollowActionList"/>
    <dgm:cxn modelId="{D3CEFBB9-E5C9-48A7-9B4D-94F9ECDF38A9}" type="presParOf" srcId="{BA6A7B95-C06C-4808-A48C-03D8B2B145F6}" destId="{68C3DAE2-7266-4BDE-9982-FE64A778ED4E}" srcOrd="0" destOrd="0" presId="urn:microsoft.com/office/officeart/2016/7/layout/VerticalHollowActionList"/>
    <dgm:cxn modelId="{FA60ECE2-EA42-47E1-940C-FC0B92DAE92F}" type="presParOf" srcId="{BA6A7B95-C06C-4808-A48C-03D8B2B145F6}" destId="{4475067B-0472-4A02-B565-F6DD95CFB7A5}" srcOrd="1" destOrd="0" presId="urn:microsoft.com/office/officeart/2016/7/layout/VerticalHollowActionList"/>
    <dgm:cxn modelId="{48CBE81A-14A7-4666-8C7A-5BEF003E25E0}" type="presParOf" srcId="{CD84DDE9-9ADF-4C17-AEF2-9B97BD210024}" destId="{EE9F8292-CFD4-4BCB-BAFE-427439DF2263}" srcOrd="9" destOrd="0" presId="urn:microsoft.com/office/officeart/2016/7/layout/VerticalHollowActionList"/>
    <dgm:cxn modelId="{4484B718-764A-44E7-BD2E-5959854944D2}" type="presParOf" srcId="{CD84DDE9-9ADF-4C17-AEF2-9B97BD210024}" destId="{A454FAE5-8266-4121-9935-8D79D06F58A1}" srcOrd="10" destOrd="0" presId="urn:microsoft.com/office/officeart/2016/7/layout/VerticalHollowActionList"/>
    <dgm:cxn modelId="{3282E97F-DD38-4F87-A026-0B2F158009EE}" type="presParOf" srcId="{A454FAE5-8266-4121-9935-8D79D06F58A1}" destId="{D69C1833-D9C7-4087-AAB0-D504F7761793}" srcOrd="0" destOrd="0" presId="urn:microsoft.com/office/officeart/2016/7/layout/VerticalHollowActionList"/>
    <dgm:cxn modelId="{5E9A6213-FFFD-4B95-8FDE-99C2F28B92ED}" type="presParOf" srcId="{A454FAE5-8266-4121-9935-8D79D06F58A1}" destId="{7FED14FC-16B4-4F3A-A0DA-97E178CEBF85}" srcOrd="1" destOrd="0" presId="urn:microsoft.com/office/officeart/2016/7/layout/VerticalHollow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C693D2-8B19-4213-8A20-25E1CCEC6757}">
      <dsp:nvSpPr>
        <dsp:cNvPr id="0" name=""/>
        <dsp:cNvSpPr/>
      </dsp:nvSpPr>
      <dsp:spPr>
        <a:xfrm>
          <a:off x="1457959" y="0"/>
          <a:ext cx="5831840" cy="638371"/>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w="9525" cap="rnd" cmpd="sng" algn="ctr">
          <a:solidFill>
            <a:schemeClr val="accent2">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13154" tIns="162146" rIns="113154" bIns="162146" numCol="1" spcCol="1270" anchor="ctr" anchorCtr="0">
          <a:noAutofit/>
        </a:bodyPr>
        <a:lstStyle/>
        <a:p>
          <a:pPr marL="0" lvl="0" indent="0" algn="l" defTabSz="755650">
            <a:lnSpc>
              <a:spcPct val="90000"/>
            </a:lnSpc>
            <a:spcBef>
              <a:spcPct val="0"/>
            </a:spcBef>
            <a:spcAft>
              <a:spcPct val="35000"/>
            </a:spcAft>
            <a:buNone/>
          </a:pPr>
          <a:r>
            <a:rPr lang="en-US" sz="1700" kern="1200"/>
            <a:t>Frame reexperiencing the event(s)</a:t>
          </a:r>
        </a:p>
      </dsp:txBody>
      <dsp:txXfrm>
        <a:off x="1457959" y="0"/>
        <a:ext cx="5831840" cy="638371"/>
      </dsp:txXfrm>
    </dsp:sp>
    <dsp:sp modelId="{05896592-62B3-4FE1-912A-1ED11D37B763}">
      <dsp:nvSpPr>
        <dsp:cNvPr id="0" name=""/>
        <dsp:cNvSpPr/>
      </dsp:nvSpPr>
      <dsp:spPr>
        <a:xfrm>
          <a:off x="0" y="491"/>
          <a:ext cx="1457960" cy="638371"/>
        </a:xfrm>
        <a:prstGeom prst="rect">
          <a:avLst/>
        </a:prstGeom>
        <a:solidFill>
          <a:schemeClr val="lt1">
            <a:hueOff val="0"/>
            <a:satOff val="0"/>
            <a:lumOff val="0"/>
            <a:alphaOff val="0"/>
          </a:schemeClr>
        </a:solidFill>
        <a:ln w="9525"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7150" tIns="63057" rIns="77150" bIns="63057" numCol="1" spcCol="1270" anchor="ctr" anchorCtr="0">
          <a:noAutofit/>
        </a:bodyPr>
        <a:lstStyle/>
        <a:p>
          <a:pPr marL="0" lvl="0" indent="0" algn="ctr" defTabSz="933450">
            <a:lnSpc>
              <a:spcPct val="90000"/>
            </a:lnSpc>
            <a:spcBef>
              <a:spcPct val="0"/>
            </a:spcBef>
            <a:spcAft>
              <a:spcPct val="35000"/>
            </a:spcAft>
            <a:buNone/>
          </a:pPr>
          <a:r>
            <a:rPr lang="en-US" sz="2100" kern="1200"/>
            <a:t>Frame</a:t>
          </a:r>
        </a:p>
      </dsp:txBody>
      <dsp:txXfrm>
        <a:off x="0" y="491"/>
        <a:ext cx="1457960" cy="638371"/>
      </dsp:txXfrm>
    </dsp:sp>
    <dsp:sp modelId="{B99980A4-1193-45A7-860E-FCB2BF40EC66}">
      <dsp:nvSpPr>
        <dsp:cNvPr id="0" name=""/>
        <dsp:cNvSpPr/>
      </dsp:nvSpPr>
      <dsp:spPr>
        <a:xfrm>
          <a:off x="1457959" y="670455"/>
          <a:ext cx="5831840" cy="638371"/>
        </a:xfrm>
        <a:prstGeom prst="rect">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w="9525" cap="rnd" cmpd="sng" algn="ctr">
          <a:solidFill>
            <a:schemeClr val="accent3">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13154" tIns="162146" rIns="113154" bIns="162146" numCol="1" spcCol="1270" anchor="ctr" anchorCtr="0">
          <a:noAutofit/>
        </a:bodyPr>
        <a:lstStyle/>
        <a:p>
          <a:pPr marL="0" lvl="0" indent="0" algn="l" defTabSz="755650">
            <a:lnSpc>
              <a:spcPct val="90000"/>
            </a:lnSpc>
            <a:spcBef>
              <a:spcPct val="0"/>
            </a:spcBef>
            <a:spcAft>
              <a:spcPct val="35000"/>
            </a:spcAft>
            <a:buNone/>
          </a:pPr>
          <a:r>
            <a:rPr lang="en-US" sz="1700" kern="1200"/>
            <a:t>Communicate that treatment and other wellness </a:t>
          </a:r>
        </a:p>
      </dsp:txBody>
      <dsp:txXfrm>
        <a:off x="1457959" y="670455"/>
        <a:ext cx="5831840" cy="638371"/>
      </dsp:txXfrm>
    </dsp:sp>
    <dsp:sp modelId="{F2263046-037F-44E9-98CE-14EAF1559312}">
      <dsp:nvSpPr>
        <dsp:cNvPr id="0" name=""/>
        <dsp:cNvSpPr/>
      </dsp:nvSpPr>
      <dsp:spPr>
        <a:xfrm>
          <a:off x="0" y="677165"/>
          <a:ext cx="1457960" cy="638371"/>
        </a:xfrm>
        <a:prstGeom prst="rect">
          <a:avLst/>
        </a:prstGeom>
        <a:solidFill>
          <a:schemeClr val="lt1">
            <a:hueOff val="0"/>
            <a:satOff val="0"/>
            <a:lumOff val="0"/>
            <a:alphaOff val="0"/>
          </a:schemeClr>
        </a:solidFill>
        <a:ln w="9525" cap="rnd"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7150" tIns="63057" rIns="77150" bIns="63057" numCol="1" spcCol="1270" anchor="ctr" anchorCtr="0">
          <a:noAutofit/>
        </a:bodyPr>
        <a:lstStyle/>
        <a:p>
          <a:pPr marL="0" lvl="0" indent="0" algn="ctr" defTabSz="622300">
            <a:lnSpc>
              <a:spcPct val="90000"/>
            </a:lnSpc>
            <a:spcBef>
              <a:spcPct val="0"/>
            </a:spcBef>
            <a:spcAft>
              <a:spcPct val="35000"/>
            </a:spcAft>
            <a:buNone/>
          </a:pPr>
          <a:r>
            <a:rPr lang="en-US" sz="1400" kern="1200" dirty="0"/>
            <a:t>Communicate</a:t>
          </a:r>
        </a:p>
      </dsp:txBody>
      <dsp:txXfrm>
        <a:off x="0" y="677165"/>
        <a:ext cx="1457960" cy="638371"/>
      </dsp:txXfrm>
    </dsp:sp>
    <dsp:sp modelId="{7D7FF4FA-2225-4C76-93FE-0D00E935A287}">
      <dsp:nvSpPr>
        <dsp:cNvPr id="0" name=""/>
        <dsp:cNvSpPr/>
      </dsp:nvSpPr>
      <dsp:spPr>
        <a:xfrm>
          <a:off x="1457960" y="1353839"/>
          <a:ext cx="5831840" cy="638371"/>
        </a:xfrm>
        <a:prstGeom prst="rect">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w="9525" cap="rnd" cmpd="sng" algn="ctr">
          <a:solidFill>
            <a:schemeClr val="accent4">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13154" tIns="162146" rIns="113154" bIns="162146" numCol="1" spcCol="1270" anchor="ctr" anchorCtr="0">
          <a:noAutofit/>
        </a:bodyPr>
        <a:lstStyle/>
        <a:p>
          <a:pPr marL="0" lvl="0" indent="0" algn="l" defTabSz="755650">
            <a:lnSpc>
              <a:spcPct val="90000"/>
            </a:lnSpc>
            <a:spcBef>
              <a:spcPct val="0"/>
            </a:spcBef>
            <a:spcAft>
              <a:spcPct val="35000"/>
            </a:spcAft>
            <a:buNone/>
          </a:pPr>
          <a:r>
            <a:rPr lang="en-US" sz="1700" kern="1200" dirty="0"/>
            <a:t>Refer certain clients to a psychiatrist </a:t>
          </a:r>
        </a:p>
      </dsp:txBody>
      <dsp:txXfrm>
        <a:off x="1457960" y="1353839"/>
        <a:ext cx="5831840" cy="638371"/>
      </dsp:txXfrm>
    </dsp:sp>
    <dsp:sp modelId="{C54E6B12-F37A-457B-9384-3D57CA6EF7EF}">
      <dsp:nvSpPr>
        <dsp:cNvPr id="0" name=""/>
        <dsp:cNvSpPr/>
      </dsp:nvSpPr>
      <dsp:spPr>
        <a:xfrm>
          <a:off x="0" y="1353839"/>
          <a:ext cx="1457960" cy="638371"/>
        </a:xfrm>
        <a:prstGeom prst="rect">
          <a:avLst/>
        </a:prstGeom>
        <a:solidFill>
          <a:schemeClr val="lt1">
            <a:hueOff val="0"/>
            <a:satOff val="0"/>
            <a:lumOff val="0"/>
            <a:alphaOff val="0"/>
          </a:schemeClr>
        </a:solidFill>
        <a:ln w="9525" cap="rnd"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7150" tIns="63057" rIns="77150" bIns="63057" numCol="1" spcCol="1270" anchor="ctr" anchorCtr="0">
          <a:noAutofit/>
        </a:bodyPr>
        <a:lstStyle/>
        <a:p>
          <a:pPr marL="0" lvl="0" indent="0" algn="ctr" defTabSz="933450">
            <a:lnSpc>
              <a:spcPct val="90000"/>
            </a:lnSpc>
            <a:spcBef>
              <a:spcPct val="0"/>
            </a:spcBef>
            <a:spcAft>
              <a:spcPct val="35000"/>
            </a:spcAft>
            <a:buNone/>
          </a:pPr>
          <a:r>
            <a:rPr lang="en-US" sz="2100" kern="1200"/>
            <a:t>Refer</a:t>
          </a:r>
        </a:p>
      </dsp:txBody>
      <dsp:txXfrm>
        <a:off x="0" y="1353839"/>
        <a:ext cx="1457960" cy="638371"/>
      </dsp:txXfrm>
    </dsp:sp>
    <dsp:sp modelId="{2305A9FF-AA87-4D70-8434-6409B04A5A91}">
      <dsp:nvSpPr>
        <dsp:cNvPr id="0" name=""/>
        <dsp:cNvSpPr/>
      </dsp:nvSpPr>
      <dsp:spPr>
        <a:xfrm>
          <a:off x="1457959" y="2057401"/>
          <a:ext cx="5831840" cy="638371"/>
        </a:xfrm>
        <a:prstGeom prst="rect">
          <a:avLst/>
        </a:prstGeom>
        <a:gradFill rotWithShape="0">
          <a:gsLst>
            <a:gs pos="0">
              <a:schemeClr val="accent5">
                <a:hueOff val="0"/>
                <a:satOff val="0"/>
                <a:lumOff val="0"/>
                <a:alphaOff val="0"/>
                <a:tint val="98000"/>
                <a:lumMod val="114000"/>
              </a:schemeClr>
            </a:gs>
            <a:gs pos="100000">
              <a:schemeClr val="accent5">
                <a:hueOff val="0"/>
                <a:satOff val="0"/>
                <a:lumOff val="0"/>
                <a:alphaOff val="0"/>
                <a:shade val="90000"/>
                <a:lumMod val="84000"/>
              </a:schemeClr>
            </a:gs>
          </a:gsLst>
          <a:lin ang="5400000" scaled="0"/>
        </a:gradFill>
        <a:ln w="9525" cap="rnd" cmpd="sng" algn="ctr">
          <a:solidFill>
            <a:schemeClr val="accent5">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13154" tIns="162146" rIns="113154" bIns="162146" numCol="1" spcCol="1270" anchor="ctr" anchorCtr="0">
          <a:noAutofit/>
        </a:bodyPr>
        <a:lstStyle/>
        <a:p>
          <a:pPr marL="0" lvl="0" indent="0" algn="l" defTabSz="711200">
            <a:lnSpc>
              <a:spcPct val="90000"/>
            </a:lnSpc>
            <a:spcBef>
              <a:spcPct val="0"/>
            </a:spcBef>
            <a:spcAft>
              <a:spcPct val="35000"/>
            </a:spcAft>
            <a:buNone/>
          </a:pPr>
          <a:r>
            <a:rPr lang="en-US" sz="1600" kern="1200" dirty="0"/>
            <a:t>Discuss traumatic stress symptoms and their physiological components</a:t>
          </a:r>
          <a:r>
            <a:rPr lang="en-US" sz="1200" kern="1200" dirty="0"/>
            <a:t>.</a:t>
          </a:r>
        </a:p>
      </dsp:txBody>
      <dsp:txXfrm>
        <a:off x="1457959" y="2057401"/>
        <a:ext cx="5831840" cy="638371"/>
      </dsp:txXfrm>
    </dsp:sp>
    <dsp:sp modelId="{43921CB7-58D8-4BE3-9016-24E79D31B301}">
      <dsp:nvSpPr>
        <dsp:cNvPr id="0" name=""/>
        <dsp:cNvSpPr/>
      </dsp:nvSpPr>
      <dsp:spPr>
        <a:xfrm>
          <a:off x="0" y="2030513"/>
          <a:ext cx="1457960" cy="638371"/>
        </a:xfrm>
        <a:prstGeom prst="rect">
          <a:avLst/>
        </a:prstGeom>
        <a:solidFill>
          <a:schemeClr val="lt1">
            <a:hueOff val="0"/>
            <a:satOff val="0"/>
            <a:lumOff val="0"/>
            <a:alphaOff val="0"/>
          </a:schemeClr>
        </a:solidFill>
        <a:ln w="9525" cap="rnd"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7150" tIns="63057" rIns="77150" bIns="63057" numCol="1" spcCol="1270" anchor="ctr" anchorCtr="0">
          <a:noAutofit/>
        </a:bodyPr>
        <a:lstStyle/>
        <a:p>
          <a:pPr marL="0" lvl="0" indent="0" algn="ctr" defTabSz="933450">
            <a:lnSpc>
              <a:spcPct val="90000"/>
            </a:lnSpc>
            <a:spcBef>
              <a:spcPct val="0"/>
            </a:spcBef>
            <a:spcAft>
              <a:spcPct val="35000"/>
            </a:spcAft>
            <a:buNone/>
          </a:pPr>
          <a:r>
            <a:rPr lang="en-US" sz="2100" kern="1200"/>
            <a:t>Discuss</a:t>
          </a:r>
        </a:p>
      </dsp:txBody>
      <dsp:txXfrm>
        <a:off x="0" y="2030513"/>
        <a:ext cx="1457960" cy="638371"/>
      </dsp:txXfrm>
    </dsp:sp>
    <dsp:sp modelId="{4475067B-0472-4A02-B565-F6DD95CFB7A5}">
      <dsp:nvSpPr>
        <dsp:cNvPr id="0" name=""/>
        <dsp:cNvSpPr/>
      </dsp:nvSpPr>
      <dsp:spPr>
        <a:xfrm>
          <a:off x="1457960" y="2707187"/>
          <a:ext cx="5831840" cy="638371"/>
        </a:xfrm>
        <a:prstGeom prst="rect">
          <a:avLst/>
        </a:prstGeom>
        <a:gradFill rotWithShape="0">
          <a:gsLst>
            <a:gs pos="0">
              <a:schemeClr val="accent6">
                <a:hueOff val="0"/>
                <a:satOff val="0"/>
                <a:lumOff val="0"/>
                <a:alphaOff val="0"/>
                <a:tint val="98000"/>
                <a:lumMod val="114000"/>
              </a:schemeClr>
            </a:gs>
            <a:gs pos="100000">
              <a:schemeClr val="accent6">
                <a:hueOff val="0"/>
                <a:satOff val="0"/>
                <a:lumOff val="0"/>
                <a:alphaOff val="0"/>
                <a:shade val="90000"/>
                <a:lumMod val="84000"/>
              </a:schemeClr>
            </a:gs>
          </a:gsLst>
          <a:lin ang="5400000" scaled="0"/>
        </a:gradFill>
        <a:ln w="9525" cap="rnd" cmpd="sng" algn="ctr">
          <a:solidFill>
            <a:schemeClr val="accent6">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13154" tIns="162146" rIns="113154" bIns="162146" numCol="1" spcCol="1270" anchor="ctr" anchorCtr="0">
          <a:noAutofit/>
        </a:bodyPr>
        <a:lstStyle/>
        <a:p>
          <a:pPr marL="0" lvl="0" indent="0" algn="l" defTabSz="711200">
            <a:lnSpc>
              <a:spcPct val="90000"/>
            </a:lnSpc>
            <a:spcBef>
              <a:spcPct val="0"/>
            </a:spcBef>
            <a:spcAft>
              <a:spcPct val="35000"/>
            </a:spcAft>
            <a:buNone/>
          </a:pPr>
          <a:r>
            <a:rPr lang="en-US" sz="1600" kern="1200" dirty="0"/>
            <a:t>Explain links between traumatic stress symptoms and substance use disorders</a:t>
          </a:r>
        </a:p>
      </dsp:txBody>
      <dsp:txXfrm>
        <a:off x="1457960" y="2707187"/>
        <a:ext cx="5831840" cy="638371"/>
      </dsp:txXfrm>
    </dsp:sp>
    <dsp:sp modelId="{68C3DAE2-7266-4BDE-9982-FE64A778ED4E}">
      <dsp:nvSpPr>
        <dsp:cNvPr id="0" name=""/>
        <dsp:cNvSpPr/>
      </dsp:nvSpPr>
      <dsp:spPr>
        <a:xfrm>
          <a:off x="0" y="2707187"/>
          <a:ext cx="1457960" cy="638371"/>
        </a:xfrm>
        <a:prstGeom prst="rect">
          <a:avLst/>
        </a:prstGeom>
        <a:solidFill>
          <a:schemeClr val="lt1">
            <a:hueOff val="0"/>
            <a:satOff val="0"/>
            <a:lumOff val="0"/>
            <a:alphaOff val="0"/>
          </a:schemeClr>
        </a:solidFill>
        <a:ln w="9525" cap="rnd"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7150" tIns="63057" rIns="77150" bIns="63057" numCol="1" spcCol="1270" anchor="ctr" anchorCtr="0">
          <a:noAutofit/>
        </a:bodyPr>
        <a:lstStyle/>
        <a:p>
          <a:pPr marL="0" lvl="0" indent="0" algn="ctr" defTabSz="933450">
            <a:lnSpc>
              <a:spcPct val="90000"/>
            </a:lnSpc>
            <a:spcBef>
              <a:spcPct val="0"/>
            </a:spcBef>
            <a:spcAft>
              <a:spcPct val="35000"/>
            </a:spcAft>
            <a:buNone/>
          </a:pPr>
          <a:r>
            <a:rPr lang="en-US" sz="2100" kern="1200"/>
            <a:t>Explain</a:t>
          </a:r>
        </a:p>
      </dsp:txBody>
      <dsp:txXfrm>
        <a:off x="0" y="2707187"/>
        <a:ext cx="1457960" cy="638371"/>
      </dsp:txXfrm>
    </dsp:sp>
    <dsp:sp modelId="{7FED14FC-16B4-4F3A-A0DA-97E178CEBF85}">
      <dsp:nvSpPr>
        <dsp:cNvPr id="0" name=""/>
        <dsp:cNvSpPr/>
      </dsp:nvSpPr>
      <dsp:spPr>
        <a:xfrm>
          <a:off x="1457960" y="3383862"/>
          <a:ext cx="5831840" cy="638371"/>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w="9525" cap="rnd" cmpd="sng" algn="ctr">
          <a:solidFill>
            <a:schemeClr val="accent2">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13154" tIns="162146" rIns="113154" bIns="162146" numCol="1" spcCol="1270" anchor="ctr" anchorCtr="0">
          <a:noAutofit/>
        </a:bodyPr>
        <a:lstStyle/>
        <a:p>
          <a:pPr marL="0" lvl="0" indent="0" algn="l" defTabSz="711200">
            <a:lnSpc>
              <a:spcPct val="90000"/>
            </a:lnSpc>
            <a:spcBef>
              <a:spcPct val="0"/>
            </a:spcBef>
            <a:spcAft>
              <a:spcPct val="35000"/>
            </a:spcAft>
            <a:buNone/>
          </a:pPr>
          <a:r>
            <a:rPr lang="en-US" sz="1600" kern="1200" dirty="0"/>
            <a:t>Normalize trauma symptoms.</a:t>
          </a:r>
          <a:r>
            <a:rPr lang="en-US" sz="1100" kern="1200" dirty="0"/>
            <a:t> </a:t>
          </a:r>
        </a:p>
      </dsp:txBody>
      <dsp:txXfrm>
        <a:off x="1457960" y="3383862"/>
        <a:ext cx="5831840" cy="638371"/>
      </dsp:txXfrm>
    </dsp:sp>
    <dsp:sp modelId="{D69C1833-D9C7-4087-AAB0-D504F7761793}">
      <dsp:nvSpPr>
        <dsp:cNvPr id="0" name=""/>
        <dsp:cNvSpPr/>
      </dsp:nvSpPr>
      <dsp:spPr>
        <a:xfrm>
          <a:off x="0" y="3383862"/>
          <a:ext cx="1457960" cy="638371"/>
        </a:xfrm>
        <a:prstGeom prst="rect">
          <a:avLst/>
        </a:prstGeom>
        <a:solidFill>
          <a:schemeClr val="lt1">
            <a:hueOff val="0"/>
            <a:satOff val="0"/>
            <a:lumOff val="0"/>
            <a:alphaOff val="0"/>
          </a:schemeClr>
        </a:solidFill>
        <a:ln w="9525"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7150" tIns="63057" rIns="77150" bIns="63057" numCol="1" spcCol="1270" anchor="ctr" anchorCtr="0">
          <a:noAutofit/>
        </a:bodyPr>
        <a:lstStyle/>
        <a:p>
          <a:pPr marL="0" lvl="0" indent="0" algn="ctr" defTabSz="933450">
            <a:lnSpc>
              <a:spcPct val="90000"/>
            </a:lnSpc>
            <a:spcBef>
              <a:spcPct val="0"/>
            </a:spcBef>
            <a:spcAft>
              <a:spcPct val="35000"/>
            </a:spcAft>
            <a:buNone/>
          </a:pPr>
          <a:r>
            <a:rPr lang="en-US" sz="2100" kern="1200"/>
            <a:t>Normalize</a:t>
          </a:r>
        </a:p>
      </dsp:txBody>
      <dsp:txXfrm>
        <a:off x="0" y="3383862"/>
        <a:ext cx="1457960" cy="638371"/>
      </dsp:txXfrm>
    </dsp:sp>
  </dsp:spTree>
</dsp:drawing>
</file>

<file path=ppt/diagrams/layout1.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F07D61-BC6D-4020-9391-B827B95CE315}" type="datetimeFigureOut">
              <a:rPr lang="en-US" smtClean="0"/>
              <a:pPr/>
              <a:t>8/30/2021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92B58C-3262-4289-ADE7-7396BD56AF99}" type="slidenum">
              <a:rPr lang="en-US" smtClean="0"/>
              <a:pPr/>
              <a:t>‹#›</a:t>
            </a:fld>
            <a:endParaRPr lang="en-US"/>
          </a:p>
        </p:txBody>
      </p:sp>
    </p:spTree>
    <p:extLst>
      <p:ext uri="{BB962C8B-B14F-4D97-AF65-F5344CB8AC3E}">
        <p14:creationId xmlns:p14="http://schemas.microsoft.com/office/powerpoint/2010/main" val="4106248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This presentation is an attempt to help us to understand WHY Natives respond and react to service providers the way they do. If you are triggered by what is being shared in this workshop, I suggest that you take the time to assess this to look at your biases and where and why this is affecting you they way it is. Unfortunately, we will not have time in this workshop to process all the feelings that tend to come up for people. I ask that you please be respectful of this process. If you need to talk after the workshop, please let me know. </a:t>
            </a:r>
          </a:p>
          <a:p>
            <a:endParaRPr lang="en-US" dirty="0"/>
          </a:p>
          <a:p>
            <a:r>
              <a:rPr lang="en-US" dirty="0"/>
              <a:t>For tribal people on Turtle Island, current and past political and social events help shape the context of their lives in ways that many other Americans do not experience. The study of trauma, historical and present, has connected historical genocide, assimilation, oppression and disparate treatment to such symptoms as depression, suicidal thoughts, anger, anxiety, low self-esteem and difficulty in both recognizing and expressing emotions and impact substance misuse</a:t>
            </a:r>
            <a:endParaRPr lang="en-US" dirty="0">
              <a:cs typeface="Calibri"/>
            </a:endParaRPr>
          </a:p>
          <a:p>
            <a:endParaRPr lang="en-US" dirty="0"/>
          </a:p>
          <a:p>
            <a:r>
              <a:rPr lang="en-US" dirty="0"/>
              <a:t>A culturally responsive mental health system must recognize the broader social and political factors that underlie mental health issues for communities of color. For example, data57 show that therapy cannot be successful unless it recognizes the range of social and political issues that contribute to client distress, instead of only identifying the individual issues that result from attempts to adjust to the social and political conditions. </a:t>
            </a:r>
          </a:p>
          <a:p>
            <a:endParaRPr lang="en-US" dirty="0"/>
          </a:p>
          <a:p>
            <a:r>
              <a:rPr lang="en-US" dirty="0"/>
              <a:t>Even the American Psychological Association (APA) guidelines recognize the importance of sociopolitical factors in a client’s treatment, such as the generational history, the history of migration, the citizenship status, English fluency, the extent of support from the family and community, and the level of stress resulting from acculturation.58</a:t>
            </a:r>
          </a:p>
          <a:p>
            <a:endParaRPr lang="en-US" dirty="0"/>
          </a:p>
          <a:p>
            <a:r>
              <a:rPr lang="en-US" dirty="0"/>
              <a:t>A successful mental health system must find ways to integrate mainstream services with culturally-traditional services to address the mental health needs of communities of color within the broader context of their lives</a:t>
            </a:r>
          </a:p>
          <a:p>
            <a:endParaRPr lang="en-US" dirty="0"/>
          </a:p>
        </p:txBody>
      </p:sp>
      <p:sp>
        <p:nvSpPr>
          <p:cNvPr id="4" name="Slide Number Placeholder 3"/>
          <p:cNvSpPr>
            <a:spLocks noGrp="1"/>
          </p:cNvSpPr>
          <p:nvPr>
            <p:ph type="sldNum" sz="quarter" idx="5"/>
          </p:nvPr>
        </p:nvSpPr>
        <p:spPr/>
        <p:txBody>
          <a:bodyPr/>
          <a:lstStyle/>
          <a:p>
            <a:fld id="{3292B58C-3262-4289-ADE7-7396BD56AF99}" type="slidenum">
              <a:rPr lang="en-US" smtClean="0"/>
              <a:pPr/>
              <a:t>2</a:t>
            </a:fld>
            <a:endParaRPr lang="en-US"/>
          </a:p>
        </p:txBody>
      </p:sp>
    </p:spTree>
    <p:extLst>
      <p:ext uri="{BB962C8B-B14F-4D97-AF65-F5344CB8AC3E}">
        <p14:creationId xmlns:p14="http://schemas.microsoft.com/office/powerpoint/2010/main" val="1199751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And in fact, there is Hope. We know that trauma reactions may occur when there is a substantial perceived or actual threat. However, we also know that people often experience the same event and react very differently- where one may be traumatized, others are able to demonstrate greater resilience. </a:t>
            </a:r>
            <a:r>
              <a:rPr lang="en-US" dirty="0"/>
              <a:t>In other words, it is not the traumatic event itself that causes humans distress, but rather the reactions to that traumatic event.</a:t>
            </a:r>
            <a:r>
              <a:rPr lang="en-US" sz="1200" b="0" i="0" u="none" strike="noStrike" kern="1200" dirty="0">
                <a:solidFill>
                  <a:schemeClr val="tx1"/>
                </a:solidFill>
                <a:effectLst/>
                <a:latin typeface="+mn-lt"/>
                <a:ea typeface="+mn-ea"/>
                <a:cs typeface="+mn-cs"/>
              </a:rPr>
              <a:t> </a:t>
            </a:r>
            <a:r>
              <a:rPr lang="en-US" dirty="0"/>
              <a:t>(Denham, 2008; Duran, 2006; Brave Heart Yellow Horse, 1998 and 2004).</a:t>
            </a:r>
            <a:endParaRPr lang="en-US" sz="1200" b="0" i="0" u="none" strike="noStrike" kern="1200" dirty="0">
              <a:solidFill>
                <a:schemeClr val="tx1"/>
              </a:solidFill>
              <a:effectLst/>
              <a:latin typeface="+mn-lt"/>
              <a:ea typeface="+mn-ea"/>
              <a:cs typeface="+mn-cs"/>
            </a:endParaRPr>
          </a:p>
          <a:p>
            <a:pPr rtl="0"/>
            <a:endParaRPr lang="en-US" sz="1200" b="0" i="0" u="none" strike="noStrike" kern="1200" dirty="0">
              <a:solidFill>
                <a:schemeClr val="tx1"/>
              </a:solidFill>
              <a:effectLst/>
              <a:latin typeface="+mn-lt"/>
              <a:ea typeface="+mn-ea"/>
              <a:cs typeface="+mn-cs"/>
            </a:endParaRPr>
          </a:p>
          <a:p>
            <a:br>
              <a:rPr lang="en-US" dirty="0"/>
            </a:br>
            <a:endParaRPr lang="en-US" dirty="0"/>
          </a:p>
        </p:txBody>
      </p:sp>
      <p:sp>
        <p:nvSpPr>
          <p:cNvPr id="4" name="Slide Number Placeholder 3"/>
          <p:cNvSpPr>
            <a:spLocks noGrp="1"/>
          </p:cNvSpPr>
          <p:nvPr>
            <p:ph type="sldNum" sz="quarter" idx="5"/>
          </p:nvPr>
        </p:nvSpPr>
        <p:spPr/>
        <p:txBody>
          <a:bodyPr/>
          <a:lstStyle/>
          <a:p>
            <a:fld id="{3292B58C-3262-4289-ADE7-7396BD56AF99}" type="slidenum">
              <a:rPr lang="en-US" smtClean="0"/>
              <a:pPr/>
              <a:t>11</a:t>
            </a:fld>
            <a:endParaRPr lang="en-US"/>
          </a:p>
        </p:txBody>
      </p:sp>
    </p:spTree>
    <p:extLst>
      <p:ext uri="{BB962C8B-B14F-4D97-AF65-F5344CB8AC3E}">
        <p14:creationId xmlns:p14="http://schemas.microsoft.com/office/powerpoint/2010/main" val="1156126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find healthy ways to cope with, respond to, and heal from trauma. Often, people automatically reevaluate their values and redefine what is important after a trauma. Such resilient responses include:</a:t>
            </a:r>
          </a:p>
          <a:p>
            <a:pPr marL="285750" indent="-285750">
              <a:buFont typeface="Arial"/>
              <a:buChar char="•"/>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3292B58C-3262-4289-ADE7-7396BD56AF99}" type="slidenum">
              <a:rPr lang="en-US" smtClean="0"/>
              <a:pPr/>
              <a:t>12</a:t>
            </a:fld>
            <a:endParaRPr lang="en-US"/>
          </a:p>
        </p:txBody>
      </p:sp>
    </p:spTree>
    <p:extLst>
      <p:ext uri="{BB962C8B-B14F-4D97-AF65-F5344CB8AC3E}">
        <p14:creationId xmlns:p14="http://schemas.microsoft.com/office/powerpoint/2010/main" val="727633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Support your clients and provide a message of hope—that they are not alone, they are not at fault, and recovery is possible and anticipated.</a:t>
            </a:r>
          </a:p>
          <a:p>
            <a:endParaRPr lang="en-US" dirty="0">
              <a:cs typeface="Calibri"/>
            </a:endParaRPr>
          </a:p>
          <a:p>
            <a:pPr>
              <a:buFont typeface="Arial"/>
            </a:pPr>
            <a:r>
              <a:rPr lang="en-US" dirty="0">
                <a:cs typeface="Calibri"/>
              </a:rPr>
              <a:t>Trauma is something that happens to them, it is not who they are “You are having a normal response to and extraordinary event”</a:t>
            </a:r>
          </a:p>
          <a:p>
            <a:pPr>
              <a:buFont typeface="Arial"/>
            </a:pPr>
            <a:endParaRPr lang="en-US" dirty="0">
              <a:cs typeface="Calibri"/>
            </a:endParaRPr>
          </a:p>
          <a:p>
            <a:pPr>
              <a:buNone/>
            </a:pPr>
            <a:r>
              <a:rPr lang="en-US" b="1" dirty="0">
                <a:solidFill>
                  <a:schemeClr val="accent6">
                    <a:lumMod val="50000"/>
                  </a:schemeClr>
                </a:solidFill>
                <a:ea typeface="+mn-lt"/>
                <a:cs typeface="+mn-lt"/>
              </a:rPr>
              <a:t>Frame reexperiencing the event(s)</a:t>
            </a:r>
            <a:r>
              <a:rPr lang="en-US" dirty="0">
                <a:solidFill>
                  <a:schemeClr val="accent6">
                    <a:lumMod val="50000"/>
                  </a:schemeClr>
                </a:solidFill>
                <a:ea typeface="+mn-lt"/>
                <a:cs typeface="+mn-lt"/>
              </a:rPr>
              <a:t>, hyperarousal, sleep disturbances, and other physical symptoms</a:t>
            </a:r>
            <a:r>
              <a:rPr lang="en-US" b="1" dirty="0">
                <a:solidFill>
                  <a:schemeClr val="accent6">
                    <a:lumMod val="50000"/>
                  </a:schemeClr>
                </a:solidFill>
                <a:ea typeface="+mn-lt"/>
                <a:cs typeface="+mn-lt"/>
              </a:rPr>
              <a:t> as physiological reactions to extreme stress.</a:t>
            </a:r>
            <a:endParaRPr lang="en-US" b="1" dirty="0">
              <a:solidFill>
                <a:schemeClr val="accent6">
                  <a:lumMod val="50000"/>
                </a:schemeClr>
              </a:solidFill>
            </a:endParaRPr>
          </a:p>
          <a:p>
            <a:pPr>
              <a:buNone/>
            </a:pPr>
            <a:endParaRPr lang="en-US" b="1" dirty="0">
              <a:solidFill>
                <a:schemeClr val="accent6">
                  <a:lumMod val="50000"/>
                </a:schemeClr>
              </a:solidFill>
              <a:ea typeface="+mn-lt"/>
              <a:cs typeface="+mn-lt"/>
            </a:endParaRPr>
          </a:p>
          <a:p>
            <a:pPr>
              <a:buNone/>
            </a:pPr>
            <a:r>
              <a:rPr lang="en-US" b="1" dirty="0">
                <a:solidFill>
                  <a:schemeClr val="accent6">
                    <a:lumMod val="50000"/>
                  </a:schemeClr>
                </a:solidFill>
                <a:ea typeface="+mn-lt"/>
                <a:cs typeface="+mn-lt"/>
              </a:rPr>
              <a:t>Communicate that treatment and other wellness activities can improve both psychological and physiological symptoms </a:t>
            </a:r>
            <a:r>
              <a:rPr lang="en-US" dirty="0">
                <a:solidFill>
                  <a:schemeClr val="accent6">
                    <a:lumMod val="50000"/>
                  </a:schemeClr>
                </a:solidFill>
                <a:ea typeface="+mn-lt"/>
                <a:cs typeface="+mn-lt"/>
              </a:rPr>
              <a:t>(e.g., therapy, meditation, exercise, yoga). </a:t>
            </a:r>
          </a:p>
          <a:p>
            <a:pPr>
              <a:buNone/>
            </a:pPr>
            <a:endParaRPr lang="en-US" dirty="0">
              <a:solidFill>
                <a:schemeClr val="accent6">
                  <a:lumMod val="50000"/>
                </a:schemeClr>
              </a:solidFill>
              <a:ea typeface="+mn-lt"/>
              <a:cs typeface="+mn-lt"/>
            </a:endParaRPr>
          </a:p>
          <a:p>
            <a:pPr>
              <a:buNone/>
            </a:pPr>
            <a:r>
              <a:rPr lang="en-US" dirty="0">
                <a:solidFill>
                  <a:schemeClr val="accent6">
                    <a:lumMod val="50000"/>
                  </a:schemeClr>
                </a:solidFill>
                <a:ea typeface="+mn-lt"/>
                <a:cs typeface="+mn-lt"/>
              </a:rPr>
              <a:t>You may need to refer certain clients to a psychiatrist who can evaluate them and, if warranted, prescribe psycho-tropic medication to address severe symptoms.</a:t>
            </a:r>
            <a:endParaRPr lang="en-US" dirty="0">
              <a:solidFill>
                <a:schemeClr val="accent6">
                  <a:lumMod val="50000"/>
                </a:schemeClr>
              </a:solidFill>
            </a:endParaRPr>
          </a:p>
          <a:p>
            <a:pPr>
              <a:buNone/>
            </a:pPr>
            <a:endParaRPr lang="en-US" b="1" dirty="0">
              <a:solidFill>
                <a:schemeClr val="accent6">
                  <a:lumMod val="50000"/>
                </a:schemeClr>
              </a:solidFill>
              <a:ea typeface="+mn-lt"/>
              <a:cs typeface="+mn-lt"/>
            </a:endParaRPr>
          </a:p>
          <a:p>
            <a:pPr>
              <a:buNone/>
            </a:pPr>
            <a:r>
              <a:rPr lang="en-US" b="1" dirty="0">
                <a:solidFill>
                  <a:schemeClr val="accent6">
                    <a:lumMod val="50000"/>
                  </a:schemeClr>
                </a:solidFill>
                <a:ea typeface="+mn-lt"/>
                <a:cs typeface="+mn-lt"/>
              </a:rPr>
              <a:t>Discuss traumatic stress symptoms and their physiological components</a:t>
            </a:r>
            <a:r>
              <a:rPr lang="en-US" dirty="0">
                <a:solidFill>
                  <a:schemeClr val="accent6">
                    <a:lumMod val="50000"/>
                  </a:schemeClr>
                </a:solidFill>
                <a:ea typeface="+mn-lt"/>
                <a:cs typeface="+mn-lt"/>
              </a:rPr>
              <a:t>.</a:t>
            </a:r>
            <a:endParaRPr lang="en-US" dirty="0">
              <a:solidFill>
                <a:schemeClr val="accent6">
                  <a:lumMod val="50000"/>
                </a:schemeClr>
              </a:solidFill>
            </a:endParaRPr>
          </a:p>
          <a:p>
            <a:pPr>
              <a:buNone/>
            </a:pPr>
            <a:r>
              <a:rPr lang="en-US" dirty="0">
                <a:solidFill>
                  <a:schemeClr val="accent6">
                    <a:lumMod val="50000"/>
                  </a:schemeClr>
                </a:solidFill>
                <a:ea typeface="+mn-lt"/>
                <a:cs typeface="+mn-lt"/>
              </a:rPr>
              <a:t>Explain links between traumatic stress symptoms and substance use disorders, if appropriate.</a:t>
            </a:r>
            <a:endParaRPr lang="en-US" dirty="0">
              <a:solidFill>
                <a:schemeClr val="accent6">
                  <a:lumMod val="50000"/>
                </a:schemeClr>
              </a:solidFill>
            </a:endParaRPr>
          </a:p>
          <a:p>
            <a:pPr>
              <a:buNone/>
            </a:pPr>
            <a:endParaRPr lang="en-US" b="1" dirty="0">
              <a:solidFill>
                <a:schemeClr val="accent6">
                  <a:lumMod val="50000"/>
                </a:schemeClr>
              </a:solidFill>
              <a:ea typeface="+mn-lt"/>
              <a:cs typeface="+mn-lt"/>
            </a:endParaRPr>
          </a:p>
          <a:p>
            <a:pPr>
              <a:buNone/>
            </a:pPr>
            <a:r>
              <a:rPr lang="en-US" b="1" dirty="0">
                <a:solidFill>
                  <a:schemeClr val="accent6">
                    <a:lumMod val="50000"/>
                  </a:schemeClr>
                </a:solidFill>
                <a:ea typeface="+mn-lt"/>
                <a:cs typeface="+mn-lt"/>
              </a:rPr>
              <a:t>Normalize trauma symptoms</a:t>
            </a:r>
            <a:r>
              <a:rPr lang="en-US" dirty="0">
                <a:solidFill>
                  <a:schemeClr val="accent6">
                    <a:lumMod val="50000"/>
                  </a:schemeClr>
                </a:solidFill>
                <a:ea typeface="+mn-lt"/>
                <a:cs typeface="+mn-lt"/>
              </a:rPr>
              <a:t>. For example, explain to clients that their symptoms are not a sign of weakness, a character flaw, being damaged, or going crazy.</a:t>
            </a:r>
            <a:endParaRPr lang="en-US" dirty="0">
              <a:solidFill>
                <a:schemeClr val="accent6">
                  <a:lumMod val="50000"/>
                </a:schemeClr>
              </a:solidFill>
            </a:endParaRPr>
          </a:p>
          <a:p>
            <a:pPr>
              <a:buFont typeface="Arial"/>
            </a:pPr>
            <a:endParaRPr lang="en-US" dirty="0">
              <a:cs typeface="Calibri"/>
            </a:endParaRPr>
          </a:p>
        </p:txBody>
      </p:sp>
      <p:sp>
        <p:nvSpPr>
          <p:cNvPr id="4" name="Slide Number Placeholder 3"/>
          <p:cNvSpPr>
            <a:spLocks noGrp="1"/>
          </p:cNvSpPr>
          <p:nvPr>
            <p:ph type="sldNum" sz="quarter" idx="5"/>
          </p:nvPr>
        </p:nvSpPr>
        <p:spPr/>
        <p:txBody>
          <a:bodyPr/>
          <a:lstStyle/>
          <a:p>
            <a:fld id="{3292B58C-3262-4289-ADE7-7396BD56AF99}" type="slidenum">
              <a:rPr lang="en-US" smtClean="0"/>
              <a:pPr/>
              <a:t>13</a:t>
            </a:fld>
            <a:endParaRPr lang="en-US"/>
          </a:p>
        </p:txBody>
      </p:sp>
    </p:spTree>
    <p:extLst>
      <p:ext uri="{BB962C8B-B14F-4D97-AF65-F5344CB8AC3E}">
        <p14:creationId xmlns:p14="http://schemas.microsoft.com/office/powerpoint/2010/main" val="56363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200" kern="1200" dirty="0">
                <a:solidFill>
                  <a:schemeClr val="tx1"/>
                </a:solidFill>
                <a:effectLst/>
                <a:latin typeface="+mn-lt"/>
                <a:ea typeface="+mn-ea"/>
                <a:cs typeface="+mn-cs"/>
              </a:rPr>
              <a:t>Health and wellness from a traditional Indigenous perspective is centered in a holistic model, whereas western perspectives are based in illness/disease. This includes philosophies that equally consider the spiritual, emotional, mental, and physical aspects of the person. Linklater (2014) adds “the mind body-body split has influenced much of psychiatric thinking” (pg. 21). Jennings and Lowe (2013) sought to define health and wellness indicating that wellness involves multiple facets of life including the environment, space, and health of the earth. Lowe and Struthers (2001) further developed a conceptual framework for treating health among AI/AN groups including the dimensions of caring, traditions, respect, connection, holism, trust, and spirituality (p. 280). Moffitt and </a:t>
            </a:r>
            <a:r>
              <a:rPr lang="en-US" sz="1200" kern="1200" dirty="0" err="1">
                <a:solidFill>
                  <a:schemeClr val="tx1"/>
                </a:solidFill>
                <a:effectLst/>
                <a:latin typeface="+mn-lt"/>
                <a:ea typeface="+mn-ea"/>
                <a:cs typeface="+mn-cs"/>
              </a:rPr>
              <a:t>Vollman</a:t>
            </a:r>
            <a:r>
              <a:rPr lang="en-US" sz="1200" kern="1200" dirty="0">
                <a:solidFill>
                  <a:schemeClr val="tx1"/>
                </a:solidFill>
                <a:effectLst/>
                <a:latin typeface="+mn-lt"/>
                <a:ea typeface="+mn-ea"/>
                <a:cs typeface="+mn-cs"/>
              </a:rPr>
              <a:t> (2004) defined wellness as “aesthetic dimension to knowledge transmission, it may enhance the identity and visibility of past traditions” (Moffitt &amp; </a:t>
            </a:r>
            <a:r>
              <a:rPr lang="en-US" sz="1200" kern="1200" dirty="0" err="1">
                <a:solidFill>
                  <a:schemeClr val="tx1"/>
                </a:solidFill>
                <a:effectLst/>
                <a:latin typeface="+mn-lt"/>
                <a:ea typeface="+mn-ea"/>
                <a:cs typeface="+mn-cs"/>
              </a:rPr>
              <a:t>Vollman</a:t>
            </a:r>
            <a:r>
              <a:rPr lang="en-US" sz="1200" kern="1200" dirty="0">
                <a:solidFill>
                  <a:schemeClr val="tx1"/>
                </a:solidFill>
                <a:effectLst/>
                <a:latin typeface="+mn-lt"/>
                <a:ea typeface="+mn-ea"/>
                <a:cs typeface="+mn-cs"/>
              </a:rPr>
              <a:t>, 2004, p. 195). Many AI/AN traditions look to the medicine wheel to define wellness, seeking balance in the physical, mental, emotional, and spiritual intersections of life.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Indigenous philosophies are holistic in nature, which consider equally the physical, mental, emotional and spiritual aspects of the human condition in relation to Mother Earth (land and resources) and Father Sky (natural law and ancestral wisdom). This is in contrast to western philosophies, which compartmentalize these aspects, and rarely address or consider the spiritual aspect of the human condition. Indigenous models are based in wellness, while western models are concerned about disease (Brown, 2016 and 2019; Linklater, 2014). The Diagnostic and Statistical Manual of Mental Health Disorders,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Edition (DSM-IV) (2000) defines mental health as “a state marked by the absence of illness”. Whereas, Indigenous philosophies understand mental health as a “broad spectrum, of challenges that [Indigenous] people face in the life walk” (Stevens &amp; St. Germaine, 2003, pg. 160). AI/AN elders and developers of the 49 Days of Ceremony conceptual framework, Doug </a:t>
            </a:r>
            <a:r>
              <a:rPr lang="en-US" sz="1200" kern="1200" dirty="0" err="1">
                <a:solidFill>
                  <a:schemeClr val="tx1"/>
                </a:solidFill>
                <a:effectLst/>
                <a:latin typeface="+mn-lt"/>
                <a:ea typeface="+mn-ea"/>
                <a:cs typeface="+mn-cs"/>
              </a:rPr>
              <a:t>Modig</a:t>
            </a:r>
            <a:r>
              <a:rPr lang="en-US" sz="1200" kern="1200" dirty="0">
                <a:solidFill>
                  <a:schemeClr val="tx1"/>
                </a:solidFill>
                <a:effectLst/>
                <a:latin typeface="+mn-lt"/>
                <a:ea typeface="+mn-ea"/>
                <a:cs typeface="+mn-cs"/>
              </a:rPr>
              <a:t> and Amy </a:t>
            </a:r>
            <a:r>
              <a:rPr lang="en-US" sz="1200" kern="1200" dirty="0" err="1">
                <a:solidFill>
                  <a:schemeClr val="tx1"/>
                </a:solidFill>
                <a:effectLst/>
                <a:latin typeface="+mn-lt"/>
                <a:ea typeface="+mn-ea"/>
                <a:cs typeface="+mn-cs"/>
              </a:rPr>
              <a:t>Modig</a:t>
            </a:r>
            <a:r>
              <a:rPr lang="en-US" sz="1200" kern="1200" dirty="0">
                <a:solidFill>
                  <a:schemeClr val="tx1"/>
                </a:solidFill>
                <a:effectLst/>
                <a:latin typeface="+mn-lt"/>
                <a:ea typeface="+mn-ea"/>
                <a:cs typeface="+mn-cs"/>
              </a:rPr>
              <a:t> (2020) note that balance comes from “wakening the will” within one’s self, while restoring balance with our relationships with others, Mother Earth and Father Sky.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Wellness is related to our understanding of balance to one’s self, family, and community. Linklater (2014) identifies several themes in understanding AI/AN wellness, including balance and harmony, being in Creation, care and compassion, and challenges that AI/AN communities contend with in the pursuit of wellness. Specifically, Linklater (2014) states that the “core of the human experience is spiritual. The core of human wellness is Spirit and spiritual” (pg. 74, see also Hodge, Limb and Cross, 2009, pg. 213). Many AI/AN programs address issues related to balance and harmony. Acknowledging that human beings are in relationship with everything, including Mother Earth and Father Sky, that we are also a part of Creation. This is an ever-changing experience. Hart (2002) states “the reality that life is ever-changing requires all beings to readjust in the constant pursuit to regain a sense of balance” (pg. 41). This is a process which we need to learn to be flexible and adaptive to the world around us.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Linklater (2014) also discusses the concept of “Being in Creation” is relation to wellness. “Indigenous people often maintain a strong relationship with Creation”, and our ancestors past, present and future.. Linklater (2014) included “a connection with the Creator, as well as an understanding of one’s place and purpose within the universe” (pg. 75). This can be interpreted as “being enough” and “having enough”. Linklater adds, being able to know who you are, this is echoed by our Tribal elders, Doug </a:t>
            </a:r>
            <a:r>
              <a:rPr lang="en-US" sz="1200" kern="1200" dirty="0" err="1">
                <a:solidFill>
                  <a:schemeClr val="tx1"/>
                </a:solidFill>
                <a:effectLst/>
                <a:latin typeface="+mn-lt"/>
                <a:ea typeface="+mn-ea"/>
                <a:cs typeface="+mn-cs"/>
              </a:rPr>
              <a:t>Modig</a:t>
            </a:r>
            <a:r>
              <a:rPr lang="en-US" sz="1200" kern="1200" dirty="0">
                <a:solidFill>
                  <a:schemeClr val="tx1"/>
                </a:solidFill>
                <a:effectLst/>
                <a:latin typeface="+mn-lt"/>
                <a:ea typeface="+mn-ea"/>
                <a:cs typeface="+mn-cs"/>
              </a:rPr>
              <a:t> and Amy </a:t>
            </a:r>
            <a:r>
              <a:rPr lang="en-US" sz="1200" kern="1200" dirty="0" err="1">
                <a:solidFill>
                  <a:schemeClr val="tx1"/>
                </a:solidFill>
                <a:effectLst/>
                <a:latin typeface="+mn-lt"/>
                <a:ea typeface="+mn-ea"/>
                <a:cs typeface="+mn-cs"/>
              </a:rPr>
              <a:t>Modig</a:t>
            </a:r>
            <a:r>
              <a:rPr lang="en-US" sz="1200" kern="1200" dirty="0">
                <a:solidFill>
                  <a:schemeClr val="tx1"/>
                </a:solidFill>
                <a:effectLst/>
                <a:latin typeface="+mn-lt"/>
                <a:ea typeface="+mn-ea"/>
                <a:cs typeface="+mn-cs"/>
              </a:rPr>
              <a:t>. AI/AN people learn this from our Creation stories, which are Tribal interpretations of Father Sky, ancestral wisdom, natural law, and cultural expectations.  Creation stories explain to AI/AN people what our responsibilities and expectations are for us in relationship to our communities. “In some senses, it may be understood that relations with the spiritual realm, including relationship with the Creator, encourage a person to see themselves as part of a larger network - the network of Creation” (Linklater, 2014, pg. 76). This can be a powerful experience of healing for many people. </a:t>
            </a:r>
          </a:p>
          <a:p>
            <a:endParaRPr lang="en-US" dirty="0"/>
          </a:p>
        </p:txBody>
      </p:sp>
      <p:sp>
        <p:nvSpPr>
          <p:cNvPr id="4" name="Slide Number Placeholder 3"/>
          <p:cNvSpPr>
            <a:spLocks noGrp="1"/>
          </p:cNvSpPr>
          <p:nvPr>
            <p:ph type="sldNum" sz="quarter" idx="5"/>
          </p:nvPr>
        </p:nvSpPr>
        <p:spPr/>
        <p:txBody>
          <a:bodyPr/>
          <a:lstStyle/>
          <a:p>
            <a:fld id="{BA4DFB7A-6C07-4B6C-8C03-1F637478BFBA}" type="slidenum">
              <a:rPr lang="en-US" smtClean="0"/>
              <a:t>15</a:t>
            </a:fld>
            <a:endParaRPr lang="en-US"/>
          </a:p>
        </p:txBody>
      </p:sp>
    </p:spTree>
    <p:extLst>
      <p:ext uri="{BB962C8B-B14F-4D97-AF65-F5344CB8AC3E}">
        <p14:creationId xmlns:p14="http://schemas.microsoft.com/office/powerpoint/2010/main" val="14777087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92B58C-3262-4289-ADE7-7396BD56AF99}" type="slidenum">
              <a:rPr lang="en-US" smtClean="0"/>
              <a:pPr/>
              <a:t>16</a:t>
            </a:fld>
            <a:endParaRPr lang="en-US"/>
          </a:p>
        </p:txBody>
      </p:sp>
    </p:spTree>
    <p:extLst>
      <p:ext uri="{BB962C8B-B14F-4D97-AF65-F5344CB8AC3E}">
        <p14:creationId xmlns:p14="http://schemas.microsoft.com/office/powerpoint/2010/main" val="1349116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heal our communities through culture, connection, and developing interventions and policies that are grounded in traditional indigenous knowledge, tribal best practices, and evidence-based practice. This is not just true in the case of SUD, but in other conditions as well.</a:t>
            </a:r>
          </a:p>
        </p:txBody>
      </p:sp>
      <p:sp>
        <p:nvSpPr>
          <p:cNvPr id="4" name="Slide Number Placeholder 3"/>
          <p:cNvSpPr>
            <a:spLocks noGrp="1"/>
          </p:cNvSpPr>
          <p:nvPr>
            <p:ph type="sldNum" sz="quarter" idx="5"/>
          </p:nvPr>
        </p:nvSpPr>
        <p:spPr/>
        <p:txBody>
          <a:bodyPr/>
          <a:lstStyle/>
          <a:p>
            <a:fld id="{3292B58C-3262-4289-ADE7-7396BD56AF99}" type="slidenum">
              <a:rPr lang="en-US" smtClean="0"/>
              <a:pPr/>
              <a:t>17</a:t>
            </a:fld>
            <a:endParaRPr lang="en-US"/>
          </a:p>
        </p:txBody>
      </p:sp>
    </p:spTree>
    <p:extLst>
      <p:ext uri="{BB962C8B-B14F-4D97-AF65-F5344CB8AC3E}">
        <p14:creationId xmlns:p14="http://schemas.microsoft.com/office/powerpoint/2010/main" val="3769257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dirty="0"/>
              <a:t>SUD can impact anyone, because it is a chronic health condition and not a moral failing. As a community, we can look towards the story of the Trickster or “The Tricky One” to learn how SUD can impact Native communities in similarly sneaky and cunning ways. In oral tradition, Trickster is a scared being that assumes many forms.  He can be old-man coyote among some tribes, raven in Northwestern tribes, or, more generically, "The Tricky One" (such as </a:t>
            </a:r>
            <a:r>
              <a:rPr lang="en-US" dirty="0" err="1"/>
              <a:t>Wakdjunkaga</a:t>
            </a:r>
            <a:r>
              <a:rPr lang="en-US" dirty="0"/>
              <a:t> among the Winnebago or </a:t>
            </a:r>
            <a:r>
              <a:rPr lang="en-US" dirty="0" err="1"/>
              <a:t>Manabozho</a:t>
            </a:r>
            <a:r>
              <a:rPr lang="en-US" dirty="0"/>
              <a:t> among the </a:t>
            </a:r>
            <a:r>
              <a:rPr lang="en-US" dirty="0" err="1"/>
              <a:t>Menomini</a:t>
            </a:r>
            <a:r>
              <a:rPr lang="en-US" dirty="0"/>
              <a:t>), to mention just a few of his manifestations.  </a:t>
            </a:r>
          </a:p>
          <a:p>
            <a:endParaRPr lang="en-US" dirty="0"/>
          </a:p>
          <a:p>
            <a:r>
              <a:rPr lang="en-US" dirty="0"/>
              <a:t>Trickster scandalizes, disgusts, amuses, disrupts, chastises, and humiliates (or is humiliated by) the animal-like proto-people of pre-history, yet he is also a creative force transforming their world, sometimes in bizarre and outrageous ways, with his instinctive energies and cunning. Eternally scavenging for food, he represents the most basic instincts, but in other narratives, he is also the father of the Native people and a strong conductor of spiritual forces in the form of sacred dreams. In respect to substance use disorders, the substances we use are first medicines meant to cure and heal. At some point this transforms into misuse of the medicine, then moves into dependency. </a:t>
            </a:r>
          </a:p>
          <a:p>
            <a:endParaRPr lang="en-US" dirty="0"/>
          </a:p>
          <a:p>
            <a:r>
              <a:rPr lang="en-US" dirty="0"/>
              <a:t>We can imagine that there is a Trickster spirit that is the culprit in this. A spirit that is attempting to teach us important lessons; lesson of humility, compassion, of living in balance with the natural world, respect for the spirit in the medicines we use. The use of the word medicine is not in the Western context of prescription, but rather the energy that traditional medicines carry.  </a:t>
            </a:r>
          </a:p>
          <a:p>
            <a:endParaRPr lang="en-US" dirty="0"/>
          </a:p>
          <a:p>
            <a:r>
              <a:rPr lang="en-US" dirty="0"/>
              <a:t>So, there are multiple aspects to consider when looking at opioid misuse and SUD. </a:t>
            </a:r>
          </a:p>
          <a:p>
            <a:endParaRPr lang="en-US" dirty="0"/>
          </a:p>
          <a:p>
            <a:pPr marL="171450" indent="-171450">
              <a:buFont typeface="Arial" panose="020B0604020202020204" pitchFamily="34" charset="0"/>
              <a:buChar char="•"/>
            </a:pPr>
            <a:r>
              <a:rPr lang="en-US" dirty="0"/>
              <a:t>First, the essence of opioids and other medicines is a powerful spirit or a prescription to be used. </a:t>
            </a:r>
          </a:p>
          <a:p>
            <a:pPr marL="171450" indent="-171450">
              <a:buFont typeface="Arial" panose="020B0604020202020204" pitchFamily="34" charset="0"/>
              <a:buChar char="•"/>
            </a:pPr>
            <a:r>
              <a:rPr lang="en-US" dirty="0"/>
              <a:t>Second, the current perception of SUD stigmatizes and produces shame or guilt.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In order to help heal and learn the lessons that Trickster has to offer, we need to address our relationships to medicines rather than SUD processes by shifting our understanding and relationship with medicine. </a:t>
            </a:r>
          </a:p>
        </p:txBody>
      </p:sp>
      <p:sp>
        <p:nvSpPr>
          <p:cNvPr id="4" name="Slide Number Placeholder 3"/>
          <p:cNvSpPr>
            <a:spLocks noGrp="1"/>
          </p:cNvSpPr>
          <p:nvPr>
            <p:ph type="sldNum" sz="quarter" idx="5"/>
          </p:nvPr>
        </p:nvSpPr>
        <p:spPr/>
        <p:txBody>
          <a:bodyPr/>
          <a:lstStyle/>
          <a:p>
            <a:fld id="{3292B58C-3262-4289-ADE7-7396BD56AF99}" type="slidenum">
              <a:rPr lang="en-US" smtClean="0"/>
              <a:pPr/>
              <a:t>3</a:t>
            </a:fld>
            <a:endParaRPr lang="en-US"/>
          </a:p>
        </p:txBody>
      </p:sp>
    </p:spTree>
    <p:extLst>
      <p:ext uri="{BB962C8B-B14F-4D97-AF65-F5344CB8AC3E}">
        <p14:creationId xmlns:p14="http://schemas.microsoft.com/office/powerpoint/2010/main" val="1565117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Is an extraordinary psychological experience caused by treats to life and body or personal encounters with violence or death</a:t>
            </a:r>
          </a:p>
          <a:p>
            <a:r>
              <a:rPr lang="en-US" dirty="0">
                <a:solidFill>
                  <a:schemeClr val="tx1"/>
                </a:solidFill>
              </a:rPr>
              <a:t>Disasters: natural</a:t>
            </a:r>
          </a:p>
          <a:p>
            <a:r>
              <a:rPr lang="en-US">
                <a:solidFill>
                  <a:schemeClr val="tx1"/>
                </a:solidFill>
              </a:rPr>
              <a:t>Atrocities: human</a:t>
            </a:r>
          </a:p>
          <a:p>
            <a:endParaRPr lang="en-US" dirty="0"/>
          </a:p>
          <a:p>
            <a:endParaRPr lang="en-US" dirty="0"/>
          </a:p>
          <a:p>
            <a:r>
              <a:rPr lang="en-US" dirty="0"/>
              <a:t>It is important to acknowledge that the term “trauma” comes from a western medical context. </a:t>
            </a:r>
          </a:p>
          <a:p>
            <a:endParaRPr lang="en-US" dirty="0"/>
          </a:p>
          <a:p>
            <a:r>
              <a:rPr lang="en-US" sz="1200" kern="1200" dirty="0">
                <a:solidFill>
                  <a:schemeClr val="tx1"/>
                </a:solidFill>
                <a:effectLst/>
                <a:latin typeface="+mn-lt"/>
                <a:ea typeface="+mn-ea"/>
                <a:cs typeface="+mn-cs"/>
              </a:rPr>
              <a:t>Alternative terms, centered in an Indigenous world view, to consider would be “parallel realities” or “multiple realities”, which “recognize the value and legitimacy of these experiences, which often revel important content that is vital to one’s healing process (Linklater, 2014, </a:t>
            </a:r>
            <a:r>
              <a:rPr lang="en-US" sz="1200" kern="1200" dirty="0" err="1">
                <a:solidFill>
                  <a:schemeClr val="tx1"/>
                </a:solidFill>
                <a:effectLst/>
                <a:latin typeface="+mn-lt"/>
                <a:ea typeface="+mn-ea"/>
                <a:cs typeface="+mn-cs"/>
              </a:rPr>
              <a:t>pg</a:t>
            </a:r>
            <a:r>
              <a:rPr lang="en-US" sz="1200" kern="1200" dirty="0">
                <a:solidFill>
                  <a:schemeClr val="tx1"/>
                </a:solidFill>
                <a:effectLst/>
                <a:latin typeface="+mn-lt"/>
                <a:ea typeface="+mn-ea"/>
                <a:cs typeface="+mn-cs"/>
              </a:rPr>
              <a:t> 24).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Developing an Indigenous or decolonial understanding of trauma helps eliminate the stigma that is tied to western understanding and helps us to create space of growth and healing. </a:t>
            </a:r>
          </a:p>
          <a:p>
            <a:endParaRPr lang="en-US" dirty="0"/>
          </a:p>
        </p:txBody>
      </p:sp>
      <p:sp>
        <p:nvSpPr>
          <p:cNvPr id="4" name="Slide Number Placeholder 3"/>
          <p:cNvSpPr>
            <a:spLocks noGrp="1"/>
          </p:cNvSpPr>
          <p:nvPr>
            <p:ph type="sldNum" sz="quarter" idx="5"/>
          </p:nvPr>
        </p:nvSpPr>
        <p:spPr/>
        <p:txBody>
          <a:bodyPr/>
          <a:lstStyle/>
          <a:p>
            <a:fld id="{BA4DFB7A-6C07-4B6C-8C03-1F637478BFBA}" type="slidenum">
              <a:rPr lang="en-US" smtClean="0"/>
              <a:t>4</a:t>
            </a:fld>
            <a:endParaRPr lang="en-US"/>
          </a:p>
        </p:txBody>
      </p:sp>
    </p:spTree>
    <p:extLst>
      <p:ext uri="{BB962C8B-B14F-4D97-AF65-F5344CB8AC3E}">
        <p14:creationId xmlns:p14="http://schemas.microsoft.com/office/powerpoint/2010/main" val="3524488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109220">
              <a:spcBef>
                <a:spcPct val="20000"/>
              </a:spcBef>
              <a:buClr>
                <a:schemeClr val="tx2"/>
              </a:buClr>
              <a:buSzPct val="70000"/>
            </a:pPr>
            <a:r>
              <a:rPr lang="en-US" sz="1200" b="1" dirty="0"/>
              <a:t>Fight can be seen as anger, anxiety and adrenaline rushes.</a:t>
            </a:r>
            <a:r>
              <a:rPr lang="en-US" b="1" dirty="0"/>
              <a:t> Being short with people and ourselves. </a:t>
            </a:r>
            <a:endParaRPr lang="en-US" dirty="0"/>
          </a:p>
          <a:p>
            <a:pPr marL="109220">
              <a:spcBef>
                <a:spcPct val="20000"/>
              </a:spcBef>
              <a:buClr>
                <a:schemeClr val="tx2"/>
              </a:buClr>
              <a:buSzPct val="70000"/>
            </a:pPr>
            <a:r>
              <a:rPr lang="en-US" sz="1200" b="1" dirty="0"/>
              <a:t>Flight can be seen as overexcitement and anger. </a:t>
            </a:r>
            <a:r>
              <a:rPr lang="en-US" b="1" dirty="0"/>
              <a:t>Focusing on work and other activities.</a:t>
            </a:r>
            <a:endParaRPr lang="en-US" sz="1200" b="1" dirty="0">
              <a:cs typeface="Calibri"/>
            </a:endParaRPr>
          </a:p>
          <a:p>
            <a:pPr marL="109220">
              <a:spcBef>
                <a:spcPct val="20000"/>
              </a:spcBef>
              <a:buClr>
                <a:schemeClr val="tx2"/>
              </a:buClr>
              <a:buSzPct val="70000"/>
            </a:pPr>
            <a:r>
              <a:rPr lang="en-US" sz="1200" b="1" dirty="0"/>
              <a:t>Freeze can been seen as depression, sadness and ambivalence</a:t>
            </a:r>
            <a:r>
              <a:rPr lang="en-US" b="1" dirty="0"/>
              <a:t>. Not able to focus on anything, executive functioning is compromised. </a:t>
            </a:r>
          </a:p>
          <a:p>
            <a:pPr marL="109537" indent="0">
              <a:spcBef>
                <a:spcPct val="20000"/>
              </a:spcBef>
              <a:buClr>
                <a:schemeClr val="tx2"/>
              </a:buClr>
              <a:buSzPct val="70000"/>
              <a:buFont typeface="Wingdings" charset="0"/>
              <a:buNone/>
            </a:pPr>
            <a:r>
              <a:rPr lang="en-US" sz="1200" b="1" dirty="0"/>
              <a:t>Fawn-</a:t>
            </a:r>
            <a:r>
              <a:rPr lang="en-US" sz="1200" b="0" i="0" kern="1200" dirty="0">
                <a:solidFill>
                  <a:schemeClr val="tx1"/>
                </a:solidFill>
                <a:effectLst/>
                <a:latin typeface="+mn-lt"/>
                <a:ea typeface="+mn-ea"/>
                <a:cs typeface="+mn-cs"/>
              </a:rPr>
              <a:t>In a nutshell, “</a:t>
            </a:r>
            <a:r>
              <a:rPr lang="en-US" sz="1200" b="1" i="0" kern="1200" dirty="0">
                <a:solidFill>
                  <a:schemeClr val="tx1"/>
                </a:solidFill>
                <a:effectLst/>
                <a:latin typeface="+mn-lt"/>
                <a:ea typeface="+mn-ea"/>
                <a:cs typeface="+mn-cs"/>
              </a:rPr>
              <a:t>fawning</a:t>
            </a:r>
            <a:r>
              <a:rPr lang="en-US" sz="1200" b="0" i="0" kern="1200" dirty="0">
                <a:solidFill>
                  <a:schemeClr val="tx1"/>
                </a:solidFill>
                <a:effectLst/>
                <a:latin typeface="+mn-lt"/>
                <a:ea typeface="+mn-ea"/>
                <a:cs typeface="+mn-cs"/>
              </a:rPr>
              <a:t>” is the use of people-pleasing to diffuse conflict, feel more secure in relationships, and earn the approval of others. It's a maladaptive way of creating safety in our connections with others by essentially mirroring the imagined expectations and desires of other people. </a:t>
            </a:r>
            <a:endParaRPr lang="en-US" sz="1200" b="1" dirty="0"/>
          </a:p>
          <a:p>
            <a:pPr marL="109537" indent="0">
              <a:spcBef>
                <a:spcPct val="20000"/>
              </a:spcBef>
              <a:buClr>
                <a:schemeClr val="tx2"/>
              </a:buClr>
              <a:buSzPct val="70000"/>
              <a:buFont typeface="Wingdings" charset="0"/>
              <a:buNone/>
            </a:pPr>
            <a:endParaRPr lang="en-US" sz="1200" b="1" dirty="0"/>
          </a:p>
          <a:p>
            <a:pPr marL="109220">
              <a:spcBef>
                <a:spcPct val="20000"/>
              </a:spcBef>
              <a:buClr>
                <a:schemeClr val="tx2"/>
              </a:buClr>
              <a:buSzPct val="70000"/>
            </a:pPr>
            <a:r>
              <a:rPr lang="en-US" sz="1200" b="0" dirty="0"/>
              <a:t>During a pandemic: As we gather new information, all the time and constantly, the limbic system again decides we are in danger and cycles through the fight, flight freeze options. </a:t>
            </a:r>
            <a:r>
              <a:rPr lang="en-US" dirty="0"/>
              <a:t>As providers we are both expected to gather data and interpretive this data for our communities. This "</a:t>
            </a:r>
            <a:r>
              <a:rPr lang="en-US" dirty="0" err="1"/>
              <a:t>Infodemic</a:t>
            </a:r>
            <a:r>
              <a:rPr lang="en-US" dirty="0"/>
              <a:t>" is also contributing to our trauma experience and it is hard to get away from all the information that is out there right now. </a:t>
            </a:r>
            <a:endParaRPr lang="en-US" sz="1200" b="0" dirty="0">
              <a:cs typeface="Calibri"/>
            </a:endParaRPr>
          </a:p>
          <a:p>
            <a:pPr marL="109537" indent="0">
              <a:spcBef>
                <a:spcPct val="20000"/>
              </a:spcBef>
              <a:buClr>
                <a:schemeClr val="tx2"/>
              </a:buClr>
              <a:buSzPct val="70000"/>
              <a:buFont typeface="Wingdings" charset="0"/>
              <a:buNone/>
            </a:pPr>
            <a:endParaRPr lang="en-US" sz="1200" b="0" dirty="0"/>
          </a:p>
          <a:p>
            <a:pPr marL="109220">
              <a:spcBef>
                <a:spcPct val="20000"/>
              </a:spcBef>
              <a:buClr>
                <a:schemeClr val="tx2"/>
              </a:buClr>
              <a:buSzPct val="70000"/>
            </a:pPr>
            <a:r>
              <a:rPr lang="en-US" sz="1200" b="0" dirty="0"/>
              <a:t>Trauma</a:t>
            </a:r>
            <a:r>
              <a:rPr lang="en-US" dirty="0"/>
              <a:t> and fear</a:t>
            </a:r>
            <a:r>
              <a:rPr lang="en-US" sz="1200" b="0" dirty="0"/>
              <a:t> </a:t>
            </a:r>
            <a:r>
              <a:rPr lang="en-US" dirty="0"/>
              <a:t>create</a:t>
            </a:r>
            <a:r>
              <a:rPr lang="en-US" sz="1200" b="0" dirty="0"/>
              <a:t> detachment, and the antidote is attachment and connection,</a:t>
            </a:r>
            <a:r>
              <a:rPr lang="en-US" dirty="0"/>
              <a:t> in</a:t>
            </a:r>
            <a:r>
              <a:rPr lang="en-US" sz="1200" b="0" dirty="0"/>
              <a:t> this pandemic we are asked to social distance, which then impacts our ability to stabilize in crisis. Which then impacts the trauma response.</a:t>
            </a:r>
            <a:r>
              <a:rPr lang="en-US" dirty="0"/>
              <a:t> </a:t>
            </a:r>
            <a:r>
              <a:rPr lang="en-US"/>
              <a:t>It’s a vicious cycle. </a:t>
            </a:r>
            <a:endParaRPr lang="en-US" sz="1200" b="0">
              <a:cs typeface="Calibri"/>
            </a:endParaRPr>
          </a:p>
          <a:p>
            <a:endParaRPr lang="en-US"/>
          </a:p>
        </p:txBody>
      </p:sp>
      <p:sp>
        <p:nvSpPr>
          <p:cNvPr id="4" name="Slide Number Placeholder 3"/>
          <p:cNvSpPr>
            <a:spLocks noGrp="1"/>
          </p:cNvSpPr>
          <p:nvPr>
            <p:ph type="sldNum" sz="quarter" idx="5"/>
          </p:nvPr>
        </p:nvSpPr>
        <p:spPr/>
        <p:txBody>
          <a:bodyPr/>
          <a:lstStyle/>
          <a:p>
            <a:fld id="{3292B58C-3262-4289-ADE7-7396BD56AF99}" type="slidenum">
              <a:rPr lang="en-US" smtClean="0"/>
              <a:pPr/>
              <a:t>5</a:t>
            </a:fld>
            <a:endParaRPr lang="en-US"/>
          </a:p>
        </p:txBody>
      </p:sp>
    </p:spTree>
    <p:extLst>
      <p:ext uri="{BB962C8B-B14F-4D97-AF65-F5344CB8AC3E}">
        <p14:creationId xmlns:p14="http://schemas.microsoft.com/office/powerpoint/2010/main" val="4168062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Historical trauma results from the long-term effects of the oppressive traumatizing policies, attitudes, and beliefs of the colonizer towards AI; the lack of resources and opportunities for AI; and current treatment of AI in this country. Brave Heart Yellow Horse (2004) defines historical trauma as “…cumulative emotional and psychological wounding over the lifespan and across generations, emanating from massive group trauma” (pg. 4), and Duran (2006) refers to this a “soul wounding.” These “soul wounding” symptoms of historical loss are interconnected; each one affecting the other to varying degrees. Historical trauma “can often produce complex and profound individual and collective bio-psycho-social-cultural-spiritual responses” related to significant health disparities (</a:t>
            </a:r>
            <a:r>
              <a:rPr lang="en-US" dirty="0" err="1"/>
              <a:t>Beltrán</a:t>
            </a:r>
            <a:r>
              <a:rPr lang="en-US" dirty="0"/>
              <a:t> &amp; Begun, 2014, pg. 160). There is a direct connection between colonization to the effects of historical trauma -  depression, substance abuse, and suicidal ideation and other health risk factors. The negative impact of broad social factors that have been influenced by colonization, such as racism, acculturation, poverty, are translated into everyday physical and emotional distress experienced by American Indian’s. This trauma is epigenetically transferred from generation to generation and is expressed in many ways that are connected to the disproportionate rates of poverty, chronic physical and mental health issues, mortality rates, and substance abuse/dependency rates.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Historical trauma response (HTR) is a constellation of features in reaction to massive group trauma, includes historical unresolved grief (similar to Child of Survivors Complex re: Jewish Holocaust survivors and descendants, Japanese American internment camp survivors and descendants)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There is an epigenetic transfer</a:t>
            </a:r>
            <a:r>
              <a:rPr lang="en-US" baseline="0" dirty="0"/>
              <a:t> of the trauma. </a:t>
            </a:r>
            <a:endParaRPr lang="en-US" dirty="0"/>
          </a:p>
          <a:p>
            <a:endParaRPr lang="en-US" dirty="0"/>
          </a:p>
          <a:p>
            <a:r>
              <a:rPr lang="en-US" dirty="0"/>
              <a:t>Trauma can be passed down to offspring due to epigenetic changes in DNA. But positive experiences seem able to correct that. ... In recent years researchers have learned that trauma can be inherited—passed down due to changes in DNA, what's known as epigenetics.</a:t>
            </a:r>
          </a:p>
        </p:txBody>
      </p:sp>
      <p:sp>
        <p:nvSpPr>
          <p:cNvPr id="4" name="Slide Number Placeholder 3"/>
          <p:cNvSpPr>
            <a:spLocks noGrp="1"/>
          </p:cNvSpPr>
          <p:nvPr>
            <p:ph type="sldNum" sz="quarter" idx="10"/>
          </p:nvPr>
        </p:nvSpPr>
        <p:spPr/>
        <p:txBody>
          <a:bodyPr/>
          <a:lstStyle/>
          <a:p>
            <a:fld id="{3292B58C-3262-4289-ADE7-7396BD56AF99}" type="slidenum">
              <a:rPr lang="en-US" smtClean="0"/>
              <a:pPr/>
              <a:t>6</a:t>
            </a:fld>
            <a:endParaRPr lang="en-US"/>
          </a:p>
        </p:txBody>
      </p:sp>
    </p:spTree>
    <p:extLst>
      <p:ext uri="{BB962C8B-B14F-4D97-AF65-F5344CB8AC3E}">
        <p14:creationId xmlns:p14="http://schemas.microsoft.com/office/powerpoint/2010/main" val="1375980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some evidence of an epigenetic transfer of the trauma. Trauma can be passed down to offspring due to epigenetic changes in DNA. But positive experiences seem able to correct that. ... In recent years researchers have learned that trauma can be inherited—passed down due to changes in DNA, what's known as epigenetics.</a:t>
            </a:r>
          </a:p>
          <a:p>
            <a:endParaRPr lang="en-US" dirty="0"/>
          </a:p>
          <a:p>
            <a:r>
              <a:rPr lang="en-US" dirty="0"/>
              <a:t>Severe stress doesn’t just affect one generation: it is passed down, both socially — affecting parenting — and physiologically, by actually changing how children’s genes are read, which can alter both brain and body, a phenomenon known as epigenetics.</a:t>
            </a:r>
          </a:p>
          <a:p>
            <a:endParaRPr lang="en-US" dirty="0"/>
          </a:p>
        </p:txBody>
      </p:sp>
      <p:sp>
        <p:nvSpPr>
          <p:cNvPr id="4" name="Slide Number Placeholder 3"/>
          <p:cNvSpPr>
            <a:spLocks noGrp="1"/>
          </p:cNvSpPr>
          <p:nvPr>
            <p:ph type="sldNum" sz="quarter" idx="5"/>
          </p:nvPr>
        </p:nvSpPr>
        <p:spPr/>
        <p:txBody>
          <a:bodyPr/>
          <a:lstStyle/>
          <a:p>
            <a:fld id="{3292B58C-3262-4289-ADE7-7396BD56AF99}" type="slidenum">
              <a:rPr lang="en-US" smtClean="0"/>
              <a:pPr/>
              <a:t>7</a:t>
            </a:fld>
            <a:endParaRPr lang="en-US"/>
          </a:p>
        </p:txBody>
      </p:sp>
    </p:spTree>
    <p:extLst>
      <p:ext uri="{BB962C8B-B14F-4D97-AF65-F5344CB8AC3E}">
        <p14:creationId xmlns:p14="http://schemas.microsoft.com/office/powerpoint/2010/main" val="3860730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Particularly powerful is the process by which colonization has become internalized among AI peoples and serves to shape health outcomes. Genocide against the indigenous people in the Americas is one of the most massive and longest lasting campaigns in human history. </a:t>
            </a:r>
          </a:p>
          <a:p>
            <a:endParaRPr lang="en-US" dirty="0"/>
          </a:p>
          <a:p>
            <a:r>
              <a:rPr lang="en-US" dirty="0"/>
              <a:t>Historical traumatic events have contributed to these disparities related to social and behavioral factors, such as, resulting in increased younger female headed households, significantly higher poverty rates, larger families, lower median income, lower education, etc., including substance misuse (CDC, 2013).</a:t>
            </a:r>
          </a:p>
          <a:p>
            <a:endParaRPr lang="en-US" dirty="0"/>
          </a:p>
          <a:p>
            <a:r>
              <a:rPr lang="en-US" dirty="0"/>
              <a:t>A significant body of robust research (Brave Heart Yellow Horse, 1998 and 2004; Brown, 2007; Duran, E., 2006; Duran and  Duran, 1995; Evan-Campbell, 2008; Stites, 2001, Walters, 1999; Walters et al, 2002a) demonstrates the harmful impact of colonialism on indigenous cultures in the America’s and its continued impact on indigenous peoples across the planet, manifesting through cultural and historical trauma which has been shown to have a direct relationship to the internalized and lateral oppression seen in AI communities that impacts the quality of life for indigenous peoples and health outcomes in this generation. </a:t>
            </a:r>
          </a:p>
          <a:p>
            <a:endParaRPr lang="en-US" dirty="0"/>
          </a:p>
          <a:p>
            <a:r>
              <a:rPr lang="en-US" dirty="0"/>
              <a:t>These scholars have theorized that there is a connection between historically anchored traumatic events and current health inequities among American Indians”. This connection is relational as highlighted by the indigenous people’s relationship with the land, each other and spirit. Including substance misuse</a:t>
            </a:r>
          </a:p>
          <a:p>
            <a:endParaRPr lang="en-US" dirty="0"/>
          </a:p>
        </p:txBody>
      </p:sp>
      <p:sp>
        <p:nvSpPr>
          <p:cNvPr id="4" name="Slide Number Placeholder 3"/>
          <p:cNvSpPr>
            <a:spLocks noGrp="1"/>
          </p:cNvSpPr>
          <p:nvPr>
            <p:ph type="sldNum" sz="quarter" idx="10"/>
          </p:nvPr>
        </p:nvSpPr>
        <p:spPr/>
        <p:txBody>
          <a:bodyPr/>
          <a:lstStyle/>
          <a:p>
            <a:fld id="{BA4DFB7A-6C07-4B6C-8C03-1F637478BFBA}" type="slidenum">
              <a:rPr lang="en-US" smtClean="0"/>
              <a:t>8</a:t>
            </a:fld>
            <a:endParaRPr lang="en-US"/>
          </a:p>
        </p:txBody>
      </p:sp>
    </p:spTree>
    <p:extLst>
      <p:ext uri="{BB962C8B-B14F-4D97-AF65-F5344CB8AC3E}">
        <p14:creationId xmlns:p14="http://schemas.microsoft.com/office/powerpoint/2010/main" val="425193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1" indent="-285750">
              <a:buFont typeface="Courier New"/>
              <a:buChar char="○"/>
            </a:pPr>
            <a:r>
              <a:rPr lang="en-US" dirty="0"/>
              <a:t>Trauma is stored in the limbic system which is not connected to language</a:t>
            </a:r>
            <a:endParaRPr lang="en-US" dirty="0">
              <a:cs typeface="Calibri"/>
            </a:endParaRPr>
          </a:p>
          <a:p>
            <a:pPr marL="285750" lvl="1" indent="-285750">
              <a:buFont typeface="Courier New"/>
              <a:buChar char="○"/>
            </a:pPr>
            <a:r>
              <a:rPr lang="en-US" dirty="0"/>
              <a:t>Memory is stored in the cerebral cortex with language</a:t>
            </a:r>
            <a:endParaRPr lang="en-US" dirty="0">
              <a:cs typeface="Calibri"/>
            </a:endParaRP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Bring the limbic system back to health communicating with the cerebral cortex</a:t>
            </a:r>
          </a:p>
          <a:p>
            <a:endParaRPr lang="en-US" dirty="0">
              <a:cs typeface="Calibri"/>
            </a:endParaRPr>
          </a:p>
        </p:txBody>
      </p:sp>
      <p:sp>
        <p:nvSpPr>
          <p:cNvPr id="4" name="Slide Number Placeholder 3"/>
          <p:cNvSpPr>
            <a:spLocks noGrp="1"/>
          </p:cNvSpPr>
          <p:nvPr>
            <p:ph type="sldNum" sz="quarter" idx="5"/>
          </p:nvPr>
        </p:nvSpPr>
        <p:spPr/>
        <p:txBody>
          <a:bodyPr/>
          <a:lstStyle/>
          <a:p>
            <a:fld id="{3292B58C-3262-4289-ADE7-7396BD56AF99}" type="slidenum">
              <a:rPr lang="en-US" smtClean="0"/>
              <a:pPr/>
              <a:t>9</a:t>
            </a:fld>
            <a:endParaRPr lang="en-US"/>
          </a:p>
        </p:txBody>
      </p:sp>
    </p:spTree>
    <p:extLst>
      <p:ext uri="{BB962C8B-B14F-4D97-AF65-F5344CB8AC3E}">
        <p14:creationId xmlns:p14="http://schemas.microsoft.com/office/powerpoint/2010/main" val="2222391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Substance dependence always </a:t>
            </a:r>
            <a:r>
              <a:rPr lang="en-US" baseline="0" dirty="0"/>
              <a:t>originate in pain, The </a:t>
            </a:r>
            <a:r>
              <a:rPr lang="en-US" dirty="0"/>
              <a:t>very</a:t>
            </a:r>
            <a:r>
              <a:rPr lang="en-US" baseline="0" dirty="0"/>
              <a:t> same brain centers that interpret and feel physical pain and become activated during the experience of emotional rejection: on brain scans they “light up” in response to social ostracism just as they would when triggered by physical stimuli.</a:t>
            </a:r>
            <a:r>
              <a:rPr lang="en-US" dirty="0"/>
              <a:t> </a:t>
            </a:r>
            <a:r>
              <a:rPr lang="en-US" baseline="0" dirty="0"/>
              <a:t> The hurt is at the center of all addictive behaviors.</a:t>
            </a:r>
            <a:r>
              <a:rPr lang="en-US" dirty="0"/>
              <a:t>  </a:t>
            </a:r>
          </a:p>
        </p:txBody>
      </p:sp>
      <p:sp>
        <p:nvSpPr>
          <p:cNvPr id="4" name="Slide Number Placeholder 3"/>
          <p:cNvSpPr>
            <a:spLocks noGrp="1"/>
          </p:cNvSpPr>
          <p:nvPr>
            <p:ph type="sldNum" sz="quarter" idx="10"/>
          </p:nvPr>
        </p:nvSpPr>
        <p:spPr/>
        <p:txBody>
          <a:bodyPr/>
          <a:lstStyle/>
          <a:p>
            <a:fld id="{3292B58C-3262-4289-ADE7-7396BD56AF99}" type="slidenum">
              <a:rPr lang="en-US" smtClean="0"/>
              <a:pPr/>
              <a:t>10</a:t>
            </a:fld>
            <a:endParaRPr lang="en-US"/>
          </a:p>
        </p:txBody>
      </p:sp>
    </p:spTree>
    <p:extLst>
      <p:ext uri="{BB962C8B-B14F-4D97-AF65-F5344CB8AC3E}">
        <p14:creationId xmlns:p14="http://schemas.microsoft.com/office/powerpoint/2010/main" val="22518555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 name="Group 5"/>
          <p:cNvGrpSpPr/>
          <p:nvPr/>
        </p:nvGrpSpPr>
        <p:grpSpPr>
          <a:xfrm>
            <a:off x="-1588" y="0"/>
            <a:ext cx="9145588" cy="6860798"/>
            <a:chOff x="-1588" y="0"/>
            <a:chExt cx="9145588" cy="6860798"/>
          </a:xfrm>
        </p:grpSpPr>
        <p:sp>
          <p:nvSpPr>
            <p:cNvPr id="9" name="Rectangle 8"/>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866440" y="2226503"/>
            <a:ext cx="5917679" cy="2550877"/>
          </a:xfrm>
        </p:spPr>
        <p:txBody>
          <a:bodyPr anchor="b"/>
          <a:lstStyle>
            <a:lvl1pPr>
              <a:defRPr sz="4800"/>
            </a:lvl1pPr>
          </a:lstStyle>
          <a:p>
            <a:r>
              <a:rPr lang="en-US"/>
              <a:t>Click to edit Master title style</a:t>
            </a:r>
            <a:endParaRPr lang="en-US" dirty="0"/>
          </a:p>
        </p:txBody>
      </p:sp>
      <p:sp>
        <p:nvSpPr>
          <p:cNvPr id="3" name="Subtitle 2"/>
          <p:cNvSpPr>
            <a:spLocks noGrp="1"/>
          </p:cNvSpPr>
          <p:nvPr>
            <p:ph type="subTitle" idx="1"/>
          </p:nvPr>
        </p:nvSpPr>
        <p:spPr>
          <a:xfrm>
            <a:off x="866440" y="4777380"/>
            <a:ext cx="5917679"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7498080" y="1828800"/>
            <a:ext cx="990599" cy="228659"/>
          </a:xfrm>
        </p:spPr>
        <p:txBody>
          <a:bodyPr anchor="t"/>
          <a:lstStyle>
            <a:lvl1pPr algn="l">
              <a:defRPr b="0" i="0">
                <a:solidFill>
                  <a:schemeClr val="bg1">
                    <a:alpha val="60000"/>
                  </a:schemeClr>
                </a:solidFill>
              </a:defRPr>
            </a:lvl1pPr>
          </a:lstStyle>
          <a:p>
            <a:fld id="{400F6395-160E-4D84-88A3-DCEFFE9F9D07}" type="datetimeFigureOut">
              <a:rPr lang="en-US" smtClean="0"/>
              <a:pPr/>
              <a:t>8/30/2021</a:t>
            </a:fld>
            <a:endParaRPr lang="en-US"/>
          </a:p>
        </p:txBody>
      </p:sp>
      <p:sp>
        <p:nvSpPr>
          <p:cNvPr id="5" name="Footer Placeholder 4"/>
          <p:cNvSpPr>
            <a:spLocks noGrp="1"/>
          </p:cNvSpPr>
          <p:nvPr>
            <p:ph type="ftr" sz="quarter" idx="11"/>
          </p:nvPr>
        </p:nvSpPr>
        <p:spPr bwMode="gray">
          <a:xfrm rot="5400000">
            <a:off x="6236208" y="3264408"/>
            <a:ext cx="3859795" cy="228660"/>
          </a:xfrm>
        </p:spPr>
        <p:txBody>
          <a:bodyPr/>
          <a:lstStyle>
            <a:lvl1pPr>
              <a:defRPr b="0" i="0">
                <a:solidFill>
                  <a:schemeClr val="bg1">
                    <a:alpha val="60000"/>
                  </a:schemeClr>
                </a:solidFill>
              </a:defRPr>
            </a:lvl1pPr>
          </a:lstStyle>
          <a:p>
            <a:endParaRPr lang="en-US"/>
          </a:p>
        </p:txBody>
      </p:sp>
      <p:sp>
        <p:nvSpPr>
          <p:cNvPr id="11" name="Rectangle 10"/>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DEBA50FF-0278-4C48-B4BF-7536F071BFE6}" type="slidenum">
              <a:rPr lang="en-US" smtClean="0"/>
              <a:pPr/>
              <a:t>‹#›</a:t>
            </a:fld>
            <a:endParaRPr lang="en-US"/>
          </a:p>
        </p:txBody>
      </p:sp>
    </p:spTree>
    <p:extLst>
      <p:ext uri="{BB962C8B-B14F-4D97-AF65-F5344CB8AC3E}">
        <p14:creationId xmlns:p14="http://schemas.microsoft.com/office/powerpoint/2010/main" val="229458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10204164">
              <a:off x="426788" y="456424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Rectangle 15"/>
            <p:cNvSpPr/>
            <p:nvPr/>
          </p:nvSpPr>
          <p:spPr>
            <a:xfrm>
              <a:off x="421503" y="402165"/>
              <a:ext cx="8327939" cy="31411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0800000">
              <a:off x="485023" y="2670079"/>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1" y="4961454"/>
            <a:ext cx="642200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1" y="685800"/>
            <a:ext cx="6422004"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866440" y="5528192"/>
            <a:ext cx="6422004"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defTabSz="457200"/>
            <a:fld id="{5A774B3A-D429-8B49-ADDF-39EBD91B9214}" type="datetimeFigureOut">
              <a:rPr lang="en-US" smtClean="0">
                <a:solidFill>
                  <a:prstClr val="white">
                    <a:tint val="75000"/>
                  </a:prstClr>
                </a:solidFill>
              </a:rPr>
              <a:pPr defTabSz="457200"/>
              <a:t>8/30/2021</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pPr defTabSz="457200"/>
            <a:endParaRPr lang="en-US">
              <a:solidFill>
                <a:prstClr val="white">
                  <a:tint val="75000"/>
                </a:prstClr>
              </a:solidFill>
            </a:endParaRPr>
          </a:p>
        </p:txBody>
      </p:sp>
      <p:sp>
        <p:nvSpPr>
          <p:cNvPr id="10" name="Rectangle 9"/>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pPr defTabSz="457200"/>
            <a:fld id="{DBEFA9BE-C825-384E-89EB-D5CBDB83B08A}" type="slidenum">
              <a:rPr lang="en-US" smtClean="0">
                <a:solidFill>
                  <a:prstClr val="white">
                    <a:tint val="75000"/>
                  </a:prstClr>
                </a:solidFill>
              </a:rPr>
              <a:pPr defTabSz="457200"/>
              <a:t>‹#›</a:t>
            </a:fld>
            <a:endParaRPr lang="en-US">
              <a:solidFill>
                <a:prstClr val="white">
                  <a:tint val="75000"/>
                </a:prstClr>
              </a:solidFill>
            </a:endParaRPr>
          </a:p>
        </p:txBody>
      </p:sp>
    </p:spTree>
    <p:extLst>
      <p:ext uri="{BB962C8B-B14F-4D97-AF65-F5344CB8AC3E}">
        <p14:creationId xmlns:p14="http://schemas.microsoft.com/office/powerpoint/2010/main" val="2258799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3" name="Group 2"/>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2780895"/>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Rectangle 8"/>
            <p:cNvSpPr/>
            <p:nvPr/>
          </p:nvSpPr>
          <p:spPr>
            <a:xfrm>
              <a:off x="485023" y="4343399"/>
              <a:ext cx="8182128" cy="2112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a:off x="485023" y="2854646"/>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927100"/>
            <a:ext cx="6422005" cy="1692720"/>
          </a:xfrm>
        </p:spPr>
        <p:txBody>
          <a:bodyPr/>
          <a:lstStyle>
            <a:lvl1pPr>
              <a:defRPr sz="3600"/>
            </a:lvl1pPr>
          </a:lstStyle>
          <a:p>
            <a:r>
              <a:rPr lang="en-US"/>
              <a:t>Click to edit Master title style</a:t>
            </a:r>
            <a:endParaRPr lang="en-US" dirty="0"/>
          </a:p>
        </p:txBody>
      </p:sp>
      <p:sp>
        <p:nvSpPr>
          <p:cNvPr id="13" name="Text Placeholder 3"/>
          <p:cNvSpPr>
            <a:spLocks noGrp="1"/>
          </p:cNvSpPr>
          <p:nvPr>
            <p:ph type="body" sz="half" idx="2"/>
          </p:nvPr>
        </p:nvSpPr>
        <p:spPr>
          <a:xfrm>
            <a:off x="866440" y="3488023"/>
            <a:ext cx="6422005" cy="2536857"/>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pPr defTabSz="457200"/>
            <a:fld id="{5A774B3A-D429-8B49-ADDF-39EBD91B9214}" type="datetimeFigureOut">
              <a:rPr lang="en-US" smtClean="0">
                <a:solidFill>
                  <a:prstClr val="white">
                    <a:tint val="75000"/>
                  </a:prstClr>
                </a:solidFill>
              </a:rPr>
              <a:pPr defTabSz="457200"/>
              <a:t>8/30/2021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white">
                  <a:tint val="75000"/>
                </a:prstClr>
              </a:solidFill>
            </a:endParaRPr>
          </a:p>
        </p:txBody>
      </p:sp>
      <p:sp>
        <p:nvSpPr>
          <p:cNvPr id="8" name="Rectangle 7"/>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pPr defTabSz="457200"/>
            <a:fld id="{DBEFA9BE-C825-384E-89EB-D5CBDB83B08A}" type="slidenum">
              <a:rPr lang="en-US" smtClean="0">
                <a:solidFill>
                  <a:prstClr val="white">
                    <a:tint val="75000"/>
                  </a:prstClr>
                </a:solidFill>
              </a:rPr>
              <a:pPr defTabSz="457200"/>
              <a:t>‹#›</a:t>
            </a:fld>
            <a:endParaRPr lang="en-US">
              <a:solidFill>
                <a:prstClr val="white">
                  <a:tint val="75000"/>
                </a:prstClr>
              </a:solidFill>
            </a:endParaRPr>
          </a:p>
        </p:txBody>
      </p:sp>
    </p:spTree>
    <p:extLst>
      <p:ext uri="{BB962C8B-B14F-4D97-AF65-F5344CB8AC3E}">
        <p14:creationId xmlns:p14="http://schemas.microsoft.com/office/powerpoint/2010/main" val="3805593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430920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10"/>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4"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3" name="TextBox 22"/>
          <p:cNvSpPr txBox="1"/>
          <p:nvPr/>
        </p:nvSpPr>
        <p:spPr bwMode="gray">
          <a:xfrm>
            <a:off x="647430" y="651690"/>
            <a:ext cx="601591" cy="1323439"/>
          </a:xfrm>
          <a:prstGeom prst="rect">
            <a:avLst/>
          </a:prstGeom>
          <a:noFill/>
        </p:spPr>
        <p:txBody>
          <a:bodyPr wrap="square" rtlCol="0">
            <a:spAutoFit/>
          </a:bodyPr>
          <a:lstStyle/>
          <a:p>
            <a:pPr algn="r"/>
            <a:r>
              <a:rPr lang="en-US" sz="8000" b="0" i="0" dirty="0">
                <a:solidFill>
                  <a:schemeClr val="accent1">
                    <a:lumMod val="60000"/>
                    <a:lumOff val="40000"/>
                  </a:schemeClr>
                </a:solidFill>
                <a:latin typeface="Arial"/>
                <a:cs typeface="Arial"/>
              </a:rPr>
              <a:t>“</a:t>
            </a:r>
          </a:p>
        </p:txBody>
      </p:sp>
      <p:sp>
        <p:nvSpPr>
          <p:cNvPr id="14" name="TextBox 13"/>
          <p:cNvSpPr txBox="1"/>
          <p:nvPr/>
        </p:nvSpPr>
        <p:spPr bwMode="gray">
          <a:xfrm>
            <a:off x="7069418" y="2900292"/>
            <a:ext cx="619063" cy="1323439"/>
          </a:xfrm>
          <a:prstGeom prst="rect">
            <a:avLst/>
          </a:prstGeom>
          <a:noFill/>
        </p:spPr>
        <p:txBody>
          <a:bodyPr wrap="square" rtlCol="0">
            <a:spAutoFit/>
          </a:bodyPr>
          <a:lstStyle/>
          <a:p>
            <a:pPr algn="r"/>
            <a:r>
              <a:rPr lang="en-US" sz="80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128060" y="927099"/>
            <a:ext cx="6160385" cy="2882179"/>
          </a:xfrm>
        </p:spPr>
        <p:txBody>
          <a:bodyPr anchor="ctr"/>
          <a:lstStyle>
            <a:lvl1pPr>
              <a:defRPr sz="3600"/>
            </a:lvl1pPr>
          </a:lstStyle>
          <a:p>
            <a:r>
              <a:rPr lang="en-US"/>
              <a:t>Click to edit Master title style</a:t>
            </a:r>
            <a:endParaRPr lang="en-US" dirty="0"/>
          </a:p>
        </p:txBody>
      </p:sp>
      <p:sp>
        <p:nvSpPr>
          <p:cNvPr id="17" name="Text Placeholder 3"/>
          <p:cNvSpPr>
            <a:spLocks noGrp="1"/>
          </p:cNvSpPr>
          <p:nvPr>
            <p:ph type="body" sz="half" idx="13"/>
          </p:nvPr>
        </p:nvSpPr>
        <p:spPr bwMode="gray">
          <a:xfrm>
            <a:off x="1387278" y="3809278"/>
            <a:ext cx="5646143" cy="333113"/>
          </a:xfrm>
        </p:spPr>
        <p:txBody>
          <a:bodyPr>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6" name="Text Placeholder 3"/>
          <p:cNvSpPr>
            <a:spLocks noGrp="1"/>
          </p:cNvSpPr>
          <p:nvPr>
            <p:ph type="body" sz="half" idx="2"/>
          </p:nvPr>
        </p:nvSpPr>
        <p:spPr>
          <a:xfrm>
            <a:off x="866440" y="5000816"/>
            <a:ext cx="6343673" cy="1010619"/>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pPr defTabSz="457200"/>
            <a:fld id="{5A774B3A-D429-8B49-ADDF-39EBD91B9214}" type="datetimeFigureOut">
              <a:rPr lang="en-US" smtClean="0">
                <a:solidFill>
                  <a:prstClr val="white">
                    <a:tint val="75000"/>
                  </a:prstClr>
                </a:solidFill>
              </a:rPr>
              <a:pPr defTabSz="457200"/>
              <a:t>8/30/2021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white">
                  <a:tint val="75000"/>
                </a:prstClr>
              </a:solidFill>
            </a:endParaRPr>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pPr defTabSz="457200"/>
            <a:fld id="{DBEFA9BE-C825-384E-89EB-D5CBDB83B08A}" type="slidenum">
              <a:rPr lang="en-US" smtClean="0">
                <a:solidFill>
                  <a:prstClr val="white">
                    <a:tint val="75000"/>
                  </a:prstClr>
                </a:solidFill>
              </a:rPr>
              <a:pPr defTabSz="457200"/>
              <a:t>‹#›</a:t>
            </a:fld>
            <a:endParaRPr lang="en-US">
              <a:solidFill>
                <a:prstClr val="white">
                  <a:tint val="75000"/>
                </a:prstClr>
              </a:solidFill>
            </a:endParaRPr>
          </a:p>
        </p:txBody>
      </p:sp>
    </p:spTree>
    <p:extLst>
      <p:ext uri="{BB962C8B-B14F-4D97-AF65-F5344CB8AC3E}">
        <p14:creationId xmlns:p14="http://schemas.microsoft.com/office/powerpoint/2010/main" val="709455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1588" y="0"/>
            <a:ext cx="9145588" cy="6860798"/>
            <a:chOff x="-1588" y="0"/>
            <a:chExt cx="9145588" cy="6860798"/>
          </a:xfrm>
        </p:grpSpPr>
        <p:sp>
          <p:nvSpPr>
            <p:cNvPr id="10" name="Rectangle 9"/>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p:nvPr/>
          </p:nvSpPr>
          <p:spPr bwMode="gray">
            <a:xfrm rot="21010068">
              <a:off x="6359946" y="431124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7"/>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7"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2057400"/>
            <a:ext cx="6422005" cy="20955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1" y="5024908"/>
            <a:ext cx="6422004" cy="994891"/>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457200"/>
            <a:fld id="{5A774B3A-D429-8B49-ADDF-39EBD91B9214}" type="datetimeFigureOut">
              <a:rPr lang="en-US" smtClean="0">
                <a:solidFill>
                  <a:prstClr val="white">
                    <a:tint val="75000"/>
                  </a:prstClr>
                </a:solidFill>
              </a:rPr>
              <a:pPr defTabSz="457200"/>
              <a:t>8/30/2021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white">
                  <a:tint val="75000"/>
                </a:prstClr>
              </a:solidFill>
            </a:endParaRPr>
          </a:p>
        </p:txBody>
      </p:sp>
      <p:sp>
        <p:nvSpPr>
          <p:cNvPr id="7" name="Rectangle 6"/>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pPr defTabSz="457200"/>
            <a:fld id="{DBEFA9BE-C825-384E-89EB-D5CBDB83B08A}" type="slidenum">
              <a:rPr lang="en-US" smtClean="0">
                <a:solidFill>
                  <a:prstClr val="white">
                    <a:tint val="75000"/>
                  </a:prstClr>
                </a:solidFill>
              </a:rPr>
              <a:pPr defTabSz="457200"/>
              <a:t>‹#›</a:t>
            </a:fld>
            <a:endParaRPr lang="en-US">
              <a:solidFill>
                <a:prstClr val="white">
                  <a:tint val="75000"/>
                </a:prstClr>
              </a:solidFill>
            </a:endParaRPr>
          </a:p>
        </p:txBody>
      </p:sp>
    </p:spTree>
    <p:extLst>
      <p:ext uri="{BB962C8B-B14F-4D97-AF65-F5344CB8AC3E}">
        <p14:creationId xmlns:p14="http://schemas.microsoft.com/office/powerpoint/2010/main" val="572809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0" y="927100"/>
            <a:ext cx="6423593" cy="709864"/>
          </a:xfrm>
        </p:spPr>
        <p:txBody>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866440" y="2489200"/>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2" name="Text Placeholder 3"/>
          <p:cNvSpPr>
            <a:spLocks noGrp="1"/>
          </p:cNvSpPr>
          <p:nvPr>
            <p:ph type="body" sz="half" idx="15"/>
          </p:nvPr>
        </p:nvSpPr>
        <p:spPr>
          <a:xfrm>
            <a:off x="866440" y="3147164"/>
            <a:ext cx="2313432"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405614"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Text Placeholder 3"/>
          <p:cNvSpPr>
            <a:spLocks noGrp="1"/>
          </p:cNvSpPr>
          <p:nvPr>
            <p:ph type="body" sz="half" idx="16"/>
          </p:nvPr>
        </p:nvSpPr>
        <p:spPr>
          <a:xfrm>
            <a:off x="3408471" y="3147164"/>
            <a:ext cx="2318918"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958642"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4" name="Text Placeholder 3"/>
          <p:cNvSpPr>
            <a:spLocks noGrp="1"/>
          </p:cNvSpPr>
          <p:nvPr>
            <p:ph type="body" sz="half" idx="17"/>
          </p:nvPr>
        </p:nvSpPr>
        <p:spPr>
          <a:xfrm>
            <a:off x="5960935" y="3147164"/>
            <a:ext cx="2316625"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294530"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pPr defTabSz="457200"/>
            <a:fld id="{5A774B3A-D429-8B49-ADDF-39EBD91B9214}" type="datetimeFigureOut">
              <a:rPr lang="en-US" smtClean="0">
                <a:solidFill>
                  <a:prstClr val="white">
                    <a:tint val="75000"/>
                  </a:prstClr>
                </a:solidFill>
              </a:rPr>
              <a:pPr defTabSz="457200"/>
              <a:t>8/30/2021</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pPr defTabSz="457200"/>
            <a:endParaRPr lang="en-US">
              <a:solidFill>
                <a:prstClr val="white">
                  <a:tint val="75000"/>
                </a:prstClr>
              </a:solidFill>
            </a:endParaRPr>
          </a:p>
        </p:txBody>
      </p:sp>
      <p:sp>
        <p:nvSpPr>
          <p:cNvPr id="9" name="Slide Number Placeholder 8"/>
          <p:cNvSpPr>
            <a:spLocks noGrp="1"/>
          </p:cNvSpPr>
          <p:nvPr>
            <p:ph type="sldNum" sz="quarter" idx="12"/>
          </p:nvPr>
        </p:nvSpPr>
        <p:spPr>
          <a:xfrm>
            <a:off x="7678616" y="295730"/>
            <a:ext cx="791308" cy="767687"/>
          </a:xfrm>
          <a:prstGeom prst="rect">
            <a:avLst/>
          </a:prstGeom>
        </p:spPr>
        <p:txBody>
          <a:bodyPr/>
          <a:lstStyle>
            <a:lvl1pPr algn="ctr">
              <a:defRPr sz="2800"/>
            </a:lvl1pPr>
          </a:lstStyle>
          <a:p>
            <a:pPr defTabSz="457200"/>
            <a:fld id="{DBEFA9BE-C825-384E-89EB-D5CBDB83B08A}" type="slidenum">
              <a:rPr lang="en-US" smtClean="0">
                <a:solidFill>
                  <a:prstClr val="white">
                    <a:tint val="75000"/>
                  </a:prstClr>
                </a:solidFill>
              </a:rPr>
              <a:pPr defTabSz="457200"/>
              <a:t>‹#›</a:t>
            </a:fld>
            <a:endParaRPr lang="en-US">
              <a:solidFill>
                <a:prstClr val="white">
                  <a:tint val="75000"/>
                </a:prstClr>
              </a:solidFill>
            </a:endParaRPr>
          </a:p>
        </p:txBody>
      </p:sp>
    </p:spTree>
    <p:extLst>
      <p:ext uri="{BB962C8B-B14F-4D97-AF65-F5344CB8AC3E}">
        <p14:creationId xmlns:p14="http://schemas.microsoft.com/office/powerpoint/2010/main" val="12469851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0" y="927100"/>
            <a:ext cx="6345260" cy="709864"/>
          </a:xfrm>
        </p:spPr>
        <p:txBody>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866440" y="4179596"/>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2" name="Picture Placeholder 2"/>
          <p:cNvSpPr>
            <a:spLocks noGrp="1" noChangeAspect="1"/>
          </p:cNvSpPr>
          <p:nvPr>
            <p:ph type="pic" idx="15"/>
          </p:nvPr>
        </p:nvSpPr>
        <p:spPr>
          <a:xfrm>
            <a:off x="1019055"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8"/>
          </p:nvPr>
        </p:nvSpPr>
        <p:spPr>
          <a:xfrm>
            <a:off x="866439" y="4837558"/>
            <a:ext cx="2313432"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411125" y="4179595"/>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8" name="Picture Placeholder 2"/>
          <p:cNvSpPr>
            <a:spLocks noGrp="1" noChangeAspect="1"/>
          </p:cNvSpPr>
          <p:nvPr>
            <p:ph type="pic" idx="21"/>
          </p:nvPr>
        </p:nvSpPr>
        <p:spPr>
          <a:xfrm>
            <a:off x="3553189"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411125" y="4848208"/>
            <a:ext cx="2318918"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958642" y="4179596"/>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9" name="Picture Placeholder 2"/>
          <p:cNvSpPr>
            <a:spLocks noGrp="1" noChangeAspect="1"/>
          </p:cNvSpPr>
          <p:nvPr>
            <p:ph type="pic" idx="22"/>
          </p:nvPr>
        </p:nvSpPr>
        <p:spPr>
          <a:xfrm>
            <a:off x="6108641"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58642" y="4837558"/>
            <a:ext cx="2318918"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40" name="Straight Connector 39"/>
          <p:cNvCxnSpPr/>
          <p:nvPr/>
        </p:nvCxnSpPr>
        <p:spPr>
          <a:xfrm>
            <a:off x="3290019"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pPr defTabSz="457200"/>
            <a:fld id="{5A774B3A-D429-8B49-ADDF-39EBD91B9214}" type="datetimeFigureOut">
              <a:rPr lang="en-US" smtClean="0">
                <a:solidFill>
                  <a:prstClr val="white">
                    <a:tint val="75000"/>
                  </a:prstClr>
                </a:solidFill>
              </a:rPr>
              <a:pPr defTabSz="457200"/>
              <a:t>8/30/2021</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pPr defTabSz="457200"/>
            <a:endParaRPr lang="en-US">
              <a:solidFill>
                <a:prstClr val="white">
                  <a:tint val="75000"/>
                </a:prstClr>
              </a:solidFill>
            </a:endParaRPr>
          </a:p>
        </p:txBody>
      </p:sp>
      <p:sp>
        <p:nvSpPr>
          <p:cNvPr id="9" name="Slide Number Placeholder 8"/>
          <p:cNvSpPr>
            <a:spLocks noGrp="1"/>
          </p:cNvSpPr>
          <p:nvPr>
            <p:ph type="sldNum" sz="quarter" idx="12"/>
          </p:nvPr>
        </p:nvSpPr>
        <p:spPr>
          <a:xfrm>
            <a:off x="7678616" y="295730"/>
            <a:ext cx="791308" cy="767687"/>
          </a:xfrm>
          <a:prstGeom prst="rect">
            <a:avLst/>
          </a:prstGeom>
        </p:spPr>
        <p:txBody>
          <a:bodyPr/>
          <a:lstStyle>
            <a:lvl1pPr algn="ctr">
              <a:defRPr sz="2800"/>
            </a:lvl1pPr>
          </a:lstStyle>
          <a:p>
            <a:pPr defTabSz="457200"/>
            <a:fld id="{DBEFA9BE-C825-384E-89EB-D5CBDB83B08A}" type="slidenum">
              <a:rPr lang="en-US" smtClean="0">
                <a:solidFill>
                  <a:prstClr val="white">
                    <a:tint val="75000"/>
                  </a:prstClr>
                </a:solidFill>
              </a:rPr>
              <a:pPr defTabSz="457200"/>
              <a:t>‹#›</a:t>
            </a:fld>
            <a:endParaRPr lang="en-US">
              <a:solidFill>
                <a:prstClr val="white">
                  <a:tint val="75000"/>
                </a:prstClr>
              </a:solidFill>
            </a:endParaRPr>
          </a:p>
        </p:txBody>
      </p:sp>
    </p:spTree>
    <p:extLst>
      <p:ext uri="{BB962C8B-B14F-4D97-AF65-F5344CB8AC3E}">
        <p14:creationId xmlns:p14="http://schemas.microsoft.com/office/powerpoint/2010/main" val="982564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621301" y="6387910"/>
            <a:ext cx="990599" cy="228659"/>
          </a:xfrm>
        </p:spPr>
        <p:txBody>
          <a:bodyPr/>
          <a:lstStyle/>
          <a:p>
            <a:fld id="{400F6395-160E-4D84-88A3-DCEFFE9F9D07}" type="datetimeFigureOut">
              <a:rPr lang="en-US" smtClean="0"/>
              <a:pPr/>
              <a:t>8/30/2021</a:t>
            </a:fld>
            <a:endParaRPr lang="en-US"/>
          </a:p>
        </p:txBody>
      </p:sp>
      <p:sp>
        <p:nvSpPr>
          <p:cNvPr id="5" name="Footer Placeholder 4"/>
          <p:cNvSpPr>
            <a:spLocks noGrp="1"/>
          </p:cNvSpPr>
          <p:nvPr>
            <p:ph type="ftr" sz="quarter" idx="11"/>
          </p:nvPr>
        </p:nvSpPr>
        <p:spPr>
          <a:xfrm>
            <a:off x="516133" y="6387910"/>
            <a:ext cx="3859795" cy="228660"/>
          </a:xfrm>
        </p:spPr>
        <p:txBody>
          <a:bodyPr/>
          <a:lstStyle/>
          <a:p>
            <a:endParaRPr lang="en-US"/>
          </a:p>
        </p:txBody>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DEBA50FF-0278-4C48-B4BF-7536F071BFE6}" type="slidenum">
              <a:rPr lang="en-US" smtClean="0"/>
              <a:pPr/>
              <a:t>‹#›</a:t>
            </a:fld>
            <a:endParaRPr lang="en-US"/>
          </a:p>
        </p:txBody>
      </p:sp>
    </p:spTree>
    <p:extLst>
      <p:ext uri="{BB962C8B-B14F-4D97-AF65-F5344CB8AC3E}">
        <p14:creationId xmlns:p14="http://schemas.microsoft.com/office/powerpoint/2010/main" val="35199224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p:cNvGrpSpPr/>
          <p:nvPr/>
        </p:nvGrpSpPr>
        <p:grpSpPr>
          <a:xfrm>
            <a:off x="-1588" y="0"/>
            <a:ext cx="9120420" cy="6860798"/>
            <a:chOff x="-1588" y="0"/>
            <a:chExt cx="9120420" cy="6860798"/>
          </a:xfrm>
        </p:grpSpPr>
        <p:sp>
          <p:nvSpPr>
            <p:cNvPr id="11" name="Rectangle 10"/>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4966650">
              <a:off x="4673046" y="5107506"/>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sp>
        <p:nvSpPr>
          <p:cNvPr id="17" name="Rectangle 16"/>
          <p:cNvSpPr/>
          <p:nvPr/>
        </p:nvSpPr>
        <p:spPr>
          <a:xfrm>
            <a:off x="414867" y="402165"/>
            <a:ext cx="46105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bwMode="gray">
          <a:xfrm rot="5400000">
            <a:off x="1299309"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sp>
        <p:nvSpPr>
          <p:cNvPr id="2" name="Vertical Title 1"/>
          <p:cNvSpPr>
            <a:spLocks noGrp="1"/>
          </p:cNvSpPr>
          <p:nvPr>
            <p:ph type="title" orient="vert"/>
          </p:nvPr>
        </p:nvSpPr>
        <p:spPr>
          <a:xfrm>
            <a:off x="6174928" y="1447799"/>
            <a:ext cx="1113516" cy="4572001"/>
          </a:xfrm>
        </p:spPr>
        <p:txBody>
          <a:bodyPr vert="eaVert" anchor="ctr"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866738" y="1447799"/>
            <a:ext cx="4416936" cy="45720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0F6395-160E-4D84-88A3-DCEFFE9F9D07}" type="datetimeFigureOut">
              <a:rPr lang="en-US" smtClean="0"/>
              <a:pPr/>
              <a:t>8/30/2021</a:t>
            </a:fld>
            <a:endParaRPr lang="en-US"/>
          </a:p>
        </p:txBody>
      </p:sp>
      <p:sp>
        <p:nvSpPr>
          <p:cNvPr id="5" name="Footer Placeholder 4"/>
          <p:cNvSpPr>
            <a:spLocks noGrp="1"/>
          </p:cNvSpPr>
          <p:nvPr>
            <p:ph type="ftr" sz="quarter" idx="11"/>
          </p:nvPr>
        </p:nvSpPr>
        <p:spPr>
          <a:xfrm>
            <a:off x="538546" y="6365498"/>
            <a:ext cx="3859795" cy="228660"/>
          </a:xfrm>
        </p:spPr>
        <p:txBody>
          <a:bodyPr/>
          <a:lstStyle/>
          <a:p>
            <a:endParaRPr lang="en-US"/>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DEBA50FF-0278-4C48-B4BF-7536F071BFE6}" type="slidenum">
              <a:rPr lang="en-US" smtClean="0"/>
              <a:pPr/>
              <a:t>‹#›</a:t>
            </a:fld>
            <a:endParaRPr lang="en-US"/>
          </a:p>
        </p:txBody>
      </p:sp>
    </p:spTree>
    <p:extLst>
      <p:ext uri="{BB962C8B-B14F-4D97-AF65-F5344CB8AC3E}">
        <p14:creationId xmlns:p14="http://schemas.microsoft.com/office/powerpoint/2010/main" val="30471336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a:t>Click to edit Master title style</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457200"/>
            <a:fld id="{5A774B3A-D429-8B49-ADDF-39EBD91B9214}" type="datetimeFigureOut">
              <a:rPr lang="en-US" smtClean="0">
                <a:solidFill>
                  <a:prstClr val="white">
                    <a:tint val="75000"/>
                  </a:prstClr>
                </a:solidFill>
              </a:rPr>
              <a:pPr defTabSz="457200"/>
              <a:t>8/30/2021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pPr defTabSz="457200"/>
            <a:fld id="{DBEFA9BE-C825-384E-89EB-D5CBDB83B08A}" type="slidenum">
              <a:rPr lang="en-US" smtClean="0">
                <a:solidFill>
                  <a:prstClr val="white">
                    <a:tint val="75000"/>
                  </a:prstClr>
                </a:solidFill>
              </a:rPr>
              <a:pPr defTabSz="457200"/>
              <a:t>‹#›</a:t>
            </a:fld>
            <a:endParaRPr lang="en-US">
              <a:solidFill>
                <a:prstClr val="white">
                  <a:tint val="75000"/>
                </a:prstClr>
              </a:solidFill>
            </a:endParaRPr>
          </a:p>
        </p:txBody>
      </p:sp>
    </p:spTree>
    <p:extLst>
      <p:ext uri="{BB962C8B-B14F-4D97-AF65-F5344CB8AC3E}">
        <p14:creationId xmlns:p14="http://schemas.microsoft.com/office/powerpoint/2010/main" val="24842883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4208AE9-F28E-4F3D-A59B-B364E72BA3DD}" type="datetimeFigureOut">
              <a:rPr lang="en-US" smtClean="0"/>
              <a:t>8/30/2021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16C1E4-6173-465A-BE07-E34859FE8D6C}" type="slidenum">
              <a:rPr lang="en-US" smtClean="0"/>
              <a:t>‹#›</a:t>
            </a:fld>
            <a:endParaRPr lang="en-US"/>
          </a:p>
        </p:txBody>
      </p:sp>
      <p:sp>
        <p:nvSpPr>
          <p:cNvPr id="12" name="Title 1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4"/>
          </p:nvPr>
        </p:nvSpPr>
        <p:spPr>
          <a:xfrm>
            <a:off x="4645151"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9228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65970" y="927098"/>
            <a:ext cx="6343672" cy="709865"/>
          </a:xfrm>
        </p:spPr>
        <p:txBody>
          <a:bodyPr anchor="ctr"/>
          <a:lstStyle>
            <a:lvl1pPr>
              <a:defRPr sz="32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0F6395-160E-4D84-88A3-DCEFFE9F9D07}" type="datetimeFigureOut">
              <a:rPr lang="en-US" smtClean="0"/>
              <a:pPr/>
              <a:t>8/30/2021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DEBA50FF-0278-4C48-B4BF-7536F071BFE6}" type="slidenum">
              <a:rPr lang="en-US" smtClean="0"/>
              <a:pPr/>
              <a:t>‹#›</a:t>
            </a:fld>
            <a:endParaRPr lang="en-US"/>
          </a:p>
        </p:txBody>
      </p:sp>
    </p:spTree>
    <p:extLst>
      <p:ext uri="{BB962C8B-B14F-4D97-AF65-F5344CB8AC3E}">
        <p14:creationId xmlns:p14="http://schemas.microsoft.com/office/powerpoint/2010/main" val="377017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6200000">
              <a:off x="3105027"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p:nvPr/>
          </p:nvSpPr>
          <p:spPr bwMode="gray">
            <a:xfrm rot="15687606">
              <a:off x="3320102"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77534" y="2257588"/>
            <a:ext cx="3090672" cy="3020344"/>
          </a:xfrm>
        </p:spPr>
        <p:txBody>
          <a:bodyPr anchor="ct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5119261" y="2257588"/>
            <a:ext cx="3082516" cy="302034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00F6395-160E-4D84-88A3-DCEFFE9F9D07}" type="datetimeFigureOut">
              <a:rPr lang="en-US" smtClean="0"/>
              <a:pPr/>
              <a:t>8/30/2021</a:t>
            </a:fld>
            <a:endParaRPr lang="en-US"/>
          </a:p>
        </p:txBody>
      </p:sp>
      <p:sp>
        <p:nvSpPr>
          <p:cNvPr id="5" name="Footer Placeholder 4"/>
          <p:cNvSpPr>
            <a:spLocks noGrp="1"/>
          </p:cNvSpPr>
          <p:nvPr>
            <p:ph type="ftr" sz="quarter" idx="11"/>
          </p:nvPr>
        </p:nvSpPr>
        <p:spPr/>
        <p:txBody>
          <a:bodyPr/>
          <a:lstStyle/>
          <a:p>
            <a:endParaRPr lang="en-US"/>
          </a:p>
        </p:txBody>
      </p:sp>
      <p:sp>
        <p:nvSpPr>
          <p:cNvPr id="8" name="Rectangle 7"/>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DEBA50FF-0278-4C48-B4BF-7536F071BFE6}" type="slidenum">
              <a:rPr lang="en-US" smtClean="0"/>
              <a:pPr/>
              <a:t>‹#›</a:t>
            </a:fld>
            <a:endParaRPr lang="en-US"/>
          </a:p>
        </p:txBody>
      </p:sp>
    </p:spTree>
    <p:extLst>
      <p:ext uri="{BB962C8B-B14F-4D97-AF65-F5344CB8AC3E}">
        <p14:creationId xmlns:p14="http://schemas.microsoft.com/office/powerpoint/2010/main" val="4165593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endParaRPr lang="en-US" dirty="0"/>
          </a:p>
        </p:txBody>
      </p:sp>
      <p:sp>
        <p:nvSpPr>
          <p:cNvPr id="3" name="Content Placeholder 2"/>
          <p:cNvSpPr>
            <a:spLocks noGrp="1"/>
          </p:cNvSpPr>
          <p:nvPr>
            <p:ph sz="half" idx="1"/>
          </p:nvPr>
        </p:nvSpPr>
        <p:spPr>
          <a:xfrm>
            <a:off x="866440" y="2489200"/>
            <a:ext cx="3636980" cy="353060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0581" y="2489203"/>
            <a:ext cx="3636980" cy="3530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00F6395-160E-4D84-88A3-DCEFFE9F9D07}" type="datetimeFigureOut">
              <a:rPr lang="en-US" smtClean="0"/>
              <a:pPr/>
              <a:t>8/30/2021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DEBA50FF-0278-4C48-B4BF-7536F071BFE6}" type="slidenum">
              <a:rPr lang="en-US" smtClean="0"/>
              <a:pPr/>
              <a:t>‹#›</a:t>
            </a:fld>
            <a:endParaRPr lang="en-US"/>
          </a:p>
        </p:txBody>
      </p:sp>
    </p:spTree>
    <p:extLst>
      <p:ext uri="{BB962C8B-B14F-4D97-AF65-F5344CB8AC3E}">
        <p14:creationId xmlns:p14="http://schemas.microsoft.com/office/powerpoint/2010/main" val="4184992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69918" y="2489200"/>
            <a:ext cx="3633502" cy="759290"/>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66440" y="3248490"/>
            <a:ext cx="3636980" cy="277131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0581" y="2489200"/>
            <a:ext cx="3636979" cy="756635"/>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0581" y="3245835"/>
            <a:ext cx="3636980" cy="27739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00F6395-160E-4D84-88A3-DCEFFE9F9D07}" type="datetimeFigureOut">
              <a:rPr lang="en-US" smtClean="0"/>
              <a:pPr/>
              <a:t>8/30/2021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DEBA50FF-0278-4C48-B4BF-7536F071BFE6}" type="slidenum">
              <a:rPr lang="en-US" smtClean="0"/>
              <a:pPr/>
              <a:t>‹#›</a:t>
            </a:fld>
            <a:endParaRPr lang="en-US"/>
          </a:p>
        </p:txBody>
      </p:sp>
    </p:spTree>
    <p:extLst>
      <p:ext uri="{BB962C8B-B14F-4D97-AF65-F5344CB8AC3E}">
        <p14:creationId xmlns:p14="http://schemas.microsoft.com/office/powerpoint/2010/main" val="1672884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00F6395-160E-4D84-88A3-DCEFFE9F9D07}" type="datetimeFigureOut">
              <a:rPr lang="en-US" smtClean="0"/>
              <a:pPr/>
              <a:t>8/30/2021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DEBA50FF-0278-4C48-B4BF-7536F071BFE6}" type="slidenum">
              <a:rPr lang="en-US" smtClean="0"/>
              <a:pPr/>
              <a:t>‹#›</a:t>
            </a:fld>
            <a:endParaRPr lang="en-US"/>
          </a:p>
        </p:txBody>
      </p:sp>
    </p:spTree>
    <p:extLst>
      <p:ext uri="{BB962C8B-B14F-4D97-AF65-F5344CB8AC3E}">
        <p14:creationId xmlns:p14="http://schemas.microsoft.com/office/powerpoint/2010/main" val="4075314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Date Placeholder 1"/>
          <p:cNvSpPr>
            <a:spLocks noGrp="1"/>
          </p:cNvSpPr>
          <p:nvPr>
            <p:ph type="dt" sz="half" idx="10"/>
          </p:nvPr>
        </p:nvSpPr>
        <p:spPr/>
        <p:txBody>
          <a:bodyPr/>
          <a:lstStyle/>
          <a:p>
            <a:fld id="{400F6395-160E-4D84-88A3-DCEFFE9F9D07}" type="datetimeFigureOut">
              <a:rPr lang="en-US" smtClean="0"/>
              <a:pPr/>
              <a:t>8/30/2021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7678616" y="295730"/>
            <a:ext cx="791308" cy="767687"/>
          </a:xfrm>
          <a:prstGeom prst="rect">
            <a:avLst/>
          </a:prstGeom>
        </p:spPr>
        <p:txBody>
          <a:bodyPr/>
          <a:lstStyle>
            <a:lvl1pPr algn="ctr">
              <a:defRPr sz="2800"/>
            </a:lvl1pPr>
          </a:lstStyle>
          <a:p>
            <a:fld id="{DEBA50FF-0278-4C48-B4BF-7536F071BFE6}" type="slidenum">
              <a:rPr lang="en-US" smtClean="0"/>
              <a:pPr/>
              <a:t>‹#›</a:t>
            </a:fld>
            <a:endParaRPr lang="en-US"/>
          </a:p>
        </p:txBody>
      </p:sp>
    </p:spTree>
    <p:extLst>
      <p:ext uri="{BB962C8B-B14F-4D97-AF65-F5344CB8AC3E}">
        <p14:creationId xmlns:p14="http://schemas.microsoft.com/office/powerpoint/2010/main" val="352098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548536"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2" name="Freeform 5"/>
            <p:cNvSpPr/>
            <p:nvPr/>
          </p:nvSpPr>
          <p:spPr bwMode="gray">
            <a:xfrm rot="15687606">
              <a:off x="2769747"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1447800"/>
            <a:ext cx="2712590" cy="1495588"/>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568927" y="1447800"/>
            <a:ext cx="3632850"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866441" y="3086845"/>
            <a:ext cx="2712589" cy="2933701"/>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00F6395-160E-4D84-88A3-DCEFFE9F9D07}" type="datetimeFigureOut">
              <a:rPr lang="en-US" smtClean="0"/>
              <a:pPr/>
              <a:t>8/30/2021</a:t>
            </a:fld>
            <a:endParaRPr lang="en-US"/>
          </a:p>
        </p:txBody>
      </p:sp>
      <p:sp>
        <p:nvSpPr>
          <p:cNvPr id="6" name="Footer Placeholder 5"/>
          <p:cNvSpPr>
            <a:spLocks noGrp="1"/>
          </p:cNvSpPr>
          <p:nvPr>
            <p:ph type="ftr" sz="quarter" idx="11"/>
          </p:nvPr>
        </p:nvSpPr>
        <p:spPr/>
        <p:txBody>
          <a:bodyPr/>
          <a:lstStyle/>
          <a:p>
            <a:endParaRPr lang="en-US"/>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DEBA50FF-0278-4C48-B4BF-7536F071BFE6}" type="slidenum">
              <a:rPr lang="en-US" smtClean="0"/>
              <a:pPr/>
              <a:t>‹#›</a:t>
            </a:fld>
            <a:endParaRPr lang="en-US"/>
          </a:p>
        </p:txBody>
      </p:sp>
    </p:spTree>
    <p:extLst>
      <p:ext uri="{BB962C8B-B14F-4D97-AF65-F5344CB8AC3E}">
        <p14:creationId xmlns:p14="http://schemas.microsoft.com/office/powerpoint/2010/main" val="2750461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852610"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4" name="Freeform 5"/>
            <p:cNvSpPr/>
            <p:nvPr/>
          </p:nvSpPr>
          <p:spPr bwMode="gray">
            <a:xfrm rot="15687606">
              <a:off x="3074559"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1381390"/>
            <a:ext cx="2987089" cy="157480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722909" y="1320800"/>
            <a:ext cx="2791102" cy="4216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0" y="3086100"/>
            <a:ext cx="2987089" cy="24511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00F6395-160E-4D84-88A3-DCEFFE9F9D07}" type="datetimeFigureOut">
              <a:rPr lang="en-US" smtClean="0"/>
              <a:pPr/>
              <a:t>8/30/2021</a:t>
            </a:fld>
            <a:endParaRPr lang="en-US"/>
          </a:p>
        </p:txBody>
      </p:sp>
      <p:sp>
        <p:nvSpPr>
          <p:cNvPr id="6" name="Footer Placeholder 5"/>
          <p:cNvSpPr>
            <a:spLocks noGrp="1"/>
          </p:cNvSpPr>
          <p:nvPr>
            <p:ph type="ftr" sz="quarter" idx="11"/>
          </p:nvPr>
        </p:nvSpPr>
        <p:spPr/>
        <p:txBody>
          <a:bodyPr/>
          <a:lstStyle/>
          <a:p>
            <a:endParaRPr lang="en-US"/>
          </a:p>
        </p:txBody>
      </p:sp>
      <p:sp>
        <p:nvSpPr>
          <p:cNvPr id="10" name="Rectangle 9"/>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DEBA50FF-0278-4C48-B4BF-7536F071BFE6}" type="slidenum">
              <a:rPr lang="en-US" smtClean="0"/>
              <a:pPr/>
              <a:t>‹#›</a:t>
            </a:fld>
            <a:endParaRPr lang="en-US"/>
          </a:p>
        </p:txBody>
      </p:sp>
    </p:spTree>
    <p:extLst>
      <p:ext uri="{BB962C8B-B14F-4D97-AF65-F5344CB8AC3E}">
        <p14:creationId xmlns:p14="http://schemas.microsoft.com/office/powerpoint/2010/main" val="3045192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p:cNvGrpSpPr/>
          <p:nvPr/>
        </p:nvGrpSpPr>
        <p:grpSpPr>
          <a:xfrm>
            <a:off x="-1588" y="0"/>
            <a:ext cx="9145588" cy="6860798"/>
            <a:chOff x="-1588" y="0"/>
            <a:chExt cx="9145588" cy="6860798"/>
          </a:xfrm>
        </p:grpSpPr>
        <p:sp>
          <p:nvSpPr>
            <p:cNvPr id="14" name="Rectangle 13"/>
            <p:cNvSpPr/>
            <p:nvPr/>
          </p:nvSpPr>
          <p:spPr>
            <a:xfrm>
              <a:off x="0" y="0"/>
              <a:ext cx="9118832" cy="6858000"/>
            </a:xfrm>
            <a:prstGeom prst="rect">
              <a:avLst/>
            </a:prstGeom>
            <a:blipFill>
              <a:blip r:embed="rId21">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21010068">
              <a:off x="6359946" y="179029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5" name="Freeform 24"/>
            <p:cNvSpPr/>
            <p:nvPr/>
          </p:nvSpPr>
          <p:spPr bwMode="gray">
            <a:xfrm>
              <a:off x="485023" y="1856450"/>
              <a:ext cx="8173954" cy="4535226"/>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Placeholder 1"/>
          <p:cNvSpPr>
            <a:spLocks noGrp="1"/>
          </p:cNvSpPr>
          <p:nvPr>
            <p:ph type="title"/>
          </p:nvPr>
        </p:nvSpPr>
        <p:spPr bwMode="gray">
          <a:xfrm>
            <a:off x="866440" y="927099"/>
            <a:ext cx="6345260" cy="70986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64382" y="2489200"/>
            <a:ext cx="6345260" cy="3530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74443" y="6365498"/>
            <a:ext cx="990599" cy="228659"/>
          </a:xfrm>
          <a:prstGeom prst="rect">
            <a:avLst/>
          </a:prstGeom>
        </p:spPr>
        <p:txBody>
          <a:bodyPr vert="horz" lIns="91440" tIns="45720" rIns="91440" bIns="45720" rtlCol="0" anchor="b"/>
          <a:lstStyle>
            <a:lvl1pPr algn="r">
              <a:defRPr sz="900" b="1" i="0">
                <a:solidFill>
                  <a:schemeClr val="accent1"/>
                </a:solidFill>
              </a:defRPr>
            </a:lvl1pPr>
          </a:lstStyle>
          <a:p>
            <a:pPr defTabSz="457200"/>
            <a:fld id="{5A774B3A-D429-8B49-ADDF-39EBD91B9214}" type="datetimeFigureOut">
              <a:rPr lang="en-US" smtClean="0">
                <a:solidFill>
                  <a:prstClr val="white">
                    <a:tint val="75000"/>
                  </a:prstClr>
                </a:solidFill>
              </a:rPr>
              <a:pPr defTabSz="457200"/>
              <a:t>8/30/2021</a:t>
            </a:fld>
            <a:endParaRPr lang="en-US">
              <a:solidFill>
                <a:prstClr val="white">
                  <a:tint val="75000"/>
                </a:prstClr>
              </a:solidFill>
            </a:endParaRPr>
          </a:p>
        </p:txBody>
      </p:sp>
      <p:sp>
        <p:nvSpPr>
          <p:cNvPr id="5" name="Footer Placeholder 4"/>
          <p:cNvSpPr>
            <a:spLocks noGrp="1"/>
          </p:cNvSpPr>
          <p:nvPr>
            <p:ph type="ftr" sz="quarter" idx="3"/>
          </p:nvPr>
        </p:nvSpPr>
        <p:spPr>
          <a:xfrm>
            <a:off x="590843" y="6365497"/>
            <a:ext cx="3859795" cy="228660"/>
          </a:xfrm>
          <a:prstGeom prst="rect">
            <a:avLst/>
          </a:prstGeom>
        </p:spPr>
        <p:txBody>
          <a:bodyPr vert="horz" lIns="91440" tIns="45720" rIns="91440" bIns="45720" rtlCol="0" anchor="b"/>
          <a:lstStyle>
            <a:lvl1pPr algn="l">
              <a:defRPr sz="900" b="1" i="0">
                <a:solidFill>
                  <a:schemeClr val="accent1"/>
                </a:solidFill>
              </a:defRPr>
            </a:lvl1pPr>
          </a:lstStyle>
          <a:p>
            <a:pPr defTabSz="457200"/>
            <a:endParaRPr lang="en-US">
              <a:solidFill>
                <a:prstClr val="white">
                  <a:tint val="75000"/>
                </a:prstClr>
              </a:solidFill>
            </a:endParaRPr>
          </a:p>
        </p:txBody>
      </p:sp>
      <p:sp>
        <p:nvSpPr>
          <p:cNvPr id="26" name="Rectangle 25"/>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8" name="Slide Number Placeholder 5"/>
          <p:cNvSpPr>
            <a:spLocks noGrp="1"/>
          </p:cNvSpPr>
          <p:nvPr>
            <p:ph type="sldNum" sz="quarter" idx="4"/>
          </p:nvPr>
        </p:nvSpPr>
        <p:spPr bwMode="gray">
          <a:xfrm>
            <a:off x="7678616" y="295730"/>
            <a:ext cx="791308" cy="767687"/>
          </a:xfrm>
          <a:prstGeom prst="rect">
            <a:avLst/>
          </a:prstGeom>
        </p:spPr>
        <p:txBody>
          <a:bodyPr anchor="b"/>
          <a:lstStyle>
            <a:lvl1pPr algn="ctr">
              <a:defRPr sz="2800">
                <a:solidFill>
                  <a:schemeClr val="bg1"/>
                </a:solidFill>
              </a:defRPr>
            </a:lvl1pPr>
          </a:lstStyle>
          <a:p>
            <a:pPr defTabSz="457200"/>
            <a:fld id="{DBEFA9BE-C825-384E-89EB-D5CBDB83B08A}" type="slidenum">
              <a:rPr lang="en-US" smtClean="0">
                <a:solidFill>
                  <a:prstClr val="white">
                    <a:tint val="75000"/>
                  </a:prstClr>
                </a:solidFill>
              </a:rPr>
              <a:pPr defTabSz="457200"/>
              <a:t>‹#›</a:t>
            </a:fld>
            <a:endParaRPr lang="en-US">
              <a:solidFill>
                <a:prstClr val="white">
                  <a:tint val="75000"/>
                </a:prstClr>
              </a:solidFill>
            </a:endParaRPr>
          </a:p>
        </p:txBody>
      </p:sp>
    </p:spTree>
    <p:extLst>
      <p:ext uri="{BB962C8B-B14F-4D97-AF65-F5344CB8AC3E}">
        <p14:creationId xmlns:p14="http://schemas.microsoft.com/office/powerpoint/2010/main" val="60727167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Lst>
  <p:txStyles>
    <p:titleStyle>
      <a:lvl1pPr algn="l" defTabSz="457200" rtl="0" eaLnBrk="1" latinLnBrk="0" hangingPunct="1">
        <a:spcBef>
          <a:spcPct val="0"/>
        </a:spcBef>
        <a:buNone/>
        <a:defRPr sz="32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mailto:dbrown@npaihb.org" TargetMode="External"/><Relationship Id="rId2" Type="http://schemas.openxmlformats.org/officeDocument/2006/relationships/hyperlink" Target="https://www.cdc.gov/violenceprevention/childabuseandneglect/acestudy/index.html" TargetMode="External"/><Relationship Id="rId1" Type="http://schemas.openxmlformats.org/officeDocument/2006/relationships/slideLayout" Target="../slideLayouts/slideLayout7.xml"/><Relationship Id="rId4" Type="http://schemas.openxmlformats.org/officeDocument/2006/relationships/hyperlink" Target="http://www.npaihb.org/opioid/#SUDTrainin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6592" y="808855"/>
            <a:ext cx="7470816" cy="1054608"/>
          </a:xfrm>
        </p:spPr>
        <p:txBody>
          <a:bodyPr/>
          <a:lstStyle/>
          <a:p>
            <a:r>
              <a:rPr lang="en-US" sz="2800" dirty="0"/>
              <a:t>Trickster Spirits and the Opioid Response: Cultural Considerations in Addressing Substance Misuse</a:t>
            </a:r>
          </a:p>
        </p:txBody>
      </p:sp>
      <p:sp>
        <p:nvSpPr>
          <p:cNvPr id="3" name="Content Placeholder 2"/>
          <p:cNvSpPr>
            <a:spLocks noGrp="1"/>
          </p:cNvSpPr>
          <p:nvPr>
            <p:ph type="subTitle" idx="1"/>
          </p:nvPr>
        </p:nvSpPr>
        <p:spPr>
          <a:xfrm>
            <a:off x="685800" y="4965290"/>
            <a:ext cx="5410200" cy="1260736"/>
          </a:xfrm>
        </p:spPr>
        <p:txBody>
          <a:bodyPr>
            <a:noAutofit/>
          </a:bodyPr>
          <a:lstStyle/>
          <a:p>
            <a:pPr lvl="1"/>
            <a:r>
              <a:rPr lang="en-US" sz="1400" dirty="0">
                <a:solidFill>
                  <a:schemeClr val="tx1">
                    <a:lumMod val="50000"/>
                    <a:lumOff val="50000"/>
                  </a:schemeClr>
                </a:solidFill>
              </a:rPr>
              <a:t>Danica Love Brown, PhD, MSW, CACIII</a:t>
            </a:r>
          </a:p>
          <a:p>
            <a:pPr lvl="1">
              <a:buNone/>
            </a:pPr>
            <a:r>
              <a:rPr lang="en-US" sz="1400" dirty="0">
                <a:solidFill>
                  <a:schemeClr val="tx1">
                    <a:lumMod val="50000"/>
                    <a:lumOff val="50000"/>
                  </a:schemeClr>
                </a:solidFill>
              </a:rPr>
              <a:t>Choctaw Nation of Oklahoma </a:t>
            </a:r>
          </a:p>
          <a:p>
            <a:pPr lvl="1">
              <a:buNone/>
            </a:pPr>
            <a:r>
              <a:rPr lang="en-US" sz="1400" dirty="0">
                <a:solidFill>
                  <a:schemeClr val="tx1">
                    <a:lumMod val="50000"/>
                    <a:lumOff val="50000"/>
                  </a:schemeClr>
                </a:solidFill>
              </a:rPr>
              <a:t>Northwest Portland Area Indian Health Board</a:t>
            </a:r>
          </a:p>
          <a:p>
            <a:pPr lvl="1">
              <a:buNone/>
            </a:pPr>
            <a:r>
              <a:rPr lang="en-US" sz="1400" dirty="0">
                <a:solidFill>
                  <a:schemeClr val="tx1">
                    <a:lumMod val="50000"/>
                    <a:lumOff val="50000"/>
                  </a:schemeClr>
                </a:solidFill>
              </a:rPr>
              <a:t>Behavioral Health Manager </a:t>
            </a:r>
          </a:p>
        </p:txBody>
      </p:sp>
      <p:pic>
        <p:nvPicPr>
          <p:cNvPr id="4" name="Picture 3">
            <a:extLst>
              <a:ext uri="{FF2B5EF4-FFF2-40B4-BE49-F238E27FC236}">
                <a16:creationId xmlns:a16="http://schemas.microsoft.com/office/drawing/2014/main" id="{0ACB4614-66DC-426B-8636-D305F1F9E958}"/>
              </a:ext>
            </a:extLst>
          </p:cNvPr>
          <p:cNvPicPr>
            <a:picLocks noChangeAspect="1"/>
          </p:cNvPicPr>
          <p:nvPr/>
        </p:nvPicPr>
        <p:blipFill>
          <a:blip r:embed="rId2"/>
          <a:stretch>
            <a:fillRect/>
          </a:stretch>
        </p:blipFill>
        <p:spPr>
          <a:xfrm>
            <a:off x="2743200" y="2047162"/>
            <a:ext cx="5264232" cy="286445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08031" y="5715000"/>
            <a:ext cx="3429000" cy="533400"/>
          </a:xfrm>
        </p:spPr>
        <p:txBody>
          <a:bodyPr/>
          <a:lstStyle/>
          <a:p>
            <a:r>
              <a:rPr lang="en-US" dirty="0"/>
              <a:t>Gabor Mate’, MD</a:t>
            </a:r>
          </a:p>
        </p:txBody>
      </p:sp>
      <p:pic>
        <p:nvPicPr>
          <p:cNvPr id="7" name="Picture Placeholder 6"/>
          <p:cNvPicPr>
            <a:picLocks noGrp="1" noChangeAspect="1"/>
          </p:cNvPicPr>
          <p:nvPr>
            <p:ph type="pic" idx="1"/>
          </p:nvPr>
        </p:nvPicPr>
        <p:blipFill>
          <a:blip r:embed="rId3"/>
          <a:srcRect l="4150" r="4150"/>
          <a:stretch>
            <a:fillRect/>
          </a:stretch>
        </p:blipFill>
        <p:spPr>
          <a:xfrm>
            <a:off x="5257800" y="838200"/>
            <a:ext cx="2929463" cy="4792136"/>
          </a:xfrm>
          <a:prstGeom prst="rect">
            <a:avLst/>
          </a:prstGeom>
        </p:spPr>
      </p:pic>
      <p:sp>
        <p:nvSpPr>
          <p:cNvPr id="6" name="Text Placeholder 5"/>
          <p:cNvSpPr>
            <a:spLocks noGrp="1"/>
          </p:cNvSpPr>
          <p:nvPr>
            <p:ph type="body" sz="half" idx="2"/>
          </p:nvPr>
        </p:nvSpPr>
        <p:spPr>
          <a:xfrm>
            <a:off x="706970" y="971355"/>
            <a:ext cx="3429000" cy="4781745"/>
          </a:xfrm>
        </p:spPr>
        <p:txBody>
          <a:bodyPr>
            <a:normAutofit fontScale="92500" lnSpcReduction="20000"/>
          </a:bodyPr>
          <a:lstStyle/>
          <a:p>
            <a:pPr algn="ctr"/>
            <a:r>
              <a:rPr lang="en-US" sz="4000" dirty="0"/>
              <a:t>The question is never </a:t>
            </a:r>
          </a:p>
          <a:p>
            <a:pPr algn="ctr"/>
            <a:r>
              <a:rPr lang="en-US" sz="4000" dirty="0"/>
              <a:t>‘why the addiction’ </a:t>
            </a:r>
          </a:p>
          <a:p>
            <a:pPr algn="ctr"/>
            <a:r>
              <a:rPr lang="en-US" sz="4000" dirty="0"/>
              <a:t>but</a:t>
            </a:r>
          </a:p>
          <a:p>
            <a:pPr algn="ctr"/>
            <a:r>
              <a:rPr lang="en-US" sz="4000" dirty="0"/>
              <a:t>‘why the pain’</a:t>
            </a:r>
          </a:p>
          <a:p>
            <a:endParaRPr lang="en-US" sz="1600" dirty="0"/>
          </a:p>
          <a:p>
            <a:r>
              <a:rPr lang="en-US" sz="1600" dirty="0"/>
              <a:t>In the Realm of the Hungry Ghosts: Close Encounters with Addiction</a:t>
            </a:r>
          </a:p>
        </p:txBody>
      </p:sp>
    </p:spTree>
    <p:extLst>
      <p:ext uri="{BB962C8B-B14F-4D97-AF65-F5344CB8AC3E}">
        <p14:creationId xmlns:p14="http://schemas.microsoft.com/office/powerpoint/2010/main" val="27609103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 person sitting in front of a building&#10;&#10;Description automatically generated">
            <a:extLst>
              <a:ext uri="{FF2B5EF4-FFF2-40B4-BE49-F238E27FC236}">
                <a16:creationId xmlns:a16="http://schemas.microsoft.com/office/drawing/2014/main" id="{87BE0DC6-39E3-43EB-866F-7B6EBA7B981B}"/>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333" r="-2" b="-2"/>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348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CC290-9254-4AF3-BDBB-8D05192E19AA}"/>
              </a:ext>
            </a:extLst>
          </p:cNvPr>
          <p:cNvSpPr>
            <a:spLocks noGrp="1"/>
          </p:cNvSpPr>
          <p:nvPr>
            <p:ph type="title"/>
          </p:nvPr>
        </p:nvSpPr>
        <p:spPr/>
        <p:txBody>
          <a:bodyPr/>
          <a:lstStyle/>
          <a:p>
            <a:r>
              <a:rPr lang="en-US" dirty="0"/>
              <a:t>Resilient Responses to Trauma</a:t>
            </a:r>
          </a:p>
        </p:txBody>
      </p:sp>
      <p:sp>
        <p:nvSpPr>
          <p:cNvPr id="3" name="Content Placeholder 2">
            <a:extLst>
              <a:ext uri="{FF2B5EF4-FFF2-40B4-BE49-F238E27FC236}">
                <a16:creationId xmlns:a16="http://schemas.microsoft.com/office/drawing/2014/main" id="{14C000F7-4AC2-4FCA-810D-09648D7C9EE9}"/>
              </a:ext>
            </a:extLst>
          </p:cNvPr>
          <p:cNvSpPr>
            <a:spLocks noGrp="1"/>
          </p:cNvSpPr>
          <p:nvPr>
            <p:ph sz="half" idx="1"/>
          </p:nvPr>
        </p:nvSpPr>
        <p:spPr>
          <a:xfrm>
            <a:off x="262591" y="2350015"/>
            <a:ext cx="3166409" cy="3626656"/>
          </a:xfrm>
        </p:spPr>
        <p:txBody>
          <a:bodyPr vert="horz" lIns="91440" tIns="45720" rIns="91440" bIns="45720" rtlCol="0" anchor="t">
            <a:normAutofit fontScale="92500" lnSpcReduction="10000"/>
          </a:bodyPr>
          <a:lstStyle/>
          <a:p>
            <a:pPr marL="285750" indent="-285750">
              <a:spcBef>
                <a:spcPts val="0"/>
              </a:spcBef>
              <a:buFont typeface="Wingdings" charset="2"/>
              <a:buChar char="Ø"/>
            </a:pPr>
            <a:r>
              <a:rPr lang="en-US" sz="2000" dirty="0">
                <a:solidFill>
                  <a:schemeClr val="accent6">
                    <a:lumMod val="75000"/>
                  </a:schemeClr>
                </a:solidFill>
                <a:ea typeface="+mn-lt"/>
                <a:cs typeface="+mn-lt"/>
              </a:rPr>
              <a:t>Increased bonding with family and community.</a:t>
            </a:r>
            <a:endParaRPr lang="en-US" sz="2000" dirty="0">
              <a:solidFill>
                <a:schemeClr val="accent6">
                  <a:lumMod val="75000"/>
                </a:schemeClr>
              </a:solidFill>
            </a:endParaRPr>
          </a:p>
          <a:p>
            <a:pPr marL="285750" indent="-285750">
              <a:spcBef>
                <a:spcPts val="0"/>
              </a:spcBef>
              <a:buFont typeface="Wingdings" charset="2"/>
              <a:buChar char="Ø"/>
            </a:pPr>
            <a:r>
              <a:rPr lang="en-US" sz="2000" dirty="0">
                <a:solidFill>
                  <a:schemeClr val="accent6">
                    <a:lumMod val="75000"/>
                  </a:schemeClr>
                </a:solidFill>
                <a:ea typeface="+mn-lt"/>
                <a:cs typeface="+mn-lt"/>
              </a:rPr>
              <a:t>Redefined or increased sense of purpose and meaning.</a:t>
            </a:r>
          </a:p>
          <a:p>
            <a:pPr marL="285750" indent="-285750">
              <a:spcBef>
                <a:spcPts val="0"/>
              </a:spcBef>
              <a:buFont typeface="Wingdings" charset="2"/>
              <a:buChar char="Ø"/>
            </a:pPr>
            <a:r>
              <a:rPr lang="en-US" sz="2000" dirty="0">
                <a:solidFill>
                  <a:schemeClr val="accent6">
                    <a:lumMod val="75000"/>
                  </a:schemeClr>
                </a:solidFill>
                <a:ea typeface="+mn-lt"/>
                <a:cs typeface="+mn-lt"/>
              </a:rPr>
              <a:t>Increased commitment to a personal mission.</a:t>
            </a:r>
          </a:p>
          <a:p>
            <a:pPr marL="285750" indent="-285750">
              <a:spcBef>
                <a:spcPts val="0"/>
              </a:spcBef>
              <a:buFont typeface="Wingdings" charset="2"/>
              <a:buChar char="Ø"/>
            </a:pPr>
            <a:r>
              <a:rPr lang="en-US" sz="2000" dirty="0">
                <a:solidFill>
                  <a:schemeClr val="accent6">
                    <a:lumMod val="75000"/>
                  </a:schemeClr>
                </a:solidFill>
                <a:ea typeface="+mn-lt"/>
                <a:cs typeface="+mn-lt"/>
              </a:rPr>
              <a:t>Revised priorities.</a:t>
            </a:r>
          </a:p>
          <a:p>
            <a:pPr marL="285750" indent="-285750">
              <a:spcBef>
                <a:spcPts val="0"/>
              </a:spcBef>
              <a:buFont typeface="Wingdings" charset="2"/>
              <a:buChar char="Ø"/>
            </a:pPr>
            <a:r>
              <a:rPr lang="en-US" sz="2000" dirty="0">
                <a:solidFill>
                  <a:schemeClr val="accent6">
                    <a:lumMod val="75000"/>
                  </a:schemeClr>
                </a:solidFill>
                <a:ea typeface="+mn-lt"/>
                <a:cs typeface="+mn-lt"/>
              </a:rPr>
              <a:t>Increased charitable giving and volunteerism.</a:t>
            </a:r>
            <a:endParaRPr lang="en-US" sz="2000" dirty="0">
              <a:solidFill>
                <a:schemeClr val="accent6">
                  <a:lumMod val="75000"/>
                </a:schemeClr>
              </a:solidFill>
            </a:endParaRPr>
          </a:p>
        </p:txBody>
      </p:sp>
      <p:sp>
        <p:nvSpPr>
          <p:cNvPr id="6" name="TextBox 5">
            <a:extLst>
              <a:ext uri="{FF2B5EF4-FFF2-40B4-BE49-F238E27FC236}">
                <a16:creationId xmlns:a16="http://schemas.microsoft.com/office/drawing/2014/main" id="{72B8D77C-0E86-411C-91F0-2E9B521FD7DD}"/>
              </a:ext>
            </a:extLst>
          </p:cNvPr>
          <p:cNvSpPr txBox="1"/>
          <p:nvPr/>
        </p:nvSpPr>
        <p:spPr>
          <a:xfrm>
            <a:off x="262591" y="5918406"/>
            <a:ext cx="861528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ea typeface="+mn-lt"/>
                <a:cs typeface="+mn-lt"/>
              </a:rPr>
              <a:t>Center for Substance Abuse Treatment , issuing body, publisher. (2014). </a:t>
            </a:r>
            <a:r>
              <a:rPr lang="en-US" sz="1100" i="1" dirty="0">
                <a:ea typeface="+mn-lt"/>
                <a:cs typeface="+mn-lt"/>
              </a:rPr>
              <a:t>Trauma-Informed care in behavioral health services : A treatment improvement protocol.</a:t>
            </a:r>
            <a:r>
              <a:rPr lang="en-US" sz="1100" dirty="0">
                <a:ea typeface="+mn-lt"/>
                <a:cs typeface="+mn-lt"/>
              </a:rPr>
              <a:t> (Treatment improvement protocol (TIP) series ; 57). Rockville, MD: U.S. Department of Health and Human Services, Substance Abuse and Mental Health Services Administration, Center for Substance Abuse Treatment.</a:t>
            </a:r>
            <a:endParaRPr lang="en-US" sz="1100" dirty="0"/>
          </a:p>
        </p:txBody>
      </p:sp>
      <p:pic>
        <p:nvPicPr>
          <p:cNvPr id="14" name="Picture 14" descr="A large brown bear walking through a forest&#10;&#10;Description generated with very high confidence">
            <a:extLst>
              <a:ext uri="{FF2B5EF4-FFF2-40B4-BE49-F238E27FC236}">
                <a16:creationId xmlns:a16="http://schemas.microsoft.com/office/drawing/2014/main" id="{C7BBFAF4-3DD4-47D6-B66B-86DA104AAC2C}"/>
              </a:ext>
            </a:extLst>
          </p:cNvPr>
          <p:cNvPicPr>
            <a:picLocks noChangeAspect="1"/>
          </p:cNvPicPr>
          <p:nvPr/>
        </p:nvPicPr>
        <p:blipFill>
          <a:blip r:embed="rId3"/>
          <a:stretch>
            <a:fillRect/>
          </a:stretch>
        </p:blipFill>
        <p:spPr>
          <a:xfrm>
            <a:off x="3717985" y="2350015"/>
            <a:ext cx="5216105" cy="3078120"/>
          </a:xfrm>
          <a:prstGeom prst="rect">
            <a:avLst/>
          </a:prstGeom>
        </p:spPr>
      </p:pic>
    </p:spTree>
    <p:extLst>
      <p:ext uri="{BB962C8B-B14F-4D97-AF65-F5344CB8AC3E}">
        <p14:creationId xmlns:p14="http://schemas.microsoft.com/office/powerpoint/2010/main" val="356330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2E9AF-8344-4561-9C70-05CC0F1B1B2B}"/>
              </a:ext>
            </a:extLst>
          </p:cNvPr>
          <p:cNvSpPr>
            <a:spLocks noGrp="1"/>
          </p:cNvSpPr>
          <p:nvPr>
            <p:ph type="title"/>
          </p:nvPr>
        </p:nvSpPr>
        <p:spPr/>
        <p:txBody>
          <a:bodyPr>
            <a:normAutofit fontScale="90000"/>
          </a:bodyPr>
          <a:lstStyle/>
          <a:p>
            <a:r>
              <a:rPr lang="en-US" sz="3200" dirty="0"/>
              <a:t>Using Information About Biology and Trauma</a:t>
            </a:r>
          </a:p>
        </p:txBody>
      </p:sp>
      <p:graphicFrame>
        <p:nvGraphicFramePr>
          <p:cNvPr id="21" name="Content Placeholder 2">
            <a:extLst>
              <a:ext uri="{FF2B5EF4-FFF2-40B4-BE49-F238E27FC236}">
                <a16:creationId xmlns:a16="http://schemas.microsoft.com/office/drawing/2014/main" id="{4F5BEB6D-BCFF-4642-B5DB-596881B296B0}"/>
              </a:ext>
            </a:extLst>
          </p:cNvPr>
          <p:cNvGraphicFramePr>
            <a:graphicFrameLocks noGrp="1"/>
          </p:cNvGraphicFramePr>
          <p:nvPr>
            <p:ph idx="1"/>
            <p:extLst>
              <p:ext uri="{D42A27DB-BD31-4B8C-83A1-F6EECF244321}">
                <p14:modId xmlns:p14="http://schemas.microsoft.com/office/powerpoint/2010/main" val="851500263"/>
              </p:ext>
            </p:extLst>
          </p:nvPr>
        </p:nvGraphicFramePr>
        <p:xfrm>
          <a:off x="768350" y="2286000"/>
          <a:ext cx="7289800"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26841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0809" y="982132"/>
            <a:ext cx="3601638" cy="1303867"/>
          </a:xfrm>
        </p:spPr>
        <p:txBody>
          <a:bodyPr>
            <a:normAutofit/>
          </a:bodyPr>
          <a:lstStyle/>
          <a:p>
            <a:r>
              <a:rPr lang="en-US" b="1" dirty="0"/>
              <a:t>What works</a:t>
            </a:r>
          </a:p>
        </p:txBody>
      </p:sp>
      <p:pic>
        <p:nvPicPr>
          <p:cNvPr id="4" name="Picture 3">
            <a:extLst>
              <a:ext uri="{FF2B5EF4-FFF2-40B4-BE49-F238E27FC236}">
                <a16:creationId xmlns:a16="http://schemas.microsoft.com/office/drawing/2014/main" id="{5439CF2A-2B1E-43F0-84BF-7DF1457605BF}"/>
              </a:ext>
            </a:extLst>
          </p:cNvPr>
          <p:cNvPicPr>
            <a:picLocks noChangeAspect="1"/>
          </p:cNvPicPr>
          <p:nvPr/>
        </p:nvPicPr>
        <p:blipFill rotWithShape="1">
          <a:blip r:embed="rId2"/>
          <a:srcRect r="3" b="13075"/>
          <a:stretch/>
        </p:blipFill>
        <p:spPr>
          <a:xfrm>
            <a:off x="457200" y="2556932"/>
            <a:ext cx="2907601" cy="3858780"/>
          </a:xfrm>
          <a:prstGeom prst="rect">
            <a:avLst/>
          </a:prstGeom>
        </p:spPr>
      </p:pic>
      <p:sp>
        <p:nvSpPr>
          <p:cNvPr id="3" name="Content Placeholder 2"/>
          <p:cNvSpPr>
            <a:spLocks noGrp="1"/>
          </p:cNvSpPr>
          <p:nvPr>
            <p:ph idx="1"/>
          </p:nvPr>
        </p:nvSpPr>
        <p:spPr>
          <a:xfrm>
            <a:off x="4570809" y="2556932"/>
            <a:ext cx="3601638" cy="3318936"/>
          </a:xfrm>
        </p:spPr>
        <p:txBody>
          <a:bodyPr vert="horz" lIns="91440" tIns="45720" rIns="91440" bIns="45720" rtlCol="0">
            <a:normAutofit fontScale="92500" lnSpcReduction="10000"/>
          </a:bodyPr>
          <a:lstStyle/>
          <a:p>
            <a:pPr>
              <a:lnSpc>
                <a:spcPct val="90000"/>
              </a:lnSpc>
            </a:pPr>
            <a:r>
              <a:rPr lang="en-US" sz="1700" dirty="0"/>
              <a:t>Those who are fluent in many theories and models of treatment.</a:t>
            </a:r>
          </a:p>
          <a:p>
            <a:pPr>
              <a:lnSpc>
                <a:spcPct val="90000"/>
              </a:lnSpc>
            </a:pPr>
            <a:r>
              <a:rPr lang="en-US" sz="1700" dirty="0"/>
              <a:t>Who are client centered/counselor driven.</a:t>
            </a:r>
          </a:p>
          <a:p>
            <a:pPr>
              <a:lnSpc>
                <a:spcPct val="90000"/>
              </a:lnSpc>
            </a:pPr>
            <a:r>
              <a:rPr lang="en-US" sz="1700" dirty="0"/>
              <a:t>Focus on strengths and protective factors</a:t>
            </a:r>
          </a:p>
          <a:p>
            <a:pPr>
              <a:lnSpc>
                <a:spcPct val="90000"/>
              </a:lnSpc>
            </a:pPr>
            <a:r>
              <a:rPr lang="en-US" sz="1700" dirty="0"/>
              <a:t>Who are able to develop trusting therapeutic relationships.</a:t>
            </a:r>
          </a:p>
          <a:p>
            <a:pPr>
              <a:lnSpc>
                <a:spcPct val="90000"/>
              </a:lnSpc>
            </a:pPr>
            <a:r>
              <a:rPr lang="en-US" sz="1700" dirty="0"/>
              <a:t>Who are work within their area of expertise. </a:t>
            </a:r>
          </a:p>
          <a:p>
            <a:pPr>
              <a:lnSpc>
                <a:spcPct val="90000"/>
              </a:lnSpc>
            </a:pPr>
            <a:r>
              <a:rPr lang="en-US" sz="1700" dirty="0"/>
              <a:t>Culture as prevention</a:t>
            </a:r>
          </a:p>
        </p:txBody>
      </p:sp>
    </p:spTree>
    <p:extLst>
      <p:ext uri="{BB962C8B-B14F-4D97-AF65-F5344CB8AC3E}">
        <p14:creationId xmlns:p14="http://schemas.microsoft.com/office/powerpoint/2010/main" val="6759729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D393253-FBD8-4E1A-9FF4-D63754303897}"/>
              </a:ext>
            </a:extLst>
          </p:cNvPr>
          <p:cNvPicPr>
            <a:picLocks noGrp="1" noChangeAspect="1"/>
          </p:cNvPicPr>
          <p:nvPr>
            <p:ph idx="4294967295"/>
          </p:nvPr>
        </p:nvPicPr>
        <p:blipFill>
          <a:blip r:embed="rId3"/>
          <a:stretch>
            <a:fillRect/>
          </a:stretch>
        </p:blipFill>
        <p:spPr>
          <a:xfrm>
            <a:off x="4038601" y="374650"/>
            <a:ext cx="4772025" cy="6483350"/>
          </a:xfrm>
          <a:prstGeom prst="rect">
            <a:avLst/>
          </a:prstGeom>
          <a:effectLst>
            <a:softEdge rad="31750"/>
          </a:effectLst>
        </p:spPr>
      </p:pic>
      <p:pic>
        <p:nvPicPr>
          <p:cNvPr id="8" name="Picture 7">
            <a:extLst>
              <a:ext uri="{FF2B5EF4-FFF2-40B4-BE49-F238E27FC236}">
                <a16:creationId xmlns:a16="http://schemas.microsoft.com/office/drawing/2014/main" id="{1736F275-D462-424F-88E0-B3DBAE952799}"/>
              </a:ext>
            </a:extLst>
          </p:cNvPr>
          <p:cNvPicPr>
            <a:picLocks noChangeAspect="1"/>
          </p:cNvPicPr>
          <p:nvPr/>
        </p:nvPicPr>
        <p:blipFill>
          <a:blip r:embed="rId4"/>
          <a:stretch>
            <a:fillRect/>
          </a:stretch>
        </p:blipFill>
        <p:spPr>
          <a:xfrm>
            <a:off x="333374" y="381000"/>
            <a:ext cx="3019425" cy="6172200"/>
          </a:xfrm>
          <a:prstGeom prst="rect">
            <a:avLst/>
          </a:prstGeom>
        </p:spPr>
      </p:pic>
    </p:spTree>
    <p:extLst>
      <p:ext uri="{BB962C8B-B14F-4D97-AF65-F5344CB8AC3E}">
        <p14:creationId xmlns:p14="http://schemas.microsoft.com/office/powerpoint/2010/main" val="366072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353D1-37D7-4818-9056-3BD5585B0516}"/>
              </a:ext>
            </a:extLst>
          </p:cNvPr>
          <p:cNvSpPr>
            <a:spLocks noGrp="1"/>
          </p:cNvSpPr>
          <p:nvPr>
            <p:ph type="title"/>
          </p:nvPr>
        </p:nvSpPr>
        <p:spPr/>
        <p:txBody>
          <a:bodyPr/>
          <a:lstStyle/>
          <a:p>
            <a:r>
              <a:rPr lang="en-US" dirty="0"/>
              <a:t>Relationship with Medicine</a:t>
            </a:r>
          </a:p>
        </p:txBody>
      </p:sp>
      <p:pic>
        <p:nvPicPr>
          <p:cNvPr id="7" name="Content Placeholder 6">
            <a:extLst>
              <a:ext uri="{FF2B5EF4-FFF2-40B4-BE49-F238E27FC236}">
                <a16:creationId xmlns:a16="http://schemas.microsoft.com/office/drawing/2014/main" id="{DA2D93BF-8957-4955-B46C-65B4A69302ED}"/>
              </a:ext>
            </a:extLst>
          </p:cNvPr>
          <p:cNvPicPr>
            <a:picLocks noGrp="1" noChangeAspect="1"/>
          </p:cNvPicPr>
          <p:nvPr>
            <p:ph sz="half" idx="1"/>
          </p:nvPr>
        </p:nvPicPr>
        <p:blipFill>
          <a:blip r:embed="rId3"/>
          <a:stretch>
            <a:fillRect/>
          </a:stretch>
        </p:blipFill>
        <p:spPr>
          <a:xfrm>
            <a:off x="847389" y="2209800"/>
            <a:ext cx="3316283" cy="4423224"/>
          </a:xfrm>
          <a:prstGeom prst="rect">
            <a:avLst/>
          </a:prstGeom>
        </p:spPr>
      </p:pic>
      <p:sp>
        <p:nvSpPr>
          <p:cNvPr id="4" name="Content Placeholder 3">
            <a:extLst>
              <a:ext uri="{FF2B5EF4-FFF2-40B4-BE49-F238E27FC236}">
                <a16:creationId xmlns:a16="http://schemas.microsoft.com/office/drawing/2014/main" id="{9AC56529-9D55-4D69-BF1C-4FE1B7A3BEE1}"/>
              </a:ext>
            </a:extLst>
          </p:cNvPr>
          <p:cNvSpPr>
            <a:spLocks noGrp="1"/>
          </p:cNvSpPr>
          <p:nvPr>
            <p:ph sz="half" idx="2"/>
          </p:nvPr>
        </p:nvSpPr>
        <p:spPr>
          <a:xfrm>
            <a:off x="4572000" y="2489202"/>
            <a:ext cx="3705561" cy="3911597"/>
          </a:xfrm>
        </p:spPr>
        <p:txBody>
          <a:bodyPr/>
          <a:lstStyle/>
          <a:p>
            <a:r>
              <a:rPr lang="en-US" sz="2000" dirty="0"/>
              <a:t>Reestablish our relationship with medicine </a:t>
            </a:r>
          </a:p>
          <a:p>
            <a:r>
              <a:rPr lang="en-US" sz="2000" dirty="0"/>
              <a:t>Change our relationship with medicine people</a:t>
            </a:r>
          </a:p>
          <a:p>
            <a:r>
              <a:rPr lang="en-US" sz="2000" dirty="0"/>
              <a:t>Develop a relationship with the spirit of substances and substance misuse</a:t>
            </a:r>
          </a:p>
        </p:txBody>
      </p:sp>
    </p:spTree>
    <p:extLst>
      <p:ext uri="{BB962C8B-B14F-4D97-AF65-F5344CB8AC3E}">
        <p14:creationId xmlns:p14="http://schemas.microsoft.com/office/powerpoint/2010/main" val="30074786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95CDB8C-D091-4FD6-A33C-F953CEF6503A}"/>
              </a:ext>
            </a:extLst>
          </p:cNvPr>
          <p:cNvSpPr>
            <a:spLocks noGrp="1"/>
          </p:cNvSpPr>
          <p:nvPr>
            <p:ph type="body" idx="1"/>
          </p:nvPr>
        </p:nvSpPr>
        <p:spPr>
          <a:xfrm>
            <a:off x="748145" y="862829"/>
            <a:ext cx="3512703" cy="5013037"/>
          </a:xfrm>
        </p:spPr>
        <p:txBody>
          <a:bodyPr vert="horz" lIns="91440" tIns="45720" rIns="91440" bIns="45720" rtlCol="0" anchor="t">
            <a:noAutofit/>
          </a:bodyPr>
          <a:lstStyle/>
          <a:p>
            <a:pPr>
              <a:lnSpc>
                <a:spcPct val="90000"/>
              </a:lnSpc>
            </a:pPr>
            <a:r>
              <a:rPr lang="en-US" sz="2400" b="1" kern="1200" cap="none" dirty="0">
                <a:solidFill>
                  <a:srgbClr val="FCD0ED"/>
                </a:solidFill>
                <a:effectLst/>
                <a:latin typeface="+mn-lt"/>
                <a:ea typeface="+mn-ea"/>
                <a:cs typeface="+mn-cs"/>
              </a:rPr>
              <a:t>If trauma impacts the epigenetic transfer of trauma, culture and connection can mitigate these affects. If we want to prevent substance misuse we need to focus more on stress, trauma, and poverty while providing intervention options that are grounded on Traditional Indigenous </a:t>
            </a:r>
            <a:r>
              <a:rPr lang="en-US" sz="2400" b="1" dirty="0">
                <a:solidFill>
                  <a:srgbClr val="FCD0ED"/>
                </a:solidFill>
              </a:rPr>
              <a:t>K</a:t>
            </a:r>
            <a:r>
              <a:rPr lang="en-US" sz="2400" b="1" kern="1200" cap="none" dirty="0">
                <a:solidFill>
                  <a:srgbClr val="FCD0ED"/>
                </a:solidFill>
                <a:effectLst/>
                <a:latin typeface="+mn-lt"/>
                <a:ea typeface="+mn-ea"/>
                <a:cs typeface="+mn-cs"/>
              </a:rPr>
              <a:t>nowledge. (Brown, 2020)</a:t>
            </a:r>
          </a:p>
        </p:txBody>
      </p:sp>
      <p:pic>
        <p:nvPicPr>
          <p:cNvPr id="6146" name="Picture 2">
            <a:extLst>
              <a:ext uri="{FF2B5EF4-FFF2-40B4-BE49-F238E27FC236}">
                <a16:creationId xmlns:a16="http://schemas.microsoft.com/office/drawing/2014/main" id="{00DC79BA-8D50-49E8-80EE-B2E7A5635AC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105400" y="1371600"/>
            <a:ext cx="3670301" cy="4893735"/>
          </a:xfrm>
          <a:prstGeom prst="rect">
            <a:avLst/>
          </a:prstGeom>
          <a:noFill/>
          <a:ln w="57150" cmpd="thickThin">
            <a:solidFill>
              <a:srgbClr val="7F7F7F"/>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4616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9144000" cy="6858000"/>
          </a:xfrm>
          <a:prstGeom prst="rect">
            <a:avLst/>
          </a:prstGeom>
        </p:spPr>
      </p:pic>
    </p:spTree>
    <p:extLst>
      <p:ext uri="{BB962C8B-B14F-4D97-AF65-F5344CB8AC3E}">
        <p14:creationId xmlns:p14="http://schemas.microsoft.com/office/powerpoint/2010/main" val="2613953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16FF1-C03A-49BD-95AA-36158B9D7B58}"/>
              </a:ext>
            </a:extLst>
          </p:cNvPr>
          <p:cNvSpPr>
            <a:spLocks noGrp="1"/>
          </p:cNvSpPr>
          <p:nvPr>
            <p:ph type="title" idx="4294967295"/>
          </p:nvPr>
        </p:nvSpPr>
        <p:spPr>
          <a:xfrm>
            <a:off x="457200" y="2133600"/>
            <a:ext cx="8345040" cy="3265192"/>
          </a:xfrm>
        </p:spPr>
        <p:txBody>
          <a:bodyPr>
            <a:normAutofit/>
          </a:bodyPr>
          <a:lstStyle/>
          <a:p>
            <a:pPr algn="l"/>
            <a:r>
              <a:rPr lang="en-US" sz="1100" dirty="0">
                <a:solidFill>
                  <a:schemeClr val="accent1">
                    <a:lumMod val="75000"/>
                  </a:schemeClr>
                </a:solidFill>
              </a:rPr>
              <a:t>Adverse Childhood Experiences Study: </a:t>
            </a:r>
            <a:r>
              <a:rPr lang="en-US" sz="1100" dirty="0">
                <a:solidFill>
                  <a:schemeClr val="accent1">
                    <a:lumMod val="75000"/>
                  </a:schemeClr>
                </a:solidFill>
                <a:hlinkClick r:id="rId2">
                  <a:extLst>
                    <a:ext uri="{A12FA001-AC4F-418D-AE19-62706E023703}">
                      <ahyp:hlinkClr xmlns:ahyp="http://schemas.microsoft.com/office/drawing/2018/hyperlinkcolor" val="tx"/>
                    </a:ext>
                  </a:extLst>
                </a:hlinkClick>
              </a:rPr>
              <a:t>https://www.cdc.gov/violenceprevention/childabuseandneglect/acestudy/index.html</a:t>
            </a:r>
            <a:br>
              <a:rPr lang="en-US" sz="1100" dirty="0">
                <a:solidFill>
                  <a:schemeClr val="accent1">
                    <a:lumMod val="75000"/>
                  </a:schemeClr>
                </a:solidFill>
              </a:rPr>
            </a:br>
            <a:br>
              <a:rPr lang="en-US" sz="1100" dirty="0">
                <a:solidFill>
                  <a:schemeClr val="accent1">
                    <a:lumMod val="75000"/>
                  </a:schemeClr>
                </a:solidFill>
              </a:rPr>
            </a:br>
            <a:r>
              <a:rPr lang="en-US" sz="1100" dirty="0">
                <a:solidFill>
                  <a:schemeClr val="accent1">
                    <a:lumMod val="75000"/>
                  </a:schemeClr>
                </a:solidFill>
              </a:rPr>
              <a:t>Mate, G. (2009</a:t>
            </a:r>
            <a:r>
              <a:rPr lang="en-US" sz="1100" i="1" dirty="0">
                <a:solidFill>
                  <a:schemeClr val="accent1">
                    <a:lumMod val="75000"/>
                  </a:schemeClr>
                </a:solidFill>
              </a:rPr>
              <a:t>).   In the realm of the hungry ghosts:  Close encounters with addiction</a:t>
            </a:r>
            <a:r>
              <a:rPr lang="en-US" sz="1100" dirty="0">
                <a:solidFill>
                  <a:schemeClr val="accent1">
                    <a:lumMod val="75000"/>
                  </a:schemeClr>
                </a:solidFill>
              </a:rPr>
              <a:t>.   Berkeley, CA:  North Atlantic Books.</a:t>
            </a:r>
            <a:br>
              <a:rPr lang="en-US" sz="1100" dirty="0">
                <a:solidFill>
                  <a:schemeClr val="accent1">
                    <a:lumMod val="75000"/>
                  </a:schemeClr>
                </a:solidFill>
              </a:rPr>
            </a:br>
            <a:br>
              <a:rPr lang="en-US" sz="1100" dirty="0">
                <a:solidFill>
                  <a:schemeClr val="accent1">
                    <a:lumMod val="75000"/>
                  </a:schemeClr>
                </a:solidFill>
              </a:rPr>
            </a:br>
            <a:r>
              <a:rPr lang="en-US" sz="1100" dirty="0">
                <a:solidFill>
                  <a:schemeClr val="accent1">
                    <a:lumMod val="75000"/>
                  </a:schemeClr>
                </a:solidFill>
              </a:rPr>
              <a:t>Prochaska, J. O., &amp; DiClemente, C. C. (1983). </a:t>
            </a:r>
            <a:r>
              <a:rPr lang="en-US" sz="1100" i="1" dirty="0">
                <a:solidFill>
                  <a:schemeClr val="accent1">
                    <a:lumMod val="75000"/>
                  </a:schemeClr>
                </a:solidFill>
              </a:rPr>
              <a:t>Stages and processes of self-change of smoking: Toward an integrative model of change</a:t>
            </a:r>
            <a:r>
              <a:rPr lang="en-US" sz="1100" dirty="0">
                <a:solidFill>
                  <a:schemeClr val="accent1">
                    <a:lumMod val="75000"/>
                  </a:schemeClr>
                </a:solidFill>
              </a:rPr>
              <a:t>. Journal of Consulting and Clinical Psychology, 51(3), 390-395.</a:t>
            </a:r>
            <a:br>
              <a:rPr lang="en-US" sz="1100" dirty="0">
                <a:solidFill>
                  <a:schemeClr val="accent1">
                    <a:lumMod val="75000"/>
                  </a:schemeClr>
                </a:solidFill>
              </a:rPr>
            </a:br>
            <a:br>
              <a:rPr lang="en-US" sz="1100" dirty="0">
                <a:solidFill>
                  <a:schemeClr val="accent1">
                    <a:lumMod val="75000"/>
                  </a:schemeClr>
                </a:solidFill>
              </a:rPr>
            </a:br>
            <a:r>
              <a:rPr lang="en-US" sz="1100" dirty="0">
                <a:solidFill>
                  <a:schemeClr val="accent1">
                    <a:lumMod val="75000"/>
                  </a:schemeClr>
                </a:solidFill>
              </a:rPr>
              <a:t>Rollnick, S., Miller, W. R., &amp; Butler, C. (2008). </a:t>
            </a:r>
            <a:r>
              <a:rPr lang="en-US" sz="1100" i="1" dirty="0">
                <a:solidFill>
                  <a:schemeClr val="accent1">
                    <a:lumMod val="75000"/>
                  </a:schemeClr>
                </a:solidFill>
              </a:rPr>
              <a:t>Motivational interviewing in health care: helping patients change behavior</a:t>
            </a:r>
            <a:r>
              <a:rPr lang="en-US" sz="1100" dirty="0">
                <a:solidFill>
                  <a:schemeClr val="accent1">
                    <a:lumMod val="75000"/>
                  </a:schemeClr>
                </a:solidFill>
              </a:rPr>
              <a:t>. Guilford Press.</a:t>
            </a:r>
            <a:br>
              <a:rPr lang="en-US" sz="1100" dirty="0">
                <a:solidFill>
                  <a:schemeClr val="accent1">
                    <a:lumMod val="75000"/>
                  </a:schemeClr>
                </a:solidFill>
              </a:rPr>
            </a:br>
            <a:br>
              <a:rPr lang="en-US" sz="1100" dirty="0">
                <a:solidFill>
                  <a:schemeClr val="accent1">
                    <a:lumMod val="75000"/>
                  </a:schemeClr>
                </a:solidFill>
              </a:rPr>
            </a:br>
            <a:r>
              <a:rPr lang="en-US" sz="1100" dirty="0">
                <a:solidFill>
                  <a:schemeClr val="accent1">
                    <a:lumMod val="75000"/>
                  </a:schemeClr>
                </a:solidFill>
              </a:rPr>
              <a:t>Brave Heart Yellow Horse, M. (2004). </a:t>
            </a:r>
            <a:r>
              <a:rPr lang="en-US" sz="1100" i="1" dirty="0">
                <a:solidFill>
                  <a:schemeClr val="accent1">
                    <a:lumMod val="75000"/>
                  </a:schemeClr>
                </a:solidFill>
              </a:rPr>
              <a:t>The historical trauma response among Natives and its relationship to substance abuse: A Lakota illustration</a:t>
            </a:r>
            <a:r>
              <a:rPr lang="en-US" sz="1100" dirty="0">
                <a:solidFill>
                  <a:schemeClr val="accent1">
                    <a:lumMod val="75000"/>
                  </a:schemeClr>
                </a:solidFill>
              </a:rPr>
              <a:t>. In E. </a:t>
            </a:r>
            <a:r>
              <a:rPr lang="en-US" sz="1100" dirty="0" err="1">
                <a:solidFill>
                  <a:schemeClr val="accent1">
                    <a:lumMod val="75000"/>
                  </a:schemeClr>
                </a:solidFill>
              </a:rPr>
              <a:t>Nebelkopf</a:t>
            </a:r>
            <a:r>
              <a:rPr lang="en-US" sz="1100" dirty="0">
                <a:solidFill>
                  <a:schemeClr val="accent1">
                    <a:lumMod val="75000"/>
                  </a:schemeClr>
                </a:solidFill>
              </a:rPr>
              <a:t> &amp; M. Phillips (Eds.), Healing and mental health for Native Americans: Speaking in red. (pp. 7-18). Walnut Creek: Alta Mira Press. Also in Journal of Psychoactive Drugs, 35(1), 7-13.</a:t>
            </a:r>
          </a:p>
        </p:txBody>
      </p:sp>
      <p:sp>
        <p:nvSpPr>
          <p:cNvPr id="3" name="Text Placeholder 2">
            <a:extLst>
              <a:ext uri="{FF2B5EF4-FFF2-40B4-BE49-F238E27FC236}">
                <a16:creationId xmlns:a16="http://schemas.microsoft.com/office/drawing/2014/main" id="{BFE67F47-EB4E-45F7-8387-E4397F5D297F}"/>
              </a:ext>
            </a:extLst>
          </p:cNvPr>
          <p:cNvSpPr>
            <a:spLocks noGrp="1"/>
          </p:cNvSpPr>
          <p:nvPr>
            <p:ph type="body" idx="4294967295"/>
          </p:nvPr>
        </p:nvSpPr>
        <p:spPr>
          <a:xfrm>
            <a:off x="457200" y="5510126"/>
            <a:ext cx="4735808" cy="1076412"/>
          </a:xfrm>
        </p:spPr>
        <p:txBody>
          <a:bodyPr>
            <a:normAutofit fontScale="77500" lnSpcReduction="20000"/>
          </a:bodyPr>
          <a:lstStyle/>
          <a:p>
            <a:pPr marL="0" indent="0">
              <a:buNone/>
            </a:pPr>
            <a:r>
              <a:rPr lang="en-US" dirty="0">
                <a:solidFill>
                  <a:schemeClr val="accent1">
                    <a:lumMod val="75000"/>
                  </a:schemeClr>
                </a:solidFill>
              </a:rPr>
              <a:t>Danica Love Brown, MSW, CACIII, PhD</a:t>
            </a:r>
          </a:p>
          <a:p>
            <a:pPr marL="0" indent="0">
              <a:buNone/>
            </a:pPr>
            <a:r>
              <a:rPr lang="en-US" dirty="0">
                <a:hlinkClick r:id="rId3"/>
              </a:rPr>
              <a:t>dbrown@npaihb.org</a:t>
            </a:r>
            <a:endParaRPr lang="en-US" dirty="0"/>
          </a:p>
          <a:p>
            <a:pPr marL="0" indent="0">
              <a:buNone/>
            </a:pPr>
            <a:r>
              <a:rPr lang="en-US" dirty="0">
                <a:solidFill>
                  <a:schemeClr val="accent1">
                    <a:lumMod val="75000"/>
                  </a:schemeClr>
                </a:solidFill>
              </a:rPr>
              <a:t>NPAIHB Resources:</a:t>
            </a:r>
            <a:r>
              <a:rPr lang="en-US" dirty="0"/>
              <a:t> </a:t>
            </a:r>
            <a:r>
              <a:rPr lang="en-US" dirty="0">
                <a:hlinkClick r:id="rId4"/>
              </a:rPr>
              <a:t>http://www.npaihb.org/opioid/#SUDTraining</a:t>
            </a:r>
            <a:endParaRPr lang="en-US" dirty="0"/>
          </a:p>
        </p:txBody>
      </p:sp>
      <p:sp>
        <p:nvSpPr>
          <p:cNvPr id="5" name="TextBox 4">
            <a:extLst>
              <a:ext uri="{FF2B5EF4-FFF2-40B4-BE49-F238E27FC236}">
                <a16:creationId xmlns:a16="http://schemas.microsoft.com/office/drawing/2014/main" id="{73923FF1-A250-49FA-980C-816F17C548C1}"/>
              </a:ext>
            </a:extLst>
          </p:cNvPr>
          <p:cNvSpPr txBox="1"/>
          <p:nvPr/>
        </p:nvSpPr>
        <p:spPr>
          <a:xfrm>
            <a:off x="838200" y="838200"/>
            <a:ext cx="3932487" cy="523220"/>
          </a:xfrm>
          <a:prstGeom prst="rect">
            <a:avLst/>
          </a:prstGeom>
          <a:noFill/>
        </p:spPr>
        <p:txBody>
          <a:bodyPr wrap="none" rtlCol="0">
            <a:spAutoFit/>
          </a:bodyPr>
          <a:lstStyle/>
          <a:p>
            <a:r>
              <a:rPr lang="en-US" sz="2800" b="1" dirty="0">
                <a:solidFill>
                  <a:schemeClr val="accent1">
                    <a:lumMod val="60000"/>
                    <a:lumOff val="40000"/>
                  </a:schemeClr>
                </a:solidFill>
              </a:rPr>
              <a:t>Suggested Resources</a:t>
            </a:r>
            <a:r>
              <a:rPr lang="en-US" sz="1050" dirty="0">
                <a:solidFill>
                  <a:schemeClr val="accent1">
                    <a:lumMod val="75000"/>
                  </a:schemeClr>
                </a:solidFill>
              </a:rPr>
              <a:t>:</a:t>
            </a:r>
            <a:endParaRPr lang="en-US" dirty="0"/>
          </a:p>
        </p:txBody>
      </p:sp>
    </p:spTree>
    <p:extLst>
      <p:ext uri="{BB962C8B-B14F-4D97-AF65-F5344CB8AC3E}">
        <p14:creationId xmlns:p14="http://schemas.microsoft.com/office/powerpoint/2010/main" val="2787750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book, text&#10;&#10;Description generated with high confidence">
            <a:extLst>
              <a:ext uri="{FF2B5EF4-FFF2-40B4-BE49-F238E27FC236}">
                <a16:creationId xmlns:a16="http://schemas.microsoft.com/office/drawing/2014/main" id="{9C50C604-23E7-475A-9897-F1D0E474AB78}"/>
              </a:ext>
            </a:extLst>
          </p:cNvPr>
          <p:cNvPicPr>
            <a:picLocks noChangeAspect="1"/>
          </p:cNvPicPr>
          <p:nvPr/>
        </p:nvPicPr>
        <p:blipFill>
          <a:blip r:embed="rId3"/>
          <a:stretch>
            <a:fillRect/>
          </a:stretch>
        </p:blipFill>
        <p:spPr>
          <a:xfrm>
            <a:off x="-64" y="0"/>
            <a:ext cx="9144064" cy="6858000"/>
          </a:xfrm>
          <a:prstGeom prst="rect">
            <a:avLst/>
          </a:prstGeom>
        </p:spPr>
      </p:pic>
      <p:sp>
        <p:nvSpPr>
          <p:cNvPr id="3" name="Content Placeholder 2">
            <a:extLst>
              <a:ext uri="{FF2B5EF4-FFF2-40B4-BE49-F238E27FC236}">
                <a16:creationId xmlns:a16="http://schemas.microsoft.com/office/drawing/2014/main" id="{45CF1ACB-BA25-48AE-96D2-771755477DDC}"/>
              </a:ext>
            </a:extLst>
          </p:cNvPr>
          <p:cNvSpPr>
            <a:spLocks noGrp="1"/>
          </p:cNvSpPr>
          <p:nvPr>
            <p:ph type="body" idx="4294967295"/>
          </p:nvPr>
        </p:nvSpPr>
        <p:spPr>
          <a:xfrm>
            <a:off x="609600" y="2286000"/>
            <a:ext cx="8153400" cy="1722437"/>
          </a:xfrm>
        </p:spPr>
        <p:txBody>
          <a:bodyPr>
            <a:normAutofit/>
          </a:bodyPr>
          <a:lstStyle/>
          <a:p>
            <a:pPr marL="0" indent="0">
              <a:buNone/>
            </a:pPr>
            <a:r>
              <a:rPr lang="en-US" sz="2000" dirty="0">
                <a:solidFill>
                  <a:schemeClr val="bg1">
                    <a:lumMod val="65000"/>
                  </a:schemeClr>
                </a:solidFill>
                <a:ea typeface="+mn-lt"/>
                <a:cs typeface="+mn-lt"/>
              </a:rPr>
              <a:t>“Meet the Trickster, a crafty creature or being who disrupts the order of things, often humiliating others and sometimes himself in the process. Whether a coyote or a rabbit, raccoon or raven, tricksters use cunning to get food, steal precious possessions, or simply cause mischief.”</a:t>
            </a:r>
            <a:endParaRPr lang="en-US" sz="2000" dirty="0">
              <a:solidFill>
                <a:schemeClr val="bg1">
                  <a:lumMod val="65000"/>
                </a:schemeClr>
              </a:solidFill>
            </a:endParaRPr>
          </a:p>
        </p:txBody>
      </p:sp>
    </p:spTree>
    <p:extLst>
      <p:ext uri="{BB962C8B-B14F-4D97-AF65-F5344CB8AC3E}">
        <p14:creationId xmlns:p14="http://schemas.microsoft.com/office/powerpoint/2010/main" val="2025202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5F088-348D-40A3-9F12-3E39DBB63B81}"/>
              </a:ext>
            </a:extLst>
          </p:cNvPr>
          <p:cNvSpPr>
            <a:spLocks noGrp="1"/>
          </p:cNvSpPr>
          <p:nvPr>
            <p:ph type="title"/>
          </p:nvPr>
        </p:nvSpPr>
        <p:spPr>
          <a:xfrm>
            <a:off x="1399370" y="1066800"/>
            <a:ext cx="6345260" cy="709865"/>
          </a:xfrm>
        </p:spPr>
        <p:txBody>
          <a:bodyPr vert="horz" lIns="91440" tIns="45720" rIns="91440" bIns="45720" rtlCol="0" anchor="b">
            <a:normAutofit fontScale="90000"/>
          </a:bodyPr>
          <a:lstStyle/>
          <a:p>
            <a:pPr>
              <a:lnSpc>
                <a:spcPct val="90000"/>
              </a:lnSpc>
            </a:pPr>
            <a:r>
              <a:rPr lang="en-US" sz="4600" dirty="0"/>
              <a:t>Trickster Spirits and the Opioid Response</a:t>
            </a:r>
          </a:p>
        </p:txBody>
      </p:sp>
      <p:sp>
        <p:nvSpPr>
          <p:cNvPr id="7" name="Content Placeholder 6">
            <a:extLst>
              <a:ext uri="{FF2B5EF4-FFF2-40B4-BE49-F238E27FC236}">
                <a16:creationId xmlns:a16="http://schemas.microsoft.com/office/drawing/2014/main" id="{F9631FCD-0C19-4526-B3C2-4B7C4026D791}"/>
              </a:ext>
            </a:extLst>
          </p:cNvPr>
          <p:cNvSpPr>
            <a:spLocks noGrp="1"/>
          </p:cNvSpPr>
          <p:nvPr>
            <p:ph sz="half" idx="2"/>
          </p:nvPr>
        </p:nvSpPr>
        <p:spPr>
          <a:xfrm>
            <a:off x="304800" y="4514375"/>
            <a:ext cx="8686799" cy="2191225"/>
          </a:xfrm>
        </p:spPr>
        <p:txBody>
          <a:bodyPr>
            <a:noAutofit/>
          </a:bodyPr>
          <a:lstStyle/>
          <a:p>
            <a:pPr marL="0" indent="0">
              <a:buNone/>
            </a:pPr>
            <a:r>
              <a:rPr lang="en-US" sz="2100" dirty="0">
                <a:ea typeface="+mn-lt"/>
                <a:cs typeface="+mn-lt"/>
              </a:rPr>
              <a:t>Coyote wanders into your life...he'll lend you a pair of eyes ...he'll burn a hole in the darkness.... He is the smoking mirror, night and sorcery, ancestral memory, the enemy on both sides, the crossroads, the compass, the silent wind and thunderous war inside you. ... He holds up the mirror relentlessly until you staring back at yourself....that seems alright to him - Diary of a Dog</a:t>
            </a:r>
            <a:endParaRPr lang="en-US" sz="2100" dirty="0"/>
          </a:p>
        </p:txBody>
      </p:sp>
      <p:pic>
        <p:nvPicPr>
          <p:cNvPr id="4" name="Content Placeholder 3">
            <a:extLst>
              <a:ext uri="{FF2B5EF4-FFF2-40B4-BE49-F238E27FC236}">
                <a16:creationId xmlns:a16="http://schemas.microsoft.com/office/drawing/2014/main" id="{513F5077-1917-4ED4-9718-D86E299FB889}"/>
              </a:ext>
            </a:extLst>
          </p:cNvPr>
          <p:cNvPicPr>
            <a:picLocks noChangeAspect="1"/>
          </p:cNvPicPr>
          <p:nvPr/>
        </p:nvPicPr>
        <p:blipFill rotWithShape="1">
          <a:blip r:embed="rId3"/>
          <a:srcRect t="15759" r="-1" b="18032"/>
          <a:stretch/>
        </p:blipFill>
        <p:spPr>
          <a:xfrm>
            <a:off x="1652185" y="2375428"/>
            <a:ext cx="5839630" cy="2107143"/>
          </a:xfrm>
          <a:prstGeom prst="rect">
            <a:avLst/>
          </a:prstGeom>
        </p:spPr>
      </p:pic>
    </p:spTree>
    <p:extLst>
      <p:ext uri="{BB962C8B-B14F-4D97-AF65-F5344CB8AC3E}">
        <p14:creationId xmlns:p14="http://schemas.microsoft.com/office/powerpoint/2010/main" val="24790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3549659-7C2C-4A72-9C4A-7457E6599B46}"/>
              </a:ext>
            </a:extLst>
          </p:cNvPr>
          <p:cNvPicPr>
            <a:picLocks noGrp="1" noChangeAspect="1"/>
          </p:cNvPicPr>
          <p:nvPr>
            <p:ph sz="quarter" idx="14"/>
          </p:nvPr>
        </p:nvPicPr>
        <p:blipFill>
          <a:blip r:embed="rId3"/>
          <a:stretch>
            <a:fillRect/>
          </a:stretch>
        </p:blipFill>
        <p:spPr>
          <a:xfrm>
            <a:off x="25399" y="0"/>
            <a:ext cx="9144001" cy="6858000"/>
          </a:xfrm>
          <a:prstGeom prst="rect">
            <a:avLst/>
          </a:prstGeom>
        </p:spPr>
      </p:pic>
      <p:sp>
        <p:nvSpPr>
          <p:cNvPr id="2" name="Title 1">
            <a:extLst>
              <a:ext uri="{FF2B5EF4-FFF2-40B4-BE49-F238E27FC236}">
                <a16:creationId xmlns:a16="http://schemas.microsoft.com/office/drawing/2014/main" id="{83FE3C0D-5583-46DF-A7AB-98E6BD6CB59D}"/>
              </a:ext>
            </a:extLst>
          </p:cNvPr>
          <p:cNvSpPr>
            <a:spLocks noGrp="1"/>
          </p:cNvSpPr>
          <p:nvPr>
            <p:ph type="title"/>
          </p:nvPr>
        </p:nvSpPr>
        <p:spPr>
          <a:xfrm>
            <a:off x="688489" y="381000"/>
            <a:ext cx="7756263" cy="1054250"/>
          </a:xfrm>
        </p:spPr>
        <p:txBody>
          <a:bodyPr/>
          <a:lstStyle/>
          <a:p>
            <a:r>
              <a:rPr lang="en-US" dirty="0">
                <a:solidFill>
                  <a:schemeClr val="bg1">
                    <a:lumMod val="95000"/>
                  </a:schemeClr>
                </a:solidFill>
              </a:rPr>
              <a:t>Trauma</a:t>
            </a:r>
          </a:p>
        </p:txBody>
      </p:sp>
      <p:sp>
        <p:nvSpPr>
          <p:cNvPr id="3" name="Content Placeholder 2">
            <a:extLst>
              <a:ext uri="{FF2B5EF4-FFF2-40B4-BE49-F238E27FC236}">
                <a16:creationId xmlns:a16="http://schemas.microsoft.com/office/drawing/2014/main" id="{B495B925-FF83-4C8C-B5A4-8E9D5D68B271}"/>
              </a:ext>
            </a:extLst>
          </p:cNvPr>
          <p:cNvSpPr>
            <a:spLocks noGrp="1"/>
          </p:cNvSpPr>
          <p:nvPr>
            <p:ph sz="quarter" idx="13"/>
          </p:nvPr>
        </p:nvSpPr>
        <p:spPr>
          <a:xfrm>
            <a:off x="381000" y="1435250"/>
            <a:ext cx="3733801" cy="5041750"/>
          </a:xfrm>
        </p:spPr>
        <p:txBody>
          <a:bodyPr>
            <a:noAutofit/>
          </a:bodyPr>
          <a:lstStyle/>
          <a:p>
            <a:pPr marL="0" indent="0">
              <a:buNone/>
            </a:pPr>
            <a:r>
              <a:rPr lang="en-US" sz="2800" dirty="0">
                <a:solidFill>
                  <a:schemeClr val="bg1">
                    <a:lumMod val="95000"/>
                  </a:schemeClr>
                </a:solidFill>
              </a:rPr>
              <a:t>“Using trauma terminology implies that the individual is responsible for the response, rather than the broader systemic force caused by the state’s abuse of power” </a:t>
            </a:r>
          </a:p>
          <a:p>
            <a:pPr marL="0" indent="0">
              <a:buNone/>
            </a:pPr>
            <a:r>
              <a:rPr lang="en-US" sz="2800" dirty="0">
                <a:solidFill>
                  <a:schemeClr val="bg1">
                    <a:lumMod val="95000"/>
                  </a:schemeClr>
                </a:solidFill>
              </a:rPr>
              <a:t>	Linklater, 2014</a:t>
            </a:r>
          </a:p>
        </p:txBody>
      </p:sp>
    </p:spTree>
    <p:extLst>
      <p:ext uri="{BB962C8B-B14F-4D97-AF65-F5344CB8AC3E}">
        <p14:creationId xmlns:p14="http://schemas.microsoft.com/office/powerpoint/2010/main" val="4292060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Our bodies are designed to remember danger</a:t>
            </a:r>
          </a:p>
        </p:txBody>
      </p:sp>
      <p:sp>
        <p:nvSpPr>
          <p:cNvPr id="3" name="Content Placeholder 2"/>
          <p:cNvSpPr>
            <a:spLocks noGrp="1"/>
          </p:cNvSpPr>
          <p:nvPr>
            <p:ph sz="half" idx="1"/>
          </p:nvPr>
        </p:nvSpPr>
        <p:spPr>
          <a:xfrm>
            <a:off x="477982" y="5943600"/>
            <a:ext cx="8285018" cy="748780"/>
          </a:xfrm>
        </p:spPr>
        <p:txBody>
          <a:bodyPr/>
          <a:lstStyle/>
          <a:p>
            <a:pPr marL="0" indent="0" algn="ctr">
              <a:buNone/>
            </a:pPr>
            <a:r>
              <a:rPr lang="en-US" sz="2000" dirty="0">
                <a:solidFill>
                  <a:schemeClr val="tx2">
                    <a:lumMod val="60000"/>
                    <a:lumOff val="40000"/>
                  </a:schemeClr>
                </a:solidFill>
              </a:rPr>
              <a:t>Each of us begins to maintain a database of threats in the environment.</a:t>
            </a:r>
          </a:p>
          <a:p>
            <a:endParaRPr lang="en-US" dirty="0"/>
          </a:p>
        </p:txBody>
      </p:sp>
      <p:pic>
        <p:nvPicPr>
          <p:cNvPr id="5" name="Content Placeholder 4"/>
          <p:cNvPicPr>
            <a:picLocks noGrp="1" noChangeAspect="1"/>
          </p:cNvPicPr>
          <p:nvPr>
            <p:ph sz="half" idx="2"/>
          </p:nvPr>
        </p:nvPicPr>
        <p:blipFill>
          <a:blip r:embed="rId3"/>
          <a:stretch>
            <a:fillRect/>
          </a:stretch>
        </p:blipFill>
        <p:spPr>
          <a:xfrm>
            <a:off x="2971800" y="2514600"/>
            <a:ext cx="3292475" cy="3292475"/>
          </a:xfrm>
          <a:prstGeom prst="rect">
            <a:avLst/>
          </a:prstGeom>
        </p:spPr>
      </p:pic>
    </p:spTree>
    <p:extLst>
      <p:ext uri="{BB962C8B-B14F-4D97-AF65-F5344CB8AC3E}">
        <p14:creationId xmlns:p14="http://schemas.microsoft.com/office/powerpoint/2010/main" val="1811495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5152" y="510540"/>
            <a:ext cx="7242048" cy="670560"/>
          </a:xfrm>
        </p:spPr>
        <p:txBody>
          <a:bodyPr>
            <a:normAutofit/>
          </a:bodyPr>
          <a:lstStyle/>
          <a:p>
            <a:pPr algn="ctr"/>
            <a:r>
              <a:rPr lang="en-US" dirty="0"/>
              <a:t>Historical Trauma</a:t>
            </a:r>
          </a:p>
        </p:txBody>
      </p:sp>
      <p:sp>
        <p:nvSpPr>
          <p:cNvPr id="3" name="Content Placeholder 2"/>
          <p:cNvSpPr>
            <a:spLocks noGrp="1"/>
          </p:cNvSpPr>
          <p:nvPr>
            <p:ph sz="half" idx="1"/>
          </p:nvPr>
        </p:nvSpPr>
        <p:spPr>
          <a:xfrm>
            <a:off x="849496" y="1163171"/>
            <a:ext cx="7620000" cy="1219200"/>
          </a:xfrm>
        </p:spPr>
        <p:txBody>
          <a:bodyPr>
            <a:normAutofit/>
          </a:bodyPr>
          <a:lstStyle/>
          <a:p>
            <a:r>
              <a:rPr lang="en-US" sz="1600" dirty="0">
                <a:solidFill>
                  <a:schemeClr val="bg1"/>
                </a:solidFill>
              </a:rPr>
              <a:t>Historical trauma - Cumulative emotional and psychological wounding from massive group trauma across generations, including lifespan.</a:t>
            </a:r>
          </a:p>
          <a:p>
            <a:pPr marL="0" indent="0">
              <a:buNone/>
            </a:pPr>
            <a:r>
              <a:rPr lang="en-US" sz="1600" dirty="0">
                <a:solidFill>
                  <a:schemeClr val="bg1"/>
                </a:solidFill>
              </a:rPr>
              <a:t>									(Brave Heart, 2004) </a:t>
            </a:r>
          </a:p>
        </p:txBody>
      </p:sp>
      <p:pic>
        <p:nvPicPr>
          <p:cNvPr id="8" name="Content Placeholder 7">
            <a:extLst>
              <a:ext uri="{FF2B5EF4-FFF2-40B4-BE49-F238E27FC236}">
                <a16:creationId xmlns:a16="http://schemas.microsoft.com/office/drawing/2014/main" id="{2754D0FD-44B4-489A-B24D-26E281789C08}"/>
              </a:ext>
            </a:extLst>
          </p:cNvPr>
          <p:cNvPicPr>
            <a:picLocks noGrp="1" noChangeAspect="1"/>
          </p:cNvPicPr>
          <p:nvPr>
            <p:ph sz="half" idx="2"/>
          </p:nvPr>
        </p:nvPicPr>
        <p:blipFill>
          <a:blip r:embed="rId3"/>
          <a:stretch>
            <a:fillRect/>
          </a:stretch>
        </p:blipFill>
        <p:spPr>
          <a:xfrm>
            <a:off x="942207" y="2335693"/>
            <a:ext cx="7134993" cy="4279873"/>
          </a:xfrm>
          <a:prstGeom prst="rect">
            <a:avLst/>
          </a:prstGeom>
        </p:spPr>
      </p:pic>
    </p:spTree>
    <p:extLst>
      <p:ext uri="{BB962C8B-B14F-4D97-AF65-F5344CB8AC3E}">
        <p14:creationId xmlns:p14="http://schemas.microsoft.com/office/powerpoint/2010/main" val="7904495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9F0D3-5700-415E-A3E7-2E58E52E03A8}"/>
              </a:ext>
            </a:extLst>
          </p:cNvPr>
          <p:cNvSpPr>
            <a:spLocks noGrp="1"/>
          </p:cNvSpPr>
          <p:nvPr>
            <p:ph type="title"/>
          </p:nvPr>
        </p:nvSpPr>
        <p:spPr>
          <a:xfrm>
            <a:off x="1171576" y="713221"/>
            <a:ext cx="6800847" cy="1303867"/>
          </a:xfrm>
        </p:spPr>
        <p:txBody>
          <a:bodyPr vert="horz" lIns="91440" tIns="45720" rIns="91440" bIns="45720" rtlCol="0" anchor="ctr">
            <a:normAutofit/>
          </a:bodyPr>
          <a:lstStyle/>
          <a:p>
            <a:pPr>
              <a:lnSpc>
                <a:spcPct val="90000"/>
              </a:lnSpc>
            </a:pPr>
            <a:r>
              <a:rPr lang="en-US" sz="3400" dirty="0"/>
              <a:t>Epigenetic transfer of the trauma</a:t>
            </a:r>
          </a:p>
        </p:txBody>
      </p:sp>
      <p:pic>
        <p:nvPicPr>
          <p:cNvPr id="5" name="Content Placeholder 4">
            <a:extLst>
              <a:ext uri="{FF2B5EF4-FFF2-40B4-BE49-F238E27FC236}">
                <a16:creationId xmlns:a16="http://schemas.microsoft.com/office/drawing/2014/main" id="{E6205200-7565-417F-A802-C24DB42887C0}"/>
              </a:ext>
            </a:extLst>
          </p:cNvPr>
          <p:cNvPicPr>
            <a:picLocks noGrp="1" noChangeAspect="1"/>
          </p:cNvPicPr>
          <p:nvPr>
            <p:ph sz="half" idx="2"/>
          </p:nvPr>
        </p:nvPicPr>
        <p:blipFill rotWithShape="1">
          <a:blip r:embed="rId3"/>
          <a:srcRect l="1699" r="1699" b="1"/>
          <a:stretch/>
        </p:blipFill>
        <p:spPr>
          <a:xfrm>
            <a:off x="844487" y="2285999"/>
            <a:ext cx="2907601" cy="3858780"/>
          </a:xfrm>
          <a:prstGeom prst="rect">
            <a:avLst/>
          </a:prstGeom>
        </p:spPr>
      </p:pic>
      <p:sp>
        <p:nvSpPr>
          <p:cNvPr id="3" name="Content Placeholder 2">
            <a:extLst>
              <a:ext uri="{FF2B5EF4-FFF2-40B4-BE49-F238E27FC236}">
                <a16:creationId xmlns:a16="http://schemas.microsoft.com/office/drawing/2014/main" id="{F15A782A-8818-4905-A262-B4C120861A16}"/>
              </a:ext>
            </a:extLst>
          </p:cNvPr>
          <p:cNvSpPr>
            <a:spLocks noGrp="1"/>
          </p:cNvSpPr>
          <p:nvPr>
            <p:ph sz="half" idx="1"/>
          </p:nvPr>
        </p:nvSpPr>
        <p:spPr>
          <a:xfrm>
            <a:off x="4114800" y="2556932"/>
            <a:ext cx="4648200" cy="3318936"/>
          </a:xfrm>
        </p:spPr>
        <p:txBody>
          <a:bodyPr vert="horz" lIns="91440" tIns="45720" rIns="91440" bIns="45720" rtlCol="0" anchor="t">
            <a:normAutofit fontScale="62500" lnSpcReduction="20000"/>
          </a:bodyPr>
          <a:lstStyle/>
          <a:p>
            <a:pPr marL="0" indent="0" algn="ctr">
              <a:buNone/>
            </a:pPr>
            <a:r>
              <a:rPr lang="en-US" sz="4500" b="1" dirty="0"/>
              <a:t>“The memories of our ancestors are passed down on our blood”</a:t>
            </a:r>
          </a:p>
          <a:p>
            <a:pPr marL="0" indent="0" algn="ctr">
              <a:buNone/>
            </a:pPr>
            <a:r>
              <a:rPr lang="en-US" sz="4500" b="1" dirty="0"/>
              <a:t>Little Joe Gomez</a:t>
            </a:r>
          </a:p>
          <a:p>
            <a:pPr marL="0" indent="0" algn="ctr">
              <a:buNone/>
            </a:pPr>
            <a:endParaRPr lang="en-US" sz="4500" b="1" dirty="0"/>
          </a:p>
          <a:p>
            <a:pPr marL="0" indent="0">
              <a:buNone/>
            </a:pPr>
            <a:endParaRPr lang="en-US" dirty="0"/>
          </a:p>
          <a:p>
            <a:pPr marL="0" indent="0">
              <a:buNone/>
            </a:pPr>
            <a:r>
              <a:rPr lang="en-US" dirty="0"/>
              <a:t>Hamby, Sherry, Elm, Jessica H L, Howell, Kathryn H, &amp; Merrick, Melissa T. (2021). Recognizing the cumulative burden of childhood adversities transforms science and practice for trauma and resilience. The American Psychologist, 76(2), 230–242. https://doi.org/10.1037/amp0000763</a:t>
            </a:r>
          </a:p>
        </p:txBody>
      </p:sp>
    </p:spTree>
    <p:extLst>
      <p:ext uri="{BB962C8B-B14F-4D97-AF65-F5344CB8AC3E}">
        <p14:creationId xmlns:p14="http://schemas.microsoft.com/office/powerpoint/2010/main" val="893618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08" y="0"/>
            <a:ext cx="9144000" cy="5510319"/>
          </a:xfrm>
          <a:prstGeom prst="rect">
            <a:avLst/>
          </a:prstGeom>
        </p:spPr>
      </p:pic>
      <p:sp>
        <p:nvSpPr>
          <p:cNvPr id="10" name="Title 9"/>
          <p:cNvSpPr>
            <a:spLocks noGrp="1"/>
          </p:cNvSpPr>
          <p:nvPr>
            <p:ph type="title"/>
          </p:nvPr>
        </p:nvSpPr>
        <p:spPr>
          <a:xfrm>
            <a:off x="1143325" y="297437"/>
            <a:ext cx="6798734" cy="976964"/>
          </a:xfrm>
        </p:spPr>
        <p:txBody>
          <a:bodyPr>
            <a:normAutofit fontScale="90000"/>
          </a:bodyPr>
          <a:lstStyle/>
          <a:p>
            <a:r>
              <a:rPr lang="en-US" sz="4000" dirty="0"/>
              <a:t>Indigenist Stress Coping Model</a:t>
            </a:r>
          </a:p>
        </p:txBody>
      </p:sp>
      <p:sp>
        <p:nvSpPr>
          <p:cNvPr id="3" name="Text Placeholder 2">
            <a:extLst>
              <a:ext uri="{FF2B5EF4-FFF2-40B4-BE49-F238E27FC236}">
                <a16:creationId xmlns:a16="http://schemas.microsoft.com/office/drawing/2014/main" id="{7A99AC31-F045-4E10-9742-AAE2E036238E}"/>
              </a:ext>
            </a:extLst>
          </p:cNvPr>
          <p:cNvSpPr>
            <a:spLocks noGrp="1"/>
          </p:cNvSpPr>
          <p:nvPr>
            <p:ph type="body" sz="half" idx="2"/>
          </p:nvPr>
        </p:nvSpPr>
        <p:spPr>
          <a:xfrm>
            <a:off x="609600" y="5566013"/>
            <a:ext cx="7924800" cy="741001"/>
          </a:xfrm>
        </p:spPr>
        <p:txBody>
          <a:bodyPr>
            <a:normAutofit/>
          </a:bodyPr>
          <a:lstStyle/>
          <a:p>
            <a:r>
              <a:rPr lang="en-US" dirty="0"/>
              <a:t>Walters, Karina L, Simoni, Jane M, &amp; Evans-Campbell, Teresa. (2002). Substance Use Among American Indians and Alaska Natives: Incorporating Culture in an "Indigenist" Stress-Coping Paradigm. Public Health Reports (1974), 117(Suppl 1), S104–S117.</a:t>
            </a:r>
          </a:p>
        </p:txBody>
      </p:sp>
    </p:spTree>
    <p:extLst>
      <p:ext uri="{BB962C8B-B14F-4D97-AF65-F5344CB8AC3E}">
        <p14:creationId xmlns:p14="http://schemas.microsoft.com/office/powerpoint/2010/main" val="1469391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773102-9580-4D48-B0C2-22565A6F4E9C}"/>
              </a:ext>
            </a:extLst>
          </p:cNvPr>
          <p:cNvPicPr>
            <a:picLocks noChangeAspect="1"/>
          </p:cNvPicPr>
          <p:nvPr/>
        </p:nvPicPr>
        <p:blipFill>
          <a:blip r:embed="rId3"/>
          <a:stretch>
            <a:fillRect/>
          </a:stretch>
        </p:blipFill>
        <p:spPr>
          <a:xfrm>
            <a:off x="0" y="-1"/>
            <a:ext cx="9144000" cy="6917635"/>
          </a:xfrm>
          <a:prstGeom prst="rect">
            <a:avLst/>
          </a:prstGeom>
        </p:spPr>
      </p:pic>
    </p:spTree>
    <p:extLst>
      <p:ext uri="{BB962C8B-B14F-4D97-AF65-F5344CB8AC3E}">
        <p14:creationId xmlns:p14="http://schemas.microsoft.com/office/powerpoint/2010/main" val="346870174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1074</TotalTime>
  <Words>4124</Words>
  <Application>Microsoft Office PowerPoint</Application>
  <PresentationFormat>On-screen Show (4:3)</PresentationFormat>
  <Paragraphs>171</Paragraphs>
  <Slides>19</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Century Gothic</vt:lpstr>
      <vt:lpstr>Courier New</vt:lpstr>
      <vt:lpstr>Wingdings</vt:lpstr>
      <vt:lpstr>Wingdings 3</vt:lpstr>
      <vt:lpstr>Ion Boardroom</vt:lpstr>
      <vt:lpstr>Trickster Spirits and the Opioid Response: Cultural Considerations in Addressing Substance Misuse</vt:lpstr>
      <vt:lpstr>PowerPoint Presentation</vt:lpstr>
      <vt:lpstr>Trickster Spirits and the Opioid Response</vt:lpstr>
      <vt:lpstr>Trauma</vt:lpstr>
      <vt:lpstr>Our bodies are designed to remember danger</vt:lpstr>
      <vt:lpstr>Historical Trauma</vt:lpstr>
      <vt:lpstr>Epigenetic transfer of the trauma</vt:lpstr>
      <vt:lpstr>Indigenist Stress Coping Model</vt:lpstr>
      <vt:lpstr>PowerPoint Presentation</vt:lpstr>
      <vt:lpstr>Gabor Mate’, MD</vt:lpstr>
      <vt:lpstr>PowerPoint Presentation</vt:lpstr>
      <vt:lpstr>Resilient Responses to Trauma</vt:lpstr>
      <vt:lpstr>Using Information About Biology and Trauma</vt:lpstr>
      <vt:lpstr>What works</vt:lpstr>
      <vt:lpstr>PowerPoint Presentation</vt:lpstr>
      <vt:lpstr>Relationship with Medicine</vt:lpstr>
      <vt:lpstr>PowerPoint Presentation</vt:lpstr>
      <vt:lpstr>PowerPoint Presentation</vt:lpstr>
      <vt:lpstr>Adverse Childhood Experiences Study: https://www.cdc.gov/violenceprevention/childabuseandneglect/acestudy/index.html  Mate, G. (2009).   In the realm of the hungry ghosts:  Close encounters with addiction.   Berkeley, CA:  North Atlantic Books.  Prochaska, J. O., &amp; DiClemente, C. C. (1983). Stages and processes of self-change of smoking: Toward an integrative model of change. Journal of Consulting and Clinical Psychology, 51(3), 390-395.  Rollnick, S., Miller, W. R., &amp; Butler, C. (2008). Motivational interviewing in health care: helping patients change behavior. Guilford Press.  Brave Heart Yellow Horse, M. (2004). The historical trauma response among Natives and its relationship to substance abuse: A Lakota illustration. In E. Nebelkopf &amp; M. Phillips (Eds.), Healing and mental health for Native Americans: Speaking in red. (pp. 7-18). Walnut Creek: Alta Mira Press. Also in Journal of Psychoactive Drugs, 35(1), 7-13.</vt:lpstr>
    </vt:vector>
  </TitlesOfParts>
  <Company>CDPS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Conflict Resolution</dc:title>
  <dc:creator>dbrown3</dc:creator>
  <cp:lastModifiedBy>Danica Brown</cp:lastModifiedBy>
  <cp:revision>384</cp:revision>
  <dcterms:created xsi:type="dcterms:W3CDTF">2010-07-08T20:02:19Z</dcterms:created>
  <dcterms:modified xsi:type="dcterms:W3CDTF">2021-08-30T15:18:50Z</dcterms:modified>
</cp:coreProperties>
</file>