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6" r:id="rId7"/>
    <p:sldId id="262" r:id="rId8"/>
    <p:sldId id="260" r:id="rId9"/>
    <p:sldId id="264" r:id="rId10"/>
    <p:sldId id="265" r:id="rId11"/>
    <p:sldId id="268" r:id="rId12"/>
    <p:sldId id="269" r:id="rId13"/>
    <p:sldId id="261" r:id="rId14"/>
    <p:sldId id="267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4E1D84-B1F2-914E-A1F7-D8C8C8DBDA45}" v="3" dt="2021-10-16T18:09:59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BBDD4-F57D-AB47-958C-18951318519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390B8-BB4A-4349-887E-E6F4E74EB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3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390B8-BB4A-4349-887E-E6F4E74EBE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4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reeform 2">
            <a:extLst>
              <a:ext uri="{FF2B5EF4-FFF2-40B4-BE49-F238E27FC236}">
                <a16:creationId xmlns:a16="http://schemas.microsoft.com/office/drawing/2014/main" id="{7E4165A6-5955-0B45-B4E5-EE8125FFA116}"/>
              </a:ext>
            </a:extLst>
          </p:cNvPr>
          <p:cNvSpPr>
            <a:spLocks/>
          </p:cNvSpPr>
          <p:nvPr/>
        </p:nvSpPr>
        <p:spPr bwMode="auto">
          <a:xfrm>
            <a:off x="4032251" y="46038"/>
            <a:ext cx="4193116" cy="1046162"/>
          </a:xfrm>
          <a:custGeom>
            <a:avLst/>
            <a:gdLst>
              <a:gd name="T0" fmla="*/ 26 w 1981"/>
              <a:gd name="T1" fmla="*/ 107 h 659"/>
              <a:gd name="T2" fmla="*/ 42 w 1981"/>
              <a:gd name="T3" fmla="*/ 100 h 659"/>
              <a:gd name="T4" fmla="*/ 717 w 1981"/>
              <a:gd name="T5" fmla="*/ 100 h 659"/>
              <a:gd name="T6" fmla="*/ 767 w 1981"/>
              <a:gd name="T7" fmla="*/ 64 h 659"/>
              <a:gd name="T8" fmla="*/ 801 w 1981"/>
              <a:gd name="T9" fmla="*/ 44 h 659"/>
              <a:gd name="T10" fmla="*/ 835 w 1981"/>
              <a:gd name="T11" fmla="*/ 28 h 659"/>
              <a:gd name="T12" fmla="*/ 877 w 1981"/>
              <a:gd name="T13" fmla="*/ 18 h 659"/>
              <a:gd name="T14" fmla="*/ 917 w 1981"/>
              <a:gd name="T15" fmla="*/ 9 h 659"/>
              <a:gd name="T16" fmla="*/ 960 w 1981"/>
              <a:gd name="T17" fmla="*/ 4 h 659"/>
              <a:gd name="T18" fmla="*/ 1014 w 1981"/>
              <a:gd name="T19" fmla="*/ 0 h 659"/>
              <a:gd name="T20" fmla="*/ 1076 w 1981"/>
              <a:gd name="T21" fmla="*/ 9 h 659"/>
              <a:gd name="T22" fmla="*/ 1133 w 1981"/>
              <a:gd name="T23" fmla="*/ 24 h 659"/>
              <a:gd name="T24" fmla="*/ 1174 w 1981"/>
              <a:gd name="T25" fmla="*/ 44 h 659"/>
              <a:gd name="T26" fmla="*/ 1219 w 1981"/>
              <a:gd name="T27" fmla="*/ 64 h 659"/>
              <a:gd name="T28" fmla="*/ 1247 w 1981"/>
              <a:gd name="T29" fmla="*/ 82 h 659"/>
              <a:gd name="T30" fmla="*/ 1273 w 1981"/>
              <a:gd name="T31" fmla="*/ 103 h 659"/>
              <a:gd name="T32" fmla="*/ 1919 w 1981"/>
              <a:gd name="T33" fmla="*/ 100 h 659"/>
              <a:gd name="T34" fmla="*/ 1941 w 1981"/>
              <a:gd name="T35" fmla="*/ 105 h 659"/>
              <a:gd name="T36" fmla="*/ 1956 w 1981"/>
              <a:gd name="T37" fmla="*/ 116 h 659"/>
              <a:gd name="T38" fmla="*/ 1970 w 1981"/>
              <a:gd name="T39" fmla="*/ 146 h 659"/>
              <a:gd name="T40" fmla="*/ 1978 w 1981"/>
              <a:gd name="T41" fmla="*/ 180 h 659"/>
              <a:gd name="T42" fmla="*/ 1980 w 1981"/>
              <a:gd name="T43" fmla="*/ 220 h 659"/>
              <a:gd name="T44" fmla="*/ 1980 w 1981"/>
              <a:gd name="T45" fmla="*/ 559 h 659"/>
              <a:gd name="T46" fmla="*/ 1284 w 1981"/>
              <a:gd name="T47" fmla="*/ 560 h 659"/>
              <a:gd name="T48" fmla="*/ 1112 w 1981"/>
              <a:gd name="T49" fmla="*/ 656 h 659"/>
              <a:gd name="T50" fmla="*/ 829 w 1981"/>
              <a:gd name="T51" fmla="*/ 658 h 659"/>
              <a:gd name="T52" fmla="*/ 694 w 1981"/>
              <a:gd name="T53" fmla="*/ 554 h 659"/>
              <a:gd name="T54" fmla="*/ 74 w 1981"/>
              <a:gd name="T55" fmla="*/ 559 h 659"/>
              <a:gd name="T56" fmla="*/ 0 w 1981"/>
              <a:gd name="T57" fmla="*/ 559 h 659"/>
              <a:gd name="T58" fmla="*/ 0 w 1981"/>
              <a:gd name="T59" fmla="*/ 243 h 659"/>
              <a:gd name="T60" fmla="*/ 0 w 1981"/>
              <a:gd name="T61" fmla="*/ 196 h 659"/>
              <a:gd name="T62" fmla="*/ 8 w 1981"/>
              <a:gd name="T63" fmla="*/ 151 h 659"/>
              <a:gd name="T64" fmla="*/ 15 w 1981"/>
              <a:gd name="T65" fmla="*/ 128 h 659"/>
              <a:gd name="T66" fmla="*/ 26 w 1981"/>
              <a:gd name="T67" fmla="*/ 107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1" name="Oval 3">
            <a:extLst>
              <a:ext uri="{FF2B5EF4-FFF2-40B4-BE49-F238E27FC236}">
                <a16:creationId xmlns:a16="http://schemas.microsoft.com/office/drawing/2014/main" id="{DC18EB84-4B57-F34F-80F8-397CCAA9A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234" y="57150"/>
            <a:ext cx="1623484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3732" name="Freeform 4">
            <a:extLst>
              <a:ext uri="{FF2B5EF4-FFF2-40B4-BE49-F238E27FC236}">
                <a16:creationId xmlns:a16="http://schemas.microsoft.com/office/drawing/2014/main" id="{45777E45-C7C5-134C-8CFB-88F30D47E6E2}"/>
              </a:ext>
            </a:extLst>
          </p:cNvPr>
          <p:cNvSpPr>
            <a:spLocks/>
          </p:cNvSpPr>
          <p:nvPr/>
        </p:nvSpPr>
        <p:spPr bwMode="auto">
          <a:xfrm>
            <a:off x="4030134" y="684213"/>
            <a:ext cx="4195233" cy="485775"/>
          </a:xfrm>
          <a:custGeom>
            <a:avLst/>
            <a:gdLst>
              <a:gd name="T0" fmla="*/ 96 w 1982"/>
              <a:gd name="T1" fmla="*/ 68 h 306"/>
              <a:gd name="T2" fmla="*/ 156 w 1982"/>
              <a:gd name="T3" fmla="*/ 68 h 306"/>
              <a:gd name="T4" fmla="*/ 203 w 1982"/>
              <a:gd name="T5" fmla="*/ 101 h 306"/>
              <a:gd name="T6" fmla="*/ 279 w 1982"/>
              <a:gd name="T7" fmla="*/ 82 h 306"/>
              <a:gd name="T8" fmla="*/ 366 w 1982"/>
              <a:gd name="T9" fmla="*/ 71 h 306"/>
              <a:gd name="T10" fmla="*/ 427 w 1982"/>
              <a:gd name="T11" fmla="*/ 92 h 306"/>
              <a:gd name="T12" fmla="*/ 493 w 1982"/>
              <a:gd name="T13" fmla="*/ 82 h 306"/>
              <a:gd name="T14" fmla="*/ 599 w 1982"/>
              <a:gd name="T15" fmla="*/ 87 h 306"/>
              <a:gd name="T16" fmla="*/ 667 w 1982"/>
              <a:gd name="T17" fmla="*/ 101 h 306"/>
              <a:gd name="T18" fmla="*/ 766 w 1982"/>
              <a:gd name="T19" fmla="*/ 128 h 306"/>
              <a:gd name="T20" fmla="*/ 814 w 1982"/>
              <a:gd name="T21" fmla="*/ 158 h 306"/>
              <a:gd name="T22" fmla="*/ 850 w 1982"/>
              <a:gd name="T23" fmla="*/ 208 h 306"/>
              <a:gd name="T24" fmla="*/ 917 w 1982"/>
              <a:gd name="T25" fmla="*/ 206 h 306"/>
              <a:gd name="T26" fmla="*/ 979 w 1982"/>
              <a:gd name="T27" fmla="*/ 222 h 306"/>
              <a:gd name="T28" fmla="*/ 1033 w 1982"/>
              <a:gd name="T29" fmla="*/ 210 h 306"/>
              <a:gd name="T30" fmla="*/ 1091 w 1982"/>
              <a:gd name="T31" fmla="*/ 194 h 306"/>
              <a:gd name="T32" fmla="*/ 1156 w 1982"/>
              <a:gd name="T33" fmla="*/ 162 h 306"/>
              <a:gd name="T34" fmla="*/ 1220 w 1982"/>
              <a:gd name="T35" fmla="*/ 109 h 306"/>
              <a:gd name="T36" fmla="*/ 1291 w 1982"/>
              <a:gd name="T37" fmla="*/ 83 h 306"/>
              <a:gd name="T38" fmla="*/ 1339 w 1982"/>
              <a:gd name="T39" fmla="*/ 90 h 306"/>
              <a:gd name="T40" fmla="*/ 1398 w 1982"/>
              <a:gd name="T41" fmla="*/ 91 h 306"/>
              <a:gd name="T42" fmla="*/ 1480 w 1982"/>
              <a:gd name="T43" fmla="*/ 111 h 306"/>
              <a:gd name="T44" fmla="*/ 1527 w 1982"/>
              <a:gd name="T45" fmla="*/ 82 h 306"/>
              <a:gd name="T46" fmla="*/ 1569 w 1982"/>
              <a:gd name="T47" fmla="*/ 88 h 306"/>
              <a:gd name="T48" fmla="*/ 1642 w 1982"/>
              <a:gd name="T49" fmla="*/ 53 h 306"/>
              <a:gd name="T50" fmla="*/ 1687 w 1982"/>
              <a:gd name="T51" fmla="*/ 57 h 306"/>
              <a:gd name="T52" fmla="*/ 1739 w 1982"/>
              <a:gd name="T53" fmla="*/ 11 h 306"/>
              <a:gd name="T54" fmla="*/ 1792 w 1982"/>
              <a:gd name="T55" fmla="*/ 51 h 306"/>
              <a:gd name="T56" fmla="*/ 1847 w 1982"/>
              <a:gd name="T57" fmla="*/ 0 h 306"/>
              <a:gd name="T58" fmla="*/ 1896 w 1982"/>
              <a:gd name="T59" fmla="*/ 61 h 306"/>
              <a:gd name="T60" fmla="*/ 1946 w 1982"/>
              <a:gd name="T61" fmla="*/ 26 h 306"/>
              <a:gd name="T62" fmla="*/ 1981 w 1982"/>
              <a:gd name="T63" fmla="*/ 46 h 306"/>
              <a:gd name="T64" fmla="*/ 1304 w 1982"/>
              <a:gd name="T65" fmla="*/ 230 h 306"/>
              <a:gd name="T66" fmla="*/ 893 w 1982"/>
              <a:gd name="T67" fmla="*/ 305 h 306"/>
              <a:gd name="T68" fmla="*/ 699 w 1982"/>
              <a:gd name="T69" fmla="*/ 157 h 306"/>
              <a:gd name="T70" fmla="*/ 0 w 1982"/>
              <a:gd name="T71" fmla="*/ 31 h 306"/>
              <a:gd name="T72" fmla="*/ 29 w 1982"/>
              <a:gd name="T73" fmla="*/ 53 h 306"/>
              <a:gd name="T74" fmla="*/ 68 w 1982"/>
              <a:gd name="T75" fmla="*/ 6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3" name="Freeform 5">
            <a:extLst>
              <a:ext uri="{FF2B5EF4-FFF2-40B4-BE49-F238E27FC236}">
                <a16:creationId xmlns:a16="http://schemas.microsoft.com/office/drawing/2014/main" id="{1B6611CE-A7C7-F049-84E5-F19BB19C63C9}"/>
              </a:ext>
            </a:extLst>
          </p:cNvPr>
          <p:cNvSpPr>
            <a:spLocks/>
          </p:cNvSpPr>
          <p:nvPr/>
        </p:nvSpPr>
        <p:spPr bwMode="auto">
          <a:xfrm>
            <a:off x="4030134" y="771525"/>
            <a:ext cx="4195233" cy="490538"/>
          </a:xfrm>
          <a:custGeom>
            <a:avLst/>
            <a:gdLst>
              <a:gd name="T0" fmla="*/ 42 w 1982"/>
              <a:gd name="T1" fmla="*/ 200 h 309"/>
              <a:gd name="T2" fmla="*/ 714 w 1982"/>
              <a:gd name="T3" fmla="*/ 201 h 309"/>
              <a:gd name="T4" fmla="*/ 772 w 1982"/>
              <a:gd name="T5" fmla="*/ 249 h 309"/>
              <a:gd name="T6" fmla="*/ 844 w 1982"/>
              <a:gd name="T7" fmla="*/ 281 h 309"/>
              <a:gd name="T8" fmla="*/ 932 w 1982"/>
              <a:gd name="T9" fmla="*/ 301 h 309"/>
              <a:gd name="T10" fmla="*/ 1065 w 1982"/>
              <a:gd name="T11" fmla="*/ 301 h 309"/>
              <a:gd name="T12" fmla="*/ 1221 w 1982"/>
              <a:gd name="T13" fmla="*/ 253 h 309"/>
              <a:gd name="T14" fmla="*/ 1287 w 1982"/>
              <a:gd name="T15" fmla="*/ 200 h 309"/>
              <a:gd name="T16" fmla="*/ 1942 w 1982"/>
              <a:gd name="T17" fmla="*/ 199 h 309"/>
              <a:gd name="T18" fmla="*/ 1971 w 1982"/>
              <a:gd name="T19" fmla="*/ 184 h 309"/>
              <a:gd name="T20" fmla="*/ 1981 w 1982"/>
              <a:gd name="T21" fmla="*/ 155 h 309"/>
              <a:gd name="T22" fmla="*/ 1964 w 1982"/>
              <a:gd name="T23" fmla="*/ 0 h 309"/>
              <a:gd name="T24" fmla="*/ 1946 w 1982"/>
              <a:gd name="T25" fmla="*/ 29 h 309"/>
              <a:gd name="T26" fmla="*/ 1931 w 1982"/>
              <a:gd name="T27" fmla="*/ 53 h 309"/>
              <a:gd name="T28" fmla="*/ 1897 w 1982"/>
              <a:gd name="T29" fmla="*/ 38 h 309"/>
              <a:gd name="T30" fmla="*/ 1856 w 1982"/>
              <a:gd name="T31" fmla="*/ 23 h 309"/>
              <a:gd name="T32" fmla="*/ 1805 w 1982"/>
              <a:gd name="T33" fmla="*/ 53 h 309"/>
              <a:gd name="T34" fmla="*/ 1771 w 1982"/>
              <a:gd name="T35" fmla="*/ 38 h 309"/>
              <a:gd name="T36" fmla="*/ 1727 w 1982"/>
              <a:gd name="T37" fmla="*/ 31 h 309"/>
              <a:gd name="T38" fmla="*/ 1705 w 1982"/>
              <a:gd name="T39" fmla="*/ 61 h 309"/>
              <a:gd name="T40" fmla="*/ 1660 w 1982"/>
              <a:gd name="T41" fmla="*/ 53 h 309"/>
              <a:gd name="T42" fmla="*/ 1597 w 1982"/>
              <a:gd name="T43" fmla="*/ 61 h 309"/>
              <a:gd name="T44" fmla="*/ 1538 w 1982"/>
              <a:gd name="T45" fmla="*/ 53 h 309"/>
              <a:gd name="T46" fmla="*/ 1479 w 1982"/>
              <a:gd name="T47" fmla="*/ 76 h 309"/>
              <a:gd name="T48" fmla="*/ 1429 w 1982"/>
              <a:gd name="T49" fmla="*/ 55 h 309"/>
              <a:gd name="T50" fmla="*/ 1344 w 1982"/>
              <a:gd name="T51" fmla="*/ 72 h 309"/>
              <a:gd name="T52" fmla="*/ 1281 w 1982"/>
              <a:gd name="T53" fmla="*/ 69 h 309"/>
              <a:gd name="T54" fmla="*/ 1242 w 1982"/>
              <a:gd name="T55" fmla="*/ 130 h 309"/>
              <a:gd name="T56" fmla="*/ 1214 w 1982"/>
              <a:gd name="T57" fmla="*/ 178 h 309"/>
              <a:gd name="T58" fmla="*/ 1156 w 1982"/>
              <a:gd name="T59" fmla="*/ 196 h 309"/>
              <a:gd name="T60" fmla="*/ 1106 w 1982"/>
              <a:gd name="T61" fmla="*/ 213 h 309"/>
              <a:gd name="T62" fmla="*/ 1005 w 1982"/>
              <a:gd name="T63" fmla="*/ 221 h 309"/>
              <a:gd name="T64" fmla="*/ 883 w 1982"/>
              <a:gd name="T65" fmla="*/ 233 h 309"/>
              <a:gd name="T66" fmla="*/ 792 w 1982"/>
              <a:gd name="T67" fmla="*/ 186 h 309"/>
              <a:gd name="T68" fmla="*/ 721 w 1982"/>
              <a:gd name="T69" fmla="*/ 91 h 309"/>
              <a:gd name="T70" fmla="*/ 634 w 1982"/>
              <a:gd name="T71" fmla="*/ 76 h 309"/>
              <a:gd name="T72" fmla="*/ 526 w 1982"/>
              <a:gd name="T73" fmla="*/ 53 h 309"/>
              <a:gd name="T74" fmla="*/ 415 w 1982"/>
              <a:gd name="T75" fmla="*/ 38 h 309"/>
              <a:gd name="T76" fmla="*/ 339 w 1982"/>
              <a:gd name="T77" fmla="*/ 57 h 309"/>
              <a:gd name="T78" fmla="*/ 295 w 1982"/>
              <a:gd name="T79" fmla="*/ 51 h 309"/>
              <a:gd name="T80" fmla="*/ 231 w 1982"/>
              <a:gd name="T81" fmla="*/ 59 h 309"/>
              <a:gd name="T82" fmla="*/ 162 w 1982"/>
              <a:gd name="T83" fmla="*/ 57 h 309"/>
              <a:gd name="T84" fmla="*/ 90 w 1982"/>
              <a:gd name="T85" fmla="*/ 70 h 309"/>
              <a:gd name="T86" fmla="*/ 18 w 1982"/>
              <a:gd name="T87" fmla="*/ 61 h 309"/>
              <a:gd name="T88" fmla="*/ 2 w 1982"/>
              <a:gd name="T89" fmla="*/ 120 h 309"/>
              <a:gd name="T90" fmla="*/ 14 w 1982"/>
              <a:gd name="T91" fmla="*/ 19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4" name="Freeform 6">
            <a:extLst>
              <a:ext uri="{FF2B5EF4-FFF2-40B4-BE49-F238E27FC236}">
                <a16:creationId xmlns:a16="http://schemas.microsoft.com/office/drawing/2014/main" id="{A223A612-0548-794C-A503-E3EADFFF0F88}"/>
              </a:ext>
            </a:extLst>
          </p:cNvPr>
          <p:cNvSpPr>
            <a:spLocks/>
          </p:cNvSpPr>
          <p:nvPr/>
        </p:nvSpPr>
        <p:spPr bwMode="auto">
          <a:xfrm>
            <a:off x="4059767" y="850900"/>
            <a:ext cx="4114800" cy="365125"/>
          </a:xfrm>
          <a:custGeom>
            <a:avLst/>
            <a:gdLst>
              <a:gd name="T0" fmla="*/ 477 w 1944"/>
              <a:gd name="T1" fmla="*/ 72 h 230"/>
              <a:gd name="T2" fmla="*/ 348 w 1944"/>
              <a:gd name="T3" fmla="*/ 81 h 230"/>
              <a:gd name="T4" fmla="*/ 154 w 1944"/>
              <a:gd name="T5" fmla="*/ 81 h 230"/>
              <a:gd name="T6" fmla="*/ 64 w 1944"/>
              <a:gd name="T7" fmla="*/ 79 h 230"/>
              <a:gd name="T8" fmla="*/ 12 w 1944"/>
              <a:gd name="T9" fmla="*/ 58 h 230"/>
              <a:gd name="T10" fmla="*/ 0 w 1944"/>
              <a:gd name="T11" fmla="*/ 74 h 230"/>
              <a:gd name="T12" fmla="*/ 73 w 1944"/>
              <a:gd name="T13" fmla="*/ 103 h 230"/>
              <a:gd name="T14" fmla="*/ 163 w 1944"/>
              <a:gd name="T15" fmla="*/ 101 h 230"/>
              <a:gd name="T16" fmla="*/ 212 w 1944"/>
              <a:gd name="T17" fmla="*/ 105 h 230"/>
              <a:gd name="T18" fmla="*/ 324 w 1944"/>
              <a:gd name="T19" fmla="*/ 109 h 230"/>
              <a:gd name="T20" fmla="*/ 541 w 1944"/>
              <a:gd name="T21" fmla="*/ 101 h 230"/>
              <a:gd name="T22" fmla="*/ 698 w 1944"/>
              <a:gd name="T23" fmla="*/ 103 h 230"/>
              <a:gd name="T24" fmla="*/ 769 w 1944"/>
              <a:gd name="T25" fmla="*/ 168 h 230"/>
              <a:gd name="T26" fmla="*/ 885 w 1944"/>
              <a:gd name="T27" fmla="*/ 218 h 230"/>
              <a:gd name="T28" fmla="*/ 1018 w 1944"/>
              <a:gd name="T29" fmla="*/ 229 h 230"/>
              <a:gd name="T30" fmla="*/ 1154 w 1944"/>
              <a:gd name="T31" fmla="*/ 194 h 230"/>
              <a:gd name="T32" fmla="*/ 1246 w 1944"/>
              <a:gd name="T33" fmla="*/ 131 h 230"/>
              <a:gd name="T34" fmla="*/ 1311 w 1944"/>
              <a:gd name="T35" fmla="*/ 107 h 230"/>
              <a:gd name="T36" fmla="*/ 1485 w 1944"/>
              <a:gd name="T37" fmla="*/ 109 h 230"/>
              <a:gd name="T38" fmla="*/ 1618 w 1944"/>
              <a:gd name="T39" fmla="*/ 107 h 230"/>
              <a:gd name="T40" fmla="*/ 1773 w 1944"/>
              <a:gd name="T41" fmla="*/ 107 h 230"/>
              <a:gd name="T42" fmla="*/ 1919 w 1944"/>
              <a:gd name="T43" fmla="*/ 111 h 230"/>
              <a:gd name="T44" fmla="*/ 1943 w 1944"/>
              <a:gd name="T45" fmla="*/ 54 h 230"/>
              <a:gd name="T46" fmla="*/ 1919 w 1944"/>
              <a:gd name="T47" fmla="*/ 60 h 230"/>
              <a:gd name="T48" fmla="*/ 1857 w 1944"/>
              <a:gd name="T49" fmla="*/ 95 h 230"/>
              <a:gd name="T50" fmla="*/ 1687 w 1944"/>
              <a:gd name="T51" fmla="*/ 91 h 230"/>
              <a:gd name="T52" fmla="*/ 1491 w 1944"/>
              <a:gd name="T53" fmla="*/ 93 h 230"/>
              <a:gd name="T54" fmla="*/ 1349 w 1944"/>
              <a:gd name="T55" fmla="*/ 99 h 230"/>
              <a:gd name="T56" fmla="*/ 1291 w 1944"/>
              <a:gd name="T57" fmla="*/ 85 h 230"/>
              <a:gd name="T58" fmla="*/ 1283 w 1944"/>
              <a:gd name="T59" fmla="*/ 52 h 230"/>
              <a:gd name="T60" fmla="*/ 1265 w 1944"/>
              <a:gd name="T61" fmla="*/ 36 h 230"/>
              <a:gd name="T62" fmla="*/ 1205 w 1944"/>
              <a:gd name="T63" fmla="*/ 115 h 230"/>
              <a:gd name="T64" fmla="*/ 1139 w 1944"/>
              <a:gd name="T65" fmla="*/ 162 h 230"/>
              <a:gd name="T66" fmla="*/ 1063 w 1944"/>
              <a:gd name="T67" fmla="*/ 180 h 230"/>
              <a:gd name="T68" fmla="*/ 980 w 1944"/>
              <a:gd name="T69" fmla="*/ 198 h 230"/>
              <a:gd name="T70" fmla="*/ 883 w 1944"/>
              <a:gd name="T71" fmla="*/ 176 h 230"/>
              <a:gd name="T72" fmla="*/ 825 w 1944"/>
              <a:gd name="T73" fmla="*/ 149 h 230"/>
              <a:gd name="T74" fmla="*/ 771 w 1944"/>
              <a:gd name="T75" fmla="*/ 137 h 230"/>
              <a:gd name="T76" fmla="*/ 730 w 1944"/>
              <a:gd name="T77" fmla="*/ 99 h 230"/>
              <a:gd name="T78" fmla="*/ 685 w 1944"/>
              <a:gd name="T79" fmla="*/ 38 h 230"/>
              <a:gd name="T80" fmla="*/ 655 w 1944"/>
              <a:gd name="T81" fmla="*/ 68 h 230"/>
              <a:gd name="T82" fmla="*/ 537 w 1944"/>
              <a:gd name="T83" fmla="*/ 7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5" name="Freeform 7">
            <a:extLst>
              <a:ext uri="{FF2B5EF4-FFF2-40B4-BE49-F238E27FC236}">
                <a16:creationId xmlns:a16="http://schemas.microsoft.com/office/drawing/2014/main" id="{87AB5169-21A7-E643-8EBD-C93EB4714B11}"/>
              </a:ext>
            </a:extLst>
          </p:cNvPr>
          <p:cNvSpPr>
            <a:spLocks/>
          </p:cNvSpPr>
          <p:nvPr/>
        </p:nvSpPr>
        <p:spPr bwMode="auto">
          <a:xfrm>
            <a:off x="6743701" y="358775"/>
            <a:ext cx="258233" cy="649288"/>
          </a:xfrm>
          <a:custGeom>
            <a:avLst/>
            <a:gdLst>
              <a:gd name="T0" fmla="*/ 82 w 122"/>
              <a:gd name="T1" fmla="*/ 10 h 409"/>
              <a:gd name="T2" fmla="*/ 75 w 122"/>
              <a:gd name="T3" fmla="*/ 40 h 409"/>
              <a:gd name="T4" fmla="*/ 121 w 122"/>
              <a:gd name="T5" fmla="*/ 44 h 409"/>
              <a:gd name="T6" fmla="*/ 103 w 122"/>
              <a:gd name="T7" fmla="*/ 98 h 409"/>
              <a:gd name="T8" fmla="*/ 105 w 122"/>
              <a:gd name="T9" fmla="*/ 140 h 409"/>
              <a:gd name="T10" fmla="*/ 116 w 122"/>
              <a:gd name="T11" fmla="*/ 176 h 409"/>
              <a:gd name="T12" fmla="*/ 97 w 122"/>
              <a:gd name="T13" fmla="*/ 214 h 409"/>
              <a:gd name="T14" fmla="*/ 90 w 122"/>
              <a:gd name="T15" fmla="*/ 252 h 409"/>
              <a:gd name="T16" fmla="*/ 82 w 122"/>
              <a:gd name="T17" fmla="*/ 290 h 409"/>
              <a:gd name="T18" fmla="*/ 66 w 122"/>
              <a:gd name="T19" fmla="*/ 316 h 409"/>
              <a:gd name="T20" fmla="*/ 51 w 122"/>
              <a:gd name="T21" fmla="*/ 342 h 409"/>
              <a:gd name="T22" fmla="*/ 32 w 122"/>
              <a:gd name="T23" fmla="*/ 368 h 409"/>
              <a:gd name="T24" fmla="*/ 21 w 122"/>
              <a:gd name="T25" fmla="*/ 386 h 409"/>
              <a:gd name="T26" fmla="*/ 0 w 122"/>
              <a:gd name="T27" fmla="*/ 408 h 409"/>
              <a:gd name="T28" fmla="*/ 12 w 122"/>
              <a:gd name="T29" fmla="*/ 368 h 409"/>
              <a:gd name="T30" fmla="*/ 38 w 122"/>
              <a:gd name="T31" fmla="*/ 340 h 409"/>
              <a:gd name="T32" fmla="*/ 34 w 122"/>
              <a:gd name="T33" fmla="*/ 308 h 409"/>
              <a:gd name="T34" fmla="*/ 58 w 122"/>
              <a:gd name="T35" fmla="*/ 268 h 409"/>
              <a:gd name="T36" fmla="*/ 71 w 122"/>
              <a:gd name="T37" fmla="*/ 220 h 409"/>
              <a:gd name="T38" fmla="*/ 64 w 122"/>
              <a:gd name="T39" fmla="*/ 174 h 409"/>
              <a:gd name="T40" fmla="*/ 69 w 122"/>
              <a:gd name="T41" fmla="*/ 136 h 409"/>
              <a:gd name="T42" fmla="*/ 64 w 122"/>
              <a:gd name="T43" fmla="*/ 110 h 409"/>
              <a:gd name="T44" fmla="*/ 30 w 122"/>
              <a:gd name="T45" fmla="*/ 58 h 409"/>
              <a:gd name="T46" fmla="*/ 10 w 122"/>
              <a:gd name="T47" fmla="*/ 6 h 409"/>
              <a:gd name="T48" fmla="*/ 79 w 122"/>
              <a:gd name="T49" fmla="*/ 0 h 409"/>
              <a:gd name="T50" fmla="*/ 82 w 122"/>
              <a:gd name="T51" fmla="*/ 1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6" name="Freeform 8">
            <a:extLst>
              <a:ext uri="{FF2B5EF4-FFF2-40B4-BE49-F238E27FC236}">
                <a16:creationId xmlns:a16="http://schemas.microsoft.com/office/drawing/2014/main" id="{D4EE918F-1BA8-014E-80BC-275BD175C72B}"/>
              </a:ext>
            </a:extLst>
          </p:cNvPr>
          <p:cNvSpPr>
            <a:spLocks/>
          </p:cNvSpPr>
          <p:nvPr/>
        </p:nvSpPr>
        <p:spPr bwMode="auto">
          <a:xfrm>
            <a:off x="4070351" y="4764"/>
            <a:ext cx="4123267" cy="642937"/>
          </a:xfrm>
          <a:custGeom>
            <a:avLst/>
            <a:gdLst>
              <a:gd name="T0" fmla="*/ 0 w 1948"/>
              <a:gd name="T1" fmla="*/ 405 h 405"/>
              <a:gd name="T2" fmla="*/ 8 w 1948"/>
              <a:gd name="T3" fmla="*/ 238 h 405"/>
              <a:gd name="T4" fmla="*/ 37 w 1948"/>
              <a:gd name="T5" fmla="*/ 199 h 405"/>
              <a:gd name="T6" fmla="*/ 88 w 1948"/>
              <a:gd name="T7" fmla="*/ 224 h 405"/>
              <a:gd name="T8" fmla="*/ 135 w 1948"/>
              <a:gd name="T9" fmla="*/ 195 h 405"/>
              <a:gd name="T10" fmla="*/ 185 w 1948"/>
              <a:gd name="T11" fmla="*/ 222 h 405"/>
              <a:gd name="T12" fmla="*/ 242 w 1948"/>
              <a:gd name="T13" fmla="*/ 222 h 405"/>
              <a:gd name="T14" fmla="*/ 330 w 1948"/>
              <a:gd name="T15" fmla="*/ 211 h 405"/>
              <a:gd name="T16" fmla="*/ 395 w 1948"/>
              <a:gd name="T17" fmla="*/ 186 h 405"/>
              <a:gd name="T18" fmla="*/ 458 w 1948"/>
              <a:gd name="T19" fmla="*/ 211 h 405"/>
              <a:gd name="T20" fmla="*/ 495 w 1948"/>
              <a:gd name="T21" fmla="*/ 219 h 405"/>
              <a:gd name="T22" fmla="*/ 573 w 1948"/>
              <a:gd name="T23" fmla="*/ 210 h 405"/>
              <a:gd name="T24" fmla="*/ 712 w 1948"/>
              <a:gd name="T25" fmla="*/ 184 h 405"/>
              <a:gd name="T26" fmla="*/ 791 w 1948"/>
              <a:gd name="T27" fmla="*/ 124 h 405"/>
              <a:gd name="T28" fmla="*/ 776 w 1948"/>
              <a:gd name="T29" fmla="*/ 181 h 405"/>
              <a:gd name="T30" fmla="*/ 842 w 1948"/>
              <a:gd name="T31" fmla="*/ 203 h 405"/>
              <a:gd name="T32" fmla="*/ 887 w 1948"/>
              <a:gd name="T33" fmla="*/ 243 h 405"/>
              <a:gd name="T34" fmla="*/ 929 w 1948"/>
              <a:gd name="T35" fmla="*/ 275 h 405"/>
              <a:gd name="T36" fmla="*/ 955 w 1948"/>
              <a:gd name="T37" fmla="*/ 275 h 405"/>
              <a:gd name="T38" fmla="*/ 921 w 1948"/>
              <a:gd name="T39" fmla="*/ 223 h 405"/>
              <a:gd name="T40" fmla="*/ 889 w 1948"/>
              <a:gd name="T41" fmla="*/ 156 h 405"/>
              <a:gd name="T42" fmla="*/ 867 w 1948"/>
              <a:gd name="T43" fmla="*/ 122 h 405"/>
              <a:gd name="T44" fmla="*/ 910 w 1948"/>
              <a:gd name="T45" fmla="*/ 90 h 405"/>
              <a:gd name="T46" fmla="*/ 849 w 1948"/>
              <a:gd name="T47" fmla="*/ 80 h 405"/>
              <a:gd name="T48" fmla="*/ 951 w 1948"/>
              <a:gd name="T49" fmla="*/ 58 h 405"/>
              <a:gd name="T50" fmla="*/ 1072 w 1948"/>
              <a:gd name="T51" fmla="*/ 78 h 405"/>
              <a:gd name="T52" fmla="*/ 1142 w 1948"/>
              <a:gd name="T53" fmla="*/ 86 h 405"/>
              <a:gd name="T54" fmla="*/ 1225 w 1948"/>
              <a:gd name="T55" fmla="*/ 164 h 405"/>
              <a:gd name="T56" fmla="*/ 1313 w 1948"/>
              <a:gd name="T57" fmla="*/ 214 h 405"/>
              <a:gd name="T58" fmla="*/ 1394 w 1948"/>
              <a:gd name="T59" fmla="*/ 217 h 405"/>
              <a:gd name="T60" fmla="*/ 1471 w 1948"/>
              <a:gd name="T61" fmla="*/ 195 h 405"/>
              <a:gd name="T62" fmla="*/ 1517 w 1948"/>
              <a:gd name="T63" fmla="*/ 214 h 405"/>
              <a:gd name="T64" fmla="*/ 1555 w 1948"/>
              <a:gd name="T65" fmla="*/ 198 h 405"/>
              <a:gd name="T66" fmla="*/ 1608 w 1948"/>
              <a:gd name="T67" fmla="*/ 224 h 405"/>
              <a:gd name="T68" fmla="*/ 1651 w 1948"/>
              <a:gd name="T69" fmla="*/ 222 h 405"/>
              <a:gd name="T70" fmla="*/ 1686 w 1948"/>
              <a:gd name="T71" fmla="*/ 199 h 405"/>
              <a:gd name="T72" fmla="*/ 1742 w 1948"/>
              <a:gd name="T73" fmla="*/ 225 h 405"/>
              <a:gd name="T74" fmla="*/ 1789 w 1948"/>
              <a:gd name="T75" fmla="*/ 214 h 405"/>
              <a:gd name="T76" fmla="*/ 1830 w 1948"/>
              <a:gd name="T77" fmla="*/ 229 h 405"/>
              <a:gd name="T78" fmla="*/ 1898 w 1948"/>
              <a:gd name="T79" fmla="*/ 211 h 405"/>
              <a:gd name="T80" fmla="*/ 1936 w 1948"/>
              <a:gd name="T81" fmla="*/ 254 h 405"/>
              <a:gd name="T82" fmla="*/ 1948 w 1948"/>
              <a:gd name="T83" fmla="*/ 238 h 405"/>
              <a:gd name="T84" fmla="*/ 1940 w 1948"/>
              <a:gd name="T85" fmla="*/ 170 h 405"/>
              <a:gd name="T86" fmla="*/ 1881 w 1948"/>
              <a:gd name="T87" fmla="*/ 140 h 405"/>
              <a:gd name="T88" fmla="*/ 1807 w 1948"/>
              <a:gd name="T89" fmla="*/ 152 h 405"/>
              <a:gd name="T90" fmla="*/ 1742 w 1948"/>
              <a:gd name="T91" fmla="*/ 140 h 405"/>
              <a:gd name="T92" fmla="*/ 1648 w 1948"/>
              <a:gd name="T93" fmla="*/ 142 h 405"/>
              <a:gd name="T94" fmla="*/ 1580 w 1948"/>
              <a:gd name="T95" fmla="*/ 140 h 405"/>
              <a:gd name="T96" fmla="*/ 1514 w 1948"/>
              <a:gd name="T97" fmla="*/ 145 h 405"/>
              <a:gd name="T98" fmla="*/ 1442 w 1948"/>
              <a:gd name="T99" fmla="*/ 145 h 405"/>
              <a:gd name="T100" fmla="*/ 1365 w 1948"/>
              <a:gd name="T101" fmla="*/ 146 h 405"/>
              <a:gd name="T102" fmla="*/ 1310 w 1948"/>
              <a:gd name="T103" fmla="*/ 145 h 405"/>
              <a:gd name="T104" fmla="*/ 1244 w 1948"/>
              <a:gd name="T105" fmla="*/ 102 h 405"/>
              <a:gd name="T106" fmla="*/ 1153 w 1948"/>
              <a:gd name="T107" fmla="*/ 39 h 405"/>
              <a:gd name="T108" fmla="*/ 1008 w 1948"/>
              <a:gd name="T109" fmla="*/ 0 h 405"/>
              <a:gd name="T110" fmla="*/ 821 w 1948"/>
              <a:gd name="T111" fmla="*/ 31 h 405"/>
              <a:gd name="T112" fmla="*/ 676 w 1948"/>
              <a:gd name="T113" fmla="*/ 130 h 405"/>
              <a:gd name="T114" fmla="*/ 558 w 1948"/>
              <a:gd name="T115" fmla="*/ 152 h 405"/>
              <a:gd name="T116" fmla="*/ 395 w 1948"/>
              <a:gd name="T117" fmla="*/ 147 h 405"/>
              <a:gd name="T118" fmla="*/ 234 w 1948"/>
              <a:gd name="T119" fmla="*/ 147 h 405"/>
              <a:gd name="T120" fmla="*/ 51 w 1948"/>
              <a:gd name="T121" fmla="*/ 142 h 405"/>
              <a:gd name="T122" fmla="*/ 4 w 1948"/>
              <a:gd name="T123" fmla="*/ 172 h 405"/>
              <a:gd name="T124" fmla="*/ 0 w 1948"/>
              <a:gd name="T125" fmla="*/ 271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3737" name="Freeform 9">
            <a:extLst>
              <a:ext uri="{FF2B5EF4-FFF2-40B4-BE49-F238E27FC236}">
                <a16:creationId xmlns:a16="http://schemas.microsoft.com/office/drawing/2014/main" id="{CBB193D8-D14F-084A-89C8-7AF60B9DF0E0}"/>
              </a:ext>
            </a:extLst>
          </p:cNvPr>
          <p:cNvSpPr>
            <a:spLocks/>
          </p:cNvSpPr>
          <p:nvPr/>
        </p:nvSpPr>
        <p:spPr bwMode="auto">
          <a:xfrm>
            <a:off x="5308601" y="334964"/>
            <a:ext cx="190500" cy="638175"/>
          </a:xfrm>
          <a:custGeom>
            <a:avLst/>
            <a:gdLst>
              <a:gd name="T0" fmla="*/ 21 w 90"/>
              <a:gd name="T1" fmla="*/ 10 h 402"/>
              <a:gd name="T2" fmla="*/ 28 w 90"/>
              <a:gd name="T3" fmla="*/ 40 h 402"/>
              <a:gd name="T4" fmla="*/ 21 w 90"/>
              <a:gd name="T5" fmla="*/ 54 h 402"/>
              <a:gd name="T6" fmla="*/ 10 w 90"/>
              <a:gd name="T7" fmla="*/ 99 h 402"/>
              <a:gd name="T8" fmla="*/ 2 w 90"/>
              <a:gd name="T9" fmla="*/ 138 h 402"/>
              <a:gd name="T10" fmla="*/ 0 w 90"/>
              <a:gd name="T11" fmla="*/ 173 h 402"/>
              <a:gd name="T12" fmla="*/ 8 w 90"/>
              <a:gd name="T13" fmla="*/ 215 h 402"/>
              <a:gd name="T14" fmla="*/ 13 w 90"/>
              <a:gd name="T15" fmla="*/ 256 h 402"/>
              <a:gd name="T16" fmla="*/ 21 w 90"/>
              <a:gd name="T17" fmla="*/ 295 h 402"/>
              <a:gd name="T18" fmla="*/ 43 w 90"/>
              <a:gd name="T19" fmla="*/ 319 h 402"/>
              <a:gd name="T20" fmla="*/ 52 w 90"/>
              <a:gd name="T21" fmla="*/ 348 h 402"/>
              <a:gd name="T22" fmla="*/ 71 w 90"/>
              <a:gd name="T23" fmla="*/ 374 h 402"/>
              <a:gd name="T24" fmla="*/ 89 w 90"/>
              <a:gd name="T25" fmla="*/ 401 h 402"/>
              <a:gd name="T26" fmla="*/ 82 w 90"/>
              <a:gd name="T27" fmla="*/ 376 h 402"/>
              <a:gd name="T28" fmla="*/ 65 w 90"/>
              <a:gd name="T29" fmla="*/ 346 h 402"/>
              <a:gd name="T30" fmla="*/ 69 w 90"/>
              <a:gd name="T31" fmla="*/ 313 h 402"/>
              <a:gd name="T32" fmla="*/ 45 w 90"/>
              <a:gd name="T33" fmla="*/ 272 h 402"/>
              <a:gd name="T34" fmla="*/ 23 w 90"/>
              <a:gd name="T35" fmla="*/ 223 h 402"/>
              <a:gd name="T36" fmla="*/ 19 w 90"/>
              <a:gd name="T37" fmla="*/ 150 h 402"/>
              <a:gd name="T38" fmla="*/ 28 w 90"/>
              <a:gd name="T39" fmla="*/ 103 h 402"/>
              <a:gd name="T40" fmla="*/ 41 w 90"/>
              <a:gd name="T41" fmla="*/ 54 h 402"/>
              <a:gd name="T42" fmla="*/ 43 w 90"/>
              <a:gd name="T43" fmla="*/ 20 h 402"/>
              <a:gd name="T44" fmla="*/ 23 w 90"/>
              <a:gd name="T45" fmla="*/ 0 h 402"/>
              <a:gd name="T46" fmla="*/ 21 w 90"/>
              <a:gd name="T47" fmla="*/ 1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3738" name="Group 10">
            <a:extLst>
              <a:ext uri="{FF2B5EF4-FFF2-40B4-BE49-F238E27FC236}">
                <a16:creationId xmlns:a16="http://schemas.microsoft.com/office/drawing/2014/main" id="{118B7D34-DD86-5D44-BE82-F34F0EEE0422}"/>
              </a:ext>
            </a:extLst>
          </p:cNvPr>
          <p:cNvGrpSpPr>
            <a:grpSpLocks/>
          </p:cNvGrpSpPr>
          <p:nvPr/>
        </p:nvGrpSpPr>
        <p:grpSpPr bwMode="auto">
          <a:xfrm>
            <a:off x="179918" y="209550"/>
            <a:ext cx="3744383" cy="844550"/>
            <a:chOff x="85" y="132"/>
            <a:chExt cx="1769" cy="532"/>
          </a:xfrm>
        </p:grpSpPr>
        <p:sp>
          <p:nvSpPr>
            <p:cNvPr id="73739" name="Freeform 11">
              <a:extLst>
                <a:ext uri="{FF2B5EF4-FFF2-40B4-BE49-F238E27FC236}">
                  <a16:creationId xmlns:a16="http://schemas.microsoft.com/office/drawing/2014/main" id="{A8686166-DE80-9846-9E72-F4F308F9C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>
                <a:gd name="T0" fmla="*/ 23 w 1761"/>
                <a:gd name="T1" fmla="*/ 6 h 427"/>
                <a:gd name="T2" fmla="*/ 37 w 1761"/>
                <a:gd name="T3" fmla="*/ 0 h 427"/>
                <a:gd name="T4" fmla="*/ 1706 w 1761"/>
                <a:gd name="T5" fmla="*/ 0 h 427"/>
                <a:gd name="T6" fmla="*/ 1725 w 1761"/>
                <a:gd name="T7" fmla="*/ 4 h 427"/>
                <a:gd name="T8" fmla="*/ 1739 w 1761"/>
                <a:gd name="T9" fmla="*/ 15 h 427"/>
                <a:gd name="T10" fmla="*/ 1751 w 1761"/>
                <a:gd name="T11" fmla="*/ 42 h 427"/>
                <a:gd name="T12" fmla="*/ 1758 w 1761"/>
                <a:gd name="T13" fmla="*/ 74 h 427"/>
                <a:gd name="T14" fmla="*/ 1760 w 1761"/>
                <a:gd name="T15" fmla="*/ 110 h 427"/>
                <a:gd name="T16" fmla="*/ 1760 w 1761"/>
                <a:gd name="T17" fmla="*/ 426 h 427"/>
                <a:gd name="T18" fmla="*/ 66 w 1761"/>
                <a:gd name="T19" fmla="*/ 426 h 427"/>
                <a:gd name="T20" fmla="*/ 0 w 1761"/>
                <a:gd name="T21" fmla="*/ 426 h 427"/>
                <a:gd name="T22" fmla="*/ 0 w 1761"/>
                <a:gd name="T23" fmla="*/ 132 h 427"/>
                <a:gd name="T24" fmla="*/ 0 w 1761"/>
                <a:gd name="T25" fmla="*/ 89 h 427"/>
                <a:gd name="T26" fmla="*/ 7 w 1761"/>
                <a:gd name="T27" fmla="*/ 47 h 427"/>
                <a:gd name="T28" fmla="*/ 13 w 1761"/>
                <a:gd name="T29" fmla="*/ 25 h 427"/>
                <a:gd name="T30" fmla="*/ 23 w 1761"/>
                <a:gd name="T31" fmla="*/ 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0" name="Freeform 12">
              <a:extLst>
                <a:ext uri="{FF2B5EF4-FFF2-40B4-BE49-F238E27FC236}">
                  <a16:creationId xmlns:a16="http://schemas.microsoft.com/office/drawing/2014/main" id="{08EE813A-B8B9-A74B-85AD-A92B9366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>
                <a:gd name="T0" fmla="*/ 85 w 1761"/>
                <a:gd name="T1" fmla="*/ 63 h 185"/>
                <a:gd name="T2" fmla="*/ 138 w 1761"/>
                <a:gd name="T3" fmla="*/ 63 h 185"/>
                <a:gd name="T4" fmla="*/ 180 w 1761"/>
                <a:gd name="T5" fmla="*/ 95 h 185"/>
                <a:gd name="T6" fmla="*/ 248 w 1761"/>
                <a:gd name="T7" fmla="*/ 76 h 185"/>
                <a:gd name="T8" fmla="*/ 325 w 1761"/>
                <a:gd name="T9" fmla="*/ 67 h 185"/>
                <a:gd name="T10" fmla="*/ 379 w 1761"/>
                <a:gd name="T11" fmla="*/ 86 h 185"/>
                <a:gd name="T12" fmla="*/ 438 w 1761"/>
                <a:gd name="T13" fmla="*/ 76 h 185"/>
                <a:gd name="T14" fmla="*/ 532 w 1761"/>
                <a:gd name="T15" fmla="*/ 82 h 185"/>
                <a:gd name="T16" fmla="*/ 592 w 1761"/>
                <a:gd name="T17" fmla="*/ 95 h 185"/>
                <a:gd name="T18" fmla="*/ 663 w 1761"/>
                <a:gd name="T19" fmla="*/ 57 h 185"/>
                <a:gd name="T20" fmla="*/ 716 w 1761"/>
                <a:gd name="T21" fmla="*/ 90 h 185"/>
                <a:gd name="T22" fmla="*/ 787 w 1761"/>
                <a:gd name="T23" fmla="*/ 85 h 185"/>
                <a:gd name="T24" fmla="*/ 824 w 1761"/>
                <a:gd name="T25" fmla="*/ 90 h 185"/>
                <a:gd name="T26" fmla="*/ 857 w 1761"/>
                <a:gd name="T27" fmla="*/ 57 h 185"/>
                <a:gd name="T28" fmla="*/ 899 w 1761"/>
                <a:gd name="T29" fmla="*/ 34 h 185"/>
                <a:gd name="T30" fmla="*/ 949 w 1761"/>
                <a:gd name="T31" fmla="*/ 31 h 185"/>
                <a:gd name="T32" fmla="*/ 991 w 1761"/>
                <a:gd name="T33" fmla="*/ 22 h 185"/>
                <a:gd name="T34" fmla="*/ 1030 w 1761"/>
                <a:gd name="T35" fmla="*/ 48 h 185"/>
                <a:gd name="T36" fmla="*/ 1071 w 1761"/>
                <a:gd name="T37" fmla="*/ 67 h 185"/>
                <a:gd name="T38" fmla="*/ 1138 w 1761"/>
                <a:gd name="T39" fmla="*/ 53 h 185"/>
                <a:gd name="T40" fmla="*/ 1168 w 1761"/>
                <a:gd name="T41" fmla="*/ 89 h 185"/>
                <a:gd name="T42" fmla="*/ 1215 w 1761"/>
                <a:gd name="T43" fmla="*/ 95 h 185"/>
                <a:gd name="T44" fmla="*/ 1293 w 1761"/>
                <a:gd name="T45" fmla="*/ 95 h 185"/>
                <a:gd name="T46" fmla="*/ 1340 w 1761"/>
                <a:gd name="T47" fmla="*/ 79 h 185"/>
                <a:gd name="T48" fmla="*/ 1376 w 1761"/>
                <a:gd name="T49" fmla="*/ 86 h 185"/>
                <a:gd name="T50" fmla="*/ 1418 w 1761"/>
                <a:gd name="T51" fmla="*/ 57 h 185"/>
                <a:gd name="T52" fmla="*/ 1478 w 1761"/>
                <a:gd name="T53" fmla="*/ 53 h 185"/>
                <a:gd name="T54" fmla="*/ 1528 w 1761"/>
                <a:gd name="T55" fmla="*/ 22 h 185"/>
                <a:gd name="T56" fmla="*/ 1567 w 1761"/>
                <a:gd name="T57" fmla="*/ 15 h 185"/>
                <a:gd name="T58" fmla="*/ 1617 w 1761"/>
                <a:gd name="T59" fmla="*/ 27 h 185"/>
                <a:gd name="T60" fmla="*/ 1661 w 1761"/>
                <a:gd name="T61" fmla="*/ 1 h 185"/>
                <a:gd name="T62" fmla="*/ 1703 w 1761"/>
                <a:gd name="T63" fmla="*/ 48 h 185"/>
                <a:gd name="T64" fmla="*/ 1750 w 1761"/>
                <a:gd name="T65" fmla="*/ 24 h 185"/>
                <a:gd name="T66" fmla="*/ 1760 w 1761"/>
                <a:gd name="T67" fmla="*/ 184 h 185"/>
                <a:gd name="T68" fmla="*/ 727 w 1761"/>
                <a:gd name="T69" fmla="*/ 149 h 185"/>
                <a:gd name="T70" fmla="*/ 0 w 1761"/>
                <a:gd name="T71" fmla="*/ 29 h 185"/>
                <a:gd name="T72" fmla="*/ 26 w 1761"/>
                <a:gd name="T73" fmla="*/ 50 h 185"/>
                <a:gd name="T74" fmla="*/ 61 w 1761"/>
                <a:gd name="T75" fmla="*/ 5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1" name="Freeform 13">
              <a:extLst>
                <a:ext uri="{FF2B5EF4-FFF2-40B4-BE49-F238E27FC236}">
                  <a16:creationId xmlns:a16="http://schemas.microsoft.com/office/drawing/2014/main" id="{F5556B03-C8C0-674B-A5B1-9190A78D0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>
                <a:gd name="T0" fmla="*/ 37 w 1761"/>
                <a:gd name="T1" fmla="*/ 185 h 188"/>
                <a:gd name="T2" fmla="*/ 1706 w 1761"/>
                <a:gd name="T3" fmla="*/ 187 h 188"/>
                <a:gd name="T4" fmla="*/ 1739 w 1761"/>
                <a:gd name="T5" fmla="*/ 181 h 188"/>
                <a:gd name="T6" fmla="*/ 1758 w 1761"/>
                <a:gd name="T7" fmla="*/ 158 h 188"/>
                <a:gd name="T8" fmla="*/ 1760 w 1761"/>
                <a:gd name="T9" fmla="*/ 22 h 188"/>
                <a:gd name="T10" fmla="*/ 1736 w 1761"/>
                <a:gd name="T11" fmla="*/ 6 h 188"/>
                <a:gd name="T12" fmla="*/ 1723 w 1761"/>
                <a:gd name="T13" fmla="*/ 51 h 188"/>
                <a:gd name="T14" fmla="*/ 1706 w 1761"/>
                <a:gd name="T15" fmla="*/ 47 h 188"/>
                <a:gd name="T16" fmla="*/ 1671 w 1761"/>
                <a:gd name="T17" fmla="*/ 25 h 188"/>
                <a:gd name="T18" fmla="*/ 1625 w 1761"/>
                <a:gd name="T19" fmla="*/ 32 h 188"/>
                <a:gd name="T20" fmla="*/ 1588 w 1761"/>
                <a:gd name="T21" fmla="*/ 37 h 188"/>
                <a:gd name="T22" fmla="*/ 1554 w 1761"/>
                <a:gd name="T23" fmla="*/ 25 h 188"/>
                <a:gd name="T24" fmla="*/ 1520 w 1761"/>
                <a:gd name="T25" fmla="*/ 40 h 188"/>
                <a:gd name="T26" fmla="*/ 1498 w 1761"/>
                <a:gd name="T27" fmla="*/ 49 h 188"/>
                <a:gd name="T28" fmla="*/ 1445 w 1761"/>
                <a:gd name="T29" fmla="*/ 43 h 188"/>
                <a:gd name="T30" fmla="*/ 1396 w 1761"/>
                <a:gd name="T31" fmla="*/ 36 h 188"/>
                <a:gd name="T32" fmla="*/ 1337 w 1761"/>
                <a:gd name="T33" fmla="*/ 82 h 188"/>
                <a:gd name="T34" fmla="*/ 1293 w 1761"/>
                <a:gd name="T35" fmla="*/ 58 h 188"/>
                <a:gd name="T36" fmla="*/ 1240 w 1761"/>
                <a:gd name="T37" fmla="*/ 56 h 188"/>
                <a:gd name="T38" fmla="*/ 1153 w 1761"/>
                <a:gd name="T39" fmla="*/ 55 h 188"/>
                <a:gd name="T40" fmla="*/ 1112 w 1761"/>
                <a:gd name="T41" fmla="*/ 49 h 188"/>
                <a:gd name="T42" fmla="*/ 1079 w 1761"/>
                <a:gd name="T43" fmla="*/ 36 h 188"/>
                <a:gd name="T44" fmla="*/ 1006 w 1761"/>
                <a:gd name="T45" fmla="*/ 65 h 188"/>
                <a:gd name="T46" fmla="*/ 943 w 1761"/>
                <a:gd name="T47" fmla="*/ 50 h 188"/>
                <a:gd name="T48" fmla="*/ 866 w 1761"/>
                <a:gd name="T49" fmla="*/ 58 h 188"/>
                <a:gd name="T50" fmla="*/ 804 w 1761"/>
                <a:gd name="T51" fmla="*/ 58 h 188"/>
                <a:gd name="T52" fmla="*/ 730 w 1761"/>
                <a:gd name="T53" fmla="*/ 78 h 188"/>
                <a:gd name="T54" fmla="*/ 652 w 1761"/>
                <a:gd name="T55" fmla="*/ 68 h 188"/>
                <a:gd name="T56" fmla="*/ 563 w 1761"/>
                <a:gd name="T57" fmla="*/ 70 h 188"/>
                <a:gd name="T58" fmla="*/ 468 w 1761"/>
                <a:gd name="T59" fmla="*/ 49 h 188"/>
                <a:gd name="T60" fmla="*/ 369 w 1761"/>
                <a:gd name="T61" fmla="*/ 35 h 188"/>
                <a:gd name="T62" fmla="*/ 301 w 1761"/>
                <a:gd name="T63" fmla="*/ 53 h 188"/>
                <a:gd name="T64" fmla="*/ 262 w 1761"/>
                <a:gd name="T65" fmla="*/ 47 h 188"/>
                <a:gd name="T66" fmla="*/ 205 w 1761"/>
                <a:gd name="T67" fmla="*/ 55 h 188"/>
                <a:gd name="T68" fmla="*/ 143 w 1761"/>
                <a:gd name="T69" fmla="*/ 53 h 188"/>
                <a:gd name="T70" fmla="*/ 80 w 1761"/>
                <a:gd name="T71" fmla="*/ 65 h 188"/>
                <a:gd name="T72" fmla="*/ 16 w 1761"/>
                <a:gd name="T73" fmla="*/ 56 h 188"/>
                <a:gd name="T74" fmla="*/ 2 w 1761"/>
                <a:gd name="T75" fmla="*/ 111 h 188"/>
                <a:gd name="T76" fmla="*/ 13 w 1761"/>
                <a:gd name="T77" fmla="*/ 17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2" name="Freeform 14">
              <a:extLst>
                <a:ext uri="{FF2B5EF4-FFF2-40B4-BE49-F238E27FC236}">
                  <a16:creationId xmlns:a16="http://schemas.microsoft.com/office/drawing/2014/main" id="{80FC327F-0F03-6947-BCEE-225DC3B01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>
                <a:gd name="T0" fmla="*/ 0 w 1733"/>
                <a:gd name="T1" fmla="*/ 185 h 245"/>
                <a:gd name="T2" fmla="*/ 4 w 1733"/>
                <a:gd name="T3" fmla="*/ 196 h 245"/>
                <a:gd name="T4" fmla="*/ 7 w 1733"/>
                <a:gd name="T5" fmla="*/ 88 h 245"/>
                <a:gd name="T6" fmla="*/ 22 w 1733"/>
                <a:gd name="T7" fmla="*/ 44 h 245"/>
                <a:gd name="T8" fmla="*/ 82 w 1733"/>
                <a:gd name="T9" fmla="*/ 39 h 245"/>
                <a:gd name="T10" fmla="*/ 198 w 1733"/>
                <a:gd name="T11" fmla="*/ 45 h 245"/>
                <a:gd name="T12" fmla="*/ 308 w 1733"/>
                <a:gd name="T13" fmla="*/ 42 h 245"/>
                <a:gd name="T14" fmla="*/ 437 w 1733"/>
                <a:gd name="T15" fmla="*/ 45 h 245"/>
                <a:gd name="T16" fmla="*/ 525 w 1733"/>
                <a:gd name="T17" fmla="*/ 39 h 245"/>
                <a:gd name="T18" fmla="*/ 598 w 1733"/>
                <a:gd name="T19" fmla="*/ 39 h 245"/>
                <a:gd name="T20" fmla="*/ 708 w 1733"/>
                <a:gd name="T21" fmla="*/ 51 h 245"/>
                <a:gd name="T22" fmla="*/ 788 w 1733"/>
                <a:gd name="T23" fmla="*/ 53 h 245"/>
                <a:gd name="T24" fmla="*/ 878 w 1733"/>
                <a:gd name="T25" fmla="*/ 45 h 245"/>
                <a:gd name="T26" fmla="*/ 986 w 1733"/>
                <a:gd name="T27" fmla="*/ 61 h 245"/>
                <a:gd name="T28" fmla="*/ 1071 w 1733"/>
                <a:gd name="T29" fmla="*/ 57 h 245"/>
                <a:gd name="T30" fmla="*/ 1150 w 1733"/>
                <a:gd name="T31" fmla="*/ 49 h 245"/>
                <a:gd name="T32" fmla="*/ 1241 w 1733"/>
                <a:gd name="T33" fmla="*/ 54 h 245"/>
                <a:gd name="T34" fmla="*/ 1319 w 1733"/>
                <a:gd name="T35" fmla="*/ 49 h 245"/>
                <a:gd name="T36" fmla="*/ 1395 w 1733"/>
                <a:gd name="T37" fmla="*/ 44 h 245"/>
                <a:gd name="T38" fmla="*/ 1449 w 1733"/>
                <a:gd name="T39" fmla="*/ 48 h 245"/>
                <a:gd name="T40" fmla="*/ 1557 w 1733"/>
                <a:gd name="T41" fmla="*/ 39 h 245"/>
                <a:gd name="T42" fmla="*/ 1665 w 1733"/>
                <a:gd name="T43" fmla="*/ 51 h 245"/>
                <a:gd name="T44" fmla="*/ 1703 w 1733"/>
                <a:gd name="T45" fmla="*/ 71 h 245"/>
                <a:gd name="T46" fmla="*/ 1721 w 1733"/>
                <a:gd name="T47" fmla="*/ 104 h 245"/>
                <a:gd name="T48" fmla="*/ 1732 w 1733"/>
                <a:gd name="T49" fmla="*/ 189 h 245"/>
                <a:gd name="T50" fmla="*/ 1732 w 1733"/>
                <a:gd name="T51" fmla="*/ 63 h 245"/>
                <a:gd name="T52" fmla="*/ 1725 w 1733"/>
                <a:gd name="T53" fmla="*/ 25 h 245"/>
                <a:gd name="T54" fmla="*/ 1606 w 1733"/>
                <a:gd name="T55" fmla="*/ 9 h 245"/>
                <a:gd name="T56" fmla="*/ 1510 w 1733"/>
                <a:gd name="T57" fmla="*/ 2 h 245"/>
                <a:gd name="T58" fmla="*/ 1443 w 1733"/>
                <a:gd name="T59" fmla="*/ 5 h 245"/>
                <a:gd name="T60" fmla="*/ 1349 w 1733"/>
                <a:gd name="T61" fmla="*/ 12 h 245"/>
                <a:gd name="T62" fmla="*/ 1182 w 1733"/>
                <a:gd name="T63" fmla="*/ 9 h 245"/>
                <a:gd name="T64" fmla="*/ 1067 w 1733"/>
                <a:gd name="T65" fmla="*/ 10 h 245"/>
                <a:gd name="T66" fmla="*/ 986 w 1733"/>
                <a:gd name="T67" fmla="*/ 9 h 245"/>
                <a:gd name="T68" fmla="*/ 923 w 1733"/>
                <a:gd name="T69" fmla="*/ 6 h 245"/>
                <a:gd name="T70" fmla="*/ 813 w 1733"/>
                <a:gd name="T71" fmla="*/ 9 h 245"/>
                <a:gd name="T72" fmla="*/ 681 w 1733"/>
                <a:gd name="T73" fmla="*/ 10 h 245"/>
                <a:gd name="T74" fmla="*/ 531 w 1733"/>
                <a:gd name="T75" fmla="*/ 6 h 245"/>
                <a:gd name="T76" fmla="*/ 463 w 1733"/>
                <a:gd name="T77" fmla="*/ 4 h 245"/>
                <a:gd name="T78" fmla="*/ 351 w 1733"/>
                <a:gd name="T79" fmla="*/ 4 h 245"/>
                <a:gd name="T80" fmla="*/ 208 w 1733"/>
                <a:gd name="T81" fmla="*/ 4 h 245"/>
                <a:gd name="T82" fmla="*/ 87 w 1733"/>
                <a:gd name="T83" fmla="*/ 0 h 245"/>
                <a:gd name="T84" fmla="*/ 28 w 1733"/>
                <a:gd name="T85" fmla="*/ 2 h 245"/>
                <a:gd name="T86" fmla="*/ 4 w 1733"/>
                <a:gd name="T87" fmla="*/ 27 h 245"/>
                <a:gd name="T88" fmla="*/ 0 w 1733"/>
                <a:gd name="T89" fmla="*/ 8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3" name="Freeform 15">
              <a:extLst>
                <a:ext uri="{FF2B5EF4-FFF2-40B4-BE49-F238E27FC236}">
                  <a16:creationId xmlns:a16="http://schemas.microsoft.com/office/drawing/2014/main" id="{D077515A-D195-8E4C-AA00-AEC9A71EB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>
                <a:gd name="T0" fmla="*/ 0 w 1733"/>
                <a:gd name="T1" fmla="*/ 24 h 100"/>
                <a:gd name="T2" fmla="*/ 4 w 1733"/>
                <a:gd name="T3" fmla="*/ 19 h 100"/>
                <a:gd name="T4" fmla="*/ 6 w 1733"/>
                <a:gd name="T5" fmla="*/ 63 h 100"/>
                <a:gd name="T6" fmla="*/ 22 w 1733"/>
                <a:gd name="T7" fmla="*/ 80 h 100"/>
                <a:gd name="T8" fmla="*/ 48 w 1733"/>
                <a:gd name="T9" fmla="*/ 76 h 100"/>
                <a:gd name="T10" fmla="*/ 90 w 1733"/>
                <a:gd name="T11" fmla="*/ 76 h 100"/>
                <a:gd name="T12" fmla="*/ 132 w 1733"/>
                <a:gd name="T13" fmla="*/ 78 h 100"/>
                <a:gd name="T14" fmla="*/ 156 w 1733"/>
                <a:gd name="T15" fmla="*/ 80 h 100"/>
                <a:gd name="T16" fmla="*/ 202 w 1733"/>
                <a:gd name="T17" fmla="*/ 75 h 100"/>
                <a:gd name="T18" fmla="*/ 266 w 1733"/>
                <a:gd name="T19" fmla="*/ 80 h 100"/>
                <a:gd name="T20" fmla="*/ 336 w 1733"/>
                <a:gd name="T21" fmla="*/ 79 h 100"/>
                <a:gd name="T22" fmla="*/ 390 w 1733"/>
                <a:gd name="T23" fmla="*/ 82 h 100"/>
                <a:gd name="T24" fmla="*/ 421 w 1733"/>
                <a:gd name="T25" fmla="*/ 81 h 100"/>
                <a:gd name="T26" fmla="*/ 525 w 1733"/>
                <a:gd name="T27" fmla="*/ 83 h 100"/>
                <a:gd name="T28" fmla="*/ 590 w 1733"/>
                <a:gd name="T29" fmla="*/ 76 h 100"/>
                <a:gd name="T30" fmla="*/ 656 w 1733"/>
                <a:gd name="T31" fmla="*/ 78 h 100"/>
                <a:gd name="T32" fmla="*/ 708 w 1733"/>
                <a:gd name="T33" fmla="*/ 78 h 100"/>
                <a:gd name="T34" fmla="*/ 788 w 1733"/>
                <a:gd name="T35" fmla="*/ 77 h 100"/>
                <a:gd name="T36" fmla="*/ 850 w 1733"/>
                <a:gd name="T37" fmla="*/ 71 h 100"/>
                <a:gd name="T38" fmla="*/ 942 w 1733"/>
                <a:gd name="T39" fmla="*/ 73 h 100"/>
                <a:gd name="T40" fmla="*/ 1055 w 1733"/>
                <a:gd name="T41" fmla="*/ 76 h 100"/>
                <a:gd name="T42" fmla="*/ 1121 w 1733"/>
                <a:gd name="T43" fmla="*/ 71 h 100"/>
                <a:gd name="T44" fmla="*/ 1150 w 1733"/>
                <a:gd name="T45" fmla="*/ 79 h 100"/>
                <a:gd name="T46" fmla="*/ 1237 w 1733"/>
                <a:gd name="T47" fmla="*/ 79 h 100"/>
                <a:gd name="T48" fmla="*/ 1308 w 1733"/>
                <a:gd name="T49" fmla="*/ 79 h 100"/>
                <a:gd name="T50" fmla="*/ 1332 w 1733"/>
                <a:gd name="T51" fmla="*/ 75 h 100"/>
                <a:gd name="T52" fmla="*/ 1373 w 1733"/>
                <a:gd name="T53" fmla="*/ 80 h 100"/>
                <a:gd name="T54" fmla="*/ 1394 w 1733"/>
                <a:gd name="T55" fmla="*/ 80 h 100"/>
                <a:gd name="T56" fmla="*/ 1451 w 1733"/>
                <a:gd name="T57" fmla="*/ 80 h 100"/>
                <a:gd name="T58" fmla="*/ 1499 w 1733"/>
                <a:gd name="T59" fmla="*/ 77 h 100"/>
                <a:gd name="T60" fmla="*/ 1578 w 1733"/>
                <a:gd name="T61" fmla="*/ 74 h 100"/>
                <a:gd name="T62" fmla="*/ 1687 w 1733"/>
                <a:gd name="T63" fmla="*/ 73 h 100"/>
                <a:gd name="T64" fmla="*/ 1713 w 1733"/>
                <a:gd name="T65" fmla="*/ 65 h 100"/>
                <a:gd name="T66" fmla="*/ 1727 w 1733"/>
                <a:gd name="T67" fmla="*/ 42 h 100"/>
                <a:gd name="T68" fmla="*/ 1732 w 1733"/>
                <a:gd name="T69" fmla="*/ 63 h 100"/>
                <a:gd name="T70" fmla="*/ 1730 w 1733"/>
                <a:gd name="T71" fmla="*/ 80 h 100"/>
                <a:gd name="T72" fmla="*/ 1716 w 1733"/>
                <a:gd name="T73" fmla="*/ 95 h 100"/>
                <a:gd name="T74" fmla="*/ 1606 w 1733"/>
                <a:gd name="T75" fmla="*/ 95 h 100"/>
                <a:gd name="T76" fmla="*/ 1510 w 1733"/>
                <a:gd name="T77" fmla="*/ 97 h 100"/>
                <a:gd name="T78" fmla="*/ 1466 w 1733"/>
                <a:gd name="T79" fmla="*/ 99 h 100"/>
                <a:gd name="T80" fmla="*/ 1416 w 1733"/>
                <a:gd name="T81" fmla="*/ 99 h 100"/>
                <a:gd name="T82" fmla="*/ 1325 w 1733"/>
                <a:gd name="T83" fmla="*/ 93 h 100"/>
                <a:gd name="T84" fmla="*/ 1216 w 1733"/>
                <a:gd name="T85" fmla="*/ 92 h 100"/>
                <a:gd name="T86" fmla="*/ 1125 w 1733"/>
                <a:gd name="T87" fmla="*/ 94 h 100"/>
                <a:gd name="T88" fmla="*/ 1067 w 1733"/>
                <a:gd name="T89" fmla="*/ 94 h 100"/>
                <a:gd name="T90" fmla="*/ 1022 w 1733"/>
                <a:gd name="T91" fmla="*/ 95 h 100"/>
                <a:gd name="T92" fmla="*/ 987 w 1733"/>
                <a:gd name="T93" fmla="*/ 97 h 100"/>
                <a:gd name="T94" fmla="*/ 947 w 1733"/>
                <a:gd name="T95" fmla="*/ 93 h 100"/>
                <a:gd name="T96" fmla="*/ 901 w 1733"/>
                <a:gd name="T97" fmla="*/ 97 h 100"/>
                <a:gd name="T98" fmla="*/ 839 w 1733"/>
                <a:gd name="T99" fmla="*/ 97 h 100"/>
                <a:gd name="T100" fmla="*/ 791 w 1733"/>
                <a:gd name="T101" fmla="*/ 95 h 100"/>
                <a:gd name="T102" fmla="*/ 720 w 1733"/>
                <a:gd name="T103" fmla="*/ 99 h 100"/>
                <a:gd name="T104" fmla="*/ 638 w 1733"/>
                <a:gd name="T105" fmla="*/ 99 h 100"/>
                <a:gd name="T106" fmla="*/ 563 w 1733"/>
                <a:gd name="T107" fmla="*/ 99 h 100"/>
                <a:gd name="T108" fmla="*/ 496 w 1733"/>
                <a:gd name="T109" fmla="*/ 95 h 100"/>
                <a:gd name="T110" fmla="*/ 435 w 1733"/>
                <a:gd name="T111" fmla="*/ 97 h 100"/>
                <a:gd name="T112" fmla="*/ 326 w 1733"/>
                <a:gd name="T113" fmla="*/ 97 h 100"/>
                <a:gd name="T114" fmla="*/ 208 w 1733"/>
                <a:gd name="T115" fmla="*/ 97 h 100"/>
                <a:gd name="T116" fmla="*/ 15 w 1733"/>
                <a:gd name="T117" fmla="*/ 95 h 100"/>
                <a:gd name="T118" fmla="*/ 0 w 1733"/>
                <a:gd name="T119" fmla="*/ 76 h 100"/>
                <a:gd name="T120" fmla="*/ 0 w 1733"/>
                <a:gd name="T121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3744" name="Group 16">
            <a:extLst>
              <a:ext uri="{FF2B5EF4-FFF2-40B4-BE49-F238E27FC236}">
                <a16:creationId xmlns:a16="http://schemas.microsoft.com/office/drawing/2014/main" id="{9CB527EF-C2E1-0741-8E48-145BAD2E193B}"/>
              </a:ext>
            </a:extLst>
          </p:cNvPr>
          <p:cNvGrpSpPr>
            <a:grpSpLocks/>
          </p:cNvGrpSpPr>
          <p:nvPr/>
        </p:nvGrpSpPr>
        <p:grpSpPr bwMode="auto">
          <a:xfrm>
            <a:off x="8324852" y="222251"/>
            <a:ext cx="3727449" cy="866775"/>
            <a:chOff x="3933" y="140"/>
            <a:chExt cx="1761" cy="546"/>
          </a:xfrm>
        </p:grpSpPr>
        <p:sp>
          <p:nvSpPr>
            <p:cNvPr id="73745" name="Freeform 17">
              <a:extLst>
                <a:ext uri="{FF2B5EF4-FFF2-40B4-BE49-F238E27FC236}">
                  <a16:creationId xmlns:a16="http://schemas.microsoft.com/office/drawing/2014/main" id="{E77576DA-E669-D646-9712-11224E6FD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>
                <a:gd name="T0" fmla="*/ 23 w 1761"/>
                <a:gd name="T1" fmla="*/ 6 h 445"/>
                <a:gd name="T2" fmla="*/ 37 w 1761"/>
                <a:gd name="T3" fmla="*/ 0 h 445"/>
                <a:gd name="T4" fmla="*/ 1706 w 1761"/>
                <a:gd name="T5" fmla="*/ 0 h 445"/>
                <a:gd name="T6" fmla="*/ 1725 w 1761"/>
                <a:gd name="T7" fmla="*/ 4 h 445"/>
                <a:gd name="T8" fmla="*/ 1739 w 1761"/>
                <a:gd name="T9" fmla="*/ 15 h 445"/>
                <a:gd name="T10" fmla="*/ 1751 w 1761"/>
                <a:gd name="T11" fmla="*/ 44 h 445"/>
                <a:gd name="T12" fmla="*/ 1758 w 1761"/>
                <a:gd name="T13" fmla="*/ 77 h 445"/>
                <a:gd name="T14" fmla="*/ 1760 w 1761"/>
                <a:gd name="T15" fmla="*/ 115 h 445"/>
                <a:gd name="T16" fmla="*/ 1760 w 1761"/>
                <a:gd name="T17" fmla="*/ 444 h 445"/>
                <a:gd name="T18" fmla="*/ 66 w 1761"/>
                <a:gd name="T19" fmla="*/ 444 h 445"/>
                <a:gd name="T20" fmla="*/ 0 w 1761"/>
                <a:gd name="T21" fmla="*/ 444 h 445"/>
                <a:gd name="T22" fmla="*/ 0 w 1761"/>
                <a:gd name="T23" fmla="*/ 138 h 445"/>
                <a:gd name="T24" fmla="*/ 0 w 1761"/>
                <a:gd name="T25" fmla="*/ 93 h 445"/>
                <a:gd name="T26" fmla="*/ 7 w 1761"/>
                <a:gd name="T27" fmla="*/ 49 h 445"/>
                <a:gd name="T28" fmla="*/ 13 w 1761"/>
                <a:gd name="T29" fmla="*/ 26 h 445"/>
                <a:gd name="T30" fmla="*/ 23 w 1761"/>
                <a:gd name="T31" fmla="*/ 6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6" name="Freeform 18">
              <a:extLst>
                <a:ext uri="{FF2B5EF4-FFF2-40B4-BE49-F238E27FC236}">
                  <a16:creationId xmlns:a16="http://schemas.microsoft.com/office/drawing/2014/main" id="{A697DBB1-474A-B740-A128-DFF5656F4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>
                <a:gd name="T0" fmla="*/ 85 w 1761"/>
                <a:gd name="T1" fmla="*/ 65 h 190"/>
                <a:gd name="T2" fmla="*/ 138 w 1761"/>
                <a:gd name="T3" fmla="*/ 65 h 190"/>
                <a:gd name="T4" fmla="*/ 180 w 1761"/>
                <a:gd name="T5" fmla="*/ 97 h 190"/>
                <a:gd name="T6" fmla="*/ 248 w 1761"/>
                <a:gd name="T7" fmla="*/ 78 h 190"/>
                <a:gd name="T8" fmla="*/ 325 w 1761"/>
                <a:gd name="T9" fmla="*/ 69 h 190"/>
                <a:gd name="T10" fmla="*/ 379 w 1761"/>
                <a:gd name="T11" fmla="*/ 88 h 190"/>
                <a:gd name="T12" fmla="*/ 438 w 1761"/>
                <a:gd name="T13" fmla="*/ 78 h 190"/>
                <a:gd name="T14" fmla="*/ 532 w 1761"/>
                <a:gd name="T15" fmla="*/ 84 h 190"/>
                <a:gd name="T16" fmla="*/ 592 w 1761"/>
                <a:gd name="T17" fmla="*/ 97 h 190"/>
                <a:gd name="T18" fmla="*/ 663 w 1761"/>
                <a:gd name="T19" fmla="*/ 59 h 190"/>
                <a:gd name="T20" fmla="*/ 716 w 1761"/>
                <a:gd name="T21" fmla="*/ 93 h 190"/>
                <a:gd name="T22" fmla="*/ 787 w 1761"/>
                <a:gd name="T23" fmla="*/ 87 h 190"/>
                <a:gd name="T24" fmla="*/ 824 w 1761"/>
                <a:gd name="T25" fmla="*/ 93 h 190"/>
                <a:gd name="T26" fmla="*/ 857 w 1761"/>
                <a:gd name="T27" fmla="*/ 59 h 190"/>
                <a:gd name="T28" fmla="*/ 899 w 1761"/>
                <a:gd name="T29" fmla="*/ 35 h 190"/>
                <a:gd name="T30" fmla="*/ 949 w 1761"/>
                <a:gd name="T31" fmla="*/ 32 h 190"/>
                <a:gd name="T32" fmla="*/ 991 w 1761"/>
                <a:gd name="T33" fmla="*/ 23 h 190"/>
                <a:gd name="T34" fmla="*/ 1030 w 1761"/>
                <a:gd name="T35" fmla="*/ 49 h 190"/>
                <a:gd name="T36" fmla="*/ 1071 w 1761"/>
                <a:gd name="T37" fmla="*/ 69 h 190"/>
                <a:gd name="T38" fmla="*/ 1138 w 1761"/>
                <a:gd name="T39" fmla="*/ 55 h 190"/>
                <a:gd name="T40" fmla="*/ 1168 w 1761"/>
                <a:gd name="T41" fmla="*/ 92 h 190"/>
                <a:gd name="T42" fmla="*/ 1215 w 1761"/>
                <a:gd name="T43" fmla="*/ 97 h 190"/>
                <a:gd name="T44" fmla="*/ 1293 w 1761"/>
                <a:gd name="T45" fmla="*/ 97 h 190"/>
                <a:gd name="T46" fmla="*/ 1340 w 1761"/>
                <a:gd name="T47" fmla="*/ 81 h 190"/>
                <a:gd name="T48" fmla="*/ 1376 w 1761"/>
                <a:gd name="T49" fmla="*/ 88 h 190"/>
                <a:gd name="T50" fmla="*/ 1418 w 1761"/>
                <a:gd name="T51" fmla="*/ 59 h 190"/>
                <a:gd name="T52" fmla="*/ 1478 w 1761"/>
                <a:gd name="T53" fmla="*/ 55 h 190"/>
                <a:gd name="T54" fmla="*/ 1528 w 1761"/>
                <a:gd name="T55" fmla="*/ 23 h 190"/>
                <a:gd name="T56" fmla="*/ 1567 w 1761"/>
                <a:gd name="T57" fmla="*/ 15 h 190"/>
                <a:gd name="T58" fmla="*/ 1617 w 1761"/>
                <a:gd name="T59" fmla="*/ 28 h 190"/>
                <a:gd name="T60" fmla="*/ 1661 w 1761"/>
                <a:gd name="T61" fmla="*/ 1 h 190"/>
                <a:gd name="T62" fmla="*/ 1703 w 1761"/>
                <a:gd name="T63" fmla="*/ 49 h 190"/>
                <a:gd name="T64" fmla="*/ 1750 w 1761"/>
                <a:gd name="T65" fmla="*/ 24 h 190"/>
                <a:gd name="T66" fmla="*/ 1760 w 1761"/>
                <a:gd name="T67" fmla="*/ 189 h 190"/>
                <a:gd name="T68" fmla="*/ 727 w 1761"/>
                <a:gd name="T69" fmla="*/ 153 h 190"/>
                <a:gd name="T70" fmla="*/ 0 w 1761"/>
                <a:gd name="T71" fmla="*/ 30 h 190"/>
                <a:gd name="T72" fmla="*/ 26 w 1761"/>
                <a:gd name="T73" fmla="*/ 51 h 190"/>
                <a:gd name="T74" fmla="*/ 61 w 1761"/>
                <a:gd name="T75" fmla="*/ 5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7" name="Freeform 19">
              <a:extLst>
                <a:ext uri="{FF2B5EF4-FFF2-40B4-BE49-F238E27FC236}">
                  <a16:creationId xmlns:a16="http://schemas.microsoft.com/office/drawing/2014/main" id="{23A32DEA-FBB1-9746-8928-32D93E972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>
                <a:gd name="T0" fmla="*/ 37 w 1761"/>
                <a:gd name="T1" fmla="*/ 194 h 197"/>
                <a:gd name="T2" fmla="*/ 1706 w 1761"/>
                <a:gd name="T3" fmla="*/ 196 h 197"/>
                <a:gd name="T4" fmla="*/ 1739 w 1761"/>
                <a:gd name="T5" fmla="*/ 189 h 197"/>
                <a:gd name="T6" fmla="*/ 1758 w 1761"/>
                <a:gd name="T7" fmla="*/ 165 h 197"/>
                <a:gd name="T8" fmla="*/ 1760 w 1761"/>
                <a:gd name="T9" fmla="*/ 23 h 197"/>
                <a:gd name="T10" fmla="*/ 1736 w 1761"/>
                <a:gd name="T11" fmla="*/ 7 h 197"/>
                <a:gd name="T12" fmla="*/ 1723 w 1761"/>
                <a:gd name="T13" fmla="*/ 53 h 197"/>
                <a:gd name="T14" fmla="*/ 1706 w 1761"/>
                <a:gd name="T15" fmla="*/ 50 h 197"/>
                <a:gd name="T16" fmla="*/ 1671 w 1761"/>
                <a:gd name="T17" fmla="*/ 26 h 197"/>
                <a:gd name="T18" fmla="*/ 1625 w 1761"/>
                <a:gd name="T19" fmla="*/ 34 h 197"/>
                <a:gd name="T20" fmla="*/ 1588 w 1761"/>
                <a:gd name="T21" fmla="*/ 39 h 197"/>
                <a:gd name="T22" fmla="*/ 1554 w 1761"/>
                <a:gd name="T23" fmla="*/ 26 h 197"/>
                <a:gd name="T24" fmla="*/ 1520 w 1761"/>
                <a:gd name="T25" fmla="*/ 42 h 197"/>
                <a:gd name="T26" fmla="*/ 1498 w 1761"/>
                <a:gd name="T27" fmla="*/ 52 h 197"/>
                <a:gd name="T28" fmla="*/ 1445 w 1761"/>
                <a:gd name="T29" fmla="*/ 45 h 197"/>
                <a:gd name="T30" fmla="*/ 1396 w 1761"/>
                <a:gd name="T31" fmla="*/ 37 h 197"/>
                <a:gd name="T32" fmla="*/ 1337 w 1761"/>
                <a:gd name="T33" fmla="*/ 86 h 197"/>
                <a:gd name="T34" fmla="*/ 1293 w 1761"/>
                <a:gd name="T35" fmla="*/ 61 h 197"/>
                <a:gd name="T36" fmla="*/ 1240 w 1761"/>
                <a:gd name="T37" fmla="*/ 59 h 197"/>
                <a:gd name="T38" fmla="*/ 1153 w 1761"/>
                <a:gd name="T39" fmla="*/ 58 h 197"/>
                <a:gd name="T40" fmla="*/ 1112 w 1761"/>
                <a:gd name="T41" fmla="*/ 52 h 197"/>
                <a:gd name="T42" fmla="*/ 1079 w 1761"/>
                <a:gd name="T43" fmla="*/ 37 h 197"/>
                <a:gd name="T44" fmla="*/ 1006 w 1761"/>
                <a:gd name="T45" fmla="*/ 68 h 197"/>
                <a:gd name="T46" fmla="*/ 943 w 1761"/>
                <a:gd name="T47" fmla="*/ 53 h 197"/>
                <a:gd name="T48" fmla="*/ 866 w 1761"/>
                <a:gd name="T49" fmla="*/ 61 h 197"/>
                <a:gd name="T50" fmla="*/ 804 w 1761"/>
                <a:gd name="T51" fmla="*/ 61 h 197"/>
                <a:gd name="T52" fmla="*/ 730 w 1761"/>
                <a:gd name="T53" fmla="*/ 82 h 197"/>
                <a:gd name="T54" fmla="*/ 652 w 1761"/>
                <a:gd name="T55" fmla="*/ 71 h 197"/>
                <a:gd name="T56" fmla="*/ 563 w 1761"/>
                <a:gd name="T57" fmla="*/ 73 h 197"/>
                <a:gd name="T58" fmla="*/ 468 w 1761"/>
                <a:gd name="T59" fmla="*/ 52 h 197"/>
                <a:gd name="T60" fmla="*/ 369 w 1761"/>
                <a:gd name="T61" fmla="*/ 37 h 197"/>
                <a:gd name="T62" fmla="*/ 301 w 1761"/>
                <a:gd name="T63" fmla="*/ 55 h 197"/>
                <a:gd name="T64" fmla="*/ 262 w 1761"/>
                <a:gd name="T65" fmla="*/ 50 h 197"/>
                <a:gd name="T66" fmla="*/ 205 w 1761"/>
                <a:gd name="T67" fmla="*/ 57 h 197"/>
                <a:gd name="T68" fmla="*/ 143 w 1761"/>
                <a:gd name="T69" fmla="*/ 55 h 197"/>
                <a:gd name="T70" fmla="*/ 80 w 1761"/>
                <a:gd name="T71" fmla="*/ 68 h 197"/>
                <a:gd name="T72" fmla="*/ 16 w 1761"/>
                <a:gd name="T73" fmla="*/ 59 h 197"/>
                <a:gd name="T74" fmla="*/ 2 w 1761"/>
                <a:gd name="T75" fmla="*/ 116 h 197"/>
                <a:gd name="T76" fmla="*/ 13 w 1761"/>
                <a:gd name="T77" fmla="*/ 18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8" name="Freeform 20">
              <a:extLst>
                <a:ext uri="{FF2B5EF4-FFF2-40B4-BE49-F238E27FC236}">
                  <a16:creationId xmlns:a16="http://schemas.microsoft.com/office/drawing/2014/main" id="{CACEDBB0-31E9-A145-8B33-5FA0B1432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>
                <a:gd name="T0" fmla="*/ 0 w 1733"/>
                <a:gd name="T1" fmla="*/ 191 h 254"/>
                <a:gd name="T2" fmla="*/ 4 w 1733"/>
                <a:gd name="T3" fmla="*/ 203 h 254"/>
                <a:gd name="T4" fmla="*/ 7 w 1733"/>
                <a:gd name="T5" fmla="*/ 92 h 254"/>
                <a:gd name="T6" fmla="*/ 22 w 1733"/>
                <a:gd name="T7" fmla="*/ 46 h 254"/>
                <a:gd name="T8" fmla="*/ 82 w 1733"/>
                <a:gd name="T9" fmla="*/ 40 h 254"/>
                <a:gd name="T10" fmla="*/ 198 w 1733"/>
                <a:gd name="T11" fmla="*/ 46 h 254"/>
                <a:gd name="T12" fmla="*/ 308 w 1733"/>
                <a:gd name="T13" fmla="*/ 44 h 254"/>
                <a:gd name="T14" fmla="*/ 437 w 1733"/>
                <a:gd name="T15" fmla="*/ 46 h 254"/>
                <a:gd name="T16" fmla="*/ 525 w 1733"/>
                <a:gd name="T17" fmla="*/ 40 h 254"/>
                <a:gd name="T18" fmla="*/ 598 w 1733"/>
                <a:gd name="T19" fmla="*/ 40 h 254"/>
                <a:gd name="T20" fmla="*/ 708 w 1733"/>
                <a:gd name="T21" fmla="*/ 53 h 254"/>
                <a:gd name="T22" fmla="*/ 788 w 1733"/>
                <a:gd name="T23" fmla="*/ 55 h 254"/>
                <a:gd name="T24" fmla="*/ 878 w 1733"/>
                <a:gd name="T25" fmla="*/ 46 h 254"/>
                <a:gd name="T26" fmla="*/ 986 w 1733"/>
                <a:gd name="T27" fmla="*/ 63 h 254"/>
                <a:gd name="T28" fmla="*/ 1071 w 1733"/>
                <a:gd name="T29" fmla="*/ 59 h 254"/>
                <a:gd name="T30" fmla="*/ 1150 w 1733"/>
                <a:gd name="T31" fmla="*/ 51 h 254"/>
                <a:gd name="T32" fmla="*/ 1241 w 1733"/>
                <a:gd name="T33" fmla="*/ 56 h 254"/>
                <a:gd name="T34" fmla="*/ 1319 w 1733"/>
                <a:gd name="T35" fmla="*/ 51 h 254"/>
                <a:gd name="T36" fmla="*/ 1395 w 1733"/>
                <a:gd name="T37" fmla="*/ 46 h 254"/>
                <a:gd name="T38" fmla="*/ 1449 w 1733"/>
                <a:gd name="T39" fmla="*/ 50 h 254"/>
                <a:gd name="T40" fmla="*/ 1557 w 1733"/>
                <a:gd name="T41" fmla="*/ 40 h 254"/>
                <a:gd name="T42" fmla="*/ 1665 w 1733"/>
                <a:gd name="T43" fmla="*/ 53 h 254"/>
                <a:gd name="T44" fmla="*/ 1703 w 1733"/>
                <a:gd name="T45" fmla="*/ 74 h 254"/>
                <a:gd name="T46" fmla="*/ 1721 w 1733"/>
                <a:gd name="T47" fmla="*/ 107 h 254"/>
                <a:gd name="T48" fmla="*/ 1732 w 1733"/>
                <a:gd name="T49" fmla="*/ 196 h 254"/>
                <a:gd name="T50" fmla="*/ 1732 w 1733"/>
                <a:gd name="T51" fmla="*/ 65 h 254"/>
                <a:gd name="T52" fmla="*/ 1725 w 1733"/>
                <a:gd name="T53" fmla="*/ 26 h 254"/>
                <a:gd name="T54" fmla="*/ 1606 w 1733"/>
                <a:gd name="T55" fmla="*/ 9 h 254"/>
                <a:gd name="T56" fmla="*/ 1510 w 1733"/>
                <a:gd name="T57" fmla="*/ 2 h 254"/>
                <a:gd name="T58" fmla="*/ 1443 w 1733"/>
                <a:gd name="T59" fmla="*/ 6 h 254"/>
                <a:gd name="T60" fmla="*/ 1349 w 1733"/>
                <a:gd name="T61" fmla="*/ 13 h 254"/>
                <a:gd name="T62" fmla="*/ 1182 w 1733"/>
                <a:gd name="T63" fmla="*/ 9 h 254"/>
                <a:gd name="T64" fmla="*/ 1067 w 1733"/>
                <a:gd name="T65" fmla="*/ 10 h 254"/>
                <a:gd name="T66" fmla="*/ 986 w 1733"/>
                <a:gd name="T67" fmla="*/ 9 h 254"/>
                <a:gd name="T68" fmla="*/ 923 w 1733"/>
                <a:gd name="T69" fmla="*/ 7 h 254"/>
                <a:gd name="T70" fmla="*/ 813 w 1733"/>
                <a:gd name="T71" fmla="*/ 9 h 254"/>
                <a:gd name="T72" fmla="*/ 681 w 1733"/>
                <a:gd name="T73" fmla="*/ 10 h 254"/>
                <a:gd name="T74" fmla="*/ 531 w 1733"/>
                <a:gd name="T75" fmla="*/ 7 h 254"/>
                <a:gd name="T76" fmla="*/ 463 w 1733"/>
                <a:gd name="T77" fmla="*/ 4 h 254"/>
                <a:gd name="T78" fmla="*/ 351 w 1733"/>
                <a:gd name="T79" fmla="*/ 4 h 254"/>
                <a:gd name="T80" fmla="*/ 208 w 1733"/>
                <a:gd name="T81" fmla="*/ 4 h 254"/>
                <a:gd name="T82" fmla="*/ 87 w 1733"/>
                <a:gd name="T83" fmla="*/ 0 h 254"/>
                <a:gd name="T84" fmla="*/ 28 w 1733"/>
                <a:gd name="T85" fmla="*/ 2 h 254"/>
                <a:gd name="T86" fmla="*/ 4 w 1733"/>
                <a:gd name="T87" fmla="*/ 28 h 254"/>
                <a:gd name="T88" fmla="*/ 0 w 1733"/>
                <a:gd name="T89" fmla="*/ 8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3749" name="Freeform 21">
              <a:extLst>
                <a:ext uri="{FF2B5EF4-FFF2-40B4-BE49-F238E27FC236}">
                  <a16:creationId xmlns:a16="http://schemas.microsoft.com/office/drawing/2014/main" id="{54598416-296B-704E-BB87-E29B59F75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>
                <a:gd name="T0" fmla="*/ 0 w 1733"/>
                <a:gd name="T1" fmla="*/ 24 h 103"/>
                <a:gd name="T2" fmla="*/ 4 w 1733"/>
                <a:gd name="T3" fmla="*/ 20 h 103"/>
                <a:gd name="T4" fmla="*/ 6 w 1733"/>
                <a:gd name="T5" fmla="*/ 65 h 103"/>
                <a:gd name="T6" fmla="*/ 22 w 1733"/>
                <a:gd name="T7" fmla="*/ 83 h 103"/>
                <a:gd name="T8" fmla="*/ 48 w 1733"/>
                <a:gd name="T9" fmla="*/ 78 h 103"/>
                <a:gd name="T10" fmla="*/ 90 w 1733"/>
                <a:gd name="T11" fmla="*/ 78 h 103"/>
                <a:gd name="T12" fmla="*/ 132 w 1733"/>
                <a:gd name="T13" fmla="*/ 80 h 103"/>
                <a:gd name="T14" fmla="*/ 156 w 1733"/>
                <a:gd name="T15" fmla="*/ 82 h 103"/>
                <a:gd name="T16" fmla="*/ 202 w 1733"/>
                <a:gd name="T17" fmla="*/ 77 h 103"/>
                <a:gd name="T18" fmla="*/ 266 w 1733"/>
                <a:gd name="T19" fmla="*/ 82 h 103"/>
                <a:gd name="T20" fmla="*/ 336 w 1733"/>
                <a:gd name="T21" fmla="*/ 82 h 103"/>
                <a:gd name="T22" fmla="*/ 390 w 1733"/>
                <a:gd name="T23" fmla="*/ 85 h 103"/>
                <a:gd name="T24" fmla="*/ 421 w 1733"/>
                <a:gd name="T25" fmla="*/ 83 h 103"/>
                <a:gd name="T26" fmla="*/ 525 w 1733"/>
                <a:gd name="T27" fmla="*/ 85 h 103"/>
                <a:gd name="T28" fmla="*/ 590 w 1733"/>
                <a:gd name="T29" fmla="*/ 78 h 103"/>
                <a:gd name="T30" fmla="*/ 656 w 1733"/>
                <a:gd name="T31" fmla="*/ 80 h 103"/>
                <a:gd name="T32" fmla="*/ 708 w 1733"/>
                <a:gd name="T33" fmla="*/ 80 h 103"/>
                <a:gd name="T34" fmla="*/ 788 w 1733"/>
                <a:gd name="T35" fmla="*/ 79 h 103"/>
                <a:gd name="T36" fmla="*/ 850 w 1733"/>
                <a:gd name="T37" fmla="*/ 74 h 103"/>
                <a:gd name="T38" fmla="*/ 942 w 1733"/>
                <a:gd name="T39" fmla="*/ 75 h 103"/>
                <a:gd name="T40" fmla="*/ 1055 w 1733"/>
                <a:gd name="T41" fmla="*/ 78 h 103"/>
                <a:gd name="T42" fmla="*/ 1121 w 1733"/>
                <a:gd name="T43" fmla="*/ 74 h 103"/>
                <a:gd name="T44" fmla="*/ 1150 w 1733"/>
                <a:gd name="T45" fmla="*/ 81 h 103"/>
                <a:gd name="T46" fmla="*/ 1237 w 1733"/>
                <a:gd name="T47" fmla="*/ 81 h 103"/>
                <a:gd name="T48" fmla="*/ 1308 w 1733"/>
                <a:gd name="T49" fmla="*/ 81 h 103"/>
                <a:gd name="T50" fmla="*/ 1332 w 1733"/>
                <a:gd name="T51" fmla="*/ 77 h 103"/>
                <a:gd name="T52" fmla="*/ 1373 w 1733"/>
                <a:gd name="T53" fmla="*/ 82 h 103"/>
                <a:gd name="T54" fmla="*/ 1394 w 1733"/>
                <a:gd name="T55" fmla="*/ 83 h 103"/>
                <a:gd name="T56" fmla="*/ 1451 w 1733"/>
                <a:gd name="T57" fmla="*/ 82 h 103"/>
                <a:gd name="T58" fmla="*/ 1499 w 1733"/>
                <a:gd name="T59" fmla="*/ 80 h 103"/>
                <a:gd name="T60" fmla="*/ 1578 w 1733"/>
                <a:gd name="T61" fmla="*/ 76 h 103"/>
                <a:gd name="T62" fmla="*/ 1687 w 1733"/>
                <a:gd name="T63" fmla="*/ 75 h 103"/>
                <a:gd name="T64" fmla="*/ 1713 w 1733"/>
                <a:gd name="T65" fmla="*/ 67 h 103"/>
                <a:gd name="T66" fmla="*/ 1727 w 1733"/>
                <a:gd name="T67" fmla="*/ 43 h 103"/>
                <a:gd name="T68" fmla="*/ 1732 w 1733"/>
                <a:gd name="T69" fmla="*/ 65 h 103"/>
                <a:gd name="T70" fmla="*/ 1730 w 1733"/>
                <a:gd name="T71" fmla="*/ 82 h 103"/>
                <a:gd name="T72" fmla="*/ 1716 w 1733"/>
                <a:gd name="T73" fmla="*/ 98 h 103"/>
                <a:gd name="T74" fmla="*/ 1606 w 1733"/>
                <a:gd name="T75" fmla="*/ 98 h 103"/>
                <a:gd name="T76" fmla="*/ 1510 w 1733"/>
                <a:gd name="T77" fmla="*/ 100 h 103"/>
                <a:gd name="T78" fmla="*/ 1466 w 1733"/>
                <a:gd name="T79" fmla="*/ 102 h 103"/>
                <a:gd name="T80" fmla="*/ 1416 w 1733"/>
                <a:gd name="T81" fmla="*/ 102 h 103"/>
                <a:gd name="T82" fmla="*/ 1325 w 1733"/>
                <a:gd name="T83" fmla="*/ 96 h 103"/>
                <a:gd name="T84" fmla="*/ 1216 w 1733"/>
                <a:gd name="T85" fmla="*/ 95 h 103"/>
                <a:gd name="T86" fmla="*/ 1125 w 1733"/>
                <a:gd name="T87" fmla="*/ 97 h 103"/>
                <a:gd name="T88" fmla="*/ 1067 w 1733"/>
                <a:gd name="T89" fmla="*/ 97 h 103"/>
                <a:gd name="T90" fmla="*/ 1022 w 1733"/>
                <a:gd name="T91" fmla="*/ 98 h 103"/>
                <a:gd name="T92" fmla="*/ 987 w 1733"/>
                <a:gd name="T93" fmla="*/ 100 h 103"/>
                <a:gd name="T94" fmla="*/ 947 w 1733"/>
                <a:gd name="T95" fmla="*/ 96 h 103"/>
                <a:gd name="T96" fmla="*/ 901 w 1733"/>
                <a:gd name="T97" fmla="*/ 100 h 103"/>
                <a:gd name="T98" fmla="*/ 839 w 1733"/>
                <a:gd name="T99" fmla="*/ 100 h 103"/>
                <a:gd name="T100" fmla="*/ 791 w 1733"/>
                <a:gd name="T101" fmla="*/ 98 h 103"/>
                <a:gd name="T102" fmla="*/ 720 w 1733"/>
                <a:gd name="T103" fmla="*/ 102 h 103"/>
                <a:gd name="T104" fmla="*/ 638 w 1733"/>
                <a:gd name="T105" fmla="*/ 102 h 103"/>
                <a:gd name="T106" fmla="*/ 563 w 1733"/>
                <a:gd name="T107" fmla="*/ 102 h 103"/>
                <a:gd name="T108" fmla="*/ 496 w 1733"/>
                <a:gd name="T109" fmla="*/ 98 h 103"/>
                <a:gd name="T110" fmla="*/ 435 w 1733"/>
                <a:gd name="T111" fmla="*/ 100 h 103"/>
                <a:gd name="T112" fmla="*/ 326 w 1733"/>
                <a:gd name="T113" fmla="*/ 100 h 103"/>
                <a:gd name="T114" fmla="*/ 208 w 1733"/>
                <a:gd name="T115" fmla="*/ 100 h 103"/>
                <a:gd name="T116" fmla="*/ 15 w 1733"/>
                <a:gd name="T117" fmla="*/ 98 h 103"/>
                <a:gd name="T118" fmla="*/ 0 w 1733"/>
                <a:gd name="T119" fmla="*/ 78 h 103"/>
                <a:gd name="T120" fmla="*/ 0 w 1733"/>
                <a:gd name="T121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3750" name="Rectangle 22">
            <a:extLst>
              <a:ext uri="{FF2B5EF4-FFF2-40B4-BE49-F238E27FC236}">
                <a16:creationId xmlns:a16="http://schemas.microsoft.com/office/drawing/2014/main" id="{58AD8B6E-FD52-FE4C-8BB7-245DEFFB298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51" name="Rectangle 23">
            <a:extLst>
              <a:ext uri="{FF2B5EF4-FFF2-40B4-BE49-F238E27FC236}">
                <a16:creationId xmlns:a16="http://schemas.microsoft.com/office/drawing/2014/main" id="{6320906F-6C92-2248-AEA3-BA946CE906E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3752" name="Rectangle 24">
            <a:extLst>
              <a:ext uri="{FF2B5EF4-FFF2-40B4-BE49-F238E27FC236}">
                <a16:creationId xmlns:a16="http://schemas.microsoft.com/office/drawing/2014/main" id="{B0720609-DB26-B343-84A5-BE7DC0E2929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73753" name="Rectangle 25">
            <a:extLst>
              <a:ext uri="{FF2B5EF4-FFF2-40B4-BE49-F238E27FC236}">
                <a16:creationId xmlns:a16="http://schemas.microsoft.com/office/drawing/2014/main" id="{F5D78CD8-C995-E540-B570-E38832649A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3754" name="Rectangle 26">
            <a:extLst>
              <a:ext uri="{FF2B5EF4-FFF2-40B4-BE49-F238E27FC236}">
                <a16:creationId xmlns:a16="http://schemas.microsoft.com/office/drawing/2014/main" id="{13ED75D3-50E1-1344-ABBA-2635D57CE8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2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0914-137C-A741-B1D4-39B5D996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E62B0-3EA4-C44B-8A31-6EE3BDF4B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207C9-82A5-D349-949D-C01F665C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0BF89-F517-2847-884E-BC7F7A93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7372-A7CE-D34F-AF12-4CA6F3A2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1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C152D-EE2A-924E-85B6-99877853D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6267" y="889000"/>
            <a:ext cx="2965451" cy="536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31033-61F3-7540-95BE-83DF815A1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918" y="889000"/>
            <a:ext cx="8693149" cy="536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3260C-0E64-1D4B-BBA9-95A796EC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B7C7-F530-9F42-A17C-6DE6364D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933D5-0C1F-6548-BCAA-A1BFAB73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1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EF26-FC00-9546-AF01-8421D5A5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F23181E-708D-B947-960A-6C0A739440C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79917" y="2116139"/>
            <a:ext cx="11861800" cy="41354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F2C5-46C3-8142-A698-42F08DB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DA1F-94A8-DD45-AE41-73098700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DBC1E-803E-7849-8A8B-EE561AE0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37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4EAE-0BC6-0F4E-8DC5-2A5C991A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20DB881-6054-4E4A-96AB-8A57DD884F2F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179917" y="2116139"/>
            <a:ext cx="11861800" cy="413543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AF803-1441-C54B-9B08-70956884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D3DA5-2989-D34E-B1ED-AA166434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0BF31-AB97-CB4C-A0A5-337F1059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5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0DED5-6C8D-D447-AA8D-5FCE3027BE4D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A386C-30D3-BF4C-8932-1F4B2A3DD8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918" y="2116139"/>
            <a:ext cx="5829300" cy="199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49F2E-B392-B547-9CE2-03E1EC3BCA8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212418" y="2116139"/>
            <a:ext cx="5829300" cy="199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412D92-763A-104E-8E73-FEEE5A99D96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79918" y="4259263"/>
            <a:ext cx="5829300" cy="199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58C54-2A33-DE4E-A5AD-C205F40A7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418" y="4259263"/>
            <a:ext cx="5829300" cy="199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C669B3-76DD-2741-A092-CD653E79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6FFB61-F4A7-764A-84CA-B96B264F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48A828-56C5-5847-B9D5-F8FE0D0B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3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40C304-DD9F-0742-A381-38164142DF0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79917" y="889000"/>
            <a:ext cx="11861800" cy="536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48716-5ADE-7847-B48B-41BEFB60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BDB97-D01F-A545-B280-C6D5D467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EC320-F1E5-AA44-87A5-5D983E3A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47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6C50-6F10-A44D-A126-3ADCB53D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" y="889000"/>
            <a:ext cx="11846983" cy="1155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8F803-2AAA-CB4D-A512-2CF3183CBF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9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4FBCD-30E8-3744-BA78-FF345916F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4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CE5D4-4336-1146-813C-1105CBB0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8FF-8575-D041-A844-F2F31F8E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BAFB1-34D6-F842-888C-EE0C3F0D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4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E798-B12F-D341-9224-688AD388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797ED-40D7-C14B-8B56-A8181103A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73666-0B24-1640-9D58-42B25CF0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AA51-E4F7-F14D-9B05-8B75270C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9C4A0-21B3-3C41-BAC3-533E0FCB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3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36AF-A3AF-BB47-86E8-E5F10800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69679-2E8D-1D46-A8D2-ACC276383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96179-0E85-7049-BCB8-4709FB31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F190-6B33-CF40-A165-9317602A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57F4B-06E8-1444-BFCC-F8288334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8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C868-6199-BC49-A0A5-89F33CAD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132D5-C23B-564E-97B8-5ABDC0D12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9F4E7-8BB4-A242-89A2-C1BCBE91C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418" y="2116139"/>
            <a:ext cx="58293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64220-2B5D-D94F-A10C-91771034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C7C87-595F-2641-88F1-07460EEE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7B52A-95D9-F64F-8F37-A88C4CC1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7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74F5-E50D-8F42-9F23-34CCBD1A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F9C9B-32EA-CF42-9DFB-25FB97C82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99036-47F2-A048-9CD1-7BA40EA7D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EC971-FFA3-0C4F-87E9-9ED49FC65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97999-B049-7E47-8D17-2D4A8E5A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99BED-311D-504F-A918-F1E9B716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1944D-169B-E449-913E-42CF7B40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454F4-294F-854F-AA96-199944FF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9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8B5E-6431-7C4A-945C-B2D43AA8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7A9D5-BDE6-534D-A1A5-936FF268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55759-6EDB-0948-B064-BEA2769A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50D6B-D699-0A45-98F2-9275EDA5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A0BE96-6FA5-5447-83EF-427B1F06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361FE-4605-BE46-8024-4DB03B8A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58176-EADB-BB4E-B71D-DC5E8E43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0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88C5-4413-5545-900D-654A4143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0BEA9-B282-D644-911D-3CDAE6440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D0CDF-0A95-A041-8ED5-D1CB7B3C0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04AA4-6D4D-D64A-90A3-D17B3D7A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FC9A8-45E8-BC48-8112-DD8948D3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8B2B0-EC69-2C4E-9608-F4C24CDE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3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8B14-ADBD-0B40-8839-A26A57B1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8F395-4158-8E49-A5D9-6BFBF5999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8BFDF-2BCE-2943-8E5A-22C2C1A2E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8DF1B-93AC-4842-BB51-A9E7E390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14968-185A-DE45-A6B9-9400186F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B3A74-4521-5E4B-9D95-009BC2BF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DF089A6-B23D-8641-967E-AF6648758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918" y="889000"/>
            <a:ext cx="1184698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981DA2A-8FE3-0744-8D0C-37195F992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917" y="2116139"/>
            <a:ext cx="11861800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08" name="Freeform 4">
            <a:extLst>
              <a:ext uri="{FF2B5EF4-FFF2-40B4-BE49-F238E27FC236}">
                <a16:creationId xmlns:a16="http://schemas.microsoft.com/office/drawing/2014/main" id="{BB541A27-346A-9543-848D-2200D9223188}"/>
              </a:ext>
            </a:extLst>
          </p:cNvPr>
          <p:cNvSpPr>
            <a:spLocks/>
          </p:cNvSpPr>
          <p:nvPr/>
        </p:nvSpPr>
        <p:spPr bwMode="auto">
          <a:xfrm>
            <a:off x="4783667" y="53975"/>
            <a:ext cx="2643717" cy="654050"/>
          </a:xfrm>
          <a:custGeom>
            <a:avLst/>
            <a:gdLst>
              <a:gd name="T0" fmla="*/ 16 w 1249"/>
              <a:gd name="T1" fmla="*/ 67 h 412"/>
              <a:gd name="T2" fmla="*/ 26 w 1249"/>
              <a:gd name="T3" fmla="*/ 62 h 412"/>
              <a:gd name="T4" fmla="*/ 452 w 1249"/>
              <a:gd name="T5" fmla="*/ 62 h 412"/>
              <a:gd name="T6" fmla="*/ 483 w 1249"/>
              <a:gd name="T7" fmla="*/ 40 h 412"/>
              <a:gd name="T8" fmla="*/ 505 w 1249"/>
              <a:gd name="T9" fmla="*/ 27 h 412"/>
              <a:gd name="T10" fmla="*/ 526 w 1249"/>
              <a:gd name="T11" fmla="*/ 17 h 412"/>
              <a:gd name="T12" fmla="*/ 552 w 1249"/>
              <a:gd name="T13" fmla="*/ 11 h 412"/>
              <a:gd name="T14" fmla="*/ 578 w 1249"/>
              <a:gd name="T15" fmla="*/ 5 h 412"/>
              <a:gd name="T16" fmla="*/ 605 w 1249"/>
              <a:gd name="T17" fmla="*/ 2 h 412"/>
              <a:gd name="T18" fmla="*/ 639 w 1249"/>
              <a:gd name="T19" fmla="*/ 0 h 412"/>
              <a:gd name="T20" fmla="*/ 678 w 1249"/>
              <a:gd name="T21" fmla="*/ 5 h 412"/>
              <a:gd name="T22" fmla="*/ 714 w 1249"/>
              <a:gd name="T23" fmla="*/ 15 h 412"/>
              <a:gd name="T24" fmla="*/ 740 w 1249"/>
              <a:gd name="T25" fmla="*/ 27 h 412"/>
              <a:gd name="T26" fmla="*/ 768 w 1249"/>
              <a:gd name="T27" fmla="*/ 40 h 412"/>
              <a:gd name="T28" fmla="*/ 786 w 1249"/>
              <a:gd name="T29" fmla="*/ 51 h 412"/>
              <a:gd name="T30" fmla="*/ 802 w 1249"/>
              <a:gd name="T31" fmla="*/ 64 h 412"/>
              <a:gd name="T32" fmla="*/ 1209 w 1249"/>
              <a:gd name="T33" fmla="*/ 62 h 412"/>
              <a:gd name="T34" fmla="*/ 1223 w 1249"/>
              <a:gd name="T35" fmla="*/ 66 h 412"/>
              <a:gd name="T36" fmla="*/ 1233 w 1249"/>
              <a:gd name="T37" fmla="*/ 73 h 412"/>
              <a:gd name="T38" fmla="*/ 1242 w 1249"/>
              <a:gd name="T39" fmla="*/ 91 h 412"/>
              <a:gd name="T40" fmla="*/ 1246 w 1249"/>
              <a:gd name="T41" fmla="*/ 112 h 412"/>
              <a:gd name="T42" fmla="*/ 1248 w 1249"/>
              <a:gd name="T43" fmla="*/ 137 h 412"/>
              <a:gd name="T44" fmla="*/ 1248 w 1249"/>
              <a:gd name="T45" fmla="*/ 349 h 412"/>
              <a:gd name="T46" fmla="*/ 809 w 1249"/>
              <a:gd name="T47" fmla="*/ 350 h 412"/>
              <a:gd name="T48" fmla="*/ 700 w 1249"/>
              <a:gd name="T49" fmla="*/ 409 h 412"/>
              <a:gd name="T50" fmla="*/ 523 w 1249"/>
              <a:gd name="T51" fmla="*/ 411 h 412"/>
              <a:gd name="T52" fmla="*/ 437 w 1249"/>
              <a:gd name="T53" fmla="*/ 346 h 412"/>
              <a:gd name="T54" fmla="*/ 46 w 1249"/>
              <a:gd name="T55" fmla="*/ 349 h 412"/>
              <a:gd name="T56" fmla="*/ 0 w 1249"/>
              <a:gd name="T57" fmla="*/ 349 h 412"/>
              <a:gd name="T58" fmla="*/ 0 w 1249"/>
              <a:gd name="T59" fmla="*/ 152 h 412"/>
              <a:gd name="T60" fmla="*/ 0 w 1249"/>
              <a:gd name="T61" fmla="*/ 123 h 412"/>
              <a:gd name="T62" fmla="*/ 5 w 1249"/>
              <a:gd name="T63" fmla="*/ 94 h 412"/>
              <a:gd name="T64" fmla="*/ 9 w 1249"/>
              <a:gd name="T65" fmla="*/ 80 h 412"/>
              <a:gd name="T66" fmla="*/ 16 w 1249"/>
              <a:gd name="T67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09" name="Oval 5">
            <a:extLst>
              <a:ext uri="{FF2B5EF4-FFF2-40B4-BE49-F238E27FC236}">
                <a16:creationId xmlns:a16="http://schemas.microsoft.com/office/drawing/2014/main" id="{BF0DF6B4-0EB9-CF44-8B06-FFF2B8E88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1" y="61913"/>
            <a:ext cx="1022349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kumimoji="1" lang="en-US" altLang="en-US" sz="2400"/>
          </a:p>
        </p:txBody>
      </p:sp>
      <p:sp>
        <p:nvSpPr>
          <p:cNvPr id="72710" name="Freeform 6">
            <a:extLst>
              <a:ext uri="{FF2B5EF4-FFF2-40B4-BE49-F238E27FC236}">
                <a16:creationId xmlns:a16="http://schemas.microsoft.com/office/drawing/2014/main" id="{2A5FDE94-229B-B64C-8A1C-7136C575C27A}"/>
              </a:ext>
            </a:extLst>
          </p:cNvPr>
          <p:cNvSpPr>
            <a:spLocks/>
          </p:cNvSpPr>
          <p:nvPr/>
        </p:nvSpPr>
        <p:spPr bwMode="auto">
          <a:xfrm>
            <a:off x="4781552" y="452438"/>
            <a:ext cx="2645833" cy="304800"/>
          </a:xfrm>
          <a:custGeom>
            <a:avLst/>
            <a:gdLst>
              <a:gd name="T0" fmla="*/ 60 w 1250"/>
              <a:gd name="T1" fmla="*/ 42 h 192"/>
              <a:gd name="T2" fmla="*/ 98 w 1250"/>
              <a:gd name="T3" fmla="*/ 42 h 192"/>
              <a:gd name="T4" fmla="*/ 128 w 1250"/>
              <a:gd name="T5" fmla="*/ 63 h 192"/>
              <a:gd name="T6" fmla="*/ 176 w 1250"/>
              <a:gd name="T7" fmla="*/ 51 h 192"/>
              <a:gd name="T8" fmla="*/ 231 w 1250"/>
              <a:gd name="T9" fmla="*/ 45 h 192"/>
              <a:gd name="T10" fmla="*/ 269 w 1250"/>
              <a:gd name="T11" fmla="*/ 57 h 192"/>
              <a:gd name="T12" fmla="*/ 311 w 1250"/>
              <a:gd name="T13" fmla="*/ 51 h 192"/>
              <a:gd name="T14" fmla="*/ 378 w 1250"/>
              <a:gd name="T15" fmla="*/ 54 h 192"/>
              <a:gd name="T16" fmla="*/ 420 w 1250"/>
              <a:gd name="T17" fmla="*/ 63 h 192"/>
              <a:gd name="T18" fmla="*/ 483 w 1250"/>
              <a:gd name="T19" fmla="*/ 80 h 192"/>
              <a:gd name="T20" fmla="*/ 513 w 1250"/>
              <a:gd name="T21" fmla="*/ 99 h 192"/>
              <a:gd name="T22" fmla="*/ 536 w 1250"/>
              <a:gd name="T23" fmla="*/ 130 h 192"/>
              <a:gd name="T24" fmla="*/ 578 w 1250"/>
              <a:gd name="T25" fmla="*/ 129 h 192"/>
              <a:gd name="T26" fmla="*/ 617 w 1250"/>
              <a:gd name="T27" fmla="*/ 139 h 192"/>
              <a:gd name="T28" fmla="*/ 651 w 1250"/>
              <a:gd name="T29" fmla="*/ 131 h 192"/>
              <a:gd name="T30" fmla="*/ 688 w 1250"/>
              <a:gd name="T31" fmla="*/ 121 h 192"/>
              <a:gd name="T32" fmla="*/ 728 w 1250"/>
              <a:gd name="T33" fmla="*/ 101 h 192"/>
              <a:gd name="T34" fmla="*/ 769 w 1250"/>
              <a:gd name="T35" fmla="*/ 68 h 192"/>
              <a:gd name="T36" fmla="*/ 814 w 1250"/>
              <a:gd name="T37" fmla="*/ 52 h 192"/>
              <a:gd name="T38" fmla="*/ 844 w 1250"/>
              <a:gd name="T39" fmla="*/ 56 h 192"/>
              <a:gd name="T40" fmla="*/ 881 w 1250"/>
              <a:gd name="T41" fmla="*/ 57 h 192"/>
              <a:gd name="T42" fmla="*/ 933 w 1250"/>
              <a:gd name="T43" fmla="*/ 69 h 192"/>
              <a:gd name="T44" fmla="*/ 963 w 1250"/>
              <a:gd name="T45" fmla="*/ 51 h 192"/>
              <a:gd name="T46" fmla="*/ 989 w 1250"/>
              <a:gd name="T47" fmla="*/ 55 h 192"/>
              <a:gd name="T48" fmla="*/ 1035 w 1250"/>
              <a:gd name="T49" fmla="*/ 33 h 192"/>
              <a:gd name="T50" fmla="*/ 1063 w 1250"/>
              <a:gd name="T51" fmla="*/ 35 h 192"/>
              <a:gd name="T52" fmla="*/ 1096 w 1250"/>
              <a:gd name="T53" fmla="*/ 6 h 192"/>
              <a:gd name="T54" fmla="*/ 1130 w 1250"/>
              <a:gd name="T55" fmla="*/ 32 h 192"/>
              <a:gd name="T56" fmla="*/ 1164 w 1250"/>
              <a:gd name="T57" fmla="*/ 0 h 192"/>
              <a:gd name="T58" fmla="*/ 1195 w 1250"/>
              <a:gd name="T59" fmla="*/ 38 h 192"/>
              <a:gd name="T60" fmla="*/ 1227 w 1250"/>
              <a:gd name="T61" fmla="*/ 16 h 192"/>
              <a:gd name="T62" fmla="*/ 1249 w 1250"/>
              <a:gd name="T63" fmla="*/ 28 h 192"/>
              <a:gd name="T64" fmla="*/ 822 w 1250"/>
              <a:gd name="T65" fmla="*/ 144 h 192"/>
              <a:gd name="T66" fmla="*/ 563 w 1250"/>
              <a:gd name="T67" fmla="*/ 191 h 192"/>
              <a:gd name="T68" fmla="*/ 441 w 1250"/>
              <a:gd name="T69" fmla="*/ 98 h 192"/>
              <a:gd name="T70" fmla="*/ 0 w 1250"/>
              <a:gd name="T71" fmla="*/ 19 h 192"/>
              <a:gd name="T72" fmla="*/ 18 w 1250"/>
              <a:gd name="T73" fmla="*/ 33 h 192"/>
              <a:gd name="T74" fmla="*/ 43 w 1250"/>
              <a:gd name="T75" fmla="*/ 3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1" name="Freeform 7">
            <a:extLst>
              <a:ext uri="{FF2B5EF4-FFF2-40B4-BE49-F238E27FC236}">
                <a16:creationId xmlns:a16="http://schemas.microsoft.com/office/drawing/2014/main" id="{6412394B-7DAA-9D49-8D2E-38A213DC8B07}"/>
              </a:ext>
            </a:extLst>
          </p:cNvPr>
          <p:cNvSpPr>
            <a:spLocks/>
          </p:cNvSpPr>
          <p:nvPr/>
        </p:nvSpPr>
        <p:spPr bwMode="auto">
          <a:xfrm>
            <a:off x="4781552" y="508000"/>
            <a:ext cx="2645833" cy="306388"/>
          </a:xfrm>
          <a:custGeom>
            <a:avLst/>
            <a:gdLst>
              <a:gd name="T0" fmla="*/ 26 w 1250"/>
              <a:gd name="T1" fmla="*/ 125 h 193"/>
              <a:gd name="T2" fmla="*/ 450 w 1250"/>
              <a:gd name="T3" fmla="*/ 125 h 193"/>
              <a:gd name="T4" fmla="*/ 487 w 1250"/>
              <a:gd name="T5" fmla="*/ 155 h 193"/>
              <a:gd name="T6" fmla="*/ 532 w 1250"/>
              <a:gd name="T7" fmla="*/ 175 h 193"/>
              <a:gd name="T8" fmla="*/ 587 w 1250"/>
              <a:gd name="T9" fmla="*/ 188 h 193"/>
              <a:gd name="T10" fmla="*/ 672 w 1250"/>
              <a:gd name="T11" fmla="*/ 188 h 193"/>
              <a:gd name="T12" fmla="*/ 769 w 1250"/>
              <a:gd name="T13" fmla="*/ 158 h 193"/>
              <a:gd name="T14" fmla="*/ 811 w 1250"/>
              <a:gd name="T15" fmla="*/ 125 h 193"/>
              <a:gd name="T16" fmla="*/ 1224 w 1250"/>
              <a:gd name="T17" fmla="*/ 124 h 193"/>
              <a:gd name="T18" fmla="*/ 1243 w 1250"/>
              <a:gd name="T19" fmla="*/ 114 h 193"/>
              <a:gd name="T20" fmla="*/ 1249 w 1250"/>
              <a:gd name="T21" fmla="*/ 96 h 193"/>
              <a:gd name="T22" fmla="*/ 1238 w 1250"/>
              <a:gd name="T23" fmla="*/ 0 h 193"/>
              <a:gd name="T24" fmla="*/ 1227 w 1250"/>
              <a:gd name="T25" fmla="*/ 18 h 193"/>
              <a:gd name="T26" fmla="*/ 1218 w 1250"/>
              <a:gd name="T27" fmla="*/ 33 h 193"/>
              <a:gd name="T28" fmla="*/ 1196 w 1250"/>
              <a:gd name="T29" fmla="*/ 24 h 193"/>
              <a:gd name="T30" fmla="*/ 1170 w 1250"/>
              <a:gd name="T31" fmla="*/ 14 h 193"/>
              <a:gd name="T32" fmla="*/ 1138 w 1250"/>
              <a:gd name="T33" fmla="*/ 33 h 193"/>
              <a:gd name="T34" fmla="*/ 1117 w 1250"/>
              <a:gd name="T35" fmla="*/ 24 h 193"/>
              <a:gd name="T36" fmla="*/ 1089 w 1250"/>
              <a:gd name="T37" fmla="*/ 19 h 193"/>
              <a:gd name="T38" fmla="*/ 1074 w 1250"/>
              <a:gd name="T39" fmla="*/ 38 h 193"/>
              <a:gd name="T40" fmla="*/ 1046 w 1250"/>
              <a:gd name="T41" fmla="*/ 33 h 193"/>
              <a:gd name="T42" fmla="*/ 1007 w 1250"/>
              <a:gd name="T43" fmla="*/ 38 h 193"/>
              <a:gd name="T44" fmla="*/ 969 w 1250"/>
              <a:gd name="T45" fmla="*/ 33 h 193"/>
              <a:gd name="T46" fmla="*/ 932 w 1250"/>
              <a:gd name="T47" fmla="*/ 47 h 193"/>
              <a:gd name="T48" fmla="*/ 901 w 1250"/>
              <a:gd name="T49" fmla="*/ 34 h 193"/>
              <a:gd name="T50" fmla="*/ 847 w 1250"/>
              <a:gd name="T51" fmla="*/ 44 h 193"/>
              <a:gd name="T52" fmla="*/ 807 w 1250"/>
              <a:gd name="T53" fmla="*/ 43 h 193"/>
              <a:gd name="T54" fmla="*/ 783 w 1250"/>
              <a:gd name="T55" fmla="*/ 81 h 193"/>
              <a:gd name="T56" fmla="*/ 765 w 1250"/>
              <a:gd name="T57" fmla="*/ 111 h 193"/>
              <a:gd name="T58" fmla="*/ 729 w 1250"/>
              <a:gd name="T59" fmla="*/ 122 h 193"/>
              <a:gd name="T60" fmla="*/ 697 w 1250"/>
              <a:gd name="T61" fmla="*/ 132 h 193"/>
              <a:gd name="T62" fmla="*/ 634 w 1250"/>
              <a:gd name="T63" fmla="*/ 137 h 193"/>
              <a:gd name="T64" fmla="*/ 556 w 1250"/>
              <a:gd name="T65" fmla="*/ 145 h 193"/>
              <a:gd name="T66" fmla="*/ 499 w 1250"/>
              <a:gd name="T67" fmla="*/ 116 h 193"/>
              <a:gd name="T68" fmla="*/ 454 w 1250"/>
              <a:gd name="T69" fmla="*/ 57 h 193"/>
              <a:gd name="T70" fmla="*/ 399 w 1250"/>
              <a:gd name="T71" fmla="*/ 47 h 193"/>
              <a:gd name="T72" fmla="*/ 332 w 1250"/>
              <a:gd name="T73" fmla="*/ 33 h 193"/>
              <a:gd name="T74" fmla="*/ 262 w 1250"/>
              <a:gd name="T75" fmla="*/ 24 h 193"/>
              <a:gd name="T76" fmla="*/ 214 w 1250"/>
              <a:gd name="T77" fmla="*/ 35 h 193"/>
              <a:gd name="T78" fmla="*/ 186 w 1250"/>
              <a:gd name="T79" fmla="*/ 32 h 193"/>
              <a:gd name="T80" fmla="*/ 145 w 1250"/>
              <a:gd name="T81" fmla="*/ 37 h 193"/>
              <a:gd name="T82" fmla="*/ 102 w 1250"/>
              <a:gd name="T83" fmla="*/ 35 h 193"/>
              <a:gd name="T84" fmla="*/ 57 w 1250"/>
              <a:gd name="T85" fmla="*/ 43 h 193"/>
              <a:gd name="T86" fmla="*/ 11 w 1250"/>
              <a:gd name="T87" fmla="*/ 38 h 193"/>
              <a:gd name="T88" fmla="*/ 1 w 1250"/>
              <a:gd name="T89" fmla="*/ 74 h 193"/>
              <a:gd name="T90" fmla="*/ 9 w 1250"/>
              <a:gd name="T91" fmla="*/ 11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2" name="Freeform 8">
            <a:extLst>
              <a:ext uri="{FF2B5EF4-FFF2-40B4-BE49-F238E27FC236}">
                <a16:creationId xmlns:a16="http://schemas.microsoft.com/office/drawing/2014/main" id="{A9C85E69-088B-4647-8035-A48B6C5BDA7E}"/>
              </a:ext>
            </a:extLst>
          </p:cNvPr>
          <p:cNvSpPr>
            <a:spLocks/>
          </p:cNvSpPr>
          <p:nvPr/>
        </p:nvSpPr>
        <p:spPr bwMode="auto">
          <a:xfrm>
            <a:off x="4798484" y="557213"/>
            <a:ext cx="2597149" cy="228600"/>
          </a:xfrm>
          <a:custGeom>
            <a:avLst/>
            <a:gdLst>
              <a:gd name="T0" fmla="*/ 301 w 1227"/>
              <a:gd name="T1" fmla="*/ 45 h 144"/>
              <a:gd name="T2" fmla="*/ 219 w 1227"/>
              <a:gd name="T3" fmla="*/ 50 h 144"/>
              <a:gd name="T4" fmla="*/ 97 w 1227"/>
              <a:gd name="T5" fmla="*/ 50 h 144"/>
              <a:gd name="T6" fmla="*/ 40 w 1227"/>
              <a:gd name="T7" fmla="*/ 49 h 144"/>
              <a:gd name="T8" fmla="*/ 8 w 1227"/>
              <a:gd name="T9" fmla="*/ 36 h 144"/>
              <a:gd name="T10" fmla="*/ 0 w 1227"/>
              <a:gd name="T11" fmla="*/ 46 h 144"/>
              <a:gd name="T12" fmla="*/ 46 w 1227"/>
              <a:gd name="T13" fmla="*/ 64 h 144"/>
              <a:gd name="T14" fmla="*/ 103 w 1227"/>
              <a:gd name="T15" fmla="*/ 63 h 144"/>
              <a:gd name="T16" fmla="*/ 134 w 1227"/>
              <a:gd name="T17" fmla="*/ 65 h 144"/>
              <a:gd name="T18" fmla="*/ 204 w 1227"/>
              <a:gd name="T19" fmla="*/ 68 h 144"/>
              <a:gd name="T20" fmla="*/ 341 w 1227"/>
              <a:gd name="T21" fmla="*/ 63 h 144"/>
              <a:gd name="T22" fmla="*/ 440 w 1227"/>
              <a:gd name="T23" fmla="*/ 64 h 144"/>
              <a:gd name="T24" fmla="*/ 485 w 1227"/>
              <a:gd name="T25" fmla="*/ 105 h 144"/>
              <a:gd name="T26" fmla="*/ 558 w 1227"/>
              <a:gd name="T27" fmla="*/ 136 h 144"/>
              <a:gd name="T28" fmla="*/ 642 w 1227"/>
              <a:gd name="T29" fmla="*/ 143 h 144"/>
              <a:gd name="T30" fmla="*/ 728 w 1227"/>
              <a:gd name="T31" fmla="*/ 121 h 144"/>
              <a:gd name="T32" fmla="*/ 786 w 1227"/>
              <a:gd name="T33" fmla="*/ 82 h 144"/>
              <a:gd name="T34" fmla="*/ 827 w 1227"/>
              <a:gd name="T35" fmla="*/ 67 h 144"/>
              <a:gd name="T36" fmla="*/ 937 w 1227"/>
              <a:gd name="T37" fmla="*/ 68 h 144"/>
              <a:gd name="T38" fmla="*/ 1021 w 1227"/>
              <a:gd name="T39" fmla="*/ 67 h 144"/>
              <a:gd name="T40" fmla="*/ 1118 w 1227"/>
              <a:gd name="T41" fmla="*/ 67 h 144"/>
              <a:gd name="T42" fmla="*/ 1211 w 1227"/>
              <a:gd name="T43" fmla="*/ 69 h 144"/>
              <a:gd name="T44" fmla="*/ 1226 w 1227"/>
              <a:gd name="T45" fmla="*/ 34 h 144"/>
              <a:gd name="T46" fmla="*/ 1211 w 1227"/>
              <a:gd name="T47" fmla="*/ 37 h 144"/>
              <a:gd name="T48" fmla="*/ 1171 w 1227"/>
              <a:gd name="T49" fmla="*/ 59 h 144"/>
              <a:gd name="T50" fmla="*/ 1064 w 1227"/>
              <a:gd name="T51" fmla="*/ 56 h 144"/>
              <a:gd name="T52" fmla="*/ 941 w 1227"/>
              <a:gd name="T53" fmla="*/ 58 h 144"/>
              <a:gd name="T54" fmla="*/ 851 w 1227"/>
              <a:gd name="T55" fmla="*/ 62 h 144"/>
              <a:gd name="T56" fmla="*/ 815 w 1227"/>
              <a:gd name="T57" fmla="*/ 53 h 144"/>
              <a:gd name="T58" fmla="*/ 809 w 1227"/>
              <a:gd name="T59" fmla="*/ 32 h 144"/>
              <a:gd name="T60" fmla="*/ 798 w 1227"/>
              <a:gd name="T61" fmla="*/ 22 h 144"/>
              <a:gd name="T62" fmla="*/ 760 w 1227"/>
              <a:gd name="T63" fmla="*/ 72 h 144"/>
              <a:gd name="T64" fmla="*/ 718 w 1227"/>
              <a:gd name="T65" fmla="*/ 101 h 144"/>
              <a:gd name="T66" fmla="*/ 671 w 1227"/>
              <a:gd name="T67" fmla="*/ 112 h 144"/>
              <a:gd name="T68" fmla="*/ 618 w 1227"/>
              <a:gd name="T69" fmla="*/ 124 h 144"/>
              <a:gd name="T70" fmla="*/ 557 w 1227"/>
              <a:gd name="T71" fmla="*/ 110 h 144"/>
              <a:gd name="T72" fmla="*/ 520 w 1227"/>
              <a:gd name="T73" fmla="*/ 93 h 144"/>
              <a:gd name="T74" fmla="*/ 486 w 1227"/>
              <a:gd name="T75" fmla="*/ 86 h 144"/>
              <a:gd name="T76" fmla="*/ 461 w 1227"/>
              <a:gd name="T77" fmla="*/ 62 h 144"/>
              <a:gd name="T78" fmla="*/ 432 w 1227"/>
              <a:gd name="T79" fmla="*/ 24 h 144"/>
              <a:gd name="T80" fmla="*/ 413 w 1227"/>
              <a:gd name="T81" fmla="*/ 43 h 144"/>
              <a:gd name="T82" fmla="*/ 339 w 1227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3" name="Freeform 9">
            <a:extLst>
              <a:ext uri="{FF2B5EF4-FFF2-40B4-BE49-F238E27FC236}">
                <a16:creationId xmlns:a16="http://schemas.microsoft.com/office/drawing/2014/main" id="{795B45EF-6512-DD41-A356-5FD958107C78}"/>
              </a:ext>
            </a:extLst>
          </p:cNvPr>
          <p:cNvSpPr>
            <a:spLocks/>
          </p:cNvSpPr>
          <p:nvPr/>
        </p:nvSpPr>
        <p:spPr bwMode="auto">
          <a:xfrm>
            <a:off x="6491818" y="249238"/>
            <a:ext cx="162983" cy="406400"/>
          </a:xfrm>
          <a:custGeom>
            <a:avLst/>
            <a:gdLst>
              <a:gd name="T0" fmla="*/ 51 w 77"/>
              <a:gd name="T1" fmla="*/ 6 h 256"/>
              <a:gd name="T2" fmla="*/ 47 w 77"/>
              <a:gd name="T3" fmla="*/ 25 h 256"/>
              <a:gd name="T4" fmla="*/ 76 w 77"/>
              <a:gd name="T5" fmla="*/ 27 h 256"/>
              <a:gd name="T6" fmla="*/ 65 w 77"/>
              <a:gd name="T7" fmla="*/ 61 h 256"/>
              <a:gd name="T8" fmla="*/ 66 w 77"/>
              <a:gd name="T9" fmla="*/ 87 h 256"/>
              <a:gd name="T10" fmla="*/ 73 w 77"/>
              <a:gd name="T11" fmla="*/ 110 h 256"/>
              <a:gd name="T12" fmla="*/ 61 w 77"/>
              <a:gd name="T13" fmla="*/ 133 h 256"/>
              <a:gd name="T14" fmla="*/ 57 w 77"/>
              <a:gd name="T15" fmla="*/ 157 h 256"/>
              <a:gd name="T16" fmla="*/ 51 w 77"/>
              <a:gd name="T17" fmla="*/ 181 h 256"/>
              <a:gd name="T18" fmla="*/ 42 w 77"/>
              <a:gd name="T19" fmla="*/ 197 h 256"/>
              <a:gd name="T20" fmla="*/ 32 w 77"/>
              <a:gd name="T21" fmla="*/ 213 h 256"/>
              <a:gd name="T22" fmla="*/ 20 w 77"/>
              <a:gd name="T23" fmla="*/ 230 h 256"/>
              <a:gd name="T24" fmla="*/ 13 w 77"/>
              <a:gd name="T25" fmla="*/ 241 h 256"/>
              <a:gd name="T26" fmla="*/ 0 w 77"/>
              <a:gd name="T27" fmla="*/ 255 h 256"/>
              <a:gd name="T28" fmla="*/ 8 w 77"/>
              <a:gd name="T29" fmla="*/ 230 h 256"/>
              <a:gd name="T30" fmla="*/ 24 w 77"/>
              <a:gd name="T31" fmla="*/ 212 h 256"/>
              <a:gd name="T32" fmla="*/ 21 w 77"/>
              <a:gd name="T33" fmla="*/ 192 h 256"/>
              <a:gd name="T34" fmla="*/ 36 w 77"/>
              <a:gd name="T35" fmla="*/ 167 h 256"/>
              <a:gd name="T36" fmla="*/ 44 w 77"/>
              <a:gd name="T37" fmla="*/ 137 h 256"/>
              <a:gd name="T38" fmla="*/ 40 w 77"/>
              <a:gd name="T39" fmla="*/ 108 h 256"/>
              <a:gd name="T40" fmla="*/ 43 w 77"/>
              <a:gd name="T41" fmla="*/ 85 h 256"/>
              <a:gd name="T42" fmla="*/ 40 w 77"/>
              <a:gd name="T43" fmla="*/ 68 h 256"/>
              <a:gd name="T44" fmla="*/ 19 w 77"/>
              <a:gd name="T45" fmla="*/ 36 h 256"/>
              <a:gd name="T46" fmla="*/ 6 w 77"/>
              <a:gd name="T47" fmla="*/ 3 h 256"/>
              <a:gd name="T48" fmla="*/ 50 w 77"/>
              <a:gd name="T49" fmla="*/ 0 h 256"/>
              <a:gd name="T50" fmla="*/ 51 w 77"/>
              <a:gd name="T51" fmla="*/ 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4" name="Freeform 10">
            <a:extLst>
              <a:ext uri="{FF2B5EF4-FFF2-40B4-BE49-F238E27FC236}">
                <a16:creationId xmlns:a16="http://schemas.microsoft.com/office/drawing/2014/main" id="{72BD343D-CF5E-D84C-8559-E70DC14294D6}"/>
              </a:ext>
            </a:extLst>
          </p:cNvPr>
          <p:cNvSpPr>
            <a:spLocks/>
          </p:cNvSpPr>
          <p:nvPr/>
        </p:nvSpPr>
        <p:spPr bwMode="auto">
          <a:xfrm>
            <a:off x="4806951" y="19051"/>
            <a:ext cx="2601383" cy="411163"/>
          </a:xfrm>
          <a:custGeom>
            <a:avLst/>
            <a:gdLst>
              <a:gd name="T0" fmla="*/ 0 w 1229"/>
              <a:gd name="T1" fmla="*/ 259 h 259"/>
              <a:gd name="T2" fmla="*/ 5 w 1229"/>
              <a:gd name="T3" fmla="*/ 154 h 259"/>
              <a:gd name="T4" fmla="*/ 23 w 1229"/>
              <a:gd name="T5" fmla="*/ 130 h 259"/>
              <a:gd name="T6" fmla="*/ 56 w 1229"/>
              <a:gd name="T7" fmla="*/ 146 h 259"/>
              <a:gd name="T8" fmla="*/ 85 w 1229"/>
              <a:gd name="T9" fmla="*/ 128 h 259"/>
              <a:gd name="T10" fmla="*/ 117 w 1229"/>
              <a:gd name="T11" fmla="*/ 144 h 259"/>
              <a:gd name="T12" fmla="*/ 152 w 1229"/>
              <a:gd name="T13" fmla="*/ 144 h 259"/>
              <a:gd name="T14" fmla="*/ 208 w 1229"/>
              <a:gd name="T15" fmla="*/ 138 h 259"/>
              <a:gd name="T16" fmla="*/ 249 w 1229"/>
              <a:gd name="T17" fmla="*/ 122 h 259"/>
              <a:gd name="T18" fmla="*/ 289 w 1229"/>
              <a:gd name="T19" fmla="*/ 138 h 259"/>
              <a:gd name="T20" fmla="*/ 312 w 1229"/>
              <a:gd name="T21" fmla="*/ 143 h 259"/>
              <a:gd name="T22" fmla="*/ 362 w 1229"/>
              <a:gd name="T23" fmla="*/ 137 h 259"/>
              <a:gd name="T24" fmla="*/ 449 w 1229"/>
              <a:gd name="T25" fmla="*/ 121 h 259"/>
              <a:gd name="T26" fmla="*/ 499 w 1229"/>
              <a:gd name="T27" fmla="*/ 83 h 259"/>
              <a:gd name="T28" fmla="*/ 489 w 1229"/>
              <a:gd name="T29" fmla="*/ 119 h 259"/>
              <a:gd name="T30" fmla="*/ 531 w 1229"/>
              <a:gd name="T31" fmla="*/ 132 h 259"/>
              <a:gd name="T32" fmla="*/ 559 w 1229"/>
              <a:gd name="T33" fmla="*/ 158 h 259"/>
              <a:gd name="T34" fmla="*/ 586 w 1229"/>
              <a:gd name="T35" fmla="*/ 178 h 259"/>
              <a:gd name="T36" fmla="*/ 602 w 1229"/>
              <a:gd name="T37" fmla="*/ 178 h 259"/>
              <a:gd name="T38" fmla="*/ 581 w 1229"/>
              <a:gd name="T39" fmla="*/ 145 h 259"/>
              <a:gd name="T40" fmla="*/ 561 w 1229"/>
              <a:gd name="T41" fmla="*/ 103 h 259"/>
              <a:gd name="T42" fmla="*/ 547 w 1229"/>
              <a:gd name="T43" fmla="*/ 82 h 259"/>
              <a:gd name="T44" fmla="*/ 574 w 1229"/>
              <a:gd name="T45" fmla="*/ 62 h 259"/>
              <a:gd name="T46" fmla="*/ 535 w 1229"/>
              <a:gd name="T47" fmla="*/ 56 h 259"/>
              <a:gd name="T48" fmla="*/ 600 w 1229"/>
              <a:gd name="T49" fmla="*/ 42 h 259"/>
              <a:gd name="T50" fmla="*/ 676 w 1229"/>
              <a:gd name="T51" fmla="*/ 55 h 259"/>
              <a:gd name="T52" fmla="*/ 721 w 1229"/>
              <a:gd name="T53" fmla="*/ 60 h 259"/>
              <a:gd name="T54" fmla="*/ 773 w 1229"/>
              <a:gd name="T55" fmla="*/ 108 h 259"/>
              <a:gd name="T56" fmla="*/ 828 w 1229"/>
              <a:gd name="T57" fmla="*/ 139 h 259"/>
              <a:gd name="T58" fmla="*/ 879 w 1229"/>
              <a:gd name="T59" fmla="*/ 141 h 259"/>
              <a:gd name="T60" fmla="*/ 928 w 1229"/>
              <a:gd name="T61" fmla="*/ 128 h 259"/>
              <a:gd name="T62" fmla="*/ 957 w 1229"/>
              <a:gd name="T63" fmla="*/ 139 h 259"/>
              <a:gd name="T64" fmla="*/ 981 w 1229"/>
              <a:gd name="T65" fmla="*/ 130 h 259"/>
              <a:gd name="T66" fmla="*/ 1015 w 1229"/>
              <a:gd name="T67" fmla="*/ 146 h 259"/>
              <a:gd name="T68" fmla="*/ 1041 w 1229"/>
              <a:gd name="T69" fmla="*/ 144 h 259"/>
              <a:gd name="T70" fmla="*/ 1063 w 1229"/>
              <a:gd name="T71" fmla="*/ 130 h 259"/>
              <a:gd name="T72" fmla="*/ 1099 w 1229"/>
              <a:gd name="T73" fmla="*/ 146 h 259"/>
              <a:gd name="T74" fmla="*/ 1128 w 1229"/>
              <a:gd name="T75" fmla="*/ 139 h 259"/>
              <a:gd name="T76" fmla="*/ 1154 w 1229"/>
              <a:gd name="T77" fmla="*/ 149 h 259"/>
              <a:gd name="T78" fmla="*/ 1197 w 1229"/>
              <a:gd name="T79" fmla="*/ 138 h 259"/>
              <a:gd name="T80" fmla="*/ 1221 w 1229"/>
              <a:gd name="T81" fmla="*/ 165 h 259"/>
              <a:gd name="T82" fmla="*/ 1229 w 1229"/>
              <a:gd name="T83" fmla="*/ 154 h 259"/>
              <a:gd name="T84" fmla="*/ 1224 w 1229"/>
              <a:gd name="T85" fmla="*/ 112 h 259"/>
              <a:gd name="T86" fmla="*/ 1187 w 1229"/>
              <a:gd name="T87" fmla="*/ 93 h 259"/>
              <a:gd name="T88" fmla="*/ 1140 w 1229"/>
              <a:gd name="T89" fmla="*/ 101 h 259"/>
              <a:gd name="T90" fmla="*/ 1099 w 1229"/>
              <a:gd name="T91" fmla="*/ 93 h 259"/>
              <a:gd name="T92" fmla="*/ 1040 w 1229"/>
              <a:gd name="T93" fmla="*/ 95 h 259"/>
              <a:gd name="T94" fmla="*/ 996 w 1229"/>
              <a:gd name="T95" fmla="*/ 93 h 259"/>
              <a:gd name="T96" fmla="*/ 955 w 1229"/>
              <a:gd name="T97" fmla="*/ 96 h 259"/>
              <a:gd name="T98" fmla="*/ 909 w 1229"/>
              <a:gd name="T99" fmla="*/ 96 h 259"/>
              <a:gd name="T100" fmla="*/ 861 w 1229"/>
              <a:gd name="T101" fmla="*/ 97 h 259"/>
              <a:gd name="T102" fmla="*/ 826 w 1229"/>
              <a:gd name="T103" fmla="*/ 96 h 259"/>
              <a:gd name="T104" fmla="*/ 785 w 1229"/>
              <a:gd name="T105" fmla="*/ 69 h 259"/>
              <a:gd name="T106" fmla="*/ 727 w 1229"/>
              <a:gd name="T107" fmla="*/ 30 h 259"/>
              <a:gd name="T108" fmla="*/ 644 w 1229"/>
              <a:gd name="T109" fmla="*/ 2 h 259"/>
              <a:gd name="T110" fmla="*/ 560 w 1229"/>
              <a:gd name="T111" fmla="*/ 8 h 259"/>
              <a:gd name="T112" fmla="*/ 474 w 1229"/>
              <a:gd name="T113" fmla="*/ 45 h 259"/>
              <a:gd name="T114" fmla="*/ 399 w 1229"/>
              <a:gd name="T115" fmla="*/ 95 h 259"/>
              <a:gd name="T116" fmla="*/ 328 w 1229"/>
              <a:gd name="T117" fmla="*/ 97 h 259"/>
              <a:gd name="T118" fmla="*/ 231 w 1229"/>
              <a:gd name="T119" fmla="*/ 96 h 259"/>
              <a:gd name="T120" fmla="*/ 109 w 1229"/>
              <a:gd name="T121" fmla="*/ 93 h 259"/>
              <a:gd name="T122" fmla="*/ 19 w 1229"/>
              <a:gd name="T123" fmla="*/ 96 h 259"/>
              <a:gd name="T124" fmla="*/ 0 w 1229"/>
              <a:gd name="T125" fmla="*/ 13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2715" name="Freeform 11">
            <a:extLst>
              <a:ext uri="{FF2B5EF4-FFF2-40B4-BE49-F238E27FC236}">
                <a16:creationId xmlns:a16="http://schemas.microsoft.com/office/drawing/2014/main" id="{4BE5C034-B7E9-C945-9BBA-C0BD29A66E72}"/>
              </a:ext>
            </a:extLst>
          </p:cNvPr>
          <p:cNvSpPr>
            <a:spLocks/>
          </p:cNvSpPr>
          <p:nvPr/>
        </p:nvSpPr>
        <p:spPr bwMode="auto">
          <a:xfrm>
            <a:off x="5588000" y="234950"/>
            <a:ext cx="120651" cy="400050"/>
          </a:xfrm>
          <a:custGeom>
            <a:avLst/>
            <a:gdLst>
              <a:gd name="T0" fmla="*/ 13 w 57"/>
              <a:gd name="T1" fmla="*/ 6 h 252"/>
              <a:gd name="T2" fmla="*/ 17 w 57"/>
              <a:gd name="T3" fmla="*/ 25 h 252"/>
              <a:gd name="T4" fmla="*/ 13 w 57"/>
              <a:gd name="T5" fmla="*/ 34 h 252"/>
              <a:gd name="T6" fmla="*/ 6 w 57"/>
              <a:gd name="T7" fmla="*/ 62 h 252"/>
              <a:gd name="T8" fmla="*/ 1 w 57"/>
              <a:gd name="T9" fmla="*/ 86 h 252"/>
              <a:gd name="T10" fmla="*/ 0 w 57"/>
              <a:gd name="T11" fmla="*/ 108 h 252"/>
              <a:gd name="T12" fmla="*/ 5 w 57"/>
              <a:gd name="T13" fmla="*/ 135 h 252"/>
              <a:gd name="T14" fmla="*/ 8 w 57"/>
              <a:gd name="T15" fmla="*/ 160 h 252"/>
              <a:gd name="T16" fmla="*/ 13 w 57"/>
              <a:gd name="T17" fmla="*/ 184 h 252"/>
              <a:gd name="T18" fmla="*/ 27 w 57"/>
              <a:gd name="T19" fmla="*/ 200 h 252"/>
              <a:gd name="T20" fmla="*/ 32 w 57"/>
              <a:gd name="T21" fmla="*/ 217 h 252"/>
              <a:gd name="T22" fmla="*/ 45 w 57"/>
              <a:gd name="T23" fmla="*/ 234 h 252"/>
              <a:gd name="T24" fmla="*/ 56 w 57"/>
              <a:gd name="T25" fmla="*/ 251 h 252"/>
              <a:gd name="T26" fmla="*/ 51 w 57"/>
              <a:gd name="T27" fmla="*/ 235 h 252"/>
              <a:gd name="T28" fmla="*/ 40 w 57"/>
              <a:gd name="T29" fmla="*/ 216 h 252"/>
              <a:gd name="T30" fmla="*/ 43 w 57"/>
              <a:gd name="T31" fmla="*/ 196 h 252"/>
              <a:gd name="T32" fmla="*/ 28 w 57"/>
              <a:gd name="T33" fmla="*/ 170 h 252"/>
              <a:gd name="T34" fmla="*/ 15 w 57"/>
              <a:gd name="T35" fmla="*/ 140 h 252"/>
              <a:gd name="T36" fmla="*/ 12 w 57"/>
              <a:gd name="T37" fmla="*/ 94 h 252"/>
              <a:gd name="T38" fmla="*/ 17 w 57"/>
              <a:gd name="T39" fmla="*/ 64 h 252"/>
              <a:gd name="T40" fmla="*/ 25 w 57"/>
              <a:gd name="T41" fmla="*/ 34 h 252"/>
              <a:gd name="T42" fmla="*/ 27 w 57"/>
              <a:gd name="T43" fmla="*/ 12 h 252"/>
              <a:gd name="T44" fmla="*/ 15 w 57"/>
              <a:gd name="T45" fmla="*/ 0 h 252"/>
              <a:gd name="T46" fmla="*/ 13 w 57"/>
              <a:gd name="T47" fmla="*/ 6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2716" name="Group 12">
            <a:extLst>
              <a:ext uri="{FF2B5EF4-FFF2-40B4-BE49-F238E27FC236}">
                <a16:creationId xmlns:a16="http://schemas.microsoft.com/office/drawing/2014/main" id="{DD370CBE-7E26-134F-95D5-399846EA629C}"/>
              </a:ext>
            </a:extLst>
          </p:cNvPr>
          <p:cNvGrpSpPr>
            <a:grpSpLocks/>
          </p:cNvGrpSpPr>
          <p:nvPr/>
        </p:nvGrpSpPr>
        <p:grpSpPr bwMode="auto">
          <a:xfrm>
            <a:off x="84667" y="153988"/>
            <a:ext cx="4580467" cy="520700"/>
            <a:chOff x="40" y="97"/>
            <a:chExt cx="2164" cy="328"/>
          </a:xfrm>
        </p:grpSpPr>
        <p:sp>
          <p:nvSpPr>
            <p:cNvPr id="72717" name="Freeform 13">
              <a:extLst>
                <a:ext uri="{FF2B5EF4-FFF2-40B4-BE49-F238E27FC236}">
                  <a16:creationId xmlns:a16="http://schemas.microsoft.com/office/drawing/2014/main" id="{775D06C6-218C-2648-A450-A05E4957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>
                <a:gd name="T0" fmla="*/ 29 w 2164"/>
                <a:gd name="T1" fmla="*/ 3 h 267"/>
                <a:gd name="T2" fmla="*/ 46 w 2164"/>
                <a:gd name="T3" fmla="*/ 0 h 267"/>
                <a:gd name="T4" fmla="*/ 2096 w 2164"/>
                <a:gd name="T5" fmla="*/ 0 h 267"/>
                <a:gd name="T6" fmla="*/ 2120 w 2164"/>
                <a:gd name="T7" fmla="*/ 2 h 267"/>
                <a:gd name="T8" fmla="*/ 2137 w 2164"/>
                <a:gd name="T9" fmla="*/ 9 h 267"/>
                <a:gd name="T10" fmla="*/ 2152 w 2164"/>
                <a:gd name="T11" fmla="*/ 26 h 267"/>
                <a:gd name="T12" fmla="*/ 2160 w 2164"/>
                <a:gd name="T13" fmla="*/ 46 h 267"/>
                <a:gd name="T14" fmla="*/ 2163 w 2164"/>
                <a:gd name="T15" fmla="*/ 69 h 267"/>
                <a:gd name="T16" fmla="*/ 2163 w 2164"/>
                <a:gd name="T17" fmla="*/ 266 h 267"/>
                <a:gd name="T18" fmla="*/ 81 w 2164"/>
                <a:gd name="T19" fmla="*/ 266 h 267"/>
                <a:gd name="T20" fmla="*/ 0 w 2164"/>
                <a:gd name="T21" fmla="*/ 266 h 267"/>
                <a:gd name="T22" fmla="*/ 0 w 2164"/>
                <a:gd name="T23" fmla="*/ 82 h 267"/>
                <a:gd name="T24" fmla="*/ 1 w 2164"/>
                <a:gd name="T25" fmla="*/ 55 h 267"/>
                <a:gd name="T26" fmla="*/ 9 w 2164"/>
                <a:gd name="T27" fmla="*/ 29 h 267"/>
                <a:gd name="T28" fmla="*/ 16 w 2164"/>
                <a:gd name="T29" fmla="*/ 15 h 267"/>
                <a:gd name="T30" fmla="*/ 29 w 2164"/>
                <a:gd name="T31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18" name="Freeform 14">
              <a:extLst>
                <a:ext uri="{FF2B5EF4-FFF2-40B4-BE49-F238E27FC236}">
                  <a16:creationId xmlns:a16="http://schemas.microsoft.com/office/drawing/2014/main" id="{E254E1E7-7248-5244-8216-50409088B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>
                <a:gd name="T0" fmla="*/ 105 w 2164"/>
                <a:gd name="T1" fmla="*/ 39 h 115"/>
                <a:gd name="T2" fmla="*/ 170 w 2164"/>
                <a:gd name="T3" fmla="*/ 39 h 115"/>
                <a:gd name="T4" fmla="*/ 221 w 2164"/>
                <a:gd name="T5" fmla="*/ 58 h 115"/>
                <a:gd name="T6" fmla="*/ 305 w 2164"/>
                <a:gd name="T7" fmla="*/ 47 h 115"/>
                <a:gd name="T8" fmla="*/ 400 w 2164"/>
                <a:gd name="T9" fmla="*/ 41 h 115"/>
                <a:gd name="T10" fmla="*/ 466 w 2164"/>
                <a:gd name="T11" fmla="*/ 53 h 115"/>
                <a:gd name="T12" fmla="*/ 538 w 2164"/>
                <a:gd name="T13" fmla="*/ 47 h 115"/>
                <a:gd name="T14" fmla="*/ 654 w 2164"/>
                <a:gd name="T15" fmla="*/ 50 h 115"/>
                <a:gd name="T16" fmla="*/ 728 w 2164"/>
                <a:gd name="T17" fmla="*/ 58 h 115"/>
                <a:gd name="T18" fmla="*/ 815 w 2164"/>
                <a:gd name="T19" fmla="*/ 35 h 115"/>
                <a:gd name="T20" fmla="*/ 880 w 2164"/>
                <a:gd name="T21" fmla="*/ 56 h 115"/>
                <a:gd name="T22" fmla="*/ 968 w 2164"/>
                <a:gd name="T23" fmla="*/ 52 h 115"/>
                <a:gd name="T24" fmla="*/ 1013 w 2164"/>
                <a:gd name="T25" fmla="*/ 56 h 115"/>
                <a:gd name="T26" fmla="*/ 1053 w 2164"/>
                <a:gd name="T27" fmla="*/ 35 h 115"/>
                <a:gd name="T28" fmla="*/ 1105 w 2164"/>
                <a:gd name="T29" fmla="*/ 21 h 115"/>
                <a:gd name="T30" fmla="*/ 1167 w 2164"/>
                <a:gd name="T31" fmla="*/ 19 h 115"/>
                <a:gd name="T32" fmla="*/ 1218 w 2164"/>
                <a:gd name="T33" fmla="*/ 13 h 115"/>
                <a:gd name="T34" fmla="*/ 1265 w 2164"/>
                <a:gd name="T35" fmla="*/ 29 h 115"/>
                <a:gd name="T36" fmla="*/ 1316 w 2164"/>
                <a:gd name="T37" fmla="*/ 41 h 115"/>
                <a:gd name="T38" fmla="*/ 1399 w 2164"/>
                <a:gd name="T39" fmla="*/ 33 h 115"/>
                <a:gd name="T40" fmla="*/ 1436 w 2164"/>
                <a:gd name="T41" fmla="*/ 55 h 115"/>
                <a:gd name="T42" fmla="*/ 1493 w 2164"/>
                <a:gd name="T43" fmla="*/ 58 h 115"/>
                <a:gd name="T44" fmla="*/ 1589 w 2164"/>
                <a:gd name="T45" fmla="*/ 58 h 115"/>
                <a:gd name="T46" fmla="*/ 1647 w 2164"/>
                <a:gd name="T47" fmla="*/ 49 h 115"/>
                <a:gd name="T48" fmla="*/ 1691 w 2164"/>
                <a:gd name="T49" fmla="*/ 53 h 115"/>
                <a:gd name="T50" fmla="*/ 1743 w 2164"/>
                <a:gd name="T51" fmla="*/ 35 h 115"/>
                <a:gd name="T52" fmla="*/ 1817 w 2164"/>
                <a:gd name="T53" fmla="*/ 33 h 115"/>
                <a:gd name="T54" fmla="*/ 1878 w 2164"/>
                <a:gd name="T55" fmla="*/ 13 h 115"/>
                <a:gd name="T56" fmla="*/ 1926 w 2164"/>
                <a:gd name="T57" fmla="*/ 9 h 115"/>
                <a:gd name="T58" fmla="*/ 1988 w 2164"/>
                <a:gd name="T59" fmla="*/ 17 h 115"/>
                <a:gd name="T60" fmla="*/ 2042 w 2164"/>
                <a:gd name="T61" fmla="*/ 1 h 115"/>
                <a:gd name="T62" fmla="*/ 2093 w 2164"/>
                <a:gd name="T63" fmla="*/ 29 h 115"/>
                <a:gd name="T64" fmla="*/ 2150 w 2164"/>
                <a:gd name="T65" fmla="*/ 14 h 115"/>
                <a:gd name="T66" fmla="*/ 2163 w 2164"/>
                <a:gd name="T67" fmla="*/ 114 h 115"/>
                <a:gd name="T68" fmla="*/ 893 w 2164"/>
                <a:gd name="T69" fmla="*/ 92 h 115"/>
                <a:gd name="T70" fmla="*/ 0 w 2164"/>
                <a:gd name="T71" fmla="*/ 18 h 115"/>
                <a:gd name="T72" fmla="*/ 32 w 2164"/>
                <a:gd name="T73" fmla="*/ 31 h 115"/>
                <a:gd name="T74" fmla="*/ 75 w 2164"/>
                <a:gd name="T75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19" name="Freeform 15">
              <a:extLst>
                <a:ext uri="{FF2B5EF4-FFF2-40B4-BE49-F238E27FC236}">
                  <a16:creationId xmlns:a16="http://schemas.microsoft.com/office/drawing/2014/main" id="{AF590758-6B7C-E042-8252-0C617C0F1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>
                <a:gd name="T0" fmla="*/ 46 w 2164"/>
                <a:gd name="T1" fmla="*/ 116 h 118"/>
                <a:gd name="T2" fmla="*/ 2096 w 2164"/>
                <a:gd name="T3" fmla="*/ 117 h 118"/>
                <a:gd name="T4" fmla="*/ 2137 w 2164"/>
                <a:gd name="T5" fmla="*/ 113 h 118"/>
                <a:gd name="T6" fmla="*/ 2160 w 2164"/>
                <a:gd name="T7" fmla="*/ 98 h 118"/>
                <a:gd name="T8" fmla="*/ 2163 w 2164"/>
                <a:gd name="T9" fmla="*/ 13 h 118"/>
                <a:gd name="T10" fmla="*/ 2134 w 2164"/>
                <a:gd name="T11" fmla="*/ 4 h 118"/>
                <a:gd name="T12" fmla="*/ 2118 w 2164"/>
                <a:gd name="T13" fmla="*/ 32 h 118"/>
                <a:gd name="T14" fmla="*/ 2097 w 2164"/>
                <a:gd name="T15" fmla="*/ 29 h 118"/>
                <a:gd name="T16" fmla="*/ 2054 w 2164"/>
                <a:gd name="T17" fmla="*/ 16 h 118"/>
                <a:gd name="T18" fmla="*/ 1998 w 2164"/>
                <a:gd name="T19" fmla="*/ 20 h 118"/>
                <a:gd name="T20" fmla="*/ 1951 w 2164"/>
                <a:gd name="T21" fmla="*/ 23 h 118"/>
                <a:gd name="T22" fmla="*/ 1910 w 2164"/>
                <a:gd name="T23" fmla="*/ 16 h 118"/>
                <a:gd name="T24" fmla="*/ 1868 w 2164"/>
                <a:gd name="T25" fmla="*/ 25 h 118"/>
                <a:gd name="T26" fmla="*/ 1841 w 2164"/>
                <a:gd name="T27" fmla="*/ 31 h 118"/>
                <a:gd name="T28" fmla="*/ 1776 w 2164"/>
                <a:gd name="T29" fmla="*/ 26 h 118"/>
                <a:gd name="T30" fmla="*/ 1716 w 2164"/>
                <a:gd name="T31" fmla="*/ 22 h 118"/>
                <a:gd name="T32" fmla="*/ 1644 w 2164"/>
                <a:gd name="T33" fmla="*/ 51 h 118"/>
                <a:gd name="T34" fmla="*/ 1589 w 2164"/>
                <a:gd name="T35" fmla="*/ 36 h 118"/>
                <a:gd name="T36" fmla="*/ 1524 w 2164"/>
                <a:gd name="T37" fmla="*/ 35 h 118"/>
                <a:gd name="T38" fmla="*/ 1417 w 2164"/>
                <a:gd name="T39" fmla="*/ 34 h 118"/>
                <a:gd name="T40" fmla="*/ 1367 w 2164"/>
                <a:gd name="T41" fmla="*/ 31 h 118"/>
                <a:gd name="T42" fmla="*/ 1327 w 2164"/>
                <a:gd name="T43" fmla="*/ 22 h 118"/>
                <a:gd name="T44" fmla="*/ 1237 w 2164"/>
                <a:gd name="T45" fmla="*/ 41 h 118"/>
                <a:gd name="T46" fmla="*/ 1159 w 2164"/>
                <a:gd name="T47" fmla="*/ 31 h 118"/>
                <a:gd name="T48" fmla="*/ 1065 w 2164"/>
                <a:gd name="T49" fmla="*/ 36 h 118"/>
                <a:gd name="T50" fmla="*/ 988 w 2164"/>
                <a:gd name="T51" fmla="*/ 36 h 118"/>
                <a:gd name="T52" fmla="*/ 897 w 2164"/>
                <a:gd name="T53" fmla="*/ 48 h 118"/>
                <a:gd name="T54" fmla="*/ 801 w 2164"/>
                <a:gd name="T55" fmla="*/ 42 h 118"/>
                <a:gd name="T56" fmla="*/ 692 w 2164"/>
                <a:gd name="T57" fmla="*/ 44 h 118"/>
                <a:gd name="T58" fmla="*/ 575 w 2164"/>
                <a:gd name="T59" fmla="*/ 31 h 118"/>
                <a:gd name="T60" fmla="*/ 454 w 2164"/>
                <a:gd name="T61" fmla="*/ 22 h 118"/>
                <a:gd name="T62" fmla="*/ 371 w 2164"/>
                <a:gd name="T63" fmla="*/ 33 h 118"/>
                <a:gd name="T64" fmla="*/ 322 w 2164"/>
                <a:gd name="T65" fmla="*/ 29 h 118"/>
                <a:gd name="T66" fmla="*/ 252 w 2164"/>
                <a:gd name="T67" fmla="*/ 34 h 118"/>
                <a:gd name="T68" fmla="*/ 176 w 2164"/>
                <a:gd name="T69" fmla="*/ 33 h 118"/>
                <a:gd name="T70" fmla="*/ 99 w 2164"/>
                <a:gd name="T71" fmla="*/ 40 h 118"/>
                <a:gd name="T72" fmla="*/ 20 w 2164"/>
                <a:gd name="T73" fmla="*/ 35 h 118"/>
                <a:gd name="T74" fmla="*/ 2 w 2164"/>
                <a:gd name="T75" fmla="*/ 69 h 118"/>
                <a:gd name="T76" fmla="*/ 16 w 2164"/>
                <a:gd name="T77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0" name="Freeform 16">
              <a:extLst>
                <a:ext uri="{FF2B5EF4-FFF2-40B4-BE49-F238E27FC236}">
                  <a16:creationId xmlns:a16="http://schemas.microsoft.com/office/drawing/2014/main" id="{CDA5327F-51C4-BF42-B3D1-288723682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>
                <a:gd name="T0" fmla="*/ 0 w 2130"/>
                <a:gd name="T1" fmla="*/ 115 h 153"/>
                <a:gd name="T2" fmla="*/ 5 w 2130"/>
                <a:gd name="T3" fmla="*/ 122 h 153"/>
                <a:gd name="T4" fmla="*/ 9 w 2130"/>
                <a:gd name="T5" fmla="*/ 55 h 153"/>
                <a:gd name="T6" fmla="*/ 28 w 2130"/>
                <a:gd name="T7" fmla="*/ 27 h 153"/>
                <a:gd name="T8" fmla="*/ 101 w 2130"/>
                <a:gd name="T9" fmla="*/ 24 h 153"/>
                <a:gd name="T10" fmla="*/ 243 w 2130"/>
                <a:gd name="T11" fmla="*/ 28 h 153"/>
                <a:gd name="T12" fmla="*/ 378 w 2130"/>
                <a:gd name="T13" fmla="*/ 26 h 153"/>
                <a:gd name="T14" fmla="*/ 537 w 2130"/>
                <a:gd name="T15" fmla="*/ 28 h 153"/>
                <a:gd name="T16" fmla="*/ 645 w 2130"/>
                <a:gd name="T17" fmla="*/ 24 h 153"/>
                <a:gd name="T18" fmla="*/ 735 w 2130"/>
                <a:gd name="T19" fmla="*/ 24 h 153"/>
                <a:gd name="T20" fmla="*/ 870 w 2130"/>
                <a:gd name="T21" fmla="*/ 31 h 153"/>
                <a:gd name="T22" fmla="*/ 968 w 2130"/>
                <a:gd name="T23" fmla="*/ 33 h 153"/>
                <a:gd name="T24" fmla="*/ 1080 w 2130"/>
                <a:gd name="T25" fmla="*/ 28 h 153"/>
                <a:gd name="T26" fmla="*/ 1212 w 2130"/>
                <a:gd name="T27" fmla="*/ 38 h 153"/>
                <a:gd name="T28" fmla="*/ 1316 w 2130"/>
                <a:gd name="T29" fmla="*/ 35 h 153"/>
                <a:gd name="T30" fmla="*/ 1414 w 2130"/>
                <a:gd name="T31" fmla="*/ 30 h 153"/>
                <a:gd name="T32" fmla="*/ 1526 w 2130"/>
                <a:gd name="T33" fmla="*/ 34 h 153"/>
                <a:gd name="T34" fmla="*/ 1621 w 2130"/>
                <a:gd name="T35" fmla="*/ 30 h 153"/>
                <a:gd name="T36" fmla="*/ 1714 w 2130"/>
                <a:gd name="T37" fmla="*/ 27 h 153"/>
                <a:gd name="T38" fmla="*/ 1781 w 2130"/>
                <a:gd name="T39" fmla="*/ 30 h 153"/>
                <a:gd name="T40" fmla="*/ 1914 w 2130"/>
                <a:gd name="T41" fmla="*/ 24 h 153"/>
                <a:gd name="T42" fmla="*/ 2046 w 2130"/>
                <a:gd name="T43" fmla="*/ 31 h 153"/>
                <a:gd name="T44" fmla="*/ 2094 w 2130"/>
                <a:gd name="T45" fmla="*/ 44 h 153"/>
                <a:gd name="T46" fmla="*/ 2115 w 2130"/>
                <a:gd name="T47" fmla="*/ 64 h 153"/>
                <a:gd name="T48" fmla="*/ 2129 w 2130"/>
                <a:gd name="T49" fmla="*/ 117 h 153"/>
                <a:gd name="T50" fmla="*/ 2129 w 2130"/>
                <a:gd name="T51" fmla="*/ 39 h 153"/>
                <a:gd name="T52" fmla="*/ 2120 w 2130"/>
                <a:gd name="T53" fmla="*/ 15 h 153"/>
                <a:gd name="T54" fmla="*/ 1974 w 2130"/>
                <a:gd name="T55" fmla="*/ 5 h 153"/>
                <a:gd name="T56" fmla="*/ 1856 w 2130"/>
                <a:gd name="T57" fmla="*/ 1 h 153"/>
                <a:gd name="T58" fmla="*/ 1774 w 2130"/>
                <a:gd name="T59" fmla="*/ 3 h 153"/>
                <a:gd name="T60" fmla="*/ 1658 w 2130"/>
                <a:gd name="T61" fmla="*/ 7 h 153"/>
                <a:gd name="T62" fmla="*/ 1453 w 2130"/>
                <a:gd name="T63" fmla="*/ 5 h 153"/>
                <a:gd name="T64" fmla="*/ 1312 w 2130"/>
                <a:gd name="T65" fmla="*/ 6 h 153"/>
                <a:gd name="T66" fmla="*/ 1212 w 2130"/>
                <a:gd name="T67" fmla="*/ 5 h 153"/>
                <a:gd name="T68" fmla="*/ 1135 w 2130"/>
                <a:gd name="T69" fmla="*/ 4 h 153"/>
                <a:gd name="T70" fmla="*/ 1000 w 2130"/>
                <a:gd name="T71" fmla="*/ 5 h 153"/>
                <a:gd name="T72" fmla="*/ 837 w 2130"/>
                <a:gd name="T73" fmla="*/ 6 h 153"/>
                <a:gd name="T74" fmla="*/ 652 w 2130"/>
                <a:gd name="T75" fmla="*/ 4 h 153"/>
                <a:gd name="T76" fmla="*/ 569 w 2130"/>
                <a:gd name="T77" fmla="*/ 2 h 153"/>
                <a:gd name="T78" fmla="*/ 431 w 2130"/>
                <a:gd name="T79" fmla="*/ 2 h 153"/>
                <a:gd name="T80" fmla="*/ 256 w 2130"/>
                <a:gd name="T81" fmla="*/ 2 h 153"/>
                <a:gd name="T82" fmla="*/ 107 w 2130"/>
                <a:gd name="T83" fmla="*/ 0 h 153"/>
                <a:gd name="T84" fmla="*/ 34 w 2130"/>
                <a:gd name="T85" fmla="*/ 1 h 153"/>
                <a:gd name="T86" fmla="*/ 5 w 2130"/>
                <a:gd name="T87" fmla="*/ 17 h 153"/>
                <a:gd name="T88" fmla="*/ 0 w 2130"/>
                <a:gd name="T89" fmla="*/ 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1" name="Freeform 17">
              <a:extLst>
                <a:ext uri="{FF2B5EF4-FFF2-40B4-BE49-F238E27FC236}">
                  <a16:creationId xmlns:a16="http://schemas.microsoft.com/office/drawing/2014/main" id="{095B6905-F376-8248-A76B-EBAFAADA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>
                <a:gd name="T0" fmla="*/ 0 w 2128"/>
                <a:gd name="T1" fmla="*/ 14 h 62"/>
                <a:gd name="T2" fmla="*/ 6 w 2128"/>
                <a:gd name="T3" fmla="*/ 12 h 62"/>
                <a:gd name="T4" fmla="*/ 8 w 2128"/>
                <a:gd name="T5" fmla="*/ 39 h 62"/>
                <a:gd name="T6" fmla="*/ 27 w 2128"/>
                <a:gd name="T7" fmla="*/ 49 h 62"/>
                <a:gd name="T8" fmla="*/ 59 w 2128"/>
                <a:gd name="T9" fmla="*/ 47 h 62"/>
                <a:gd name="T10" fmla="*/ 110 w 2128"/>
                <a:gd name="T11" fmla="*/ 47 h 62"/>
                <a:gd name="T12" fmla="*/ 162 w 2128"/>
                <a:gd name="T13" fmla="*/ 48 h 62"/>
                <a:gd name="T14" fmla="*/ 192 w 2128"/>
                <a:gd name="T15" fmla="*/ 49 h 62"/>
                <a:gd name="T16" fmla="*/ 248 w 2128"/>
                <a:gd name="T17" fmla="*/ 46 h 62"/>
                <a:gd name="T18" fmla="*/ 327 w 2128"/>
                <a:gd name="T19" fmla="*/ 49 h 62"/>
                <a:gd name="T20" fmla="*/ 413 w 2128"/>
                <a:gd name="T21" fmla="*/ 49 h 62"/>
                <a:gd name="T22" fmla="*/ 479 w 2128"/>
                <a:gd name="T23" fmla="*/ 50 h 62"/>
                <a:gd name="T24" fmla="*/ 517 w 2128"/>
                <a:gd name="T25" fmla="*/ 50 h 62"/>
                <a:gd name="T26" fmla="*/ 645 w 2128"/>
                <a:gd name="T27" fmla="*/ 51 h 62"/>
                <a:gd name="T28" fmla="*/ 725 w 2128"/>
                <a:gd name="T29" fmla="*/ 47 h 62"/>
                <a:gd name="T30" fmla="*/ 805 w 2128"/>
                <a:gd name="T31" fmla="*/ 48 h 62"/>
                <a:gd name="T32" fmla="*/ 869 w 2128"/>
                <a:gd name="T33" fmla="*/ 48 h 62"/>
                <a:gd name="T34" fmla="*/ 968 w 2128"/>
                <a:gd name="T35" fmla="*/ 47 h 62"/>
                <a:gd name="T36" fmla="*/ 1044 w 2128"/>
                <a:gd name="T37" fmla="*/ 44 h 62"/>
                <a:gd name="T38" fmla="*/ 1157 w 2128"/>
                <a:gd name="T39" fmla="*/ 45 h 62"/>
                <a:gd name="T40" fmla="*/ 1295 w 2128"/>
                <a:gd name="T41" fmla="*/ 47 h 62"/>
                <a:gd name="T42" fmla="*/ 1377 w 2128"/>
                <a:gd name="T43" fmla="*/ 44 h 62"/>
                <a:gd name="T44" fmla="*/ 1412 w 2128"/>
                <a:gd name="T45" fmla="*/ 48 h 62"/>
                <a:gd name="T46" fmla="*/ 1519 w 2128"/>
                <a:gd name="T47" fmla="*/ 48 h 62"/>
                <a:gd name="T48" fmla="*/ 1606 w 2128"/>
                <a:gd name="T49" fmla="*/ 48 h 62"/>
                <a:gd name="T50" fmla="*/ 1636 w 2128"/>
                <a:gd name="T51" fmla="*/ 46 h 62"/>
                <a:gd name="T52" fmla="*/ 1686 w 2128"/>
                <a:gd name="T53" fmla="*/ 49 h 62"/>
                <a:gd name="T54" fmla="*/ 1712 w 2128"/>
                <a:gd name="T55" fmla="*/ 49 h 62"/>
                <a:gd name="T56" fmla="*/ 1782 w 2128"/>
                <a:gd name="T57" fmla="*/ 49 h 62"/>
                <a:gd name="T58" fmla="*/ 1841 w 2128"/>
                <a:gd name="T59" fmla="*/ 47 h 62"/>
                <a:gd name="T60" fmla="*/ 1937 w 2128"/>
                <a:gd name="T61" fmla="*/ 45 h 62"/>
                <a:gd name="T62" fmla="*/ 2072 w 2128"/>
                <a:gd name="T63" fmla="*/ 45 h 62"/>
                <a:gd name="T64" fmla="*/ 2104 w 2128"/>
                <a:gd name="T65" fmla="*/ 40 h 62"/>
                <a:gd name="T66" fmla="*/ 2120 w 2128"/>
                <a:gd name="T67" fmla="*/ 26 h 62"/>
                <a:gd name="T68" fmla="*/ 2127 w 2128"/>
                <a:gd name="T69" fmla="*/ 39 h 62"/>
                <a:gd name="T70" fmla="*/ 2124 w 2128"/>
                <a:gd name="T71" fmla="*/ 49 h 62"/>
                <a:gd name="T72" fmla="*/ 2107 w 2128"/>
                <a:gd name="T73" fmla="*/ 58 h 62"/>
                <a:gd name="T74" fmla="*/ 1972 w 2128"/>
                <a:gd name="T75" fmla="*/ 58 h 62"/>
                <a:gd name="T76" fmla="*/ 1854 w 2128"/>
                <a:gd name="T77" fmla="*/ 60 h 62"/>
                <a:gd name="T78" fmla="*/ 1800 w 2128"/>
                <a:gd name="T79" fmla="*/ 61 h 62"/>
                <a:gd name="T80" fmla="*/ 1739 w 2128"/>
                <a:gd name="T81" fmla="*/ 61 h 62"/>
                <a:gd name="T82" fmla="*/ 1628 w 2128"/>
                <a:gd name="T83" fmla="*/ 57 h 62"/>
                <a:gd name="T84" fmla="*/ 1493 w 2128"/>
                <a:gd name="T85" fmla="*/ 56 h 62"/>
                <a:gd name="T86" fmla="*/ 1382 w 2128"/>
                <a:gd name="T87" fmla="*/ 58 h 62"/>
                <a:gd name="T88" fmla="*/ 1310 w 2128"/>
                <a:gd name="T89" fmla="*/ 58 h 62"/>
                <a:gd name="T90" fmla="*/ 1256 w 2128"/>
                <a:gd name="T91" fmla="*/ 58 h 62"/>
                <a:gd name="T92" fmla="*/ 1212 w 2128"/>
                <a:gd name="T93" fmla="*/ 59 h 62"/>
                <a:gd name="T94" fmla="*/ 1163 w 2128"/>
                <a:gd name="T95" fmla="*/ 57 h 62"/>
                <a:gd name="T96" fmla="*/ 1106 w 2128"/>
                <a:gd name="T97" fmla="*/ 60 h 62"/>
                <a:gd name="T98" fmla="*/ 1030 w 2128"/>
                <a:gd name="T99" fmla="*/ 59 h 62"/>
                <a:gd name="T100" fmla="*/ 971 w 2128"/>
                <a:gd name="T101" fmla="*/ 59 h 62"/>
                <a:gd name="T102" fmla="*/ 885 w 2128"/>
                <a:gd name="T103" fmla="*/ 61 h 62"/>
                <a:gd name="T104" fmla="*/ 784 w 2128"/>
                <a:gd name="T105" fmla="*/ 61 h 62"/>
                <a:gd name="T106" fmla="*/ 692 w 2128"/>
                <a:gd name="T107" fmla="*/ 61 h 62"/>
                <a:gd name="T108" fmla="*/ 609 w 2128"/>
                <a:gd name="T109" fmla="*/ 58 h 62"/>
                <a:gd name="T110" fmla="*/ 534 w 2128"/>
                <a:gd name="T111" fmla="*/ 59 h 62"/>
                <a:gd name="T112" fmla="*/ 401 w 2128"/>
                <a:gd name="T113" fmla="*/ 60 h 62"/>
                <a:gd name="T114" fmla="*/ 256 w 2128"/>
                <a:gd name="T115" fmla="*/ 59 h 62"/>
                <a:gd name="T116" fmla="*/ 19 w 2128"/>
                <a:gd name="T117" fmla="*/ 58 h 62"/>
                <a:gd name="T118" fmla="*/ 1 w 2128"/>
                <a:gd name="T119" fmla="*/ 46 h 62"/>
                <a:gd name="T120" fmla="*/ 0 w 2128"/>
                <a:gd name="T121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72722" name="Group 18">
            <a:extLst>
              <a:ext uri="{FF2B5EF4-FFF2-40B4-BE49-F238E27FC236}">
                <a16:creationId xmlns:a16="http://schemas.microsoft.com/office/drawing/2014/main" id="{4C47A6D1-B010-F448-B4D1-C33E42839176}"/>
              </a:ext>
            </a:extLst>
          </p:cNvPr>
          <p:cNvGrpSpPr>
            <a:grpSpLocks/>
          </p:cNvGrpSpPr>
          <p:nvPr/>
        </p:nvGrpSpPr>
        <p:grpSpPr bwMode="auto">
          <a:xfrm>
            <a:off x="7528984" y="153988"/>
            <a:ext cx="4580467" cy="552450"/>
            <a:chOff x="3557" y="97"/>
            <a:chExt cx="2164" cy="348"/>
          </a:xfrm>
        </p:grpSpPr>
        <p:sp>
          <p:nvSpPr>
            <p:cNvPr id="72723" name="Freeform 19">
              <a:extLst>
                <a:ext uri="{FF2B5EF4-FFF2-40B4-BE49-F238E27FC236}">
                  <a16:creationId xmlns:a16="http://schemas.microsoft.com/office/drawing/2014/main" id="{8557D54F-44A7-7B4F-9E78-F229004B0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>
                <a:gd name="T0" fmla="*/ 29 w 2164"/>
                <a:gd name="T1" fmla="*/ 4 h 284"/>
                <a:gd name="T2" fmla="*/ 46 w 2164"/>
                <a:gd name="T3" fmla="*/ 0 h 284"/>
                <a:gd name="T4" fmla="*/ 2096 w 2164"/>
                <a:gd name="T5" fmla="*/ 0 h 284"/>
                <a:gd name="T6" fmla="*/ 2120 w 2164"/>
                <a:gd name="T7" fmla="*/ 3 h 284"/>
                <a:gd name="T8" fmla="*/ 2137 w 2164"/>
                <a:gd name="T9" fmla="*/ 10 h 284"/>
                <a:gd name="T10" fmla="*/ 2152 w 2164"/>
                <a:gd name="T11" fmla="*/ 28 h 284"/>
                <a:gd name="T12" fmla="*/ 2160 w 2164"/>
                <a:gd name="T13" fmla="*/ 49 h 284"/>
                <a:gd name="T14" fmla="*/ 2163 w 2164"/>
                <a:gd name="T15" fmla="*/ 73 h 284"/>
                <a:gd name="T16" fmla="*/ 2163 w 2164"/>
                <a:gd name="T17" fmla="*/ 283 h 284"/>
                <a:gd name="T18" fmla="*/ 81 w 2164"/>
                <a:gd name="T19" fmla="*/ 283 h 284"/>
                <a:gd name="T20" fmla="*/ 0 w 2164"/>
                <a:gd name="T21" fmla="*/ 283 h 284"/>
                <a:gd name="T22" fmla="*/ 0 w 2164"/>
                <a:gd name="T23" fmla="*/ 87 h 284"/>
                <a:gd name="T24" fmla="*/ 1 w 2164"/>
                <a:gd name="T25" fmla="*/ 59 h 284"/>
                <a:gd name="T26" fmla="*/ 9 w 2164"/>
                <a:gd name="T27" fmla="*/ 31 h 284"/>
                <a:gd name="T28" fmla="*/ 16 w 2164"/>
                <a:gd name="T29" fmla="*/ 16 h 284"/>
                <a:gd name="T30" fmla="*/ 29 w 2164"/>
                <a:gd name="T31" fmla="*/ 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4" name="Freeform 20">
              <a:extLst>
                <a:ext uri="{FF2B5EF4-FFF2-40B4-BE49-F238E27FC236}">
                  <a16:creationId xmlns:a16="http://schemas.microsoft.com/office/drawing/2014/main" id="{0F316F64-EDE9-C947-9D1F-68FB9200D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>
                <a:gd name="T0" fmla="*/ 105 w 2164"/>
                <a:gd name="T1" fmla="*/ 42 h 123"/>
                <a:gd name="T2" fmla="*/ 170 w 2164"/>
                <a:gd name="T3" fmla="*/ 42 h 123"/>
                <a:gd name="T4" fmla="*/ 221 w 2164"/>
                <a:gd name="T5" fmla="*/ 63 h 123"/>
                <a:gd name="T6" fmla="*/ 305 w 2164"/>
                <a:gd name="T7" fmla="*/ 50 h 123"/>
                <a:gd name="T8" fmla="*/ 400 w 2164"/>
                <a:gd name="T9" fmla="*/ 44 h 123"/>
                <a:gd name="T10" fmla="*/ 466 w 2164"/>
                <a:gd name="T11" fmla="*/ 57 h 123"/>
                <a:gd name="T12" fmla="*/ 538 w 2164"/>
                <a:gd name="T13" fmla="*/ 50 h 123"/>
                <a:gd name="T14" fmla="*/ 654 w 2164"/>
                <a:gd name="T15" fmla="*/ 54 h 123"/>
                <a:gd name="T16" fmla="*/ 728 w 2164"/>
                <a:gd name="T17" fmla="*/ 63 h 123"/>
                <a:gd name="T18" fmla="*/ 815 w 2164"/>
                <a:gd name="T19" fmla="*/ 38 h 123"/>
                <a:gd name="T20" fmla="*/ 880 w 2164"/>
                <a:gd name="T21" fmla="*/ 60 h 123"/>
                <a:gd name="T22" fmla="*/ 968 w 2164"/>
                <a:gd name="T23" fmla="*/ 56 h 123"/>
                <a:gd name="T24" fmla="*/ 1013 w 2164"/>
                <a:gd name="T25" fmla="*/ 60 h 123"/>
                <a:gd name="T26" fmla="*/ 1053 w 2164"/>
                <a:gd name="T27" fmla="*/ 38 h 123"/>
                <a:gd name="T28" fmla="*/ 1105 w 2164"/>
                <a:gd name="T29" fmla="*/ 22 h 123"/>
                <a:gd name="T30" fmla="*/ 1167 w 2164"/>
                <a:gd name="T31" fmla="*/ 21 h 123"/>
                <a:gd name="T32" fmla="*/ 1218 w 2164"/>
                <a:gd name="T33" fmla="*/ 14 h 123"/>
                <a:gd name="T34" fmla="*/ 1265 w 2164"/>
                <a:gd name="T35" fmla="*/ 32 h 123"/>
                <a:gd name="T36" fmla="*/ 1316 w 2164"/>
                <a:gd name="T37" fmla="*/ 44 h 123"/>
                <a:gd name="T38" fmla="*/ 1399 w 2164"/>
                <a:gd name="T39" fmla="*/ 35 h 123"/>
                <a:gd name="T40" fmla="*/ 1436 w 2164"/>
                <a:gd name="T41" fmla="*/ 59 h 123"/>
                <a:gd name="T42" fmla="*/ 1493 w 2164"/>
                <a:gd name="T43" fmla="*/ 63 h 123"/>
                <a:gd name="T44" fmla="*/ 1589 w 2164"/>
                <a:gd name="T45" fmla="*/ 63 h 123"/>
                <a:gd name="T46" fmla="*/ 1647 w 2164"/>
                <a:gd name="T47" fmla="*/ 52 h 123"/>
                <a:gd name="T48" fmla="*/ 1691 w 2164"/>
                <a:gd name="T49" fmla="*/ 57 h 123"/>
                <a:gd name="T50" fmla="*/ 1743 w 2164"/>
                <a:gd name="T51" fmla="*/ 38 h 123"/>
                <a:gd name="T52" fmla="*/ 1817 w 2164"/>
                <a:gd name="T53" fmla="*/ 35 h 123"/>
                <a:gd name="T54" fmla="*/ 1878 w 2164"/>
                <a:gd name="T55" fmla="*/ 14 h 123"/>
                <a:gd name="T56" fmla="*/ 1926 w 2164"/>
                <a:gd name="T57" fmla="*/ 10 h 123"/>
                <a:gd name="T58" fmla="*/ 1988 w 2164"/>
                <a:gd name="T59" fmla="*/ 18 h 123"/>
                <a:gd name="T60" fmla="*/ 2042 w 2164"/>
                <a:gd name="T61" fmla="*/ 1 h 123"/>
                <a:gd name="T62" fmla="*/ 2093 w 2164"/>
                <a:gd name="T63" fmla="*/ 32 h 123"/>
                <a:gd name="T64" fmla="*/ 2150 w 2164"/>
                <a:gd name="T65" fmla="*/ 16 h 123"/>
                <a:gd name="T66" fmla="*/ 2163 w 2164"/>
                <a:gd name="T67" fmla="*/ 122 h 123"/>
                <a:gd name="T68" fmla="*/ 893 w 2164"/>
                <a:gd name="T69" fmla="*/ 99 h 123"/>
                <a:gd name="T70" fmla="*/ 0 w 2164"/>
                <a:gd name="T71" fmla="*/ 19 h 123"/>
                <a:gd name="T72" fmla="*/ 32 w 2164"/>
                <a:gd name="T73" fmla="*/ 33 h 123"/>
                <a:gd name="T74" fmla="*/ 75 w 2164"/>
                <a:gd name="T75" fmla="*/ 3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5" name="Freeform 21">
              <a:extLst>
                <a:ext uri="{FF2B5EF4-FFF2-40B4-BE49-F238E27FC236}">
                  <a16:creationId xmlns:a16="http://schemas.microsoft.com/office/drawing/2014/main" id="{4CA39640-E12A-D145-9325-C6ED852AD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>
                <a:gd name="T0" fmla="*/ 46 w 2164"/>
                <a:gd name="T1" fmla="*/ 123 h 125"/>
                <a:gd name="T2" fmla="*/ 2096 w 2164"/>
                <a:gd name="T3" fmla="*/ 124 h 125"/>
                <a:gd name="T4" fmla="*/ 2137 w 2164"/>
                <a:gd name="T5" fmla="*/ 120 h 125"/>
                <a:gd name="T6" fmla="*/ 2160 w 2164"/>
                <a:gd name="T7" fmla="*/ 104 h 125"/>
                <a:gd name="T8" fmla="*/ 2163 w 2164"/>
                <a:gd name="T9" fmla="*/ 14 h 125"/>
                <a:gd name="T10" fmla="*/ 2134 w 2164"/>
                <a:gd name="T11" fmla="*/ 4 h 125"/>
                <a:gd name="T12" fmla="*/ 2118 w 2164"/>
                <a:gd name="T13" fmla="*/ 34 h 125"/>
                <a:gd name="T14" fmla="*/ 2097 w 2164"/>
                <a:gd name="T15" fmla="*/ 31 h 125"/>
                <a:gd name="T16" fmla="*/ 2054 w 2164"/>
                <a:gd name="T17" fmla="*/ 17 h 125"/>
                <a:gd name="T18" fmla="*/ 1998 w 2164"/>
                <a:gd name="T19" fmla="*/ 21 h 125"/>
                <a:gd name="T20" fmla="*/ 1951 w 2164"/>
                <a:gd name="T21" fmla="*/ 25 h 125"/>
                <a:gd name="T22" fmla="*/ 1910 w 2164"/>
                <a:gd name="T23" fmla="*/ 17 h 125"/>
                <a:gd name="T24" fmla="*/ 1868 w 2164"/>
                <a:gd name="T25" fmla="*/ 27 h 125"/>
                <a:gd name="T26" fmla="*/ 1841 w 2164"/>
                <a:gd name="T27" fmla="*/ 33 h 125"/>
                <a:gd name="T28" fmla="*/ 1776 w 2164"/>
                <a:gd name="T29" fmla="*/ 28 h 125"/>
                <a:gd name="T30" fmla="*/ 1716 w 2164"/>
                <a:gd name="T31" fmla="*/ 24 h 125"/>
                <a:gd name="T32" fmla="*/ 1644 w 2164"/>
                <a:gd name="T33" fmla="*/ 54 h 125"/>
                <a:gd name="T34" fmla="*/ 1589 w 2164"/>
                <a:gd name="T35" fmla="*/ 38 h 125"/>
                <a:gd name="T36" fmla="*/ 1524 w 2164"/>
                <a:gd name="T37" fmla="*/ 37 h 125"/>
                <a:gd name="T38" fmla="*/ 1417 w 2164"/>
                <a:gd name="T39" fmla="*/ 36 h 125"/>
                <a:gd name="T40" fmla="*/ 1367 w 2164"/>
                <a:gd name="T41" fmla="*/ 33 h 125"/>
                <a:gd name="T42" fmla="*/ 1327 w 2164"/>
                <a:gd name="T43" fmla="*/ 24 h 125"/>
                <a:gd name="T44" fmla="*/ 1237 w 2164"/>
                <a:gd name="T45" fmla="*/ 43 h 125"/>
                <a:gd name="T46" fmla="*/ 1159 w 2164"/>
                <a:gd name="T47" fmla="*/ 33 h 125"/>
                <a:gd name="T48" fmla="*/ 1065 w 2164"/>
                <a:gd name="T49" fmla="*/ 38 h 125"/>
                <a:gd name="T50" fmla="*/ 988 w 2164"/>
                <a:gd name="T51" fmla="*/ 38 h 125"/>
                <a:gd name="T52" fmla="*/ 897 w 2164"/>
                <a:gd name="T53" fmla="*/ 51 h 125"/>
                <a:gd name="T54" fmla="*/ 801 w 2164"/>
                <a:gd name="T55" fmla="*/ 45 h 125"/>
                <a:gd name="T56" fmla="*/ 692 w 2164"/>
                <a:gd name="T57" fmla="*/ 46 h 125"/>
                <a:gd name="T58" fmla="*/ 575 w 2164"/>
                <a:gd name="T59" fmla="*/ 33 h 125"/>
                <a:gd name="T60" fmla="*/ 454 w 2164"/>
                <a:gd name="T61" fmla="*/ 23 h 125"/>
                <a:gd name="T62" fmla="*/ 371 w 2164"/>
                <a:gd name="T63" fmla="*/ 35 h 125"/>
                <a:gd name="T64" fmla="*/ 322 w 2164"/>
                <a:gd name="T65" fmla="*/ 31 h 125"/>
                <a:gd name="T66" fmla="*/ 252 w 2164"/>
                <a:gd name="T67" fmla="*/ 36 h 125"/>
                <a:gd name="T68" fmla="*/ 176 w 2164"/>
                <a:gd name="T69" fmla="*/ 35 h 125"/>
                <a:gd name="T70" fmla="*/ 99 w 2164"/>
                <a:gd name="T71" fmla="*/ 43 h 125"/>
                <a:gd name="T72" fmla="*/ 20 w 2164"/>
                <a:gd name="T73" fmla="*/ 37 h 125"/>
                <a:gd name="T74" fmla="*/ 2 w 2164"/>
                <a:gd name="T75" fmla="*/ 73 h 125"/>
                <a:gd name="T76" fmla="*/ 16 w 2164"/>
                <a:gd name="T77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6" name="Freeform 22">
              <a:extLst>
                <a:ext uri="{FF2B5EF4-FFF2-40B4-BE49-F238E27FC236}">
                  <a16:creationId xmlns:a16="http://schemas.microsoft.com/office/drawing/2014/main" id="{B1C2E7C1-AA97-314A-8745-4D167A4B3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>
                <a:gd name="T0" fmla="*/ 0 w 2129"/>
                <a:gd name="T1" fmla="*/ 122 h 162"/>
                <a:gd name="T2" fmla="*/ 5 w 2129"/>
                <a:gd name="T3" fmla="*/ 129 h 162"/>
                <a:gd name="T4" fmla="*/ 9 w 2129"/>
                <a:gd name="T5" fmla="*/ 58 h 162"/>
                <a:gd name="T6" fmla="*/ 28 w 2129"/>
                <a:gd name="T7" fmla="*/ 29 h 162"/>
                <a:gd name="T8" fmla="*/ 101 w 2129"/>
                <a:gd name="T9" fmla="*/ 25 h 162"/>
                <a:gd name="T10" fmla="*/ 243 w 2129"/>
                <a:gd name="T11" fmla="*/ 29 h 162"/>
                <a:gd name="T12" fmla="*/ 378 w 2129"/>
                <a:gd name="T13" fmla="*/ 28 h 162"/>
                <a:gd name="T14" fmla="*/ 537 w 2129"/>
                <a:gd name="T15" fmla="*/ 29 h 162"/>
                <a:gd name="T16" fmla="*/ 645 w 2129"/>
                <a:gd name="T17" fmla="*/ 25 h 162"/>
                <a:gd name="T18" fmla="*/ 735 w 2129"/>
                <a:gd name="T19" fmla="*/ 25 h 162"/>
                <a:gd name="T20" fmla="*/ 870 w 2129"/>
                <a:gd name="T21" fmla="*/ 33 h 162"/>
                <a:gd name="T22" fmla="*/ 968 w 2129"/>
                <a:gd name="T23" fmla="*/ 35 h 162"/>
                <a:gd name="T24" fmla="*/ 1079 w 2129"/>
                <a:gd name="T25" fmla="*/ 29 h 162"/>
                <a:gd name="T26" fmla="*/ 1212 w 2129"/>
                <a:gd name="T27" fmla="*/ 40 h 162"/>
                <a:gd name="T28" fmla="*/ 1316 w 2129"/>
                <a:gd name="T29" fmla="*/ 37 h 162"/>
                <a:gd name="T30" fmla="*/ 1414 w 2129"/>
                <a:gd name="T31" fmla="*/ 32 h 162"/>
                <a:gd name="T32" fmla="*/ 1525 w 2129"/>
                <a:gd name="T33" fmla="*/ 36 h 162"/>
                <a:gd name="T34" fmla="*/ 1621 w 2129"/>
                <a:gd name="T35" fmla="*/ 32 h 162"/>
                <a:gd name="T36" fmla="*/ 1714 w 2129"/>
                <a:gd name="T37" fmla="*/ 29 h 162"/>
                <a:gd name="T38" fmla="*/ 1781 w 2129"/>
                <a:gd name="T39" fmla="*/ 32 h 162"/>
                <a:gd name="T40" fmla="*/ 1913 w 2129"/>
                <a:gd name="T41" fmla="*/ 25 h 162"/>
                <a:gd name="T42" fmla="*/ 2046 w 2129"/>
                <a:gd name="T43" fmla="*/ 33 h 162"/>
                <a:gd name="T44" fmla="*/ 2093 w 2129"/>
                <a:gd name="T45" fmla="*/ 47 h 162"/>
                <a:gd name="T46" fmla="*/ 2115 w 2129"/>
                <a:gd name="T47" fmla="*/ 68 h 162"/>
                <a:gd name="T48" fmla="*/ 2128 w 2129"/>
                <a:gd name="T49" fmla="*/ 124 h 162"/>
                <a:gd name="T50" fmla="*/ 2128 w 2129"/>
                <a:gd name="T51" fmla="*/ 41 h 162"/>
                <a:gd name="T52" fmla="*/ 2120 w 2129"/>
                <a:gd name="T53" fmla="*/ 16 h 162"/>
                <a:gd name="T54" fmla="*/ 1974 w 2129"/>
                <a:gd name="T55" fmla="*/ 6 h 162"/>
                <a:gd name="T56" fmla="*/ 1855 w 2129"/>
                <a:gd name="T57" fmla="*/ 1 h 162"/>
                <a:gd name="T58" fmla="*/ 1774 w 2129"/>
                <a:gd name="T59" fmla="*/ 3 h 162"/>
                <a:gd name="T60" fmla="*/ 1658 w 2129"/>
                <a:gd name="T61" fmla="*/ 8 h 162"/>
                <a:gd name="T62" fmla="*/ 1453 w 2129"/>
                <a:gd name="T63" fmla="*/ 6 h 162"/>
                <a:gd name="T64" fmla="*/ 1311 w 2129"/>
                <a:gd name="T65" fmla="*/ 6 h 162"/>
                <a:gd name="T66" fmla="*/ 1212 w 2129"/>
                <a:gd name="T67" fmla="*/ 6 h 162"/>
                <a:gd name="T68" fmla="*/ 1135 w 2129"/>
                <a:gd name="T69" fmla="*/ 4 h 162"/>
                <a:gd name="T70" fmla="*/ 1000 w 2129"/>
                <a:gd name="T71" fmla="*/ 6 h 162"/>
                <a:gd name="T72" fmla="*/ 837 w 2129"/>
                <a:gd name="T73" fmla="*/ 6 h 162"/>
                <a:gd name="T74" fmla="*/ 652 w 2129"/>
                <a:gd name="T75" fmla="*/ 4 h 162"/>
                <a:gd name="T76" fmla="*/ 569 w 2129"/>
                <a:gd name="T77" fmla="*/ 2 h 162"/>
                <a:gd name="T78" fmla="*/ 431 w 2129"/>
                <a:gd name="T79" fmla="*/ 2 h 162"/>
                <a:gd name="T80" fmla="*/ 256 w 2129"/>
                <a:gd name="T81" fmla="*/ 2 h 162"/>
                <a:gd name="T82" fmla="*/ 107 w 2129"/>
                <a:gd name="T83" fmla="*/ 0 h 162"/>
                <a:gd name="T84" fmla="*/ 34 w 2129"/>
                <a:gd name="T85" fmla="*/ 1 h 162"/>
                <a:gd name="T86" fmla="*/ 5 w 2129"/>
                <a:gd name="T87" fmla="*/ 18 h 162"/>
                <a:gd name="T88" fmla="*/ 0 w 2129"/>
                <a:gd name="T89" fmla="*/ 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2727" name="Freeform 23">
              <a:extLst>
                <a:ext uri="{FF2B5EF4-FFF2-40B4-BE49-F238E27FC236}">
                  <a16:creationId xmlns:a16="http://schemas.microsoft.com/office/drawing/2014/main" id="{B4411092-49C9-B743-8041-DA1A89A6F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>
                <a:gd name="T0" fmla="*/ 0 w 2128"/>
                <a:gd name="T1" fmla="*/ 15 h 65"/>
                <a:gd name="T2" fmla="*/ 6 w 2128"/>
                <a:gd name="T3" fmla="*/ 12 h 65"/>
                <a:gd name="T4" fmla="*/ 8 w 2128"/>
                <a:gd name="T5" fmla="*/ 40 h 65"/>
                <a:gd name="T6" fmla="*/ 27 w 2128"/>
                <a:gd name="T7" fmla="*/ 52 h 65"/>
                <a:gd name="T8" fmla="*/ 59 w 2128"/>
                <a:gd name="T9" fmla="*/ 49 h 65"/>
                <a:gd name="T10" fmla="*/ 110 w 2128"/>
                <a:gd name="T11" fmla="*/ 49 h 65"/>
                <a:gd name="T12" fmla="*/ 162 w 2128"/>
                <a:gd name="T13" fmla="*/ 50 h 65"/>
                <a:gd name="T14" fmla="*/ 192 w 2128"/>
                <a:gd name="T15" fmla="*/ 51 h 65"/>
                <a:gd name="T16" fmla="*/ 248 w 2128"/>
                <a:gd name="T17" fmla="*/ 48 h 65"/>
                <a:gd name="T18" fmla="*/ 327 w 2128"/>
                <a:gd name="T19" fmla="*/ 51 h 65"/>
                <a:gd name="T20" fmla="*/ 413 w 2128"/>
                <a:gd name="T21" fmla="*/ 51 h 65"/>
                <a:gd name="T22" fmla="*/ 479 w 2128"/>
                <a:gd name="T23" fmla="*/ 53 h 65"/>
                <a:gd name="T24" fmla="*/ 517 w 2128"/>
                <a:gd name="T25" fmla="*/ 52 h 65"/>
                <a:gd name="T26" fmla="*/ 645 w 2128"/>
                <a:gd name="T27" fmla="*/ 53 h 65"/>
                <a:gd name="T28" fmla="*/ 725 w 2128"/>
                <a:gd name="T29" fmla="*/ 49 h 65"/>
                <a:gd name="T30" fmla="*/ 805 w 2128"/>
                <a:gd name="T31" fmla="*/ 50 h 65"/>
                <a:gd name="T32" fmla="*/ 869 w 2128"/>
                <a:gd name="T33" fmla="*/ 50 h 65"/>
                <a:gd name="T34" fmla="*/ 968 w 2128"/>
                <a:gd name="T35" fmla="*/ 49 h 65"/>
                <a:gd name="T36" fmla="*/ 1044 w 2128"/>
                <a:gd name="T37" fmla="*/ 46 h 65"/>
                <a:gd name="T38" fmla="*/ 1157 w 2128"/>
                <a:gd name="T39" fmla="*/ 47 h 65"/>
                <a:gd name="T40" fmla="*/ 1295 w 2128"/>
                <a:gd name="T41" fmla="*/ 49 h 65"/>
                <a:gd name="T42" fmla="*/ 1377 w 2128"/>
                <a:gd name="T43" fmla="*/ 46 h 65"/>
                <a:gd name="T44" fmla="*/ 1412 w 2128"/>
                <a:gd name="T45" fmla="*/ 51 h 65"/>
                <a:gd name="T46" fmla="*/ 1519 w 2128"/>
                <a:gd name="T47" fmla="*/ 51 h 65"/>
                <a:gd name="T48" fmla="*/ 1606 w 2128"/>
                <a:gd name="T49" fmla="*/ 51 h 65"/>
                <a:gd name="T50" fmla="*/ 1636 w 2128"/>
                <a:gd name="T51" fmla="*/ 48 h 65"/>
                <a:gd name="T52" fmla="*/ 1686 w 2128"/>
                <a:gd name="T53" fmla="*/ 51 h 65"/>
                <a:gd name="T54" fmla="*/ 1712 w 2128"/>
                <a:gd name="T55" fmla="*/ 52 h 65"/>
                <a:gd name="T56" fmla="*/ 1782 w 2128"/>
                <a:gd name="T57" fmla="*/ 51 h 65"/>
                <a:gd name="T58" fmla="*/ 1841 w 2128"/>
                <a:gd name="T59" fmla="*/ 50 h 65"/>
                <a:gd name="T60" fmla="*/ 1937 w 2128"/>
                <a:gd name="T61" fmla="*/ 48 h 65"/>
                <a:gd name="T62" fmla="*/ 2072 w 2128"/>
                <a:gd name="T63" fmla="*/ 47 h 65"/>
                <a:gd name="T64" fmla="*/ 2104 w 2128"/>
                <a:gd name="T65" fmla="*/ 42 h 65"/>
                <a:gd name="T66" fmla="*/ 2120 w 2128"/>
                <a:gd name="T67" fmla="*/ 27 h 65"/>
                <a:gd name="T68" fmla="*/ 2127 w 2128"/>
                <a:gd name="T69" fmla="*/ 40 h 65"/>
                <a:gd name="T70" fmla="*/ 2124 w 2128"/>
                <a:gd name="T71" fmla="*/ 51 h 65"/>
                <a:gd name="T72" fmla="*/ 2107 w 2128"/>
                <a:gd name="T73" fmla="*/ 61 h 65"/>
                <a:gd name="T74" fmla="*/ 1972 w 2128"/>
                <a:gd name="T75" fmla="*/ 61 h 65"/>
                <a:gd name="T76" fmla="*/ 1854 w 2128"/>
                <a:gd name="T77" fmla="*/ 63 h 65"/>
                <a:gd name="T78" fmla="*/ 1800 w 2128"/>
                <a:gd name="T79" fmla="*/ 64 h 65"/>
                <a:gd name="T80" fmla="*/ 1739 w 2128"/>
                <a:gd name="T81" fmla="*/ 64 h 65"/>
                <a:gd name="T82" fmla="*/ 1628 w 2128"/>
                <a:gd name="T83" fmla="*/ 60 h 65"/>
                <a:gd name="T84" fmla="*/ 1493 w 2128"/>
                <a:gd name="T85" fmla="*/ 59 h 65"/>
                <a:gd name="T86" fmla="*/ 1382 w 2128"/>
                <a:gd name="T87" fmla="*/ 61 h 65"/>
                <a:gd name="T88" fmla="*/ 1310 w 2128"/>
                <a:gd name="T89" fmla="*/ 61 h 65"/>
                <a:gd name="T90" fmla="*/ 1256 w 2128"/>
                <a:gd name="T91" fmla="*/ 61 h 65"/>
                <a:gd name="T92" fmla="*/ 1212 w 2128"/>
                <a:gd name="T93" fmla="*/ 62 h 65"/>
                <a:gd name="T94" fmla="*/ 1163 w 2128"/>
                <a:gd name="T95" fmla="*/ 60 h 65"/>
                <a:gd name="T96" fmla="*/ 1106 w 2128"/>
                <a:gd name="T97" fmla="*/ 63 h 65"/>
                <a:gd name="T98" fmla="*/ 1030 w 2128"/>
                <a:gd name="T99" fmla="*/ 62 h 65"/>
                <a:gd name="T100" fmla="*/ 971 w 2128"/>
                <a:gd name="T101" fmla="*/ 62 h 65"/>
                <a:gd name="T102" fmla="*/ 885 w 2128"/>
                <a:gd name="T103" fmla="*/ 64 h 65"/>
                <a:gd name="T104" fmla="*/ 784 w 2128"/>
                <a:gd name="T105" fmla="*/ 64 h 65"/>
                <a:gd name="T106" fmla="*/ 692 w 2128"/>
                <a:gd name="T107" fmla="*/ 64 h 65"/>
                <a:gd name="T108" fmla="*/ 609 w 2128"/>
                <a:gd name="T109" fmla="*/ 61 h 65"/>
                <a:gd name="T110" fmla="*/ 534 w 2128"/>
                <a:gd name="T111" fmla="*/ 62 h 65"/>
                <a:gd name="T112" fmla="*/ 401 w 2128"/>
                <a:gd name="T113" fmla="*/ 63 h 65"/>
                <a:gd name="T114" fmla="*/ 256 w 2128"/>
                <a:gd name="T115" fmla="*/ 62 h 65"/>
                <a:gd name="T116" fmla="*/ 19 w 2128"/>
                <a:gd name="T117" fmla="*/ 61 h 65"/>
                <a:gd name="T118" fmla="*/ 1 w 2128"/>
                <a:gd name="T119" fmla="*/ 49 h 65"/>
                <a:gd name="T120" fmla="*/ 0 w 2128"/>
                <a:gd name="T12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72728" name="Rectangle 24">
            <a:extLst>
              <a:ext uri="{FF2B5EF4-FFF2-40B4-BE49-F238E27FC236}">
                <a16:creationId xmlns:a16="http://schemas.microsoft.com/office/drawing/2014/main" id="{F436241F-A65F-BA4B-ACDC-16D47B820B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AE12109D-3EAD-9541-8DF3-F9A00836F59D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72729" name="Rectangle 25">
            <a:extLst>
              <a:ext uri="{FF2B5EF4-FFF2-40B4-BE49-F238E27FC236}">
                <a16:creationId xmlns:a16="http://schemas.microsoft.com/office/drawing/2014/main" id="{A57024C8-2F48-B041-8984-91FD299C4D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72730" name="Rectangle 26">
            <a:extLst>
              <a:ext uri="{FF2B5EF4-FFF2-40B4-BE49-F238E27FC236}">
                <a16:creationId xmlns:a16="http://schemas.microsoft.com/office/drawing/2014/main" id="{8DB046C1-6232-9444-B63C-F08E8DC743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3D1CD41-504C-1F4B-893E-B7589AF6D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816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society.org/practice-guideline/covid-19-guideline-diagnostic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dernatx.com/covid19vaccine-eua/eua-fact-sheet-provider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471B-B978-3A46-B71B-69962D06BD9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Indian Country Infectious Disease ECHO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COVID-19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C198B-9363-F348-B3AC-2B4C22B313A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Jonathan </a:t>
            </a:r>
            <a:r>
              <a:rPr lang="en-US" sz="2800" dirty="0" err="1"/>
              <a:t>Vilasier</a:t>
            </a:r>
            <a:r>
              <a:rPr lang="en-US" sz="2800" dirty="0"/>
              <a:t> Iralu, MD, FACP, FIDSA</a:t>
            </a:r>
          </a:p>
          <a:p>
            <a:r>
              <a:rPr lang="en-US" sz="2800" dirty="0"/>
              <a:t>Indian Health Service Chief Clinical Consultant </a:t>
            </a:r>
          </a:p>
          <a:p>
            <a:r>
              <a:rPr lang="en-US" sz="2800" dirty="0"/>
              <a:t>for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101467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875F-B280-7C43-BDE1-4394C998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Prevention with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26161-CE96-444C-8F89-74B2697D0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 b="1" u="sng" dirty="0"/>
              <a:t>May </a:t>
            </a:r>
            <a:r>
              <a:rPr lang="en-US" dirty="0"/>
              <a:t>get a Pfizer booster dose?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Age 18-49 with underlying conditions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Employees and residents aged 18-64 at increased risk for COVID-19 exposure and transmission because of occupational or institutional setting:</a:t>
            </a:r>
          </a:p>
          <a:p>
            <a:pPr lvl="2"/>
            <a:r>
              <a:rPr lang="en-US" sz="1800" dirty="0"/>
              <a:t>First Responders (health care workers, firefighters, police, congregate care staff)</a:t>
            </a:r>
          </a:p>
          <a:p>
            <a:pPr lvl="2"/>
            <a:r>
              <a:rPr lang="en-US" sz="1800" dirty="0"/>
              <a:t>Education workers(teachers, support staff, daycare workers)</a:t>
            </a:r>
          </a:p>
          <a:p>
            <a:pPr lvl="2"/>
            <a:r>
              <a:rPr lang="en-US" sz="1800" dirty="0"/>
              <a:t>Food and Agricultural, </a:t>
            </a:r>
            <a:r>
              <a:rPr lang="en-US" sz="1800" dirty="0" err="1"/>
              <a:t>manufacturins</a:t>
            </a:r>
            <a:r>
              <a:rPr lang="en-US" sz="1800" dirty="0"/>
              <a:t> and Grocery Store workers</a:t>
            </a:r>
          </a:p>
          <a:p>
            <a:pPr lvl="2"/>
            <a:r>
              <a:rPr lang="en-US" sz="1800" dirty="0"/>
              <a:t>Corrections workers, postal workers, public transit workers</a:t>
            </a:r>
          </a:p>
          <a:p>
            <a:pPr lvl="2"/>
            <a:endParaRPr lang="en-US" sz="1800" dirty="0"/>
          </a:p>
          <a:p>
            <a:pPr lvl="2" algn="r"/>
            <a:r>
              <a:rPr lang="en-US" sz="1800" dirty="0">
                <a:solidFill>
                  <a:srgbClr val="FFFF00"/>
                </a:solidFill>
              </a:rPr>
              <a:t>https://</a:t>
            </a:r>
            <a:r>
              <a:rPr lang="en-US" sz="1800" dirty="0" err="1">
                <a:solidFill>
                  <a:srgbClr val="FFFF00"/>
                </a:solidFill>
              </a:rPr>
              <a:t>www.cdc.gov</a:t>
            </a:r>
            <a:r>
              <a:rPr lang="en-US" sz="1800" dirty="0">
                <a:solidFill>
                  <a:srgbClr val="FFFF00"/>
                </a:solidFill>
              </a:rPr>
              <a:t>/coronavirus/2019-ncov/vaccines/booster-</a:t>
            </a:r>
            <a:r>
              <a:rPr lang="en-US" sz="1800" dirty="0" err="1">
                <a:solidFill>
                  <a:srgbClr val="FFFF00"/>
                </a:solidFill>
              </a:rPr>
              <a:t>shot.html</a:t>
            </a:r>
            <a:endParaRPr lang="en-US" sz="1800" dirty="0">
              <a:solidFill>
                <a:srgbClr val="FFFF00"/>
              </a:solidFill>
            </a:endParaRPr>
          </a:p>
          <a:p>
            <a:pPr lvl="2" algn="r"/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2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11B8-0F89-FF4C-9257-3FE19714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Prevention with </a:t>
            </a:r>
            <a:r>
              <a:rPr lang="en-US" dirty="0" smtClean="0">
                <a:solidFill>
                  <a:srgbClr val="FFC000"/>
                </a:solidFill>
              </a:rPr>
              <a:t>vaccines- FDA 10/20/2021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36FAE-341D-D648-AC5E-15000A653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Moderna</a:t>
            </a:r>
            <a:r>
              <a:rPr lang="en-US" dirty="0">
                <a:solidFill>
                  <a:srgbClr val="FFFF00"/>
                </a:solidFill>
              </a:rPr>
              <a:t> vaccine boosters</a:t>
            </a:r>
          </a:p>
          <a:p>
            <a:pPr lvl="1"/>
            <a:r>
              <a:rPr lang="en-US" dirty="0"/>
              <a:t>½ the original series dose</a:t>
            </a:r>
          </a:p>
          <a:p>
            <a:pPr lvl="1"/>
            <a:r>
              <a:rPr lang="en-US" dirty="0"/>
              <a:t>Give 6 months after completing original series</a:t>
            </a:r>
          </a:p>
          <a:p>
            <a:pPr lvl="1"/>
            <a:r>
              <a:rPr lang="en-US" dirty="0"/>
              <a:t>Same FDA criteria as Pfizer</a:t>
            </a:r>
          </a:p>
          <a:p>
            <a:pPr lvl="2"/>
            <a:r>
              <a:rPr lang="en-US" dirty="0"/>
              <a:t>65 and older</a:t>
            </a:r>
          </a:p>
          <a:p>
            <a:pPr lvl="2"/>
            <a:r>
              <a:rPr lang="en-US" dirty="0"/>
              <a:t>18-64 at high risk of severe COVID-19</a:t>
            </a:r>
          </a:p>
          <a:p>
            <a:pPr lvl="2"/>
            <a:r>
              <a:rPr lang="en-US" dirty="0"/>
              <a:t>18-64 with frequent institutional or occupational risk of SARS-CoV-2 </a:t>
            </a:r>
            <a:r>
              <a:rPr lang="en-US" dirty="0" smtClean="0"/>
              <a:t>exposure</a:t>
            </a:r>
          </a:p>
          <a:p>
            <a:pPr lvl="2"/>
            <a:endParaRPr lang="en-US" dirty="0" smtClean="0"/>
          </a:p>
          <a:p>
            <a:pPr marL="914400" lvl="2" indent="0" algn="r">
              <a:buNone/>
            </a:pPr>
            <a:r>
              <a:rPr lang="en-US" sz="2000" dirty="0">
                <a:solidFill>
                  <a:srgbClr val="FFFF00"/>
                </a:solidFill>
              </a:rPr>
              <a:t>https://www.cdc.gov/coronavirus/2019-ncov/hcp/testing-overview.html#VaccinationSARSTesting</a:t>
            </a:r>
          </a:p>
          <a:p>
            <a:pPr lvl="2"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8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3C60-799D-0949-9414-9257B67E1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Prevention with </a:t>
            </a:r>
            <a:r>
              <a:rPr lang="en-US" dirty="0" smtClean="0">
                <a:solidFill>
                  <a:srgbClr val="FFC000"/>
                </a:solidFill>
              </a:rPr>
              <a:t>vaccines FDA 10/20/2021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91DEF-1621-CC46-864E-F202AEB2C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Johnson and Johnson booster</a:t>
            </a:r>
          </a:p>
          <a:p>
            <a:pPr lvl="1"/>
            <a:r>
              <a:rPr lang="en-US" dirty="0"/>
              <a:t>Given at least 2 months after original dose</a:t>
            </a:r>
          </a:p>
          <a:p>
            <a:pPr lvl="1"/>
            <a:r>
              <a:rPr lang="en-US" dirty="0"/>
              <a:t>For age 18 and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“Mix and match” with any vaccine is OK.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Wait for ACIP/CDC and IHS Approval, please!</a:t>
            </a:r>
          </a:p>
          <a:p>
            <a:pPr lvl="1"/>
            <a:endParaRPr lang="en-US" dirty="0"/>
          </a:p>
          <a:p>
            <a:pPr marL="457200" lvl="1" indent="0" algn="r">
              <a:buNone/>
            </a:pPr>
            <a:r>
              <a:rPr lang="en-US" sz="1200" dirty="0">
                <a:solidFill>
                  <a:srgbClr val="FFFF00"/>
                </a:solidFill>
              </a:rPr>
              <a:t>https://www.fda.gov/news-events/press-announcements/coronavirus-covid-19-update-fda-takes-additional-actions-use-booster-dose-covid-19-vaccines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9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909D-5916-6443-95B6-B2B7808A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Prevention through infection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1A6D-9537-5042-A833-321BED7B5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Asymptomatic Contacts of Covid-19 Cases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Unvaccinated:  </a:t>
            </a:r>
          </a:p>
          <a:p>
            <a:pPr lvl="2"/>
            <a:r>
              <a:rPr lang="en-US" dirty="0"/>
              <a:t>Test immediately and repeat at day 5-7</a:t>
            </a:r>
          </a:p>
          <a:p>
            <a:pPr lvl="2"/>
            <a:r>
              <a:rPr lang="en-US" dirty="0"/>
              <a:t>Quarantine 14 days if both tests are negative (unless local jurisdiction says otherwise)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Vaccinated</a:t>
            </a:r>
          </a:p>
          <a:p>
            <a:pPr lvl="2"/>
            <a:r>
              <a:rPr lang="en-US" dirty="0"/>
              <a:t>No quarantine required</a:t>
            </a:r>
          </a:p>
          <a:p>
            <a:pPr lvl="2"/>
            <a:r>
              <a:rPr lang="en-US" dirty="0"/>
              <a:t>Test at day 3-5 or if symptoms develop. </a:t>
            </a:r>
          </a:p>
          <a:p>
            <a:pPr lvl="3"/>
            <a:r>
              <a:rPr lang="en-US" dirty="0">
                <a:solidFill>
                  <a:srgbClr val="FFFF00"/>
                </a:solidFill>
              </a:rPr>
              <a:t>On Navajo we test at day 0 and day 5 after last exposure</a:t>
            </a:r>
          </a:p>
          <a:p>
            <a:pPr lvl="2"/>
            <a:r>
              <a:rPr lang="en-US" dirty="0"/>
              <a:t>Wear a mask indoors for 14 days</a:t>
            </a:r>
          </a:p>
          <a:p>
            <a:pPr marL="914400" lvl="2" indent="0" algn="r">
              <a:buNone/>
            </a:pPr>
            <a:r>
              <a:rPr lang="en-US" sz="1600" dirty="0">
                <a:solidFill>
                  <a:srgbClr val="FFFF00"/>
                </a:solidFill>
              </a:rPr>
              <a:t>https://</a:t>
            </a:r>
            <a:r>
              <a:rPr lang="en-US" sz="1600" dirty="0" err="1">
                <a:solidFill>
                  <a:srgbClr val="FFFF00"/>
                </a:solidFill>
              </a:rPr>
              <a:t>www.cdc.gov</a:t>
            </a:r>
            <a:r>
              <a:rPr lang="en-US" sz="1600" dirty="0">
                <a:solidFill>
                  <a:srgbClr val="FFFF00"/>
                </a:solidFill>
              </a:rPr>
              <a:t>/coronavirus/2019-ncov/hcp/</a:t>
            </a:r>
            <a:r>
              <a:rPr lang="en-US" sz="1600" dirty="0" err="1">
                <a:solidFill>
                  <a:srgbClr val="FFFF00"/>
                </a:solidFill>
              </a:rPr>
              <a:t>testing-overview.html#VaccinationSARSTesting</a:t>
            </a:r>
            <a:endParaRPr lang="en-US" sz="1600" dirty="0">
              <a:solidFill>
                <a:srgbClr val="FFFF00"/>
              </a:solidFill>
            </a:endParaRP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4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walking on a trail in a valley&#10;&#10;Description automatically generated with low confidence">
            <a:extLst>
              <a:ext uri="{FF2B5EF4-FFF2-40B4-BE49-F238E27FC236}">
                <a16:creationId xmlns:a16="http://schemas.microsoft.com/office/drawing/2014/main" id="{E31A0075-2567-8340-9D5B-27720E48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727" y="457200"/>
            <a:ext cx="43685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0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BBC4-DD6A-5040-AECD-104283F5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Virology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511CC-25E9-C943-BCB9-2EDCA94BBD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Delta Variant</a:t>
            </a:r>
          </a:p>
          <a:p>
            <a:pPr lvl="1"/>
            <a:r>
              <a:rPr lang="en-US" dirty="0"/>
              <a:t>Twice as contagious</a:t>
            </a:r>
          </a:p>
          <a:p>
            <a:pPr lvl="1"/>
            <a:r>
              <a:rPr lang="en-US" dirty="0"/>
              <a:t>More likely to result in hospitalization (Canada/Scotland)</a:t>
            </a:r>
          </a:p>
          <a:p>
            <a:pPr lvl="1"/>
            <a:r>
              <a:rPr lang="en-US" dirty="0"/>
              <a:t>More likely to affect the unvaccinated</a:t>
            </a:r>
          </a:p>
          <a:p>
            <a:pPr lvl="1"/>
            <a:r>
              <a:rPr lang="en-US" dirty="0"/>
              <a:t>Asymptomatic vaccinated persons can spread Delta Variant but for a shorter time period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7268E6-CD6B-704D-BD9E-3B58754AAB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3652" y="2116138"/>
            <a:ext cx="3845771" cy="41354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C5EA43-8566-F748-A881-222275477CBF}"/>
              </a:ext>
            </a:extLst>
          </p:cNvPr>
          <p:cNvSpPr/>
          <p:nvPr/>
        </p:nvSpPr>
        <p:spPr>
          <a:xfrm>
            <a:off x="3825766" y="6311900"/>
            <a:ext cx="752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https://</a:t>
            </a:r>
            <a:r>
              <a:rPr lang="en-US" sz="1800" dirty="0" err="1">
                <a:solidFill>
                  <a:srgbClr val="FFFF00"/>
                </a:solidFill>
              </a:rPr>
              <a:t>www.cdc.gov</a:t>
            </a:r>
            <a:r>
              <a:rPr lang="en-US" sz="1800" dirty="0">
                <a:solidFill>
                  <a:srgbClr val="FFFF00"/>
                </a:solidFill>
              </a:rPr>
              <a:t>/coronavirus/2019-ncov/variants/delta-</a:t>
            </a:r>
            <a:r>
              <a:rPr lang="en-US" sz="1800" dirty="0" err="1">
                <a:solidFill>
                  <a:srgbClr val="FFFF00"/>
                </a:solidFill>
              </a:rPr>
              <a:t>variant.html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0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9D86-CF8D-7641-923D-D351289A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F3D96-68A6-6E46-AE94-8E7213B4D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PCR remains the recommended test by the IDSA</a:t>
            </a:r>
          </a:p>
          <a:p>
            <a:pPr lvl="1"/>
            <a:r>
              <a:rPr lang="en-US" dirty="0"/>
              <a:t>Two tests are required when there is a high index of suspicion of COVID-19</a:t>
            </a:r>
          </a:p>
          <a:p>
            <a:pPr lvl="1"/>
            <a:r>
              <a:rPr lang="en-US" dirty="0"/>
              <a:t>One test suffices when the index of suspicion is low</a:t>
            </a:r>
          </a:p>
          <a:p>
            <a:pPr lvl="1"/>
            <a:r>
              <a:rPr lang="en-US" dirty="0"/>
              <a:t>Nucleic Acid Amplification Tests are preferred over single and double antigen tests.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Antigen tests are not preferred over no testing!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 algn="r">
              <a:buNone/>
            </a:pPr>
            <a:r>
              <a:rPr lang="en-US" sz="17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https://www.idsociety.org/practice-guideline/covid-19-guideline-diagnostics/</a:t>
            </a:r>
            <a:endParaRPr lang="en-US" sz="1700" dirty="0">
              <a:solidFill>
                <a:srgbClr val="FFFF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5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B3A7-5E02-F341-BD82-2246C907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8DFC5-DA59-2540-88BC-26F73D289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u="sng" dirty="0">
                <a:solidFill>
                  <a:srgbClr val="FFFF00"/>
                </a:solidFill>
              </a:rPr>
              <a:t>Mild outpatient COVID:</a:t>
            </a:r>
          </a:p>
          <a:p>
            <a:pPr lvl="1"/>
            <a:r>
              <a:rPr lang="en-US" sz="9600" dirty="0"/>
              <a:t>Monoclonal antibody treatment </a:t>
            </a:r>
            <a:r>
              <a:rPr lang="en-US" sz="9600" u="sng" dirty="0">
                <a:solidFill>
                  <a:srgbClr val="FFFF00"/>
                </a:solidFill>
              </a:rPr>
              <a:t>should be offered at all IHS/638 SUs </a:t>
            </a:r>
            <a:r>
              <a:rPr lang="en-US" sz="9600" dirty="0"/>
              <a:t>for persons at risk for complications within 10 days:</a:t>
            </a:r>
          </a:p>
          <a:p>
            <a:pPr lvl="2"/>
            <a:r>
              <a:rPr lang="en-US" sz="7200" b="1" dirty="0" err="1">
                <a:solidFill>
                  <a:srgbClr val="FFFF00"/>
                </a:solidFill>
              </a:rPr>
              <a:t>Bamlanivimab</a:t>
            </a:r>
            <a:r>
              <a:rPr lang="en-US" sz="7200" b="1" dirty="0">
                <a:solidFill>
                  <a:srgbClr val="FFFF00"/>
                </a:solidFill>
              </a:rPr>
              <a:t> plus </a:t>
            </a:r>
            <a:r>
              <a:rPr lang="en-US" sz="7200" b="1" dirty="0" err="1">
                <a:solidFill>
                  <a:srgbClr val="FFFF00"/>
                </a:solidFill>
              </a:rPr>
              <a:t>etesevimab</a:t>
            </a:r>
            <a:endParaRPr lang="en-US" sz="7200" dirty="0">
              <a:solidFill>
                <a:srgbClr val="FFFF00"/>
              </a:solidFill>
            </a:endParaRPr>
          </a:p>
          <a:p>
            <a:pPr lvl="2"/>
            <a:r>
              <a:rPr lang="en-US" sz="7200" b="1" i="1" u="sng" dirty="0" err="1">
                <a:solidFill>
                  <a:srgbClr val="FFFF00"/>
                </a:solidFill>
              </a:rPr>
              <a:t>Casirivimab</a:t>
            </a:r>
            <a:r>
              <a:rPr lang="en-US" sz="7200" b="1" i="1" u="sng" dirty="0">
                <a:solidFill>
                  <a:srgbClr val="FFFF00"/>
                </a:solidFill>
              </a:rPr>
              <a:t> plus </a:t>
            </a:r>
            <a:r>
              <a:rPr lang="en-US" sz="7200" b="1" i="1" u="sng" dirty="0" err="1">
                <a:solidFill>
                  <a:srgbClr val="FFFF00"/>
                </a:solidFill>
              </a:rPr>
              <a:t>imdevimab</a:t>
            </a:r>
            <a:r>
              <a:rPr lang="en-US" sz="7200" b="1" i="1" u="sng" dirty="0">
                <a:solidFill>
                  <a:srgbClr val="FFFF00"/>
                </a:solidFill>
              </a:rPr>
              <a:t> </a:t>
            </a:r>
            <a:r>
              <a:rPr lang="en-US" sz="7200" b="1" i="1" u="sng" dirty="0"/>
              <a:t>IV (20 minutes) or </a:t>
            </a:r>
            <a:r>
              <a:rPr lang="en-US" sz="7200" b="1" i="1" u="sng" dirty="0" err="1"/>
              <a:t>subQ</a:t>
            </a:r>
            <a:r>
              <a:rPr lang="en-US" sz="7200" b="1" i="1" u="sng" dirty="0"/>
              <a:t> (four injections)</a:t>
            </a:r>
          </a:p>
          <a:p>
            <a:pPr lvl="2"/>
            <a:r>
              <a:rPr lang="en-US" sz="7200" b="1" dirty="0" err="1">
                <a:solidFill>
                  <a:srgbClr val="FFFF00"/>
                </a:solidFill>
              </a:rPr>
              <a:t>Sotrovimab</a:t>
            </a:r>
            <a:r>
              <a:rPr lang="en-US" sz="7200" b="1" dirty="0">
                <a:solidFill>
                  <a:srgbClr val="FFFF00"/>
                </a:solidFill>
              </a:rPr>
              <a:t> </a:t>
            </a:r>
            <a:r>
              <a:rPr lang="en-US" sz="7200" dirty="0"/>
              <a:t>IV infusion</a:t>
            </a:r>
          </a:p>
          <a:p>
            <a:pPr lvl="1"/>
            <a:endParaRPr lang="en-US" sz="4000" dirty="0"/>
          </a:p>
          <a:p>
            <a:endParaRPr lang="en-US" sz="4400" dirty="0"/>
          </a:p>
          <a:p>
            <a:r>
              <a:rPr lang="en-US" sz="12800" u="sng" dirty="0">
                <a:solidFill>
                  <a:srgbClr val="FFFF00"/>
                </a:solidFill>
              </a:rPr>
              <a:t>Post-Exposure Prophylaxis:</a:t>
            </a:r>
            <a:endParaRPr lang="en-US" sz="7200" u="sng" dirty="0">
              <a:solidFill>
                <a:srgbClr val="FFFF00"/>
              </a:solidFill>
            </a:endParaRPr>
          </a:p>
          <a:p>
            <a:pPr lvl="1"/>
            <a:r>
              <a:rPr lang="en-US" sz="9600" dirty="0" err="1">
                <a:solidFill>
                  <a:srgbClr val="FFFF00"/>
                </a:solidFill>
              </a:rPr>
              <a:t>Casirivimab</a:t>
            </a:r>
            <a:r>
              <a:rPr lang="en-US" sz="9600" dirty="0">
                <a:solidFill>
                  <a:srgbClr val="FFFF00"/>
                </a:solidFill>
              </a:rPr>
              <a:t> plus </a:t>
            </a:r>
            <a:r>
              <a:rPr lang="en-US" sz="9600" dirty="0" err="1">
                <a:solidFill>
                  <a:srgbClr val="FFFF00"/>
                </a:solidFill>
              </a:rPr>
              <a:t>imdevimab</a:t>
            </a:r>
            <a:r>
              <a:rPr lang="en-US" sz="9600" dirty="0">
                <a:solidFill>
                  <a:srgbClr val="FFFF00"/>
                </a:solidFill>
              </a:rPr>
              <a:t> </a:t>
            </a:r>
            <a:r>
              <a:rPr lang="en-US" sz="9600" dirty="0"/>
              <a:t>IV or </a:t>
            </a:r>
            <a:r>
              <a:rPr lang="en-US" sz="9600" dirty="0" err="1"/>
              <a:t>subQ</a:t>
            </a:r>
            <a:r>
              <a:rPr lang="en-US" sz="9600" dirty="0"/>
              <a:t> can be given as post exposure prophylaxis within 7 days of exposure to COVID-19:</a:t>
            </a:r>
          </a:p>
          <a:p>
            <a:pPr lvl="2"/>
            <a:r>
              <a:rPr lang="en-US" sz="7200" dirty="0"/>
              <a:t>Unvaccinated</a:t>
            </a:r>
          </a:p>
          <a:p>
            <a:pPr lvl="2"/>
            <a:r>
              <a:rPr lang="en-US" sz="7200" dirty="0"/>
              <a:t>Vaccinated but immunocompromised</a:t>
            </a:r>
          </a:p>
          <a:p>
            <a:pPr lvl="1"/>
            <a:r>
              <a:rPr lang="en-US" sz="8000" dirty="0">
                <a:solidFill>
                  <a:srgbClr val="FFFF00"/>
                </a:solidFill>
              </a:rPr>
              <a:t>O’Brien et al, NEJM, 9/23/2021</a:t>
            </a:r>
            <a:r>
              <a:rPr lang="en-US" sz="8000" dirty="0"/>
              <a:t>:  Relative Risk Reduction 81% in recipients of </a:t>
            </a:r>
            <a:r>
              <a:rPr lang="en-US" sz="8000" dirty="0" err="1"/>
              <a:t>subQ</a:t>
            </a:r>
            <a:r>
              <a:rPr lang="en-US" sz="8000" dirty="0"/>
              <a:t> Rx in preventing symptomatic COVID</a:t>
            </a:r>
          </a:p>
          <a:p>
            <a:pPr lvl="2"/>
            <a:endParaRPr lang="en-US" sz="2800" dirty="0"/>
          </a:p>
          <a:p>
            <a:pPr marL="0" indent="0" algn="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4400" dirty="0">
                <a:solidFill>
                  <a:srgbClr val="FFFF00"/>
                </a:solidFill>
              </a:rPr>
              <a:t>https://www.covid19treatmentguidelines.nih.gov/therapies/statement-on-</a:t>
            </a:r>
            <a:r>
              <a:rPr lang="en-US" sz="4400" dirty="0" err="1">
                <a:solidFill>
                  <a:srgbClr val="FFFF00"/>
                </a:solidFill>
              </a:rPr>
              <a:t>bamlanivimab</a:t>
            </a:r>
            <a:r>
              <a:rPr lang="en-US" sz="4400" dirty="0">
                <a:solidFill>
                  <a:srgbClr val="FFFF00"/>
                </a:solidFill>
              </a:rPr>
              <a:t>-plus-</a:t>
            </a:r>
            <a:r>
              <a:rPr lang="en-US" sz="4400" dirty="0" err="1">
                <a:solidFill>
                  <a:srgbClr val="FFFF00"/>
                </a:solidFill>
              </a:rPr>
              <a:t>etesevimab</a:t>
            </a:r>
            <a:r>
              <a:rPr lang="en-US" sz="4400" dirty="0">
                <a:solidFill>
                  <a:srgbClr val="FFFF00"/>
                </a:solidFill>
              </a:rPr>
              <a:t>/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7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A097-AB87-E54B-B515-0CA0763D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B4436-4FDB-9249-95C8-C5E2DE2BE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b="1" dirty="0">
                <a:solidFill>
                  <a:srgbClr val="FFFF00"/>
                </a:solidFill>
              </a:rPr>
              <a:t>Outcome Comparison of high-risk Native American patients who did or did not receive Monoclonal Antibody Treatment for COVID-19</a:t>
            </a:r>
          </a:p>
          <a:p>
            <a:pPr lvl="1"/>
            <a:r>
              <a:rPr lang="en-US" sz="7200" dirty="0"/>
              <a:t>Published by </a:t>
            </a:r>
            <a:r>
              <a:rPr lang="en-US" sz="7200" dirty="0">
                <a:solidFill>
                  <a:srgbClr val="FFFF00"/>
                </a:solidFill>
              </a:rPr>
              <a:t>Close, Jones, </a:t>
            </a:r>
            <a:r>
              <a:rPr lang="en-US" sz="7200" dirty="0" err="1">
                <a:solidFill>
                  <a:srgbClr val="FFFF00"/>
                </a:solidFill>
              </a:rPr>
              <a:t>Jentoft</a:t>
            </a:r>
            <a:r>
              <a:rPr lang="en-US" sz="7200" dirty="0">
                <a:solidFill>
                  <a:srgbClr val="FFFF00"/>
                </a:solidFill>
              </a:rPr>
              <a:t>, McAuley </a:t>
            </a:r>
            <a:r>
              <a:rPr lang="en-US" sz="7200" dirty="0"/>
              <a:t>from Whiteriver Indian Hospital, JAM </a:t>
            </a:r>
            <a:r>
              <a:rPr lang="en-US" sz="7200" dirty="0" err="1"/>
              <a:t>OpenNetwork</a:t>
            </a:r>
            <a:endParaRPr lang="en-US" sz="7200" dirty="0"/>
          </a:p>
          <a:p>
            <a:pPr lvl="1"/>
            <a:r>
              <a:rPr lang="en-US" sz="7200" dirty="0"/>
              <a:t>983 patients seen, 481 were met EUA high risk criteria</a:t>
            </a:r>
          </a:p>
          <a:p>
            <a:pPr lvl="1"/>
            <a:r>
              <a:rPr lang="en-US" sz="7200" dirty="0"/>
              <a:t>201 were given either BAM or CAS-IMD and </a:t>
            </a:r>
            <a:r>
              <a:rPr lang="en-US" sz="7200" u="sng" dirty="0"/>
              <a:t>compared retrospectively </a:t>
            </a:r>
            <a:r>
              <a:rPr lang="en-US" sz="7200" dirty="0"/>
              <a:t>to those who did not receive Rx “for various reasons”</a:t>
            </a:r>
          </a:p>
          <a:p>
            <a:pPr lvl="2"/>
            <a:r>
              <a:rPr lang="en-US" sz="7200" dirty="0"/>
              <a:t>Mean age 50, median BMI 35.8,  median time from symptom onset to infusion was 2 days</a:t>
            </a:r>
            <a:endParaRPr lang="en-US" sz="4800" dirty="0"/>
          </a:p>
          <a:p>
            <a:pPr lvl="1"/>
            <a:r>
              <a:rPr lang="en-US" sz="8000" b="1" dirty="0">
                <a:solidFill>
                  <a:srgbClr val="FFFF00"/>
                </a:solidFill>
              </a:rPr>
              <a:t>Mab recipients had lower proportion of </a:t>
            </a:r>
          </a:p>
          <a:p>
            <a:pPr lvl="2"/>
            <a:r>
              <a:rPr lang="en-US" sz="7200" dirty="0"/>
              <a:t>Acute medical visits  (29% vs 48%) </a:t>
            </a:r>
            <a:r>
              <a:rPr lang="en-US" sz="7200" dirty="0">
                <a:solidFill>
                  <a:srgbClr val="FFFF00"/>
                </a:solidFill>
              </a:rPr>
              <a:t>p &lt;0.001</a:t>
            </a:r>
          </a:p>
          <a:p>
            <a:pPr lvl="2"/>
            <a:r>
              <a:rPr lang="en-US" sz="7200" dirty="0"/>
              <a:t>Hospitalizations (17 vs 43%) </a:t>
            </a:r>
            <a:r>
              <a:rPr lang="en-US" sz="7200" dirty="0">
                <a:solidFill>
                  <a:srgbClr val="FFFF00"/>
                </a:solidFill>
              </a:rPr>
              <a:t>p  &lt;0.001</a:t>
            </a:r>
          </a:p>
          <a:p>
            <a:pPr lvl="2"/>
            <a:r>
              <a:rPr lang="en-US" sz="7200" dirty="0"/>
              <a:t>Transfers. (2 vs 9.3%)  </a:t>
            </a:r>
            <a:r>
              <a:rPr lang="en-US" sz="7200" dirty="0">
                <a:solidFill>
                  <a:srgbClr val="FFFF00"/>
                </a:solidFill>
              </a:rPr>
              <a:t>p = 0.001</a:t>
            </a:r>
          </a:p>
          <a:p>
            <a:pPr lvl="2"/>
            <a:r>
              <a:rPr lang="en-US" sz="7200" dirty="0"/>
              <a:t>ICU admission (0 vs 4.3%) p = </a:t>
            </a:r>
            <a:r>
              <a:rPr lang="en-US" sz="7200" dirty="0">
                <a:solidFill>
                  <a:srgbClr val="FFFF00"/>
                </a:solidFill>
              </a:rPr>
              <a:t>0.003</a:t>
            </a:r>
          </a:p>
          <a:p>
            <a:pPr lvl="2"/>
            <a:r>
              <a:rPr lang="en-US" sz="7200" dirty="0"/>
              <a:t>Death (0 vs 2.9%) </a:t>
            </a:r>
            <a:r>
              <a:rPr lang="en-US" sz="7200" dirty="0">
                <a:solidFill>
                  <a:srgbClr val="FFFF00"/>
                </a:solidFill>
              </a:rPr>
              <a:t>p = 0.008</a:t>
            </a:r>
          </a:p>
          <a:p>
            <a:pPr marL="914400" lvl="2" indent="0" algn="ctr">
              <a:buNone/>
            </a:pPr>
            <a:r>
              <a:rPr lang="en-US" sz="16000" b="1" i="1" u="sng" dirty="0">
                <a:solidFill>
                  <a:srgbClr val="FF0000"/>
                </a:solidFill>
                <a:highlight>
                  <a:srgbClr val="FFFF00"/>
                </a:highlight>
              </a:rPr>
              <a:t>Let’s do it!!</a:t>
            </a:r>
          </a:p>
          <a:p>
            <a:pPr marL="914400" lvl="2" indent="0" algn="r">
              <a:buNone/>
            </a:pPr>
            <a:r>
              <a:rPr lang="en-US" sz="6400" dirty="0">
                <a:solidFill>
                  <a:srgbClr val="FFFF00"/>
                </a:solidFill>
              </a:rPr>
              <a:t>https://</a:t>
            </a:r>
            <a:r>
              <a:rPr lang="en-US" sz="6400" dirty="0" err="1">
                <a:solidFill>
                  <a:srgbClr val="FFFF00"/>
                </a:solidFill>
              </a:rPr>
              <a:t>pubmed.ncbi.nlm.nih.gov</a:t>
            </a:r>
            <a:r>
              <a:rPr lang="en-US" sz="6400" dirty="0">
                <a:solidFill>
                  <a:srgbClr val="FFFF00"/>
                </a:solidFill>
              </a:rPr>
              <a:t>/34546375/</a:t>
            </a:r>
          </a:p>
          <a:p>
            <a:pPr marL="914400" lvl="2" indent="0" algn="r">
              <a:buNone/>
            </a:pPr>
            <a:endParaRPr lang="en-US" sz="14400" dirty="0">
              <a:solidFill>
                <a:srgbClr val="FFFF00"/>
              </a:solidFill>
            </a:endParaRPr>
          </a:p>
          <a:p>
            <a:pPr lvl="1"/>
            <a:endParaRPr lang="en-US" sz="5600" dirty="0"/>
          </a:p>
          <a:p>
            <a:pPr lvl="1"/>
            <a:endParaRPr lang="en-US" sz="5600" dirty="0"/>
          </a:p>
          <a:p>
            <a:pPr lvl="1"/>
            <a:endParaRPr lang="en-US" sz="96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pPr marL="457200" lvl="1" indent="0" algn="r">
              <a:buNone/>
            </a:pPr>
            <a:r>
              <a:rPr lang="en-US" sz="1600" dirty="0"/>
              <a:t>https://</a:t>
            </a:r>
            <a:r>
              <a:rPr lang="en-US" sz="1600" dirty="0" err="1"/>
              <a:t>jamanetwork.com</a:t>
            </a:r>
            <a:r>
              <a:rPr lang="en-US" sz="1600" dirty="0"/>
              <a:t>/journals/</a:t>
            </a:r>
            <a:r>
              <a:rPr lang="en-US" sz="1600" dirty="0" err="1"/>
              <a:t>jamanetworkopen</a:t>
            </a:r>
            <a:r>
              <a:rPr lang="en-US" sz="1600" dirty="0"/>
              <a:t>/</a:t>
            </a:r>
            <a:r>
              <a:rPr lang="en-US" sz="1600" dirty="0" err="1"/>
              <a:t>fullarticle</a:t>
            </a:r>
            <a:r>
              <a:rPr lang="en-US" sz="1600" dirty="0"/>
              <a:t>/2784401</a:t>
            </a:r>
          </a:p>
        </p:txBody>
      </p:sp>
    </p:spTree>
    <p:extLst>
      <p:ext uri="{BB962C8B-B14F-4D97-AF65-F5344CB8AC3E}">
        <p14:creationId xmlns:p14="http://schemas.microsoft.com/office/powerpoint/2010/main" val="197507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0D75-695B-ED49-9EF9-668EBA59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C624E-2973-8F41-AD63-ACCFECBD0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Molnupiravir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/>
              <a:t>New oral investigational  ribonucleoside analog drug developed by Merck</a:t>
            </a:r>
          </a:p>
          <a:p>
            <a:pPr lvl="1"/>
            <a:r>
              <a:rPr lang="en-US" dirty="0" err="1"/>
              <a:t>MOVe</a:t>
            </a:r>
            <a:r>
              <a:rPr lang="en-US" dirty="0"/>
              <a:t>-OUT phase 3 clinical trial for at risk, non-hospitalized adults with mild to moderate COVID-19 and symptom onset within five days</a:t>
            </a:r>
          </a:p>
          <a:p>
            <a:pPr lvl="2"/>
            <a:r>
              <a:rPr lang="en-US" dirty="0"/>
              <a:t>775 patients were analyzed in interim analysis (planned on 1550  but stopped early)</a:t>
            </a:r>
          </a:p>
          <a:p>
            <a:pPr lvl="2"/>
            <a:r>
              <a:rPr lang="en-US" dirty="0"/>
              <a:t>7.3% in intervention arm vs 14% in placebo arm were hospitalized or died (p=0.0012)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Through day 29 there were Zero deaths in </a:t>
            </a:r>
            <a:r>
              <a:rPr lang="en-US" dirty="0" err="1">
                <a:solidFill>
                  <a:srgbClr val="FFFF00"/>
                </a:solidFill>
              </a:rPr>
              <a:t>Molnupiravir</a:t>
            </a:r>
            <a:r>
              <a:rPr lang="en-US" dirty="0">
                <a:solidFill>
                  <a:srgbClr val="FFFF00"/>
                </a:solidFill>
              </a:rPr>
              <a:t> patients vs 8 among controls</a:t>
            </a:r>
          </a:p>
          <a:p>
            <a:pPr lvl="2"/>
            <a:r>
              <a:rPr lang="en-US" dirty="0"/>
              <a:t>Active against Gamma, Delta and Mu variants</a:t>
            </a:r>
          </a:p>
          <a:p>
            <a:pPr marL="914400" lvl="2" indent="0" algn="r">
              <a:buNone/>
            </a:pPr>
            <a:r>
              <a:rPr lang="en-US" sz="800" dirty="0">
                <a:solidFill>
                  <a:srgbClr val="FFFF00"/>
                </a:solidFill>
              </a:rPr>
              <a:t>https://</a:t>
            </a:r>
            <a:r>
              <a:rPr lang="en-US" sz="800" dirty="0" err="1">
                <a:solidFill>
                  <a:srgbClr val="FFFF00"/>
                </a:solidFill>
              </a:rPr>
              <a:t>www.merck.com</a:t>
            </a:r>
            <a:r>
              <a:rPr lang="en-US" sz="800" dirty="0">
                <a:solidFill>
                  <a:srgbClr val="FFFF00"/>
                </a:solidFill>
              </a:rPr>
              <a:t>/news/merck-and-ridgebacks-investigational-oral-antiviral-molnupiravir-reduced-the-risk-of-hospitalization-or-death-by-approximately-50-percent-compared-to-placebo-for-patients-with-mild-or-moderat</a:t>
            </a:r>
            <a:r>
              <a:rPr lang="en-US" dirty="0">
                <a:solidFill>
                  <a:srgbClr val="FFFF00"/>
                </a:solidFill>
              </a:rPr>
              <a:t>/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09EA-50B3-F440-ADD4-150FE829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63" y="1762718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NIH Inpatient Treatment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Guidelines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/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600" dirty="0">
                <a:solidFill>
                  <a:srgbClr val="FFFF00"/>
                </a:solidFill>
              </a:rPr>
              <a:t>https://files.covid19treatmentguidelines.nih.gov/guidelines/covid19treatmentguidelines.pdf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292C48-9298-8E4B-8AE5-25F2518A2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76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9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2447-F05B-F549-A5D1-C3528647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Prevention with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D1373-1995-2248-93A5-82E274681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COVID-19 Booster for  highest risk </a:t>
            </a:r>
            <a:r>
              <a:rPr lang="en-US" dirty="0"/>
              <a:t>(28 days after initial series)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Moderate to high-risk immunocompromised </a:t>
            </a:r>
            <a:r>
              <a:rPr lang="en-US" dirty="0"/>
              <a:t>persons</a:t>
            </a:r>
          </a:p>
          <a:p>
            <a:pPr lvl="2"/>
            <a:r>
              <a:rPr lang="en-US" dirty="0"/>
              <a:t>Transplant</a:t>
            </a:r>
          </a:p>
          <a:p>
            <a:pPr lvl="2"/>
            <a:r>
              <a:rPr lang="en-US" dirty="0"/>
              <a:t>Advanced or untreated HIV</a:t>
            </a:r>
          </a:p>
          <a:p>
            <a:pPr lvl="2"/>
            <a:r>
              <a:rPr lang="en-US" dirty="0"/>
              <a:t>Active Cancer treatment</a:t>
            </a:r>
          </a:p>
          <a:p>
            <a:pPr lvl="2"/>
            <a:r>
              <a:rPr lang="en-US" dirty="0"/>
              <a:t>Immunosuppressive therapy (Prednisone &gt; 20 mg for 14 d, TNF, antimetabolites,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Pfizer (12yrs and up) or </a:t>
            </a:r>
            <a:r>
              <a:rPr lang="en-US" dirty="0" err="1">
                <a:solidFill>
                  <a:srgbClr val="FFFF00"/>
                </a:solidFill>
              </a:rPr>
              <a:t>Moderna</a:t>
            </a:r>
            <a:r>
              <a:rPr lang="en-US" dirty="0">
                <a:solidFill>
                  <a:srgbClr val="FFFF00"/>
                </a:solidFill>
              </a:rPr>
              <a:t> (18 </a:t>
            </a:r>
            <a:r>
              <a:rPr lang="en-US" dirty="0" err="1">
                <a:solidFill>
                  <a:srgbClr val="FFFF00"/>
                </a:solidFill>
              </a:rPr>
              <a:t>yrs</a:t>
            </a:r>
            <a:r>
              <a:rPr lang="en-US" dirty="0">
                <a:solidFill>
                  <a:srgbClr val="FFFF00"/>
                </a:solidFill>
              </a:rPr>
              <a:t> and up) </a:t>
            </a:r>
            <a:r>
              <a:rPr lang="en-US" dirty="0"/>
              <a:t>recipients eligible to receive same vaccine</a:t>
            </a:r>
          </a:p>
          <a:p>
            <a:pPr marL="457200" lvl="1" indent="0" algn="r">
              <a:buNone/>
            </a:pPr>
            <a:r>
              <a:rPr lang="en-US" sz="18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https://www.fda.gov/media/144413/download</a:t>
            </a:r>
          </a:p>
          <a:p>
            <a:pPr marL="457200" lvl="1" indent="0" algn="r">
              <a:buNone/>
            </a:pPr>
            <a:r>
              <a:rPr lang="en-US" sz="1800" dirty="0">
                <a:solidFill>
                  <a:srgbClr val="FFFF00"/>
                </a:solidFill>
              </a:rPr>
              <a:t>https://</a:t>
            </a:r>
            <a:r>
              <a:rPr lang="en-US" sz="1800" dirty="0" err="1">
                <a:solidFill>
                  <a:srgbClr val="FFFF00"/>
                </a:solidFill>
              </a:rPr>
              <a:t>www.fda.gov</a:t>
            </a:r>
            <a:r>
              <a:rPr lang="en-US" sz="1800" dirty="0">
                <a:solidFill>
                  <a:srgbClr val="FFFF00"/>
                </a:solidFill>
              </a:rPr>
              <a:t>/media/144637/download</a:t>
            </a:r>
          </a:p>
        </p:txBody>
      </p:sp>
    </p:spTree>
    <p:extLst>
      <p:ext uri="{BB962C8B-B14F-4D97-AF65-F5344CB8AC3E}">
        <p14:creationId xmlns:p14="http://schemas.microsoft.com/office/powerpoint/2010/main" val="275620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4A36-AC6F-6A4E-A3B5-13EA921B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Prevention with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B866-29A3-B448-A94A-4B8A6E295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Who </a:t>
            </a:r>
            <a:r>
              <a:rPr lang="en-US" b="1" u="sng" dirty="0">
                <a:solidFill>
                  <a:srgbClr val="FFC000"/>
                </a:solidFill>
              </a:rPr>
              <a:t>Should</a:t>
            </a:r>
            <a:r>
              <a:rPr lang="en-US" dirty="0">
                <a:solidFill>
                  <a:srgbClr val="FFC000"/>
                </a:solidFill>
              </a:rPr>
              <a:t> get a Pfizer Booster </a:t>
            </a:r>
            <a:r>
              <a:rPr lang="en-US" dirty="0"/>
              <a:t>6 months after primary series?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Age </a:t>
            </a:r>
            <a:r>
              <a:rPr lang="en-US" u="sng" dirty="0">
                <a:solidFill>
                  <a:srgbClr val="FFFF00"/>
                </a:solidFill>
              </a:rPr>
              <a:t>&gt;</a:t>
            </a:r>
            <a:r>
              <a:rPr lang="en-US" dirty="0">
                <a:solidFill>
                  <a:srgbClr val="FFFF00"/>
                </a:solidFill>
              </a:rPr>
              <a:t> 65 year</a:t>
            </a:r>
            <a:endParaRPr lang="en-US" dirty="0"/>
          </a:p>
          <a:p>
            <a:pPr lvl="1"/>
            <a:r>
              <a:rPr lang="en-US" dirty="0">
                <a:solidFill>
                  <a:srgbClr val="FFFF00"/>
                </a:solidFill>
              </a:rPr>
              <a:t>Age </a:t>
            </a:r>
            <a:r>
              <a:rPr lang="en-US" u="sng" dirty="0">
                <a:solidFill>
                  <a:srgbClr val="FFFF00"/>
                </a:solidFill>
              </a:rPr>
              <a:t>&gt;</a:t>
            </a:r>
            <a:r>
              <a:rPr lang="en-US" dirty="0">
                <a:solidFill>
                  <a:srgbClr val="FFFF00"/>
                </a:solidFill>
              </a:rPr>
              <a:t> 18 in long term care setting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Age &gt;50 with underlying medical conditions:</a:t>
            </a:r>
          </a:p>
          <a:p>
            <a:pPr lvl="2"/>
            <a:r>
              <a:rPr lang="en-US" sz="2000" dirty="0"/>
              <a:t>Cancer, stroke, CKD, COPD, DM, Heart disease, Obesity BMI &gt;30Pregnancy, smoking</a:t>
            </a:r>
          </a:p>
          <a:p>
            <a:pPr lvl="2"/>
            <a:r>
              <a:rPr lang="en-US" sz="2000" dirty="0"/>
              <a:t>Down Syndrome, HIV, Neurologic conditions, BM &gt; 25, other lung disease, Sickle Cell Disease, transplantation, substance use disorder, corticosteroids or other immunosuppressive conditions</a:t>
            </a:r>
          </a:p>
          <a:p>
            <a:pPr lvl="2"/>
            <a:r>
              <a:rPr lang="en-US" sz="2000" dirty="0"/>
              <a:t>Cystic fibrosis, </a:t>
            </a:r>
            <a:r>
              <a:rPr lang="en-US" sz="2000" dirty="0" err="1"/>
              <a:t>thalasemia</a:t>
            </a:r>
            <a:endParaRPr lang="en-US" sz="2000" dirty="0"/>
          </a:p>
          <a:p>
            <a:pPr lvl="2"/>
            <a:r>
              <a:rPr lang="en-US" sz="2000" dirty="0"/>
              <a:t>Asthma, Hypertension, immune deficiencies, liver disease</a:t>
            </a:r>
          </a:p>
          <a:p>
            <a:pPr marL="914400" lvl="2" indent="0" algn="r">
              <a:buNone/>
            </a:pPr>
            <a:r>
              <a:rPr lang="en-US" sz="2000" dirty="0">
                <a:solidFill>
                  <a:srgbClr val="FFFF00"/>
                </a:solidFill>
              </a:rPr>
              <a:t>https://</a:t>
            </a:r>
            <a:r>
              <a:rPr lang="en-US" sz="2000" dirty="0" err="1">
                <a:solidFill>
                  <a:srgbClr val="FFFF00"/>
                </a:solidFill>
              </a:rPr>
              <a:t>www.cdc.gov</a:t>
            </a:r>
            <a:r>
              <a:rPr lang="en-US" sz="2000" dirty="0">
                <a:solidFill>
                  <a:srgbClr val="FFFF00"/>
                </a:solidFill>
              </a:rPr>
              <a:t>/coronavirus/2019-ncov/vaccines/booster-</a:t>
            </a:r>
            <a:r>
              <a:rPr lang="en-US" sz="2000" dirty="0" err="1">
                <a:solidFill>
                  <a:srgbClr val="FFFF00"/>
                </a:solidFill>
              </a:rPr>
              <a:t>shot.html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71806"/>
      </p:ext>
    </p:extLst>
  </p:cSld>
  <p:clrMapOvr>
    <a:masterClrMapping/>
  </p:clrMapOvr>
</p:sld>
</file>

<file path=ppt/theme/theme1.xml><?xml version="1.0" encoding="utf-8"?>
<a:theme xmlns:a="http://schemas.openxmlformats.org/drawingml/2006/main" name="2004 NCCD Lecture- Slides">
  <a:themeElements>
    <a:clrScheme name="2004 NCCD Lecture- Slides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4 NCCD Lecture- Slid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004 NCCD Lecture- Slides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NCCD Lecture- Slides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NCCD Lecture- Slid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 NCCD Lecture- Slides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 NCCD Lecture- Slides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Treating Tuberculosis in Indian Country- IUATLD 2021</Template>
  <TotalTime>265</TotalTime>
  <Words>894</Words>
  <Application>Microsoft Office PowerPoint</Application>
  <PresentationFormat>Widescreen</PresentationFormat>
  <Paragraphs>129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2004 NCCD Lecture- Slides</vt:lpstr>
      <vt:lpstr>Indian Country Infectious Disease ECHO  COVID-19 Update</vt:lpstr>
      <vt:lpstr>Virology</vt:lpstr>
      <vt:lpstr>Diagnosis</vt:lpstr>
      <vt:lpstr>Treatment</vt:lpstr>
      <vt:lpstr>Treatment</vt:lpstr>
      <vt:lpstr>Treatment</vt:lpstr>
      <vt:lpstr>NIH Inpatient Treatment Guidelines  https://files.covid19treatmentguidelines.nih.gov/guidelines/covid19treatmentguidelines.pdf </vt:lpstr>
      <vt:lpstr>Prevention with vaccines</vt:lpstr>
      <vt:lpstr>Prevention with vaccines</vt:lpstr>
      <vt:lpstr>Prevention with vaccines</vt:lpstr>
      <vt:lpstr>Prevention with vaccines- FDA 10/20/2021</vt:lpstr>
      <vt:lpstr>Prevention with vaccines FDA 10/20/2021</vt:lpstr>
      <vt:lpstr>Prevention through infection control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Country ID ECHO COVID-19 Update</dc:title>
  <dc:creator>Jonathan Iralu</dc:creator>
  <cp:lastModifiedBy>Iralu, Jonathan (IHS/NAV)</cp:lastModifiedBy>
  <cp:revision>10</cp:revision>
  <dcterms:created xsi:type="dcterms:W3CDTF">2021-09-18T19:52:23Z</dcterms:created>
  <dcterms:modified xsi:type="dcterms:W3CDTF">2021-10-20T22:57:12Z</dcterms:modified>
</cp:coreProperties>
</file>