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5"/>
  </p:notesMasterIdLst>
  <p:handoutMasterIdLst>
    <p:handoutMasterId r:id="rId36"/>
  </p:handoutMasterIdLst>
  <p:sldIdLst>
    <p:sldId id="317" r:id="rId2"/>
    <p:sldId id="447" r:id="rId3"/>
    <p:sldId id="443" r:id="rId4"/>
    <p:sldId id="385" r:id="rId5"/>
    <p:sldId id="386" r:id="rId6"/>
    <p:sldId id="449" r:id="rId7"/>
    <p:sldId id="389" r:id="rId8"/>
    <p:sldId id="444" r:id="rId9"/>
    <p:sldId id="391" r:id="rId10"/>
    <p:sldId id="392" r:id="rId11"/>
    <p:sldId id="396" r:id="rId12"/>
    <p:sldId id="412" r:id="rId13"/>
    <p:sldId id="414" r:id="rId14"/>
    <p:sldId id="399" r:id="rId15"/>
    <p:sldId id="415" r:id="rId16"/>
    <p:sldId id="416" r:id="rId17"/>
    <p:sldId id="417" r:id="rId18"/>
    <p:sldId id="418" r:id="rId19"/>
    <p:sldId id="420" r:id="rId20"/>
    <p:sldId id="419" r:id="rId21"/>
    <p:sldId id="421" r:id="rId22"/>
    <p:sldId id="423" r:id="rId23"/>
    <p:sldId id="430" r:id="rId24"/>
    <p:sldId id="431" r:id="rId25"/>
    <p:sldId id="432" r:id="rId26"/>
    <p:sldId id="439" r:id="rId27"/>
    <p:sldId id="424" r:id="rId28"/>
    <p:sldId id="425" r:id="rId29"/>
    <p:sldId id="426" r:id="rId30"/>
    <p:sldId id="427" r:id="rId31"/>
    <p:sldId id="428" r:id="rId32"/>
    <p:sldId id="450" r:id="rId33"/>
    <p:sldId id="445"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4"/>
    <a:srgbClr val="E42001"/>
    <a:srgbClr val="A4EEFF"/>
    <a:srgbClr val="7AD7F6"/>
    <a:srgbClr val="C3F4FF"/>
    <a:srgbClr val="90DFF9"/>
    <a:srgbClr val="9FE8E2"/>
    <a:srgbClr val="70C6E2"/>
    <a:srgbClr val="44E2D8"/>
    <a:srgbClr val="1A416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851" autoAdjust="0"/>
    <p:restoredTop sz="85552"/>
  </p:normalViewPr>
  <p:slideViewPr>
    <p:cSldViewPr snapToGrid="0" snapToObjects="1">
      <p:cViewPr varScale="1">
        <p:scale>
          <a:sx n="76" d="100"/>
          <a:sy n="76" d="100"/>
        </p:scale>
        <p:origin x="804" y="8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FFB7029-93AD-B94C-92C5-4C033B6D2AC0}" type="datetimeFigureOut">
              <a:rPr lang="en-US" smtClean="0"/>
              <a:t>10/20/2021</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13D0C2E-98B5-2848-B983-354E7F2CBBDF}" type="slidenum">
              <a:rPr lang="en-US" smtClean="0"/>
              <a:t>‹#›</a:t>
            </a:fld>
            <a:endParaRPr lang="en-US" dirty="0"/>
          </a:p>
        </p:txBody>
      </p:sp>
    </p:spTree>
    <p:extLst>
      <p:ext uri="{BB962C8B-B14F-4D97-AF65-F5344CB8AC3E}">
        <p14:creationId xmlns:p14="http://schemas.microsoft.com/office/powerpoint/2010/main" val="1308549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A73E1FE-5341-4085-ABBF-717A91C91363}" type="datetimeFigureOut">
              <a:rPr lang="en-US" smtClean="0"/>
              <a:t>10/20/2021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972A0FA-49E6-4D95-916E-D61FC1B06137}" type="slidenum">
              <a:rPr lang="en-US" smtClean="0"/>
              <a:t>‹#›</a:t>
            </a:fld>
            <a:endParaRPr lang="en-US" dirty="0"/>
          </a:p>
        </p:txBody>
      </p:sp>
    </p:spTree>
    <p:extLst>
      <p:ext uri="{BB962C8B-B14F-4D97-AF65-F5344CB8AC3E}">
        <p14:creationId xmlns:p14="http://schemas.microsoft.com/office/powerpoint/2010/main" val="4238104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Changed “guidelines” to “recommendations” for consistency with the NIH guideline definition.</a:t>
            </a:r>
          </a:p>
        </p:txBody>
      </p:sp>
      <p:sp>
        <p:nvSpPr>
          <p:cNvPr id="4" name="Slide Number Placeholder 3"/>
          <p:cNvSpPr>
            <a:spLocks noGrp="1"/>
          </p:cNvSpPr>
          <p:nvPr>
            <p:ph type="sldNum" sz="quarter" idx="5"/>
          </p:nvPr>
        </p:nvSpPr>
        <p:spPr/>
        <p:txBody>
          <a:bodyPr/>
          <a:lstStyle/>
          <a:p>
            <a:fld id="{F972A0FA-49E6-4D95-916E-D61FC1B06137}" type="slidenum">
              <a:rPr lang="en-US" smtClean="0"/>
              <a:t>1</a:t>
            </a:fld>
            <a:endParaRPr lang="en-US" dirty="0"/>
          </a:p>
        </p:txBody>
      </p:sp>
    </p:spTree>
    <p:extLst>
      <p:ext uri="{BB962C8B-B14F-4D97-AF65-F5344CB8AC3E}">
        <p14:creationId xmlns:p14="http://schemas.microsoft.com/office/powerpoint/2010/main" val="4214491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 third bullet?</a:t>
            </a:r>
          </a:p>
          <a:p>
            <a:pPr defTabSz="931774">
              <a:defRPr/>
            </a:pPr>
            <a:r>
              <a:rPr lang="en-US" dirty="0"/>
              <a:t>Patient without symptoms, normal physical exam</a:t>
            </a:r>
          </a:p>
          <a:p>
            <a:endParaRPr lang="en-US" dirty="0"/>
          </a:p>
        </p:txBody>
      </p:sp>
      <p:sp>
        <p:nvSpPr>
          <p:cNvPr id="4" name="Slide Number Placeholder 3"/>
          <p:cNvSpPr>
            <a:spLocks noGrp="1"/>
          </p:cNvSpPr>
          <p:nvPr>
            <p:ph type="sldNum" sz="quarter" idx="5"/>
          </p:nvPr>
        </p:nvSpPr>
        <p:spPr/>
        <p:txBody>
          <a:bodyPr/>
          <a:lstStyle/>
          <a:p>
            <a:fld id="{89894071-3AD5-6344-B5B6-0BDFB45EFAF6}" type="slidenum">
              <a:rPr lang="en-US" smtClean="0"/>
              <a:t>10</a:t>
            </a:fld>
            <a:endParaRPr lang="en-US"/>
          </a:p>
        </p:txBody>
      </p:sp>
    </p:spTree>
    <p:extLst>
      <p:ext uri="{BB962C8B-B14F-4D97-AF65-F5344CB8AC3E}">
        <p14:creationId xmlns:p14="http://schemas.microsoft.com/office/powerpoint/2010/main" val="5459890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Mexico: 23/100,000 (Medium)  The Philippines: 554/100,000 (High)  India: 193/100,000 (High)  Viet Nam: 176/100,000 (High)  China: 58/100,000 (Medium)</a:t>
            </a:r>
          </a:p>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11</a:t>
            </a:fld>
            <a:endParaRPr lang="en-US" dirty="0"/>
          </a:p>
        </p:txBody>
      </p:sp>
    </p:spTree>
    <p:extLst>
      <p:ext uri="{BB962C8B-B14F-4D97-AF65-F5344CB8AC3E}">
        <p14:creationId xmlns:p14="http://schemas.microsoft.com/office/powerpoint/2010/main" val="11840453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12</a:t>
            </a:fld>
            <a:endParaRPr lang="en-US" dirty="0"/>
          </a:p>
        </p:txBody>
      </p:sp>
    </p:spTree>
    <p:extLst>
      <p:ext uri="{BB962C8B-B14F-4D97-AF65-F5344CB8AC3E}">
        <p14:creationId xmlns:p14="http://schemas.microsoft.com/office/powerpoint/2010/main" val="41097638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Changed title.</a:t>
            </a:r>
            <a:endParaRPr lang="en-US" dirty="0">
              <a:latin typeface="Franklin Gothic Book" panose="020B050302010202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13</a:t>
            </a:fld>
            <a:endParaRPr lang="en-US" dirty="0"/>
          </a:p>
        </p:txBody>
      </p:sp>
    </p:spTree>
    <p:extLst>
      <p:ext uri="{BB962C8B-B14F-4D97-AF65-F5344CB8AC3E}">
        <p14:creationId xmlns:p14="http://schemas.microsoft.com/office/powerpoint/2010/main" val="36815249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t>
            </a:r>
          </a:p>
        </p:txBody>
      </p:sp>
      <p:sp>
        <p:nvSpPr>
          <p:cNvPr id="4" name="Slide Number Placeholder 3"/>
          <p:cNvSpPr>
            <a:spLocks noGrp="1"/>
          </p:cNvSpPr>
          <p:nvPr>
            <p:ph type="sldNum" sz="quarter" idx="5"/>
          </p:nvPr>
        </p:nvSpPr>
        <p:spPr/>
        <p:txBody>
          <a:bodyPr/>
          <a:lstStyle/>
          <a:p>
            <a:fld id="{89894071-3AD5-6344-B5B6-0BDFB45EFAF6}" type="slidenum">
              <a:rPr lang="en-US" smtClean="0"/>
              <a:t>14</a:t>
            </a:fld>
            <a:endParaRPr lang="en-US"/>
          </a:p>
        </p:txBody>
      </p:sp>
    </p:spTree>
    <p:extLst>
      <p:ext uri="{BB962C8B-B14F-4D97-AF65-F5344CB8AC3E}">
        <p14:creationId xmlns:p14="http://schemas.microsoft.com/office/powerpoint/2010/main" val="22512188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Changed title.</a:t>
            </a:r>
          </a:p>
        </p:txBody>
      </p:sp>
      <p:sp>
        <p:nvSpPr>
          <p:cNvPr id="4" name="Slide Number Placeholder 3"/>
          <p:cNvSpPr>
            <a:spLocks noGrp="1"/>
          </p:cNvSpPr>
          <p:nvPr>
            <p:ph type="sldNum" sz="quarter" idx="5"/>
          </p:nvPr>
        </p:nvSpPr>
        <p:spPr/>
        <p:txBody>
          <a:bodyPr/>
          <a:lstStyle/>
          <a:p>
            <a:fld id="{F972A0FA-49E6-4D95-916E-D61FC1B06137}" type="slidenum">
              <a:rPr lang="en-US" smtClean="0"/>
              <a:t>15</a:t>
            </a:fld>
            <a:endParaRPr lang="en-US" dirty="0"/>
          </a:p>
        </p:txBody>
      </p:sp>
    </p:spTree>
    <p:extLst>
      <p:ext uri="{BB962C8B-B14F-4D97-AF65-F5344CB8AC3E}">
        <p14:creationId xmlns:p14="http://schemas.microsoft.com/office/powerpoint/2010/main" val="42594308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Changed title.</a:t>
            </a:r>
          </a:p>
        </p:txBody>
      </p:sp>
      <p:sp>
        <p:nvSpPr>
          <p:cNvPr id="4" name="Slide Number Placeholder 3"/>
          <p:cNvSpPr>
            <a:spLocks noGrp="1"/>
          </p:cNvSpPr>
          <p:nvPr>
            <p:ph type="sldNum" sz="quarter" idx="5"/>
          </p:nvPr>
        </p:nvSpPr>
        <p:spPr/>
        <p:txBody>
          <a:bodyPr/>
          <a:lstStyle/>
          <a:p>
            <a:fld id="{F972A0FA-49E6-4D95-916E-D61FC1B06137}" type="slidenum">
              <a:rPr lang="en-US" smtClean="0"/>
              <a:t>16</a:t>
            </a:fld>
            <a:endParaRPr lang="en-US" dirty="0"/>
          </a:p>
        </p:txBody>
      </p:sp>
    </p:spTree>
    <p:extLst>
      <p:ext uri="{BB962C8B-B14F-4D97-AF65-F5344CB8AC3E}">
        <p14:creationId xmlns:p14="http://schemas.microsoft.com/office/powerpoint/2010/main" val="22058992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part of her work up by obstetrics she had a negative HIV test.</a:t>
            </a:r>
          </a:p>
        </p:txBody>
      </p:sp>
      <p:sp>
        <p:nvSpPr>
          <p:cNvPr id="4" name="Slide Number Placeholder 3"/>
          <p:cNvSpPr>
            <a:spLocks noGrp="1"/>
          </p:cNvSpPr>
          <p:nvPr>
            <p:ph type="sldNum" sz="quarter" idx="5"/>
          </p:nvPr>
        </p:nvSpPr>
        <p:spPr/>
        <p:txBody>
          <a:bodyPr/>
          <a:lstStyle/>
          <a:p>
            <a:fld id="{89894071-3AD5-6344-B5B6-0BDFB45EFAF6}" type="slidenum">
              <a:rPr lang="en-US" smtClean="0"/>
              <a:t>17</a:t>
            </a:fld>
            <a:endParaRPr lang="en-US"/>
          </a:p>
        </p:txBody>
      </p:sp>
    </p:spTree>
    <p:extLst>
      <p:ext uri="{BB962C8B-B14F-4D97-AF65-F5344CB8AC3E}">
        <p14:creationId xmlns:p14="http://schemas.microsoft.com/office/powerpoint/2010/main" val="186773859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Approximately 80% of active TB disease in the United States is a result of the reactivation of LTBI, making greater implementation of testing and treatment for LTBI crucial to progress toward eliminating TB in the United States. To find persons with LTBI, screening for TB risk factors for infection and progression to active TB disease should be incorporated into primary health care for all persons. Patients with risk factors should be tested for TB and treated if they have LTBI.</a:t>
            </a:r>
            <a:r>
              <a:rPr lang="en-US" dirty="0">
                <a:effectLst/>
              </a:rPr>
              <a:t> </a:t>
            </a:r>
          </a:p>
          <a:p>
            <a:endParaRPr lang="en-US" b="1" dirty="0"/>
          </a:p>
          <a:p>
            <a:r>
              <a:rPr lang="en-US" b="1" dirty="0"/>
              <a:t>Why is LTBI screening and treatment important? </a:t>
            </a:r>
            <a:endParaRPr lang="en-US" dirty="0">
              <a:effectLst/>
            </a:endParaRPr>
          </a:p>
          <a:p>
            <a:r>
              <a:rPr lang="en-US" dirty="0"/>
              <a:t>Up to 13 million people have LTBI in the U.S. Routine testing of individuals at low risk is not recommended and may result in unnecessary evaluations and treatment because of false positive test results. Latent TB infection means that TB germs are in the body, but there are not enough germs to cause sickness or spread germs to others. Treating latent TB infection is not only much less costly than treating disease; it may also prevent progression to TB disease. Use of shorter LTBI treatment regimens is preferred in most persons and shown to be more likely to be completed. </a:t>
            </a:r>
            <a:endParaRPr lang="en-US" dirty="0">
              <a:effectLst/>
            </a:endParaRPr>
          </a:p>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18</a:t>
            </a:fld>
            <a:endParaRPr lang="en-US" dirty="0"/>
          </a:p>
        </p:txBody>
      </p:sp>
    </p:spTree>
    <p:extLst>
      <p:ext uri="{BB962C8B-B14F-4D97-AF65-F5344CB8AC3E}">
        <p14:creationId xmlns:p14="http://schemas.microsoft.com/office/powerpoint/2010/main" val="4249894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19</a:t>
            </a:fld>
            <a:endParaRPr lang="en-US" dirty="0"/>
          </a:p>
        </p:txBody>
      </p:sp>
    </p:spTree>
    <p:extLst>
      <p:ext uri="{BB962C8B-B14F-4D97-AF65-F5344CB8AC3E}">
        <p14:creationId xmlns:p14="http://schemas.microsoft.com/office/powerpoint/2010/main" val="32739313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2</a:t>
            </a:fld>
            <a:endParaRPr lang="en-US" dirty="0"/>
          </a:p>
        </p:txBody>
      </p:sp>
    </p:spTree>
    <p:extLst>
      <p:ext uri="{BB962C8B-B14F-4D97-AF65-F5344CB8AC3E}">
        <p14:creationId xmlns:p14="http://schemas.microsoft.com/office/powerpoint/2010/main" val="1078740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If treatment is deferred, a referral should be made to a facility that offers treatment of LTBI </a:t>
            </a:r>
          </a:p>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20</a:t>
            </a:fld>
            <a:endParaRPr lang="en-US" dirty="0"/>
          </a:p>
        </p:txBody>
      </p:sp>
    </p:spTree>
    <p:extLst>
      <p:ext uri="{BB962C8B-B14F-4D97-AF65-F5344CB8AC3E}">
        <p14:creationId xmlns:p14="http://schemas.microsoft.com/office/powerpoint/2010/main" val="39962885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9894071-3AD5-6344-B5B6-0BDFB45EFAF6}" type="slidenum">
              <a:rPr lang="en-US" smtClean="0"/>
              <a:t>21</a:t>
            </a:fld>
            <a:endParaRPr lang="en-US"/>
          </a:p>
        </p:txBody>
      </p:sp>
    </p:spTree>
    <p:extLst>
      <p:ext uri="{BB962C8B-B14F-4D97-AF65-F5344CB8AC3E}">
        <p14:creationId xmlns:p14="http://schemas.microsoft.com/office/powerpoint/2010/main" val="9814724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Spelling changed from “</a:t>
            </a:r>
            <a:r>
              <a:rPr lang="en-US" dirty="0" err="1"/>
              <a:t>createnine</a:t>
            </a:r>
            <a:r>
              <a:rPr lang="en-US" dirty="0"/>
              <a:t>” to “creatinine” and from “</a:t>
            </a:r>
            <a:r>
              <a:rPr lang="en-US" dirty="0" err="1"/>
              <a:t>prednisome</a:t>
            </a:r>
            <a:r>
              <a:rPr lang="en-US" dirty="0"/>
              <a:t>” to “prednisone”</a:t>
            </a:r>
          </a:p>
          <a:p>
            <a:endParaRPr lang="en-US" dirty="0"/>
          </a:p>
          <a:p>
            <a:r>
              <a:rPr lang="en-US" dirty="0"/>
              <a:t>Should “</a:t>
            </a:r>
            <a:r>
              <a:rPr lang="en-US" dirty="0" err="1"/>
              <a:t>Tacrilimus</a:t>
            </a:r>
            <a:r>
              <a:rPr lang="en-US" dirty="0"/>
              <a:t>” be spelled “Tacrolimus”?</a:t>
            </a:r>
          </a:p>
        </p:txBody>
      </p:sp>
      <p:sp>
        <p:nvSpPr>
          <p:cNvPr id="4" name="Slide Number Placeholder 3"/>
          <p:cNvSpPr>
            <a:spLocks noGrp="1"/>
          </p:cNvSpPr>
          <p:nvPr>
            <p:ph type="sldNum" sz="quarter" idx="5"/>
          </p:nvPr>
        </p:nvSpPr>
        <p:spPr/>
        <p:txBody>
          <a:bodyPr/>
          <a:lstStyle/>
          <a:p>
            <a:fld id="{89894071-3AD5-6344-B5B6-0BDFB45EFAF6}" type="slidenum">
              <a:rPr lang="en-US" smtClean="0"/>
              <a:t>22</a:t>
            </a:fld>
            <a:endParaRPr lang="en-US"/>
          </a:p>
        </p:txBody>
      </p:sp>
    </p:spTree>
    <p:extLst>
      <p:ext uri="{BB962C8B-B14F-4D97-AF65-F5344CB8AC3E}">
        <p14:creationId xmlns:p14="http://schemas.microsoft.com/office/powerpoint/2010/main" val="293777119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Title: Test and Treat?</a:t>
            </a:r>
          </a:p>
          <a:p>
            <a:pPr defTabSz="931774">
              <a:defRPr/>
            </a:pPr>
            <a:r>
              <a:rPr lang="en-US" dirty="0"/>
              <a:t>Deleted text in this bullet: </a:t>
            </a:r>
            <a:r>
              <a:rPr lang="en-US" dirty="0">
                <a:latin typeface="Franklin Gothic Book" panose="020B0503020102020204" pitchFamily="34" charset="0"/>
                <a:ea typeface="Calibri" panose="020F0502020204030204" pitchFamily="34" charset="0"/>
                <a:cs typeface="Times New Roman" panose="02020603050405020304" pitchFamily="18" charset="0"/>
              </a:rPr>
              <a:t>Examples of new risk factors include the following events and conditions:</a:t>
            </a:r>
          </a:p>
          <a:p>
            <a:r>
              <a:rPr lang="en-US" dirty="0"/>
              <a:t>Table ? List of biological agents</a:t>
            </a:r>
          </a:p>
        </p:txBody>
      </p:sp>
      <p:sp>
        <p:nvSpPr>
          <p:cNvPr id="4" name="Slide Number Placeholder 3"/>
          <p:cNvSpPr>
            <a:spLocks noGrp="1"/>
          </p:cNvSpPr>
          <p:nvPr>
            <p:ph type="sldNum" sz="quarter" idx="5"/>
          </p:nvPr>
        </p:nvSpPr>
        <p:spPr/>
        <p:txBody>
          <a:bodyPr/>
          <a:lstStyle/>
          <a:p>
            <a:fld id="{F972A0FA-49E6-4D95-916E-D61FC1B06137}" type="slidenum">
              <a:rPr lang="en-US" smtClean="0"/>
              <a:t>23</a:t>
            </a:fld>
            <a:endParaRPr lang="en-US" dirty="0"/>
          </a:p>
        </p:txBody>
      </p:sp>
    </p:spTree>
    <p:extLst>
      <p:ext uri="{BB962C8B-B14F-4D97-AF65-F5344CB8AC3E}">
        <p14:creationId xmlns:p14="http://schemas.microsoft.com/office/powerpoint/2010/main" val="9056673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Title: Test and Treat?</a:t>
            </a:r>
          </a:p>
          <a:p>
            <a:pPr defTabSz="931774">
              <a:defRPr/>
            </a:pPr>
            <a:r>
              <a:rPr lang="en-US" dirty="0"/>
              <a:t>Deleted text in this bullet: </a:t>
            </a:r>
            <a:r>
              <a:rPr lang="en-US" dirty="0">
                <a:latin typeface="Franklin Gothic Book" panose="020B0503020102020204" pitchFamily="34" charset="0"/>
                <a:ea typeface="Calibri" panose="020F0502020204030204" pitchFamily="34" charset="0"/>
                <a:cs typeface="Times New Roman" panose="02020603050405020304" pitchFamily="18" charset="0"/>
              </a:rPr>
              <a:t>Examples of new risk factors include the following events and conditions:</a:t>
            </a:r>
          </a:p>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24</a:t>
            </a:fld>
            <a:endParaRPr lang="en-US" dirty="0"/>
          </a:p>
        </p:txBody>
      </p:sp>
    </p:spTree>
    <p:extLst>
      <p:ext uri="{BB962C8B-B14F-4D97-AF65-F5344CB8AC3E}">
        <p14:creationId xmlns:p14="http://schemas.microsoft.com/office/powerpoint/2010/main" val="42706868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25</a:t>
            </a:fld>
            <a:endParaRPr lang="en-US" dirty="0"/>
          </a:p>
        </p:txBody>
      </p:sp>
    </p:spTree>
    <p:extLst>
      <p:ext uri="{BB962C8B-B14F-4D97-AF65-F5344CB8AC3E}">
        <p14:creationId xmlns:p14="http://schemas.microsoft.com/office/powerpoint/2010/main" val="24395850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26</a:t>
            </a:fld>
            <a:endParaRPr lang="en-US" dirty="0"/>
          </a:p>
        </p:txBody>
      </p:sp>
    </p:spTree>
    <p:extLst>
      <p:ext uri="{BB962C8B-B14F-4D97-AF65-F5344CB8AC3E}">
        <p14:creationId xmlns:p14="http://schemas.microsoft.com/office/powerpoint/2010/main" val="29314236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and represents the time it takes to develop an immunologic response that is detected by a TST or IGRA. </a:t>
            </a:r>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27</a:t>
            </a:fld>
            <a:endParaRPr lang="en-US" dirty="0"/>
          </a:p>
        </p:txBody>
      </p:sp>
    </p:spTree>
    <p:extLst>
      <p:ext uri="{BB962C8B-B14F-4D97-AF65-F5344CB8AC3E}">
        <p14:creationId xmlns:p14="http://schemas.microsoft.com/office/powerpoint/2010/main" val="24266598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because of this population's high rate of progression to TB</a:t>
            </a:r>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28</a:t>
            </a:fld>
            <a:endParaRPr lang="en-US" dirty="0"/>
          </a:p>
        </p:txBody>
      </p:sp>
    </p:spTree>
    <p:extLst>
      <p:ext uri="{BB962C8B-B14F-4D97-AF65-F5344CB8AC3E}">
        <p14:creationId xmlns:p14="http://schemas.microsoft.com/office/powerpoint/2010/main" val="122922051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Should </a:t>
            </a:r>
            <a:r>
              <a:rPr lang="en-US" sz="1200" dirty="0" err="1">
                <a:effectLst/>
                <a:highlight>
                  <a:srgbClr val="FFFF00"/>
                </a:highlight>
                <a:ea typeface="Calibri" panose="020F0502020204030204" pitchFamily="34" charset="0"/>
                <a:cs typeface="Times New Roman" panose="02020603050405020304" pitchFamily="18" charset="0"/>
              </a:rPr>
              <a:t>tacrolilus</a:t>
            </a:r>
            <a:r>
              <a:rPr lang="en-US" sz="1200" dirty="0">
                <a:effectLst/>
                <a:highlight>
                  <a:srgbClr val="FFFF00"/>
                </a:highlight>
                <a:ea typeface="Calibri" panose="020F0502020204030204" pitchFamily="34" charset="0"/>
                <a:cs typeface="Times New Roman" panose="02020603050405020304" pitchFamily="18" charset="0"/>
              </a:rPr>
              <a:t> be tacrolimus</a:t>
            </a:r>
            <a:r>
              <a:rPr lang="en-US" dirty="0"/>
              <a:t>? </a:t>
            </a:r>
          </a:p>
        </p:txBody>
      </p:sp>
      <p:sp>
        <p:nvSpPr>
          <p:cNvPr id="4" name="Slide Number Placeholder 3"/>
          <p:cNvSpPr>
            <a:spLocks noGrp="1"/>
          </p:cNvSpPr>
          <p:nvPr>
            <p:ph type="sldNum" sz="quarter" idx="5"/>
          </p:nvPr>
        </p:nvSpPr>
        <p:spPr/>
        <p:txBody>
          <a:bodyPr/>
          <a:lstStyle/>
          <a:p>
            <a:fld id="{F972A0FA-49E6-4D95-916E-D61FC1B06137}" type="slidenum">
              <a:rPr lang="en-US" smtClean="0"/>
              <a:t>29</a:t>
            </a:fld>
            <a:endParaRPr lang="en-US" dirty="0"/>
          </a:p>
        </p:txBody>
      </p:sp>
    </p:spTree>
    <p:extLst>
      <p:ext uri="{BB962C8B-B14F-4D97-AF65-F5344CB8AC3E}">
        <p14:creationId xmlns:p14="http://schemas.microsoft.com/office/powerpoint/2010/main" val="16961233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Clinical Recommendations are intended for use only as a tool to assist clinicians and health care professionals and should not be used to replace clinical judgment. </a:t>
            </a:r>
          </a:p>
          <a:p>
            <a:r>
              <a:rPr lang="en-US" dirty="0"/>
              <a:t>These Clinical Recommendations reflect the best available data and expert opinion at the time the document was prepared.</a:t>
            </a:r>
          </a:p>
        </p:txBody>
      </p:sp>
      <p:sp>
        <p:nvSpPr>
          <p:cNvPr id="4" name="Slide Number Placeholder 3"/>
          <p:cNvSpPr>
            <a:spLocks noGrp="1"/>
          </p:cNvSpPr>
          <p:nvPr>
            <p:ph type="sldNum" sz="quarter" idx="5"/>
          </p:nvPr>
        </p:nvSpPr>
        <p:spPr/>
        <p:txBody>
          <a:bodyPr/>
          <a:lstStyle/>
          <a:p>
            <a:fld id="{F972A0FA-49E6-4D95-916E-D61FC1B06137}" type="slidenum">
              <a:rPr lang="en-US" smtClean="0"/>
              <a:t>3</a:t>
            </a:fld>
            <a:endParaRPr lang="en-US" dirty="0"/>
          </a:p>
        </p:txBody>
      </p:sp>
    </p:spTree>
    <p:extLst>
      <p:ext uri="{BB962C8B-B14F-4D97-AF65-F5344CB8AC3E}">
        <p14:creationId xmlns:p14="http://schemas.microsoft.com/office/powerpoint/2010/main" val="9495924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Changed spelling from “</a:t>
            </a:r>
            <a:r>
              <a:rPr lang="en-US" dirty="0" err="1"/>
              <a:t>prednisome</a:t>
            </a:r>
            <a:r>
              <a:rPr lang="en-US" dirty="0"/>
              <a:t>” to “</a:t>
            </a:r>
            <a:r>
              <a:rPr lang="en-US" dirty="0" err="1"/>
              <a:t>predisone</a:t>
            </a:r>
            <a:r>
              <a:rPr lang="en-US" dirty="0"/>
              <a:t>”</a:t>
            </a:r>
          </a:p>
        </p:txBody>
      </p:sp>
      <p:sp>
        <p:nvSpPr>
          <p:cNvPr id="4" name="Slide Number Placeholder 3"/>
          <p:cNvSpPr>
            <a:spLocks noGrp="1"/>
          </p:cNvSpPr>
          <p:nvPr>
            <p:ph type="sldNum" sz="quarter" idx="5"/>
          </p:nvPr>
        </p:nvSpPr>
        <p:spPr/>
        <p:txBody>
          <a:bodyPr/>
          <a:lstStyle/>
          <a:p>
            <a:fld id="{F972A0FA-49E6-4D95-916E-D61FC1B06137}" type="slidenum">
              <a:rPr lang="en-US" smtClean="0"/>
              <a:t>30</a:t>
            </a:fld>
            <a:endParaRPr lang="en-US" dirty="0"/>
          </a:p>
        </p:txBody>
      </p:sp>
    </p:spTree>
    <p:extLst>
      <p:ext uri="{BB962C8B-B14F-4D97-AF65-F5344CB8AC3E}">
        <p14:creationId xmlns:p14="http://schemas.microsoft.com/office/powerpoint/2010/main" val="3764371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Spelling changed from “</a:t>
            </a:r>
            <a:r>
              <a:rPr lang="en-US" dirty="0" err="1"/>
              <a:t>createnine</a:t>
            </a:r>
            <a:r>
              <a:rPr lang="en-US" dirty="0"/>
              <a:t>” to “creatinine” and from “</a:t>
            </a:r>
            <a:r>
              <a:rPr lang="en-US" dirty="0" err="1"/>
              <a:t>prednisome</a:t>
            </a:r>
            <a:r>
              <a:rPr lang="en-US" dirty="0"/>
              <a:t>” to “prednisone”</a:t>
            </a:r>
          </a:p>
          <a:p>
            <a:endParaRPr lang="en-US" dirty="0"/>
          </a:p>
          <a:p>
            <a:r>
              <a:rPr lang="en-US" dirty="0"/>
              <a:t>Should “</a:t>
            </a:r>
            <a:r>
              <a:rPr lang="en-US" dirty="0" err="1"/>
              <a:t>Tacrilimus</a:t>
            </a:r>
            <a:r>
              <a:rPr lang="en-US" dirty="0"/>
              <a:t>” be spelled “Tacrolimus”?</a:t>
            </a:r>
          </a:p>
          <a:p>
            <a:endParaRPr lang="en-US" dirty="0"/>
          </a:p>
        </p:txBody>
      </p:sp>
      <p:sp>
        <p:nvSpPr>
          <p:cNvPr id="4" name="Slide Number Placeholder 3"/>
          <p:cNvSpPr>
            <a:spLocks noGrp="1"/>
          </p:cNvSpPr>
          <p:nvPr>
            <p:ph type="sldNum" sz="quarter" idx="5"/>
          </p:nvPr>
        </p:nvSpPr>
        <p:spPr/>
        <p:txBody>
          <a:bodyPr/>
          <a:lstStyle/>
          <a:p>
            <a:fld id="{89894071-3AD5-6344-B5B6-0BDFB45EFAF6}" type="slidenum">
              <a:rPr lang="en-US" smtClean="0"/>
              <a:t>31</a:t>
            </a:fld>
            <a:endParaRPr lang="en-US"/>
          </a:p>
        </p:txBody>
      </p:sp>
    </p:spTree>
    <p:extLst>
      <p:ext uri="{BB962C8B-B14F-4D97-AF65-F5344CB8AC3E}">
        <p14:creationId xmlns:p14="http://schemas.microsoft.com/office/powerpoint/2010/main" val="1989616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33</a:t>
            </a:fld>
            <a:endParaRPr lang="en-US" dirty="0"/>
          </a:p>
        </p:txBody>
      </p:sp>
    </p:spTree>
    <p:extLst>
      <p:ext uri="{BB962C8B-B14F-4D97-AF65-F5344CB8AC3E}">
        <p14:creationId xmlns:p14="http://schemas.microsoft.com/office/powerpoint/2010/main" val="2486296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Patient denies taking any medications</a:t>
            </a:r>
          </a:p>
        </p:txBody>
      </p:sp>
      <p:sp>
        <p:nvSpPr>
          <p:cNvPr id="4" name="Slide Number Placeholder 3"/>
          <p:cNvSpPr>
            <a:spLocks noGrp="1"/>
          </p:cNvSpPr>
          <p:nvPr>
            <p:ph type="sldNum" sz="quarter" idx="5"/>
          </p:nvPr>
        </p:nvSpPr>
        <p:spPr/>
        <p:txBody>
          <a:bodyPr/>
          <a:lstStyle/>
          <a:p>
            <a:fld id="{89894071-3AD5-6344-B5B6-0BDFB45EFAF6}" type="slidenum">
              <a:rPr lang="en-US" smtClean="0"/>
              <a:t>4</a:t>
            </a:fld>
            <a:endParaRPr lang="en-US"/>
          </a:p>
        </p:txBody>
      </p:sp>
    </p:spTree>
    <p:extLst>
      <p:ext uri="{BB962C8B-B14F-4D97-AF65-F5344CB8AC3E}">
        <p14:creationId xmlns:p14="http://schemas.microsoft.com/office/powerpoint/2010/main" val="2329252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Added slide title.</a:t>
            </a:r>
          </a:p>
        </p:txBody>
      </p:sp>
      <p:sp>
        <p:nvSpPr>
          <p:cNvPr id="4" name="Slide Number Placeholder 3"/>
          <p:cNvSpPr>
            <a:spLocks noGrp="1"/>
          </p:cNvSpPr>
          <p:nvPr>
            <p:ph type="sldNum" sz="quarter" idx="5"/>
          </p:nvPr>
        </p:nvSpPr>
        <p:spPr/>
        <p:txBody>
          <a:bodyPr/>
          <a:lstStyle/>
          <a:p>
            <a:fld id="{F972A0FA-49E6-4D95-916E-D61FC1B06137}" type="slidenum">
              <a:rPr lang="en-US" smtClean="0"/>
              <a:t>5</a:t>
            </a:fld>
            <a:endParaRPr lang="en-US" dirty="0"/>
          </a:p>
        </p:txBody>
      </p:sp>
    </p:spTree>
    <p:extLst>
      <p:ext uri="{BB962C8B-B14F-4D97-AF65-F5344CB8AC3E}">
        <p14:creationId xmlns:p14="http://schemas.microsoft.com/office/powerpoint/2010/main" val="1948150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Birth or residence in a country with a high or medium incidence rate of TB, regardless of year of arrival These countries include most countries in Asia, Africa, Latin America, the Pacific Islands, and Eastern Europe. Refer to Table 2: Countries with High or Medium Tuberculosis Incidence Rate.  Close contact to someone with infectious TB disease  Immunosuppression, current or planned This includes HIV infection; organ transplantation; or treatment with tumor necrosis factor-alpha (TNF-alpha) antagonist (e.g., infliximab, etanercept, others), corticosteroids (equivalent of prednisone ≥2 mg/kg/day, or ≥15 mg/day for ≥1 month), or other immunosuppressive medication.  Other medical conditions or social </a:t>
            </a:r>
            <a:r>
              <a:rPr lang="en-US" dirty="0" err="1"/>
              <a:t>circumstancest</a:t>
            </a:r>
            <a:r>
              <a:rPr lang="en-US" dirty="0"/>
              <a:t> text, but covered in the overview.</a:t>
            </a:r>
          </a:p>
          <a:p>
            <a:r>
              <a:rPr lang="en-US" dirty="0"/>
              <a:t> Mexico: 23/100,000 (Medium)  The Philippines: 554/100,000 (High)  India: 193/100,000 (High)  Viet Nam: 176/100,000 (High)  China: 58/100,000 (Medium)</a:t>
            </a:r>
          </a:p>
          <a:p>
            <a:endParaRPr lang="en-US" dirty="0"/>
          </a:p>
          <a:p>
            <a:r>
              <a:rPr lang="en-US" dirty="0"/>
              <a:t>State and local recommendations: homelessness, incarceration, occupational risk of TB</a:t>
            </a:r>
          </a:p>
        </p:txBody>
      </p:sp>
      <p:sp>
        <p:nvSpPr>
          <p:cNvPr id="4" name="Slide Number Placeholder 3"/>
          <p:cNvSpPr>
            <a:spLocks noGrp="1"/>
          </p:cNvSpPr>
          <p:nvPr>
            <p:ph type="sldNum" sz="quarter" idx="5"/>
          </p:nvPr>
        </p:nvSpPr>
        <p:spPr/>
        <p:txBody>
          <a:bodyPr/>
          <a:lstStyle/>
          <a:p>
            <a:fld id="{F972A0FA-49E6-4D95-916E-D61FC1B06137}" type="slidenum">
              <a:rPr lang="en-US" smtClean="0"/>
              <a:t>6</a:t>
            </a:fld>
            <a:endParaRPr lang="en-US" dirty="0"/>
          </a:p>
        </p:txBody>
      </p:sp>
    </p:spTree>
    <p:extLst>
      <p:ext uri="{BB962C8B-B14F-4D97-AF65-F5344CB8AC3E}">
        <p14:creationId xmlns:p14="http://schemas.microsoft.com/office/powerpoint/2010/main" val="2463147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ea typeface="Calibri" panose="020F0502020204030204" pitchFamily="34" charset="0"/>
                <a:cs typeface="Times New Roman" panose="02020603050405020304" pitchFamily="18" charset="0"/>
              </a:rPr>
              <a:t>from either risk of TB exposure or risk of progression to active TB disease</a:t>
            </a:r>
          </a:p>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7</a:t>
            </a:fld>
            <a:endParaRPr lang="en-US" dirty="0"/>
          </a:p>
        </p:txBody>
      </p:sp>
    </p:spTree>
    <p:extLst>
      <p:ext uri="{BB962C8B-B14F-4D97-AF65-F5344CB8AC3E}">
        <p14:creationId xmlns:p14="http://schemas.microsoft.com/office/powerpoint/2010/main" val="1452586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72A0FA-49E6-4D95-916E-D61FC1B06137}" type="slidenum">
              <a:rPr lang="en-US" smtClean="0"/>
              <a:t>8</a:t>
            </a:fld>
            <a:endParaRPr lang="en-US" dirty="0"/>
          </a:p>
        </p:txBody>
      </p:sp>
    </p:spTree>
    <p:extLst>
      <p:ext uri="{BB962C8B-B14F-4D97-AF65-F5344CB8AC3E}">
        <p14:creationId xmlns:p14="http://schemas.microsoft.com/office/powerpoint/2010/main" val="26011343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Isoniazid is contraindicated for patients with advanced liver disease indicated by any of the following test results: transaminases &gt;3 times the ULN, elevated total bilirubin &gt;2.0, prolonged international normalized ratio (INR), prothrombin time (PT), or partial thromboplastin time (PTT). If LTBI treatment is indicated, some experts recommend treatment with 4R. </a:t>
            </a:r>
          </a:p>
          <a:p>
            <a:r>
              <a:rPr lang="en-US" sz="1200" b="0" i="0" u="none" strike="noStrike" kern="1200" baseline="0" dirty="0">
                <a:solidFill>
                  <a:schemeClr val="tx1"/>
                </a:solidFill>
                <a:latin typeface="+mn-lt"/>
                <a:ea typeface="+mn-ea"/>
                <a:cs typeface="+mn-cs"/>
              </a:rPr>
              <a:t>Patients treated with isoniazid should limit or avoid the concomitant use of alcohol, hepatotoxic drugs such as acetaminophen, and herbal supplements. </a:t>
            </a:r>
            <a:endParaRPr lang="en-US" dirty="0"/>
          </a:p>
        </p:txBody>
      </p:sp>
      <p:sp>
        <p:nvSpPr>
          <p:cNvPr id="4" name="Slide Number Placeholder 3"/>
          <p:cNvSpPr>
            <a:spLocks noGrp="1"/>
          </p:cNvSpPr>
          <p:nvPr>
            <p:ph type="sldNum" sz="quarter" idx="5"/>
          </p:nvPr>
        </p:nvSpPr>
        <p:spPr/>
        <p:txBody>
          <a:bodyPr/>
          <a:lstStyle/>
          <a:p>
            <a:fld id="{89894071-3AD5-6344-B5B6-0BDFB45EFAF6}" type="slidenum">
              <a:rPr lang="en-US" smtClean="0"/>
              <a:t>9</a:t>
            </a:fld>
            <a:endParaRPr lang="en-US"/>
          </a:p>
        </p:txBody>
      </p:sp>
    </p:spTree>
    <p:extLst>
      <p:ext uri="{BB962C8B-B14F-4D97-AF65-F5344CB8AC3E}">
        <p14:creationId xmlns:p14="http://schemas.microsoft.com/office/powerpoint/2010/main" val="33384449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0CED5-B387-4685-BBD9-87664C60ADA6}"/>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DF5A9B7-9020-46EC-B3D9-DB479AF1CCE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E81D08CE-8489-40BC-BD4A-D6D4049CF44C}"/>
              </a:ext>
            </a:extLst>
          </p:cNvPr>
          <p:cNvSpPr>
            <a:spLocks noGrp="1"/>
          </p:cNvSpPr>
          <p:nvPr>
            <p:ph type="dt" sz="half" idx="10"/>
          </p:nvPr>
        </p:nvSpPr>
        <p:spPr/>
        <p:txBody>
          <a:bodyPr/>
          <a:lstStyle/>
          <a:p>
            <a:fld id="{D0D669A0-5867-4684-9118-A2A2E0B00A15}" type="datetimeFigureOut">
              <a:rPr lang="en-US" smtClean="0"/>
              <a:t>10/18/2021</a:t>
            </a:fld>
            <a:endParaRPr lang="en-US"/>
          </a:p>
        </p:txBody>
      </p:sp>
      <p:sp>
        <p:nvSpPr>
          <p:cNvPr id="5" name="Footer Placeholder 4">
            <a:extLst>
              <a:ext uri="{FF2B5EF4-FFF2-40B4-BE49-F238E27FC236}">
                <a16:creationId xmlns:a16="http://schemas.microsoft.com/office/drawing/2014/main" id="{A71D097A-1411-4722-A1F1-6AF7121172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E4A408-5AE8-467A-8139-3BD4438F513A}"/>
              </a:ext>
            </a:extLst>
          </p:cNvPr>
          <p:cNvSpPr>
            <a:spLocks noGrp="1"/>
          </p:cNvSpPr>
          <p:nvPr>
            <p:ph type="sldNum" sz="quarter" idx="12"/>
          </p:nvPr>
        </p:nvSpPr>
        <p:spPr/>
        <p:txBody>
          <a:bodyPr/>
          <a:lstStyle/>
          <a:p>
            <a:fld id="{6BA35CF6-C174-4559-A53B-F20F7ECBCECB}" type="slidenum">
              <a:rPr lang="en-US" smtClean="0"/>
              <a:t>‹#›</a:t>
            </a:fld>
            <a:endParaRPr lang="en-US"/>
          </a:p>
        </p:txBody>
      </p:sp>
      <p:sp>
        <p:nvSpPr>
          <p:cNvPr id="7" name="Rectangle 6">
            <a:extLst>
              <a:ext uri="{FF2B5EF4-FFF2-40B4-BE49-F238E27FC236}">
                <a16:creationId xmlns:a16="http://schemas.microsoft.com/office/drawing/2014/main" id="{4EB1F734-DB49-4E77-8955-96E37E15DE9B}"/>
              </a:ext>
            </a:extLst>
          </p:cNvPr>
          <p:cNvSpPr/>
          <p:nvPr userDrawn="1"/>
        </p:nvSpPr>
        <p:spPr>
          <a:xfrm>
            <a:off x="0" y="2946400"/>
            <a:ext cx="9144000" cy="3911600"/>
          </a:xfrm>
          <a:prstGeom prst="rect">
            <a:avLst/>
          </a:prstGeom>
          <a:gradFill flip="none" rotWithShape="1">
            <a:gsLst>
              <a:gs pos="0">
                <a:schemeClr val="tx2">
                  <a:lumMod val="75000"/>
                </a:schemeClr>
              </a:gs>
              <a:gs pos="100000">
                <a:srgbClr val="FFFFFF">
                  <a:alpha val="0"/>
                </a:srgbClr>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75373E5B-EC81-421C-8A5C-B1365932A138}"/>
              </a:ext>
            </a:extLst>
          </p:cNvPr>
          <p:cNvCxnSpPr/>
          <p:nvPr userDrawn="1"/>
        </p:nvCxnSpPr>
        <p:spPr>
          <a:xfrm>
            <a:off x="914400" y="3812438"/>
            <a:ext cx="7315200" cy="1588"/>
          </a:xfrm>
          <a:prstGeom prst="line">
            <a:avLst/>
          </a:prstGeom>
          <a:ln w="12700" cap="flat" cmpd="sng" algn="ctr">
            <a:solidFill>
              <a:srgbClr val="C3F4FF"/>
            </a:solidFill>
            <a:prstDash val="solid"/>
            <a:round/>
            <a:headEnd type="none" w="med" len="med"/>
            <a:tailEnd type="none" w="med" len="med"/>
          </a:ln>
          <a:effectLst>
            <a:outerShdw blurRad="101600" dist="50800" dir="5400000" rotWithShape="0">
              <a:schemeClr val="accent1">
                <a:alpha val="38000"/>
              </a:schemeClr>
            </a:outerShdw>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0557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50EAD-A0E3-4872-9ABF-02834823A7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5BE3EB-C22F-4E02-A93E-74E41AF1AB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E023B0-84D5-40A0-9D6D-998E01146B41}"/>
              </a:ext>
            </a:extLst>
          </p:cNvPr>
          <p:cNvSpPr>
            <a:spLocks noGrp="1"/>
          </p:cNvSpPr>
          <p:nvPr>
            <p:ph type="dt" sz="half" idx="10"/>
          </p:nvPr>
        </p:nvSpPr>
        <p:spPr/>
        <p:txBody>
          <a:bodyPr/>
          <a:lstStyle/>
          <a:p>
            <a:fld id="{D0D669A0-5867-4684-9118-A2A2E0B00A15}" type="datetimeFigureOut">
              <a:rPr lang="en-US" smtClean="0"/>
              <a:t>10/18/2021</a:t>
            </a:fld>
            <a:endParaRPr lang="en-US"/>
          </a:p>
        </p:txBody>
      </p:sp>
      <p:sp>
        <p:nvSpPr>
          <p:cNvPr id="5" name="Footer Placeholder 4">
            <a:extLst>
              <a:ext uri="{FF2B5EF4-FFF2-40B4-BE49-F238E27FC236}">
                <a16:creationId xmlns:a16="http://schemas.microsoft.com/office/drawing/2014/main" id="{C927BCC7-0FD4-4B56-A965-A8273AE553C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82F008-40AB-44DE-B330-BD7CC7C234D4}"/>
              </a:ext>
            </a:extLst>
          </p:cNvPr>
          <p:cNvSpPr>
            <a:spLocks noGrp="1"/>
          </p:cNvSpPr>
          <p:nvPr>
            <p:ph type="sldNum" sz="quarter" idx="12"/>
          </p:nvPr>
        </p:nvSpPr>
        <p:spPr/>
        <p:txBody>
          <a:bodyPr/>
          <a:lstStyle/>
          <a:p>
            <a:fld id="{CE1EEDE4-8C7E-2941-97A7-7E7047C70B6E}" type="slidenum">
              <a:rPr lang="en-US" smtClean="0"/>
              <a:pPr/>
              <a:t>‹#›</a:t>
            </a:fld>
            <a:endParaRPr lang="en-US" dirty="0"/>
          </a:p>
        </p:txBody>
      </p:sp>
    </p:spTree>
    <p:extLst>
      <p:ext uri="{BB962C8B-B14F-4D97-AF65-F5344CB8AC3E}">
        <p14:creationId xmlns:p14="http://schemas.microsoft.com/office/powerpoint/2010/main" val="268809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54CBB6-F6F8-4C4B-9C76-25703C315552}"/>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46364-9D83-4994-9EEB-C9267B13A752}"/>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2B0F09-435B-44BB-A92D-57221891BF65}"/>
              </a:ext>
            </a:extLst>
          </p:cNvPr>
          <p:cNvSpPr>
            <a:spLocks noGrp="1"/>
          </p:cNvSpPr>
          <p:nvPr>
            <p:ph type="dt" sz="half" idx="10"/>
          </p:nvPr>
        </p:nvSpPr>
        <p:spPr/>
        <p:txBody>
          <a:bodyPr/>
          <a:lstStyle/>
          <a:p>
            <a:fld id="{D0D669A0-5867-4684-9118-A2A2E0B00A15}" type="datetimeFigureOut">
              <a:rPr lang="en-US" smtClean="0"/>
              <a:t>10/18/2021</a:t>
            </a:fld>
            <a:endParaRPr lang="en-US"/>
          </a:p>
        </p:txBody>
      </p:sp>
      <p:sp>
        <p:nvSpPr>
          <p:cNvPr id="5" name="Footer Placeholder 4">
            <a:extLst>
              <a:ext uri="{FF2B5EF4-FFF2-40B4-BE49-F238E27FC236}">
                <a16:creationId xmlns:a16="http://schemas.microsoft.com/office/drawing/2014/main" id="{5BE438E6-5DE1-4748-BD46-5291A4ECA2C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E6B3248-C58C-4C60-9EF8-0DABDD4CAD3F}"/>
              </a:ext>
            </a:extLst>
          </p:cNvPr>
          <p:cNvSpPr>
            <a:spLocks noGrp="1"/>
          </p:cNvSpPr>
          <p:nvPr>
            <p:ph type="sldNum" sz="quarter" idx="12"/>
          </p:nvPr>
        </p:nvSpPr>
        <p:spPr/>
        <p:txBody>
          <a:bodyPr/>
          <a:lstStyle/>
          <a:p>
            <a:fld id="{CE1EEDE4-8C7E-2941-97A7-7E7047C70B6E}" type="slidenum">
              <a:rPr lang="en-US" smtClean="0"/>
              <a:pPr/>
              <a:t>‹#›</a:t>
            </a:fld>
            <a:endParaRPr lang="en-US" dirty="0"/>
          </a:p>
        </p:txBody>
      </p:sp>
    </p:spTree>
    <p:extLst>
      <p:ext uri="{BB962C8B-B14F-4D97-AF65-F5344CB8AC3E}">
        <p14:creationId xmlns:p14="http://schemas.microsoft.com/office/powerpoint/2010/main" val="1533989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479E2-4AD3-45D7-8E84-D9C47F6AAD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626A1D-9863-481D-AF96-49103E84FAC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32F846-0B8B-441E-AC16-D2AFE2532123}"/>
              </a:ext>
            </a:extLst>
          </p:cNvPr>
          <p:cNvSpPr>
            <a:spLocks noGrp="1"/>
          </p:cNvSpPr>
          <p:nvPr>
            <p:ph type="dt" sz="half" idx="10"/>
          </p:nvPr>
        </p:nvSpPr>
        <p:spPr/>
        <p:txBody>
          <a:bodyPr/>
          <a:lstStyle/>
          <a:p>
            <a:fld id="{D0D669A0-5867-4684-9118-A2A2E0B00A15}" type="datetimeFigureOut">
              <a:rPr lang="en-US" smtClean="0"/>
              <a:t>10/18/2021</a:t>
            </a:fld>
            <a:endParaRPr lang="en-US"/>
          </a:p>
        </p:txBody>
      </p:sp>
      <p:sp>
        <p:nvSpPr>
          <p:cNvPr id="5" name="Footer Placeholder 4">
            <a:extLst>
              <a:ext uri="{FF2B5EF4-FFF2-40B4-BE49-F238E27FC236}">
                <a16:creationId xmlns:a16="http://schemas.microsoft.com/office/drawing/2014/main" id="{09B6C4B9-7FD4-472E-AA54-FE8A7650C3D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AB2C7FD-6014-428A-A99F-900E635EEB9A}"/>
              </a:ext>
            </a:extLst>
          </p:cNvPr>
          <p:cNvSpPr>
            <a:spLocks noGrp="1"/>
          </p:cNvSpPr>
          <p:nvPr>
            <p:ph type="sldNum" sz="quarter" idx="12"/>
          </p:nvPr>
        </p:nvSpPr>
        <p:spPr/>
        <p:txBody>
          <a:bodyPr/>
          <a:lstStyle/>
          <a:p>
            <a:fld id="{CE1EEDE4-8C7E-2941-97A7-7E7047C70B6E}" type="slidenum">
              <a:rPr lang="en-US" smtClean="0"/>
              <a:pPr/>
              <a:t>‹#›</a:t>
            </a:fld>
            <a:endParaRPr lang="en-US" dirty="0"/>
          </a:p>
        </p:txBody>
      </p:sp>
    </p:spTree>
    <p:extLst>
      <p:ext uri="{BB962C8B-B14F-4D97-AF65-F5344CB8AC3E}">
        <p14:creationId xmlns:p14="http://schemas.microsoft.com/office/powerpoint/2010/main" val="1366291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88D79-C573-4729-AE83-C8E9618BAAC5}"/>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790C0094-9DFD-4D0B-A153-21A99F36CBB3}"/>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C48411-4773-497C-A1D5-D6301821BADD}"/>
              </a:ext>
            </a:extLst>
          </p:cNvPr>
          <p:cNvSpPr>
            <a:spLocks noGrp="1"/>
          </p:cNvSpPr>
          <p:nvPr>
            <p:ph type="dt" sz="half" idx="10"/>
          </p:nvPr>
        </p:nvSpPr>
        <p:spPr/>
        <p:txBody>
          <a:bodyPr/>
          <a:lstStyle/>
          <a:p>
            <a:fld id="{D0D669A0-5867-4684-9118-A2A2E0B00A15}" type="datetimeFigureOut">
              <a:rPr lang="en-US" smtClean="0"/>
              <a:t>10/18/2021</a:t>
            </a:fld>
            <a:endParaRPr lang="en-US"/>
          </a:p>
        </p:txBody>
      </p:sp>
      <p:sp>
        <p:nvSpPr>
          <p:cNvPr id="5" name="Footer Placeholder 4">
            <a:extLst>
              <a:ext uri="{FF2B5EF4-FFF2-40B4-BE49-F238E27FC236}">
                <a16:creationId xmlns:a16="http://schemas.microsoft.com/office/drawing/2014/main" id="{7FAF3636-69A3-4309-8895-F705845EA43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05C51C-D381-404E-946B-77AF638E571E}"/>
              </a:ext>
            </a:extLst>
          </p:cNvPr>
          <p:cNvSpPr>
            <a:spLocks noGrp="1"/>
          </p:cNvSpPr>
          <p:nvPr>
            <p:ph type="sldNum" sz="quarter" idx="12"/>
          </p:nvPr>
        </p:nvSpPr>
        <p:spPr/>
        <p:txBody>
          <a:bodyPr/>
          <a:lstStyle/>
          <a:p>
            <a:fld id="{CE1EEDE4-8C7E-2941-97A7-7E7047C70B6E}" type="slidenum">
              <a:rPr lang="en-US" smtClean="0"/>
              <a:pPr/>
              <a:t>‹#›</a:t>
            </a:fld>
            <a:endParaRPr lang="en-US" dirty="0"/>
          </a:p>
        </p:txBody>
      </p:sp>
    </p:spTree>
    <p:extLst>
      <p:ext uri="{BB962C8B-B14F-4D97-AF65-F5344CB8AC3E}">
        <p14:creationId xmlns:p14="http://schemas.microsoft.com/office/powerpoint/2010/main" val="2529776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58BDC-B2D0-443A-BED9-C49A0AB028D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D262AD-00C2-41BE-BF39-92F04A21C621}"/>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52C6962-0A2E-4159-934E-418601939B73}"/>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2965010-DBB8-4269-B9FA-CBBC415902CE}"/>
              </a:ext>
            </a:extLst>
          </p:cNvPr>
          <p:cNvSpPr>
            <a:spLocks noGrp="1"/>
          </p:cNvSpPr>
          <p:nvPr>
            <p:ph type="dt" sz="half" idx="10"/>
          </p:nvPr>
        </p:nvSpPr>
        <p:spPr/>
        <p:txBody>
          <a:bodyPr/>
          <a:lstStyle/>
          <a:p>
            <a:fld id="{D0D669A0-5867-4684-9118-A2A2E0B00A15}" type="datetimeFigureOut">
              <a:rPr lang="en-US" smtClean="0"/>
              <a:t>10/18/2021</a:t>
            </a:fld>
            <a:endParaRPr lang="en-US"/>
          </a:p>
        </p:txBody>
      </p:sp>
      <p:sp>
        <p:nvSpPr>
          <p:cNvPr id="6" name="Footer Placeholder 5">
            <a:extLst>
              <a:ext uri="{FF2B5EF4-FFF2-40B4-BE49-F238E27FC236}">
                <a16:creationId xmlns:a16="http://schemas.microsoft.com/office/drawing/2014/main" id="{63044555-0F9A-4602-9C38-D13ADC1DD6B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1A3B5F6-5C4A-4829-B98E-2AD9AF100CAC}"/>
              </a:ext>
            </a:extLst>
          </p:cNvPr>
          <p:cNvSpPr>
            <a:spLocks noGrp="1"/>
          </p:cNvSpPr>
          <p:nvPr>
            <p:ph type="sldNum" sz="quarter" idx="12"/>
          </p:nvPr>
        </p:nvSpPr>
        <p:spPr/>
        <p:txBody>
          <a:bodyPr/>
          <a:lstStyle/>
          <a:p>
            <a:fld id="{CE1EEDE4-8C7E-2941-97A7-7E7047C70B6E}" type="slidenum">
              <a:rPr lang="en-US" smtClean="0"/>
              <a:pPr/>
              <a:t>‹#›</a:t>
            </a:fld>
            <a:endParaRPr lang="en-US" dirty="0"/>
          </a:p>
        </p:txBody>
      </p:sp>
    </p:spTree>
    <p:extLst>
      <p:ext uri="{BB962C8B-B14F-4D97-AF65-F5344CB8AC3E}">
        <p14:creationId xmlns:p14="http://schemas.microsoft.com/office/powerpoint/2010/main" val="39507731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2D992-EA4F-479E-A83D-0C30A9B00DD3}"/>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91898B-84C8-4C65-A23D-16CAA9DC6E69}"/>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3C24D35-377E-487C-9F48-62757B48DDBF}"/>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1B59288-036B-4B7C-A611-96A91A7CD36C}"/>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0371D4C2-E6E2-40B6-9AF9-32F29B0CC9C3}"/>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BF69F78-140B-4287-876A-67770E94EA50}"/>
              </a:ext>
            </a:extLst>
          </p:cNvPr>
          <p:cNvSpPr>
            <a:spLocks noGrp="1"/>
          </p:cNvSpPr>
          <p:nvPr>
            <p:ph type="dt" sz="half" idx="10"/>
          </p:nvPr>
        </p:nvSpPr>
        <p:spPr/>
        <p:txBody>
          <a:bodyPr/>
          <a:lstStyle/>
          <a:p>
            <a:fld id="{D0D669A0-5867-4684-9118-A2A2E0B00A15}" type="datetimeFigureOut">
              <a:rPr lang="en-US" smtClean="0"/>
              <a:t>10/18/2021</a:t>
            </a:fld>
            <a:endParaRPr lang="en-US"/>
          </a:p>
        </p:txBody>
      </p:sp>
      <p:sp>
        <p:nvSpPr>
          <p:cNvPr id="8" name="Footer Placeholder 7">
            <a:extLst>
              <a:ext uri="{FF2B5EF4-FFF2-40B4-BE49-F238E27FC236}">
                <a16:creationId xmlns:a16="http://schemas.microsoft.com/office/drawing/2014/main" id="{9C22EF85-D0A4-448D-BE2B-38979C11290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F998D4F-6780-4DD8-93B2-A71501319289}"/>
              </a:ext>
            </a:extLst>
          </p:cNvPr>
          <p:cNvSpPr>
            <a:spLocks noGrp="1"/>
          </p:cNvSpPr>
          <p:nvPr>
            <p:ph type="sldNum" sz="quarter" idx="12"/>
          </p:nvPr>
        </p:nvSpPr>
        <p:spPr/>
        <p:txBody>
          <a:bodyPr/>
          <a:lstStyle/>
          <a:p>
            <a:fld id="{CE1EEDE4-8C7E-2941-97A7-7E7047C70B6E}" type="slidenum">
              <a:rPr lang="en-US" smtClean="0"/>
              <a:pPr/>
              <a:t>‹#›</a:t>
            </a:fld>
            <a:endParaRPr lang="en-US" dirty="0"/>
          </a:p>
        </p:txBody>
      </p:sp>
    </p:spTree>
    <p:extLst>
      <p:ext uri="{BB962C8B-B14F-4D97-AF65-F5344CB8AC3E}">
        <p14:creationId xmlns:p14="http://schemas.microsoft.com/office/powerpoint/2010/main" val="2982210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CF3230-26CD-40A3-89FA-725C4CF5A9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BDAACB-805F-438E-895B-77D9DE3051DD}"/>
              </a:ext>
            </a:extLst>
          </p:cNvPr>
          <p:cNvSpPr>
            <a:spLocks noGrp="1"/>
          </p:cNvSpPr>
          <p:nvPr>
            <p:ph type="dt" sz="half" idx="10"/>
          </p:nvPr>
        </p:nvSpPr>
        <p:spPr/>
        <p:txBody>
          <a:bodyPr/>
          <a:lstStyle/>
          <a:p>
            <a:fld id="{D0D669A0-5867-4684-9118-A2A2E0B00A15}" type="datetimeFigureOut">
              <a:rPr lang="en-US" smtClean="0"/>
              <a:t>10/18/2021</a:t>
            </a:fld>
            <a:endParaRPr lang="en-US"/>
          </a:p>
        </p:txBody>
      </p:sp>
      <p:sp>
        <p:nvSpPr>
          <p:cNvPr id="4" name="Footer Placeholder 3">
            <a:extLst>
              <a:ext uri="{FF2B5EF4-FFF2-40B4-BE49-F238E27FC236}">
                <a16:creationId xmlns:a16="http://schemas.microsoft.com/office/drawing/2014/main" id="{D110F095-C643-4915-A9F6-B34DEAD2E96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54F53B7-0D80-44D3-A8C0-7F6B1ACEE396}"/>
              </a:ext>
            </a:extLst>
          </p:cNvPr>
          <p:cNvSpPr>
            <a:spLocks noGrp="1"/>
          </p:cNvSpPr>
          <p:nvPr>
            <p:ph type="sldNum" sz="quarter" idx="12"/>
          </p:nvPr>
        </p:nvSpPr>
        <p:spPr/>
        <p:txBody>
          <a:bodyPr/>
          <a:lstStyle/>
          <a:p>
            <a:fld id="{CE1EEDE4-8C7E-2941-97A7-7E7047C70B6E}" type="slidenum">
              <a:rPr lang="en-US" smtClean="0"/>
              <a:pPr/>
              <a:t>‹#›</a:t>
            </a:fld>
            <a:endParaRPr lang="en-US" dirty="0"/>
          </a:p>
        </p:txBody>
      </p:sp>
    </p:spTree>
    <p:extLst>
      <p:ext uri="{BB962C8B-B14F-4D97-AF65-F5344CB8AC3E}">
        <p14:creationId xmlns:p14="http://schemas.microsoft.com/office/powerpoint/2010/main" val="2850923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CE59B95-F76A-4BEA-99C8-FA571A2D1760}"/>
              </a:ext>
            </a:extLst>
          </p:cNvPr>
          <p:cNvSpPr>
            <a:spLocks noGrp="1"/>
          </p:cNvSpPr>
          <p:nvPr>
            <p:ph type="dt" sz="half" idx="10"/>
          </p:nvPr>
        </p:nvSpPr>
        <p:spPr/>
        <p:txBody>
          <a:bodyPr/>
          <a:lstStyle/>
          <a:p>
            <a:fld id="{D0D669A0-5867-4684-9118-A2A2E0B00A15}" type="datetimeFigureOut">
              <a:rPr lang="en-US" smtClean="0"/>
              <a:t>10/18/2021</a:t>
            </a:fld>
            <a:endParaRPr lang="en-US"/>
          </a:p>
        </p:txBody>
      </p:sp>
      <p:sp>
        <p:nvSpPr>
          <p:cNvPr id="3" name="Footer Placeholder 2">
            <a:extLst>
              <a:ext uri="{FF2B5EF4-FFF2-40B4-BE49-F238E27FC236}">
                <a16:creationId xmlns:a16="http://schemas.microsoft.com/office/drawing/2014/main" id="{3AFB07E1-E476-457E-ABBB-AE8532556AC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F3F43CC-0209-4DA2-BC2F-B26A964B17A4}"/>
              </a:ext>
            </a:extLst>
          </p:cNvPr>
          <p:cNvSpPr>
            <a:spLocks noGrp="1"/>
          </p:cNvSpPr>
          <p:nvPr>
            <p:ph type="sldNum" sz="quarter" idx="12"/>
          </p:nvPr>
        </p:nvSpPr>
        <p:spPr/>
        <p:txBody>
          <a:bodyPr/>
          <a:lstStyle/>
          <a:p>
            <a:fld id="{CE1EEDE4-8C7E-2941-97A7-7E7047C70B6E}" type="slidenum">
              <a:rPr lang="en-US" smtClean="0"/>
              <a:pPr/>
              <a:t>‹#›</a:t>
            </a:fld>
            <a:endParaRPr lang="en-US" dirty="0"/>
          </a:p>
        </p:txBody>
      </p:sp>
    </p:spTree>
    <p:extLst>
      <p:ext uri="{BB962C8B-B14F-4D97-AF65-F5344CB8AC3E}">
        <p14:creationId xmlns:p14="http://schemas.microsoft.com/office/powerpoint/2010/main" val="3689491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A9670-A0A2-4C98-B24B-66AFBE15129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65F40AB-A19D-458B-ABE4-9734CD3003DB}"/>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9F90AC-2A35-4E66-9FF8-B65B4E62DEC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9DDBDBA-4B49-4E00-87C7-390EB0504019}"/>
              </a:ext>
            </a:extLst>
          </p:cNvPr>
          <p:cNvSpPr>
            <a:spLocks noGrp="1"/>
          </p:cNvSpPr>
          <p:nvPr>
            <p:ph type="dt" sz="half" idx="10"/>
          </p:nvPr>
        </p:nvSpPr>
        <p:spPr/>
        <p:txBody>
          <a:bodyPr/>
          <a:lstStyle/>
          <a:p>
            <a:fld id="{D0D669A0-5867-4684-9118-A2A2E0B00A15}" type="datetimeFigureOut">
              <a:rPr lang="en-US" smtClean="0"/>
              <a:t>10/18/2021</a:t>
            </a:fld>
            <a:endParaRPr lang="en-US"/>
          </a:p>
        </p:txBody>
      </p:sp>
      <p:sp>
        <p:nvSpPr>
          <p:cNvPr id="6" name="Footer Placeholder 5">
            <a:extLst>
              <a:ext uri="{FF2B5EF4-FFF2-40B4-BE49-F238E27FC236}">
                <a16:creationId xmlns:a16="http://schemas.microsoft.com/office/drawing/2014/main" id="{D974A398-BF91-4974-8250-CF3199A109F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8C6892-F27C-4159-9DE9-1685E89FC95D}"/>
              </a:ext>
            </a:extLst>
          </p:cNvPr>
          <p:cNvSpPr>
            <a:spLocks noGrp="1"/>
          </p:cNvSpPr>
          <p:nvPr>
            <p:ph type="sldNum" sz="quarter" idx="12"/>
          </p:nvPr>
        </p:nvSpPr>
        <p:spPr/>
        <p:txBody>
          <a:bodyPr/>
          <a:lstStyle/>
          <a:p>
            <a:fld id="{CE1EEDE4-8C7E-2941-97A7-7E7047C70B6E}" type="slidenum">
              <a:rPr lang="en-US" smtClean="0"/>
              <a:pPr/>
              <a:t>‹#›</a:t>
            </a:fld>
            <a:endParaRPr lang="en-US" dirty="0"/>
          </a:p>
        </p:txBody>
      </p:sp>
    </p:spTree>
    <p:extLst>
      <p:ext uri="{BB962C8B-B14F-4D97-AF65-F5344CB8AC3E}">
        <p14:creationId xmlns:p14="http://schemas.microsoft.com/office/powerpoint/2010/main" val="430604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0F7DB-4188-407D-A514-0E78F4100B6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D482625-5EE6-4033-973B-4FC4C78A7D29}"/>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BD95B6BD-0EF3-400B-B7A4-B4FCC9D7816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C4EC2B58-66DD-4CE2-BD43-3726CF10C291}"/>
              </a:ext>
            </a:extLst>
          </p:cNvPr>
          <p:cNvSpPr>
            <a:spLocks noGrp="1"/>
          </p:cNvSpPr>
          <p:nvPr>
            <p:ph type="dt" sz="half" idx="10"/>
          </p:nvPr>
        </p:nvSpPr>
        <p:spPr/>
        <p:txBody>
          <a:bodyPr/>
          <a:lstStyle/>
          <a:p>
            <a:fld id="{D0D669A0-5867-4684-9118-A2A2E0B00A15}" type="datetimeFigureOut">
              <a:rPr lang="en-US" smtClean="0"/>
              <a:t>10/18/2021</a:t>
            </a:fld>
            <a:endParaRPr lang="en-US"/>
          </a:p>
        </p:txBody>
      </p:sp>
      <p:sp>
        <p:nvSpPr>
          <p:cNvPr id="6" name="Footer Placeholder 5">
            <a:extLst>
              <a:ext uri="{FF2B5EF4-FFF2-40B4-BE49-F238E27FC236}">
                <a16:creationId xmlns:a16="http://schemas.microsoft.com/office/drawing/2014/main" id="{F32F596B-D6A2-4BBE-9241-6F605B55890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DAAAA57-EACB-49FF-9ED6-4892E85AC28E}"/>
              </a:ext>
            </a:extLst>
          </p:cNvPr>
          <p:cNvSpPr>
            <a:spLocks noGrp="1"/>
          </p:cNvSpPr>
          <p:nvPr>
            <p:ph type="sldNum" sz="quarter" idx="12"/>
          </p:nvPr>
        </p:nvSpPr>
        <p:spPr/>
        <p:txBody>
          <a:bodyPr/>
          <a:lstStyle/>
          <a:p>
            <a:fld id="{CE1EEDE4-8C7E-2941-97A7-7E7047C70B6E}" type="slidenum">
              <a:rPr lang="en-US" smtClean="0"/>
              <a:pPr/>
              <a:t>‹#›</a:t>
            </a:fld>
            <a:endParaRPr lang="en-US" dirty="0"/>
          </a:p>
        </p:txBody>
      </p:sp>
    </p:spTree>
    <p:extLst>
      <p:ext uri="{BB962C8B-B14F-4D97-AF65-F5344CB8AC3E}">
        <p14:creationId xmlns:p14="http://schemas.microsoft.com/office/powerpoint/2010/main" val="382715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CE3FF7-0464-4979-9CBF-5A816A788B47}"/>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DED927C-FBA6-4BD3-AAAA-63F1CCF68CE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7F0375-E8E1-4330-B0B8-ACD82EA8D56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0D669A0-5867-4684-9118-A2A2E0B00A15}" type="datetimeFigureOut">
              <a:rPr lang="en-US" smtClean="0"/>
              <a:t>10/18/2021</a:t>
            </a:fld>
            <a:endParaRPr lang="en-US"/>
          </a:p>
        </p:txBody>
      </p:sp>
      <p:sp>
        <p:nvSpPr>
          <p:cNvPr id="5" name="Footer Placeholder 4">
            <a:extLst>
              <a:ext uri="{FF2B5EF4-FFF2-40B4-BE49-F238E27FC236}">
                <a16:creationId xmlns:a16="http://schemas.microsoft.com/office/drawing/2014/main" id="{1084C855-2EAE-431B-A6FB-1C53476FF1B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E112873C-2431-41CC-A460-632DDF23306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E1EEDE4-8C7E-2941-97A7-7E7047C70B6E}" type="slidenum">
              <a:rPr lang="en-US" smtClean="0"/>
              <a:pPr/>
              <a:t>‹#›</a:t>
            </a:fld>
            <a:endParaRPr lang="en-US" dirty="0"/>
          </a:p>
        </p:txBody>
      </p:sp>
    </p:spTree>
    <p:extLst>
      <p:ext uri="{BB962C8B-B14F-4D97-AF65-F5344CB8AC3E}">
        <p14:creationId xmlns:p14="http://schemas.microsoft.com/office/powerpoint/2010/main" val="38913170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18.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19.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20.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23.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24.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25.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27.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28.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29.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30.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hyperlink" Target="https://urldefense.com/v3/__http:/www.tbcontrollers.org/docs/resources/tb-infection/LTBI_Clinical_Recommendations_Version_002052021.pdf__;!!KXH1hvEXyw!M5OkuF84Ge9bPeM9XlPav1A7VeymWdlMBQQk2vfGf9CDbG4GkBiViJn6V57Yz7gf2GQ$" TargetMode="Externa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748E2-0991-EA4D-A6B0-08FF556E60E6}"/>
              </a:ext>
            </a:extLst>
          </p:cNvPr>
          <p:cNvSpPr>
            <a:spLocks noGrp="1"/>
          </p:cNvSpPr>
          <p:nvPr>
            <p:ph type="ctrTitle"/>
          </p:nvPr>
        </p:nvSpPr>
        <p:spPr>
          <a:xfrm>
            <a:off x="0" y="3402078"/>
            <a:ext cx="9144000" cy="1182098"/>
          </a:xfrm>
        </p:spPr>
        <p:txBody>
          <a:bodyPr>
            <a:normAutofit fontScale="90000"/>
          </a:bodyPr>
          <a:lstStyle/>
          <a:p>
            <a:pPr>
              <a:lnSpc>
                <a:spcPct val="100000"/>
              </a:lnSpc>
              <a:spcBef>
                <a:spcPts val="2000"/>
              </a:spcBef>
            </a:pPr>
            <a:br>
              <a:rPr lang="en-US" b="1" dirty="0"/>
            </a:br>
            <a:br>
              <a:rPr lang="en-US" b="1" dirty="0"/>
            </a:br>
            <a:r>
              <a:rPr lang="en-US" sz="4000" dirty="0">
                <a:solidFill>
                  <a:schemeClr val="tx2"/>
                </a:solidFill>
                <a:effectLst/>
              </a:rPr>
              <a:t>Testing and Treatment of LTBI: </a:t>
            </a:r>
            <a:br>
              <a:rPr lang="en-US" sz="4000" dirty="0">
                <a:solidFill>
                  <a:schemeClr val="tx2"/>
                </a:solidFill>
                <a:effectLst/>
              </a:rPr>
            </a:br>
            <a:r>
              <a:rPr lang="en-US" sz="4000" dirty="0">
                <a:solidFill>
                  <a:schemeClr val="tx2"/>
                </a:solidFill>
                <a:effectLst/>
              </a:rPr>
              <a:t>Clinical Recommendations</a:t>
            </a:r>
            <a:br>
              <a:rPr lang="en-US" sz="3600" dirty="0">
                <a:solidFill>
                  <a:schemeClr val="tx2"/>
                </a:solidFill>
                <a:effectLst/>
              </a:rPr>
            </a:br>
            <a:br>
              <a:rPr lang="en-US" sz="3600" dirty="0">
                <a:solidFill>
                  <a:schemeClr val="tx2"/>
                </a:solidFill>
                <a:effectLst/>
              </a:rPr>
            </a:br>
            <a:r>
              <a:rPr lang="en-US" sz="4400" dirty="0">
                <a:solidFill>
                  <a:schemeClr val="tx2"/>
                </a:solidFill>
                <a:effectLst/>
              </a:rPr>
              <a:t>TB or Not TB – That is the Question.</a:t>
            </a:r>
            <a:br>
              <a:rPr lang="en-US" sz="4400" dirty="0">
                <a:solidFill>
                  <a:schemeClr val="tx2"/>
                </a:solidFill>
                <a:effectLst/>
              </a:rPr>
            </a:br>
            <a:r>
              <a:rPr lang="en-US" sz="4400" dirty="0">
                <a:solidFill>
                  <a:schemeClr val="tx2"/>
                </a:solidFill>
                <a:effectLst/>
              </a:rPr>
              <a:t>Managing Latent TB infection </a:t>
            </a:r>
            <a:br>
              <a:rPr lang="en-US" sz="4400" dirty="0">
                <a:solidFill>
                  <a:schemeClr val="tx2"/>
                </a:solidFill>
                <a:effectLst/>
              </a:rPr>
            </a:br>
            <a:r>
              <a:rPr lang="en-US" sz="4400" dirty="0">
                <a:solidFill>
                  <a:schemeClr val="tx2"/>
                </a:solidFill>
                <a:effectLst/>
              </a:rPr>
              <a:t>fo</a:t>
            </a:r>
            <a:r>
              <a:rPr lang="en-US" sz="4400" dirty="0">
                <a:solidFill>
                  <a:schemeClr val="tx2"/>
                </a:solidFill>
              </a:rPr>
              <a:t>r the IHS Provider</a:t>
            </a:r>
            <a:br>
              <a:rPr lang="en-US" sz="4400" dirty="0">
                <a:solidFill>
                  <a:schemeClr val="tx2"/>
                </a:solidFill>
                <a:effectLst/>
              </a:rPr>
            </a:br>
            <a:endParaRPr lang="en-US" sz="4400" b="1" dirty="0">
              <a:solidFill>
                <a:schemeClr val="tx2"/>
              </a:solidFill>
              <a:effectLst/>
            </a:endParaRPr>
          </a:p>
        </p:txBody>
      </p:sp>
      <p:sp>
        <p:nvSpPr>
          <p:cNvPr id="3" name="Subtitle 2">
            <a:extLst>
              <a:ext uri="{FF2B5EF4-FFF2-40B4-BE49-F238E27FC236}">
                <a16:creationId xmlns:a16="http://schemas.microsoft.com/office/drawing/2014/main" id="{EAA17C66-BF45-C048-958A-5D9F787E42A5}"/>
              </a:ext>
            </a:extLst>
          </p:cNvPr>
          <p:cNvSpPr>
            <a:spLocks noGrp="1"/>
          </p:cNvSpPr>
          <p:nvPr>
            <p:ph type="subTitle" idx="1"/>
          </p:nvPr>
        </p:nvSpPr>
        <p:spPr>
          <a:xfrm>
            <a:off x="1178437" y="4401157"/>
            <a:ext cx="6938319" cy="1260389"/>
          </a:xfrm>
        </p:spPr>
        <p:txBody>
          <a:bodyPr>
            <a:normAutofit fontScale="25000" lnSpcReduction="20000"/>
          </a:bodyPr>
          <a:lstStyle/>
          <a:p>
            <a:endParaRPr lang="en-US" sz="2700" dirty="0"/>
          </a:p>
          <a:p>
            <a:r>
              <a:rPr lang="en-US" sz="11200" dirty="0"/>
              <a:t>Marcos Burgos, MD</a:t>
            </a:r>
          </a:p>
          <a:p>
            <a:r>
              <a:rPr lang="en-US" sz="11200" dirty="0"/>
              <a:t>Co-Chair, NSTC Workgroup</a:t>
            </a:r>
          </a:p>
          <a:p>
            <a:r>
              <a:rPr lang="en-US" sz="11200" dirty="0"/>
              <a:t>Medical Director Tuberculosis Program</a:t>
            </a:r>
          </a:p>
          <a:p>
            <a:r>
              <a:rPr lang="en-US" sz="11200" dirty="0"/>
              <a:t>New Mexico Department of Health</a:t>
            </a:r>
          </a:p>
          <a:p>
            <a:r>
              <a:rPr lang="en-US" sz="11200" dirty="0"/>
              <a:t>October  21</a:t>
            </a:r>
            <a:r>
              <a:rPr lang="en-US" sz="11200" baseline="30000" dirty="0"/>
              <a:t>st</a:t>
            </a:r>
            <a:r>
              <a:rPr lang="en-US" sz="11200" dirty="0"/>
              <a:t> 2021</a:t>
            </a:r>
          </a:p>
        </p:txBody>
      </p:sp>
    </p:spTree>
    <p:extLst>
      <p:ext uri="{BB962C8B-B14F-4D97-AF65-F5344CB8AC3E}">
        <p14:creationId xmlns:p14="http://schemas.microsoft.com/office/powerpoint/2010/main" val="36078451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9F2B4-3657-134E-92D0-925679D3C3DE}"/>
              </a:ext>
            </a:extLst>
          </p:cNvPr>
          <p:cNvSpPr>
            <a:spLocks noGrp="1"/>
          </p:cNvSpPr>
          <p:nvPr>
            <p:ph type="title"/>
          </p:nvPr>
        </p:nvSpPr>
        <p:spPr>
          <a:xfrm>
            <a:off x="0" y="0"/>
            <a:ext cx="9144000" cy="1205802"/>
          </a:xfrm>
        </p:spPr>
        <p:txBody>
          <a:bodyPr/>
          <a:lstStyle/>
          <a:p>
            <a:r>
              <a:rPr lang="en-US" dirty="0"/>
              <a:t>Case 2: 36-year-old woman</a:t>
            </a:r>
          </a:p>
        </p:txBody>
      </p:sp>
      <p:sp>
        <p:nvSpPr>
          <p:cNvPr id="4" name="TextBox 3">
            <a:extLst>
              <a:ext uri="{FF2B5EF4-FFF2-40B4-BE49-F238E27FC236}">
                <a16:creationId xmlns:a16="http://schemas.microsoft.com/office/drawing/2014/main" id="{5FF79B96-5C67-884E-A04C-513BD93CC8F7}"/>
              </a:ext>
            </a:extLst>
          </p:cNvPr>
          <p:cNvSpPr txBox="1"/>
          <p:nvPr/>
        </p:nvSpPr>
        <p:spPr>
          <a:xfrm>
            <a:off x="439807" y="4301158"/>
            <a:ext cx="184731" cy="300082"/>
          </a:xfrm>
          <a:prstGeom prst="rect">
            <a:avLst/>
          </a:prstGeom>
          <a:noFill/>
        </p:spPr>
        <p:txBody>
          <a:bodyPr wrap="none" rtlCol="0">
            <a:spAutoFit/>
          </a:bodyPr>
          <a:lstStyle/>
          <a:p>
            <a:endParaRPr lang="en-US" sz="1350" dirty="0"/>
          </a:p>
        </p:txBody>
      </p:sp>
      <p:sp>
        <p:nvSpPr>
          <p:cNvPr id="16" name="Content Placeholder 2">
            <a:extLst>
              <a:ext uri="{FF2B5EF4-FFF2-40B4-BE49-F238E27FC236}">
                <a16:creationId xmlns:a16="http://schemas.microsoft.com/office/drawing/2014/main" id="{9A87EDE7-EADC-4B84-BF81-259004B14626}"/>
              </a:ext>
            </a:extLst>
          </p:cNvPr>
          <p:cNvSpPr txBox="1">
            <a:spLocks/>
          </p:cNvSpPr>
          <p:nvPr/>
        </p:nvSpPr>
        <p:spPr>
          <a:xfrm>
            <a:off x="964793" y="1552616"/>
            <a:ext cx="7077994" cy="4757693"/>
          </a:xfrm>
          <a:prstGeom prst="rect">
            <a:avLst/>
          </a:prstGeom>
          <a:solidFill>
            <a:schemeClr val="accent3">
              <a:lumMod val="20000"/>
              <a:lumOff val="80000"/>
            </a:schemeClr>
          </a:solidFill>
        </p:spPr>
        <p:txBody>
          <a:bodyPr vert="horz" lIns="91440" tIns="45720" rIns="91440" bIns="45720" rtlCol="0">
            <a:normAutofit/>
          </a:bodyPr>
          <a:lstStyle>
            <a:lvl1pPr marL="342900" indent="-342900" algn="l" defTabSz="457200" rtl="0" eaLnBrk="1" latinLnBrk="0" hangingPunct="1">
              <a:spcBef>
                <a:spcPct val="20000"/>
              </a:spcBef>
              <a:buClr>
                <a:schemeClr val="accent1"/>
              </a:buClr>
              <a:buFont typeface="Arial"/>
              <a:buChar char="•"/>
              <a:defRPr sz="2800" kern="1200">
                <a:solidFill>
                  <a:schemeClr val="tx1">
                    <a:lumMod val="75000"/>
                    <a:lumOff val="25000"/>
                  </a:schemeClr>
                </a:solidFill>
                <a:latin typeface="Franklin Gothic Book"/>
                <a:ea typeface="+mn-ea"/>
                <a:cs typeface="Franklin Gothic Book"/>
              </a:defRPr>
            </a:lvl1pPr>
            <a:lvl2pPr marL="742950" indent="-285750" algn="l" defTabSz="457200" rtl="0" eaLnBrk="1" latinLnBrk="0" hangingPunct="1">
              <a:spcBef>
                <a:spcPct val="20000"/>
              </a:spcBef>
              <a:buClr>
                <a:schemeClr val="tx2">
                  <a:lumMod val="40000"/>
                  <a:lumOff val="60000"/>
                </a:schemeClr>
              </a:buClr>
              <a:buFont typeface="Wingdings" charset="2"/>
              <a:buChar char="§"/>
              <a:defRPr sz="2400" kern="1200">
                <a:solidFill>
                  <a:schemeClr val="tx1">
                    <a:lumMod val="75000"/>
                    <a:lumOff val="25000"/>
                  </a:schemeClr>
                </a:solidFill>
                <a:latin typeface="Franklin Gothic Book"/>
                <a:ea typeface="+mn-ea"/>
                <a:cs typeface="Franklin Gothic Book"/>
              </a:defRPr>
            </a:lvl2pPr>
            <a:lvl3pPr marL="1143000" indent="-228600" algn="l" defTabSz="457200" rtl="0" eaLnBrk="1" latinLnBrk="0" hangingPunct="1">
              <a:spcBef>
                <a:spcPct val="20000"/>
              </a:spcBef>
              <a:buClr>
                <a:schemeClr val="accent1"/>
              </a:buClr>
              <a:buFont typeface="Arial"/>
              <a:buChar char="•"/>
              <a:defRPr sz="2000" kern="1200">
                <a:solidFill>
                  <a:schemeClr val="tx1">
                    <a:lumMod val="75000"/>
                    <a:lumOff val="25000"/>
                  </a:schemeClr>
                </a:solidFill>
                <a:latin typeface="Franklin Gothic Book"/>
                <a:ea typeface="+mn-ea"/>
                <a:cs typeface="Franklin Gothic Book"/>
              </a:defRPr>
            </a:lvl3pPr>
            <a:lvl4pPr marL="1600200" indent="-228600" algn="l" defTabSz="457200" rtl="0" eaLnBrk="1" latinLnBrk="0" hangingPunct="1">
              <a:spcBef>
                <a:spcPct val="20000"/>
              </a:spcBef>
              <a:buClr>
                <a:schemeClr val="bg1">
                  <a:lumMod val="50000"/>
                </a:schemeClr>
              </a:buClr>
              <a:buFont typeface="Wingdings" charset="2"/>
              <a:buChar char="§"/>
              <a:defRPr sz="1800" kern="1200">
                <a:solidFill>
                  <a:schemeClr val="tx1">
                    <a:lumMod val="75000"/>
                    <a:lumOff val="25000"/>
                  </a:schemeClr>
                </a:solidFill>
                <a:latin typeface="Franklin Gothic Book"/>
                <a:ea typeface="+mn-ea"/>
                <a:cs typeface="Franklin Gothic Book"/>
              </a:defRPr>
            </a:lvl4pPr>
            <a:lvl5pPr marL="2057400" indent="-228600" algn="l" defTabSz="457200" rtl="0" eaLnBrk="1" latinLnBrk="0" hangingPunct="1">
              <a:spcBef>
                <a:spcPct val="20000"/>
              </a:spcBef>
              <a:buClr>
                <a:schemeClr val="tx2">
                  <a:lumMod val="60000"/>
                  <a:lumOff val="40000"/>
                </a:schemeClr>
              </a:buClr>
              <a:buFont typeface="Arial"/>
              <a:buChar char="•"/>
              <a:defRPr sz="1800" kern="1200">
                <a:solidFill>
                  <a:schemeClr val="tx1">
                    <a:lumMod val="75000"/>
                    <a:lumOff val="25000"/>
                  </a:schemeClr>
                </a:solidFill>
                <a:latin typeface="Franklin Gothic Book"/>
                <a:ea typeface="+mn-ea"/>
                <a:cs typeface="Franklin Gothic Book"/>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r>
              <a:rPr lang="en-US" dirty="0">
                <a:latin typeface="+mn-lt"/>
              </a:rPr>
              <a:t>Patient from China, referred for evaluation for recent immigration to the United States 6 months ago</a:t>
            </a:r>
          </a:p>
          <a:p>
            <a:r>
              <a:rPr lang="en-US" dirty="0">
                <a:latin typeface="+mn-lt"/>
              </a:rPr>
              <a:t>Patient pregnant, first trimester, no history of TB exposure</a:t>
            </a:r>
          </a:p>
          <a:p>
            <a:r>
              <a:rPr lang="en-US" dirty="0">
                <a:latin typeface="+mn-lt"/>
              </a:rPr>
              <a:t>CXR from China was normal</a:t>
            </a:r>
          </a:p>
          <a:p>
            <a:r>
              <a:rPr lang="en-US" dirty="0">
                <a:latin typeface="+mn-lt"/>
              </a:rPr>
              <a:t>Denies any fever, chills, cough or weight loss</a:t>
            </a:r>
          </a:p>
        </p:txBody>
      </p:sp>
      <p:pic>
        <p:nvPicPr>
          <p:cNvPr id="15" name="Picture 14">
            <a:extLst>
              <a:ext uri="{FF2B5EF4-FFF2-40B4-BE49-F238E27FC236}">
                <a16:creationId xmlns:a16="http://schemas.microsoft.com/office/drawing/2014/main" id="{99871F48-57C8-4DE0-B260-530AB5B54460}"/>
              </a:ext>
            </a:extLst>
          </p:cNvPr>
          <p:cNvPicPr>
            <a:picLocks noChangeAspect="1"/>
          </p:cNvPicPr>
          <p:nvPr/>
        </p:nvPicPr>
        <p:blipFill>
          <a:blip r:embed="rId3"/>
          <a:stretch>
            <a:fillRect/>
          </a:stretch>
        </p:blipFill>
        <p:spPr>
          <a:xfrm>
            <a:off x="167338" y="460986"/>
            <a:ext cx="914400" cy="1190625"/>
          </a:xfrm>
          <a:prstGeom prst="rect">
            <a:avLst/>
          </a:prstGeom>
        </p:spPr>
      </p:pic>
    </p:spTree>
    <p:extLst>
      <p:ext uri="{BB962C8B-B14F-4D97-AF65-F5344CB8AC3E}">
        <p14:creationId xmlns:p14="http://schemas.microsoft.com/office/powerpoint/2010/main" val="3118984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Tests for Tuberculosis Infection</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11</a:t>
            </a:fld>
            <a:endParaRPr lang="en-US" dirty="0"/>
          </a:p>
        </p:txBody>
      </p:sp>
      <p:sp>
        <p:nvSpPr>
          <p:cNvPr id="8" name="Rectangle 7">
            <a:extLst>
              <a:ext uri="{FF2B5EF4-FFF2-40B4-BE49-F238E27FC236}">
                <a16:creationId xmlns:a16="http://schemas.microsoft.com/office/drawing/2014/main" id="{83848953-EDC5-4912-ADDE-5ED5D3CAC88A}"/>
              </a:ext>
            </a:extLst>
          </p:cNvPr>
          <p:cNvSpPr/>
          <p:nvPr/>
        </p:nvSpPr>
        <p:spPr>
          <a:xfrm>
            <a:off x="550606" y="2320870"/>
            <a:ext cx="5279923" cy="601245"/>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64FB2EF-7BA8-4BB3-B143-2551EEF3BBF8}"/>
              </a:ext>
            </a:extLst>
          </p:cNvPr>
          <p:cNvGrpSpPr/>
          <p:nvPr/>
        </p:nvGrpSpPr>
        <p:grpSpPr>
          <a:xfrm>
            <a:off x="0" y="457699"/>
            <a:ext cx="9144000" cy="1544535"/>
            <a:chOff x="0" y="457699"/>
            <a:chExt cx="9144000" cy="1544535"/>
          </a:xfrm>
        </p:grpSpPr>
        <p:sp>
          <p:nvSpPr>
            <p:cNvPr id="15" name="TextBox 14">
              <a:extLst>
                <a:ext uri="{FF2B5EF4-FFF2-40B4-BE49-F238E27FC236}">
                  <a16:creationId xmlns:a16="http://schemas.microsoft.com/office/drawing/2014/main" id="{BF35881C-99C2-40D2-BE82-3B69C25B9757}"/>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1: Immunologic Tests for Tuberculosis Infection: Overview</a:t>
              </a:r>
            </a:p>
          </p:txBody>
        </p:sp>
        <p:grpSp>
          <p:nvGrpSpPr>
            <p:cNvPr id="19" name="Group 18">
              <a:extLst>
                <a:ext uri="{FF2B5EF4-FFF2-40B4-BE49-F238E27FC236}">
                  <a16:creationId xmlns:a16="http://schemas.microsoft.com/office/drawing/2014/main" id="{E09C8EEE-21A0-4BD7-B8A3-46294FB07B1A}"/>
                </a:ext>
              </a:extLst>
            </p:cNvPr>
            <p:cNvGrpSpPr/>
            <p:nvPr/>
          </p:nvGrpSpPr>
          <p:grpSpPr>
            <a:xfrm>
              <a:off x="156803" y="457699"/>
              <a:ext cx="923412" cy="1190625"/>
              <a:chOff x="4063181" y="1194431"/>
              <a:chExt cx="923412" cy="1190625"/>
            </a:xfrm>
          </p:grpSpPr>
          <p:pic>
            <p:nvPicPr>
              <p:cNvPr id="23" name="Picture 22">
                <a:extLst>
                  <a:ext uri="{FF2B5EF4-FFF2-40B4-BE49-F238E27FC236}">
                    <a16:creationId xmlns:a16="http://schemas.microsoft.com/office/drawing/2014/main" id="{38E9E1BA-50D6-4789-8966-40F221914525}"/>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4" name="Group 23">
                <a:extLst>
                  <a:ext uri="{FF2B5EF4-FFF2-40B4-BE49-F238E27FC236}">
                    <a16:creationId xmlns:a16="http://schemas.microsoft.com/office/drawing/2014/main" id="{EEAC631A-1CBC-4546-99EE-FA201E4E3CAB}"/>
                  </a:ext>
                </a:extLst>
              </p:cNvPr>
              <p:cNvGrpSpPr/>
              <p:nvPr/>
            </p:nvGrpSpPr>
            <p:grpSpPr>
              <a:xfrm>
                <a:off x="4063181" y="1404932"/>
                <a:ext cx="923412" cy="885066"/>
                <a:chOff x="5906729" y="1518186"/>
                <a:chExt cx="1371600" cy="1211430"/>
              </a:xfrm>
              <a:solidFill>
                <a:schemeClr val="bg1"/>
              </a:solidFill>
            </p:grpSpPr>
            <p:pic>
              <p:nvPicPr>
                <p:cNvPr id="25" name="Graphic 24" descr="Document with solid fill">
                  <a:extLst>
                    <a:ext uri="{FF2B5EF4-FFF2-40B4-BE49-F238E27FC236}">
                      <a16:creationId xmlns:a16="http://schemas.microsoft.com/office/drawing/2014/main" id="{E87A8532-A521-4B83-A7E9-25FD371A8CC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26" name="Graphic 25" descr="Magnifying glass with solid fill">
                  <a:extLst>
                    <a:ext uri="{FF2B5EF4-FFF2-40B4-BE49-F238E27FC236}">
                      <a16:creationId xmlns:a16="http://schemas.microsoft.com/office/drawing/2014/main" id="{15AD30C0-C329-41BA-946A-6671408B0EF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27" name="TextBox 26">
            <a:extLst>
              <a:ext uri="{FF2B5EF4-FFF2-40B4-BE49-F238E27FC236}">
                <a16:creationId xmlns:a16="http://schemas.microsoft.com/office/drawing/2014/main" id="{C6657F3F-DD7D-4F6E-A457-673E2DBB40C2}"/>
              </a:ext>
            </a:extLst>
          </p:cNvPr>
          <p:cNvSpPr txBox="1"/>
          <p:nvPr/>
        </p:nvSpPr>
        <p:spPr>
          <a:xfrm>
            <a:off x="657837" y="2312501"/>
            <a:ext cx="8068291" cy="3672800"/>
          </a:xfrm>
          <a:prstGeom prst="rect">
            <a:avLst/>
          </a:prstGeom>
          <a:noFill/>
        </p:spPr>
        <p:txBody>
          <a:bodyPr wrap="square" rtlCol="0">
            <a:spAutoFit/>
          </a:bodyPr>
          <a:lstStyle/>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Test only persons at increased risk for TB </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Select the optimal test for each patient </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None of these tests is 100% sensitive or 100% specific</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People with active TB disease can have negative tests for infection </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A positive test is not diagnostic of active TB disease in someone with signs or symptoms </a:t>
            </a:r>
            <a:r>
              <a:rPr lang="en-US" sz="2400" dirty="0">
                <a:ea typeface="Calibri" panose="020F0502020204030204" pitchFamily="34" charset="0"/>
                <a:cs typeface="Times New Roman" panose="02020603050405020304" pitchFamily="18" charset="0"/>
              </a:rPr>
              <a:t>o</a:t>
            </a:r>
            <a:r>
              <a:rPr lang="en-US" sz="2400" dirty="0">
                <a:effectLst/>
                <a:ea typeface="Calibri" panose="020F0502020204030204" pitchFamily="34" charset="0"/>
                <a:cs typeface="Times New Roman" panose="02020603050405020304" pitchFamily="18" charset="0"/>
              </a:rPr>
              <a:t>f active TB disease</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None of these tests definitively predicts which persons with a positive result will develop active TB disease</a:t>
            </a:r>
          </a:p>
        </p:txBody>
      </p:sp>
    </p:spTree>
    <p:extLst>
      <p:ext uri="{BB962C8B-B14F-4D97-AF65-F5344CB8AC3E}">
        <p14:creationId xmlns:p14="http://schemas.microsoft.com/office/powerpoint/2010/main" val="553094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Test Selection</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12</a:t>
            </a:fld>
            <a:endParaRPr lang="en-US" dirty="0"/>
          </a:p>
        </p:txBody>
      </p:sp>
      <p:sp>
        <p:nvSpPr>
          <p:cNvPr id="8" name="Rectangle 7">
            <a:extLst>
              <a:ext uri="{FF2B5EF4-FFF2-40B4-BE49-F238E27FC236}">
                <a16:creationId xmlns:a16="http://schemas.microsoft.com/office/drawing/2014/main" id="{83848953-EDC5-4912-ADDE-5ED5D3CAC88A}"/>
              </a:ext>
            </a:extLst>
          </p:cNvPr>
          <p:cNvSpPr/>
          <p:nvPr/>
        </p:nvSpPr>
        <p:spPr>
          <a:xfrm>
            <a:off x="550606" y="2320870"/>
            <a:ext cx="5279923" cy="601245"/>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64FB2EF-7BA8-4BB3-B143-2551EEF3BBF8}"/>
              </a:ext>
            </a:extLst>
          </p:cNvPr>
          <p:cNvGrpSpPr/>
          <p:nvPr/>
        </p:nvGrpSpPr>
        <p:grpSpPr>
          <a:xfrm>
            <a:off x="0" y="457699"/>
            <a:ext cx="9144000" cy="1544535"/>
            <a:chOff x="0" y="457699"/>
            <a:chExt cx="9144000" cy="1544535"/>
          </a:xfrm>
        </p:grpSpPr>
        <p:sp>
          <p:nvSpPr>
            <p:cNvPr id="15" name="TextBox 14">
              <a:extLst>
                <a:ext uri="{FF2B5EF4-FFF2-40B4-BE49-F238E27FC236}">
                  <a16:creationId xmlns:a16="http://schemas.microsoft.com/office/drawing/2014/main" id="{BF35881C-99C2-40D2-BE82-3B69C25B9757}"/>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1: Immunologic Tests for Tuberculosis Infection: Test Selection</a:t>
              </a:r>
            </a:p>
          </p:txBody>
        </p:sp>
        <p:grpSp>
          <p:nvGrpSpPr>
            <p:cNvPr id="19" name="Group 18">
              <a:extLst>
                <a:ext uri="{FF2B5EF4-FFF2-40B4-BE49-F238E27FC236}">
                  <a16:creationId xmlns:a16="http://schemas.microsoft.com/office/drawing/2014/main" id="{E09C8EEE-21A0-4BD7-B8A3-46294FB07B1A}"/>
                </a:ext>
              </a:extLst>
            </p:cNvPr>
            <p:cNvGrpSpPr/>
            <p:nvPr/>
          </p:nvGrpSpPr>
          <p:grpSpPr>
            <a:xfrm>
              <a:off x="156803" y="457699"/>
              <a:ext cx="923412" cy="1190625"/>
              <a:chOff x="4063181" y="1194431"/>
              <a:chExt cx="923412" cy="1190625"/>
            </a:xfrm>
          </p:grpSpPr>
          <p:pic>
            <p:nvPicPr>
              <p:cNvPr id="23" name="Picture 22">
                <a:extLst>
                  <a:ext uri="{FF2B5EF4-FFF2-40B4-BE49-F238E27FC236}">
                    <a16:creationId xmlns:a16="http://schemas.microsoft.com/office/drawing/2014/main" id="{38E9E1BA-50D6-4789-8966-40F221914525}"/>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4" name="Group 23">
                <a:extLst>
                  <a:ext uri="{FF2B5EF4-FFF2-40B4-BE49-F238E27FC236}">
                    <a16:creationId xmlns:a16="http://schemas.microsoft.com/office/drawing/2014/main" id="{EEAC631A-1CBC-4546-99EE-FA201E4E3CAB}"/>
                  </a:ext>
                </a:extLst>
              </p:cNvPr>
              <p:cNvGrpSpPr/>
              <p:nvPr/>
            </p:nvGrpSpPr>
            <p:grpSpPr>
              <a:xfrm>
                <a:off x="4063181" y="1404932"/>
                <a:ext cx="923412" cy="885066"/>
                <a:chOff x="5906729" y="1518186"/>
                <a:chExt cx="1371600" cy="1211430"/>
              </a:xfrm>
              <a:solidFill>
                <a:schemeClr val="bg1"/>
              </a:solidFill>
            </p:grpSpPr>
            <p:pic>
              <p:nvPicPr>
                <p:cNvPr id="25" name="Graphic 24" descr="Document with solid fill">
                  <a:extLst>
                    <a:ext uri="{FF2B5EF4-FFF2-40B4-BE49-F238E27FC236}">
                      <a16:creationId xmlns:a16="http://schemas.microsoft.com/office/drawing/2014/main" id="{E87A8532-A521-4B83-A7E9-25FD371A8CC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26" name="Graphic 25" descr="Magnifying glass with solid fill">
                  <a:extLst>
                    <a:ext uri="{FF2B5EF4-FFF2-40B4-BE49-F238E27FC236}">
                      <a16:creationId xmlns:a16="http://schemas.microsoft.com/office/drawing/2014/main" id="{15AD30C0-C329-41BA-946A-6671408B0EF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27" name="TextBox 26">
            <a:extLst>
              <a:ext uri="{FF2B5EF4-FFF2-40B4-BE49-F238E27FC236}">
                <a16:creationId xmlns:a16="http://schemas.microsoft.com/office/drawing/2014/main" id="{C6657F3F-DD7D-4F6E-A457-673E2DBB40C2}"/>
              </a:ext>
            </a:extLst>
          </p:cNvPr>
          <p:cNvSpPr txBox="1"/>
          <p:nvPr/>
        </p:nvSpPr>
        <p:spPr>
          <a:xfrm>
            <a:off x="697165" y="2106023"/>
            <a:ext cx="8068291" cy="3200876"/>
          </a:xfrm>
          <a:prstGeom prst="rect">
            <a:avLst/>
          </a:prstGeom>
          <a:noFill/>
        </p:spPr>
        <p:txBody>
          <a:bodyPr wrap="square" rtlCol="0">
            <a:spAutoFit/>
          </a:bodyPr>
          <a:lstStyle/>
          <a:p>
            <a:pPr marL="457200" marR="0" lvl="0" indent="-342900" algn="l" defTabSz="457200" rtl="0" eaLnBrk="1" fontAlgn="auto" latinLnBrk="0" hangingPunct="1">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In current diagnostic guidelines, IGRAs are generally preferred, but the TST is acceptable </a:t>
            </a:r>
          </a:p>
          <a:p>
            <a:pPr marL="457200" marR="0" lvl="0" indent="-342900" algn="l" defTabSz="457200" rtl="0" eaLnBrk="1" fontAlgn="auto" latinLnBrk="0" hangingPunct="1">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In choosing a test consider the patient's history of BCG, age, and ability to return for a second appointment </a:t>
            </a:r>
          </a:p>
          <a:p>
            <a:pPr marL="457200" indent="-342900">
              <a:spcAft>
                <a:spcPts val="400"/>
              </a:spcAft>
              <a:buClr>
                <a:srgbClr val="1F497D">
                  <a:lumMod val="60000"/>
                  <a:lumOff val="40000"/>
                </a:srgbClr>
              </a:buClr>
              <a:buSzPct val="90000"/>
              <a:buFont typeface="Wingdings 2" panose="05020102010507070707" pitchFamily="18" charset="2"/>
              <a:buChar char=""/>
              <a:defRPr/>
            </a:pPr>
            <a:r>
              <a:rPr lang="en-US" sz="2400" dirty="0">
                <a:ea typeface="Calibri" panose="020F0502020204030204" pitchFamily="34" charset="0"/>
                <a:cs typeface="Times New Roman" panose="02020603050405020304" pitchFamily="18" charset="0"/>
              </a:rPr>
              <a:t>IGRAs are preferred for most non-US-born patients who received, or may have received, BCG vaccination or who have non-tuberculous mycobacterial infections </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endParaRPr lang="en-US" sz="2400" dirty="0">
              <a:effectLst/>
              <a:latin typeface="Franklin Gothic Book" panose="020B0503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6186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Pregnancy: Test Selection</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13</a:t>
            </a:fld>
            <a:endParaRPr lang="en-US" dirty="0"/>
          </a:p>
        </p:txBody>
      </p:sp>
      <p:sp>
        <p:nvSpPr>
          <p:cNvPr id="8" name="Rectangle 7">
            <a:extLst>
              <a:ext uri="{FF2B5EF4-FFF2-40B4-BE49-F238E27FC236}">
                <a16:creationId xmlns:a16="http://schemas.microsoft.com/office/drawing/2014/main" id="{83848953-EDC5-4912-ADDE-5ED5D3CAC88A}"/>
              </a:ext>
            </a:extLst>
          </p:cNvPr>
          <p:cNvSpPr/>
          <p:nvPr/>
        </p:nvSpPr>
        <p:spPr>
          <a:xfrm>
            <a:off x="550606" y="2320870"/>
            <a:ext cx="5279923" cy="601245"/>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3">
            <a:extLst>
              <a:ext uri="{FF2B5EF4-FFF2-40B4-BE49-F238E27FC236}">
                <a16:creationId xmlns:a16="http://schemas.microsoft.com/office/drawing/2014/main" id="{164FB2EF-7BA8-4BB3-B143-2551EEF3BBF8}"/>
              </a:ext>
            </a:extLst>
          </p:cNvPr>
          <p:cNvGrpSpPr/>
          <p:nvPr/>
        </p:nvGrpSpPr>
        <p:grpSpPr>
          <a:xfrm>
            <a:off x="0" y="457699"/>
            <a:ext cx="9144000" cy="1544535"/>
            <a:chOff x="0" y="457699"/>
            <a:chExt cx="9144000" cy="1544535"/>
          </a:xfrm>
        </p:grpSpPr>
        <p:sp>
          <p:nvSpPr>
            <p:cNvPr id="15" name="TextBox 14">
              <a:extLst>
                <a:ext uri="{FF2B5EF4-FFF2-40B4-BE49-F238E27FC236}">
                  <a16:creationId xmlns:a16="http://schemas.microsoft.com/office/drawing/2014/main" id="{BF35881C-99C2-40D2-BE82-3B69C25B9757}"/>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1: Immunologic Tests for Tuberculosis Infection: Test Selection</a:t>
              </a:r>
            </a:p>
          </p:txBody>
        </p:sp>
        <p:grpSp>
          <p:nvGrpSpPr>
            <p:cNvPr id="19" name="Group 18">
              <a:extLst>
                <a:ext uri="{FF2B5EF4-FFF2-40B4-BE49-F238E27FC236}">
                  <a16:creationId xmlns:a16="http://schemas.microsoft.com/office/drawing/2014/main" id="{E09C8EEE-21A0-4BD7-B8A3-46294FB07B1A}"/>
                </a:ext>
              </a:extLst>
            </p:cNvPr>
            <p:cNvGrpSpPr/>
            <p:nvPr/>
          </p:nvGrpSpPr>
          <p:grpSpPr>
            <a:xfrm>
              <a:off x="156803" y="457699"/>
              <a:ext cx="923412" cy="1190625"/>
              <a:chOff x="4063181" y="1194431"/>
              <a:chExt cx="923412" cy="1190625"/>
            </a:xfrm>
          </p:grpSpPr>
          <p:pic>
            <p:nvPicPr>
              <p:cNvPr id="23" name="Picture 22">
                <a:extLst>
                  <a:ext uri="{FF2B5EF4-FFF2-40B4-BE49-F238E27FC236}">
                    <a16:creationId xmlns:a16="http://schemas.microsoft.com/office/drawing/2014/main" id="{38E9E1BA-50D6-4789-8966-40F221914525}"/>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4" name="Group 23">
                <a:extLst>
                  <a:ext uri="{FF2B5EF4-FFF2-40B4-BE49-F238E27FC236}">
                    <a16:creationId xmlns:a16="http://schemas.microsoft.com/office/drawing/2014/main" id="{EEAC631A-1CBC-4546-99EE-FA201E4E3CAB}"/>
                  </a:ext>
                </a:extLst>
              </p:cNvPr>
              <p:cNvGrpSpPr/>
              <p:nvPr/>
            </p:nvGrpSpPr>
            <p:grpSpPr>
              <a:xfrm>
                <a:off x="4063181" y="1404932"/>
                <a:ext cx="923412" cy="885066"/>
                <a:chOff x="5906729" y="1518186"/>
                <a:chExt cx="1371600" cy="1211430"/>
              </a:xfrm>
              <a:solidFill>
                <a:schemeClr val="bg1"/>
              </a:solidFill>
            </p:grpSpPr>
            <p:pic>
              <p:nvPicPr>
                <p:cNvPr id="25" name="Graphic 24" descr="Document with solid fill">
                  <a:extLst>
                    <a:ext uri="{FF2B5EF4-FFF2-40B4-BE49-F238E27FC236}">
                      <a16:creationId xmlns:a16="http://schemas.microsoft.com/office/drawing/2014/main" id="{E87A8532-A521-4B83-A7E9-25FD371A8CC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26" name="Graphic 25" descr="Magnifying glass with solid fill">
                  <a:extLst>
                    <a:ext uri="{FF2B5EF4-FFF2-40B4-BE49-F238E27FC236}">
                      <a16:creationId xmlns:a16="http://schemas.microsoft.com/office/drawing/2014/main" id="{15AD30C0-C329-41BA-946A-6671408B0EF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27" name="TextBox 26">
            <a:extLst>
              <a:ext uri="{FF2B5EF4-FFF2-40B4-BE49-F238E27FC236}">
                <a16:creationId xmlns:a16="http://schemas.microsoft.com/office/drawing/2014/main" id="{C6657F3F-DD7D-4F6E-A457-673E2DBB40C2}"/>
              </a:ext>
            </a:extLst>
          </p:cNvPr>
          <p:cNvSpPr txBox="1"/>
          <p:nvPr/>
        </p:nvSpPr>
        <p:spPr>
          <a:xfrm>
            <a:off x="697165" y="2106023"/>
            <a:ext cx="8068291" cy="1990288"/>
          </a:xfrm>
          <a:prstGeom prst="rect">
            <a:avLst/>
          </a:prstGeom>
          <a:noFill/>
        </p:spPr>
        <p:txBody>
          <a:bodyPr wrap="square" rtlCol="0">
            <a:spAutoFit/>
          </a:bodyPr>
          <a:lstStyle/>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No evidence has accumulated for a preference between TST and IGRAs during pregnancy </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IGRAs may be preferred for testing women who were born in countries with systematic BCG vaccination or who might not return for the reading of a skin test  </a:t>
            </a:r>
          </a:p>
        </p:txBody>
      </p:sp>
    </p:spTree>
    <p:extLst>
      <p:ext uri="{BB962C8B-B14F-4D97-AF65-F5344CB8AC3E}">
        <p14:creationId xmlns:p14="http://schemas.microsoft.com/office/powerpoint/2010/main" val="2466596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FF79B96-5C67-884E-A04C-513BD93CC8F7}"/>
              </a:ext>
            </a:extLst>
          </p:cNvPr>
          <p:cNvSpPr txBox="1"/>
          <p:nvPr/>
        </p:nvSpPr>
        <p:spPr>
          <a:xfrm>
            <a:off x="439807" y="4301158"/>
            <a:ext cx="184731" cy="300082"/>
          </a:xfrm>
          <a:prstGeom prst="rect">
            <a:avLst/>
          </a:prstGeom>
          <a:noFill/>
        </p:spPr>
        <p:txBody>
          <a:bodyPr wrap="none" rtlCol="0">
            <a:spAutoFit/>
          </a:bodyPr>
          <a:lstStyle/>
          <a:p>
            <a:endParaRPr lang="en-US" sz="1350" dirty="0"/>
          </a:p>
        </p:txBody>
      </p:sp>
      <p:sp>
        <p:nvSpPr>
          <p:cNvPr id="10" name="Title 1">
            <a:extLst>
              <a:ext uri="{FF2B5EF4-FFF2-40B4-BE49-F238E27FC236}">
                <a16:creationId xmlns:a16="http://schemas.microsoft.com/office/drawing/2014/main" id="{3DBB2367-F196-4608-B549-73C26C556CDD}"/>
              </a:ext>
            </a:extLst>
          </p:cNvPr>
          <p:cNvSpPr>
            <a:spLocks noGrp="1"/>
          </p:cNvSpPr>
          <p:nvPr>
            <p:ph type="title"/>
          </p:nvPr>
        </p:nvSpPr>
        <p:spPr>
          <a:xfrm>
            <a:off x="0" y="0"/>
            <a:ext cx="9144000" cy="1205802"/>
          </a:xfrm>
        </p:spPr>
        <p:txBody>
          <a:bodyPr/>
          <a:lstStyle/>
          <a:p>
            <a:pPr marL="1143000" algn="l"/>
            <a:r>
              <a:rPr lang="en-US" dirty="0"/>
              <a:t>Case 2: 36-year-old woman</a:t>
            </a:r>
          </a:p>
        </p:txBody>
      </p:sp>
      <p:sp>
        <p:nvSpPr>
          <p:cNvPr id="13" name="Content Placeholder 2">
            <a:extLst>
              <a:ext uri="{FF2B5EF4-FFF2-40B4-BE49-F238E27FC236}">
                <a16:creationId xmlns:a16="http://schemas.microsoft.com/office/drawing/2014/main" id="{02F535D0-223C-4568-A305-07042933B3E7}"/>
              </a:ext>
            </a:extLst>
          </p:cNvPr>
          <p:cNvSpPr>
            <a:spLocks noGrp="1"/>
          </p:cNvSpPr>
          <p:nvPr>
            <p:ph sz="half" idx="1"/>
          </p:nvPr>
        </p:nvSpPr>
        <p:spPr>
          <a:xfrm>
            <a:off x="457200" y="1600200"/>
            <a:ext cx="4851176" cy="4259826"/>
          </a:xfrm>
          <a:solidFill>
            <a:schemeClr val="accent3">
              <a:lumMod val="20000"/>
              <a:lumOff val="80000"/>
            </a:schemeClr>
          </a:solidFill>
        </p:spPr>
        <p:txBody>
          <a:bodyPr>
            <a:normAutofit/>
          </a:bodyPr>
          <a:lstStyle/>
          <a:p>
            <a:endParaRPr lang="en-US" sz="1800" dirty="0"/>
          </a:p>
          <a:p>
            <a:r>
              <a:rPr lang="en-US" sz="2400" dirty="0">
                <a:latin typeface="+mn-lt"/>
              </a:rPr>
              <a:t>Patient from China, referred for evaluation for recent immigration to the United States 6 months ago</a:t>
            </a:r>
          </a:p>
          <a:p>
            <a:r>
              <a:rPr lang="en-US" sz="2400" dirty="0">
                <a:latin typeface="+mn-lt"/>
              </a:rPr>
              <a:t>Patient pregnant, first trimester, no history of TB exposure</a:t>
            </a:r>
          </a:p>
          <a:p>
            <a:r>
              <a:rPr lang="en-US" sz="2400" dirty="0">
                <a:latin typeface="+mn-lt"/>
              </a:rPr>
              <a:t>CXR from China was normal</a:t>
            </a:r>
          </a:p>
          <a:p>
            <a:r>
              <a:rPr lang="en-US" sz="2400" dirty="0">
                <a:latin typeface="+mn-lt"/>
              </a:rPr>
              <a:t>Denies any fever, chills, cough or weight loss</a:t>
            </a:r>
          </a:p>
          <a:p>
            <a:pPr marL="0" indent="0">
              <a:buNone/>
            </a:pPr>
            <a:endParaRPr lang="en-US" dirty="0"/>
          </a:p>
          <a:p>
            <a:pPr marL="0" indent="0">
              <a:buNone/>
            </a:pPr>
            <a:endParaRPr lang="en-US" dirty="0"/>
          </a:p>
          <a:p>
            <a:endParaRPr lang="en-US" dirty="0"/>
          </a:p>
          <a:p>
            <a:pPr marL="0" indent="0">
              <a:buNone/>
            </a:pPr>
            <a:endParaRPr lang="en-US" dirty="0"/>
          </a:p>
        </p:txBody>
      </p:sp>
      <p:pic>
        <p:nvPicPr>
          <p:cNvPr id="14" name="Picture 13">
            <a:extLst>
              <a:ext uri="{FF2B5EF4-FFF2-40B4-BE49-F238E27FC236}">
                <a16:creationId xmlns:a16="http://schemas.microsoft.com/office/drawing/2014/main" id="{59083BD6-6DF7-443C-A9B0-77D10EF21A96}"/>
              </a:ext>
            </a:extLst>
          </p:cNvPr>
          <p:cNvPicPr>
            <a:picLocks noChangeAspect="1"/>
          </p:cNvPicPr>
          <p:nvPr/>
        </p:nvPicPr>
        <p:blipFill>
          <a:blip r:embed="rId3"/>
          <a:stretch>
            <a:fillRect/>
          </a:stretch>
        </p:blipFill>
        <p:spPr>
          <a:xfrm>
            <a:off x="167338" y="460986"/>
            <a:ext cx="914400" cy="1190625"/>
          </a:xfrm>
          <a:prstGeom prst="rect">
            <a:avLst/>
          </a:prstGeom>
        </p:spPr>
      </p:pic>
      <p:sp>
        <p:nvSpPr>
          <p:cNvPr id="15" name="Content Placeholder 4">
            <a:extLst>
              <a:ext uri="{FF2B5EF4-FFF2-40B4-BE49-F238E27FC236}">
                <a16:creationId xmlns:a16="http://schemas.microsoft.com/office/drawing/2014/main" id="{378DF5A9-E896-472A-91AF-AB8CB43B7DF7}"/>
              </a:ext>
            </a:extLst>
          </p:cNvPr>
          <p:cNvSpPr txBox="1">
            <a:spLocks/>
          </p:cNvSpPr>
          <p:nvPr/>
        </p:nvSpPr>
        <p:spPr>
          <a:xfrm>
            <a:off x="5558912" y="1609825"/>
            <a:ext cx="3328219" cy="4250201"/>
          </a:xfrm>
          <a:prstGeom prst="rect">
            <a:avLst/>
          </a:prstGeom>
          <a:solidFill>
            <a:schemeClr val="accent1">
              <a:lumMod val="20000"/>
              <a:lumOff val="80000"/>
            </a:schemeClr>
          </a:solidFill>
        </p:spPr>
        <p:txBody>
          <a:bodyPr vert="horz" lIns="91440" tIns="45720" rIns="91440" bIns="45720" rtlCol="0">
            <a:normAutofit/>
          </a:bodyPr>
          <a:lstStyle>
            <a:lvl1pPr marL="342900" indent="-342900" algn="l" defTabSz="457200" rtl="0" eaLnBrk="1" latinLnBrk="0" hangingPunct="1">
              <a:spcBef>
                <a:spcPct val="20000"/>
              </a:spcBef>
              <a:buClr>
                <a:schemeClr val="accent1"/>
              </a:buClr>
              <a:buFont typeface="Arial"/>
              <a:buChar char="•"/>
              <a:defRPr sz="2800" kern="1200">
                <a:solidFill>
                  <a:schemeClr val="tx1">
                    <a:lumMod val="75000"/>
                    <a:lumOff val="25000"/>
                  </a:schemeClr>
                </a:solidFill>
                <a:latin typeface="Franklin Gothic Book"/>
                <a:ea typeface="+mn-ea"/>
                <a:cs typeface="Franklin Gothic Book"/>
              </a:defRPr>
            </a:lvl1pPr>
            <a:lvl2pPr marL="742950" indent="-285750" algn="l" defTabSz="457200" rtl="0" eaLnBrk="1" latinLnBrk="0" hangingPunct="1">
              <a:spcBef>
                <a:spcPct val="20000"/>
              </a:spcBef>
              <a:buClr>
                <a:schemeClr val="tx2">
                  <a:lumMod val="40000"/>
                  <a:lumOff val="60000"/>
                </a:schemeClr>
              </a:buClr>
              <a:buFont typeface="Wingdings" charset="2"/>
              <a:buChar char="§"/>
              <a:defRPr sz="2400" kern="1200">
                <a:solidFill>
                  <a:schemeClr val="tx1">
                    <a:lumMod val="75000"/>
                    <a:lumOff val="25000"/>
                  </a:schemeClr>
                </a:solidFill>
                <a:latin typeface="Franklin Gothic Book"/>
                <a:ea typeface="+mn-ea"/>
                <a:cs typeface="Franklin Gothic Book"/>
              </a:defRPr>
            </a:lvl2pPr>
            <a:lvl3pPr marL="1143000" indent="-228600" algn="l" defTabSz="457200" rtl="0" eaLnBrk="1" latinLnBrk="0" hangingPunct="1">
              <a:spcBef>
                <a:spcPct val="20000"/>
              </a:spcBef>
              <a:buClr>
                <a:schemeClr val="accent1"/>
              </a:buClr>
              <a:buFont typeface="Arial"/>
              <a:buChar char="•"/>
              <a:defRPr sz="2000" kern="1200">
                <a:solidFill>
                  <a:schemeClr val="tx1">
                    <a:lumMod val="75000"/>
                    <a:lumOff val="25000"/>
                  </a:schemeClr>
                </a:solidFill>
                <a:latin typeface="Franklin Gothic Book"/>
                <a:ea typeface="+mn-ea"/>
                <a:cs typeface="Franklin Gothic Book"/>
              </a:defRPr>
            </a:lvl3pPr>
            <a:lvl4pPr marL="1600200" indent="-228600" algn="l" defTabSz="457200" rtl="0" eaLnBrk="1" latinLnBrk="0" hangingPunct="1">
              <a:spcBef>
                <a:spcPct val="20000"/>
              </a:spcBef>
              <a:buClr>
                <a:schemeClr val="bg1">
                  <a:lumMod val="50000"/>
                </a:schemeClr>
              </a:buClr>
              <a:buFont typeface="Wingdings" charset="2"/>
              <a:buChar char="§"/>
              <a:defRPr sz="1800" kern="1200">
                <a:solidFill>
                  <a:schemeClr val="tx1">
                    <a:lumMod val="75000"/>
                    <a:lumOff val="25000"/>
                  </a:schemeClr>
                </a:solidFill>
                <a:latin typeface="Franklin Gothic Book"/>
                <a:ea typeface="+mn-ea"/>
                <a:cs typeface="Franklin Gothic Book"/>
              </a:defRPr>
            </a:lvl4pPr>
            <a:lvl5pPr marL="2057400" indent="-228600" algn="l" defTabSz="457200" rtl="0" eaLnBrk="1" latinLnBrk="0" hangingPunct="1">
              <a:spcBef>
                <a:spcPct val="20000"/>
              </a:spcBef>
              <a:buClr>
                <a:schemeClr val="tx2">
                  <a:lumMod val="60000"/>
                  <a:lumOff val="40000"/>
                </a:schemeClr>
              </a:buClr>
              <a:buFont typeface="Arial"/>
              <a:buChar char="•"/>
              <a:defRPr sz="1800" kern="1200">
                <a:solidFill>
                  <a:schemeClr val="tx1">
                    <a:lumMod val="75000"/>
                    <a:lumOff val="25000"/>
                  </a:schemeClr>
                </a:solidFill>
                <a:latin typeface="Franklin Gothic Book"/>
                <a:ea typeface="+mn-ea"/>
                <a:cs typeface="Franklin Gothic Book"/>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548640"/>
            <a:endParaRPr lang="en-US" sz="2000" dirty="0"/>
          </a:p>
          <a:p>
            <a:pPr marL="548640"/>
            <a:endParaRPr lang="en-US" sz="2000" dirty="0"/>
          </a:p>
          <a:p>
            <a:pPr marL="205740" indent="0">
              <a:buNone/>
            </a:pPr>
            <a:endParaRPr lang="en-US" sz="2400" dirty="0"/>
          </a:p>
          <a:p>
            <a:pPr marL="205740" indent="0">
              <a:buNone/>
            </a:pPr>
            <a:endParaRPr lang="en-US" sz="2400" dirty="0"/>
          </a:p>
          <a:p>
            <a:pPr marL="205740" indent="0">
              <a:buNone/>
            </a:pPr>
            <a:r>
              <a:rPr lang="en-US" sz="2400" dirty="0">
                <a:latin typeface="+mn-lt"/>
              </a:rPr>
              <a:t>QFT-G test was done, and it was positive</a:t>
            </a:r>
          </a:p>
          <a:p>
            <a:pPr marL="205740" indent="0">
              <a:spcBef>
                <a:spcPts val="1600"/>
              </a:spcBef>
              <a:buFont typeface="Arial"/>
              <a:buNone/>
            </a:pPr>
            <a:endParaRPr lang="en-US" sz="2200" dirty="0"/>
          </a:p>
          <a:p>
            <a:endParaRPr lang="en-US" dirty="0"/>
          </a:p>
        </p:txBody>
      </p:sp>
      <p:sp>
        <p:nvSpPr>
          <p:cNvPr id="16" name="Arrow: Pentagon 15">
            <a:extLst>
              <a:ext uri="{FF2B5EF4-FFF2-40B4-BE49-F238E27FC236}">
                <a16:creationId xmlns:a16="http://schemas.microsoft.com/office/drawing/2014/main" id="{238B3E05-B925-455B-94FF-479F6021C119}"/>
              </a:ext>
            </a:extLst>
          </p:cNvPr>
          <p:cNvSpPr/>
          <p:nvPr/>
        </p:nvSpPr>
        <p:spPr>
          <a:xfrm>
            <a:off x="5308376" y="1609826"/>
            <a:ext cx="400665" cy="4250200"/>
          </a:xfrm>
          <a:prstGeom prst="homePlate">
            <a:avLst>
              <a:gd name="adj" fmla="val 43031"/>
            </a:avLst>
          </a:prstGeom>
          <a:solidFill>
            <a:schemeClr val="tx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362215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Pregnancy: Screening &amp; Evaluation</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15</a:t>
            </a:fld>
            <a:endParaRPr lang="en-US" dirty="0"/>
          </a:p>
        </p:txBody>
      </p:sp>
      <p:sp>
        <p:nvSpPr>
          <p:cNvPr id="24" name="TextBox 23">
            <a:extLst>
              <a:ext uri="{FF2B5EF4-FFF2-40B4-BE49-F238E27FC236}">
                <a16:creationId xmlns:a16="http://schemas.microsoft.com/office/drawing/2014/main" id="{911C58F2-DF8B-474C-8FD6-390A374A3090}"/>
              </a:ext>
            </a:extLst>
          </p:cNvPr>
          <p:cNvSpPr txBox="1"/>
          <p:nvPr/>
        </p:nvSpPr>
        <p:spPr>
          <a:xfrm>
            <a:off x="657837" y="2233322"/>
            <a:ext cx="8068291" cy="3149580"/>
          </a:xfrm>
          <a:prstGeom prst="rect">
            <a:avLst/>
          </a:prstGeom>
          <a:noFill/>
        </p:spPr>
        <p:txBody>
          <a:bodyPr wrap="square" rtlCol="0">
            <a:spAutoFit/>
          </a:bodyPr>
          <a:lstStyle/>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Pregnancy may not in itself be a risk factor for progression from LTBI to active TB disease </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Screen pregnant women for risk factors and test them only if they have a risk factor for infection or for progression to active TB disease </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If an asymptomatic, pregnant woman has a positive TB test result, she should receive a medical evaluation, including a CXR with a lead shield </a:t>
            </a:r>
          </a:p>
        </p:txBody>
      </p:sp>
      <p:grpSp>
        <p:nvGrpSpPr>
          <p:cNvPr id="25" name="Group 24">
            <a:extLst>
              <a:ext uri="{FF2B5EF4-FFF2-40B4-BE49-F238E27FC236}">
                <a16:creationId xmlns:a16="http://schemas.microsoft.com/office/drawing/2014/main" id="{074BC26B-C394-43BE-8F6B-CCF121468E42}"/>
              </a:ext>
            </a:extLst>
          </p:cNvPr>
          <p:cNvGrpSpPr/>
          <p:nvPr/>
        </p:nvGrpSpPr>
        <p:grpSpPr>
          <a:xfrm>
            <a:off x="0" y="457699"/>
            <a:ext cx="9144000" cy="1544535"/>
            <a:chOff x="0" y="457699"/>
            <a:chExt cx="9144000" cy="1544535"/>
          </a:xfrm>
        </p:grpSpPr>
        <p:sp>
          <p:nvSpPr>
            <p:cNvPr id="26" name="TextBox 25">
              <a:extLst>
                <a:ext uri="{FF2B5EF4-FFF2-40B4-BE49-F238E27FC236}">
                  <a16:creationId xmlns:a16="http://schemas.microsoft.com/office/drawing/2014/main" id="{CE91209E-83EE-40A3-9D3C-454FDFE70F8D}"/>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5: Considerations for Specific Populations:</a:t>
              </a:r>
            </a:p>
            <a:p>
              <a:pPr marL="1143000"/>
              <a:r>
                <a:rPr lang="en-US" sz="2600" b="1" dirty="0">
                  <a:solidFill>
                    <a:schemeClr val="bg1"/>
                  </a:solidFill>
                  <a:latin typeface="Franklin Gothic Book" panose="020B0503020102020204" pitchFamily="34" charset="0"/>
                </a:rPr>
                <a:t>Pregnant, Breastfeeding, and Postpartum Women</a:t>
              </a:r>
            </a:p>
          </p:txBody>
        </p:sp>
        <p:grpSp>
          <p:nvGrpSpPr>
            <p:cNvPr id="27" name="Group 26">
              <a:extLst>
                <a:ext uri="{FF2B5EF4-FFF2-40B4-BE49-F238E27FC236}">
                  <a16:creationId xmlns:a16="http://schemas.microsoft.com/office/drawing/2014/main" id="{DEFCB3B2-2BC6-4C81-A695-1BD826FA850F}"/>
                </a:ext>
              </a:extLst>
            </p:cNvPr>
            <p:cNvGrpSpPr/>
            <p:nvPr/>
          </p:nvGrpSpPr>
          <p:grpSpPr>
            <a:xfrm>
              <a:off x="156803" y="457699"/>
              <a:ext cx="923412" cy="1190625"/>
              <a:chOff x="4063181" y="1194431"/>
              <a:chExt cx="923412" cy="1190625"/>
            </a:xfrm>
          </p:grpSpPr>
          <p:pic>
            <p:nvPicPr>
              <p:cNvPr id="28" name="Picture 27">
                <a:extLst>
                  <a:ext uri="{FF2B5EF4-FFF2-40B4-BE49-F238E27FC236}">
                    <a16:creationId xmlns:a16="http://schemas.microsoft.com/office/drawing/2014/main" id="{17198DA3-D1AD-4F7E-9E9F-04B1EE325191}"/>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9" name="Group 28">
                <a:extLst>
                  <a:ext uri="{FF2B5EF4-FFF2-40B4-BE49-F238E27FC236}">
                    <a16:creationId xmlns:a16="http://schemas.microsoft.com/office/drawing/2014/main" id="{494362B4-84B5-4723-9A0E-A7B8084F52EE}"/>
                  </a:ext>
                </a:extLst>
              </p:cNvPr>
              <p:cNvGrpSpPr/>
              <p:nvPr/>
            </p:nvGrpSpPr>
            <p:grpSpPr>
              <a:xfrm>
                <a:off x="4063181" y="1404932"/>
                <a:ext cx="923412" cy="885066"/>
                <a:chOff x="5906729" y="1518186"/>
                <a:chExt cx="1371600" cy="1211430"/>
              </a:xfrm>
              <a:solidFill>
                <a:schemeClr val="bg1"/>
              </a:solidFill>
            </p:grpSpPr>
            <p:pic>
              <p:nvPicPr>
                <p:cNvPr id="30" name="Graphic 29" descr="Document with solid fill">
                  <a:extLst>
                    <a:ext uri="{FF2B5EF4-FFF2-40B4-BE49-F238E27FC236}">
                      <a16:creationId xmlns:a16="http://schemas.microsoft.com/office/drawing/2014/main" id="{02782CEF-CD1B-4B02-BE83-C78297C9F2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31" name="Graphic 30" descr="Magnifying glass with solid fill">
                  <a:extLst>
                    <a:ext uri="{FF2B5EF4-FFF2-40B4-BE49-F238E27FC236}">
                      <a16:creationId xmlns:a16="http://schemas.microsoft.com/office/drawing/2014/main" id="{D39E6A2B-60DB-4D1F-9271-3FFAEA0BEE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Tree>
    <p:extLst>
      <p:ext uri="{BB962C8B-B14F-4D97-AF65-F5344CB8AC3E}">
        <p14:creationId xmlns:p14="http://schemas.microsoft.com/office/powerpoint/2010/main" val="948283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Pregnancy: Chest Radiography</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16</a:t>
            </a:fld>
            <a:endParaRPr lang="en-US" dirty="0"/>
          </a:p>
        </p:txBody>
      </p:sp>
      <p:grpSp>
        <p:nvGrpSpPr>
          <p:cNvPr id="25" name="Group 24">
            <a:extLst>
              <a:ext uri="{FF2B5EF4-FFF2-40B4-BE49-F238E27FC236}">
                <a16:creationId xmlns:a16="http://schemas.microsoft.com/office/drawing/2014/main" id="{074BC26B-C394-43BE-8F6B-CCF121468E42}"/>
              </a:ext>
            </a:extLst>
          </p:cNvPr>
          <p:cNvGrpSpPr/>
          <p:nvPr/>
        </p:nvGrpSpPr>
        <p:grpSpPr>
          <a:xfrm>
            <a:off x="0" y="457699"/>
            <a:ext cx="9144000" cy="1544535"/>
            <a:chOff x="0" y="457699"/>
            <a:chExt cx="9144000" cy="1544535"/>
          </a:xfrm>
        </p:grpSpPr>
        <p:sp>
          <p:nvSpPr>
            <p:cNvPr id="26" name="TextBox 25">
              <a:extLst>
                <a:ext uri="{FF2B5EF4-FFF2-40B4-BE49-F238E27FC236}">
                  <a16:creationId xmlns:a16="http://schemas.microsoft.com/office/drawing/2014/main" id="{CE91209E-83EE-40A3-9D3C-454FDFE70F8D}"/>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5: Considerations for Specific Populations:</a:t>
              </a:r>
            </a:p>
            <a:p>
              <a:pPr marL="1143000"/>
              <a:r>
                <a:rPr lang="en-US" sz="2600" b="1" dirty="0">
                  <a:solidFill>
                    <a:schemeClr val="bg1"/>
                  </a:solidFill>
                  <a:latin typeface="Franklin Gothic Book" panose="020B0503020102020204" pitchFamily="34" charset="0"/>
                </a:rPr>
                <a:t>Pregnant, Breastfeeding, and Postpartum Women</a:t>
              </a:r>
            </a:p>
          </p:txBody>
        </p:sp>
        <p:grpSp>
          <p:nvGrpSpPr>
            <p:cNvPr id="27" name="Group 26">
              <a:extLst>
                <a:ext uri="{FF2B5EF4-FFF2-40B4-BE49-F238E27FC236}">
                  <a16:creationId xmlns:a16="http://schemas.microsoft.com/office/drawing/2014/main" id="{DEFCB3B2-2BC6-4C81-A695-1BD826FA850F}"/>
                </a:ext>
              </a:extLst>
            </p:cNvPr>
            <p:cNvGrpSpPr/>
            <p:nvPr/>
          </p:nvGrpSpPr>
          <p:grpSpPr>
            <a:xfrm>
              <a:off x="156803" y="457699"/>
              <a:ext cx="923412" cy="1190625"/>
              <a:chOff x="4063181" y="1194431"/>
              <a:chExt cx="923412" cy="1190625"/>
            </a:xfrm>
          </p:grpSpPr>
          <p:pic>
            <p:nvPicPr>
              <p:cNvPr id="28" name="Picture 27">
                <a:extLst>
                  <a:ext uri="{FF2B5EF4-FFF2-40B4-BE49-F238E27FC236}">
                    <a16:creationId xmlns:a16="http://schemas.microsoft.com/office/drawing/2014/main" id="{17198DA3-D1AD-4F7E-9E9F-04B1EE325191}"/>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9" name="Group 28">
                <a:extLst>
                  <a:ext uri="{FF2B5EF4-FFF2-40B4-BE49-F238E27FC236}">
                    <a16:creationId xmlns:a16="http://schemas.microsoft.com/office/drawing/2014/main" id="{494362B4-84B5-4723-9A0E-A7B8084F52EE}"/>
                  </a:ext>
                </a:extLst>
              </p:cNvPr>
              <p:cNvGrpSpPr/>
              <p:nvPr/>
            </p:nvGrpSpPr>
            <p:grpSpPr>
              <a:xfrm>
                <a:off x="4063181" y="1404932"/>
                <a:ext cx="923412" cy="885066"/>
                <a:chOff x="5906729" y="1518186"/>
                <a:chExt cx="1371600" cy="1211430"/>
              </a:xfrm>
              <a:solidFill>
                <a:schemeClr val="bg1"/>
              </a:solidFill>
            </p:grpSpPr>
            <p:pic>
              <p:nvPicPr>
                <p:cNvPr id="30" name="Graphic 29" descr="Document with solid fill">
                  <a:extLst>
                    <a:ext uri="{FF2B5EF4-FFF2-40B4-BE49-F238E27FC236}">
                      <a16:creationId xmlns:a16="http://schemas.microsoft.com/office/drawing/2014/main" id="{02782CEF-CD1B-4B02-BE83-C78297C9F2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31" name="Graphic 30" descr="Magnifying glass with solid fill">
                  <a:extLst>
                    <a:ext uri="{FF2B5EF4-FFF2-40B4-BE49-F238E27FC236}">
                      <a16:creationId xmlns:a16="http://schemas.microsoft.com/office/drawing/2014/main" id="{D39E6A2B-60DB-4D1F-9271-3FFAEA0BEE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12" name="TextBox 11">
            <a:extLst>
              <a:ext uri="{FF2B5EF4-FFF2-40B4-BE49-F238E27FC236}">
                <a16:creationId xmlns:a16="http://schemas.microsoft.com/office/drawing/2014/main" id="{FADA873E-2252-41A6-8E5B-11E3C4E66274}"/>
              </a:ext>
            </a:extLst>
          </p:cNvPr>
          <p:cNvSpPr txBox="1"/>
          <p:nvPr/>
        </p:nvSpPr>
        <p:spPr>
          <a:xfrm>
            <a:off x="687333" y="2066173"/>
            <a:ext cx="8068291" cy="4221669"/>
          </a:xfrm>
          <a:prstGeom prst="rect">
            <a:avLst/>
          </a:prstGeom>
          <a:noFill/>
        </p:spPr>
        <p:txBody>
          <a:bodyPr wrap="square" rtlCol="0">
            <a:spAutoFit/>
          </a:bodyPr>
          <a:lstStyle/>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t>The CXR may be deferred until after the first trimester </a:t>
            </a:r>
            <a:r>
              <a:rPr lang="en-US" sz="2400" b="1" dirty="0"/>
              <a:t>unless</a:t>
            </a:r>
            <a:r>
              <a:rPr lang="en-US" sz="2400" dirty="0"/>
              <a:t> she has one or more of the following: </a:t>
            </a:r>
            <a:endParaRPr lang="en-US" sz="2400" dirty="0">
              <a:effectLst/>
              <a:ea typeface="Calibri" panose="020F0502020204030204" pitchFamily="34" charset="0"/>
              <a:cs typeface="Times New Roman" panose="02020603050405020304" pitchFamily="18" charset="0"/>
            </a:endParaRPr>
          </a:p>
          <a:p>
            <a:pPr marL="742950" lvl="1" indent="-285750">
              <a:lnSpc>
                <a:spcPct val="100000"/>
              </a:lnSpc>
              <a:spcBef>
                <a:spcPts val="600"/>
              </a:spcBef>
              <a:buFont typeface="Arial" panose="020B0604020202020204" pitchFamily="34" charset="0"/>
              <a:buChar char="•"/>
            </a:pPr>
            <a:r>
              <a:rPr lang="en-US" sz="2400" dirty="0"/>
              <a:t>Human immunodeficiency virus (HIV) or other immunosuppression </a:t>
            </a:r>
          </a:p>
          <a:p>
            <a:pPr marL="742950" lvl="1" indent="-285750">
              <a:lnSpc>
                <a:spcPct val="100000"/>
              </a:lnSpc>
              <a:spcBef>
                <a:spcPts val="600"/>
              </a:spcBef>
              <a:buFont typeface="Arial" panose="020B0604020202020204" pitchFamily="34" charset="0"/>
              <a:buChar char="•"/>
            </a:pPr>
            <a:r>
              <a:rPr lang="en-US" sz="2400" dirty="0"/>
              <a:t>History of recent contact with a person with infectious TB disease</a:t>
            </a:r>
          </a:p>
          <a:p>
            <a:pPr marL="742950" lvl="1" indent="-285750">
              <a:lnSpc>
                <a:spcPct val="100000"/>
              </a:lnSpc>
              <a:spcBef>
                <a:spcPts val="600"/>
              </a:spcBef>
              <a:buFont typeface="Arial" panose="020B0604020202020204" pitchFamily="34" charset="0"/>
              <a:buChar char="•"/>
            </a:pPr>
            <a:r>
              <a:rPr lang="en-US" sz="2400" dirty="0"/>
              <a:t>Documented  TB infection test conversion in the past 2 years</a:t>
            </a:r>
          </a:p>
          <a:p>
            <a:pPr marL="457200" marR="0" lvl="0" indent="-342900" algn="l" defTabSz="457200" rtl="0" eaLnBrk="1" fontAlgn="auto" latinLnBrk="0" hangingPunct="1">
              <a:lnSpc>
                <a:spcPct val="100000"/>
              </a:lnSpc>
              <a:spcBef>
                <a:spcPts val="1200"/>
              </a:spcBef>
              <a:spcAft>
                <a:spcPts val="400"/>
              </a:spcAft>
              <a:buClr>
                <a:srgbClr val="1F497D">
                  <a:lumMod val="60000"/>
                  <a:lumOff val="40000"/>
                </a:srgbClr>
              </a:buClr>
              <a:buSzPct val="90000"/>
              <a:buFont typeface="Wingdings 2" panose="05020102010507070707" pitchFamily="18" charset="2"/>
              <a:buChar char=""/>
              <a:tabLst/>
              <a:defRPr/>
            </a:pPr>
            <a:r>
              <a:rPr lang="en-US" sz="2400" dirty="0"/>
              <a:t>The CXR may be deferred to the second trimester, but it should not be deferred until peri- or post-partum </a:t>
            </a:r>
            <a:endParaRPr lang="en-US" sz="2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76771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FF79B96-5C67-884E-A04C-513BD93CC8F7}"/>
              </a:ext>
            </a:extLst>
          </p:cNvPr>
          <p:cNvSpPr txBox="1"/>
          <p:nvPr/>
        </p:nvSpPr>
        <p:spPr>
          <a:xfrm>
            <a:off x="439807" y="4301158"/>
            <a:ext cx="184731" cy="300082"/>
          </a:xfrm>
          <a:prstGeom prst="rect">
            <a:avLst/>
          </a:prstGeom>
          <a:noFill/>
        </p:spPr>
        <p:txBody>
          <a:bodyPr wrap="none" rtlCol="0">
            <a:spAutoFit/>
          </a:bodyPr>
          <a:lstStyle/>
          <a:p>
            <a:endParaRPr lang="en-US" sz="1350" dirty="0"/>
          </a:p>
        </p:txBody>
      </p:sp>
      <p:sp>
        <p:nvSpPr>
          <p:cNvPr id="10" name="Title 1">
            <a:extLst>
              <a:ext uri="{FF2B5EF4-FFF2-40B4-BE49-F238E27FC236}">
                <a16:creationId xmlns:a16="http://schemas.microsoft.com/office/drawing/2014/main" id="{3DBB2367-F196-4608-B549-73C26C556CDD}"/>
              </a:ext>
            </a:extLst>
          </p:cNvPr>
          <p:cNvSpPr>
            <a:spLocks noGrp="1"/>
          </p:cNvSpPr>
          <p:nvPr>
            <p:ph type="title"/>
          </p:nvPr>
        </p:nvSpPr>
        <p:spPr>
          <a:xfrm>
            <a:off x="0" y="0"/>
            <a:ext cx="9144000" cy="1205802"/>
          </a:xfrm>
        </p:spPr>
        <p:txBody>
          <a:bodyPr/>
          <a:lstStyle/>
          <a:p>
            <a:pPr marL="1143000" algn="l"/>
            <a:r>
              <a:rPr lang="en-US" dirty="0"/>
              <a:t>Case 2: 36-year-old woman</a:t>
            </a:r>
          </a:p>
        </p:txBody>
      </p:sp>
      <p:sp>
        <p:nvSpPr>
          <p:cNvPr id="13" name="Content Placeholder 2">
            <a:extLst>
              <a:ext uri="{FF2B5EF4-FFF2-40B4-BE49-F238E27FC236}">
                <a16:creationId xmlns:a16="http://schemas.microsoft.com/office/drawing/2014/main" id="{02F535D0-223C-4568-A305-07042933B3E7}"/>
              </a:ext>
            </a:extLst>
          </p:cNvPr>
          <p:cNvSpPr>
            <a:spLocks noGrp="1"/>
          </p:cNvSpPr>
          <p:nvPr>
            <p:ph sz="half" idx="1"/>
          </p:nvPr>
        </p:nvSpPr>
        <p:spPr>
          <a:xfrm>
            <a:off x="457200" y="1600200"/>
            <a:ext cx="4851176" cy="4259826"/>
          </a:xfrm>
          <a:solidFill>
            <a:schemeClr val="accent3">
              <a:lumMod val="20000"/>
              <a:lumOff val="80000"/>
            </a:schemeClr>
          </a:solidFill>
        </p:spPr>
        <p:txBody>
          <a:bodyPr>
            <a:normAutofit/>
          </a:bodyPr>
          <a:lstStyle/>
          <a:p>
            <a:endParaRPr lang="en-US" sz="1800" dirty="0"/>
          </a:p>
          <a:p>
            <a:r>
              <a:rPr lang="en-US" sz="2400" dirty="0">
                <a:latin typeface="+mn-lt"/>
              </a:rPr>
              <a:t>Patient from China, referred for evaluation for recent immigration to the United States 6 months ago</a:t>
            </a:r>
          </a:p>
          <a:p>
            <a:r>
              <a:rPr lang="en-US" sz="2400" dirty="0">
                <a:latin typeface="+mn-lt"/>
              </a:rPr>
              <a:t>Patient pregnant, first trimester, no history of TB exposure</a:t>
            </a:r>
          </a:p>
          <a:p>
            <a:r>
              <a:rPr lang="en-US" sz="2400" dirty="0">
                <a:latin typeface="+mn-lt"/>
              </a:rPr>
              <a:t>CXR from China was normal</a:t>
            </a:r>
          </a:p>
          <a:p>
            <a:r>
              <a:rPr lang="en-US" sz="2400" dirty="0">
                <a:latin typeface="+mn-lt"/>
              </a:rPr>
              <a:t>Denies any fever, chills, cough or weight loss</a:t>
            </a:r>
          </a:p>
          <a:p>
            <a:pPr marL="0" indent="0">
              <a:buNone/>
            </a:pPr>
            <a:endParaRPr lang="en-US" dirty="0"/>
          </a:p>
          <a:p>
            <a:pPr marL="0" indent="0">
              <a:buNone/>
            </a:pPr>
            <a:endParaRPr lang="en-US" dirty="0"/>
          </a:p>
          <a:p>
            <a:endParaRPr lang="en-US" dirty="0"/>
          </a:p>
          <a:p>
            <a:pPr marL="0" indent="0">
              <a:buNone/>
            </a:pPr>
            <a:endParaRPr lang="en-US" dirty="0"/>
          </a:p>
        </p:txBody>
      </p:sp>
      <p:pic>
        <p:nvPicPr>
          <p:cNvPr id="14" name="Picture 13">
            <a:extLst>
              <a:ext uri="{FF2B5EF4-FFF2-40B4-BE49-F238E27FC236}">
                <a16:creationId xmlns:a16="http://schemas.microsoft.com/office/drawing/2014/main" id="{59083BD6-6DF7-443C-A9B0-77D10EF21A96}"/>
              </a:ext>
            </a:extLst>
          </p:cNvPr>
          <p:cNvPicPr>
            <a:picLocks noChangeAspect="1"/>
          </p:cNvPicPr>
          <p:nvPr/>
        </p:nvPicPr>
        <p:blipFill>
          <a:blip r:embed="rId3"/>
          <a:stretch>
            <a:fillRect/>
          </a:stretch>
        </p:blipFill>
        <p:spPr>
          <a:xfrm>
            <a:off x="167338" y="460986"/>
            <a:ext cx="914400" cy="1190625"/>
          </a:xfrm>
          <a:prstGeom prst="rect">
            <a:avLst/>
          </a:prstGeom>
        </p:spPr>
      </p:pic>
      <p:sp>
        <p:nvSpPr>
          <p:cNvPr id="15" name="Content Placeholder 4">
            <a:extLst>
              <a:ext uri="{FF2B5EF4-FFF2-40B4-BE49-F238E27FC236}">
                <a16:creationId xmlns:a16="http://schemas.microsoft.com/office/drawing/2014/main" id="{378DF5A9-E896-472A-91AF-AB8CB43B7DF7}"/>
              </a:ext>
            </a:extLst>
          </p:cNvPr>
          <p:cNvSpPr txBox="1">
            <a:spLocks/>
          </p:cNvSpPr>
          <p:nvPr/>
        </p:nvSpPr>
        <p:spPr>
          <a:xfrm>
            <a:off x="5558912" y="1609825"/>
            <a:ext cx="3328219" cy="4250201"/>
          </a:xfrm>
          <a:prstGeom prst="rect">
            <a:avLst/>
          </a:prstGeom>
          <a:solidFill>
            <a:schemeClr val="accent1">
              <a:lumMod val="20000"/>
              <a:lumOff val="80000"/>
            </a:schemeClr>
          </a:solidFill>
        </p:spPr>
        <p:txBody>
          <a:bodyPr vert="horz" lIns="91440" tIns="45720" rIns="91440" bIns="45720" rtlCol="0">
            <a:normAutofit/>
          </a:bodyPr>
          <a:lstStyle>
            <a:lvl1pPr marL="342900" indent="-342900" algn="l" defTabSz="457200" rtl="0" eaLnBrk="1" latinLnBrk="0" hangingPunct="1">
              <a:spcBef>
                <a:spcPct val="20000"/>
              </a:spcBef>
              <a:buClr>
                <a:schemeClr val="accent1"/>
              </a:buClr>
              <a:buFont typeface="Arial"/>
              <a:buChar char="•"/>
              <a:defRPr sz="2800" kern="1200">
                <a:solidFill>
                  <a:schemeClr val="tx1">
                    <a:lumMod val="75000"/>
                    <a:lumOff val="25000"/>
                  </a:schemeClr>
                </a:solidFill>
                <a:latin typeface="Franklin Gothic Book"/>
                <a:ea typeface="+mn-ea"/>
                <a:cs typeface="Franklin Gothic Book"/>
              </a:defRPr>
            </a:lvl1pPr>
            <a:lvl2pPr marL="742950" indent="-285750" algn="l" defTabSz="457200" rtl="0" eaLnBrk="1" latinLnBrk="0" hangingPunct="1">
              <a:spcBef>
                <a:spcPct val="20000"/>
              </a:spcBef>
              <a:buClr>
                <a:schemeClr val="tx2">
                  <a:lumMod val="40000"/>
                  <a:lumOff val="60000"/>
                </a:schemeClr>
              </a:buClr>
              <a:buFont typeface="Wingdings" charset="2"/>
              <a:buChar char="§"/>
              <a:defRPr sz="2400" kern="1200">
                <a:solidFill>
                  <a:schemeClr val="tx1">
                    <a:lumMod val="75000"/>
                    <a:lumOff val="25000"/>
                  </a:schemeClr>
                </a:solidFill>
                <a:latin typeface="Franklin Gothic Book"/>
                <a:ea typeface="+mn-ea"/>
                <a:cs typeface="Franklin Gothic Book"/>
              </a:defRPr>
            </a:lvl2pPr>
            <a:lvl3pPr marL="1143000" indent="-228600" algn="l" defTabSz="457200" rtl="0" eaLnBrk="1" latinLnBrk="0" hangingPunct="1">
              <a:spcBef>
                <a:spcPct val="20000"/>
              </a:spcBef>
              <a:buClr>
                <a:schemeClr val="accent1"/>
              </a:buClr>
              <a:buFont typeface="Arial"/>
              <a:buChar char="•"/>
              <a:defRPr sz="2000" kern="1200">
                <a:solidFill>
                  <a:schemeClr val="tx1">
                    <a:lumMod val="75000"/>
                    <a:lumOff val="25000"/>
                  </a:schemeClr>
                </a:solidFill>
                <a:latin typeface="Franklin Gothic Book"/>
                <a:ea typeface="+mn-ea"/>
                <a:cs typeface="Franklin Gothic Book"/>
              </a:defRPr>
            </a:lvl3pPr>
            <a:lvl4pPr marL="1600200" indent="-228600" algn="l" defTabSz="457200" rtl="0" eaLnBrk="1" latinLnBrk="0" hangingPunct="1">
              <a:spcBef>
                <a:spcPct val="20000"/>
              </a:spcBef>
              <a:buClr>
                <a:schemeClr val="bg1">
                  <a:lumMod val="50000"/>
                </a:schemeClr>
              </a:buClr>
              <a:buFont typeface="Wingdings" charset="2"/>
              <a:buChar char="§"/>
              <a:defRPr sz="1800" kern="1200">
                <a:solidFill>
                  <a:schemeClr val="tx1">
                    <a:lumMod val="75000"/>
                    <a:lumOff val="25000"/>
                  </a:schemeClr>
                </a:solidFill>
                <a:latin typeface="Franklin Gothic Book"/>
                <a:ea typeface="+mn-ea"/>
                <a:cs typeface="Franklin Gothic Book"/>
              </a:defRPr>
            </a:lvl4pPr>
            <a:lvl5pPr marL="2057400" indent="-228600" algn="l" defTabSz="457200" rtl="0" eaLnBrk="1" latinLnBrk="0" hangingPunct="1">
              <a:spcBef>
                <a:spcPct val="20000"/>
              </a:spcBef>
              <a:buClr>
                <a:schemeClr val="tx2">
                  <a:lumMod val="60000"/>
                  <a:lumOff val="40000"/>
                </a:schemeClr>
              </a:buClr>
              <a:buFont typeface="Arial"/>
              <a:buChar char="•"/>
              <a:defRPr sz="1800" kern="1200">
                <a:solidFill>
                  <a:schemeClr val="tx1">
                    <a:lumMod val="75000"/>
                    <a:lumOff val="25000"/>
                  </a:schemeClr>
                </a:solidFill>
                <a:latin typeface="Franklin Gothic Book"/>
                <a:ea typeface="+mn-ea"/>
                <a:cs typeface="Franklin Gothic Book"/>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548640"/>
            <a:endParaRPr lang="en-US" sz="2000" dirty="0"/>
          </a:p>
          <a:p>
            <a:pPr marL="548640"/>
            <a:endParaRPr lang="en-US" sz="2000" dirty="0"/>
          </a:p>
          <a:p>
            <a:pPr marL="205740" indent="0">
              <a:buNone/>
            </a:pPr>
            <a:endParaRPr lang="en-US" sz="2200" dirty="0"/>
          </a:p>
          <a:p>
            <a:pPr marL="205740" indent="0">
              <a:buNone/>
            </a:pPr>
            <a:r>
              <a:rPr lang="en-US" sz="2200" dirty="0">
                <a:latin typeface="+mn-lt"/>
              </a:rPr>
              <a:t>QFT-G test was done, </a:t>
            </a:r>
            <a:br>
              <a:rPr lang="en-US" sz="2200" dirty="0">
                <a:latin typeface="+mn-lt"/>
              </a:rPr>
            </a:br>
            <a:r>
              <a:rPr lang="en-US" sz="2200" dirty="0">
                <a:latin typeface="+mn-lt"/>
              </a:rPr>
              <a:t>and it was positive</a:t>
            </a:r>
          </a:p>
          <a:p>
            <a:pPr marL="205740" indent="0">
              <a:spcBef>
                <a:spcPts val="1400"/>
              </a:spcBef>
              <a:buNone/>
            </a:pPr>
            <a:r>
              <a:rPr lang="en-US" sz="2200" dirty="0">
                <a:latin typeface="+mn-lt"/>
              </a:rPr>
              <a:t>CXR was done after the second trimester, and it was normal</a:t>
            </a:r>
          </a:p>
          <a:p>
            <a:pPr marL="205740" indent="0">
              <a:buNone/>
            </a:pPr>
            <a:endParaRPr lang="en-US" sz="2400" dirty="0"/>
          </a:p>
          <a:p>
            <a:pPr marL="205740" indent="0">
              <a:spcBef>
                <a:spcPts val="1600"/>
              </a:spcBef>
              <a:buFont typeface="Arial"/>
              <a:buNone/>
            </a:pPr>
            <a:endParaRPr lang="en-US" sz="2200" dirty="0"/>
          </a:p>
          <a:p>
            <a:endParaRPr lang="en-US" dirty="0"/>
          </a:p>
        </p:txBody>
      </p:sp>
      <p:sp>
        <p:nvSpPr>
          <p:cNvPr id="16" name="Arrow: Pentagon 15">
            <a:extLst>
              <a:ext uri="{FF2B5EF4-FFF2-40B4-BE49-F238E27FC236}">
                <a16:creationId xmlns:a16="http://schemas.microsoft.com/office/drawing/2014/main" id="{238B3E05-B925-455B-94FF-479F6021C119}"/>
              </a:ext>
            </a:extLst>
          </p:cNvPr>
          <p:cNvSpPr/>
          <p:nvPr/>
        </p:nvSpPr>
        <p:spPr>
          <a:xfrm>
            <a:off x="5308376" y="1609826"/>
            <a:ext cx="400665" cy="4250200"/>
          </a:xfrm>
          <a:prstGeom prst="homePlate">
            <a:avLst>
              <a:gd name="adj" fmla="val 43031"/>
            </a:avLst>
          </a:prstGeom>
          <a:solidFill>
            <a:schemeClr val="tx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99916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Pregnancy: Treatment Options</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18</a:t>
            </a:fld>
            <a:endParaRPr lang="en-US" dirty="0"/>
          </a:p>
        </p:txBody>
      </p:sp>
      <p:grpSp>
        <p:nvGrpSpPr>
          <p:cNvPr id="25" name="Group 24">
            <a:extLst>
              <a:ext uri="{FF2B5EF4-FFF2-40B4-BE49-F238E27FC236}">
                <a16:creationId xmlns:a16="http://schemas.microsoft.com/office/drawing/2014/main" id="{074BC26B-C394-43BE-8F6B-CCF121468E42}"/>
              </a:ext>
            </a:extLst>
          </p:cNvPr>
          <p:cNvGrpSpPr/>
          <p:nvPr/>
        </p:nvGrpSpPr>
        <p:grpSpPr>
          <a:xfrm>
            <a:off x="0" y="457699"/>
            <a:ext cx="9144000" cy="1544535"/>
            <a:chOff x="0" y="457699"/>
            <a:chExt cx="9144000" cy="1544535"/>
          </a:xfrm>
        </p:grpSpPr>
        <p:sp>
          <p:nvSpPr>
            <p:cNvPr id="26" name="TextBox 25">
              <a:extLst>
                <a:ext uri="{FF2B5EF4-FFF2-40B4-BE49-F238E27FC236}">
                  <a16:creationId xmlns:a16="http://schemas.microsoft.com/office/drawing/2014/main" id="{CE91209E-83EE-40A3-9D3C-454FDFE70F8D}"/>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5: Considerations for Specific Populations:</a:t>
              </a:r>
            </a:p>
            <a:p>
              <a:pPr marL="1143000"/>
              <a:r>
                <a:rPr lang="en-US" sz="2600" b="1" dirty="0">
                  <a:solidFill>
                    <a:schemeClr val="bg1"/>
                  </a:solidFill>
                  <a:latin typeface="Franklin Gothic Book" panose="020B0503020102020204" pitchFamily="34" charset="0"/>
                </a:rPr>
                <a:t>Pregnant, Breastfeeding, and Postpartum Women</a:t>
              </a:r>
            </a:p>
          </p:txBody>
        </p:sp>
        <p:grpSp>
          <p:nvGrpSpPr>
            <p:cNvPr id="27" name="Group 26">
              <a:extLst>
                <a:ext uri="{FF2B5EF4-FFF2-40B4-BE49-F238E27FC236}">
                  <a16:creationId xmlns:a16="http://schemas.microsoft.com/office/drawing/2014/main" id="{DEFCB3B2-2BC6-4C81-A695-1BD826FA850F}"/>
                </a:ext>
              </a:extLst>
            </p:cNvPr>
            <p:cNvGrpSpPr/>
            <p:nvPr/>
          </p:nvGrpSpPr>
          <p:grpSpPr>
            <a:xfrm>
              <a:off x="156803" y="457699"/>
              <a:ext cx="923412" cy="1190625"/>
              <a:chOff x="4063181" y="1194431"/>
              <a:chExt cx="923412" cy="1190625"/>
            </a:xfrm>
          </p:grpSpPr>
          <p:pic>
            <p:nvPicPr>
              <p:cNvPr id="28" name="Picture 27">
                <a:extLst>
                  <a:ext uri="{FF2B5EF4-FFF2-40B4-BE49-F238E27FC236}">
                    <a16:creationId xmlns:a16="http://schemas.microsoft.com/office/drawing/2014/main" id="{17198DA3-D1AD-4F7E-9E9F-04B1EE325191}"/>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9" name="Group 28">
                <a:extLst>
                  <a:ext uri="{FF2B5EF4-FFF2-40B4-BE49-F238E27FC236}">
                    <a16:creationId xmlns:a16="http://schemas.microsoft.com/office/drawing/2014/main" id="{494362B4-84B5-4723-9A0E-A7B8084F52EE}"/>
                  </a:ext>
                </a:extLst>
              </p:cNvPr>
              <p:cNvGrpSpPr/>
              <p:nvPr/>
            </p:nvGrpSpPr>
            <p:grpSpPr>
              <a:xfrm>
                <a:off x="4063181" y="1404932"/>
                <a:ext cx="923412" cy="885066"/>
                <a:chOff x="5906729" y="1518186"/>
                <a:chExt cx="1371600" cy="1211430"/>
              </a:xfrm>
              <a:solidFill>
                <a:schemeClr val="bg1"/>
              </a:solidFill>
            </p:grpSpPr>
            <p:pic>
              <p:nvPicPr>
                <p:cNvPr id="30" name="Graphic 29" descr="Document with solid fill">
                  <a:extLst>
                    <a:ext uri="{FF2B5EF4-FFF2-40B4-BE49-F238E27FC236}">
                      <a16:creationId xmlns:a16="http://schemas.microsoft.com/office/drawing/2014/main" id="{02782CEF-CD1B-4B02-BE83-C78297C9F2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31" name="Graphic 30" descr="Magnifying glass with solid fill">
                  <a:extLst>
                    <a:ext uri="{FF2B5EF4-FFF2-40B4-BE49-F238E27FC236}">
                      <a16:creationId xmlns:a16="http://schemas.microsoft.com/office/drawing/2014/main" id="{D39E6A2B-60DB-4D1F-9271-3FFAEA0BEE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12" name="TextBox 11">
            <a:extLst>
              <a:ext uri="{FF2B5EF4-FFF2-40B4-BE49-F238E27FC236}">
                <a16:creationId xmlns:a16="http://schemas.microsoft.com/office/drawing/2014/main" id="{FADA873E-2252-41A6-8E5B-11E3C4E66274}"/>
              </a:ext>
            </a:extLst>
          </p:cNvPr>
          <p:cNvSpPr txBox="1"/>
          <p:nvPr/>
        </p:nvSpPr>
        <p:spPr>
          <a:xfrm>
            <a:off x="687333" y="2223485"/>
            <a:ext cx="8068291" cy="3724096"/>
          </a:xfrm>
          <a:prstGeom prst="rect">
            <a:avLst/>
          </a:prstGeom>
          <a:noFill/>
        </p:spPr>
        <p:txBody>
          <a:bodyPr wrap="square" rtlCol="0">
            <a:spAutoFit/>
          </a:bodyPr>
          <a:lstStyle/>
          <a:p>
            <a:pPr marL="457200" marR="0" lvl="0" indent="-342900" algn="l" defTabSz="457200" rtl="0" eaLnBrk="1" fontAlgn="auto" latinLnBrk="0" hangingPunct="1">
              <a:lnSpc>
                <a:spcPct val="100000"/>
              </a:lnSpc>
              <a:spcBef>
                <a:spcPts val="0"/>
              </a:spcBef>
              <a:spcAft>
                <a:spcPts val="800"/>
              </a:spcAft>
              <a:buClr>
                <a:srgbClr val="1F497D">
                  <a:lumMod val="60000"/>
                  <a:lumOff val="40000"/>
                </a:srgbClr>
              </a:buClr>
              <a:buSzPct val="90000"/>
              <a:buFont typeface="Wingdings 2" panose="05020102010507070707" pitchFamily="18" charset="2"/>
              <a:buChar char=""/>
              <a:tabLst/>
              <a:defRPr/>
            </a:pPr>
            <a:r>
              <a:rPr lang="en-US" sz="2400" dirty="0"/>
              <a:t>Isoniazid and the </a:t>
            </a:r>
            <a:r>
              <a:rPr lang="en-US" sz="2400" dirty="0" err="1"/>
              <a:t>rifamycins</a:t>
            </a:r>
            <a:r>
              <a:rPr lang="en-US" sz="2400" dirty="0"/>
              <a:t> are considered safe in pregnancy</a:t>
            </a:r>
          </a:p>
          <a:p>
            <a:pPr marL="457200" marR="0" lvl="0" indent="-342900" algn="l" defTabSz="457200" rtl="0" eaLnBrk="1" fontAlgn="auto" latinLnBrk="0" hangingPunct="1">
              <a:lnSpc>
                <a:spcPct val="100000"/>
              </a:lnSpc>
              <a:spcBef>
                <a:spcPts val="0"/>
              </a:spcBef>
              <a:spcAft>
                <a:spcPts val="800"/>
              </a:spcAft>
              <a:buClr>
                <a:srgbClr val="1F497D">
                  <a:lumMod val="60000"/>
                  <a:lumOff val="40000"/>
                </a:srgbClr>
              </a:buClr>
              <a:buSzPct val="90000"/>
              <a:buFont typeface="Wingdings 2" panose="05020102010507070707" pitchFamily="18" charset="2"/>
              <a:buChar char=""/>
              <a:tabLst/>
              <a:defRPr/>
            </a:pPr>
            <a:r>
              <a:rPr lang="en-US" sz="2400" dirty="0"/>
              <a:t>3HP has not been studied in pregnant women and should not be prescribed for women who are pregnant or expect to be pregnant in the next 3 months</a:t>
            </a:r>
          </a:p>
          <a:p>
            <a:pPr marL="457200" marR="0" lvl="0" indent="-342900" algn="l" defTabSz="457200" rtl="0" eaLnBrk="1" fontAlgn="auto" latinLnBrk="0" hangingPunct="1">
              <a:lnSpc>
                <a:spcPct val="100000"/>
              </a:lnSpc>
              <a:spcBef>
                <a:spcPts val="0"/>
              </a:spcBef>
              <a:spcAft>
                <a:spcPts val="800"/>
              </a:spcAft>
              <a:buClr>
                <a:srgbClr val="1F497D">
                  <a:lumMod val="60000"/>
                  <a:lumOff val="40000"/>
                </a:srgbClr>
              </a:buClr>
              <a:buSzPct val="90000"/>
              <a:buFont typeface="Wingdings 2" panose="05020102010507070707" pitchFamily="18" charset="2"/>
              <a:buChar char=""/>
              <a:tabLst/>
              <a:defRPr/>
            </a:pPr>
            <a:r>
              <a:rPr lang="en-US" sz="2400" dirty="0"/>
              <a:t>Rifampin monotherapy offers the shortest and most tolerable treatment option and should be considered. </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t>Isoniazid monotherapy should be used with caution in pregnant women, especially those with HIV.</a:t>
            </a:r>
          </a:p>
        </p:txBody>
      </p:sp>
    </p:spTree>
    <p:extLst>
      <p:ext uri="{BB962C8B-B14F-4D97-AF65-F5344CB8AC3E}">
        <p14:creationId xmlns:p14="http://schemas.microsoft.com/office/powerpoint/2010/main" val="3508333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Pregnancy: Treatment Monitoring</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19</a:t>
            </a:fld>
            <a:endParaRPr lang="en-US" dirty="0"/>
          </a:p>
        </p:txBody>
      </p:sp>
      <p:grpSp>
        <p:nvGrpSpPr>
          <p:cNvPr id="25" name="Group 24">
            <a:extLst>
              <a:ext uri="{FF2B5EF4-FFF2-40B4-BE49-F238E27FC236}">
                <a16:creationId xmlns:a16="http://schemas.microsoft.com/office/drawing/2014/main" id="{074BC26B-C394-43BE-8F6B-CCF121468E42}"/>
              </a:ext>
            </a:extLst>
          </p:cNvPr>
          <p:cNvGrpSpPr/>
          <p:nvPr/>
        </p:nvGrpSpPr>
        <p:grpSpPr>
          <a:xfrm>
            <a:off x="0" y="457699"/>
            <a:ext cx="9144000" cy="1544535"/>
            <a:chOff x="0" y="457699"/>
            <a:chExt cx="9144000" cy="1544535"/>
          </a:xfrm>
        </p:grpSpPr>
        <p:sp>
          <p:nvSpPr>
            <p:cNvPr id="26" name="TextBox 25">
              <a:extLst>
                <a:ext uri="{FF2B5EF4-FFF2-40B4-BE49-F238E27FC236}">
                  <a16:creationId xmlns:a16="http://schemas.microsoft.com/office/drawing/2014/main" id="{CE91209E-83EE-40A3-9D3C-454FDFE70F8D}"/>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5: Considerations for Specific Populations:</a:t>
              </a:r>
            </a:p>
            <a:p>
              <a:pPr marL="1143000"/>
              <a:r>
                <a:rPr lang="en-US" sz="2600" b="1" dirty="0">
                  <a:solidFill>
                    <a:schemeClr val="bg1"/>
                  </a:solidFill>
                  <a:latin typeface="Franklin Gothic Book" panose="020B0503020102020204" pitchFamily="34" charset="0"/>
                </a:rPr>
                <a:t>Pregnant, Breastfeeding, and Postpartum Women</a:t>
              </a:r>
            </a:p>
          </p:txBody>
        </p:sp>
        <p:grpSp>
          <p:nvGrpSpPr>
            <p:cNvPr id="27" name="Group 26">
              <a:extLst>
                <a:ext uri="{FF2B5EF4-FFF2-40B4-BE49-F238E27FC236}">
                  <a16:creationId xmlns:a16="http://schemas.microsoft.com/office/drawing/2014/main" id="{DEFCB3B2-2BC6-4C81-A695-1BD826FA850F}"/>
                </a:ext>
              </a:extLst>
            </p:cNvPr>
            <p:cNvGrpSpPr/>
            <p:nvPr/>
          </p:nvGrpSpPr>
          <p:grpSpPr>
            <a:xfrm>
              <a:off x="156803" y="457699"/>
              <a:ext cx="923412" cy="1190625"/>
              <a:chOff x="4063181" y="1194431"/>
              <a:chExt cx="923412" cy="1190625"/>
            </a:xfrm>
          </p:grpSpPr>
          <p:pic>
            <p:nvPicPr>
              <p:cNvPr id="28" name="Picture 27">
                <a:extLst>
                  <a:ext uri="{FF2B5EF4-FFF2-40B4-BE49-F238E27FC236}">
                    <a16:creationId xmlns:a16="http://schemas.microsoft.com/office/drawing/2014/main" id="{17198DA3-D1AD-4F7E-9E9F-04B1EE325191}"/>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9" name="Group 28">
                <a:extLst>
                  <a:ext uri="{FF2B5EF4-FFF2-40B4-BE49-F238E27FC236}">
                    <a16:creationId xmlns:a16="http://schemas.microsoft.com/office/drawing/2014/main" id="{494362B4-84B5-4723-9A0E-A7B8084F52EE}"/>
                  </a:ext>
                </a:extLst>
              </p:cNvPr>
              <p:cNvGrpSpPr/>
              <p:nvPr/>
            </p:nvGrpSpPr>
            <p:grpSpPr>
              <a:xfrm>
                <a:off x="4063181" y="1404932"/>
                <a:ext cx="923412" cy="885066"/>
                <a:chOff x="5906729" y="1518186"/>
                <a:chExt cx="1371600" cy="1211430"/>
              </a:xfrm>
              <a:solidFill>
                <a:schemeClr val="bg1"/>
              </a:solidFill>
            </p:grpSpPr>
            <p:pic>
              <p:nvPicPr>
                <p:cNvPr id="30" name="Graphic 29" descr="Document with solid fill">
                  <a:extLst>
                    <a:ext uri="{FF2B5EF4-FFF2-40B4-BE49-F238E27FC236}">
                      <a16:creationId xmlns:a16="http://schemas.microsoft.com/office/drawing/2014/main" id="{02782CEF-CD1B-4B02-BE83-C78297C9F2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31" name="Graphic 30" descr="Magnifying glass with solid fill">
                  <a:extLst>
                    <a:ext uri="{FF2B5EF4-FFF2-40B4-BE49-F238E27FC236}">
                      <a16:creationId xmlns:a16="http://schemas.microsoft.com/office/drawing/2014/main" id="{D39E6A2B-60DB-4D1F-9271-3FFAEA0BEE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12" name="TextBox 11">
            <a:extLst>
              <a:ext uri="{FF2B5EF4-FFF2-40B4-BE49-F238E27FC236}">
                <a16:creationId xmlns:a16="http://schemas.microsoft.com/office/drawing/2014/main" id="{FADA873E-2252-41A6-8E5B-11E3C4E66274}"/>
              </a:ext>
            </a:extLst>
          </p:cNvPr>
          <p:cNvSpPr txBox="1"/>
          <p:nvPr/>
        </p:nvSpPr>
        <p:spPr>
          <a:xfrm>
            <a:off x="687333" y="2223485"/>
            <a:ext cx="8068291" cy="2780248"/>
          </a:xfrm>
          <a:prstGeom prst="rect">
            <a:avLst/>
          </a:prstGeom>
          <a:noFill/>
        </p:spPr>
        <p:txBody>
          <a:bodyPr wrap="square" rtlCol="0">
            <a:spAutoFit/>
          </a:bodyPr>
          <a:lstStyle/>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t>Some studies have shown an increase in hepatotoxicity in the first 3 months postpartum in women taking isoniazid for LTBI</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t>Consider laboratory monitoring throughout LTBI treatment if the patient is pregnant or in the postpartum period and taking isoniazid</a:t>
            </a:r>
          </a:p>
          <a:p>
            <a:pPr marL="114300" marR="0" lvl="0" algn="l" defTabSz="457200" rtl="0" eaLnBrk="1" fontAlgn="auto" latinLnBrk="0" hangingPunct="1">
              <a:lnSpc>
                <a:spcPct val="100000"/>
              </a:lnSpc>
              <a:spcBef>
                <a:spcPts val="0"/>
              </a:spcBef>
              <a:spcAft>
                <a:spcPts val="400"/>
              </a:spcAft>
              <a:buClr>
                <a:srgbClr val="1F497D">
                  <a:lumMod val="60000"/>
                  <a:lumOff val="40000"/>
                </a:srgbClr>
              </a:buClr>
              <a:buSzPct val="90000"/>
              <a:tabLst/>
              <a:defRPr/>
            </a:pPr>
            <a:endParaRPr lang="en-US" sz="2400" dirty="0"/>
          </a:p>
        </p:txBody>
      </p:sp>
    </p:spTree>
    <p:extLst>
      <p:ext uri="{BB962C8B-B14F-4D97-AF65-F5344CB8AC3E}">
        <p14:creationId xmlns:p14="http://schemas.microsoft.com/office/powerpoint/2010/main" val="676081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5E03E-59F8-1F40-AD67-08B28A3F4433}"/>
              </a:ext>
            </a:extLst>
          </p:cNvPr>
          <p:cNvSpPr>
            <a:spLocks noGrp="1"/>
          </p:cNvSpPr>
          <p:nvPr>
            <p:ph type="title"/>
          </p:nvPr>
        </p:nvSpPr>
        <p:spPr>
          <a:xfrm>
            <a:off x="0" y="0"/>
            <a:ext cx="9144000" cy="1091045"/>
          </a:xfrm>
        </p:spPr>
        <p:txBody>
          <a:bodyPr>
            <a:normAutofit/>
          </a:bodyPr>
          <a:lstStyle/>
          <a:p>
            <a:pPr algn="ctr"/>
            <a:r>
              <a:rPr lang="en-US" dirty="0">
                <a:effectLst/>
              </a:rPr>
              <a:t>What Will I Cover</a:t>
            </a:r>
          </a:p>
        </p:txBody>
      </p:sp>
      <p:sp>
        <p:nvSpPr>
          <p:cNvPr id="3" name="Content Placeholder 2">
            <a:extLst>
              <a:ext uri="{FF2B5EF4-FFF2-40B4-BE49-F238E27FC236}">
                <a16:creationId xmlns:a16="http://schemas.microsoft.com/office/drawing/2014/main" id="{47E45E91-97BB-EF49-9987-9CE2EB39601C}"/>
              </a:ext>
            </a:extLst>
          </p:cNvPr>
          <p:cNvSpPr>
            <a:spLocks noGrp="1"/>
          </p:cNvSpPr>
          <p:nvPr>
            <p:ph idx="1"/>
          </p:nvPr>
        </p:nvSpPr>
        <p:spPr>
          <a:xfrm>
            <a:off x="457200" y="1485899"/>
            <a:ext cx="8229600" cy="4817623"/>
          </a:xfrm>
        </p:spPr>
        <p:txBody>
          <a:bodyPr>
            <a:normAutofit/>
          </a:bodyPr>
          <a:lstStyle/>
          <a:p>
            <a:pPr marL="0" indent="0">
              <a:buNone/>
            </a:pPr>
            <a:r>
              <a:rPr lang="en-US" sz="2800" dirty="0">
                <a:latin typeface="+mn-lt"/>
              </a:rPr>
              <a:t>Through the description of actual cases: </a:t>
            </a:r>
          </a:p>
          <a:p>
            <a:pPr lvl="1"/>
            <a:r>
              <a:rPr lang="en-US" sz="2000" dirty="0">
                <a:latin typeface="+mn-lt"/>
              </a:rPr>
              <a:t> </a:t>
            </a:r>
            <a:r>
              <a:rPr lang="en-US" sz="2400" dirty="0">
                <a:latin typeface="+mn-lt"/>
              </a:rPr>
              <a:t>Describe the diagnosis of LTBI </a:t>
            </a:r>
          </a:p>
          <a:p>
            <a:pPr lvl="2"/>
            <a:r>
              <a:rPr lang="en-US" sz="2200" dirty="0">
                <a:latin typeface="+mn-lt"/>
              </a:rPr>
              <a:t>Identify persons and populations to test in specific situations</a:t>
            </a:r>
          </a:p>
          <a:p>
            <a:pPr lvl="1"/>
            <a:r>
              <a:rPr lang="en-US" sz="2400" dirty="0">
                <a:latin typeface="+mn-lt"/>
              </a:rPr>
              <a:t>Determine whom to treat</a:t>
            </a:r>
          </a:p>
          <a:p>
            <a:pPr lvl="2"/>
            <a:r>
              <a:rPr lang="en-US" sz="2200" dirty="0">
                <a:latin typeface="+mn-lt"/>
              </a:rPr>
              <a:t>Identify those at risk of progression to TB disease</a:t>
            </a:r>
          </a:p>
          <a:p>
            <a:pPr lvl="1"/>
            <a:r>
              <a:rPr lang="en-US" sz="2400" dirty="0">
                <a:latin typeface="+mn-lt"/>
              </a:rPr>
              <a:t>Review LTBI treatment options</a:t>
            </a:r>
          </a:p>
          <a:p>
            <a:pPr lvl="2"/>
            <a:r>
              <a:rPr lang="en-US" sz="2200" dirty="0">
                <a:latin typeface="+mn-lt"/>
              </a:rPr>
              <a:t>Determine which regimen to choose in a given situation</a:t>
            </a:r>
          </a:p>
          <a:p>
            <a:pPr lvl="1"/>
            <a:r>
              <a:rPr lang="en-US" sz="2400" dirty="0">
                <a:latin typeface="+mn-lt"/>
              </a:rPr>
              <a:t>Describe monitoring and management of treatment </a:t>
            </a:r>
          </a:p>
          <a:p>
            <a:pPr lvl="2"/>
            <a:r>
              <a:rPr lang="en-US" sz="2200" dirty="0">
                <a:latin typeface="+mn-lt"/>
              </a:rPr>
              <a:t>Discuss alternative regimens and management needs in specific situations </a:t>
            </a:r>
          </a:p>
          <a:p>
            <a:pPr marL="914400" lvl="2" indent="0">
              <a:buNone/>
            </a:pPr>
            <a:endParaRPr lang="en-US" sz="1600" dirty="0"/>
          </a:p>
          <a:p>
            <a:pPr lvl="2"/>
            <a:endParaRPr lang="en-US" sz="2000" dirty="0"/>
          </a:p>
          <a:p>
            <a:pPr lvl="1"/>
            <a:endParaRPr lang="en-US" sz="2000" dirty="0"/>
          </a:p>
          <a:p>
            <a:pPr marL="0" indent="0">
              <a:buNone/>
            </a:pPr>
            <a:endParaRPr lang="en-US" dirty="0"/>
          </a:p>
        </p:txBody>
      </p:sp>
    </p:spTree>
    <p:extLst>
      <p:ext uri="{BB962C8B-B14F-4D97-AF65-F5344CB8AC3E}">
        <p14:creationId xmlns:p14="http://schemas.microsoft.com/office/powerpoint/2010/main" val="9285291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Pregnancy: Treatment Options</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20</a:t>
            </a:fld>
            <a:endParaRPr lang="en-US" dirty="0"/>
          </a:p>
        </p:txBody>
      </p:sp>
      <p:grpSp>
        <p:nvGrpSpPr>
          <p:cNvPr id="25" name="Group 24">
            <a:extLst>
              <a:ext uri="{FF2B5EF4-FFF2-40B4-BE49-F238E27FC236}">
                <a16:creationId xmlns:a16="http://schemas.microsoft.com/office/drawing/2014/main" id="{074BC26B-C394-43BE-8F6B-CCF121468E42}"/>
              </a:ext>
            </a:extLst>
          </p:cNvPr>
          <p:cNvGrpSpPr/>
          <p:nvPr/>
        </p:nvGrpSpPr>
        <p:grpSpPr>
          <a:xfrm>
            <a:off x="0" y="457699"/>
            <a:ext cx="9144000" cy="1544535"/>
            <a:chOff x="0" y="457699"/>
            <a:chExt cx="9144000" cy="1544535"/>
          </a:xfrm>
        </p:grpSpPr>
        <p:sp>
          <p:nvSpPr>
            <p:cNvPr id="26" name="TextBox 25">
              <a:extLst>
                <a:ext uri="{FF2B5EF4-FFF2-40B4-BE49-F238E27FC236}">
                  <a16:creationId xmlns:a16="http://schemas.microsoft.com/office/drawing/2014/main" id="{CE91209E-83EE-40A3-9D3C-454FDFE70F8D}"/>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5: Considerations for Specific Populations:</a:t>
              </a:r>
            </a:p>
            <a:p>
              <a:pPr marL="1143000"/>
              <a:r>
                <a:rPr lang="en-US" sz="2600" b="1" dirty="0">
                  <a:solidFill>
                    <a:schemeClr val="bg1"/>
                  </a:solidFill>
                  <a:latin typeface="Franklin Gothic Book" panose="020B0503020102020204" pitchFamily="34" charset="0"/>
                </a:rPr>
                <a:t>Pregnant, Breastfeeding, and Postpartum Women</a:t>
              </a:r>
            </a:p>
          </p:txBody>
        </p:sp>
        <p:grpSp>
          <p:nvGrpSpPr>
            <p:cNvPr id="27" name="Group 26">
              <a:extLst>
                <a:ext uri="{FF2B5EF4-FFF2-40B4-BE49-F238E27FC236}">
                  <a16:creationId xmlns:a16="http://schemas.microsoft.com/office/drawing/2014/main" id="{DEFCB3B2-2BC6-4C81-A695-1BD826FA850F}"/>
                </a:ext>
              </a:extLst>
            </p:cNvPr>
            <p:cNvGrpSpPr/>
            <p:nvPr/>
          </p:nvGrpSpPr>
          <p:grpSpPr>
            <a:xfrm>
              <a:off x="156803" y="457699"/>
              <a:ext cx="923412" cy="1190625"/>
              <a:chOff x="4063181" y="1194431"/>
              <a:chExt cx="923412" cy="1190625"/>
            </a:xfrm>
          </p:grpSpPr>
          <p:pic>
            <p:nvPicPr>
              <p:cNvPr id="28" name="Picture 27">
                <a:extLst>
                  <a:ext uri="{FF2B5EF4-FFF2-40B4-BE49-F238E27FC236}">
                    <a16:creationId xmlns:a16="http://schemas.microsoft.com/office/drawing/2014/main" id="{17198DA3-D1AD-4F7E-9E9F-04B1EE325191}"/>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9" name="Group 28">
                <a:extLst>
                  <a:ext uri="{FF2B5EF4-FFF2-40B4-BE49-F238E27FC236}">
                    <a16:creationId xmlns:a16="http://schemas.microsoft.com/office/drawing/2014/main" id="{494362B4-84B5-4723-9A0E-A7B8084F52EE}"/>
                  </a:ext>
                </a:extLst>
              </p:cNvPr>
              <p:cNvGrpSpPr/>
              <p:nvPr/>
            </p:nvGrpSpPr>
            <p:grpSpPr>
              <a:xfrm>
                <a:off x="4063181" y="1404932"/>
                <a:ext cx="923412" cy="885066"/>
                <a:chOff x="5906729" y="1518186"/>
                <a:chExt cx="1371600" cy="1211430"/>
              </a:xfrm>
              <a:solidFill>
                <a:schemeClr val="bg1"/>
              </a:solidFill>
            </p:grpSpPr>
            <p:pic>
              <p:nvPicPr>
                <p:cNvPr id="30" name="Graphic 29" descr="Document with solid fill">
                  <a:extLst>
                    <a:ext uri="{FF2B5EF4-FFF2-40B4-BE49-F238E27FC236}">
                      <a16:creationId xmlns:a16="http://schemas.microsoft.com/office/drawing/2014/main" id="{02782CEF-CD1B-4B02-BE83-C78297C9F2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31" name="Graphic 30" descr="Magnifying glass with solid fill">
                  <a:extLst>
                    <a:ext uri="{FF2B5EF4-FFF2-40B4-BE49-F238E27FC236}">
                      <a16:creationId xmlns:a16="http://schemas.microsoft.com/office/drawing/2014/main" id="{D39E6A2B-60DB-4D1F-9271-3FFAEA0BEE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12" name="TextBox 11">
            <a:extLst>
              <a:ext uri="{FF2B5EF4-FFF2-40B4-BE49-F238E27FC236}">
                <a16:creationId xmlns:a16="http://schemas.microsoft.com/office/drawing/2014/main" id="{FADA873E-2252-41A6-8E5B-11E3C4E66274}"/>
              </a:ext>
            </a:extLst>
          </p:cNvPr>
          <p:cNvSpPr txBox="1"/>
          <p:nvPr/>
        </p:nvSpPr>
        <p:spPr>
          <a:xfrm>
            <a:off x="687333" y="2223485"/>
            <a:ext cx="8068291" cy="2041585"/>
          </a:xfrm>
          <a:prstGeom prst="rect">
            <a:avLst/>
          </a:prstGeom>
          <a:noFill/>
        </p:spPr>
        <p:txBody>
          <a:bodyPr wrap="square" rtlCol="0">
            <a:spAutoFit/>
          </a:bodyPr>
          <a:lstStyle/>
          <a:p>
            <a:pPr marL="457200" marR="0" lvl="0" indent="-342900" algn="l" defTabSz="457200" rtl="0" eaLnBrk="1" fontAlgn="auto" latinLnBrk="0" hangingPunct="1">
              <a:lnSpc>
                <a:spcPct val="100000"/>
              </a:lnSpc>
              <a:spcBef>
                <a:spcPts val="0"/>
              </a:spcBef>
              <a:spcAft>
                <a:spcPts val="800"/>
              </a:spcAft>
              <a:buClr>
                <a:srgbClr val="1F497D">
                  <a:lumMod val="60000"/>
                  <a:lumOff val="40000"/>
                </a:srgbClr>
              </a:buClr>
              <a:buSzPct val="90000"/>
              <a:buFont typeface="Wingdings 2" panose="05020102010507070707" pitchFamily="18" charset="2"/>
              <a:buChar char=""/>
              <a:tabLst/>
              <a:defRPr/>
            </a:pPr>
            <a:r>
              <a:rPr lang="en-US" sz="2400" dirty="0"/>
              <a:t>Many experts recommend treating pregnant women for LTBI after the first trimester, other experts may delay until 2 to 3 months after delivery</a:t>
            </a:r>
          </a:p>
          <a:p>
            <a:pPr marL="457200" marR="0" lvl="0" indent="-342900" algn="l" defTabSz="457200" rtl="0" eaLnBrk="1" fontAlgn="auto" latinLnBrk="0" hangingPunct="1">
              <a:lnSpc>
                <a:spcPct val="100000"/>
              </a:lnSpc>
              <a:spcBef>
                <a:spcPts val="0"/>
              </a:spcBef>
              <a:spcAft>
                <a:spcPts val="800"/>
              </a:spcAft>
              <a:buClr>
                <a:srgbClr val="1F497D">
                  <a:lumMod val="60000"/>
                  <a:lumOff val="40000"/>
                </a:srgbClr>
              </a:buClr>
              <a:buSzPct val="90000"/>
              <a:buFont typeface="Wingdings 2" panose="05020102010507070707" pitchFamily="18" charset="2"/>
              <a:buChar char=""/>
              <a:tabLst/>
              <a:defRPr/>
            </a:pPr>
            <a:r>
              <a:rPr lang="en-US" sz="2400" dirty="0"/>
              <a:t>If the pregnant woman is a recent contact or HIV-infected, immediate treatment should be considered</a:t>
            </a:r>
          </a:p>
        </p:txBody>
      </p:sp>
    </p:spTree>
    <p:extLst>
      <p:ext uri="{BB962C8B-B14F-4D97-AF65-F5344CB8AC3E}">
        <p14:creationId xmlns:p14="http://schemas.microsoft.com/office/powerpoint/2010/main" val="33143237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FF79B96-5C67-884E-A04C-513BD93CC8F7}"/>
              </a:ext>
            </a:extLst>
          </p:cNvPr>
          <p:cNvSpPr txBox="1"/>
          <p:nvPr/>
        </p:nvSpPr>
        <p:spPr>
          <a:xfrm>
            <a:off x="439807" y="4301158"/>
            <a:ext cx="184731" cy="300082"/>
          </a:xfrm>
          <a:prstGeom prst="rect">
            <a:avLst/>
          </a:prstGeom>
          <a:noFill/>
        </p:spPr>
        <p:txBody>
          <a:bodyPr wrap="none" rtlCol="0">
            <a:spAutoFit/>
          </a:bodyPr>
          <a:lstStyle/>
          <a:p>
            <a:endParaRPr lang="en-US" sz="1350" dirty="0"/>
          </a:p>
        </p:txBody>
      </p:sp>
      <p:sp>
        <p:nvSpPr>
          <p:cNvPr id="10" name="Title 1">
            <a:extLst>
              <a:ext uri="{FF2B5EF4-FFF2-40B4-BE49-F238E27FC236}">
                <a16:creationId xmlns:a16="http://schemas.microsoft.com/office/drawing/2014/main" id="{3DBB2367-F196-4608-B549-73C26C556CDD}"/>
              </a:ext>
            </a:extLst>
          </p:cNvPr>
          <p:cNvSpPr>
            <a:spLocks noGrp="1"/>
          </p:cNvSpPr>
          <p:nvPr>
            <p:ph type="title"/>
          </p:nvPr>
        </p:nvSpPr>
        <p:spPr>
          <a:xfrm>
            <a:off x="0" y="0"/>
            <a:ext cx="9144000" cy="1205802"/>
          </a:xfrm>
        </p:spPr>
        <p:txBody>
          <a:bodyPr/>
          <a:lstStyle/>
          <a:p>
            <a:pPr marL="1143000" algn="l"/>
            <a:r>
              <a:rPr lang="en-US" dirty="0"/>
              <a:t>Case 2: 36-year-old woman</a:t>
            </a:r>
          </a:p>
        </p:txBody>
      </p:sp>
      <p:sp>
        <p:nvSpPr>
          <p:cNvPr id="13" name="Content Placeholder 2">
            <a:extLst>
              <a:ext uri="{FF2B5EF4-FFF2-40B4-BE49-F238E27FC236}">
                <a16:creationId xmlns:a16="http://schemas.microsoft.com/office/drawing/2014/main" id="{02F535D0-223C-4568-A305-07042933B3E7}"/>
              </a:ext>
            </a:extLst>
          </p:cNvPr>
          <p:cNvSpPr>
            <a:spLocks noGrp="1"/>
          </p:cNvSpPr>
          <p:nvPr>
            <p:ph sz="half" idx="1"/>
          </p:nvPr>
        </p:nvSpPr>
        <p:spPr>
          <a:xfrm>
            <a:off x="457200" y="1600200"/>
            <a:ext cx="4851176" cy="4259826"/>
          </a:xfrm>
          <a:solidFill>
            <a:schemeClr val="accent3">
              <a:lumMod val="20000"/>
              <a:lumOff val="80000"/>
            </a:schemeClr>
          </a:solidFill>
        </p:spPr>
        <p:txBody>
          <a:bodyPr>
            <a:normAutofit/>
          </a:bodyPr>
          <a:lstStyle/>
          <a:p>
            <a:endParaRPr lang="en-US" sz="1800" dirty="0"/>
          </a:p>
          <a:p>
            <a:r>
              <a:rPr lang="en-US" sz="2400" dirty="0">
                <a:latin typeface="+mn-lt"/>
              </a:rPr>
              <a:t>Patient from China, referred for evaluation for recent immigration to the United States 6 months ago</a:t>
            </a:r>
          </a:p>
          <a:p>
            <a:r>
              <a:rPr lang="en-US" sz="2400" dirty="0">
                <a:latin typeface="+mn-lt"/>
              </a:rPr>
              <a:t>Patient pregnant, first trimester, no history of TB exposure</a:t>
            </a:r>
          </a:p>
          <a:p>
            <a:r>
              <a:rPr lang="en-US" sz="2400" dirty="0">
                <a:latin typeface="+mn-lt"/>
              </a:rPr>
              <a:t>CXR from China was normal</a:t>
            </a:r>
          </a:p>
          <a:p>
            <a:r>
              <a:rPr lang="en-US" sz="2400" dirty="0">
                <a:latin typeface="+mn-lt"/>
              </a:rPr>
              <a:t>Denies any fever, chills, cough or weight loss</a:t>
            </a:r>
          </a:p>
          <a:p>
            <a:pPr marL="0" indent="0">
              <a:buNone/>
            </a:pPr>
            <a:endParaRPr lang="en-US" dirty="0"/>
          </a:p>
          <a:p>
            <a:pPr marL="0" indent="0">
              <a:buNone/>
            </a:pPr>
            <a:endParaRPr lang="en-US" dirty="0"/>
          </a:p>
          <a:p>
            <a:endParaRPr lang="en-US" dirty="0"/>
          </a:p>
          <a:p>
            <a:pPr marL="0" indent="0">
              <a:buNone/>
            </a:pPr>
            <a:endParaRPr lang="en-US" dirty="0"/>
          </a:p>
        </p:txBody>
      </p:sp>
      <p:pic>
        <p:nvPicPr>
          <p:cNvPr id="14" name="Picture 13">
            <a:extLst>
              <a:ext uri="{FF2B5EF4-FFF2-40B4-BE49-F238E27FC236}">
                <a16:creationId xmlns:a16="http://schemas.microsoft.com/office/drawing/2014/main" id="{59083BD6-6DF7-443C-A9B0-77D10EF21A96}"/>
              </a:ext>
            </a:extLst>
          </p:cNvPr>
          <p:cNvPicPr>
            <a:picLocks noChangeAspect="1"/>
          </p:cNvPicPr>
          <p:nvPr/>
        </p:nvPicPr>
        <p:blipFill>
          <a:blip r:embed="rId3"/>
          <a:stretch>
            <a:fillRect/>
          </a:stretch>
        </p:blipFill>
        <p:spPr>
          <a:xfrm>
            <a:off x="167338" y="460986"/>
            <a:ext cx="914400" cy="1190625"/>
          </a:xfrm>
          <a:prstGeom prst="rect">
            <a:avLst/>
          </a:prstGeom>
        </p:spPr>
      </p:pic>
      <p:sp>
        <p:nvSpPr>
          <p:cNvPr id="15" name="Content Placeholder 4">
            <a:extLst>
              <a:ext uri="{FF2B5EF4-FFF2-40B4-BE49-F238E27FC236}">
                <a16:creationId xmlns:a16="http://schemas.microsoft.com/office/drawing/2014/main" id="{378DF5A9-E896-472A-91AF-AB8CB43B7DF7}"/>
              </a:ext>
            </a:extLst>
          </p:cNvPr>
          <p:cNvSpPr txBox="1">
            <a:spLocks/>
          </p:cNvSpPr>
          <p:nvPr/>
        </p:nvSpPr>
        <p:spPr>
          <a:xfrm>
            <a:off x="5558912" y="1609825"/>
            <a:ext cx="3328219" cy="4250201"/>
          </a:xfrm>
          <a:prstGeom prst="rect">
            <a:avLst/>
          </a:prstGeom>
          <a:solidFill>
            <a:schemeClr val="accent1">
              <a:lumMod val="20000"/>
              <a:lumOff val="80000"/>
            </a:schemeClr>
          </a:solidFill>
        </p:spPr>
        <p:txBody>
          <a:bodyPr vert="horz" lIns="91440" tIns="45720" rIns="91440" bIns="45720" rtlCol="0">
            <a:normAutofit/>
          </a:bodyPr>
          <a:lstStyle>
            <a:lvl1pPr marL="342900" indent="-342900" algn="l" defTabSz="457200" rtl="0" eaLnBrk="1" latinLnBrk="0" hangingPunct="1">
              <a:spcBef>
                <a:spcPct val="20000"/>
              </a:spcBef>
              <a:buClr>
                <a:schemeClr val="accent1"/>
              </a:buClr>
              <a:buFont typeface="Arial"/>
              <a:buChar char="•"/>
              <a:defRPr sz="2800" kern="1200">
                <a:solidFill>
                  <a:schemeClr val="tx1">
                    <a:lumMod val="75000"/>
                    <a:lumOff val="25000"/>
                  </a:schemeClr>
                </a:solidFill>
                <a:latin typeface="Franklin Gothic Book"/>
                <a:ea typeface="+mn-ea"/>
                <a:cs typeface="Franklin Gothic Book"/>
              </a:defRPr>
            </a:lvl1pPr>
            <a:lvl2pPr marL="742950" indent="-285750" algn="l" defTabSz="457200" rtl="0" eaLnBrk="1" latinLnBrk="0" hangingPunct="1">
              <a:spcBef>
                <a:spcPct val="20000"/>
              </a:spcBef>
              <a:buClr>
                <a:schemeClr val="tx2">
                  <a:lumMod val="40000"/>
                  <a:lumOff val="60000"/>
                </a:schemeClr>
              </a:buClr>
              <a:buFont typeface="Wingdings" charset="2"/>
              <a:buChar char="§"/>
              <a:defRPr sz="2400" kern="1200">
                <a:solidFill>
                  <a:schemeClr val="tx1">
                    <a:lumMod val="75000"/>
                    <a:lumOff val="25000"/>
                  </a:schemeClr>
                </a:solidFill>
                <a:latin typeface="Franklin Gothic Book"/>
                <a:ea typeface="+mn-ea"/>
                <a:cs typeface="Franklin Gothic Book"/>
              </a:defRPr>
            </a:lvl2pPr>
            <a:lvl3pPr marL="1143000" indent="-228600" algn="l" defTabSz="457200" rtl="0" eaLnBrk="1" latinLnBrk="0" hangingPunct="1">
              <a:spcBef>
                <a:spcPct val="20000"/>
              </a:spcBef>
              <a:buClr>
                <a:schemeClr val="accent1"/>
              </a:buClr>
              <a:buFont typeface="Arial"/>
              <a:buChar char="•"/>
              <a:defRPr sz="2000" kern="1200">
                <a:solidFill>
                  <a:schemeClr val="tx1">
                    <a:lumMod val="75000"/>
                    <a:lumOff val="25000"/>
                  </a:schemeClr>
                </a:solidFill>
                <a:latin typeface="Franklin Gothic Book"/>
                <a:ea typeface="+mn-ea"/>
                <a:cs typeface="Franklin Gothic Book"/>
              </a:defRPr>
            </a:lvl3pPr>
            <a:lvl4pPr marL="1600200" indent="-228600" algn="l" defTabSz="457200" rtl="0" eaLnBrk="1" latinLnBrk="0" hangingPunct="1">
              <a:spcBef>
                <a:spcPct val="20000"/>
              </a:spcBef>
              <a:buClr>
                <a:schemeClr val="bg1">
                  <a:lumMod val="50000"/>
                </a:schemeClr>
              </a:buClr>
              <a:buFont typeface="Wingdings" charset="2"/>
              <a:buChar char="§"/>
              <a:defRPr sz="1800" kern="1200">
                <a:solidFill>
                  <a:schemeClr val="tx1">
                    <a:lumMod val="75000"/>
                    <a:lumOff val="25000"/>
                  </a:schemeClr>
                </a:solidFill>
                <a:latin typeface="Franklin Gothic Book"/>
                <a:ea typeface="+mn-ea"/>
                <a:cs typeface="Franklin Gothic Book"/>
              </a:defRPr>
            </a:lvl4pPr>
            <a:lvl5pPr marL="2057400" indent="-228600" algn="l" defTabSz="457200" rtl="0" eaLnBrk="1" latinLnBrk="0" hangingPunct="1">
              <a:spcBef>
                <a:spcPct val="20000"/>
              </a:spcBef>
              <a:buClr>
                <a:schemeClr val="tx2">
                  <a:lumMod val="60000"/>
                  <a:lumOff val="40000"/>
                </a:schemeClr>
              </a:buClr>
              <a:buFont typeface="Arial"/>
              <a:buChar char="•"/>
              <a:defRPr sz="1800" kern="1200">
                <a:solidFill>
                  <a:schemeClr val="tx1">
                    <a:lumMod val="75000"/>
                    <a:lumOff val="25000"/>
                  </a:schemeClr>
                </a:solidFill>
                <a:latin typeface="Franklin Gothic Book"/>
                <a:ea typeface="+mn-ea"/>
                <a:cs typeface="Franklin Gothic Book"/>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205740" indent="0">
              <a:spcBef>
                <a:spcPts val="2400"/>
              </a:spcBef>
              <a:buNone/>
            </a:pPr>
            <a:br>
              <a:rPr lang="en-US" sz="2200" dirty="0">
                <a:latin typeface="+mn-lt"/>
              </a:rPr>
            </a:br>
            <a:r>
              <a:rPr lang="en-US" sz="2200" dirty="0">
                <a:latin typeface="+mn-lt"/>
              </a:rPr>
              <a:t>QFT-G test was done, and it was reactive</a:t>
            </a:r>
          </a:p>
          <a:p>
            <a:pPr marL="205740" indent="0">
              <a:spcBef>
                <a:spcPts val="1600"/>
              </a:spcBef>
              <a:buNone/>
            </a:pPr>
            <a:r>
              <a:rPr lang="en-US" sz="2200" dirty="0">
                <a:latin typeface="+mn-lt"/>
              </a:rPr>
              <a:t>CXR was done during the second trimester, and it was normal</a:t>
            </a:r>
          </a:p>
          <a:p>
            <a:pPr marL="205740" indent="0">
              <a:spcBef>
                <a:spcPts val="1600"/>
              </a:spcBef>
              <a:buNone/>
            </a:pPr>
            <a:r>
              <a:rPr lang="en-US" sz="2200" dirty="0">
                <a:latin typeface="+mn-lt"/>
              </a:rPr>
              <a:t>Patient completed 4R during the third trimester without problems</a:t>
            </a:r>
          </a:p>
          <a:p>
            <a:endParaRPr lang="en-US" dirty="0"/>
          </a:p>
        </p:txBody>
      </p:sp>
      <p:sp>
        <p:nvSpPr>
          <p:cNvPr id="16" name="Arrow: Pentagon 15">
            <a:extLst>
              <a:ext uri="{FF2B5EF4-FFF2-40B4-BE49-F238E27FC236}">
                <a16:creationId xmlns:a16="http://schemas.microsoft.com/office/drawing/2014/main" id="{238B3E05-B925-455B-94FF-479F6021C119}"/>
              </a:ext>
            </a:extLst>
          </p:cNvPr>
          <p:cNvSpPr/>
          <p:nvPr/>
        </p:nvSpPr>
        <p:spPr>
          <a:xfrm>
            <a:off x="5308376" y="1609826"/>
            <a:ext cx="400665" cy="4250200"/>
          </a:xfrm>
          <a:prstGeom prst="homePlate">
            <a:avLst>
              <a:gd name="adj" fmla="val 43031"/>
            </a:avLst>
          </a:prstGeom>
          <a:solidFill>
            <a:schemeClr val="tx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1675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FF79B96-5C67-884E-A04C-513BD93CC8F7}"/>
              </a:ext>
            </a:extLst>
          </p:cNvPr>
          <p:cNvSpPr txBox="1"/>
          <p:nvPr/>
        </p:nvSpPr>
        <p:spPr>
          <a:xfrm>
            <a:off x="439807" y="4301158"/>
            <a:ext cx="184731" cy="300082"/>
          </a:xfrm>
          <a:prstGeom prst="rect">
            <a:avLst/>
          </a:prstGeom>
          <a:noFill/>
        </p:spPr>
        <p:txBody>
          <a:bodyPr wrap="none" rtlCol="0">
            <a:spAutoFit/>
          </a:bodyPr>
          <a:lstStyle/>
          <a:p>
            <a:endParaRPr lang="en-US" sz="1350" dirty="0"/>
          </a:p>
        </p:txBody>
      </p:sp>
      <p:sp>
        <p:nvSpPr>
          <p:cNvPr id="10" name="Title 1">
            <a:extLst>
              <a:ext uri="{FF2B5EF4-FFF2-40B4-BE49-F238E27FC236}">
                <a16:creationId xmlns:a16="http://schemas.microsoft.com/office/drawing/2014/main" id="{3DBB2367-F196-4608-B549-73C26C556CDD}"/>
              </a:ext>
            </a:extLst>
          </p:cNvPr>
          <p:cNvSpPr>
            <a:spLocks noGrp="1"/>
          </p:cNvSpPr>
          <p:nvPr>
            <p:ph type="title"/>
          </p:nvPr>
        </p:nvSpPr>
        <p:spPr>
          <a:xfrm>
            <a:off x="0" y="0"/>
            <a:ext cx="9144000" cy="1205802"/>
          </a:xfrm>
        </p:spPr>
        <p:txBody>
          <a:bodyPr/>
          <a:lstStyle/>
          <a:p>
            <a:pPr marL="1143000" algn="l"/>
            <a:r>
              <a:rPr lang="en-US" dirty="0"/>
              <a:t>Case 3: 64-year-old man</a:t>
            </a:r>
          </a:p>
        </p:txBody>
      </p:sp>
      <p:sp>
        <p:nvSpPr>
          <p:cNvPr id="13" name="Content Placeholder 2">
            <a:extLst>
              <a:ext uri="{FF2B5EF4-FFF2-40B4-BE49-F238E27FC236}">
                <a16:creationId xmlns:a16="http://schemas.microsoft.com/office/drawing/2014/main" id="{02F535D0-223C-4568-A305-07042933B3E7}"/>
              </a:ext>
            </a:extLst>
          </p:cNvPr>
          <p:cNvSpPr>
            <a:spLocks noGrp="1"/>
          </p:cNvSpPr>
          <p:nvPr>
            <p:ph sz="half" idx="1"/>
          </p:nvPr>
        </p:nvSpPr>
        <p:spPr>
          <a:xfrm>
            <a:off x="457199" y="1600200"/>
            <a:ext cx="8246994" cy="4259826"/>
          </a:xfrm>
          <a:solidFill>
            <a:schemeClr val="accent3">
              <a:lumMod val="20000"/>
              <a:lumOff val="80000"/>
            </a:schemeClr>
          </a:solidFill>
        </p:spPr>
        <p:txBody>
          <a:bodyPr>
            <a:normAutofit fontScale="25000" lnSpcReduction="20000"/>
          </a:bodyPr>
          <a:lstStyle/>
          <a:p>
            <a:endParaRPr lang="en-US" sz="1800" dirty="0"/>
          </a:p>
          <a:p>
            <a:pPr marL="457200" marR="0" lvl="0" indent="-342900" algn="l" defTabSz="457200" rtl="0" eaLnBrk="1" fontAlgn="auto" latinLnBrk="0" hangingPunct="1">
              <a:lnSpc>
                <a:spcPct val="100000"/>
              </a:lnSpc>
              <a:spcBef>
                <a:spcPts val="0"/>
              </a:spcBef>
              <a:spcAft>
                <a:spcPts val="500"/>
              </a:spcAft>
              <a:buClr>
                <a:srgbClr val="1F497D">
                  <a:lumMod val="60000"/>
                  <a:lumOff val="40000"/>
                </a:srgbClr>
              </a:buClr>
              <a:buSzPct val="90000"/>
              <a:buFont typeface="Wingdings 2" panose="05020102010507070707" pitchFamily="18" charset="2"/>
              <a:buChar char=""/>
              <a:tabLst/>
              <a:defRPr/>
            </a:pPr>
            <a:r>
              <a:rPr lang="en-US" sz="9600" dirty="0">
                <a:latin typeface="+mn-lt"/>
              </a:rPr>
              <a:t>Patient born in the United States, Native American, with history of DMII, HTN, renal transplant for ESRD, on immunosuppression</a:t>
            </a:r>
          </a:p>
          <a:p>
            <a:pPr marL="457200" marR="0" lvl="0" indent="-342900" algn="l" defTabSz="457200" rtl="0" eaLnBrk="1" fontAlgn="auto" latinLnBrk="0" hangingPunct="1">
              <a:lnSpc>
                <a:spcPct val="100000"/>
              </a:lnSpc>
              <a:spcBef>
                <a:spcPts val="0"/>
              </a:spcBef>
              <a:spcAft>
                <a:spcPts val="500"/>
              </a:spcAft>
              <a:buClr>
                <a:srgbClr val="1F497D">
                  <a:lumMod val="60000"/>
                  <a:lumOff val="40000"/>
                </a:srgbClr>
              </a:buClr>
              <a:buSzPct val="90000"/>
              <a:buFont typeface="Wingdings 2" panose="05020102010507070707" pitchFamily="18" charset="2"/>
              <a:buChar char=""/>
              <a:tabLst/>
              <a:defRPr/>
            </a:pPr>
            <a:r>
              <a:rPr lang="en-US" sz="9600" dirty="0">
                <a:latin typeface="+mn-lt"/>
              </a:rPr>
              <a:t>9/30/2020 Wife diagnosed with pulmonary TB, AFB smear positive, cavitary disease </a:t>
            </a:r>
          </a:p>
          <a:p>
            <a:pPr marL="457200" marR="0" lvl="0" indent="-342900" algn="l" defTabSz="457200" rtl="0" eaLnBrk="1" fontAlgn="auto" latinLnBrk="0" hangingPunct="1">
              <a:lnSpc>
                <a:spcPct val="100000"/>
              </a:lnSpc>
              <a:spcBef>
                <a:spcPts val="0"/>
              </a:spcBef>
              <a:spcAft>
                <a:spcPts val="500"/>
              </a:spcAft>
              <a:buClr>
                <a:srgbClr val="1F497D">
                  <a:lumMod val="60000"/>
                  <a:lumOff val="40000"/>
                </a:srgbClr>
              </a:buClr>
              <a:buSzPct val="90000"/>
              <a:buFont typeface="Wingdings 2" panose="05020102010507070707" pitchFamily="18" charset="2"/>
              <a:buChar char=""/>
              <a:tabLst/>
              <a:defRPr/>
            </a:pPr>
            <a:r>
              <a:rPr lang="en-US" sz="9600" dirty="0">
                <a:latin typeface="+mn-lt"/>
              </a:rPr>
              <a:t>Patient had no symptoms, normal physical exam</a:t>
            </a:r>
          </a:p>
          <a:p>
            <a:pPr marL="457200" marR="0" lvl="0" indent="-342900" algn="l" defTabSz="457200" rtl="0" eaLnBrk="1" fontAlgn="auto" latinLnBrk="0" hangingPunct="1">
              <a:lnSpc>
                <a:spcPct val="100000"/>
              </a:lnSpc>
              <a:spcBef>
                <a:spcPts val="0"/>
              </a:spcBef>
              <a:spcAft>
                <a:spcPts val="500"/>
              </a:spcAft>
              <a:buClr>
                <a:srgbClr val="1F497D">
                  <a:lumMod val="60000"/>
                  <a:lumOff val="40000"/>
                </a:srgbClr>
              </a:buClr>
              <a:buSzPct val="90000"/>
              <a:buFont typeface="Wingdings 2" panose="05020102010507070707" pitchFamily="18" charset="2"/>
              <a:buChar char=""/>
              <a:tabLst/>
              <a:defRPr/>
            </a:pPr>
            <a:r>
              <a:rPr lang="en-US" sz="9600" dirty="0">
                <a:latin typeface="+mn-lt"/>
              </a:rPr>
              <a:t>10/15/2020 TST was negative</a:t>
            </a:r>
          </a:p>
          <a:p>
            <a:pPr marL="457200" lvl="0">
              <a:spcBef>
                <a:spcPts val="0"/>
              </a:spcBef>
              <a:spcAft>
                <a:spcPts val="500"/>
              </a:spcAft>
              <a:buClr>
                <a:srgbClr val="1F497D">
                  <a:lumMod val="60000"/>
                  <a:lumOff val="40000"/>
                </a:srgbClr>
              </a:buClr>
              <a:buSzPct val="90000"/>
              <a:buFont typeface="Wingdings 2" panose="05020102010507070707" pitchFamily="18" charset="2"/>
              <a:buChar char=""/>
              <a:defRPr/>
            </a:pPr>
            <a:r>
              <a:rPr lang="en-US" sz="9600" dirty="0">
                <a:latin typeface="+mn-lt"/>
              </a:rPr>
              <a:t>10/24/2020 </a:t>
            </a:r>
            <a:r>
              <a:rPr lang="en-US" sz="9600" dirty="0"/>
              <a:t>T-SPOT®.</a:t>
            </a:r>
            <a:r>
              <a:rPr lang="en-US" sz="9600" i="1" dirty="0"/>
              <a:t>TB</a:t>
            </a:r>
            <a:r>
              <a:rPr lang="en-US" sz="9600" dirty="0"/>
              <a:t> </a:t>
            </a:r>
            <a:r>
              <a:rPr lang="en-US" sz="9600" dirty="0">
                <a:latin typeface="+mn-lt"/>
              </a:rPr>
              <a:t>test was negative</a:t>
            </a:r>
          </a:p>
          <a:p>
            <a:pPr marL="457200" marR="0" lvl="0" indent="-342900" algn="l" defTabSz="457200" rtl="0" eaLnBrk="1" fontAlgn="auto" latinLnBrk="0" hangingPunct="1">
              <a:lnSpc>
                <a:spcPct val="100000"/>
              </a:lnSpc>
              <a:spcBef>
                <a:spcPts val="0"/>
              </a:spcBef>
              <a:spcAft>
                <a:spcPts val="500"/>
              </a:spcAft>
              <a:buClr>
                <a:srgbClr val="1F497D">
                  <a:lumMod val="60000"/>
                  <a:lumOff val="40000"/>
                </a:srgbClr>
              </a:buClr>
              <a:buSzPct val="90000"/>
              <a:buFont typeface="Wingdings 2" panose="05020102010507070707" pitchFamily="18" charset="2"/>
              <a:buChar char=""/>
              <a:tabLst/>
              <a:defRPr/>
            </a:pPr>
            <a:r>
              <a:rPr lang="en-US" sz="9600" dirty="0">
                <a:latin typeface="+mn-lt"/>
              </a:rPr>
              <a:t>10/15/2020 CXR was normal</a:t>
            </a:r>
          </a:p>
          <a:p>
            <a:pPr marL="457200" marR="0" lvl="0" indent="-342900" algn="l" defTabSz="457200" rtl="0" eaLnBrk="1" fontAlgn="auto" latinLnBrk="0" hangingPunct="1">
              <a:lnSpc>
                <a:spcPct val="100000"/>
              </a:lnSpc>
              <a:spcBef>
                <a:spcPts val="0"/>
              </a:spcBef>
              <a:spcAft>
                <a:spcPts val="500"/>
              </a:spcAft>
              <a:buClr>
                <a:srgbClr val="1F497D">
                  <a:lumMod val="60000"/>
                  <a:lumOff val="40000"/>
                </a:srgbClr>
              </a:buClr>
              <a:buSzPct val="90000"/>
              <a:buFont typeface="Wingdings 2" panose="05020102010507070707" pitchFamily="18" charset="2"/>
              <a:buChar char=""/>
              <a:tabLst/>
              <a:defRPr/>
            </a:pPr>
            <a:r>
              <a:rPr lang="en-US" sz="9600" dirty="0">
                <a:latin typeface="+mn-lt"/>
              </a:rPr>
              <a:t>Labs: Creatinine 1.7, LFTs normal, CBC normal</a:t>
            </a:r>
          </a:p>
          <a:p>
            <a:pPr marL="457200" marR="0" lvl="0" indent="-342900" algn="l" defTabSz="457200" rtl="0" eaLnBrk="1" fontAlgn="auto" latinLnBrk="0" hangingPunct="1">
              <a:lnSpc>
                <a:spcPct val="100000"/>
              </a:lnSpc>
              <a:spcBef>
                <a:spcPts val="0"/>
              </a:spcBef>
              <a:spcAft>
                <a:spcPts val="500"/>
              </a:spcAft>
              <a:buClr>
                <a:srgbClr val="1F497D">
                  <a:lumMod val="60000"/>
                  <a:lumOff val="40000"/>
                </a:srgbClr>
              </a:buClr>
              <a:buSzPct val="90000"/>
              <a:buFont typeface="Wingdings 2" panose="05020102010507070707" pitchFamily="18" charset="2"/>
              <a:buChar char=""/>
              <a:tabLst/>
              <a:defRPr/>
            </a:pPr>
            <a:r>
              <a:rPr lang="en-US" sz="9600" dirty="0">
                <a:latin typeface="+mn-lt"/>
              </a:rPr>
              <a:t>Meds: Tacrolimus, Vitamin D, gabapentin, </a:t>
            </a:r>
            <a:r>
              <a:rPr lang="en-US" sz="9600" dirty="0" err="1">
                <a:latin typeface="+mn-lt"/>
              </a:rPr>
              <a:t>metoprol</a:t>
            </a:r>
            <a:r>
              <a:rPr lang="en-US" sz="9600" dirty="0">
                <a:latin typeface="+mn-lt"/>
              </a:rPr>
              <a:t>, prednisone, losartan, atorvastatin, amlodipine, insulin</a:t>
            </a:r>
          </a:p>
          <a:p>
            <a:pPr marL="0" indent="0">
              <a:buNone/>
            </a:pPr>
            <a:endParaRPr lang="en-US" dirty="0"/>
          </a:p>
          <a:p>
            <a:endParaRPr lang="en-US" dirty="0"/>
          </a:p>
          <a:p>
            <a:pPr marL="0" indent="0">
              <a:buNone/>
            </a:pPr>
            <a:endParaRPr lang="en-US" dirty="0"/>
          </a:p>
        </p:txBody>
      </p:sp>
      <p:pic>
        <p:nvPicPr>
          <p:cNvPr id="14" name="Picture 13">
            <a:extLst>
              <a:ext uri="{FF2B5EF4-FFF2-40B4-BE49-F238E27FC236}">
                <a16:creationId xmlns:a16="http://schemas.microsoft.com/office/drawing/2014/main" id="{59083BD6-6DF7-443C-A9B0-77D10EF21A96}"/>
              </a:ext>
            </a:extLst>
          </p:cNvPr>
          <p:cNvPicPr>
            <a:picLocks noChangeAspect="1"/>
          </p:cNvPicPr>
          <p:nvPr/>
        </p:nvPicPr>
        <p:blipFill>
          <a:blip r:embed="rId3"/>
          <a:stretch>
            <a:fillRect/>
          </a:stretch>
        </p:blipFill>
        <p:spPr>
          <a:xfrm>
            <a:off x="167338" y="460986"/>
            <a:ext cx="914400" cy="1190625"/>
          </a:xfrm>
          <a:prstGeom prst="rect">
            <a:avLst/>
          </a:prstGeom>
        </p:spPr>
      </p:pic>
    </p:spTree>
    <p:extLst>
      <p:ext uri="{BB962C8B-B14F-4D97-AF65-F5344CB8AC3E}">
        <p14:creationId xmlns:p14="http://schemas.microsoft.com/office/powerpoint/2010/main" val="24384642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FD24DC-0152-4124-B4DE-1637CBAE5870}"/>
              </a:ext>
            </a:extLst>
          </p:cNvPr>
          <p:cNvSpPr>
            <a:spLocks noGrp="1"/>
          </p:cNvSpPr>
          <p:nvPr>
            <p:ph type="title"/>
          </p:nvPr>
        </p:nvSpPr>
        <p:spPr>
          <a:xfrm>
            <a:off x="0" y="0"/>
            <a:ext cx="9144000" cy="1118540"/>
          </a:xfrm>
        </p:spPr>
        <p:txBody>
          <a:bodyPr>
            <a:normAutofit/>
          </a:bodyPr>
          <a:lstStyle/>
          <a:p>
            <a:pPr marL="1143000" algn="l"/>
            <a:r>
              <a:rPr lang="en-US" dirty="0"/>
              <a:t>Immunosuppression</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23</a:t>
            </a:fld>
            <a:endParaRPr lang="en-US" dirty="0"/>
          </a:p>
        </p:txBody>
      </p:sp>
      <p:sp>
        <p:nvSpPr>
          <p:cNvPr id="20" name="TextBox 19">
            <a:extLst>
              <a:ext uri="{FF2B5EF4-FFF2-40B4-BE49-F238E27FC236}">
                <a16:creationId xmlns:a16="http://schemas.microsoft.com/office/drawing/2014/main" id="{0CA97B05-70B5-44D8-A004-772B1DD57C83}"/>
              </a:ext>
            </a:extLst>
          </p:cNvPr>
          <p:cNvSpPr txBox="1"/>
          <p:nvPr/>
        </p:nvSpPr>
        <p:spPr>
          <a:xfrm>
            <a:off x="687333" y="2066173"/>
            <a:ext cx="8068291" cy="3621504"/>
          </a:xfrm>
          <a:prstGeom prst="rect">
            <a:avLst/>
          </a:prstGeom>
          <a:noFill/>
        </p:spPr>
        <p:txBody>
          <a:bodyPr wrap="square" rtlCol="0">
            <a:spAutoFit/>
          </a:bodyPr>
          <a:lstStyle/>
          <a:p>
            <a:pPr marL="114300" marR="0" lvl="0" algn="l" defTabSz="457200" rtl="0" eaLnBrk="1" fontAlgn="auto" latinLnBrk="0" hangingPunct="1">
              <a:lnSpc>
                <a:spcPct val="100000"/>
              </a:lnSpc>
              <a:spcBef>
                <a:spcPts val="0"/>
              </a:spcBef>
              <a:spcAft>
                <a:spcPts val="800"/>
              </a:spcAft>
              <a:buClr>
                <a:srgbClr val="1F497D">
                  <a:lumMod val="60000"/>
                  <a:lumOff val="40000"/>
                </a:srgbClr>
              </a:buClr>
              <a:buSzPct val="90000"/>
              <a:tabLst/>
              <a:defRPr/>
            </a:pPr>
            <a:r>
              <a:rPr lang="en-US" sz="2400" dirty="0">
                <a:effectLst/>
                <a:ea typeface="Calibri" panose="020F0502020204030204" pitchFamily="34" charset="0"/>
                <a:cs typeface="Times New Roman" panose="02020603050405020304" pitchFamily="18" charset="0"/>
              </a:rPr>
              <a:t>Immunosuppression likely to substantially elevate the risk of progression from latent infection to active TB disease: </a:t>
            </a:r>
          </a:p>
          <a:p>
            <a:pPr marL="457200" marR="0" lvl="0" indent="-342900" algn="l" defTabSz="457200" rtl="0" eaLnBrk="1" fontAlgn="auto" latinLnBrk="0" hangingPunct="1">
              <a:lnSpc>
                <a:spcPct val="100000"/>
              </a:lnSpc>
              <a:spcBef>
                <a:spcPts val="0"/>
              </a:spcBef>
              <a:spcAft>
                <a:spcPts val="8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HIV infection, especially in patients with CD4 T lymphocyte (CD4) count &lt;200 cells/mm3 or patients not receiving antiretroviral therapy (ART)</a:t>
            </a:r>
          </a:p>
          <a:p>
            <a:pPr marL="457200" marR="0" lvl="0" indent="-342900"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Treatment with immunosuppressive drugs such as anti-tumor necrosis factor-alpha agents and other biologic agents</a:t>
            </a:r>
            <a:br>
              <a:rPr lang="en-US" sz="2400" dirty="0">
                <a:effectLst/>
                <a:ea typeface="Calibri" panose="020F0502020204030204" pitchFamily="34" charset="0"/>
                <a:cs typeface="Times New Roman" panose="02020603050405020304" pitchFamily="18" charset="0"/>
              </a:rPr>
            </a:br>
            <a:r>
              <a:rPr lang="en-US" sz="2400" dirty="0">
                <a:effectLst/>
                <a:ea typeface="Calibri" panose="020F0502020204030204" pitchFamily="34" charset="0"/>
                <a:cs typeface="Times New Roman" panose="02020603050405020304" pitchFamily="18" charset="0"/>
              </a:rPr>
              <a:t>                                                                                  </a:t>
            </a:r>
            <a:r>
              <a:rPr lang="en-US" sz="2400" i="1" dirty="0">
                <a:effectLst/>
                <a:ea typeface="Calibri" panose="020F0502020204030204" pitchFamily="34" charset="0"/>
                <a:cs typeface="Times New Roman" panose="02020603050405020304" pitchFamily="18" charset="0"/>
              </a:rPr>
              <a:t>C</a:t>
            </a:r>
            <a:r>
              <a:rPr lang="en-US" sz="2400" i="1" dirty="0">
                <a:ea typeface="Calibri" panose="020F0502020204030204" pitchFamily="34" charset="0"/>
                <a:cs typeface="Times New Roman" panose="02020603050405020304" pitchFamily="18" charset="0"/>
              </a:rPr>
              <a:t>ontinued &gt;</a:t>
            </a:r>
            <a:endParaRPr lang="en-US" sz="2400" i="1" dirty="0">
              <a:effectLst/>
              <a:ea typeface="Calibri" panose="020F0502020204030204" pitchFamily="34" charset="0"/>
              <a:cs typeface="Times New Roman" panose="02020603050405020304" pitchFamily="18" charset="0"/>
            </a:endParaRPr>
          </a:p>
        </p:txBody>
      </p:sp>
      <p:grpSp>
        <p:nvGrpSpPr>
          <p:cNvPr id="28" name="Group 27">
            <a:extLst>
              <a:ext uri="{FF2B5EF4-FFF2-40B4-BE49-F238E27FC236}">
                <a16:creationId xmlns:a16="http://schemas.microsoft.com/office/drawing/2014/main" id="{4139A633-FD57-4C3C-9A90-D638B2774095}"/>
              </a:ext>
            </a:extLst>
          </p:cNvPr>
          <p:cNvGrpSpPr/>
          <p:nvPr/>
        </p:nvGrpSpPr>
        <p:grpSpPr>
          <a:xfrm>
            <a:off x="0" y="457699"/>
            <a:ext cx="9144000" cy="1544535"/>
            <a:chOff x="0" y="457699"/>
            <a:chExt cx="9144000" cy="1544535"/>
          </a:xfrm>
        </p:grpSpPr>
        <p:sp>
          <p:nvSpPr>
            <p:cNvPr id="24" name="TextBox 23">
              <a:extLst>
                <a:ext uri="{FF2B5EF4-FFF2-40B4-BE49-F238E27FC236}">
                  <a16:creationId xmlns:a16="http://schemas.microsoft.com/office/drawing/2014/main" id="{B2C73EAE-33CE-49E7-851A-1A93EEE18306}"/>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2: When to Test for LTBI: </a:t>
              </a:r>
              <a:br>
                <a:rPr lang="en-US" sz="2600" b="1" dirty="0">
                  <a:solidFill>
                    <a:schemeClr val="bg1"/>
                  </a:solidFill>
                  <a:latin typeface="Franklin Gothic Book" panose="020B0503020102020204" pitchFamily="34" charset="0"/>
                </a:rPr>
              </a:br>
              <a:r>
                <a:rPr lang="en-US" sz="2600" b="1" dirty="0">
                  <a:solidFill>
                    <a:schemeClr val="bg1"/>
                  </a:solidFill>
                  <a:latin typeface="Franklin Gothic Book" panose="020B0503020102020204" pitchFamily="34" charset="0"/>
                </a:rPr>
                <a:t>Considerations for Specific Populations</a:t>
              </a:r>
            </a:p>
          </p:txBody>
        </p:sp>
        <p:grpSp>
          <p:nvGrpSpPr>
            <p:cNvPr id="23" name="Group 22">
              <a:extLst>
                <a:ext uri="{FF2B5EF4-FFF2-40B4-BE49-F238E27FC236}">
                  <a16:creationId xmlns:a16="http://schemas.microsoft.com/office/drawing/2014/main" id="{900ACC54-B645-46E8-8F20-8C3E5DDAC287}"/>
                </a:ext>
              </a:extLst>
            </p:cNvPr>
            <p:cNvGrpSpPr/>
            <p:nvPr/>
          </p:nvGrpSpPr>
          <p:grpSpPr>
            <a:xfrm>
              <a:off x="156803" y="457699"/>
              <a:ext cx="923412" cy="1190625"/>
              <a:chOff x="4063181" y="1194431"/>
              <a:chExt cx="923412" cy="1190625"/>
            </a:xfrm>
          </p:grpSpPr>
          <p:pic>
            <p:nvPicPr>
              <p:cNvPr id="19" name="Picture 18">
                <a:extLst>
                  <a:ext uri="{FF2B5EF4-FFF2-40B4-BE49-F238E27FC236}">
                    <a16:creationId xmlns:a16="http://schemas.microsoft.com/office/drawing/2014/main" id="{F3D67814-58F3-4158-9EE2-AE5E0F32E86F}"/>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16" name="Group 15">
                <a:extLst>
                  <a:ext uri="{FF2B5EF4-FFF2-40B4-BE49-F238E27FC236}">
                    <a16:creationId xmlns:a16="http://schemas.microsoft.com/office/drawing/2014/main" id="{E8580BDA-483E-4DD5-AEC6-89F503A85320}"/>
                  </a:ext>
                </a:extLst>
              </p:cNvPr>
              <p:cNvGrpSpPr/>
              <p:nvPr/>
            </p:nvGrpSpPr>
            <p:grpSpPr>
              <a:xfrm>
                <a:off x="4063181" y="1404932"/>
                <a:ext cx="923412" cy="885066"/>
                <a:chOff x="5906729" y="1518186"/>
                <a:chExt cx="1371600" cy="1211430"/>
              </a:xfrm>
              <a:solidFill>
                <a:schemeClr val="bg1"/>
              </a:solidFill>
            </p:grpSpPr>
            <p:pic>
              <p:nvPicPr>
                <p:cNvPr id="17" name="Graphic 16" descr="Document with solid fill">
                  <a:extLst>
                    <a:ext uri="{FF2B5EF4-FFF2-40B4-BE49-F238E27FC236}">
                      <a16:creationId xmlns:a16="http://schemas.microsoft.com/office/drawing/2014/main" id="{F1E08ECC-F5D8-4800-94F9-73CFE2DD73E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18" name="Graphic 17" descr="Magnifying glass with solid fill">
                  <a:extLst>
                    <a:ext uri="{FF2B5EF4-FFF2-40B4-BE49-F238E27FC236}">
                      <a16:creationId xmlns:a16="http://schemas.microsoft.com/office/drawing/2014/main" id="{E3125BCA-2EB3-4690-9922-DAD1B25D4DE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Tree>
    <p:extLst>
      <p:ext uri="{BB962C8B-B14F-4D97-AF65-F5344CB8AC3E}">
        <p14:creationId xmlns:p14="http://schemas.microsoft.com/office/powerpoint/2010/main" val="3934498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FD24DC-0152-4124-B4DE-1637CBAE5870}"/>
              </a:ext>
            </a:extLst>
          </p:cNvPr>
          <p:cNvSpPr>
            <a:spLocks noGrp="1"/>
          </p:cNvSpPr>
          <p:nvPr>
            <p:ph type="title"/>
          </p:nvPr>
        </p:nvSpPr>
        <p:spPr>
          <a:xfrm>
            <a:off x="0" y="0"/>
            <a:ext cx="9144000" cy="1118540"/>
          </a:xfrm>
        </p:spPr>
        <p:txBody>
          <a:bodyPr>
            <a:normAutofit/>
          </a:bodyPr>
          <a:lstStyle/>
          <a:p>
            <a:pPr marL="1143000" algn="l"/>
            <a:r>
              <a:rPr lang="en-US" dirty="0"/>
              <a:t>Immunosuppression</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24</a:t>
            </a:fld>
            <a:endParaRPr lang="en-US" dirty="0"/>
          </a:p>
        </p:txBody>
      </p:sp>
      <p:sp>
        <p:nvSpPr>
          <p:cNvPr id="20" name="TextBox 19">
            <a:extLst>
              <a:ext uri="{FF2B5EF4-FFF2-40B4-BE49-F238E27FC236}">
                <a16:creationId xmlns:a16="http://schemas.microsoft.com/office/drawing/2014/main" id="{0CA97B05-70B5-44D8-A004-772B1DD57C83}"/>
              </a:ext>
            </a:extLst>
          </p:cNvPr>
          <p:cNvSpPr txBox="1"/>
          <p:nvPr/>
        </p:nvSpPr>
        <p:spPr>
          <a:xfrm>
            <a:off x="687333" y="2066173"/>
            <a:ext cx="8068291" cy="2195473"/>
          </a:xfrm>
          <a:prstGeom prst="rect">
            <a:avLst/>
          </a:prstGeom>
          <a:noFill/>
        </p:spPr>
        <p:txBody>
          <a:bodyPr wrap="square" rtlCol="0">
            <a:spAutoFit/>
          </a:bodyPr>
          <a:lstStyle/>
          <a:p>
            <a:pPr marL="114300" marR="0" lvl="0" algn="l" defTabSz="457200" rtl="0" eaLnBrk="1" fontAlgn="auto" latinLnBrk="0" hangingPunct="1">
              <a:lnSpc>
                <a:spcPct val="100000"/>
              </a:lnSpc>
              <a:spcBef>
                <a:spcPts val="0"/>
              </a:spcBef>
              <a:spcAft>
                <a:spcPts val="400"/>
              </a:spcAft>
              <a:buClr>
                <a:srgbClr val="1F497D">
                  <a:lumMod val="60000"/>
                  <a:lumOff val="40000"/>
                </a:srgbClr>
              </a:buClr>
              <a:buSzPct val="90000"/>
              <a:tabLst/>
              <a:defRPr/>
            </a:pPr>
            <a:r>
              <a:rPr lang="en-US" sz="2400" i="1" dirty="0">
                <a:latin typeface="Calibri" panose="020F0502020204030204" pitchFamily="34" charset="0"/>
                <a:ea typeface="Calibri" panose="020F0502020204030204" pitchFamily="34" charset="0"/>
                <a:cs typeface="Times New Roman" panose="02020603050405020304" pitchFamily="18" charset="0"/>
              </a:rPr>
              <a:t>&lt; </a:t>
            </a:r>
            <a:r>
              <a:rPr lang="en-US" sz="2400" i="1" dirty="0">
                <a:effectLst/>
                <a:latin typeface="Calibri" panose="020F0502020204030204" pitchFamily="34" charset="0"/>
                <a:ea typeface="Calibri" panose="020F0502020204030204" pitchFamily="34" charset="0"/>
                <a:cs typeface="Times New Roman" panose="02020603050405020304" pitchFamily="18" charset="0"/>
              </a:rPr>
              <a:t>Continued </a:t>
            </a:r>
          </a:p>
          <a:p>
            <a:pPr marL="457200" marR="0" lvl="0" indent="-342900" algn="l" defTabSz="457200" rtl="0" eaLnBrk="1" fontAlgn="auto" latinLnBrk="0" hangingPunct="1">
              <a:lnSpc>
                <a:spcPct val="100000"/>
              </a:lnSpc>
              <a:spcBef>
                <a:spcPts val="0"/>
              </a:spcBef>
              <a:spcAft>
                <a:spcPts val="800"/>
              </a:spcAft>
              <a:buClr>
                <a:srgbClr val="1F497D">
                  <a:lumMod val="60000"/>
                  <a:lumOff val="40000"/>
                </a:srgbClr>
              </a:buClr>
              <a:buSzPct val="90000"/>
              <a:buFont typeface="Wingdings 2" panose="05020102010507070707" pitchFamily="18" charset="2"/>
              <a:buChar char=""/>
              <a:tabLst/>
              <a:defRPr/>
            </a:pPr>
            <a:r>
              <a:rPr lang="en-US" sz="2400" dirty="0">
                <a:effectLst/>
                <a:latin typeface="Calibri" panose="020F0502020204030204" pitchFamily="34" charset="0"/>
                <a:ea typeface="Calibri" panose="020F0502020204030204" pitchFamily="34" charset="0"/>
                <a:cs typeface="Times New Roman" panose="02020603050405020304" pitchFamily="18" charset="0"/>
              </a:rPr>
              <a:t>Treatment with long-term high-dose steroids (equivalent of prednisone ≥2 mg/kg/day, or ≥15 mg/day for ≥1 month)  </a:t>
            </a:r>
          </a:p>
          <a:p>
            <a:pPr marL="457200" marR="0" lvl="0" indent="-342900" algn="l" defTabSz="457200" rtl="0" eaLnBrk="1" fontAlgn="auto" latinLnBrk="0" hangingPunct="1">
              <a:lnSpc>
                <a:spcPct val="100000"/>
              </a:lnSpc>
              <a:spcBef>
                <a:spcPts val="0"/>
              </a:spcBef>
              <a:spcAft>
                <a:spcPts val="800"/>
              </a:spcAft>
              <a:buClr>
                <a:srgbClr val="1F497D">
                  <a:lumMod val="60000"/>
                  <a:lumOff val="40000"/>
                </a:srgbClr>
              </a:buClr>
              <a:buSzPct val="90000"/>
              <a:buFont typeface="Wingdings 2" panose="05020102010507070707" pitchFamily="18" charset="2"/>
              <a:buChar char=""/>
              <a:tabLst/>
              <a:defRPr/>
            </a:pPr>
            <a:r>
              <a:rPr lang="en-US" sz="2400" dirty="0">
                <a:effectLst/>
                <a:latin typeface="Calibri" panose="020F0502020204030204" pitchFamily="34" charset="0"/>
                <a:ea typeface="Calibri" panose="020F0502020204030204" pitchFamily="34" charset="0"/>
                <a:cs typeface="Times New Roman" panose="02020603050405020304" pitchFamily="18" charset="0"/>
              </a:rPr>
              <a:t>Cancer chemotherapy</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b="1" dirty="0">
                <a:effectLst/>
                <a:latin typeface="Calibri" panose="020F0502020204030204" pitchFamily="34" charset="0"/>
                <a:ea typeface="Calibri" panose="020F0502020204030204" pitchFamily="34" charset="0"/>
                <a:cs typeface="Times New Roman" panose="02020603050405020304" pitchFamily="18" charset="0"/>
              </a:rPr>
              <a:t>Solid organ </a:t>
            </a:r>
            <a:r>
              <a:rPr lang="en-US" sz="2400" dirty="0">
                <a:effectLst/>
                <a:latin typeface="Calibri" panose="020F0502020204030204" pitchFamily="34" charset="0"/>
                <a:ea typeface="Calibri" panose="020F0502020204030204" pitchFamily="34" charset="0"/>
                <a:cs typeface="Times New Roman" panose="02020603050405020304" pitchFamily="18" charset="0"/>
              </a:rPr>
              <a:t>or bone marrow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transplantation</a:t>
            </a:r>
          </a:p>
        </p:txBody>
      </p:sp>
      <p:grpSp>
        <p:nvGrpSpPr>
          <p:cNvPr id="28" name="Group 27">
            <a:extLst>
              <a:ext uri="{FF2B5EF4-FFF2-40B4-BE49-F238E27FC236}">
                <a16:creationId xmlns:a16="http://schemas.microsoft.com/office/drawing/2014/main" id="{4139A633-FD57-4C3C-9A90-D638B2774095}"/>
              </a:ext>
            </a:extLst>
          </p:cNvPr>
          <p:cNvGrpSpPr/>
          <p:nvPr/>
        </p:nvGrpSpPr>
        <p:grpSpPr>
          <a:xfrm>
            <a:off x="0" y="457699"/>
            <a:ext cx="9144000" cy="1544535"/>
            <a:chOff x="0" y="457699"/>
            <a:chExt cx="9144000" cy="1544535"/>
          </a:xfrm>
        </p:grpSpPr>
        <p:sp>
          <p:nvSpPr>
            <p:cNvPr id="24" name="TextBox 23">
              <a:extLst>
                <a:ext uri="{FF2B5EF4-FFF2-40B4-BE49-F238E27FC236}">
                  <a16:creationId xmlns:a16="http://schemas.microsoft.com/office/drawing/2014/main" id="{B2C73EAE-33CE-49E7-851A-1A93EEE18306}"/>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2: When to Test for LTBI: </a:t>
              </a:r>
              <a:br>
                <a:rPr lang="en-US" sz="2600" b="1" dirty="0">
                  <a:solidFill>
                    <a:schemeClr val="bg1"/>
                  </a:solidFill>
                  <a:latin typeface="Franklin Gothic Book" panose="020B0503020102020204" pitchFamily="34" charset="0"/>
                </a:rPr>
              </a:br>
              <a:r>
                <a:rPr lang="en-US" sz="2600" b="1" dirty="0">
                  <a:solidFill>
                    <a:schemeClr val="bg1"/>
                  </a:solidFill>
                  <a:latin typeface="Franklin Gothic Book" panose="020B0503020102020204" pitchFamily="34" charset="0"/>
                </a:rPr>
                <a:t>Considerations for Specific Populations</a:t>
              </a:r>
            </a:p>
          </p:txBody>
        </p:sp>
        <p:grpSp>
          <p:nvGrpSpPr>
            <p:cNvPr id="23" name="Group 22">
              <a:extLst>
                <a:ext uri="{FF2B5EF4-FFF2-40B4-BE49-F238E27FC236}">
                  <a16:creationId xmlns:a16="http://schemas.microsoft.com/office/drawing/2014/main" id="{900ACC54-B645-46E8-8F20-8C3E5DDAC287}"/>
                </a:ext>
              </a:extLst>
            </p:cNvPr>
            <p:cNvGrpSpPr/>
            <p:nvPr/>
          </p:nvGrpSpPr>
          <p:grpSpPr>
            <a:xfrm>
              <a:off x="156803" y="457699"/>
              <a:ext cx="923412" cy="1190625"/>
              <a:chOff x="4063181" y="1194431"/>
              <a:chExt cx="923412" cy="1190625"/>
            </a:xfrm>
          </p:grpSpPr>
          <p:pic>
            <p:nvPicPr>
              <p:cNvPr id="19" name="Picture 18">
                <a:extLst>
                  <a:ext uri="{FF2B5EF4-FFF2-40B4-BE49-F238E27FC236}">
                    <a16:creationId xmlns:a16="http://schemas.microsoft.com/office/drawing/2014/main" id="{F3D67814-58F3-4158-9EE2-AE5E0F32E86F}"/>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16" name="Group 15">
                <a:extLst>
                  <a:ext uri="{FF2B5EF4-FFF2-40B4-BE49-F238E27FC236}">
                    <a16:creationId xmlns:a16="http://schemas.microsoft.com/office/drawing/2014/main" id="{E8580BDA-483E-4DD5-AEC6-89F503A85320}"/>
                  </a:ext>
                </a:extLst>
              </p:cNvPr>
              <p:cNvGrpSpPr/>
              <p:nvPr/>
            </p:nvGrpSpPr>
            <p:grpSpPr>
              <a:xfrm>
                <a:off x="4063181" y="1404932"/>
                <a:ext cx="923412" cy="885066"/>
                <a:chOff x="5906729" y="1518186"/>
                <a:chExt cx="1371600" cy="1211430"/>
              </a:xfrm>
              <a:solidFill>
                <a:schemeClr val="bg1"/>
              </a:solidFill>
            </p:grpSpPr>
            <p:pic>
              <p:nvPicPr>
                <p:cNvPr id="17" name="Graphic 16" descr="Document with solid fill">
                  <a:extLst>
                    <a:ext uri="{FF2B5EF4-FFF2-40B4-BE49-F238E27FC236}">
                      <a16:creationId xmlns:a16="http://schemas.microsoft.com/office/drawing/2014/main" id="{F1E08ECC-F5D8-4800-94F9-73CFE2DD73E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18" name="Graphic 17" descr="Magnifying glass with solid fill">
                  <a:extLst>
                    <a:ext uri="{FF2B5EF4-FFF2-40B4-BE49-F238E27FC236}">
                      <a16:creationId xmlns:a16="http://schemas.microsoft.com/office/drawing/2014/main" id="{E3125BCA-2EB3-4690-9922-DAD1B25D4DE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Tree>
    <p:extLst>
      <p:ext uri="{BB962C8B-B14F-4D97-AF65-F5344CB8AC3E}">
        <p14:creationId xmlns:p14="http://schemas.microsoft.com/office/powerpoint/2010/main" val="403656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Transplantation</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25</a:t>
            </a:fld>
            <a:endParaRPr lang="en-US" dirty="0"/>
          </a:p>
        </p:txBody>
      </p:sp>
      <p:grpSp>
        <p:nvGrpSpPr>
          <p:cNvPr id="25" name="Group 24">
            <a:extLst>
              <a:ext uri="{FF2B5EF4-FFF2-40B4-BE49-F238E27FC236}">
                <a16:creationId xmlns:a16="http://schemas.microsoft.com/office/drawing/2014/main" id="{074BC26B-C394-43BE-8F6B-CCF121468E42}"/>
              </a:ext>
            </a:extLst>
          </p:cNvPr>
          <p:cNvGrpSpPr/>
          <p:nvPr/>
        </p:nvGrpSpPr>
        <p:grpSpPr>
          <a:xfrm>
            <a:off x="0" y="457699"/>
            <a:ext cx="9144000" cy="1944645"/>
            <a:chOff x="0" y="457699"/>
            <a:chExt cx="9144000" cy="1944645"/>
          </a:xfrm>
        </p:grpSpPr>
        <p:sp>
          <p:nvSpPr>
            <p:cNvPr id="26" name="TextBox 25">
              <a:extLst>
                <a:ext uri="{FF2B5EF4-FFF2-40B4-BE49-F238E27FC236}">
                  <a16:creationId xmlns:a16="http://schemas.microsoft.com/office/drawing/2014/main" id="{CE91209E-83EE-40A3-9D3C-454FDFE70F8D}"/>
                </a:ext>
              </a:extLst>
            </p:cNvPr>
            <p:cNvSpPr txBox="1"/>
            <p:nvPr/>
          </p:nvSpPr>
          <p:spPr>
            <a:xfrm>
              <a:off x="0" y="1109682"/>
              <a:ext cx="9144000" cy="129266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5: Considerations for Specific Populations:</a:t>
              </a:r>
            </a:p>
            <a:p>
              <a:pPr marL="1143000"/>
              <a:r>
                <a:rPr lang="en-US" sz="2600" b="1" dirty="0">
                  <a:solidFill>
                    <a:schemeClr val="bg1"/>
                  </a:solidFill>
                  <a:latin typeface="Franklin Gothic Book" panose="020B0503020102020204" pitchFamily="34" charset="0"/>
                </a:rPr>
                <a:t>Persons with Comorbidities: Iatrogenic Immunosuppression</a:t>
              </a:r>
            </a:p>
          </p:txBody>
        </p:sp>
        <p:grpSp>
          <p:nvGrpSpPr>
            <p:cNvPr id="27" name="Group 26">
              <a:extLst>
                <a:ext uri="{FF2B5EF4-FFF2-40B4-BE49-F238E27FC236}">
                  <a16:creationId xmlns:a16="http://schemas.microsoft.com/office/drawing/2014/main" id="{DEFCB3B2-2BC6-4C81-A695-1BD826FA850F}"/>
                </a:ext>
              </a:extLst>
            </p:cNvPr>
            <p:cNvGrpSpPr/>
            <p:nvPr/>
          </p:nvGrpSpPr>
          <p:grpSpPr>
            <a:xfrm>
              <a:off x="156803" y="457699"/>
              <a:ext cx="923412" cy="1190625"/>
              <a:chOff x="4063181" y="1194431"/>
              <a:chExt cx="923412" cy="1190625"/>
            </a:xfrm>
          </p:grpSpPr>
          <p:pic>
            <p:nvPicPr>
              <p:cNvPr id="28" name="Picture 27">
                <a:extLst>
                  <a:ext uri="{FF2B5EF4-FFF2-40B4-BE49-F238E27FC236}">
                    <a16:creationId xmlns:a16="http://schemas.microsoft.com/office/drawing/2014/main" id="{17198DA3-D1AD-4F7E-9E9F-04B1EE325191}"/>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9" name="Group 28">
                <a:extLst>
                  <a:ext uri="{FF2B5EF4-FFF2-40B4-BE49-F238E27FC236}">
                    <a16:creationId xmlns:a16="http://schemas.microsoft.com/office/drawing/2014/main" id="{494362B4-84B5-4723-9A0E-A7B8084F52EE}"/>
                  </a:ext>
                </a:extLst>
              </p:cNvPr>
              <p:cNvGrpSpPr/>
              <p:nvPr/>
            </p:nvGrpSpPr>
            <p:grpSpPr>
              <a:xfrm>
                <a:off x="4063181" y="1404932"/>
                <a:ext cx="923412" cy="885066"/>
                <a:chOff x="5906729" y="1518186"/>
                <a:chExt cx="1371600" cy="1211430"/>
              </a:xfrm>
              <a:solidFill>
                <a:schemeClr val="bg1"/>
              </a:solidFill>
            </p:grpSpPr>
            <p:pic>
              <p:nvPicPr>
                <p:cNvPr id="30" name="Graphic 29" descr="Document with solid fill">
                  <a:extLst>
                    <a:ext uri="{FF2B5EF4-FFF2-40B4-BE49-F238E27FC236}">
                      <a16:creationId xmlns:a16="http://schemas.microsoft.com/office/drawing/2014/main" id="{02782CEF-CD1B-4B02-BE83-C78297C9F2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31" name="Graphic 30" descr="Magnifying glass with solid fill">
                  <a:extLst>
                    <a:ext uri="{FF2B5EF4-FFF2-40B4-BE49-F238E27FC236}">
                      <a16:creationId xmlns:a16="http://schemas.microsoft.com/office/drawing/2014/main" id="{D39E6A2B-60DB-4D1F-9271-3FFAEA0BEE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13" name="TextBox 12">
            <a:extLst>
              <a:ext uri="{FF2B5EF4-FFF2-40B4-BE49-F238E27FC236}">
                <a16:creationId xmlns:a16="http://schemas.microsoft.com/office/drawing/2014/main" id="{8AAE4741-466F-4C9E-BC98-F86F66D9452A}"/>
              </a:ext>
            </a:extLst>
          </p:cNvPr>
          <p:cNvSpPr txBox="1"/>
          <p:nvPr/>
        </p:nvSpPr>
        <p:spPr>
          <a:xfrm>
            <a:off x="687333" y="2538117"/>
            <a:ext cx="8068291" cy="2359620"/>
          </a:xfrm>
          <a:prstGeom prst="rect">
            <a:avLst/>
          </a:prstGeom>
          <a:noFill/>
        </p:spPr>
        <p:txBody>
          <a:bodyPr wrap="square" rtlCol="0">
            <a:spAutoFit/>
          </a:bodyPr>
          <a:lstStyle/>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t>Solid organ transplant recipients and persons receiving bone marrow transplants are at higher risk of having LTBI progress to active TB disease </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t>Bone marrow transplant is associated with a risk of progression to active TB disease at approximately 10 times the background rate </a:t>
            </a:r>
          </a:p>
        </p:txBody>
      </p:sp>
    </p:spTree>
    <p:extLst>
      <p:ext uri="{BB962C8B-B14F-4D97-AF65-F5344CB8AC3E}">
        <p14:creationId xmlns:p14="http://schemas.microsoft.com/office/powerpoint/2010/main" val="23026380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r>
              <a:rPr lang="en-US" dirty="0"/>
              <a:t>Negative Test &amp; High Risk</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26</a:t>
            </a:fld>
            <a:endParaRPr lang="en-US" dirty="0"/>
          </a:p>
        </p:txBody>
      </p:sp>
      <p:sp>
        <p:nvSpPr>
          <p:cNvPr id="12" name="TextBox 11">
            <a:extLst>
              <a:ext uri="{FF2B5EF4-FFF2-40B4-BE49-F238E27FC236}">
                <a16:creationId xmlns:a16="http://schemas.microsoft.com/office/drawing/2014/main" id="{FADA873E-2252-41A6-8E5B-11E3C4E66274}"/>
              </a:ext>
            </a:extLst>
          </p:cNvPr>
          <p:cNvSpPr txBox="1"/>
          <p:nvPr/>
        </p:nvSpPr>
        <p:spPr>
          <a:xfrm>
            <a:off x="687333" y="2223485"/>
            <a:ext cx="8068291" cy="1384995"/>
          </a:xfrm>
          <a:prstGeom prst="rect">
            <a:avLst/>
          </a:prstGeom>
          <a:noFill/>
        </p:spPr>
        <p:txBody>
          <a:bodyPr wrap="square" rtlCol="0">
            <a:spAutoFit/>
          </a:bodyPr>
          <a:lstStyle/>
          <a:p>
            <a:pPr marL="114300" marR="0" lvl="0" algn="ctr" defTabSz="457200" rtl="0" eaLnBrk="1" fontAlgn="auto" latinLnBrk="0" hangingPunct="1">
              <a:lnSpc>
                <a:spcPct val="100000"/>
              </a:lnSpc>
              <a:spcBef>
                <a:spcPts val="0"/>
              </a:spcBef>
              <a:spcAft>
                <a:spcPts val="400"/>
              </a:spcAft>
              <a:buClr>
                <a:srgbClr val="1F497D">
                  <a:lumMod val="60000"/>
                  <a:lumOff val="40000"/>
                </a:srgbClr>
              </a:buClr>
              <a:buSzPct val="90000"/>
              <a:tabLst/>
              <a:defRPr/>
            </a:pPr>
            <a:r>
              <a:rPr lang="en-US" sz="2800" b="1" dirty="0"/>
              <a:t>What to do with persons with a</a:t>
            </a:r>
            <a:br>
              <a:rPr lang="en-US" sz="2800" b="1" dirty="0"/>
            </a:br>
            <a:r>
              <a:rPr lang="en-US" sz="2800" b="1" dirty="0"/>
              <a:t>negative TST or IGRA result, but at risk of LTBI and high progression to disease? </a:t>
            </a:r>
          </a:p>
        </p:txBody>
      </p:sp>
    </p:spTree>
    <p:extLst>
      <p:ext uri="{BB962C8B-B14F-4D97-AF65-F5344CB8AC3E}">
        <p14:creationId xmlns:p14="http://schemas.microsoft.com/office/powerpoint/2010/main" val="39454143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Negative Test &amp; High Risk</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27</a:t>
            </a:fld>
            <a:endParaRPr lang="en-US" dirty="0"/>
          </a:p>
        </p:txBody>
      </p:sp>
      <p:grpSp>
        <p:nvGrpSpPr>
          <p:cNvPr id="25" name="Group 24">
            <a:extLst>
              <a:ext uri="{FF2B5EF4-FFF2-40B4-BE49-F238E27FC236}">
                <a16:creationId xmlns:a16="http://schemas.microsoft.com/office/drawing/2014/main" id="{074BC26B-C394-43BE-8F6B-CCF121468E42}"/>
              </a:ext>
            </a:extLst>
          </p:cNvPr>
          <p:cNvGrpSpPr/>
          <p:nvPr/>
        </p:nvGrpSpPr>
        <p:grpSpPr>
          <a:xfrm>
            <a:off x="0" y="457699"/>
            <a:ext cx="9144000" cy="1544535"/>
            <a:chOff x="0" y="457699"/>
            <a:chExt cx="9144000" cy="1544535"/>
          </a:xfrm>
        </p:grpSpPr>
        <p:sp>
          <p:nvSpPr>
            <p:cNvPr id="26" name="TextBox 25">
              <a:extLst>
                <a:ext uri="{FF2B5EF4-FFF2-40B4-BE49-F238E27FC236}">
                  <a16:creationId xmlns:a16="http://schemas.microsoft.com/office/drawing/2014/main" id="{CE91209E-83EE-40A3-9D3C-454FDFE70F8D}"/>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5: Considerations for Specific Populations:</a:t>
              </a:r>
            </a:p>
            <a:p>
              <a:pPr marL="1143000"/>
              <a:r>
                <a:rPr lang="en-US" sz="2600" b="1" dirty="0">
                  <a:solidFill>
                    <a:schemeClr val="bg1"/>
                  </a:solidFill>
                  <a:latin typeface="Franklin Gothic Book" panose="020B0503020102020204" pitchFamily="34" charset="0"/>
                </a:rPr>
                <a:t>Recent Contacts</a:t>
              </a:r>
            </a:p>
          </p:txBody>
        </p:sp>
        <p:grpSp>
          <p:nvGrpSpPr>
            <p:cNvPr id="27" name="Group 26">
              <a:extLst>
                <a:ext uri="{FF2B5EF4-FFF2-40B4-BE49-F238E27FC236}">
                  <a16:creationId xmlns:a16="http://schemas.microsoft.com/office/drawing/2014/main" id="{DEFCB3B2-2BC6-4C81-A695-1BD826FA850F}"/>
                </a:ext>
              </a:extLst>
            </p:cNvPr>
            <p:cNvGrpSpPr/>
            <p:nvPr/>
          </p:nvGrpSpPr>
          <p:grpSpPr>
            <a:xfrm>
              <a:off x="156803" y="457699"/>
              <a:ext cx="923412" cy="1190625"/>
              <a:chOff x="4063181" y="1194431"/>
              <a:chExt cx="923412" cy="1190625"/>
            </a:xfrm>
          </p:grpSpPr>
          <p:pic>
            <p:nvPicPr>
              <p:cNvPr id="28" name="Picture 27">
                <a:extLst>
                  <a:ext uri="{FF2B5EF4-FFF2-40B4-BE49-F238E27FC236}">
                    <a16:creationId xmlns:a16="http://schemas.microsoft.com/office/drawing/2014/main" id="{17198DA3-D1AD-4F7E-9E9F-04B1EE325191}"/>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9" name="Group 28">
                <a:extLst>
                  <a:ext uri="{FF2B5EF4-FFF2-40B4-BE49-F238E27FC236}">
                    <a16:creationId xmlns:a16="http://schemas.microsoft.com/office/drawing/2014/main" id="{494362B4-84B5-4723-9A0E-A7B8084F52EE}"/>
                  </a:ext>
                </a:extLst>
              </p:cNvPr>
              <p:cNvGrpSpPr/>
              <p:nvPr/>
            </p:nvGrpSpPr>
            <p:grpSpPr>
              <a:xfrm>
                <a:off x="4063181" y="1404932"/>
                <a:ext cx="923412" cy="885066"/>
                <a:chOff x="5906729" y="1518186"/>
                <a:chExt cx="1371600" cy="1211430"/>
              </a:xfrm>
              <a:solidFill>
                <a:schemeClr val="bg1"/>
              </a:solidFill>
            </p:grpSpPr>
            <p:pic>
              <p:nvPicPr>
                <p:cNvPr id="30" name="Graphic 29" descr="Document with solid fill">
                  <a:extLst>
                    <a:ext uri="{FF2B5EF4-FFF2-40B4-BE49-F238E27FC236}">
                      <a16:creationId xmlns:a16="http://schemas.microsoft.com/office/drawing/2014/main" id="{02782CEF-CD1B-4B02-BE83-C78297C9F2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31" name="Graphic 30" descr="Magnifying glass with solid fill">
                  <a:extLst>
                    <a:ext uri="{FF2B5EF4-FFF2-40B4-BE49-F238E27FC236}">
                      <a16:creationId xmlns:a16="http://schemas.microsoft.com/office/drawing/2014/main" id="{D39E6A2B-60DB-4D1F-9271-3FFAEA0BEE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12" name="TextBox 11">
            <a:extLst>
              <a:ext uri="{FF2B5EF4-FFF2-40B4-BE49-F238E27FC236}">
                <a16:creationId xmlns:a16="http://schemas.microsoft.com/office/drawing/2014/main" id="{FADA873E-2252-41A6-8E5B-11E3C4E66274}"/>
              </a:ext>
            </a:extLst>
          </p:cNvPr>
          <p:cNvSpPr txBox="1"/>
          <p:nvPr/>
        </p:nvSpPr>
        <p:spPr>
          <a:xfrm>
            <a:off x="687333" y="2223485"/>
            <a:ext cx="8068291" cy="2780248"/>
          </a:xfrm>
          <a:prstGeom prst="rect">
            <a:avLst/>
          </a:prstGeom>
          <a:noFill/>
        </p:spPr>
        <p:txBody>
          <a:bodyPr wrap="square" rtlCol="0">
            <a:spAutoFit/>
          </a:bodyPr>
          <a:lstStyle/>
          <a:p>
            <a:pPr marL="114300" marR="0" lvl="0" algn="l" defTabSz="457200" rtl="0" eaLnBrk="1" fontAlgn="auto" latinLnBrk="0" hangingPunct="1">
              <a:lnSpc>
                <a:spcPct val="100000"/>
              </a:lnSpc>
              <a:spcBef>
                <a:spcPts val="0"/>
              </a:spcBef>
              <a:spcAft>
                <a:spcPts val="400"/>
              </a:spcAft>
              <a:buClr>
                <a:srgbClr val="1F497D">
                  <a:lumMod val="60000"/>
                  <a:lumOff val="40000"/>
                </a:srgbClr>
              </a:buClr>
              <a:buSzPct val="90000"/>
              <a:tabLst/>
              <a:defRPr/>
            </a:pPr>
            <a:r>
              <a:rPr lang="en-US" sz="2400" b="1" dirty="0"/>
              <a:t>What to do with persons with a negative TST or IGRA result, but at risk of LTBI and high progression to disease? </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t>Window period treatment  refers to LTBI treatment given to someone with a negative immunologic test result but who had recent close contact to a person with pulmonary TB </a:t>
            </a: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t>The window period is 8 to 10 weeks after the period of last potential exposure </a:t>
            </a:r>
          </a:p>
        </p:txBody>
      </p:sp>
    </p:spTree>
    <p:extLst>
      <p:ext uri="{BB962C8B-B14F-4D97-AF65-F5344CB8AC3E}">
        <p14:creationId xmlns:p14="http://schemas.microsoft.com/office/powerpoint/2010/main" val="24658450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Negative Test &amp; High Risk</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28</a:t>
            </a:fld>
            <a:endParaRPr lang="en-US" dirty="0"/>
          </a:p>
        </p:txBody>
      </p:sp>
      <p:grpSp>
        <p:nvGrpSpPr>
          <p:cNvPr id="25" name="Group 24">
            <a:extLst>
              <a:ext uri="{FF2B5EF4-FFF2-40B4-BE49-F238E27FC236}">
                <a16:creationId xmlns:a16="http://schemas.microsoft.com/office/drawing/2014/main" id="{074BC26B-C394-43BE-8F6B-CCF121468E42}"/>
              </a:ext>
            </a:extLst>
          </p:cNvPr>
          <p:cNvGrpSpPr/>
          <p:nvPr/>
        </p:nvGrpSpPr>
        <p:grpSpPr>
          <a:xfrm>
            <a:off x="0" y="457699"/>
            <a:ext cx="9144000" cy="1944645"/>
            <a:chOff x="0" y="457699"/>
            <a:chExt cx="9144000" cy="1944645"/>
          </a:xfrm>
        </p:grpSpPr>
        <p:sp>
          <p:nvSpPr>
            <p:cNvPr id="26" name="TextBox 25">
              <a:extLst>
                <a:ext uri="{FF2B5EF4-FFF2-40B4-BE49-F238E27FC236}">
                  <a16:creationId xmlns:a16="http://schemas.microsoft.com/office/drawing/2014/main" id="{CE91209E-83EE-40A3-9D3C-454FDFE70F8D}"/>
                </a:ext>
              </a:extLst>
            </p:cNvPr>
            <p:cNvSpPr txBox="1"/>
            <p:nvPr/>
          </p:nvSpPr>
          <p:spPr>
            <a:xfrm>
              <a:off x="0" y="1109682"/>
              <a:ext cx="9144000" cy="129266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5: Considerations for Specific Populations:</a:t>
              </a:r>
            </a:p>
            <a:p>
              <a:pPr marL="1143000"/>
              <a:r>
                <a:rPr lang="en-US" sz="2600" b="1" dirty="0">
                  <a:solidFill>
                    <a:schemeClr val="bg1"/>
                  </a:solidFill>
                  <a:latin typeface="Franklin Gothic Book" panose="020B0503020102020204" pitchFamily="34" charset="0"/>
                </a:rPr>
                <a:t>Persons with Comorbidities: Iatrogenic Immunosuppression</a:t>
              </a:r>
            </a:p>
          </p:txBody>
        </p:sp>
        <p:grpSp>
          <p:nvGrpSpPr>
            <p:cNvPr id="27" name="Group 26">
              <a:extLst>
                <a:ext uri="{FF2B5EF4-FFF2-40B4-BE49-F238E27FC236}">
                  <a16:creationId xmlns:a16="http://schemas.microsoft.com/office/drawing/2014/main" id="{DEFCB3B2-2BC6-4C81-A695-1BD826FA850F}"/>
                </a:ext>
              </a:extLst>
            </p:cNvPr>
            <p:cNvGrpSpPr/>
            <p:nvPr/>
          </p:nvGrpSpPr>
          <p:grpSpPr>
            <a:xfrm>
              <a:off x="156803" y="457699"/>
              <a:ext cx="923412" cy="1190625"/>
              <a:chOff x="4063181" y="1194431"/>
              <a:chExt cx="923412" cy="1190625"/>
            </a:xfrm>
          </p:grpSpPr>
          <p:pic>
            <p:nvPicPr>
              <p:cNvPr id="28" name="Picture 27">
                <a:extLst>
                  <a:ext uri="{FF2B5EF4-FFF2-40B4-BE49-F238E27FC236}">
                    <a16:creationId xmlns:a16="http://schemas.microsoft.com/office/drawing/2014/main" id="{17198DA3-D1AD-4F7E-9E9F-04B1EE325191}"/>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9" name="Group 28">
                <a:extLst>
                  <a:ext uri="{FF2B5EF4-FFF2-40B4-BE49-F238E27FC236}">
                    <a16:creationId xmlns:a16="http://schemas.microsoft.com/office/drawing/2014/main" id="{494362B4-84B5-4723-9A0E-A7B8084F52EE}"/>
                  </a:ext>
                </a:extLst>
              </p:cNvPr>
              <p:cNvGrpSpPr/>
              <p:nvPr/>
            </p:nvGrpSpPr>
            <p:grpSpPr>
              <a:xfrm>
                <a:off x="4063181" y="1404932"/>
                <a:ext cx="923412" cy="885066"/>
                <a:chOff x="5906729" y="1518186"/>
                <a:chExt cx="1371600" cy="1211430"/>
              </a:xfrm>
              <a:solidFill>
                <a:schemeClr val="bg1"/>
              </a:solidFill>
            </p:grpSpPr>
            <p:pic>
              <p:nvPicPr>
                <p:cNvPr id="30" name="Graphic 29" descr="Document with solid fill">
                  <a:extLst>
                    <a:ext uri="{FF2B5EF4-FFF2-40B4-BE49-F238E27FC236}">
                      <a16:creationId xmlns:a16="http://schemas.microsoft.com/office/drawing/2014/main" id="{02782CEF-CD1B-4B02-BE83-C78297C9F2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31" name="Graphic 30" descr="Magnifying glass with solid fill">
                  <a:extLst>
                    <a:ext uri="{FF2B5EF4-FFF2-40B4-BE49-F238E27FC236}">
                      <a16:creationId xmlns:a16="http://schemas.microsoft.com/office/drawing/2014/main" id="{D39E6A2B-60DB-4D1F-9271-3FFAEA0BEE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13" name="TextBox 12">
            <a:extLst>
              <a:ext uri="{FF2B5EF4-FFF2-40B4-BE49-F238E27FC236}">
                <a16:creationId xmlns:a16="http://schemas.microsoft.com/office/drawing/2014/main" id="{8AAE4741-466F-4C9E-BC98-F86F66D9452A}"/>
              </a:ext>
            </a:extLst>
          </p:cNvPr>
          <p:cNvSpPr txBox="1"/>
          <p:nvPr/>
        </p:nvSpPr>
        <p:spPr>
          <a:xfrm>
            <a:off x="687333" y="2538117"/>
            <a:ext cx="8068291" cy="2959785"/>
          </a:xfrm>
          <a:prstGeom prst="rect">
            <a:avLst/>
          </a:prstGeom>
          <a:noFill/>
        </p:spPr>
        <p:txBody>
          <a:bodyPr wrap="square" rtlCol="0">
            <a:spAutoFit/>
          </a:bodyPr>
          <a:lstStyle/>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t>Window period treatment is most often given to: </a:t>
            </a:r>
            <a:endParaRPr lang="en-US" sz="2400" dirty="0">
              <a:effectLst/>
              <a:latin typeface="Franklin Gothic Book" panose="020B0503020102020204" pitchFamily="34" charset="0"/>
              <a:ea typeface="Calibri" panose="020F0502020204030204" pitchFamily="34" charset="0"/>
              <a:cs typeface="Times New Roman" panose="02020603050405020304" pitchFamily="18" charset="0"/>
            </a:endParaRPr>
          </a:p>
          <a:p>
            <a:pPr marL="742950" lvl="1" indent="-285750">
              <a:lnSpc>
                <a:spcPct val="100000"/>
              </a:lnSpc>
              <a:spcBef>
                <a:spcPts val="600"/>
              </a:spcBef>
              <a:buFont typeface="Arial" panose="020B0604020202020204" pitchFamily="34" charset="0"/>
              <a:buChar char="•"/>
            </a:pPr>
            <a:r>
              <a:rPr lang="en-US" sz="2400" dirty="0"/>
              <a:t>Children 5 years of age or younger</a:t>
            </a:r>
          </a:p>
          <a:p>
            <a:pPr marL="742950" lvl="1" indent="-285750">
              <a:lnSpc>
                <a:spcPct val="100000"/>
              </a:lnSpc>
              <a:spcBef>
                <a:spcPts val="600"/>
              </a:spcBef>
              <a:buFont typeface="Arial" panose="020B0604020202020204" pitchFamily="34" charset="0"/>
              <a:buChar char="•"/>
            </a:pPr>
            <a:r>
              <a:rPr lang="en-US" sz="2400" dirty="0"/>
              <a:t>HIV infection after exposure to TB, regardless of TB test results or prior history of treatment for TB infection or disease</a:t>
            </a:r>
          </a:p>
          <a:p>
            <a:pPr marL="742950" lvl="1" indent="-285750">
              <a:lnSpc>
                <a:spcPct val="100000"/>
              </a:lnSpc>
              <a:spcBef>
                <a:spcPts val="600"/>
              </a:spcBef>
              <a:buFont typeface="Arial" panose="020B0604020202020204" pitchFamily="34" charset="0"/>
              <a:buChar char="•"/>
            </a:pPr>
            <a:r>
              <a:rPr lang="en-US" sz="2400" dirty="0"/>
              <a:t>Contacts with iatrogenic immunosuppression regardless of their immunologic test results </a:t>
            </a:r>
          </a:p>
        </p:txBody>
      </p:sp>
    </p:spTree>
    <p:extLst>
      <p:ext uri="{BB962C8B-B14F-4D97-AF65-F5344CB8AC3E}">
        <p14:creationId xmlns:p14="http://schemas.microsoft.com/office/powerpoint/2010/main" val="21395315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Drug Interactions Report</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29</a:t>
            </a:fld>
            <a:endParaRPr lang="en-US" dirty="0"/>
          </a:p>
        </p:txBody>
      </p:sp>
      <p:grpSp>
        <p:nvGrpSpPr>
          <p:cNvPr id="25" name="Group 24">
            <a:extLst>
              <a:ext uri="{FF2B5EF4-FFF2-40B4-BE49-F238E27FC236}">
                <a16:creationId xmlns:a16="http://schemas.microsoft.com/office/drawing/2014/main" id="{074BC26B-C394-43BE-8F6B-CCF121468E42}"/>
              </a:ext>
            </a:extLst>
          </p:cNvPr>
          <p:cNvGrpSpPr/>
          <p:nvPr/>
        </p:nvGrpSpPr>
        <p:grpSpPr>
          <a:xfrm>
            <a:off x="0" y="457699"/>
            <a:ext cx="9144000" cy="1544535"/>
            <a:chOff x="0" y="457699"/>
            <a:chExt cx="9144000" cy="1544535"/>
          </a:xfrm>
        </p:grpSpPr>
        <p:sp>
          <p:nvSpPr>
            <p:cNvPr id="26" name="TextBox 25">
              <a:extLst>
                <a:ext uri="{FF2B5EF4-FFF2-40B4-BE49-F238E27FC236}">
                  <a16:creationId xmlns:a16="http://schemas.microsoft.com/office/drawing/2014/main" id="{CE91209E-83EE-40A3-9D3C-454FDFE70F8D}"/>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Appendix 2: Drugs for the Treatment of LTBI:</a:t>
              </a:r>
            </a:p>
            <a:p>
              <a:pPr marL="1143000"/>
              <a:r>
                <a:rPr lang="en-US" sz="2600" b="1" dirty="0">
                  <a:solidFill>
                    <a:schemeClr val="bg1"/>
                  </a:solidFill>
                  <a:latin typeface="Franklin Gothic Book" panose="020B0503020102020204" pitchFamily="34" charset="0"/>
                </a:rPr>
                <a:t>Introduction, Rifapentine, and Rifampin</a:t>
              </a:r>
            </a:p>
          </p:txBody>
        </p:sp>
        <p:grpSp>
          <p:nvGrpSpPr>
            <p:cNvPr id="27" name="Group 26">
              <a:extLst>
                <a:ext uri="{FF2B5EF4-FFF2-40B4-BE49-F238E27FC236}">
                  <a16:creationId xmlns:a16="http://schemas.microsoft.com/office/drawing/2014/main" id="{DEFCB3B2-2BC6-4C81-A695-1BD826FA850F}"/>
                </a:ext>
              </a:extLst>
            </p:cNvPr>
            <p:cNvGrpSpPr/>
            <p:nvPr/>
          </p:nvGrpSpPr>
          <p:grpSpPr>
            <a:xfrm>
              <a:off x="156803" y="457699"/>
              <a:ext cx="923412" cy="1190625"/>
              <a:chOff x="4063181" y="1194431"/>
              <a:chExt cx="923412" cy="1190625"/>
            </a:xfrm>
          </p:grpSpPr>
          <p:pic>
            <p:nvPicPr>
              <p:cNvPr id="28" name="Picture 27">
                <a:extLst>
                  <a:ext uri="{FF2B5EF4-FFF2-40B4-BE49-F238E27FC236}">
                    <a16:creationId xmlns:a16="http://schemas.microsoft.com/office/drawing/2014/main" id="{17198DA3-D1AD-4F7E-9E9F-04B1EE325191}"/>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9" name="Group 28">
                <a:extLst>
                  <a:ext uri="{FF2B5EF4-FFF2-40B4-BE49-F238E27FC236}">
                    <a16:creationId xmlns:a16="http://schemas.microsoft.com/office/drawing/2014/main" id="{494362B4-84B5-4723-9A0E-A7B8084F52EE}"/>
                  </a:ext>
                </a:extLst>
              </p:cNvPr>
              <p:cNvGrpSpPr/>
              <p:nvPr/>
            </p:nvGrpSpPr>
            <p:grpSpPr>
              <a:xfrm>
                <a:off x="4063181" y="1404932"/>
                <a:ext cx="923412" cy="885066"/>
                <a:chOff x="5906729" y="1518186"/>
                <a:chExt cx="1371600" cy="1211430"/>
              </a:xfrm>
              <a:solidFill>
                <a:schemeClr val="bg1"/>
              </a:solidFill>
            </p:grpSpPr>
            <p:pic>
              <p:nvPicPr>
                <p:cNvPr id="30" name="Graphic 29" descr="Document with solid fill">
                  <a:extLst>
                    <a:ext uri="{FF2B5EF4-FFF2-40B4-BE49-F238E27FC236}">
                      <a16:creationId xmlns:a16="http://schemas.microsoft.com/office/drawing/2014/main" id="{02782CEF-CD1B-4B02-BE83-C78297C9F2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31" name="Graphic 30" descr="Magnifying glass with solid fill">
                  <a:extLst>
                    <a:ext uri="{FF2B5EF4-FFF2-40B4-BE49-F238E27FC236}">
                      <a16:creationId xmlns:a16="http://schemas.microsoft.com/office/drawing/2014/main" id="{D39E6A2B-60DB-4D1F-9271-3FFAEA0BEE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13" name="TextBox 12">
            <a:extLst>
              <a:ext uri="{FF2B5EF4-FFF2-40B4-BE49-F238E27FC236}">
                <a16:creationId xmlns:a16="http://schemas.microsoft.com/office/drawing/2014/main" id="{31658071-20D4-483B-B0F2-D53B8E834B75}"/>
              </a:ext>
            </a:extLst>
          </p:cNvPr>
          <p:cNvSpPr txBox="1"/>
          <p:nvPr/>
        </p:nvSpPr>
        <p:spPr>
          <a:xfrm>
            <a:off x="687333" y="2105501"/>
            <a:ext cx="8068291" cy="2934137"/>
          </a:xfrm>
          <a:prstGeom prst="rect">
            <a:avLst/>
          </a:prstGeom>
          <a:noFill/>
        </p:spPr>
        <p:txBody>
          <a:bodyPr wrap="square" rtlCol="0">
            <a:spAutoFit/>
          </a:bodyPr>
          <a:lstStyle/>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Major interactions</a:t>
            </a:r>
          </a:p>
          <a:p>
            <a:pPr marL="914400" marR="0" lvl="0" indent="-342900">
              <a:spcBef>
                <a:spcPts val="0"/>
              </a:spcBef>
              <a:spcAft>
                <a:spcPts val="400"/>
              </a:spcAft>
              <a:buClr>
                <a:schemeClr val="tx2">
                  <a:lumMod val="60000"/>
                  <a:lumOff val="40000"/>
                </a:schemeClr>
              </a:buClr>
              <a:buSzPct val="100000"/>
              <a:buFont typeface="Wingdings 2" panose="05020102010507070707" pitchFamily="18" charset="2"/>
              <a:buChar char=""/>
            </a:pPr>
            <a:r>
              <a:rPr lang="en-US" sz="2400" dirty="0">
                <a:effectLst/>
                <a:ea typeface="Calibri" panose="020F0502020204030204" pitchFamily="34" charset="0"/>
                <a:cs typeface="Times New Roman" panose="02020603050405020304" pitchFamily="18" charset="0"/>
              </a:rPr>
              <a:t>Tacrolimus and rifampin: decrease blood concentration of tacrolimus</a:t>
            </a:r>
          </a:p>
          <a:p>
            <a:pPr marL="914400" marR="0" lvl="0" indent="-342900">
              <a:spcBef>
                <a:spcPts val="0"/>
              </a:spcBef>
              <a:spcAft>
                <a:spcPts val="400"/>
              </a:spcAft>
              <a:buClr>
                <a:schemeClr val="tx2">
                  <a:lumMod val="60000"/>
                  <a:lumOff val="40000"/>
                </a:schemeClr>
              </a:buClr>
              <a:buSzPct val="100000"/>
              <a:buFont typeface="Wingdings 2" panose="05020102010507070707" pitchFamily="18" charset="2"/>
              <a:buChar char=""/>
            </a:pPr>
            <a:r>
              <a:rPr lang="en-US" sz="2400" dirty="0">
                <a:effectLst/>
                <a:ea typeface="Calibri" panose="020F0502020204030204" pitchFamily="34" charset="0"/>
                <a:cs typeface="Times New Roman" panose="02020603050405020304" pitchFamily="18" charset="0"/>
              </a:rPr>
              <a:t>Tacrolimus and rifapentine: same as with rifampin</a:t>
            </a:r>
          </a:p>
          <a:p>
            <a:pPr marL="571500" marR="0" lvl="0">
              <a:spcBef>
                <a:spcPts val="0"/>
              </a:spcBef>
              <a:spcAft>
                <a:spcPts val="400"/>
              </a:spcAft>
              <a:buClr>
                <a:schemeClr val="tx2">
                  <a:lumMod val="60000"/>
                  <a:lumOff val="40000"/>
                </a:schemeClr>
              </a:buClr>
              <a:buSzPct val="100000"/>
            </a:pPr>
            <a:r>
              <a:rPr lang="en-US" sz="2400" dirty="0">
                <a:effectLst/>
                <a:ea typeface="Calibri" panose="020F0502020204030204" pitchFamily="34" charset="0"/>
                <a:cs typeface="Times New Roman" panose="02020603050405020304" pitchFamily="18" charset="0"/>
              </a:rPr>
              <a:t>                                                                </a:t>
            </a:r>
          </a:p>
          <a:p>
            <a:pPr marL="571500" marR="0" lvl="0">
              <a:spcBef>
                <a:spcPts val="0"/>
              </a:spcBef>
              <a:spcAft>
                <a:spcPts val="400"/>
              </a:spcAft>
              <a:buClr>
                <a:schemeClr val="tx2">
                  <a:lumMod val="60000"/>
                  <a:lumOff val="40000"/>
                </a:schemeClr>
              </a:buClr>
              <a:buSzPct val="100000"/>
            </a:pPr>
            <a:endParaRPr lang="en-US" sz="2400" dirty="0">
              <a:effectLst/>
              <a:ea typeface="Calibri" panose="020F0502020204030204" pitchFamily="34" charset="0"/>
              <a:cs typeface="Times New Roman" panose="02020603050405020304" pitchFamily="18" charset="0"/>
            </a:endParaRPr>
          </a:p>
          <a:p>
            <a:pPr marL="571500" marR="0" lvl="0" algn="r">
              <a:spcBef>
                <a:spcPts val="0"/>
              </a:spcBef>
              <a:spcAft>
                <a:spcPts val="400"/>
              </a:spcAft>
              <a:buClr>
                <a:schemeClr val="tx2">
                  <a:lumMod val="60000"/>
                  <a:lumOff val="40000"/>
                </a:schemeClr>
              </a:buClr>
              <a:buSzPct val="100000"/>
            </a:pPr>
            <a:r>
              <a:rPr lang="en-US" sz="2400" i="1" dirty="0">
                <a:effectLst/>
                <a:ea typeface="Calibri" panose="020F0502020204030204" pitchFamily="34" charset="0"/>
                <a:cs typeface="Times New Roman" panose="02020603050405020304" pitchFamily="18" charset="0"/>
              </a:rPr>
              <a:t>Continued &gt;</a:t>
            </a:r>
          </a:p>
        </p:txBody>
      </p:sp>
    </p:spTree>
    <p:extLst>
      <p:ext uri="{BB962C8B-B14F-4D97-AF65-F5344CB8AC3E}">
        <p14:creationId xmlns:p14="http://schemas.microsoft.com/office/powerpoint/2010/main" val="1565491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9DF75A-AE7F-4C04-AEB9-CECE5308F3F0}"/>
              </a:ext>
            </a:extLst>
          </p:cNvPr>
          <p:cNvSpPr>
            <a:spLocks noGrp="1"/>
          </p:cNvSpPr>
          <p:nvPr>
            <p:ph idx="1"/>
          </p:nvPr>
        </p:nvSpPr>
        <p:spPr>
          <a:xfrm>
            <a:off x="457200" y="1951514"/>
            <a:ext cx="8229600" cy="3544366"/>
          </a:xfrm>
        </p:spPr>
        <p:txBody>
          <a:bodyPr>
            <a:normAutofit/>
          </a:bodyPr>
          <a:lstStyle/>
          <a:p>
            <a:pPr marL="0" indent="0">
              <a:buNone/>
            </a:pPr>
            <a:r>
              <a:rPr lang="en-US" sz="2800" dirty="0"/>
              <a:t>	</a:t>
            </a:r>
            <a:r>
              <a:rPr lang="en-US" sz="2800" dirty="0">
                <a:latin typeface="+mn-lt"/>
              </a:rPr>
              <a:t>For a comprehensive overview of the diagnosis, 	treatment and management of  LTBI, refer to</a:t>
            </a:r>
          </a:p>
          <a:p>
            <a:pPr marL="457200" indent="0">
              <a:buNone/>
            </a:pPr>
            <a:r>
              <a:rPr lang="en-US" sz="2800" b="1" i="1" dirty="0">
                <a:solidFill>
                  <a:schemeClr val="tx2"/>
                </a:solidFill>
                <a:latin typeface="+mn-lt"/>
              </a:rPr>
              <a:t>Testing and Treatment of Latent Tuberculosis Infection in the United States: 	Clinical Recommendations</a:t>
            </a:r>
          </a:p>
          <a:p>
            <a:pPr marL="457200" indent="0">
              <a:buNone/>
            </a:pPr>
            <a:r>
              <a:rPr lang="en-US" sz="2800" b="1" u="sng" dirty="0">
                <a:latin typeface="+mn-lt"/>
              </a:rPr>
              <a:t>www.tbcontrollers.org/</a:t>
            </a:r>
            <a:br>
              <a:rPr lang="en-US" sz="2800" b="1" u="sng" dirty="0">
                <a:latin typeface="+mn-lt"/>
              </a:rPr>
            </a:br>
            <a:r>
              <a:rPr lang="en-US" sz="2800" b="1" u="sng" dirty="0">
                <a:latin typeface="+mn-lt"/>
              </a:rPr>
              <a:t>resources/ltbi/clinical_recommendations</a:t>
            </a:r>
          </a:p>
          <a:p>
            <a:endParaRPr lang="en-US" dirty="0"/>
          </a:p>
        </p:txBody>
      </p:sp>
      <p:sp>
        <p:nvSpPr>
          <p:cNvPr id="4" name="Slide Number Placeholder 3">
            <a:extLst>
              <a:ext uri="{FF2B5EF4-FFF2-40B4-BE49-F238E27FC236}">
                <a16:creationId xmlns:a16="http://schemas.microsoft.com/office/drawing/2014/main" id="{7D337425-000E-41A5-95A0-46BFAC38CB89}"/>
              </a:ext>
            </a:extLst>
          </p:cNvPr>
          <p:cNvSpPr>
            <a:spLocks noGrp="1"/>
          </p:cNvSpPr>
          <p:nvPr>
            <p:ph type="sldNum" sz="quarter" idx="12"/>
          </p:nvPr>
        </p:nvSpPr>
        <p:spPr/>
        <p:txBody>
          <a:bodyPr/>
          <a:lstStyle/>
          <a:p>
            <a:fld id="{CE1EEDE4-8C7E-2941-97A7-7E7047C70B6E}" type="slidenum">
              <a:rPr lang="en-US" smtClean="0"/>
              <a:pPr/>
              <a:t>3</a:t>
            </a:fld>
            <a:endParaRPr lang="en-US" dirty="0"/>
          </a:p>
        </p:txBody>
      </p:sp>
      <p:sp>
        <p:nvSpPr>
          <p:cNvPr id="5" name="Title 1">
            <a:extLst>
              <a:ext uri="{FF2B5EF4-FFF2-40B4-BE49-F238E27FC236}">
                <a16:creationId xmlns:a16="http://schemas.microsoft.com/office/drawing/2014/main" id="{B1161979-6EB9-4FB4-8550-AD784C40C462}"/>
              </a:ext>
            </a:extLst>
          </p:cNvPr>
          <p:cNvSpPr txBox="1">
            <a:spLocks/>
          </p:cNvSpPr>
          <p:nvPr/>
        </p:nvSpPr>
        <p:spPr>
          <a:xfrm>
            <a:off x="0" y="0"/>
            <a:ext cx="9144000" cy="1091045"/>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bg1"/>
                </a:solidFill>
                <a:effectLst>
                  <a:outerShdw blurRad="50800" dist="38100" dir="2700000">
                    <a:schemeClr val="tx2">
                      <a:alpha val="43000"/>
                    </a:schemeClr>
                  </a:outerShdw>
                </a:effectLst>
                <a:latin typeface="Franklin Gothic Book"/>
                <a:ea typeface="+mj-ea"/>
                <a:cs typeface="Franklin Gothic Book"/>
              </a:defRPr>
            </a:lvl1pPr>
          </a:lstStyle>
          <a:p>
            <a:r>
              <a:rPr lang="en-US" dirty="0">
                <a:effectLst/>
              </a:rPr>
              <a:t>For More Information</a:t>
            </a:r>
          </a:p>
        </p:txBody>
      </p:sp>
    </p:spTree>
    <p:extLst>
      <p:ext uri="{BB962C8B-B14F-4D97-AF65-F5344CB8AC3E}">
        <p14:creationId xmlns:p14="http://schemas.microsoft.com/office/powerpoint/2010/main" val="33644480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Drug Interactions Report</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30</a:t>
            </a:fld>
            <a:endParaRPr lang="en-US" dirty="0"/>
          </a:p>
        </p:txBody>
      </p:sp>
      <p:grpSp>
        <p:nvGrpSpPr>
          <p:cNvPr id="25" name="Group 24">
            <a:extLst>
              <a:ext uri="{FF2B5EF4-FFF2-40B4-BE49-F238E27FC236}">
                <a16:creationId xmlns:a16="http://schemas.microsoft.com/office/drawing/2014/main" id="{074BC26B-C394-43BE-8F6B-CCF121468E42}"/>
              </a:ext>
            </a:extLst>
          </p:cNvPr>
          <p:cNvGrpSpPr/>
          <p:nvPr/>
        </p:nvGrpSpPr>
        <p:grpSpPr>
          <a:xfrm>
            <a:off x="0" y="457699"/>
            <a:ext cx="9144000" cy="1544535"/>
            <a:chOff x="0" y="457699"/>
            <a:chExt cx="9144000" cy="1544535"/>
          </a:xfrm>
        </p:grpSpPr>
        <p:sp>
          <p:nvSpPr>
            <p:cNvPr id="26" name="TextBox 25">
              <a:extLst>
                <a:ext uri="{FF2B5EF4-FFF2-40B4-BE49-F238E27FC236}">
                  <a16:creationId xmlns:a16="http://schemas.microsoft.com/office/drawing/2014/main" id="{CE91209E-83EE-40A3-9D3C-454FDFE70F8D}"/>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Appendix 2: Drugs for the Treatment of LTBI:</a:t>
              </a:r>
            </a:p>
            <a:p>
              <a:pPr marL="1143000"/>
              <a:r>
                <a:rPr lang="en-US" sz="2600" b="1" dirty="0">
                  <a:solidFill>
                    <a:schemeClr val="bg1"/>
                  </a:solidFill>
                  <a:latin typeface="Franklin Gothic Book" panose="020B0503020102020204" pitchFamily="34" charset="0"/>
                </a:rPr>
                <a:t>Introduction, Rifapentine, and Rifampin</a:t>
              </a:r>
            </a:p>
          </p:txBody>
        </p:sp>
        <p:grpSp>
          <p:nvGrpSpPr>
            <p:cNvPr id="27" name="Group 26">
              <a:extLst>
                <a:ext uri="{FF2B5EF4-FFF2-40B4-BE49-F238E27FC236}">
                  <a16:creationId xmlns:a16="http://schemas.microsoft.com/office/drawing/2014/main" id="{DEFCB3B2-2BC6-4C81-A695-1BD826FA850F}"/>
                </a:ext>
              </a:extLst>
            </p:cNvPr>
            <p:cNvGrpSpPr/>
            <p:nvPr/>
          </p:nvGrpSpPr>
          <p:grpSpPr>
            <a:xfrm>
              <a:off x="156803" y="457699"/>
              <a:ext cx="923412" cy="1190625"/>
              <a:chOff x="4063181" y="1194431"/>
              <a:chExt cx="923412" cy="1190625"/>
            </a:xfrm>
          </p:grpSpPr>
          <p:pic>
            <p:nvPicPr>
              <p:cNvPr id="28" name="Picture 27">
                <a:extLst>
                  <a:ext uri="{FF2B5EF4-FFF2-40B4-BE49-F238E27FC236}">
                    <a16:creationId xmlns:a16="http://schemas.microsoft.com/office/drawing/2014/main" id="{17198DA3-D1AD-4F7E-9E9F-04B1EE325191}"/>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9" name="Group 28">
                <a:extLst>
                  <a:ext uri="{FF2B5EF4-FFF2-40B4-BE49-F238E27FC236}">
                    <a16:creationId xmlns:a16="http://schemas.microsoft.com/office/drawing/2014/main" id="{494362B4-84B5-4723-9A0E-A7B8084F52EE}"/>
                  </a:ext>
                </a:extLst>
              </p:cNvPr>
              <p:cNvGrpSpPr/>
              <p:nvPr/>
            </p:nvGrpSpPr>
            <p:grpSpPr>
              <a:xfrm>
                <a:off x="4063181" y="1404932"/>
                <a:ext cx="923412" cy="885066"/>
                <a:chOff x="5906729" y="1518186"/>
                <a:chExt cx="1371600" cy="1211430"/>
              </a:xfrm>
              <a:solidFill>
                <a:schemeClr val="bg1"/>
              </a:solidFill>
            </p:grpSpPr>
            <p:pic>
              <p:nvPicPr>
                <p:cNvPr id="30" name="Graphic 29" descr="Document with solid fill">
                  <a:extLst>
                    <a:ext uri="{FF2B5EF4-FFF2-40B4-BE49-F238E27FC236}">
                      <a16:creationId xmlns:a16="http://schemas.microsoft.com/office/drawing/2014/main" id="{02782CEF-CD1B-4B02-BE83-C78297C9F20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31" name="Graphic 30" descr="Magnifying glass with solid fill">
                  <a:extLst>
                    <a:ext uri="{FF2B5EF4-FFF2-40B4-BE49-F238E27FC236}">
                      <a16:creationId xmlns:a16="http://schemas.microsoft.com/office/drawing/2014/main" id="{D39E6A2B-60DB-4D1F-9271-3FFAEA0BEE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13" name="TextBox 12">
            <a:extLst>
              <a:ext uri="{FF2B5EF4-FFF2-40B4-BE49-F238E27FC236}">
                <a16:creationId xmlns:a16="http://schemas.microsoft.com/office/drawing/2014/main" id="{31658071-20D4-483B-B0F2-D53B8E834B75}"/>
              </a:ext>
            </a:extLst>
          </p:cNvPr>
          <p:cNvSpPr txBox="1"/>
          <p:nvPr/>
        </p:nvSpPr>
        <p:spPr>
          <a:xfrm>
            <a:off x="687333" y="2105501"/>
            <a:ext cx="8068291" cy="4042132"/>
          </a:xfrm>
          <a:prstGeom prst="rect">
            <a:avLst/>
          </a:prstGeom>
          <a:noFill/>
        </p:spPr>
        <p:txBody>
          <a:bodyPr wrap="square" rtlCol="0">
            <a:spAutoFit/>
          </a:bodyPr>
          <a:lstStyle/>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Moderate interactions</a:t>
            </a:r>
          </a:p>
          <a:p>
            <a:pPr marL="914400" marR="0" lvl="0" indent="-342900">
              <a:spcBef>
                <a:spcPts val="0"/>
              </a:spcBef>
              <a:spcAft>
                <a:spcPts val="400"/>
              </a:spcAft>
              <a:buClr>
                <a:schemeClr val="tx2">
                  <a:lumMod val="60000"/>
                  <a:lumOff val="40000"/>
                </a:schemeClr>
              </a:buClr>
              <a:buSzPct val="100000"/>
              <a:buFont typeface="Wingdings 2" panose="05020102010507070707" pitchFamily="18" charset="2"/>
              <a:buChar char=""/>
            </a:pPr>
            <a:r>
              <a:rPr lang="en-US" sz="2400" dirty="0">
                <a:effectLst/>
                <a:ea typeface="Calibri" panose="020F0502020204030204" pitchFamily="34" charset="0"/>
                <a:cs typeface="Times New Roman" panose="02020603050405020304" pitchFamily="18" charset="0"/>
              </a:rPr>
              <a:t>Amlodipine and </a:t>
            </a:r>
            <a:r>
              <a:rPr lang="en-US" sz="2400" dirty="0" err="1">
                <a:effectLst/>
                <a:ea typeface="Calibri" panose="020F0502020204030204" pitchFamily="34" charset="0"/>
                <a:cs typeface="Times New Roman" panose="02020603050405020304" pitchFamily="18" charset="0"/>
              </a:rPr>
              <a:t>rifamycins</a:t>
            </a:r>
            <a:r>
              <a:rPr lang="en-US" sz="2400" dirty="0">
                <a:effectLst/>
                <a:ea typeface="Calibri" panose="020F0502020204030204" pitchFamily="34" charset="0"/>
                <a:cs typeface="Times New Roman" panose="02020603050405020304" pitchFamily="18" charset="0"/>
              </a:rPr>
              <a:t>: reduces the effect of Amlodipine</a:t>
            </a:r>
          </a:p>
          <a:p>
            <a:pPr marL="914400" marR="0" lvl="0" indent="-342900">
              <a:spcBef>
                <a:spcPts val="0"/>
              </a:spcBef>
              <a:spcAft>
                <a:spcPts val="400"/>
              </a:spcAft>
              <a:buClr>
                <a:schemeClr val="tx2">
                  <a:lumMod val="60000"/>
                  <a:lumOff val="40000"/>
                </a:schemeClr>
              </a:buClr>
              <a:buSzPct val="100000"/>
              <a:buFont typeface="Wingdings 2" panose="05020102010507070707" pitchFamily="18" charset="2"/>
              <a:buChar char=""/>
            </a:pPr>
            <a:r>
              <a:rPr lang="en-US" sz="2400" dirty="0">
                <a:effectLst/>
                <a:ea typeface="Calibri" panose="020F0502020204030204" pitchFamily="34" charset="0"/>
                <a:cs typeface="Times New Roman" panose="02020603050405020304" pitchFamily="18" charset="0"/>
              </a:rPr>
              <a:t>Losartan and rifampin: reduces effect of losartan</a:t>
            </a:r>
          </a:p>
          <a:p>
            <a:pPr marL="914400" marR="0" lvl="0" indent="-342900">
              <a:spcBef>
                <a:spcPts val="0"/>
              </a:spcBef>
              <a:spcAft>
                <a:spcPts val="400"/>
              </a:spcAft>
              <a:buClr>
                <a:schemeClr val="tx2">
                  <a:lumMod val="60000"/>
                  <a:lumOff val="40000"/>
                </a:schemeClr>
              </a:buClr>
              <a:buSzPct val="100000"/>
              <a:buFont typeface="Wingdings 2" panose="05020102010507070707" pitchFamily="18" charset="2"/>
              <a:buChar char=""/>
            </a:pPr>
            <a:r>
              <a:rPr lang="en-US" sz="2400" dirty="0">
                <a:effectLst/>
                <a:ea typeface="Calibri" panose="020F0502020204030204" pitchFamily="34" charset="0"/>
                <a:cs typeface="Times New Roman" panose="02020603050405020304" pitchFamily="18" charset="0"/>
              </a:rPr>
              <a:t>Metoprolol and </a:t>
            </a:r>
            <a:r>
              <a:rPr lang="en-US" sz="2400" dirty="0" err="1">
                <a:effectLst/>
                <a:ea typeface="Calibri" panose="020F0502020204030204" pitchFamily="34" charset="0"/>
                <a:cs typeface="Times New Roman" panose="02020603050405020304" pitchFamily="18" charset="0"/>
              </a:rPr>
              <a:t>rifamycins</a:t>
            </a:r>
            <a:r>
              <a:rPr lang="en-US" sz="2400" dirty="0">
                <a:effectLst/>
                <a:ea typeface="Calibri" panose="020F0502020204030204" pitchFamily="34" charset="0"/>
                <a:cs typeface="Times New Roman" panose="02020603050405020304" pitchFamily="18" charset="0"/>
              </a:rPr>
              <a:t>: reduce the effect of metoprolol</a:t>
            </a:r>
          </a:p>
          <a:p>
            <a:pPr marL="914400" marR="0" lvl="0" indent="-342900">
              <a:spcBef>
                <a:spcPts val="0"/>
              </a:spcBef>
              <a:spcAft>
                <a:spcPts val="400"/>
              </a:spcAft>
              <a:buClr>
                <a:schemeClr val="tx2">
                  <a:lumMod val="60000"/>
                  <a:lumOff val="40000"/>
                </a:schemeClr>
              </a:buClr>
              <a:buSzPct val="100000"/>
              <a:buFont typeface="Wingdings 2" panose="05020102010507070707" pitchFamily="18" charset="2"/>
              <a:buChar char=""/>
            </a:pPr>
            <a:r>
              <a:rPr lang="en-US" sz="2400" dirty="0">
                <a:effectLst/>
                <a:ea typeface="Calibri" panose="020F0502020204030204" pitchFamily="34" charset="0"/>
                <a:cs typeface="Times New Roman" panose="02020603050405020304" pitchFamily="18" charset="0"/>
              </a:rPr>
              <a:t>Prednisone and </a:t>
            </a:r>
            <a:r>
              <a:rPr lang="en-US" sz="2400" dirty="0" err="1">
                <a:effectLst/>
                <a:ea typeface="Calibri" panose="020F0502020204030204" pitchFamily="34" charset="0"/>
                <a:cs typeface="Times New Roman" panose="02020603050405020304" pitchFamily="18" charset="0"/>
              </a:rPr>
              <a:t>rifamicins</a:t>
            </a:r>
            <a:r>
              <a:rPr lang="en-US" sz="2400" dirty="0">
                <a:effectLst/>
                <a:ea typeface="Calibri" panose="020F0502020204030204" pitchFamily="34" charset="0"/>
                <a:cs typeface="Times New Roman" panose="02020603050405020304" pitchFamily="18" charset="0"/>
              </a:rPr>
              <a:t>: reduces the effect of prednisone</a:t>
            </a:r>
          </a:p>
          <a:p>
            <a:pPr marL="914400" marR="0" lvl="0" indent="-342900">
              <a:spcBef>
                <a:spcPts val="0"/>
              </a:spcBef>
              <a:spcAft>
                <a:spcPts val="400"/>
              </a:spcAft>
              <a:buClr>
                <a:schemeClr val="tx2">
                  <a:lumMod val="60000"/>
                  <a:lumOff val="40000"/>
                </a:schemeClr>
              </a:buClr>
              <a:buSzPct val="100000"/>
              <a:buFont typeface="Wingdings 2" panose="05020102010507070707" pitchFamily="18" charset="2"/>
              <a:buChar char=""/>
            </a:pPr>
            <a:r>
              <a:rPr lang="en-US" sz="2400" dirty="0">
                <a:effectLst/>
                <a:ea typeface="Calibri" panose="020F0502020204030204" pitchFamily="34" charset="0"/>
                <a:cs typeface="Times New Roman" panose="02020603050405020304" pitchFamily="18" charset="0"/>
              </a:rPr>
              <a:t>Tacrolimus and isoniazid: may have serum concentration of tacrolimus increased</a:t>
            </a:r>
            <a:endParaRPr lang="en-US" sz="2400" i="1"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15524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FF79B96-5C67-884E-A04C-513BD93CC8F7}"/>
              </a:ext>
            </a:extLst>
          </p:cNvPr>
          <p:cNvSpPr txBox="1"/>
          <p:nvPr/>
        </p:nvSpPr>
        <p:spPr>
          <a:xfrm>
            <a:off x="439807" y="4301158"/>
            <a:ext cx="184731" cy="300082"/>
          </a:xfrm>
          <a:prstGeom prst="rect">
            <a:avLst/>
          </a:prstGeom>
          <a:noFill/>
        </p:spPr>
        <p:txBody>
          <a:bodyPr wrap="none" rtlCol="0">
            <a:spAutoFit/>
          </a:bodyPr>
          <a:lstStyle/>
          <a:p>
            <a:endParaRPr lang="en-US" sz="1350" dirty="0"/>
          </a:p>
        </p:txBody>
      </p:sp>
      <p:sp>
        <p:nvSpPr>
          <p:cNvPr id="10" name="Title 1">
            <a:extLst>
              <a:ext uri="{FF2B5EF4-FFF2-40B4-BE49-F238E27FC236}">
                <a16:creationId xmlns:a16="http://schemas.microsoft.com/office/drawing/2014/main" id="{3DBB2367-F196-4608-B549-73C26C556CDD}"/>
              </a:ext>
            </a:extLst>
          </p:cNvPr>
          <p:cNvSpPr>
            <a:spLocks noGrp="1"/>
          </p:cNvSpPr>
          <p:nvPr>
            <p:ph type="title"/>
          </p:nvPr>
        </p:nvSpPr>
        <p:spPr>
          <a:xfrm>
            <a:off x="0" y="0"/>
            <a:ext cx="9144000" cy="1205802"/>
          </a:xfrm>
        </p:spPr>
        <p:txBody>
          <a:bodyPr/>
          <a:lstStyle/>
          <a:p>
            <a:pPr marL="1143000" algn="l"/>
            <a:r>
              <a:rPr lang="en-US" dirty="0"/>
              <a:t>Case 3: 64-year-old man </a:t>
            </a:r>
          </a:p>
        </p:txBody>
      </p:sp>
      <p:sp>
        <p:nvSpPr>
          <p:cNvPr id="13" name="Content Placeholder 2">
            <a:extLst>
              <a:ext uri="{FF2B5EF4-FFF2-40B4-BE49-F238E27FC236}">
                <a16:creationId xmlns:a16="http://schemas.microsoft.com/office/drawing/2014/main" id="{02F535D0-223C-4568-A305-07042933B3E7}"/>
              </a:ext>
            </a:extLst>
          </p:cNvPr>
          <p:cNvSpPr>
            <a:spLocks noGrp="1"/>
          </p:cNvSpPr>
          <p:nvPr>
            <p:ph sz="half" idx="1"/>
          </p:nvPr>
        </p:nvSpPr>
        <p:spPr>
          <a:xfrm>
            <a:off x="457199" y="1600199"/>
            <a:ext cx="4925291" cy="4873337"/>
          </a:xfrm>
          <a:solidFill>
            <a:schemeClr val="accent3">
              <a:lumMod val="20000"/>
              <a:lumOff val="80000"/>
            </a:schemeClr>
          </a:solidFill>
        </p:spPr>
        <p:txBody>
          <a:bodyPr>
            <a:noAutofit/>
          </a:bodyPr>
          <a:lstStyle/>
          <a:p>
            <a:pPr marL="457200">
              <a:spcBef>
                <a:spcPts val="0"/>
              </a:spcBef>
              <a:spcAft>
                <a:spcPts val="400"/>
              </a:spcAft>
              <a:buClr>
                <a:srgbClr val="1F497D">
                  <a:lumMod val="60000"/>
                  <a:lumOff val="40000"/>
                </a:srgbClr>
              </a:buClr>
              <a:buSzPct val="90000"/>
              <a:buFont typeface="Wingdings 2" panose="05020102010507070707" pitchFamily="18" charset="2"/>
              <a:buChar char=""/>
              <a:defRPr/>
            </a:pPr>
            <a:r>
              <a:rPr lang="en-US" sz="1900" dirty="0">
                <a:latin typeface="+mn-lt"/>
              </a:rPr>
              <a:t>Patient born in the United States, Navajo Nation, with history of DMII, HTN, renal transplant for ESRD 4 years ago on immunosuppression</a:t>
            </a:r>
          </a:p>
          <a:p>
            <a:pPr marL="457200" lvl="0">
              <a:spcBef>
                <a:spcPts val="0"/>
              </a:spcBef>
              <a:spcAft>
                <a:spcPts val="400"/>
              </a:spcAft>
              <a:buClr>
                <a:srgbClr val="1F497D">
                  <a:lumMod val="60000"/>
                  <a:lumOff val="40000"/>
                </a:srgbClr>
              </a:buClr>
              <a:buSzPct val="90000"/>
              <a:buFont typeface="Wingdings 2" panose="05020102010507070707" pitchFamily="18" charset="2"/>
              <a:buChar char=""/>
              <a:defRPr/>
            </a:pPr>
            <a:r>
              <a:rPr lang="en-US" sz="1900" dirty="0">
                <a:latin typeface="+mn-lt"/>
              </a:rPr>
              <a:t>9/30/2020 Wife diagnosed with pulmonary TB, AFB smear positive, cavitary disease </a:t>
            </a:r>
          </a:p>
          <a:p>
            <a:pPr marL="457200" lvl="0">
              <a:spcBef>
                <a:spcPts val="0"/>
              </a:spcBef>
              <a:spcAft>
                <a:spcPts val="400"/>
              </a:spcAft>
              <a:buClr>
                <a:srgbClr val="1F497D">
                  <a:lumMod val="60000"/>
                  <a:lumOff val="40000"/>
                </a:srgbClr>
              </a:buClr>
              <a:buSzPct val="90000"/>
              <a:buFont typeface="Wingdings 2" panose="05020102010507070707" pitchFamily="18" charset="2"/>
              <a:buChar char=""/>
              <a:defRPr/>
            </a:pPr>
            <a:r>
              <a:rPr lang="en-US" sz="1900" dirty="0">
                <a:latin typeface="+mn-lt"/>
              </a:rPr>
              <a:t>Patient had no symptoms, normal physical exam</a:t>
            </a:r>
          </a:p>
          <a:p>
            <a:pPr marL="457200" lvl="0">
              <a:spcBef>
                <a:spcPts val="0"/>
              </a:spcBef>
              <a:spcAft>
                <a:spcPts val="400"/>
              </a:spcAft>
              <a:buClr>
                <a:srgbClr val="1F497D">
                  <a:lumMod val="60000"/>
                  <a:lumOff val="40000"/>
                </a:srgbClr>
              </a:buClr>
              <a:buSzPct val="90000"/>
              <a:buFont typeface="Wingdings 2" panose="05020102010507070707" pitchFamily="18" charset="2"/>
              <a:buChar char=""/>
              <a:defRPr/>
            </a:pPr>
            <a:r>
              <a:rPr lang="en-US" sz="1900" dirty="0">
                <a:latin typeface="+mn-lt"/>
              </a:rPr>
              <a:t>10/15/2020 TST not reactive</a:t>
            </a:r>
          </a:p>
          <a:p>
            <a:pPr marL="457200" lvl="0">
              <a:spcBef>
                <a:spcPts val="0"/>
              </a:spcBef>
              <a:spcAft>
                <a:spcPts val="400"/>
              </a:spcAft>
              <a:buClr>
                <a:srgbClr val="1F497D">
                  <a:lumMod val="60000"/>
                  <a:lumOff val="40000"/>
                </a:srgbClr>
              </a:buClr>
              <a:buSzPct val="90000"/>
              <a:buFont typeface="Wingdings 2" panose="05020102010507070707" pitchFamily="18" charset="2"/>
              <a:buChar char=""/>
              <a:defRPr/>
            </a:pPr>
            <a:r>
              <a:rPr lang="en-US" sz="1900" dirty="0">
                <a:latin typeface="+mn-lt"/>
              </a:rPr>
              <a:t>10/30/2020 T-SPOT.</a:t>
            </a:r>
            <a:r>
              <a:rPr lang="en-US" sz="1900" i="1" dirty="0">
                <a:latin typeface="+mn-lt"/>
              </a:rPr>
              <a:t>TB</a:t>
            </a:r>
            <a:r>
              <a:rPr lang="en-US" sz="1900" dirty="0">
                <a:latin typeface="+mn-lt"/>
              </a:rPr>
              <a:t> test was not reactive</a:t>
            </a:r>
          </a:p>
          <a:p>
            <a:pPr marL="457200" lvl="0">
              <a:spcBef>
                <a:spcPts val="0"/>
              </a:spcBef>
              <a:spcAft>
                <a:spcPts val="400"/>
              </a:spcAft>
              <a:buClr>
                <a:srgbClr val="1F497D">
                  <a:lumMod val="60000"/>
                  <a:lumOff val="40000"/>
                </a:srgbClr>
              </a:buClr>
              <a:buSzPct val="90000"/>
              <a:buFont typeface="Wingdings 2" panose="05020102010507070707" pitchFamily="18" charset="2"/>
              <a:buChar char=""/>
              <a:defRPr/>
            </a:pPr>
            <a:r>
              <a:rPr lang="en-US" sz="1900" dirty="0">
                <a:latin typeface="+mn-lt"/>
              </a:rPr>
              <a:t>11/17/2020 CXR was normal</a:t>
            </a:r>
          </a:p>
          <a:p>
            <a:pPr marL="457200" lvl="0">
              <a:spcBef>
                <a:spcPts val="0"/>
              </a:spcBef>
              <a:spcAft>
                <a:spcPts val="400"/>
              </a:spcAft>
              <a:buClr>
                <a:srgbClr val="1F497D">
                  <a:lumMod val="60000"/>
                  <a:lumOff val="40000"/>
                </a:srgbClr>
              </a:buClr>
              <a:buSzPct val="90000"/>
              <a:buFont typeface="Wingdings 2" panose="05020102010507070707" pitchFamily="18" charset="2"/>
              <a:buChar char=""/>
              <a:defRPr/>
            </a:pPr>
            <a:r>
              <a:rPr lang="en-US" sz="1900" dirty="0">
                <a:latin typeface="+mn-lt"/>
              </a:rPr>
              <a:t>Labs: Creatinine 1.7, LFT normal, CBC normal</a:t>
            </a:r>
          </a:p>
          <a:p>
            <a:pPr marL="457200" lvl="0">
              <a:spcBef>
                <a:spcPts val="0"/>
              </a:spcBef>
              <a:spcAft>
                <a:spcPts val="400"/>
              </a:spcAft>
              <a:buClr>
                <a:srgbClr val="1F497D">
                  <a:lumMod val="60000"/>
                  <a:lumOff val="40000"/>
                </a:srgbClr>
              </a:buClr>
              <a:buSzPct val="90000"/>
              <a:buFont typeface="Wingdings 2" panose="05020102010507070707" pitchFamily="18" charset="2"/>
              <a:buChar char=""/>
              <a:defRPr/>
            </a:pPr>
            <a:r>
              <a:rPr lang="en-US" sz="1900" dirty="0">
                <a:latin typeface="+mn-lt"/>
              </a:rPr>
              <a:t>Meds: multiple medications</a:t>
            </a:r>
          </a:p>
        </p:txBody>
      </p:sp>
      <p:pic>
        <p:nvPicPr>
          <p:cNvPr id="14" name="Picture 13">
            <a:extLst>
              <a:ext uri="{FF2B5EF4-FFF2-40B4-BE49-F238E27FC236}">
                <a16:creationId xmlns:a16="http://schemas.microsoft.com/office/drawing/2014/main" id="{59083BD6-6DF7-443C-A9B0-77D10EF21A96}"/>
              </a:ext>
            </a:extLst>
          </p:cNvPr>
          <p:cNvPicPr>
            <a:picLocks noChangeAspect="1"/>
          </p:cNvPicPr>
          <p:nvPr/>
        </p:nvPicPr>
        <p:blipFill>
          <a:blip r:embed="rId3"/>
          <a:stretch>
            <a:fillRect/>
          </a:stretch>
        </p:blipFill>
        <p:spPr>
          <a:xfrm>
            <a:off x="167338" y="460986"/>
            <a:ext cx="914400" cy="1190625"/>
          </a:xfrm>
          <a:prstGeom prst="rect">
            <a:avLst/>
          </a:prstGeom>
        </p:spPr>
      </p:pic>
      <p:sp>
        <p:nvSpPr>
          <p:cNvPr id="15" name="Content Placeholder 4">
            <a:extLst>
              <a:ext uri="{FF2B5EF4-FFF2-40B4-BE49-F238E27FC236}">
                <a16:creationId xmlns:a16="http://schemas.microsoft.com/office/drawing/2014/main" id="{378DF5A9-E896-472A-91AF-AB8CB43B7DF7}"/>
              </a:ext>
            </a:extLst>
          </p:cNvPr>
          <p:cNvSpPr txBox="1">
            <a:spLocks/>
          </p:cNvSpPr>
          <p:nvPr/>
        </p:nvSpPr>
        <p:spPr>
          <a:xfrm>
            <a:off x="5558912" y="1609825"/>
            <a:ext cx="3328219" cy="4863711"/>
          </a:xfrm>
          <a:prstGeom prst="rect">
            <a:avLst/>
          </a:prstGeom>
          <a:solidFill>
            <a:schemeClr val="accent1">
              <a:lumMod val="20000"/>
              <a:lumOff val="80000"/>
            </a:schemeClr>
          </a:solidFill>
        </p:spPr>
        <p:txBody>
          <a:bodyPr vert="horz" lIns="91440" tIns="45720" rIns="91440" bIns="45720" rtlCol="0">
            <a:normAutofit/>
          </a:bodyPr>
          <a:lstStyle>
            <a:lvl1pPr marL="342900" indent="-342900" algn="l" defTabSz="457200" rtl="0" eaLnBrk="1" latinLnBrk="0" hangingPunct="1">
              <a:spcBef>
                <a:spcPct val="20000"/>
              </a:spcBef>
              <a:buClr>
                <a:schemeClr val="accent1"/>
              </a:buClr>
              <a:buFont typeface="Arial"/>
              <a:buChar char="•"/>
              <a:defRPr sz="2800" kern="1200">
                <a:solidFill>
                  <a:schemeClr val="tx1">
                    <a:lumMod val="75000"/>
                    <a:lumOff val="25000"/>
                  </a:schemeClr>
                </a:solidFill>
                <a:latin typeface="Franklin Gothic Book"/>
                <a:ea typeface="+mn-ea"/>
                <a:cs typeface="Franklin Gothic Book"/>
              </a:defRPr>
            </a:lvl1pPr>
            <a:lvl2pPr marL="742950" indent="-285750" algn="l" defTabSz="457200" rtl="0" eaLnBrk="1" latinLnBrk="0" hangingPunct="1">
              <a:spcBef>
                <a:spcPct val="20000"/>
              </a:spcBef>
              <a:buClr>
                <a:schemeClr val="tx2">
                  <a:lumMod val="40000"/>
                  <a:lumOff val="60000"/>
                </a:schemeClr>
              </a:buClr>
              <a:buFont typeface="Wingdings" charset="2"/>
              <a:buChar char="§"/>
              <a:defRPr sz="2400" kern="1200">
                <a:solidFill>
                  <a:schemeClr val="tx1">
                    <a:lumMod val="75000"/>
                    <a:lumOff val="25000"/>
                  </a:schemeClr>
                </a:solidFill>
                <a:latin typeface="Franklin Gothic Book"/>
                <a:ea typeface="+mn-ea"/>
                <a:cs typeface="Franklin Gothic Book"/>
              </a:defRPr>
            </a:lvl2pPr>
            <a:lvl3pPr marL="1143000" indent="-228600" algn="l" defTabSz="457200" rtl="0" eaLnBrk="1" latinLnBrk="0" hangingPunct="1">
              <a:spcBef>
                <a:spcPct val="20000"/>
              </a:spcBef>
              <a:buClr>
                <a:schemeClr val="accent1"/>
              </a:buClr>
              <a:buFont typeface="Arial"/>
              <a:buChar char="•"/>
              <a:defRPr sz="2000" kern="1200">
                <a:solidFill>
                  <a:schemeClr val="tx1">
                    <a:lumMod val="75000"/>
                    <a:lumOff val="25000"/>
                  </a:schemeClr>
                </a:solidFill>
                <a:latin typeface="Franklin Gothic Book"/>
                <a:ea typeface="+mn-ea"/>
                <a:cs typeface="Franklin Gothic Book"/>
              </a:defRPr>
            </a:lvl3pPr>
            <a:lvl4pPr marL="1600200" indent="-228600" algn="l" defTabSz="457200" rtl="0" eaLnBrk="1" latinLnBrk="0" hangingPunct="1">
              <a:spcBef>
                <a:spcPct val="20000"/>
              </a:spcBef>
              <a:buClr>
                <a:schemeClr val="bg1">
                  <a:lumMod val="50000"/>
                </a:schemeClr>
              </a:buClr>
              <a:buFont typeface="Wingdings" charset="2"/>
              <a:buChar char="§"/>
              <a:defRPr sz="1800" kern="1200">
                <a:solidFill>
                  <a:schemeClr val="tx1">
                    <a:lumMod val="75000"/>
                    <a:lumOff val="25000"/>
                  </a:schemeClr>
                </a:solidFill>
                <a:latin typeface="Franklin Gothic Book"/>
                <a:ea typeface="+mn-ea"/>
                <a:cs typeface="Franklin Gothic Book"/>
              </a:defRPr>
            </a:lvl4pPr>
            <a:lvl5pPr marL="2057400" indent="-228600" algn="l" defTabSz="457200" rtl="0" eaLnBrk="1" latinLnBrk="0" hangingPunct="1">
              <a:spcBef>
                <a:spcPct val="20000"/>
              </a:spcBef>
              <a:buClr>
                <a:schemeClr val="tx2">
                  <a:lumMod val="60000"/>
                  <a:lumOff val="40000"/>
                </a:schemeClr>
              </a:buClr>
              <a:buFont typeface="Arial"/>
              <a:buChar char="•"/>
              <a:defRPr sz="1800" kern="1200">
                <a:solidFill>
                  <a:schemeClr val="tx1">
                    <a:lumMod val="75000"/>
                    <a:lumOff val="25000"/>
                  </a:schemeClr>
                </a:solidFill>
                <a:latin typeface="Franklin Gothic Book"/>
                <a:ea typeface="+mn-ea"/>
                <a:cs typeface="Franklin Gothic Book"/>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137160" indent="0">
              <a:buNone/>
            </a:pPr>
            <a:endParaRPr lang="en-US" sz="2200" dirty="0">
              <a:solidFill>
                <a:schemeClr val="tx1"/>
              </a:solidFill>
            </a:endParaRPr>
          </a:p>
          <a:p>
            <a:pPr marL="182880" indent="0">
              <a:spcBef>
                <a:spcPts val="800"/>
              </a:spcBef>
              <a:buNone/>
            </a:pPr>
            <a:r>
              <a:rPr lang="en-US" sz="2200" dirty="0">
                <a:solidFill>
                  <a:schemeClr val="tx1"/>
                </a:solidFill>
                <a:latin typeface="+mn-lt"/>
              </a:rPr>
              <a:t>Patient was started on isoniazid because of the many interactions with </a:t>
            </a:r>
            <a:r>
              <a:rPr lang="en-US" sz="2200" dirty="0" err="1">
                <a:solidFill>
                  <a:schemeClr val="tx1"/>
                </a:solidFill>
                <a:latin typeface="+mn-lt"/>
              </a:rPr>
              <a:t>rifamycins</a:t>
            </a:r>
            <a:r>
              <a:rPr lang="en-US" sz="2200" dirty="0">
                <a:solidFill>
                  <a:schemeClr val="tx1"/>
                </a:solidFill>
                <a:latin typeface="+mn-lt"/>
              </a:rPr>
              <a:t> and his current medications </a:t>
            </a:r>
          </a:p>
          <a:p>
            <a:pPr marL="182880" indent="0">
              <a:spcBef>
                <a:spcPts val="800"/>
              </a:spcBef>
              <a:buNone/>
            </a:pPr>
            <a:r>
              <a:rPr lang="en-US" sz="2200" dirty="0">
                <a:solidFill>
                  <a:schemeClr val="tx1"/>
                </a:solidFill>
                <a:latin typeface="+mn-lt"/>
              </a:rPr>
              <a:t>The tacrolimus level will be monitored closely because of potential increase in concentration by INH</a:t>
            </a:r>
          </a:p>
          <a:p>
            <a:pPr marL="0" indent="0">
              <a:lnSpc>
                <a:spcPct val="120000"/>
              </a:lnSpc>
              <a:buNone/>
            </a:pPr>
            <a:endParaRPr lang="en-US" sz="2200" dirty="0">
              <a:solidFill>
                <a:schemeClr val="tx1"/>
              </a:solidFill>
            </a:endParaRPr>
          </a:p>
        </p:txBody>
      </p:sp>
      <p:sp>
        <p:nvSpPr>
          <p:cNvPr id="16" name="Arrow: Pentagon 15">
            <a:extLst>
              <a:ext uri="{FF2B5EF4-FFF2-40B4-BE49-F238E27FC236}">
                <a16:creationId xmlns:a16="http://schemas.microsoft.com/office/drawing/2014/main" id="{238B3E05-B925-455B-94FF-479F6021C119}"/>
              </a:ext>
            </a:extLst>
          </p:cNvPr>
          <p:cNvSpPr/>
          <p:nvPr/>
        </p:nvSpPr>
        <p:spPr>
          <a:xfrm>
            <a:off x="5318767" y="1609825"/>
            <a:ext cx="400665" cy="4863711"/>
          </a:xfrm>
          <a:prstGeom prst="homePlate">
            <a:avLst>
              <a:gd name="adj" fmla="val 43031"/>
            </a:avLst>
          </a:prstGeom>
          <a:solidFill>
            <a:schemeClr val="tx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41123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B4497CE-AE50-4385-A146-D45DB5E7806C}"/>
              </a:ext>
            </a:extLst>
          </p:cNvPr>
          <p:cNvSpPr>
            <a:spLocks noGrp="1"/>
          </p:cNvSpPr>
          <p:nvPr>
            <p:ph type="title"/>
          </p:nvPr>
        </p:nvSpPr>
        <p:spPr>
          <a:xfrm>
            <a:off x="323850" y="2151063"/>
            <a:ext cx="8566150" cy="1325563"/>
          </a:xfrm>
        </p:spPr>
        <p:txBody>
          <a:bodyPr>
            <a:normAutofit fontScale="90000"/>
          </a:bodyPr>
          <a:lstStyle/>
          <a:p>
            <a:br>
              <a:rPr lang="en-US" b="0" i="0" dirty="0">
                <a:effectLst/>
                <a:latin typeface="Segoe UI" panose="020B0502040204020203" pitchFamily="34" charset="0"/>
                <a:hlinkClick r:id="rId2"/>
              </a:rPr>
            </a:br>
            <a:r>
              <a:rPr lang="en-US" dirty="0">
                <a:solidFill>
                  <a:srgbClr val="201F1E"/>
                </a:solidFill>
                <a:latin typeface="Segoe UI" panose="020B0502040204020203" pitchFamily="34" charset="0"/>
              </a:rPr>
              <a:t>D</a:t>
            </a:r>
            <a:r>
              <a:rPr lang="en-US" b="0" i="0" dirty="0">
                <a:solidFill>
                  <a:srgbClr val="201F1E"/>
                </a:solidFill>
                <a:effectLst/>
                <a:latin typeface="Segoe UI" panose="020B0502040204020203" pitchFamily="34" charset="0"/>
              </a:rPr>
              <a:t>ownload </a:t>
            </a:r>
            <a:r>
              <a:rPr lang="en-US" b="0" i="1" dirty="0">
                <a:solidFill>
                  <a:srgbClr val="201F1E"/>
                </a:solidFill>
                <a:effectLst/>
                <a:latin typeface="Segoe UI" panose="020B0502040204020203" pitchFamily="34" charset="0"/>
              </a:rPr>
              <a:t>Testing and Treatment of Latent Tuberculosis in the United States: Clinical Recommendations. Y</a:t>
            </a:r>
            <a:r>
              <a:rPr lang="en-US" b="0" i="0" dirty="0">
                <a:solidFill>
                  <a:srgbClr val="201F1E"/>
                </a:solidFill>
                <a:effectLst/>
                <a:latin typeface="Segoe UI" panose="020B0502040204020203" pitchFamily="34" charset="0"/>
              </a:rPr>
              <a:t>ou can download it at the link below:</a:t>
            </a:r>
            <a:br>
              <a:rPr lang="en-US" b="0" i="0" dirty="0">
                <a:effectLst/>
                <a:latin typeface="Segoe UI" panose="020B0502040204020203" pitchFamily="34" charset="0"/>
                <a:hlinkClick r:id="rId2"/>
              </a:rPr>
            </a:br>
            <a:br>
              <a:rPr lang="en-US" b="0" i="0" dirty="0">
                <a:effectLst/>
                <a:latin typeface="Segoe UI" panose="020B0502040204020203" pitchFamily="34" charset="0"/>
                <a:hlinkClick r:id="rId2"/>
              </a:rPr>
            </a:br>
            <a:r>
              <a:rPr lang="en-US" b="0" i="0" dirty="0">
                <a:effectLst/>
                <a:latin typeface="Segoe UI" panose="020B0502040204020203" pitchFamily="34" charset="0"/>
                <a:hlinkClick r:id="rId2"/>
              </a:rPr>
              <a:t>http://www.tbcontrollers.org/docs/resources/tb-infection/LTBI_Clinical_Recommendations_Version_002052021.pdf</a:t>
            </a:r>
            <a:endParaRPr lang="en-US" dirty="0"/>
          </a:p>
        </p:txBody>
      </p:sp>
      <p:sp>
        <p:nvSpPr>
          <p:cNvPr id="5" name="Slide Number Placeholder 4">
            <a:extLst>
              <a:ext uri="{FF2B5EF4-FFF2-40B4-BE49-F238E27FC236}">
                <a16:creationId xmlns:a16="http://schemas.microsoft.com/office/drawing/2014/main" id="{DD3383B9-B217-4200-BEF2-B587025CD06B}"/>
              </a:ext>
            </a:extLst>
          </p:cNvPr>
          <p:cNvSpPr>
            <a:spLocks noGrp="1"/>
          </p:cNvSpPr>
          <p:nvPr>
            <p:ph type="sldNum" sz="quarter" idx="12"/>
          </p:nvPr>
        </p:nvSpPr>
        <p:spPr/>
        <p:txBody>
          <a:bodyPr/>
          <a:lstStyle/>
          <a:p>
            <a:fld id="{CE1EEDE4-8C7E-2941-97A7-7E7047C70B6E}" type="slidenum">
              <a:rPr lang="en-US" smtClean="0"/>
              <a:pPr/>
              <a:t>32</a:t>
            </a:fld>
            <a:endParaRPr lang="en-US" dirty="0"/>
          </a:p>
        </p:txBody>
      </p:sp>
    </p:spTree>
    <p:extLst>
      <p:ext uri="{BB962C8B-B14F-4D97-AF65-F5344CB8AC3E}">
        <p14:creationId xmlns:p14="http://schemas.microsoft.com/office/powerpoint/2010/main" val="10093114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72AC2CC1-9776-324B-B461-9364A8537218}"/>
              </a:ext>
            </a:extLst>
          </p:cNvPr>
          <p:cNvSpPr>
            <a:spLocks noGrp="1"/>
          </p:cNvSpPr>
          <p:nvPr>
            <p:ph type="sldNum" sz="quarter" idx="12"/>
          </p:nvPr>
        </p:nvSpPr>
        <p:spPr/>
        <p:txBody>
          <a:bodyPr/>
          <a:lstStyle/>
          <a:p>
            <a:fld id="{CE1EEDE4-8C7E-2941-97A7-7E7047C70B6E}" type="slidenum">
              <a:rPr lang="en-US" smtClean="0"/>
              <a:pPr/>
              <a:t>33</a:t>
            </a:fld>
            <a:endParaRPr lang="en-US" dirty="0"/>
          </a:p>
        </p:txBody>
      </p:sp>
      <p:sp>
        <p:nvSpPr>
          <p:cNvPr id="7" name="TextBox 6">
            <a:extLst>
              <a:ext uri="{FF2B5EF4-FFF2-40B4-BE49-F238E27FC236}">
                <a16:creationId xmlns:a16="http://schemas.microsoft.com/office/drawing/2014/main" id="{68A488AC-BAE4-6541-9645-2CF5D656B6D5}"/>
              </a:ext>
            </a:extLst>
          </p:cNvPr>
          <p:cNvSpPr txBox="1"/>
          <p:nvPr/>
        </p:nvSpPr>
        <p:spPr>
          <a:xfrm>
            <a:off x="155342" y="2470798"/>
            <a:ext cx="8833315" cy="769441"/>
          </a:xfrm>
          <a:prstGeom prst="rect">
            <a:avLst/>
          </a:prstGeom>
          <a:noFill/>
        </p:spPr>
        <p:txBody>
          <a:bodyPr wrap="square" rtlCol="0">
            <a:spAutoFit/>
          </a:bodyPr>
          <a:lstStyle/>
          <a:p>
            <a:pPr algn="ctr"/>
            <a:r>
              <a:rPr lang="en-US" sz="4400" dirty="0"/>
              <a:t>Thank you!</a:t>
            </a:r>
          </a:p>
        </p:txBody>
      </p:sp>
    </p:spTree>
    <p:extLst>
      <p:ext uri="{BB962C8B-B14F-4D97-AF65-F5344CB8AC3E}">
        <p14:creationId xmlns:p14="http://schemas.microsoft.com/office/powerpoint/2010/main" val="1819137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9F2B4-3657-134E-92D0-925679D3C3DE}"/>
              </a:ext>
            </a:extLst>
          </p:cNvPr>
          <p:cNvSpPr>
            <a:spLocks noGrp="1"/>
          </p:cNvSpPr>
          <p:nvPr>
            <p:ph type="title"/>
          </p:nvPr>
        </p:nvSpPr>
        <p:spPr>
          <a:xfrm>
            <a:off x="0" y="0"/>
            <a:ext cx="9144000" cy="1205802"/>
          </a:xfrm>
        </p:spPr>
        <p:txBody>
          <a:bodyPr/>
          <a:lstStyle/>
          <a:p>
            <a:pPr marL="1143000" algn="l"/>
            <a:r>
              <a:rPr lang="en-US" dirty="0"/>
              <a:t>Case 1: 55-year-old man</a:t>
            </a:r>
          </a:p>
        </p:txBody>
      </p:sp>
      <p:sp>
        <p:nvSpPr>
          <p:cNvPr id="3" name="Content Placeholder 2">
            <a:extLst>
              <a:ext uri="{FF2B5EF4-FFF2-40B4-BE49-F238E27FC236}">
                <a16:creationId xmlns:a16="http://schemas.microsoft.com/office/drawing/2014/main" id="{77463A5D-6FA1-7B47-955E-FC4214481E6F}"/>
              </a:ext>
            </a:extLst>
          </p:cNvPr>
          <p:cNvSpPr>
            <a:spLocks noGrp="1"/>
          </p:cNvSpPr>
          <p:nvPr>
            <p:ph sz="half" idx="1"/>
          </p:nvPr>
        </p:nvSpPr>
        <p:spPr>
          <a:xfrm>
            <a:off x="1007806" y="1573160"/>
            <a:ext cx="7280788" cy="4525963"/>
          </a:xfrm>
          <a:solidFill>
            <a:schemeClr val="accent3">
              <a:lumMod val="20000"/>
              <a:lumOff val="80000"/>
            </a:schemeClr>
          </a:solidFill>
        </p:spPr>
        <p:txBody>
          <a:bodyPr>
            <a:normAutofit fontScale="92500" lnSpcReduction="20000"/>
          </a:bodyPr>
          <a:lstStyle/>
          <a:p>
            <a:pPr>
              <a:lnSpc>
                <a:spcPct val="100000"/>
              </a:lnSpc>
              <a:buFont typeface="Wingdings" panose="05000000000000000000" pitchFamily="2" charset="2"/>
              <a:buChar char="§"/>
            </a:pPr>
            <a:endParaRPr lang="en-US" sz="2600" dirty="0">
              <a:latin typeface="+mn-lt"/>
            </a:endParaRPr>
          </a:p>
          <a:p>
            <a:pPr>
              <a:lnSpc>
                <a:spcPct val="100000"/>
              </a:lnSpc>
              <a:buFont typeface="Wingdings" panose="05000000000000000000" pitchFamily="2" charset="2"/>
              <a:buChar char="§"/>
            </a:pPr>
            <a:r>
              <a:rPr lang="en-US" sz="2600" dirty="0">
                <a:latin typeface="+mn-lt"/>
              </a:rPr>
              <a:t>Born in the United States, history of homelessness, cirrhosis and heavy daily alcohol use</a:t>
            </a:r>
          </a:p>
          <a:p>
            <a:pPr>
              <a:lnSpc>
                <a:spcPct val="100000"/>
              </a:lnSpc>
              <a:buFont typeface="Wingdings" panose="05000000000000000000" pitchFamily="2" charset="2"/>
              <a:buChar char="§"/>
            </a:pPr>
            <a:r>
              <a:rPr lang="en-US" sz="2600" dirty="0">
                <a:latin typeface="+mn-lt"/>
              </a:rPr>
              <a:t>History of recent TB exposure to an infectious TB case in a homeless shelter. TST negative in the past</a:t>
            </a:r>
          </a:p>
          <a:p>
            <a:pPr>
              <a:lnSpc>
                <a:spcPct val="100000"/>
              </a:lnSpc>
              <a:buFont typeface="Wingdings" panose="05000000000000000000" pitchFamily="2" charset="2"/>
              <a:buChar char="§"/>
            </a:pPr>
            <a:r>
              <a:rPr lang="en-US" sz="2600" dirty="0">
                <a:latin typeface="+mn-lt"/>
              </a:rPr>
              <a:t>Patient denies fever, chills, cough or weight loss</a:t>
            </a:r>
          </a:p>
          <a:p>
            <a:pPr>
              <a:lnSpc>
                <a:spcPct val="100000"/>
              </a:lnSpc>
              <a:buFont typeface="Wingdings" panose="05000000000000000000" pitchFamily="2" charset="2"/>
              <a:buChar char="§"/>
            </a:pPr>
            <a:r>
              <a:rPr lang="en-US" sz="2600" dirty="0">
                <a:latin typeface="+mn-lt"/>
              </a:rPr>
              <a:t>Clinical evaluation:</a:t>
            </a:r>
          </a:p>
          <a:p>
            <a:pPr lvl="1">
              <a:buFont typeface="Wingdings 2" panose="05020102010507070707" pitchFamily="18" charset="2"/>
              <a:buChar char=" "/>
            </a:pPr>
            <a:r>
              <a:rPr lang="en-US" sz="2600" dirty="0">
                <a:latin typeface="+mn-lt"/>
              </a:rPr>
              <a:t>The patient had a normal physical exam</a:t>
            </a:r>
            <a:endParaRPr lang="en-US" sz="2600" dirty="0">
              <a:highlight>
                <a:srgbClr val="FFFF00"/>
              </a:highlight>
              <a:latin typeface="+mn-lt"/>
            </a:endParaRPr>
          </a:p>
          <a:p>
            <a:pPr lvl="1">
              <a:lnSpc>
                <a:spcPct val="100000"/>
              </a:lnSpc>
              <a:buFont typeface="Wingdings 2" panose="05020102010507070707" pitchFamily="18" charset="2"/>
              <a:buChar char=" "/>
            </a:pPr>
            <a:r>
              <a:rPr lang="en-US" sz="2600" dirty="0">
                <a:latin typeface="+mn-lt"/>
              </a:rPr>
              <a:t>QFT-G test positive </a:t>
            </a:r>
          </a:p>
          <a:p>
            <a:pPr lvl="1">
              <a:lnSpc>
                <a:spcPct val="100000"/>
              </a:lnSpc>
              <a:buFont typeface="Wingdings 2" panose="05020102010507070707" pitchFamily="18" charset="2"/>
              <a:buChar char=" "/>
            </a:pPr>
            <a:r>
              <a:rPr lang="en-US" sz="2600" dirty="0">
                <a:latin typeface="+mn-lt"/>
              </a:rPr>
              <a:t>CXR normal, </a:t>
            </a:r>
          </a:p>
          <a:p>
            <a:pPr lvl="1">
              <a:lnSpc>
                <a:spcPct val="100000"/>
              </a:lnSpc>
              <a:buFont typeface="Wingdings 2" panose="05020102010507070707" pitchFamily="18" charset="2"/>
              <a:buChar char=" "/>
            </a:pPr>
            <a:r>
              <a:rPr lang="en-US" sz="2600" dirty="0">
                <a:latin typeface="+mn-lt"/>
              </a:rPr>
              <a:t>LFTs AST 85, ALT 40, </a:t>
            </a:r>
            <a:r>
              <a:rPr lang="en-US" sz="2600" dirty="0" err="1">
                <a:latin typeface="+mn-lt"/>
              </a:rPr>
              <a:t>Alk</a:t>
            </a:r>
            <a:r>
              <a:rPr lang="en-US" sz="2600" dirty="0">
                <a:latin typeface="+mn-lt"/>
              </a:rPr>
              <a:t>-P normal, TB 1.9, HIV test negative</a:t>
            </a:r>
          </a:p>
        </p:txBody>
      </p:sp>
      <p:sp>
        <p:nvSpPr>
          <p:cNvPr id="4" name="TextBox 3">
            <a:extLst>
              <a:ext uri="{FF2B5EF4-FFF2-40B4-BE49-F238E27FC236}">
                <a16:creationId xmlns:a16="http://schemas.microsoft.com/office/drawing/2014/main" id="{5FF79B96-5C67-884E-A04C-513BD93CC8F7}"/>
              </a:ext>
            </a:extLst>
          </p:cNvPr>
          <p:cNvSpPr txBox="1"/>
          <p:nvPr/>
        </p:nvSpPr>
        <p:spPr>
          <a:xfrm>
            <a:off x="439807" y="4301158"/>
            <a:ext cx="184731" cy="300082"/>
          </a:xfrm>
          <a:prstGeom prst="rect">
            <a:avLst/>
          </a:prstGeom>
          <a:noFill/>
        </p:spPr>
        <p:txBody>
          <a:bodyPr wrap="none" rtlCol="0">
            <a:spAutoFit/>
          </a:bodyPr>
          <a:lstStyle/>
          <a:p>
            <a:endParaRPr lang="en-US" sz="1350" dirty="0"/>
          </a:p>
        </p:txBody>
      </p:sp>
      <p:pic>
        <p:nvPicPr>
          <p:cNvPr id="15" name="Picture 14">
            <a:extLst>
              <a:ext uri="{FF2B5EF4-FFF2-40B4-BE49-F238E27FC236}">
                <a16:creationId xmlns:a16="http://schemas.microsoft.com/office/drawing/2014/main" id="{A4D40118-0D73-4495-A6FE-37CF1F57302E}"/>
              </a:ext>
            </a:extLst>
          </p:cNvPr>
          <p:cNvPicPr>
            <a:picLocks noChangeAspect="1"/>
          </p:cNvPicPr>
          <p:nvPr/>
        </p:nvPicPr>
        <p:blipFill>
          <a:blip r:embed="rId3"/>
          <a:stretch>
            <a:fillRect/>
          </a:stretch>
        </p:blipFill>
        <p:spPr>
          <a:xfrm>
            <a:off x="167338" y="460986"/>
            <a:ext cx="914400" cy="1190625"/>
          </a:xfrm>
          <a:prstGeom prst="rect">
            <a:avLst/>
          </a:prstGeom>
        </p:spPr>
      </p:pic>
    </p:spTree>
    <p:extLst>
      <p:ext uri="{BB962C8B-B14F-4D97-AF65-F5344CB8AC3E}">
        <p14:creationId xmlns:p14="http://schemas.microsoft.com/office/powerpoint/2010/main" val="1039374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FD24DC-0152-4124-B4DE-1637CBAE5870}"/>
              </a:ext>
            </a:extLst>
          </p:cNvPr>
          <p:cNvSpPr>
            <a:spLocks noGrp="1"/>
          </p:cNvSpPr>
          <p:nvPr>
            <p:ph type="title"/>
          </p:nvPr>
        </p:nvSpPr>
        <p:spPr>
          <a:xfrm>
            <a:off x="0" y="0"/>
            <a:ext cx="9144000" cy="1205802"/>
          </a:xfrm>
        </p:spPr>
        <p:txBody>
          <a:bodyPr>
            <a:normAutofit/>
          </a:bodyPr>
          <a:lstStyle/>
          <a:p>
            <a:r>
              <a:rPr lang="en-US" dirty="0"/>
              <a:t>Defining Latent Tuberculosis Infection</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5</a:t>
            </a:fld>
            <a:endParaRPr lang="en-US" dirty="0"/>
          </a:p>
        </p:txBody>
      </p:sp>
      <p:sp>
        <p:nvSpPr>
          <p:cNvPr id="20" name="TextBox 19">
            <a:extLst>
              <a:ext uri="{FF2B5EF4-FFF2-40B4-BE49-F238E27FC236}">
                <a16:creationId xmlns:a16="http://schemas.microsoft.com/office/drawing/2014/main" id="{0CA97B05-70B5-44D8-A004-772B1DD57C83}"/>
              </a:ext>
            </a:extLst>
          </p:cNvPr>
          <p:cNvSpPr txBox="1"/>
          <p:nvPr/>
        </p:nvSpPr>
        <p:spPr>
          <a:xfrm>
            <a:off x="1005014" y="2217203"/>
            <a:ext cx="7536314" cy="2246769"/>
          </a:xfrm>
          <a:prstGeom prst="rect">
            <a:avLst/>
          </a:prstGeom>
          <a:noFill/>
        </p:spPr>
        <p:txBody>
          <a:bodyPr wrap="square" rtlCol="0">
            <a:spAutoFit/>
          </a:bodyPr>
          <a:lstStyle/>
          <a:p>
            <a:r>
              <a:rPr lang="en-US" sz="2800" dirty="0">
                <a:effectLst/>
                <a:ea typeface="Calibri" panose="020F0502020204030204" pitchFamily="34" charset="0"/>
                <a:cs typeface="Times New Roman" panose="02020603050405020304" pitchFamily="18" charset="0"/>
              </a:rPr>
              <a:t>Latent tuberculosis infection (LTBI) is a symptom-free clinical state diagnosed by a positive test result for </a:t>
            </a:r>
            <a:r>
              <a:rPr lang="en-US" sz="2800" i="1" dirty="0">
                <a:effectLst/>
                <a:ea typeface="Calibri" panose="020F0502020204030204" pitchFamily="34" charset="0"/>
                <a:cs typeface="Times New Roman" panose="02020603050405020304" pitchFamily="18" charset="0"/>
              </a:rPr>
              <a:t>Mycobacterium tuberculosis</a:t>
            </a:r>
            <a:r>
              <a:rPr lang="en-US" sz="2800" dirty="0">
                <a:effectLst/>
                <a:ea typeface="Calibri" panose="020F0502020204030204" pitchFamily="34" charset="0"/>
                <a:cs typeface="Times New Roman" panose="02020603050405020304" pitchFamily="18" charset="0"/>
              </a:rPr>
              <a:t>-complex infection and an absence of findings of active tuberculosis (TB) disease </a:t>
            </a:r>
          </a:p>
        </p:txBody>
      </p:sp>
    </p:spTree>
    <p:extLst>
      <p:ext uri="{BB962C8B-B14F-4D97-AF65-F5344CB8AC3E}">
        <p14:creationId xmlns:p14="http://schemas.microsoft.com/office/powerpoint/2010/main" val="2573943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DFD24DC-0152-4124-B4DE-1637CBAE5870}"/>
              </a:ext>
            </a:extLst>
          </p:cNvPr>
          <p:cNvSpPr>
            <a:spLocks noGrp="1"/>
          </p:cNvSpPr>
          <p:nvPr>
            <p:ph type="title"/>
          </p:nvPr>
        </p:nvSpPr>
        <p:spPr>
          <a:xfrm>
            <a:off x="0" y="0"/>
            <a:ext cx="9144000" cy="1118540"/>
          </a:xfrm>
        </p:spPr>
        <p:txBody>
          <a:bodyPr>
            <a:normAutofit/>
          </a:bodyPr>
          <a:lstStyle/>
          <a:p>
            <a:pPr marL="1143000" algn="l"/>
            <a:r>
              <a:rPr lang="en-US" dirty="0"/>
              <a:t>Deciding Whether to Test</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6</a:t>
            </a:fld>
            <a:endParaRPr lang="en-US" dirty="0"/>
          </a:p>
        </p:txBody>
      </p:sp>
      <p:sp>
        <p:nvSpPr>
          <p:cNvPr id="20" name="TextBox 19">
            <a:extLst>
              <a:ext uri="{FF2B5EF4-FFF2-40B4-BE49-F238E27FC236}">
                <a16:creationId xmlns:a16="http://schemas.microsoft.com/office/drawing/2014/main" id="{0CA97B05-70B5-44D8-A004-772B1DD57C83}"/>
              </a:ext>
            </a:extLst>
          </p:cNvPr>
          <p:cNvSpPr txBox="1"/>
          <p:nvPr/>
        </p:nvSpPr>
        <p:spPr>
          <a:xfrm>
            <a:off x="687333" y="2209457"/>
            <a:ext cx="8068291" cy="2092881"/>
          </a:xfrm>
          <a:prstGeom prst="rect">
            <a:avLst/>
          </a:prstGeom>
          <a:noFill/>
        </p:spPr>
        <p:txBody>
          <a:bodyPr wrap="square" rtlCol="0">
            <a:spAutoFit/>
          </a:bodyPr>
          <a:lstStyle/>
          <a:p>
            <a:pPr marL="457200" lvl="0" indent="-342900">
              <a:spcAft>
                <a:spcPts val="400"/>
              </a:spcAft>
              <a:buClr>
                <a:srgbClr val="1F497D">
                  <a:lumMod val="60000"/>
                  <a:lumOff val="40000"/>
                </a:srgbClr>
              </a:buClr>
              <a:buSzPct val="90000"/>
              <a:buFont typeface="Wingdings 2" panose="05020102010507070707" pitchFamily="18" charset="2"/>
              <a:buChar char=""/>
              <a:defRPr/>
            </a:pPr>
            <a:r>
              <a:rPr lang="en-US" sz="2400" dirty="0"/>
              <a:t>Birth or residence in a country with a high or medium incidence rate of TB, regardless of year of arrival</a:t>
            </a:r>
          </a:p>
          <a:p>
            <a:pPr marL="457200" lvl="0" indent="-342900">
              <a:spcAft>
                <a:spcPts val="400"/>
              </a:spcAft>
              <a:buClr>
                <a:srgbClr val="1F497D">
                  <a:lumMod val="60000"/>
                  <a:lumOff val="40000"/>
                </a:srgbClr>
              </a:buClr>
              <a:buSzPct val="90000"/>
              <a:buFont typeface="Wingdings 2" panose="05020102010507070707" pitchFamily="18" charset="2"/>
              <a:buChar char=""/>
              <a:defRPr/>
            </a:pPr>
            <a:r>
              <a:rPr lang="en-US" sz="2400" dirty="0"/>
              <a:t>Close contact to someone with infectious TB disease </a:t>
            </a:r>
          </a:p>
          <a:p>
            <a:pPr marL="457200" lvl="0" indent="-342900">
              <a:spcAft>
                <a:spcPts val="400"/>
              </a:spcAft>
              <a:buClr>
                <a:srgbClr val="1F497D">
                  <a:lumMod val="60000"/>
                  <a:lumOff val="40000"/>
                </a:srgbClr>
              </a:buClr>
              <a:buSzPct val="90000"/>
              <a:buFont typeface="Wingdings 2" panose="05020102010507070707" pitchFamily="18" charset="2"/>
              <a:buChar char=""/>
              <a:defRPr/>
            </a:pPr>
            <a:r>
              <a:rPr lang="en-US" sz="2400" dirty="0"/>
              <a:t>Immunosuppression, current or planned </a:t>
            </a:r>
          </a:p>
          <a:p>
            <a:pPr marL="457200" lvl="0" indent="-342900">
              <a:spcAft>
                <a:spcPts val="400"/>
              </a:spcAft>
              <a:buClr>
                <a:srgbClr val="1F497D">
                  <a:lumMod val="60000"/>
                  <a:lumOff val="40000"/>
                </a:srgbClr>
              </a:buClr>
              <a:buSzPct val="90000"/>
              <a:buFont typeface="Wingdings 2" panose="05020102010507070707" pitchFamily="18" charset="2"/>
              <a:buChar char=""/>
              <a:defRPr/>
            </a:pPr>
            <a:r>
              <a:rPr lang="en-US" sz="2400" dirty="0"/>
              <a:t>Other medical conditions or social circumstances </a:t>
            </a:r>
          </a:p>
        </p:txBody>
      </p:sp>
      <p:grpSp>
        <p:nvGrpSpPr>
          <p:cNvPr id="28" name="Group 27">
            <a:extLst>
              <a:ext uri="{FF2B5EF4-FFF2-40B4-BE49-F238E27FC236}">
                <a16:creationId xmlns:a16="http://schemas.microsoft.com/office/drawing/2014/main" id="{4139A633-FD57-4C3C-9A90-D638B2774095}"/>
              </a:ext>
            </a:extLst>
          </p:cNvPr>
          <p:cNvGrpSpPr/>
          <p:nvPr/>
        </p:nvGrpSpPr>
        <p:grpSpPr>
          <a:xfrm>
            <a:off x="0" y="457699"/>
            <a:ext cx="9144000" cy="1544535"/>
            <a:chOff x="0" y="457699"/>
            <a:chExt cx="9144000" cy="1544535"/>
          </a:xfrm>
        </p:grpSpPr>
        <p:sp>
          <p:nvSpPr>
            <p:cNvPr id="24" name="TextBox 23">
              <a:extLst>
                <a:ext uri="{FF2B5EF4-FFF2-40B4-BE49-F238E27FC236}">
                  <a16:creationId xmlns:a16="http://schemas.microsoft.com/office/drawing/2014/main" id="{B2C73EAE-33CE-49E7-851A-1A93EEE18306}"/>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2: When to Test for LTBI: </a:t>
              </a:r>
              <a:br>
                <a:rPr lang="en-US" sz="2600" b="1" dirty="0">
                  <a:solidFill>
                    <a:schemeClr val="bg1"/>
                  </a:solidFill>
                  <a:latin typeface="Franklin Gothic Book" panose="020B0503020102020204" pitchFamily="34" charset="0"/>
                </a:rPr>
              </a:br>
              <a:r>
                <a:rPr lang="en-US" sz="2600" b="1" dirty="0">
                  <a:solidFill>
                    <a:schemeClr val="bg1"/>
                  </a:solidFill>
                  <a:latin typeface="Franklin Gothic Book" panose="020B0503020102020204" pitchFamily="34" charset="0"/>
                </a:rPr>
                <a:t>Overview</a:t>
              </a:r>
            </a:p>
          </p:txBody>
        </p:sp>
        <p:grpSp>
          <p:nvGrpSpPr>
            <p:cNvPr id="23" name="Group 22">
              <a:extLst>
                <a:ext uri="{FF2B5EF4-FFF2-40B4-BE49-F238E27FC236}">
                  <a16:creationId xmlns:a16="http://schemas.microsoft.com/office/drawing/2014/main" id="{900ACC54-B645-46E8-8F20-8C3E5DDAC287}"/>
                </a:ext>
              </a:extLst>
            </p:cNvPr>
            <p:cNvGrpSpPr/>
            <p:nvPr/>
          </p:nvGrpSpPr>
          <p:grpSpPr>
            <a:xfrm>
              <a:off x="156803" y="457699"/>
              <a:ext cx="923412" cy="1190625"/>
              <a:chOff x="4063181" y="1194431"/>
              <a:chExt cx="923412" cy="1190625"/>
            </a:xfrm>
          </p:grpSpPr>
          <p:pic>
            <p:nvPicPr>
              <p:cNvPr id="19" name="Picture 18">
                <a:extLst>
                  <a:ext uri="{FF2B5EF4-FFF2-40B4-BE49-F238E27FC236}">
                    <a16:creationId xmlns:a16="http://schemas.microsoft.com/office/drawing/2014/main" id="{F3D67814-58F3-4158-9EE2-AE5E0F32E86F}"/>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16" name="Group 15">
                <a:extLst>
                  <a:ext uri="{FF2B5EF4-FFF2-40B4-BE49-F238E27FC236}">
                    <a16:creationId xmlns:a16="http://schemas.microsoft.com/office/drawing/2014/main" id="{E8580BDA-483E-4DD5-AEC6-89F503A85320}"/>
                  </a:ext>
                </a:extLst>
              </p:cNvPr>
              <p:cNvGrpSpPr/>
              <p:nvPr/>
            </p:nvGrpSpPr>
            <p:grpSpPr>
              <a:xfrm>
                <a:off x="4063181" y="1404932"/>
                <a:ext cx="923412" cy="885066"/>
                <a:chOff x="5906729" y="1518186"/>
                <a:chExt cx="1371600" cy="1211430"/>
              </a:xfrm>
              <a:solidFill>
                <a:schemeClr val="bg1"/>
              </a:solidFill>
            </p:grpSpPr>
            <p:pic>
              <p:nvPicPr>
                <p:cNvPr id="17" name="Graphic 16" descr="Document with solid fill">
                  <a:extLst>
                    <a:ext uri="{FF2B5EF4-FFF2-40B4-BE49-F238E27FC236}">
                      <a16:creationId xmlns:a16="http://schemas.microsoft.com/office/drawing/2014/main" id="{F1E08ECC-F5D8-4800-94F9-73CFE2DD73E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18" name="Graphic 17" descr="Magnifying glass with solid fill">
                  <a:extLst>
                    <a:ext uri="{FF2B5EF4-FFF2-40B4-BE49-F238E27FC236}">
                      <a16:creationId xmlns:a16="http://schemas.microsoft.com/office/drawing/2014/main" id="{E3125BCA-2EB3-4690-9922-DAD1B25D4DE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Tree>
    <p:extLst>
      <p:ext uri="{BB962C8B-B14F-4D97-AF65-F5344CB8AC3E}">
        <p14:creationId xmlns:p14="http://schemas.microsoft.com/office/powerpoint/2010/main" val="4139172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A552C165-F55F-4DEA-8998-AA8814218A08}"/>
              </a:ext>
            </a:extLst>
          </p:cNvPr>
          <p:cNvSpPr>
            <a:spLocks noGrp="1"/>
          </p:cNvSpPr>
          <p:nvPr>
            <p:ph type="title"/>
          </p:nvPr>
        </p:nvSpPr>
        <p:spPr>
          <a:xfrm>
            <a:off x="0" y="0"/>
            <a:ext cx="9144000" cy="1206500"/>
          </a:xfrm>
        </p:spPr>
        <p:txBody>
          <a:bodyPr>
            <a:normAutofit/>
          </a:bodyPr>
          <a:lstStyle/>
          <a:p>
            <a:pPr marL="1143000" algn="l"/>
            <a:r>
              <a:rPr lang="en-US" dirty="0"/>
              <a:t>Deciding Whether to Treat</a:t>
            </a:r>
          </a:p>
        </p:txBody>
      </p:sp>
      <p:sp>
        <p:nvSpPr>
          <p:cNvPr id="2" name="Slide Number Placeholder 1">
            <a:extLst>
              <a:ext uri="{FF2B5EF4-FFF2-40B4-BE49-F238E27FC236}">
                <a16:creationId xmlns:a16="http://schemas.microsoft.com/office/drawing/2014/main" id="{F965449D-7A91-4299-A426-710888A6020F}"/>
              </a:ext>
            </a:extLst>
          </p:cNvPr>
          <p:cNvSpPr>
            <a:spLocks noGrp="1"/>
          </p:cNvSpPr>
          <p:nvPr>
            <p:ph type="sldNum" sz="quarter" idx="12"/>
          </p:nvPr>
        </p:nvSpPr>
        <p:spPr/>
        <p:txBody>
          <a:bodyPr/>
          <a:lstStyle/>
          <a:p>
            <a:fld id="{CE1EEDE4-8C7E-2941-97A7-7E7047C70B6E}" type="slidenum">
              <a:rPr lang="en-US" smtClean="0"/>
              <a:pPr/>
              <a:t>7</a:t>
            </a:fld>
            <a:endParaRPr lang="en-US" dirty="0"/>
          </a:p>
        </p:txBody>
      </p:sp>
      <p:sp>
        <p:nvSpPr>
          <p:cNvPr id="8" name="Rectangle 7">
            <a:extLst>
              <a:ext uri="{FF2B5EF4-FFF2-40B4-BE49-F238E27FC236}">
                <a16:creationId xmlns:a16="http://schemas.microsoft.com/office/drawing/2014/main" id="{83848953-EDC5-4912-ADDE-5ED5D3CAC88A}"/>
              </a:ext>
            </a:extLst>
          </p:cNvPr>
          <p:cNvSpPr/>
          <p:nvPr/>
        </p:nvSpPr>
        <p:spPr>
          <a:xfrm>
            <a:off x="550606" y="2320870"/>
            <a:ext cx="5279923" cy="601245"/>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14" name="Group 13">
            <a:extLst>
              <a:ext uri="{FF2B5EF4-FFF2-40B4-BE49-F238E27FC236}">
                <a16:creationId xmlns:a16="http://schemas.microsoft.com/office/drawing/2014/main" id="{8027EA91-F1AB-4801-951C-C4D4A0A9143E}"/>
              </a:ext>
            </a:extLst>
          </p:cNvPr>
          <p:cNvGrpSpPr/>
          <p:nvPr/>
        </p:nvGrpSpPr>
        <p:grpSpPr>
          <a:xfrm>
            <a:off x="0" y="457699"/>
            <a:ext cx="9144000" cy="1544535"/>
            <a:chOff x="0" y="457699"/>
            <a:chExt cx="9144000" cy="1544535"/>
          </a:xfrm>
        </p:grpSpPr>
        <p:sp>
          <p:nvSpPr>
            <p:cNvPr id="15" name="TextBox 14">
              <a:extLst>
                <a:ext uri="{FF2B5EF4-FFF2-40B4-BE49-F238E27FC236}">
                  <a16:creationId xmlns:a16="http://schemas.microsoft.com/office/drawing/2014/main" id="{6F482AC6-BAF6-4E68-8A8B-F5747ECB7805}"/>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4: Deciding Whether to Treat and Choosing</a:t>
              </a:r>
            </a:p>
            <a:p>
              <a:pPr marL="1143000"/>
              <a:r>
                <a:rPr lang="en-US" sz="2600" b="1" dirty="0">
                  <a:solidFill>
                    <a:schemeClr val="bg1"/>
                  </a:solidFill>
                  <a:latin typeface="Franklin Gothic Book" panose="020B0503020102020204" pitchFamily="34" charset="0"/>
                </a:rPr>
                <a:t>a Regimen: Decision Whether to Treat</a:t>
              </a:r>
            </a:p>
          </p:txBody>
        </p:sp>
        <p:grpSp>
          <p:nvGrpSpPr>
            <p:cNvPr id="19" name="Group 18">
              <a:extLst>
                <a:ext uri="{FF2B5EF4-FFF2-40B4-BE49-F238E27FC236}">
                  <a16:creationId xmlns:a16="http://schemas.microsoft.com/office/drawing/2014/main" id="{2731464D-3D05-4FB6-9DAB-F7042AEC145E}"/>
                </a:ext>
              </a:extLst>
            </p:cNvPr>
            <p:cNvGrpSpPr/>
            <p:nvPr/>
          </p:nvGrpSpPr>
          <p:grpSpPr>
            <a:xfrm>
              <a:off x="156803" y="457699"/>
              <a:ext cx="923412" cy="1190625"/>
              <a:chOff x="4063181" y="1194431"/>
              <a:chExt cx="923412" cy="1190625"/>
            </a:xfrm>
          </p:grpSpPr>
          <p:pic>
            <p:nvPicPr>
              <p:cNvPr id="23" name="Picture 22">
                <a:extLst>
                  <a:ext uri="{FF2B5EF4-FFF2-40B4-BE49-F238E27FC236}">
                    <a16:creationId xmlns:a16="http://schemas.microsoft.com/office/drawing/2014/main" id="{A9854C6A-A653-40A7-9894-21233FEE90C6}"/>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24" name="Group 23">
                <a:extLst>
                  <a:ext uri="{FF2B5EF4-FFF2-40B4-BE49-F238E27FC236}">
                    <a16:creationId xmlns:a16="http://schemas.microsoft.com/office/drawing/2014/main" id="{C7C6158B-E1F8-4B17-A1B8-2FFBC8861B63}"/>
                  </a:ext>
                </a:extLst>
              </p:cNvPr>
              <p:cNvGrpSpPr/>
              <p:nvPr/>
            </p:nvGrpSpPr>
            <p:grpSpPr>
              <a:xfrm>
                <a:off x="4063181" y="1404932"/>
                <a:ext cx="923412" cy="885066"/>
                <a:chOff x="5906729" y="1518186"/>
                <a:chExt cx="1371600" cy="1211430"/>
              </a:xfrm>
              <a:solidFill>
                <a:schemeClr val="bg1"/>
              </a:solidFill>
            </p:grpSpPr>
            <p:pic>
              <p:nvPicPr>
                <p:cNvPr id="25" name="Graphic 24" descr="Document with solid fill">
                  <a:extLst>
                    <a:ext uri="{FF2B5EF4-FFF2-40B4-BE49-F238E27FC236}">
                      <a16:creationId xmlns:a16="http://schemas.microsoft.com/office/drawing/2014/main" id="{583B0685-26D6-415E-A70B-F7DF61878FB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26" name="Graphic 25" descr="Magnifying glass with solid fill">
                  <a:extLst>
                    <a:ext uri="{FF2B5EF4-FFF2-40B4-BE49-F238E27FC236}">
                      <a16:creationId xmlns:a16="http://schemas.microsoft.com/office/drawing/2014/main" id="{28174313-0D8B-43B3-9C9C-694E5BD0EB5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
        <p:nvSpPr>
          <p:cNvPr id="27" name="TextBox 26">
            <a:extLst>
              <a:ext uri="{FF2B5EF4-FFF2-40B4-BE49-F238E27FC236}">
                <a16:creationId xmlns:a16="http://schemas.microsoft.com/office/drawing/2014/main" id="{645DBDE0-4D49-479E-A324-85D8B0B1DE96}"/>
              </a:ext>
            </a:extLst>
          </p:cNvPr>
          <p:cNvSpPr txBox="1"/>
          <p:nvPr/>
        </p:nvSpPr>
        <p:spPr>
          <a:xfrm>
            <a:off x="627776" y="2311218"/>
            <a:ext cx="8068291" cy="3252172"/>
          </a:xfrm>
          <a:prstGeom prst="rect">
            <a:avLst/>
          </a:prstGeom>
          <a:noFill/>
        </p:spPr>
        <p:txBody>
          <a:bodyPr wrap="square" rtlCol="0">
            <a:spAutoFit/>
          </a:bodyPr>
          <a:lstStyle/>
          <a:p>
            <a:pPr marL="457200" marR="0" lvl="0" indent="-342900" algn="l" defTabSz="457200" rtl="0" eaLnBrk="1" fontAlgn="auto" latinLnBrk="0" hangingPunct="1">
              <a:spcBef>
                <a:spcPts val="0"/>
              </a:spcBef>
              <a:spcAft>
                <a:spcPts val="400"/>
              </a:spcAft>
              <a:buClr>
                <a:srgbClr val="1F497D">
                  <a:lumMod val="60000"/>
                  <a:lumOff val="40000"/>
                </a:srgbClr>
              </a:buClr>
              <a:buSzPct val="90000"/>
              <a:buFont typeface="Wingdings 2" panose="05020102010507070707" pitchFamily="18" charset="2"/>
              <a:buChar char=""/>
              <a:tabLst/>
              <a:defRPr/>
            </a:pPr>
            <a:r>
              <a:rPr lang="en-US" sz="2400" dirty="0">
                <a:effectLst/>
                <a:ea typeface="Calibri" panose="020F0502020204030204" pitchFamily="34" charset="0"/>
                <a:cs typeface="Times New Roman" panose="02020603050405020304" pitchFamily="18" charset="0"/>
              </a:rPr>
              <a:t>The reason to recommend LTBI treatment is based on the patient’s risk of developing active TB disease </a:t>
            </a:r>
          </a:p>
          <a:p>
            <a:pPr marL="457200" indent="-342900">
              <a:spcAft>
                <a:spcPts val="400"/>
              </a:spcAft>
              <a:buClr>
                <a:srgbClr val="1F497D">
                  <a:lumMod val="60000"/>
                  <a:lumOff val="40000"/>
                </a:srgbClr>
              </a:buClr>
              <a:buSzPct val="90000"/>
              <a:buFont typeface="Wingdings 2" panose="05020102010507070707" pitchFamily="18" charset="2"/>
              <a:buChar char=""/>
              <a:defRPr/>
            </a:pPr>
            <a:r>
              <a:rPr lang="en-US" sz="2400" dirty="0">
                <a:ea typeface="Calibri" panose="020F0502020204030204" pitchFamily="34" charset="0"/>
                <a:cs typeface="Times New Roman" panose="02020603050405020304" pitchFamily="18" charset="0"/>
              </a:rPr>
              <a:t>For some patients, the risks of adverse effects or drug-drug interactions may outweigh the risk of not treating </a:t>
            </a:r>
          </a:p>
          <a:p>
            <a:pPr marL="457200" indent="-342900">
              <a:spcAft>
                <a:spcPts val="400"/>
              </a:spcAft>
              <a:buClr>
                <a:srgbClr val="1F497D">
                  <a:lumMod val="60000"/>
                  <a:lumOff val="40000"/>
                </a:srgbClr>
              </a:buClr>
              <a:buSzPct val="90000"/>
              <a:buFont typeface="Wingdings 2" panose="05020102010507070707" pitchFamily="18" charset="2"/>
              <a:buChar char=""/>
              <a:defRPr/>
            </a:pPr>
            <a:r>
              <a:rPr lang="en-US" sz="2400" dirty="0">
                <a:ea typeface="Calibri" panose="020F0502020204030204" pitchFamily="34" charset="0"/>
                <a:cs typeface="Times New Roman" panose="02020603050405020304" pitchFamily="18" charset="0"/>
              </a:rPr>
              <a:t>The patient should be educated about the advantages and disadvantages of treatment </a:t>
            </a:r>
          </a:p>
          <a:p>
            <a:pPr marL="457200" marR="0" lvl="0" indent="-342900" algn="l" defTabSz="457200" rtl="0" eaLnBrk="1" fontAlgn="auto" latinLnBrk="0" hangingPunct="1">
              <a:spcBef>
                <a:spcPts val="0"/>
              </a:spcBef>
              <a:spcAft>
                <a:spcPts val="400"/>
              </a:spcAft>
              <a:buClr>
                <a:srgbClr val="1F497D">
                  <a:lumMod val="60000"/>
                  <a:lumOff val="40000"/>
                </a:srgbClr>
              </a:buClr>
              <a:buSzPct val="90000"/>
              <a:buFont typeface="Wingdings 2" panose="05020102010507070707" pitchFamily="18" charset="2"/>
              <a:buChar char=""/>
              <a:tabLst/>
              <a:defRPr/>
            </a:pPr>
            <a:endParaRPr lang="en-US" sz="2400" dirty="0">
              <a:ea typeface="Calibri" panose="020F0502020204030204" pitchFamily="34" charset="0"/>
              <a:cs typeface="Times New Roman" panose="02020603050405020304" pitchFamily="18" charset="0"/>
            </a:endParaRPr>
          </a:p>
          <a:p>
            <a:pPr marL="457200" marR="0" lvl="0" indent="-342900" algn="l" defTabSz="457200" rtl="0" eaLnBrk="1" fontAlgn="auto" latinLnBrk="0" hangingPunct="1">
              <a:lnSpc>
                <a:spcPct val="100000"/>
              </a:lnSpc>
              <a:spcBef>
                <a:spcPts val="0"/>
              </a:spcBef>
              <a:spcAft>
                <a:spcPts val="400"/>
              </a:spcAft>
              <a:buClr>
                <a:srgbClr val="1F497D">
                  <a:lumMod val="60000"/>
                  <a:lumOff val="40000"/>
                </a:srgbClr>
              </a:buClr>
              <a:buSzPct val="90000"/>
              <a:buFont typeface="Wingdings 2" panose="05020102010507070707" pitchFamily="18" charset="2"/>
              <a:buChar char=""/>
              <a:tabLst/>
              <a:defRPr/>
            </a:pPr>
            <a:endParaRPr lang="en-US" sz="2400" dirty="0">
              <a:effectLst/>
              <a:latin typeface="Franklin Gothic Book" panose="020B0503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456582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Content Placeholder 7">
            <a:extLst>
              <a:ext uri="{FF2B5EF4-FFF2-40B4-BE49-F238E27FC236}">
                <a16:creationId xmlns:a16="http://schemas.microsoft.com/office/drawing/2014/main" id="{F7D81374-0CE2-5B4E-B213-025D3180B248}"/>
              </a:ext>
            </a:extLst>
          </p:cNvPr>
          <p:cNvGraphicFramePr>
            <a:graphicFrameLocks/>
          </p:cNvGraphicFramePr>
          <p:nvPr>
            <p:extLst>
              <p:ext uri="{D42A27DB-BD31-4B8C-83A1-F6EECF244321}">
                <p14:modId xmlns:p14="http://schemas.microsoft.com/office/powerpoint/2010/main" val="3034945470"/>
              </p:ext>
            </p:extLst>
          </p:nvPr>
        </p:nvGraphicFramePr>
        <p:xfrm>
          <a:off x="382471" y="2058685"/>
          <a:ext cx="8466557" cy="3848722"/>
        </p:xfrm>
        <a:graphic>
          <a:graphicData uri="http://schemas.openxmlformats.org/drawingml/2006/table">
            <a:tbl>
              <a:tblPr firstRow="1" firstCol="1" bandRow="1">
                <a:tableStyleId>{5C22544A-7EE6-4342-B048-85BDC9FD1C3A}</a:tableStyleId>
              </a:tblPr>
              <a:tblGrid>
                <a:gridCol w="1882877">
                  <a:extLst>
                    <a:ext uri="{9D8B030D-6E8A-4147-A177-3AD203B41FA5}">
                      <a16:colId xmlns:a16="http://schemas.microsoft.com/office/drawing/2014/main" val="27821192"/>
                    </a:ext>
                  </a:extLst>
                </a:gridCol>
                <a:gridCol w="2241755">
                  <a:extLst>
                    <a:ext uri="{9D8B030D-6E8A-4147-A177-3AD203B41FA5}">
                      <a16:colId xmlns:a16="http://schemas.microsoft.com/office/drawing/2014/main" val="2463328714"/>
                    </a:ext>
                  </a:extLst>
                </a:gridCol>
                <a:gridCol w="2147365">
                  <a:extLst>
                    <a:ext uri="{9D8B030D-6E8A-4147-A177-3AD203B41FA5}">
                      <a16:colId xmlns:a16="http://schemas.microsoft.com/office/drawing/2014/main" val="2558098296"/>
                    </a:ext>
                  </a:extLst>
                </a:gridCol>
                <a:gridCol w="2194560">
                  <a:extLst>
                    <a:ext uri="{9D8B030D-6E8A-4147-A177-3AD203B41FA5}">
                      <a16:colId xmlns:a16="http://schemas.microsoft.com/office/drawing/2014/main" val="3129738821"/>
                    </a:ext>
                  </a:extLst>
                </a:gridCol>
              </a:tblGrid>
              <a:tr h="600715">
                <a:tc>
                  <a:txBody>
                    <a:bodyPr/>
                    <a:lstStyle/>
                    <a:p>
                      <a:pPr marL="0" marR="0" algn="ctr">
                        <a:spcBef>
                          <a:spcPts val="0"/>
                        </a:spcBef>
                        <a:spcAft>
                          <a:spcPts val="0"/>
                        </a:spcAft>
                      </a:pPr>
                      <a:r>
                        <a:rPr lang="en-US" sz="1400" dirty="0">
                          <a:effectLst/>
                          <a:latin typeface="+mn-lt"/>
                          <a:ea typeface="Source Sans Pro" panose="020B0503030403020204" pitchFamily="34" charset="0"/>
                        </a:rPr>
                        <a:t>Regimen</a:t>
                      </a:r>
                      <a:endParaRPr lang="en-US" sz="1400" b="1" dirty="0">
                        <a:effectLst/>
                        <a:latin typeface="+mn-lt"/>
                        <a:ea typeface="Source Sans Pro" panose="020B0503030403020204" pitchFamily="34" charset="0"/>
                        <a:cs typeface="Times New Roman" panose="02020603050405020304" pitchFamily="18" charset="0"/>
                      </a:endParaRPr>
                    </a:p>
                  </a:txBody>
                  <a:tcPr marL="67559" marR="67559" marT="0" marB="0" anchor="ctr">
                    <a:solidFill>
                      <a:schemeClr val="accent1">
                        <a:lumMod val="75000"/>
                      </a:schemeClr>
                    </a:solidFill>
                  </a:tcPr>
                </a:tc>
                <a:tc>
                  <a:txBody>
                    <a:bodyPr/>
                    <a:lstStyle/>
                    <a:p>
                      <a:pPr marL="0" marR="0" algn="ctr">
                        <a:spcBef>
                          <a:spcPts val="0"/>
                        </a:spcBef>
                        <a:spcAft>
                          <a:spcPts val="0"/>
                        </a:spcAft>
                      </a:pPr>
                      <a:r>
                        <a:rPr lang="en-US" sz="1400" dirty="0">
                          <a:effectLst/>
                          <a:latin typeface="+mn-lt"/>
                          <a:ea typeface="Source Sans Pro" panose="020B0503030403020204" pitchFamily="34" charset="0"/>
                        </a:rPr>
                        <a:t>Priority Rank</a:t>
                      </a:r>
                      <a:endParaRPr lang="en-US" sz="1400" b="1" dirty="0">
                        <a:effectLst/>
                        <a:latin typeface="+mn-lt"/>
                        <a:ea typeface="Source Sans Pro" panose="020B0503030403020204" pitchFamily="34" charset="0"/>
                        <a:cs typeface="Times New Roman" panose="02020603050405020304" pitchFamily="18" charset="0"/>
                      </a:endParaRPr>
                    </a:p>
                  </a:txBody>
                  <a:tcPr marL="67559" marR="67559" marT="0" marB="0" anchor="ctr">
                    <a:solidFill>
                      <a:schemeClr val="accent1">
                        <a:lumMod val="75000"/>
                      </a:schemeClr>
                    </a:solidFill>
                  </a:tcPr>
                </a:tc>
                <a:tc>
                  <a:txBody>
                    <a:bodyPr/>
                    <a:lstStyle/>
                    <a:p>
                      <a:pPr marL="0" marR="0" algn="ctr">
                        <a:spcBef>
                          <a:spcPts val="0"/>
                        </a:spcBef>
                        <a:spcAft>
                          <a:spcPts val="0"/>
                        </a:spcAft>
                      </a:pPr>
                      <a:r>
                        <a:rPr lang="en-US" sz="1400" dirty="0">
                          <a:effectLst/>
                          <a:latin typeface="+mn-lt"/>
                          <a:ea typeface="Source Sans Pro" panose="020B0503030403020204" pitchFamily="34" charset="0"/>
                        </a:rPr>
                        <a:t>Recommendation</a:t>
                      </a:r>
                      <a:endParaRPr lang="en-US" sz="1400" b="1" dirty="0">
                        <a:effectLst/>
                        <a:latin typeface="+mn-lt"/>
                        <a:ea typeface="Source Sans Pro" panose="020B0503030403020204" pitchFamily="34" charset="0"/>
                        <a:cs typeface="Times New Roman" panose="02020603050405020304" pitchFamily="18" charset="0"/>
                      </a:endParaRPr>
                    </a:p>
                  </a:txBody>
                  <a:tcPr marL="67559" marR="67559" marT="0" marB="0" anchor="ctr">
                    <a:solidFill>
                      <a:schemeClr val="accent1">
                        <a:lumMod val="75000"/>
                      </a:schemeClr>
                    </a:solidFill>
                  </a:tcPr>
                </a:tc>
                <a:tc>
                  <a:txBody>
                    <a:bodyPr/>
                    <a:lstStyle/>
                    <a:p>
                      <a:pPr marL="0" marR="0" algn="ctr">
                        <a:spcBef>
                          <a:spcPts val="0"/>
                        </a:spcBef>
                        <a:spcAft>
                          <a:spcPts val="0"/>
                        </a:spcAft>
                      </a:pPr>
                      <a:r>
                        <a:rPr lang="en-US" sz="1400" dirty="0">
                          <a:effectLst/>
                          <a:latin typeface="+mn-lt"/>
                          <a:ea typeface="Source Sans Pro" panose="020B0503030403020204" pitchFamily="34" charset="0"/>
                        </a:rPr>
                        <a:t>Quality of Evidence</a:t>
                      </a:r>
                    </a:p>
                    <a:p>
                      <a:pPr marL="0" marR="0" algn="ctr">
                        <a:spcBef>
                          <a:spcPts val="0"/>
                        </a:spcBef>
                        <a:spcAft>
                          <a:spcPts val="0"/>
                        </a:spcAft>
                      </a:pPr>
                      <a:r>
                        <a:rPr lang="en-US" sz="1400" dirty="0">
                          <a:effectLst/>
                          <a:latin typeface="+mn-lt"/>
                          <a:ea typeface="Source Sans Pro" panose="020B0503030403020204" pitchFamily="34" charset="0"/>
                        </a:rPr>
                        <a:t>(High, Moderate, </a:t>
                      </a:r>
                      <a:br>
                        <a:rPr lang="en-US" sz="1400" dirty="0">
                          <a:effectLst/>
                          <a:latin typeface="+mn-lt"/>
                          <a:ea typeface="Source Sans Pro" panose="020B0503030403020204" pitchFamily="34" charset="0"/>
                        </a:rPr>
                      </a:br>
                      <a:r>
                        <a:rPr lang="en-US" sz="1400" dirty="0">
                          <a:effectLst/>
                          <a:latin typeface="+mn-lt"/>
                          <a:ea typeface="Source Sans Pro" panose="020B0503030403020204" pitchFamily="34" charset="0"/>
                        </a:rPr>
                        <a:t>Low, Very Low)</a:t>
                      </a:r>
                      <a:endParaRPr lang="en-US" sz="1400" b="1" dirty="0">
                        <a:effectLst/>
                        <a:latin typeface="+mn-lt"/>
                        <a:ea typeface="Source Sans Pro" panose="020B0503030403020204" pitchFamily="34" charset="0"/>
                        <a:cs typeface="Times New Roman" panose="02020603050405020304" pitchFamily="18" charset="0"/>
                      </a:endParaRPr>
                    </a:p>
                  </a:txBody>
                  <a:tcPr marL="45720" marR="45720" anchor="ctr">
                    <a:solidFill>
                      <a:schemeClr val="accent1">
                        <a:lumMod val="75000"/>
                      </a:schemeClr>
                    </a:solidFill>
                  </a:tcPr>
                </a:tc>
                <a:extLst>
                  <a:ext uri="{0D108BD9-81ED-4DB2-BD59-A6C34878D82A}">
                    <a16:rowId xmlns:a16="http://schemas.microsoft.com/office/drawing/2014/main" val="1688271106"/>
                  </a:ext>
                </a:extLst>
              </a:tr>
              <a:tr h="365760">
                <a:tc>
                  <a:txBody>
                    <a:bodyPr/>
                    <a:lstStyle/>
                    <a:p>
                      <a:pPr marL="22860" marR="22860" algn="ctr">
                        <a:spcBef>
                          <a:spcPts val="200"/>
                        </a:spcBef>
                        <a:spcAft>
                          <a:spcPts val="200"/>
                        </a:spcAft>
                      </a:pPr>
                      <a:r>
                        <a:rPr lang="en-US" sz="1400" b="1" dirty="0">
                          <a:solidFill>
                            <a:schemeClr val="bg1"/>
                          </a:solidFill>
                          <a:effectLst/>
                          <a:latin typeface="+mn-lt"/>
                          <a:ea typeface="Source Sans Pro" panose="020B0503030403020204" pitchFamily="34" charset="0"/>
                        </a:rPr>
                        <a:t>3HP</a:t>
                      </a:r>
                      <a:endParaRPr lang="en-US" sz="1400" b="1" dirty="0">
                        <a:solidFill>
                          <a:schemeClr val="bg1"/>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Preferred</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Strong</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Moderate</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extLst>
                  <a:ext uri="{0D108BD9-81ED-4DB2-BD59-A6C34878D82A}">
                    <a16:rowId xmlns:a16="http://schemas.microsoft.com/office/drawing/2014/main" val="3094746431"/>
                  </a:ext>
                </a:extLst>
              </a:tr>
              <a:tr h="365760">
                <a:tc>
                  <a:txBody>
                    <a:bodyPr/>
                    <a:lstStyle/>
                    <a:p>
                      <a:pPr marL="22860" marR="22860" algn="ctr">
                        <a:spcBef>
                          <a:spcPts val="200"/>
                        </a:spcBef>
                        <a:spcAft>
                          <a:spcPts val="200"/>
                        </a:spcAft>
                      </a:pPr>
                      <a:r>
                        <a:rPr lang="en-US" sz="1400" b="1" dirty="0">
                          <a:solidFill>
                            <a:schemeClr val="bg1"/>
                          </a:solidFill>
                          <a:effectLst/>
                          <a:latin typeface="+mn-lt"/>
                          <a:ea typeface="Source Sans Pro" panose="020B0503030403020204" pitchFamily="34" charset="0"/>
                        </a:rPr>
                        <a:t>4R</a:t>
                      </a:r>
                      <a:endParaRPr lang="en-US" sz="1400" b="1" dirty="0">
                        <a:solidFill>
                          <a:schemeClr val="bg1"/>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Preferred</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Strong</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Moderate (HIV-negative)*</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extLst>
                  <a:ext uri="{0D108BD9-81ED-4DB2-BD59-A6C34878D82A}">
                    <a16:rowId xmlns:a16="http://schemas.microsoft.com/office/drawing/2014/main" val="3173880541"/>
                  </a:ext>
                </a:extLst>
              </a:tr>
              <a:tr h="365760">
                <a:tc>
                  <a:txBody>
                    <a:bodyPr/>
                    <a:lstStyle/>
                    <a:p>
                      <a:pPr marL="22860" marR="22860" algn="ctr">
                        <a:spcBef>
                          <a:spcPts val="200"/>
                        </a:spcBef>
                        <a:spcAft>
                          <a:spcPts val="200"/>
                        </a:spcAft>
                      </a:pPr>
                      <a:r>
                        <a:rPr lang="en-US" sz="1400" b="1" dirty="0">
                          <a:solidFill>
                            <a:schemeClr val="bg1"/>
                          </a:solidFill>
                          <a:effectLst/>
                          <a:latin typeface="+mn-lt"/>
                          <a:ea typeface="Source Sans Pro" panose="020B0503030403020204" pitchFamily="34" charset="0"/>
                        </a:rPr>
                        <a:t>3HR</a:t>
                      </a:r>
                      <a:endParaRPr lang="en-US" sz="1400" b="1" dirty="0">
                        <a:solidFill>
                          <a:schemeClr val="bg1"/>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Preferred</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Conditional</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Very low (HIV-negative)</a:t>
                      </a:r>
                    </a:p>
                    <a:p>
                      <a:pPr marL="22860" marR="22860" algn="ctr">
                        <a:spcBef>
                          <a:spcPts val="200"/>
                        </a:spcBef>
                        <a:spcAft>
                          <a:spcPts val="200"/>
                        </a:spcAft>
                      </a:pPr>
                      <a:r>
                        <a:rPr lang="en-US" sz="1400" dirty="0">
                          <a:effectLst/>
                          <a:latin typeface="+mn-lt"/>
                          <a:ea typeface="Source Sans Pro" panose="020B0503030403020204" pitchFamily="34" charset="0"/>
                        </a:rPr>
                        <a:t>Low (HIV-positive)</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45720" marR="45720" anchor="ctr"/>
                </a:tc>
                <a:extLst>
                  <a:ext uri="{0D108BD9-81ED-4DB2-BD59-A6C34878D82A}">
                    <a16:rowId xmlns:a16="http://schemas.microsoft.com/office/drawing/2014/main" val="910588883"/>
                  </a:ext>
                </a:extLst>
              </a:tr>
              <a:tr h="365760">
                <a:tc>
                  <a:txBody>
                    <a:bodyPr/>
                    <a:lstStyle/>
                    <a:p>
                      <a:pPr marL="22860" marR="22860" algn="ctr">
                        <a:spcBef>
                          <a:spcPts val="200"/>
                        </a:spcBef>
                        <a:spcAft>
                          <a:spcPts val="200"/>
                        </a:spcAft>
                      </a:pPr>
                      <a:r>
                        <a:rPr lang="en-US" sz="1400" b="1" dirty="0">
                          <a:solidFill>
                            <a:schemeClr val="bg1"/>
                          </a:solidFill>
                          <a:effectLst/>
                          <a:latin typeface="+mn-lt"/>
                          <a:ea typeface="Source Sans Pro" panose="020B0503030403020204" pitchFamily="34" charset="0"/>
                        </a:rPr>
                        <a:t>6H</a:t>
                      </a:r>
                      <a:endParaRPr lang="en-US" sz="1400" b="1" dirty="0">
                        <a:solidFill>
                          <a:schemeClr val="bg1"/>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Alternative</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Strong^</a:t>
                      </a:r>
                    </a:p>
                    <a:p>
                      <a:pPr marL="22860" marR="22860" algn="ctr">
                        <a:spcBef>
                          <a:spcPts val="200"/>
                        </a:spcBef>
                        <a:spcAft>
                          <a:spcPts val="200"/>
                        </a:spcAft>
                      </a:pPr>
                      <a:r>
                        <a:rPr lang="en-US" sz="1400" dirty="0">
                          <a:effectLst/>
                          <a:latin typeface="+mn-lt"/>
                          <a:ea typeface="Source Sans Pro" panose="020B0503030403020204" pitchFamily="34" charset="0"/>
                        </a:rPr>
                        <a:t>Conditional</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Moderate (HIV-negative)</a:t>
                      </a:r>
                    </a:p>
                    <a:p>
                      <a:pPr marL="22860" marR="22860" algn="ctr">
                        <a:spcBef>
                          <a:spcPts val="200"/>
                        </a:spcBef>
                        <a:spcAft>
                          <a:spcPts val="200"/>
                        </a:spcAft>
                      </a:pPr>
                      <a:r>
                        <a:rPr lang="en-US" sz="1400" dirty="0">
                          <a:effectLst/>
                          <a:latin typeface="+mn-lt"/>
                          <a:ea typeface="Source Sans Pro" panose="020B0503030403020204" pitchFamily="34" charset="0"/>
                        </a:rPr>
                        <a:t>Moderate (HIV-positive)</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45720" marR="45720" anchor="ctr"/>
                </a:tc>
                <a:extLst>
                  <a:ext uri="{0D108BD9-81ED-4DB2-BD59-A6C34878D82A}">
                    <a16:rowId xmlns:a16="http://schemas.microsoft.com/office/drawing/2014/main" val="1216304314"/>
                  </a:ext>
                </a:extLst>
              </a:tr>
              <a:tr h="365760">
                <a:tc>
                  <a:txBody>
                    <a:bodyPr/>
                    <a:lstStyle/>
                    <a:p>
                      <a:pPr marL="22860" marR="22860" algn="ctr">
                        <a:spcBef>
                          <a:spcPts val="200"/>
                        </a:spcBef>
                        <a:spcAft>
                          <a:spcPts val="200"/>
                        </a:spcAft>
                      </a:pPr>
                      <a:r>
                        <a:rPr lang="en-US" sz="1400" b="1" dirty="0">
                          <a:solidFill>
                            <a:schemeClr val="bg1"/>
                          </a:solidFill>
                          <a:effectLst/>
                          <a:latin typeface="+mn-lt"/>
                          <a:ea typeface="Source Sans Pro" panose="020B0503030403020204" pitchFamily="34" charset="0"/>
                        </a:rPr>
                        <a:t>9H</a:t>
                      </a:r>
                      <a:endParaRPr lang="en-US" sz="1400" b="1" dirty="0">
                        <a:solidFill>
                          <a:schemeClr val="bg1"/>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Alternative</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a:effectLst/>
                          <a:latin typeface="+mn-lt"/>
                          <a:ea typeface="Source Sans Pro" panose="020B0503030403020204" pitchFamily="34" charset="0"/>
                        </a:rPr>
                        <a:t>Conditional</a:t>
                      </a:r>
                      <a:endParaRPr lang="en-US" sz="140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tc>
                  <a:txBody>
                    <a:bodyPr/>
                    <a:lstStyle/>
                    <a:p>
                      <a:pPr marL="22860" marR="22860" algn="ctr">
                        <a:spcBef>
                          <a:spcPts val="200"/>
                        </a:spcBef>
                        <a:spcAft>
                          <a:spcPts val="200"/>
                        </a:spcAft>
                      </a:pPr>
                      <a:r>
                        <a:rPr lang="en-US" sz="1400" dirty="0">
                          <a:effectLst/>
                          <a:latin typeface="+mn-lt"/>
                          <a:ea typeface="Source Sans Pro" panose="020B0503030403020204" pitchFamily="34" charset="0"/>
                        </a:rPr>
                        <a:t>Moderate</a:t>
                      </a:r>
                      <a:endParaRPr lang="en-US" sz="1400" dirty="0">
                        <a:solidFill>
                          <a:srgbClr val="000000"/>
                        </a:solidFill>
                        <a:effectLst/>
                        <a:latin typeface="+mn-lt"/>
                        <a:ea typeface="Source Sans Pro" panose="020B0503030403020204" pitchFamily="34" charset="0"/>
                        <a:cs typeface="Arial Unicode MS" panose="020B0604020202020204" pitchFamily="34" charset="-128"/>
                      </a:endParaRPr>
                    </a:p>
                  </a:txBody>
                  <a:tcPr marL="67559" marR="67559" marT="0" marB="0" anchor="ctr"/>
                </a:tc>
                <a:extLst>
                  <a:ext uri="{0D108BD9-81ED-4DB2-BD59-A6C34878D82A}">
                    <a16:rowId xmlns:a16="http://schemas.microsoft.com/office/drawing/2014/main" val="1357925796"/>
                  </a:ext>
                </a:extLst>
              </a:tr>
              <a:tr h="882002">
                <a:tc gridSpan="4">
                  <a:txBody>
                    <a:bodyPr/>
                    <a:lstStyle/>
                    <a:p>
                      <a:pPr marL="411480" marR="0" indent="-228600">
                        <a:spcBef>
                          <a:spcPts val="1000"/>
                        </a:spcBef>
                        <a:spcAft>
                          <a:spcPts val="200"/>
                        </a:spcAft>
                      </a:pPr>
                      <a:r>
                        <a:rPr lang="en-US" sz="1100" b="0" dirty="0">
                          <a:solidFill>
                            <a:schemeClr val="tx1">
                              <a:lumMod val="50000"/>
                              <a:lumOff val="50000"/>
                            </a:schemeClr>
                          </a:solidFill>
                          <a:effectLst/>
                          <a:latin typeface="+mn-lt"/>
                          <a:ea typeface="Source Sans Pro" panose="020B0503030403020204" pitchFamily="34" charset="0"/>
                        </a:rPr>
                        <a:t>* 	No evidence reported in persons with HIV infection.</a:t>
                      </a:r>
                    </a:p>
                    <a:p>
                      <a:pPr marL="411480" marR="0" indent="-228600">
                        <a:spcBef>
                          <a:spcPts val="200"/>
                        </a:spcBef>
                        <a:spcAft>
                          <a:spcPts val="200"/>
                        </a:spcAft>
                      </a:pPr>
                      <a:r>
                        <a:rPr lang="en-US" sz="1100" b="0" dirty="0">
                          <a:solidFill>
                            <a:schemeClr val="tx1">
                              <a:lumMod val="50000"/>
                              <a:lumOff val="50000"/>
                            </a:schemeClr>
                          </a:solidFill>
                          <a:effectLst/>
                          <a:latin typeface="+mn-lt"/>
                          <a:ea typeface="Source Sans Pro" panose="020B0503030403020204" pitchFamily="34" charset="0"/>
                        </a:rPr>
                        <a:t>^ 	Strong recommendation for persons unable to take a preferred regimen (e.g., because of drug intolerability or drug-drug interactions)</a:t>
                      </a:r>
                    </a:p>
                    <a:p>
                      <a:pPr marL="22860" marR="22860">
                        <a:spcBef>
                          <a:spcPts val="200"/>
                        </a:spcBef>
                        <a:spcAft>
                          <a:spcPts val="200"/>
                        </a:spcAft>
                      </a:pPr>
                      <a:r>
                        <a:rPr lang="en-US" sz="1100" b="0" dirty="0">
                          <a:solidFill>
                            <a:schemeClr val="tx1">
                              <a:lumMod val="50000"/>
                              <a:lumOff val="50000"/>
                            </a:schemeClr>
                          </a:solidFill>
                          <a:effectLst/>
                          <a:latin typeface="+mn-lt"/>
                          <a:ea typeface="Source Sans Pro" panose="020B0503030403020204" pitchFamily="34" charset="0"/>
                        </a:rPr>
                        <a:t>Source: Adapted from Sterling TR, et al. Guidelines for the treatment of latent tuberculosis infection: recommendations </a:t>
                      </a:r>
                      <a:br>
                        <a:rPr lang="en-US" sz="1100" b="0" dirty="0">
                          <a:solidFill>
                            <a:schemeClr val="tx1">
                              <a:lumMod val="50000"/>
                              <a:lumOff val="50000"/>
                            </a:schemeClr>
                          </a:solidFill>
                          <a:effectLst/>
                          <a:latin typeface="+mn-lt"/>
                          <a:ea typeface="Source Sans Pro" panose="020B0503030403020204" pitchFamily="34" charset="0"/>
                        </a:rPr>
                      </a:br>
                      <a:r>
                        <a:rPr lang="en-US" sz="1100" b="0" dirty="0">
                          <a:solidFill>
                            <a:schemeClr val="tx1">
                              <a:lumMod val="50000"/>
                              <a:lumOff val="50000"/>
                            </a:schemeClr>
                          </a:solidFill>
                          <a:effectLst/>
                          <a:latin typeface="+mn-lt"/>
                          <a:ea typeface="Source Sans Pro" panose="020B0503030403020204" pitchFamily="34" charset="0"/>
                        </a:rPr>
                        <a:t>from the National Tuberculosis Controllers Association and CDC, 2020. </a:t>
                      </a:r>
                      <a:r>
                        <a:rPr lang="en-US" sz="1100" b="0" i="1" dirty="0">
                          <a:solidFill>
                            <a:schemeClr val="tx1">
                              <a:lumMod val="50000"/>
                              <a:lumOff val="50000"/>
                            </a:schemeClr>
                          </a:solidFill>
                          <a:effectLst/>
                          <a:latin typeface="+mn-lt"/>
                          <a:ea typeface="Source Sans Pro" panose="020B0503030403020204" pitchFamily="34" charset="0"/>
                        </a:rPr>
                        <a:t>MMWR </a:t>
                      </a:r>
                      <a:r>
                        <a:rPr lang="en-US" sz="1100" b="0" i="1" dirty="0" err="1">
                          <a:solidFill>
                            <a:schemeClr val="tx1">
                              <a:lumMod val="50000"/>
                              <a:lumOff val="50000"/>
                            </a:schemeClr>
                          </a:solidFill>
                          <a:effectLst/>
                          <a:latin typeface="+mn-lt"/>
                          <a:ea typeface="Source Sans Pro" panose="020B0503030403020204" pitchFamily="34" charset="0"/>
                        </a:rPr>
                        <a:t>Recomm</a:t>
                      </a:r>
                      <a:r>
                        <a:rPr lang="en-US" sz="1100" b="0" i="1" dirty="0">
                          <a:solidFill>
                            <a:schemeClr val="tx1">
                              <a:lumMod val="50000"/>
                              <a:lumOff val="50000"/>
                            </a:schemeClr>
                          </a:solidFill>
                          <a:effectLst/>
                          <a:latin typeface="+mn-lt"/>
                          <a:ea typeface="Source Sans Pro" panose="020B0503030403020204" pitchFamily="34" charset="0"/>
                        </a:rPr>
                        <a:t> Rep. </a:t>
                      </a:r>
                      <a:r>
                        <a:rPr lang="en-US" sz="1100" b="0" dirty="0">
                          <a:solidFill>
                            <a:schemeClr val="tx1">
                              <a:lumMod val="50000"/>
                              <a:lumOff val="50000"/>
                            </a:schemeClr>
                          </a:solidFill>
                          <a:effectLst/>
                          <a:latin typeface="+mn-lt"/>
                          <a:ea typeface="Source Sans Pro" panose="020B0503030403020204" pitchFamily="34" charset="0"/>
                        </a:rPr>
                        <a:t>2020 Feb 14;69(1):1-11. </a:t>
                      </a:r>
                    </a:p>
                  </a:txBody>
                  <a:tcPr marL="45720" marR="45720">
                    <a:solidFill>
                      <a:srgbClr val="E9EDF4"/>
                    </a:solidFill>
                  </a:tcPr>
                </a:tc>
                <a:tc hMerge="1">
                  <a:txBody>
                    <a:bodyPr/>
                    <a:lstStyle/>
                    <a:p>
                      <a:endParaRPr lang="en-US"/>
                    </a:p>
                  </a:txBody>
                  <a:tcPr/>
                </a:tc>
                <a:tc hMerge="1">
                  <a:txBody>
                    <a:bodyPr/>
                    <a:lstStyle/>
                    <a:p>
                      <a:endParaRPr lang="en-US" dirty="0"/>
                    </a:p>
                  </a:txBody>
                  <a:tcPr/>
                </a:tc>
                <a:tc hMerge="1">
                  <a:txBody>
                    <a:bodyPr/>
                    <a:lstStyle/>
                    <a:p>
                      <a:endParaRPr lang="en-US"/>
                    </a:p>
                  </a:txBody>
                  <a:tcPr/>
                </a:tc>
                <a:extLst>
                  <a:ext uri="{0D108BD9-81ED-4DB2-BD59-A6C34878D82A}">
                    <a16:rowId xmlns:a16="http://schemas.microsoft.com/office/drawing/2014/main" val="2777968212"/>
                  </a:ext>
                </a:extLst>
              </a:tr>
            </a:tbl>
          </a:graphicData>
        </a:graphic>
      </p:graphicFrame>
      <p:sp>
        <p:nvSpPr>
          <p:cNvPr id="10" name="Title 9">
            <a:extLst>
              <a:ext uri="{FF2B5EF4-FFF2-40B4-BE49-F238E27FC236}">
                <a16:creationId xmlns:a16="http://schemas.microsoft.com/office/drawing/2014/main" id="{D3BFFBFE-8624-D141-A1CA-E9EAE92B1CF9}"/>
              </a:ext>
            </a:extLst>
          </p:cNvPr>
          <p:cNvSpPr>
            <a:spLocks noGrp="1"/>
          </p:cNvSpPr>
          <p:nvPr>
            <p:ph type="title"/>
          </p:nvPr>
        </p:nvSpPr>
        <p:spPr>
          <a:xfrm>
            <a:off x="0" y="0"/>
            <a:ext cx="9144000" cy="1205802"/>
          </a:xfrm>
        </p:spPr>
        <p:txBody>
          <a:bodyPr>
            <a:normAutofit/>
          </a:bodyPr>
          <a:lstStyle/>
          <a:p>
            <a:pPr marL="1143000" algn="l"/>
            <a:r>
              <a:rPr lang="en-US" dirty="0"/>
              <a:t>Regimens to Treat LTBI</a:t>
            </a:r>
          </a:p>
        </p:txBody>
      </p:sp>
      <p:grpSp>
        <p:nvGrpSpPr>
          <p:cNvPr id="11" name="Group 10">
            <a:extLst>
              <a:ext uri="{FF2B5EF4-FFF2-40B4-BE49-F238E27FC236}">
                <a16:creationId xmlns:a16="http://schemas.microsoft.com/office/drawing/2014/main" id="{1FF8936C-C143-48CB-B62D-64826B974BA7}"/>
              </a:ext>
            </a:extLst>
          </p:cNvPr>
          <p:cNvGrpSpPr/>
          <p:nvPr/>
        </p:nvGrpSpPr>
        <p:grpSpPr>
          <a:xfrm>
            <a:off x="0" y="457699"/>
            <a:ext cx="9144000" cy="1544535"/>
            <a:chOff x="0" y="457699"/>
            <a:chExt cx="9144000" cy="1544535"/>
          </a:xfrm>
        </p:grpSpPr>
        <p:sp>
          <p:nvSpPr>
            <p:cNvPr id="12" name="TextBox 11">
              <a:extLst>
                <a:ext uri="{FF2B5EF4-FFF2-40B4-BE49-F238E27FC236}">
                  <a16:creationId xmlns:a16="http://schemas.microsoft.com/office/drawing/2014/main" id="{1D469D65-EB5A-423E-B994-4BE52E2864B6}"/>
                </a:ext>
              </a:extLst>
            </p:cNvPr>
            <p:cNvSpPr txBox="1"/>
            <p:nvPr/>
          </p:nvSpPr>
          <p:spPr>
            <a:xfrm>
              <a:off x="0" y="1109682"/>
              <a:ext cx="9144000" cy="892552"/>
            </a:xfrm>
            <a:prstGeom prst="rect">
              <a:avLst/>
            </a:prstGeom>
            <a:solidFill>
              <a:schemeClr val="tx2">
                <a:lumMod val="40000"/>
                <a:lumOff val="60000"/>
              </a:schemeClr>
            </a:solidFill>
          </p:spPr>
          <p:txBody>
            <a:bodyPr wrap="square" rtlCol="0">
              <a:spAutoFit/>
            </a:bodyPr>
            <a:lstStyle/>
            <a:p>
              <a:pPr marL="1143000"/>
              <a:r>
                <a:rPr lang="en-US" sz="2600" b="1" dirty="0">
                  <a:solidFill>
                    <a:schemeClr val="bg1"/>
                  </a:solidFill>
                  <a:latin typeface="Franklin Gothic Book" panose="020B0503020102020204" pitchFamily="34" charset="0"/>
                </a:rPr>
                <a:t>Section 4: Deciding Whether to Treat and Choosing</a:t>
              </a:r>
            </a:p>
            <a:p>
              <a:pPr marL="1143000"/>
              <a:r>
                <a:rPr lang="en-US" sz="2600" b="1" dirty="0">
                  <a:solidFill>
                    <a:schemeClr val="bg1"/>
                  </a:solidFill>
                  <a:latin typeface="Franklin Gothic Book" panose="020B0503020102020204" pitchFamily="34" charset="0"/>
                </a:rPr>
                <a:t>a Regimen: Table 3 Recommendations for Regimens</a:t>
              </a:r>
            </a:p>
          </p:txBody>
        </p:sp>
        <p:grpSp>
          <p:nvGrpSpPr>
            <p:cNvPr id="13" name="Group 12">
              <a:extLst>
                <a:ext uri="{FF2B5EF4-FFF2-40B4-BE49-F238E27FC236}">
                  <a16:creationId xmlns:a16="http://schemas.microsoft.com/office/drawing/2014/main" id="{054EB818-5C08-4236-9874-5583D40BD68A}"/>
                </a:ext>
              </a:extLst>
            </p:cNvPr>
            <p:cNvGrpSpPr/>
            <p:nvPr/>
          </p:nvGrpSpPr>
          <p:grpSpPr>
            <a:xfrm>
              <a:off x="156803" y="457699"/>
              <a:ext cx="923412" cy="1190625"/>
              <a:chOff x="4063181" y="1194431"/>
              <a:chExt cx="923412" cy="1190625"/>
            </a:xfrm>
          </p:grpSpPr>
          <p:pic>
            <p:nvPicPr>
              <p:cNvPr id="14" name="Picture 13">
                <a:extLst>
                  <a:ext uri="{FF2B5EF4-FFF2-40B4-BE49-F238E27FC236}">
                    <a16:creationId xmlns:a16="http://schemas.microsoft.com/office/drawing/2014/main" id="{12D00317-DC3C-4C48-BE16-9AF81F7F293E}"/>
                  </a:ext>
                </a:extLst>
              </p:cNvPr>
              <p:cNvPicPr>
                <a:picLocks noChangeAspect="1"/>
              </p:cNvPicPr>
              <p:nvPr/>
            </p:nvPicPr>
            <p:blipFill>
              <a:blip r:embed="rId3"/>
              <a:stretch>
                <a:fillRect/>
              </a:stretch>
            </p:blipFill>
            <p:spPr>
              <a:xfrm>
                <a:off x="4081717" y="1194431"/>
                <a:ext cx="904875" cy="1190625"/>
              </a:xfrm>
              <a:prstGeom prst="rect">
                <a:avLst/>
              </a:prstGeom>
            </p:spPr>
          </p:pic>
          <p:grpSp>
            <p:nvGrpSpPr>
              <p:cNvPr id="15" name="Group 14">
                <a:extLst>
                  <a:ext uri="{FF2B5EF4-FFF2-40B4-BE49-F238E27FC236}">
                    <a16:creationId xmlns:a16="http://schemas.microsoft.com/office/drawing/2014/main" id="{4B9CF3AD-D393-4A5D-BF6B-41731006FC93}"/>
                  </a:ext>
                </a:extLst>
              </p:cNvPr>
              <p:cNvGrpSpPr/>
              <p:nvPr/>
            </p:nvGrpSpPr>
            <p:grpSpPr>
              <a:xfrm>
                <a:off x="4063181" y="1404932"/>
                <a:ext cx="923412" cy="885066"/>
                <a:chOff x="5906729" y="1518186"/>
                <a:chExt cx="1371600" cy="1211430"/>
              </a:xfrm>
              <a:solidFill>
                <a:schemeClr val="bg1"/>
              </a:solidFill>
            </p:grpSpPr>
            <p:pic>
              <p:nvPicPr>
                <p:cNvPr id="16" name="Graphic 15" descr="Document with solid fill">
                  <a:extLst>
                    <a:ext uri="{FF2B5EF4-FFF2-40B4-BE49-F238E27FC236}">
                      <a16:creationId xmlns:a16="http://schemas.microsoft.com/office/drawing/2014/main" id="{76B3E7BF-6246-4209-810C-9FF80A3A7DC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906729" y="1518186"/>
                  <a:ext cx="914400" cy="914400"/>
                </a:xfrm>
                <a:prstGeom prst="rect">
                  <a:avLst/>
                </a:prstGeom>
              </p:spPr>
            </p:pic>
            <p:pic>
              <p:nvPicPr>
                <p:cNvPr id="18" name="Graphic 17" descr="Magnifying glass with solid fill">
                  <a:extLst>
                    <a:ext uri="{FF2B5EF4-FFF2-40B4-BE49-F238E27FC236}">
                      <a16:creationId xmlns:a16="http://schemas.microsoft.com/office/drawing/2014/main" id="{2F9ACD90-531F-41D7-B9F8-99795AC2E32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363929" y="1815216"/>
                  <a:ext cx="914400" cy="914400"/>
                </a:xfrm>
                <a:prstGeom prst="rect">
                  <a:avLst/>
                </a:prstGeom>
              </p:spPr>
            </p:pic>
          </p:grpSp>
        </p:grpSp>
      </p:grpSp>
    </p:spTree>
    <p:extLst>
      <p:ext uri="{BB962C8B-B14F-4D97-AF65-F5344CB8AC3E}">
        <p14:creationId xmlns:p14="http://schemas.microsoft.com/office/powerpoint/2010/main" val="1610260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9F2B4-3657-134E-92D0-925679D3C3DE}"/>
              </a:ext>
            </a:extLst>
          </p:cNvPr>
          <p:cNvSpPr>
            <a:spLocks noGrp="1"/>
          </p:cNvSpPr>
          <p:nvPr>
            <p:ph type="title"/>
          </p:nvPr>
        </p:nvSpPr>
        <p:spPr>
          <a:xfrm>
            <a:off x="0" y="0"/>
            <a:ext cx="9144000" cy="1205802"/>
          </a:xfrm>
        </p:spPr>
        <p:txBody>
          <a:bodyPr/>
          <a:lstStyle/>
          <a:p>
            <a:pPr marL="1143000" algn="l"/>
            <a:r>
              <a:rPr lang="en-US" dirty="0"/>
              <a:t>Case 1: 55-year-old man</a:t>
            </a:r>
          </a:p>
        </p:txBody>
      </p:sp>
      <p:sp>
        <p:nvSpPr>
          <p:cNvPr id="5" name="Content Placeholder 4">
            <a:extLst>
              <a:ext uri="{FF2B5EF4-FFF2-40B4-BE49-F238E27FC236}">
                <a16:creationId xmlns:a16="http://schemas.microsoft.com/office/drawing/2014/main" id="{613075BD-8AD5-47C1-AB2B-3A09A8DAFB7D}"/>
              </a:ext>
            </a:extLst>
          </p:cNvPr>
          <p:cNvSpPr>
            <a:spLocks noGrp="1"/>
          </p:cNvSpPr>
          <p:nvPr>
            <p:ph sz="half" idx="1"/>
          </p:nvPr>
        </p:nvSpPr>
        <p:spPr>
          <a:xfrm>
            <a:off x="5558912" y="1639321"/>
            <a:ext cx="3328219" cy="4757693"/>
          </a:xfrm>
          <a:solidFill>
            <a:schemeClr val="accent1">
              <a:lumMod val="20000"/>
              <a:lumOff val="80000"/>
            </a:schemeClr>
          </a:solidFill>
        </p:spPr>
        <p:txBody>
          <a:bodyPr>
            <a:normAutofit/>
          </a:bodyPr>
          <a:lstStyle/>
          <a:p>
            <a:pPr marL="548640"/>
            <a:endParaRPr lang="en-US" sz="2000" dirty="0"/>
          </a:p>
          <a:p>
            <a:pPr marL="548640"/>
            <a:endParaRPr lang="en-US" sz="2000" dirty="0"/>
          </a:p>
          <a:p>
            <a:pPr marL="205740" indent="0">
              <a:buNone/>
            </a:pPr>
            <a:r>
              <a:rPr lang="en-US" sz="2200" dirty="0">
                <a:latin typeface="+mn-lt"/>
              </a:rPr>
              <a:t>We avoided the use of INH because of the history of cirrhosis and heavy alcohol use</a:t>
            </a:r>
          </a:p>
          <a:p>
            <a:pPr marL="205740" indent="0">
              <a:spcBef>
                <a:spcPts val="1600"/>
              </a:spcBef>
              <a:buNone/>
            </a:pPr>
            <a:r>
              <a:rPr lang="en-US" sz="2200" dirty="0">
                <a:latin typeface="+mn-lt"/>
              </a:rPr>
              <a:t>The patient was started on 4R and completed treatment without complications</a:t>
            </a:r>
          </a:p>
          <a:p>
            <a:endParaRPr lang="en-US" dirty="0"/>
          </a:p>
        </p:txBody>
      </p:sp>
      <p:sp>
        <p:nvSpPr>
          <p:cNvPr id="4" name="TextBox 3">
            <a:extLst>
              <a:ext uri="{FF2B5EF4-FFF2-40B4-BE49-F238E27FC236}">
                <a16:creationId xmlns:a16="http://schemas.microsoft.com/office/drawing/2014/main" id="{5FF79B96-5C67-884E-A04C-513BD93CC8F7}"/>
              </a:ext>
            </a:extLst>
          </p:cNvPr>
          <p:cNvSpPr txBox="1"/>
          <p:nvPr/>
        </p:nvSpPr>
        <p:spPr>
          <a:xfrm>
            <a:off x="439807" y="4301158"/>
            <a:ext cx="184731" cy="300082"/>
          </a:xfrm>
          <a:prstGeom prst="rect">
            <a:avLst/>
          </a:prstGeom>
          <a:noFill/>
        </p:spPr>
        <p:txBody>
          <a:bodyPr wrap="none" rtlCol="0">
            <a:spAutoFit/>
          </a:bodyPr>
          <a:lstStyle/>
          <a:p>
            <a:endParaRPr lang="en-US" sz="1350" dirty="0"/>
          </a:p>
        </p:txBody>
      </p:sp>
      <p:sp>
        <p:nvSpPr>
          <p:cNvPr id="11" name="Arrow: Pentagon 10">
            <a:extLst>
              <a:ext uri="{FF2B5EF4-FFF2-40B4-BE49-F238E27FC236}">
                <a16:creationId xmlns:a16="http://schemas.microsoft.com/office/drawing/2014/main" id="{9A9EDFA2-BA41-474D-9289-23EDD2E119F7}"/>
              </a:ext>
            </a:extLst>
          </p:cNvPr>
          <p:cNvSpPr/>
          <p:nvPr/>
        </p:nvSpPr>
        <p:spPr>
          <a:xfrm>
            <a:off x="5308376" y="1639321"/>
            <a:ext cx="400665" cy="4757693"/>
          </a:xfrm>
          <a:prstGeom prst="homePlate">
            <a:avLst>
              <a:gd name="adj" fmla="val 43031"/>
            </a:avLst>
          </a:prstGeom>
          <a:solidFill>
            <a:schemeClr val="tx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B87F206D-2A98-4076-A321-73733E5950DE}"/>
              </a:ext>
            </a:extLst>
          </p:cNvPr>
          <p:cNvPicPr>
            <a:picLocks noChangeAspect="1"/>
          </p:cNvPicPr>
          <p:nvPr/>
        </p:nvPicPr>
        <p:blipFill>
          <a:blip r:embed="rId3"/>
          <a:stretch>
            <a:fillRect/>
          </a:stretch>
        </p:blipFill>
        <p:spPr>
          <a:xfrm>
            <a:off x="167338" y="460986"/>
            <a:ext cx="914400" cy="1190625"/>
          </a:xfrm>
          <a:prstGeom prst="rect">
            <a:avLst/>
          </a:prstGeom>
        </p:spPr>
      </p:pic>
      <p:sp>
        <p:nvSpPr>
          <p:cNvPr id="14" name="Content Placeholder 2">
            <a:extLst>
              <a:ext uri="{FF2B5EF4-FFF2-40B4-BE49-F238E27FC236}">
                <a16:creationId xmlns:a16="http://schemas.microsoft.com/office/drawing/2014/main" id="{E6E50756-D71A-4B9A-8AC4-B0CFC9899BF4}"/>
              </a:ext>
            </a:extLst>
          </p:cNvPr>
          <p:cNvSpPr txBox="1">
            <a:spLocks/>
          </p:cNvSpPr>
          <p:nvPr/>
        </p:nvSpPr>
        <p:spPr>
          <a:xfrm>
            <a:off x="532173" y="1639321"/>
            <a:ext cx="4776204" cy="4757693"/>
          </a:xfrm>
          <a:prstGeom prst="rect">
            <a:avLst/>
          </a:prstGeom>
          <a:solidFill>
            <a:schemeClr val="accent3">
              <a:lumMod val="20000"/>
              <a:lumOff val="80000"/>
            </a:schemeClr>
          </a:solidFill>
        </p:spPr>
        <p:txBody>
          <a:bodyPr vert="horz" lIns="91440" tIns="45720" rIns="91440" bIns="45720" rtlCol="0">
            <a:normAutofit fontScale="85000" lnSpcReduction="20000"/>
          </a:bodyPr>
          <a:lstStyle>
            <a:lvl1pPr marL="342900" indent="-342900" algn="l" defTabSz="457200" rtl="0" eaLnBrk="1" latinLnBrk="0" hangingPunct="1">
              <a:spcBef>
                <a:spcPct val="20000"/>
              </a:spcBef>
              <a:buClr>
                <a:schemeClr val="accent1"/>
              </a:buClr>
              <a:buFont typeface="Arial"/>
              <a:buChar char="•"/>
              <a:defRPr sz="2800" kern="1200">
                <a:solidFill>
                  <a:schemeClr val="tx1">
                    <a:lumMod val="75000"/>
                    <a:lumOff val="25000"/>
                  </a:schemeClr>
                </a:solidFill>
                <a:latin typeface="Franklin Gothic Book"/>
                <a:ea typeface="+mn-ea"/>
                <a:cs typeface="Franklin Gothic Book"/>
              </a:defRPr>
            </a:lvl1pPr>
            <a:lvl2pPr marL="742950" indent="-285750" algn="l" defTabSz="457200" rtl="0" eaLnBrk="1" latinLnBrk="0" hangingPunct="1">
              <a:spcBef>
                <a:spcPct val="20000"/>
              </a:spcBef>
              <a:buClr>
                <a:schemeClr val="tx2">
                  <a:lumMod val="40000"/>
                  <a:lumOff val="60000"/>
                </a:schemeClr>
              </a:buClr>
              <a:buFont typeface="Wingdings" charset="2"/>
              <a:buChar char="§"/>
              <a:defRPr sz="2400" kern="1200">
                <a:solidFill>
                  <a:schemeClr val="tx1">
                    <a:lumMod val="75000"/>
                    <a:lumOff val="25000"/>
                  </a:schemeClr>
                </a:solidFill>
                <a:latin typeface="Franklin Gothic Book"/>
                <a:ea typeface="+mn-ea"/>
                <a:cs typeface="Franklin Gothic Book"/>
              </a:defRPr>
            </a:lvl2pPr>
            <a:lvl3pPr marL="1143000" indent="-228600" algn="l" defTabSz="457200" rtl="0" eaLnBrk="1" latinLnBrk="0" hangingPunct="1">
              <a:spcBef>
                <a:spcPct val="20000"/>
              </a:spcBef>
              <a:buClr>
                <a:schemeClr val="accent1"/>
              </a:buClr>
              <a:buFont typeface="Arial"/>
              <a:buChar char="•"/>
              <a:defRPr sz="2000" kern="1200">
                <a:solidFill>
                  <a:schemeClr val="tx1">
                    <a:lumMod val="75000"/>
                    <a:lumOff val="25000"/>
                  </a:schemeClr>
                </a:solidFill>
                <a:latin typeface="Franklin Gothic Book"/>
                <a:ea typeface="+mn-ea"/>
                <a:cs typeface="Franklin Gothic Book"/>
              </a:defRPr>
            </a:lvl3pPr>
            <a:lvl4pPr marL="1600200" indent="-228600" algn="l" defTabSz="457200" rtl="0" eaLnBrk="1" latinLnBrk="0" hangingPunct="1">
              <a:spcBef>
                <a:spcPct val="20000"/>
              </a:spcBef>
              <a:buClr>
                <a:schemeClr val="bg1">
                  <a:lumMod val="50000"/>
                </a:schemeClr>
              </a:buClr>
              <a:buFont typeface="Wingdings" charset="2"/>
              <a:buChar char="§"/>
              <a:defRPr sz="1800" kern="1200">
                <a:solidFill>
                  <a:schemeClr val="tx1">
                    <a:lumMod val="75000"/>
                    <a:lumOff val="25000"/>
                  </a:schemeClr>
                </a:solidFill>
                <a:latin typeface="Franklin Gothic Book"/>
                <a:ea typeface="+mn-ea"/>
                <a:cs typeface="Franklin Gothic Book"/>
              </a:defRPr>
            </a:lvl4pPr>
            <a:lvl5pPr marL="2057400" indent="-228600" algn="l" defTabSz="457200" rtl="0" eaLnBrk="1" latinLnBrk="0" hangingPunct="1">
              <a:spcBef>
                <a:spcPct val="20000"/>
              </a:spcBef>
              <a:buClr>
                <a:schemeClr val="tx2">
                  <a:lumMod val="60000"/>
                  <a:lumOff val="40000"/>
                </a:schemeClr>
              </a:buClr>
              <a:buFont typeface="Arial"/>
              <a:buChar char="•"/>
              <a:defRPr sz="1800" kern="1200">
                <a:solidFill>
                  <a:schemeClr val="tx1">
                    <a:lumMod val="75000"/>
                    <a:lumOff val="25000"/>
                  </a:schemeClr>
                </a:solidFill>
                <a:latin typeface="Franklin Gothic Book"/>
                <a:ea typeface="+mn-ea"/>
                <a:cs typeface="Franklin Gothic Book"/>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a:lnSpc>
                <a:spcPct val="100000"/>
              </a:lnSpc>
              <a:buFont typeface="Wingdings" panose="05000000000000000000" pitchFamily="2" charset="2"/>
              <a:buChar char="§"/>
            </a:pPr>
            <a:r>
              <a:rPr lang="en-US" sz="2600" dirty="0">
                <a:latin typeface="+mn-lt"/>
              </a:rPr>
              <a:t>Born in the United States, history of homelessness, cirrhosis and heavy daily alcohol use</a:t>
            </a:r>
          </a:p>
          <a:p>
            <a:pPr>
              <a:lnSpc>
                <a:spcPct val="100000"/>
              </a:lnSpc>
              <a:buFont typeface="Wingdings" panose="05000000000000000000" pitchFamily="2" charset="2"/>
              <a:buChar char="§"/>
            </a:pPr>
            <a:r>
              <a:rPr lang="en-US" sz="2600" dirty="0">
                <a:latin typeface="+mn-lt"/>
              </a:rPr>
              <a:t>History of recent TB exposure to an infectious TB case in a homeless shelter, TST negative in the past</a:t>
            </a:r>
          </a:p>
          <a:p>
            <a:pPr>
              <a:lnSpc>
                <a:spcPct val="100000"/>
              </a:lnSpc>
              <a:buFont typeface="Wingdings" panose="05000000000000000000" pitchFamily="2" charset="2"/>
              <a:buChar char="§"/>
            </a:pPr>
            <a:r>
              <a:rPr lang="en-US" sz="2600" dirty="0">
                <a:latin typeface="+mn-lt"/>
              </a:rPr>
              <a:t>Patient denies fever, chills, cough or weight loss</a:t>
            </a:r>
          </a:p>
          <a:p>
            <a:pPr>
              <a:lnSpc>
                <a:spcPct val="100000"/>
              </a:lnSpc>
              <a:buFont typeface="Wingdings" panose="05000000000000000000" pitchFamily="2" charset="2"/>
              <a:buChar char="§"/>
            </a:pPr>
            <a:r>
              <a:rPr lang="en-US" sz="2600" dirty="0">
                <a:latin typeface="+mn-lt"/>
              </a:rPr>
              <a:t>Clinical evaluation:</a:t>
            </a:r>
          </a:p>
          <a:p>
            <a:pPr lvl="1">
              <a:buFont typeface="Wingdings 2" panose="05020102010507070707" pitchFamily="18" charset="2"/>
              <a:buChar char=" "/>
            </a:pPr>
            <a:r>
              <a:rPr lang="en-US" sz="2600" dirty="0">
                <a:latin typeface="+mn-lt"/>
              </a:rPr>
              <a:t>Normal physical exam</a:t>
            </a:r>
            <a:endParaRPr lang="en-US" sz="2600" dirty="0">
              <a:highlight>
                <a:srgbClr val="FFFF00"/>
              </a:highlight>
              <a:latin typeface="+mn-lt"/>
            </a:endParaRPr>
          </a:p>
          <a:p>
            <a:pPr lvl="1">
              <a:lnSpc>
                <a:spcPct val="100000"/>
              </a:lnSpc>
              <a:buFont typeface="Wingdings 2" panose="05020102010507070707" pitchFamily="18" charset="2"/>
              <a:buChar char=" "/>
            </a:pPr>
            <a:r>
              <a:rPr lang="en-US" sz="2600" dirty="0">
                <a:latin typeface="+mn-lt"/>
              </a:rPr>
              <a:t>QFT-G test positive </a:t>
            </a:r>
          </a:p>
          <a:p>
            <a:pPr lvl="1">
              <a:lnSpc>
                <a:spcPct val="100000"/>
              </a:lnSpc>
              <a:buFont typeface="Wingdings 2" panose="05020102010507070707" pitchFamily="18" charset="2"/>
              <a:buChar char=" "/>
            </a:pPr>
            <a:r>
              <a:rPr lang="en-US" sz="2600" dirty="0">
                <a:latin typeface="+mn-lt"/>
              </a:rPr>
              <a:t>CXR normal, </a:t>
            </a:r>
          </a:p>
          <a:p>
            <a:pPr lvl="1">
              <a:lnSpc>
                <a:spcPct val="100000"/>
              </a:lnSpc>
              <a:buFont typeface="Wingdings 2" panose="05020102010507070707" pitchFamily="18" charset="2"/>
              <a:buChar char=" "/>
            </a:pPr>
            <a:r>
              <a:rPr lang="en-US" sz="2600" dirty="0">
                <a:latin typeface="+mn-lt"/>
              </a:rPr>
              <a:t>LFTs: AST 85, ALT 40, TB 1.9, </a:t>
            </a:r>
            <a:r>
              <a:rPr lang="en-US" sz="2600" dirty="0" err="1">
                <a:latin typeface="+mn-lt"/>
              </a:rPr>
              <a:t>Alk</a:t>
            </a:r>
            <a:r>
              <a:rPr lang="en-US" sz="2600" dirty="0">
                <a:latin typeface="+mn-lt"/>
              </a:rPr>
              <a:t>-P, normal, TP 1.9, HIV test negative</a:t>
            </a:r>
          </a:p>
        </p:txBody>
      </p:sp>
    </p:spTree>
    <p:extLst>
      <p:ext uri="{BB962C8B-B14F-4D97-AF65-F5344CB8AC3E}">
        <p14:creationId xmlns:p14="http://schemas.microsoft.com/office/powerpoint/2010/main" val="1856575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11405</TotalTime>
  <Words>3144</Words>
  <Application>Microsoft Office PowerPoint</Application>
  <PresentationFormat>On-screen Show (4:3)</PresentationFormat>
  <Paragraphs>353</Paragraphs>
  <Slides>33</Slides>
  <Notes>32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33</vt:i4>
      </vt:variant>
    </vt:vector>
  </HeadingPairs>
  <TitlesOfParts>
    <vt:vector size="41" baseType="lpstr">
      <vt:lpstr>Arial</vt:lpstr>
      <vt:lpstr>Calibri</vt:lpstr>
      <vt:lpstr>Calibri Light</vt:lpstr>
      <vt:lpstr>Franklin Gothic Book</vt:lpstr>
      <vt:lpstr>Segoe UI</vt:lpstr>
      <vt:lpstr>Wingdings</vt:lpstr>
      <vt:lpstr>Wingdings 2</vt:lpstr>
      <vt:lpstr>Office Theme</vt:lpstr>
      <vt:lpstr>  Testing and Treatment of LTBI:  Clinical Recommendations  TB or Not TB – That is the Question. Managing Latent TB infection  for the IHS Provider </vt:lpstr>
      <vt:lpstr>What Will I Cover</vt:lpstr>
      <vt:lpstr>PowerPoint Presentation</vt:lpstr>
      <vt:lpstr>Case 1: 55-year-old man</vt:lpstr>
      <vt:lpstr>Defining Latent Tuberculosis Infection</vt:lpstr>
      <vt:lpstr>Deciding Whether to Test</vt:lpstr>
      <vt:lpstr>Deciding Whether to Treat</vt:lpstr>
      <vt:lpstr>Regimens to Treat LTBI</vt:lpstr>
      <vt:lpstr>Case 1: 55-year-old man</vt:lpstr>
      <vt:lpstr>Case 2: 36-year-old woman</vt:lpstr>
      <vt:lpstr>Tests for Tuberculosis Infection</vt:lpstr>
      <vt:lpstr>Test Selection</vt:lpstr>
      <vt:lpstr>Pregnancy: Test Selection</vt:lpstr>
      <vt:lpstr>Case 2: 36-year-old woman</vt:lpstr>
      <vt:lpstr>Pregnancy: Screening &amp; Evaluation</vt:lpstr>
      <vt:lpstr>Pregnancy: Chest Radiography</vt:lpstr>
      <vt:lpstr>Case 2: 36-year-old woman</vt:lpstr>
      <vt:lpstr>Pregnancy: Treatment Options</vt:lpstr>
      <vt:lpstr>Pregnancy: Treatment Monitoring</vt:lpstr>
      <vt:lpstr>Pregnancy: Treatment Options</vt:lpstr>
      <vt:lpstr>Case 2: 36-year-old woman</vt:lpstr>
      <vt:lpstr>Case 3: 64-year-old man</vt:lpstr>
      <vt:lpstr>Immunosuppression</vt:lpstr>
      <vt:lpstr>Immunosuppression</vt:lpstr>
      <vt:lpstr>Transplantation</vt:lpstr>
      <vt:lpstr>Negative Test &amp; High Risk</vt:lpstr>
      <vt:lpstr>Negative Test &amp; High Risk</vt:lpstr>
      <vt:lpstr>Negative Test &amp; High Risk</vt:lpstr>
      <vt:lpstr>Drug Interactions Report</vt:lpstr>
      <vt:lpstr>Drug Interactions Report</vt:lpstr>
      <vt:lpstr>Case 3: 64-year-old man </vt:lpstr>
      <vt:lpstr> Download Testing and Treatment of Latent Tuberculosis in the United States: Clinical Recommendations. You can download it at the link below:  http://www.tbcontrollers.org/docs/resources/tb-infection/LTBI_Clinical_Recommendations_Version_002052021.pdf</vt:lpstr>
      <vt:lpstr>PowerPoint Presentation</vt:lpstr>
    </vt:vector>
  </TitlesOfParts>
  <Company>Edi Berton Design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Edi Berton</dc:creator>
  <cp:lastModifiedBy>Burgos, Marcos</cp:lastModifiedBy>
  <cp:revision>414</cp:revision>
  <cp:lastPrinted>2021-01-28T16:48:58Z</cp:lastPrinted>
  <dcterms:created xsi:type="dcterms:W3CDTF">2013-07-01T18:09:35Z</dcterms:created>
  <dcterms:modified xsi:type="dcterms:W3CDTF">2021-10-20T21:10:47Z</dcterms:modified>
</cp:coreProperties>
</file>