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86" r:id="rId10"/>
    <p:sldId id="287" r:id="rId11"/>
    <p:sldId id="264" r:id="rId12"/>
    <p:sldId id="267" r:id="rId13"/>
    <p:sldId id="288" r:id="rId14"/>
    <p:sldId id="271" r:id="rId15"/>
    <p:sldId id="273" r:id="rId16"/>
    <p:sldId id="289" r:id="rId17"/>
    <p:sldId id="290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74440" autoAdjust="0"/>
  </p:normalViewPr>
  <p:slideViewPr>
    <p:cSldViewPr snapToGrid="0">
      <p:cViewPr varScale="1">
        <p:scale>
          <a:sx n="81" d="100"/>
          <a:sy n="81" d="100"/>
        </p:scale>
        <p:origin x="15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0943E-B052-4344-A825-586F9CA1525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BA9B-E7FC-42E2-A0D8-95B90F3A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how individuals mistreat themselves they sometimes come to use to cure them.  </a:t>
            </a:r>
          </a:p>
          <a:p>
            <a:r>
              <a:rPr lang="en-US" dirty="0"/>
              <a:t>Responsibility vs fault Will Smith</a:t>
            </a:r>
          </a:p>
          <a:p>
            <a:endParaRPr lang="en-US" dirty="0"/>
          </a:p>
          <a:p>
            <a:r>
              <a:rPr lang="en-US" dirty="0"/>
              <a:t>Autonomy requires a little detachment, acceptance that others can make their own decisions.  </a:t>
            </a:r>
          </a:p>
          <a:p>
            <a:endParaRPr lang="en-US" dirty="0"/>
          </a:p>
          <a:p>
            <a:r>
              <a:rPr lang="en-US" dirty="0"/>
              <a:t>In fact it is not recommended that MI be used if counselor is invested in outcome of behavior change</a:t>
            </a:r>
          </a:p>
          <a:p>
            <a:endParaRPr lang="en-US" dirty="0"/>
          </a:p>
          <a:p>
            <a:r>
              <a:rPr lang="en-US" dirty="0"/>
              <a:t>Always honoring individual autonomy, refraining from judgment and taking responsibility for their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self-efficacy by not assuming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 Covey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Resistance is a signal to provider to respond differently, using discord refocuses attention on your response not the natural challenge to changing habits.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8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You see alcohol is a problem for you and it also important that people not see you as an alcoholic – double sided reflection</a:t>
            </a:r>
          </a:p>
          <a:p>
            <a:endParaRPr lang="en-US" dirty="0"/>
          </a:p>
          <a:p>
            <a:r>
              <a:rPr lang="en-US" dirty="0"/>
              <a:t>2.  The truth is that it is up to you how you raise your kids and what they learn.  What is important for you that they learn?</a:t>
            </a:r>
          </a:p>
          <a:p>
            <a:endParaRPr lang="en-US" dirty="0"/>
          </a:p>
          <a:p>
            <a:r>
              <a:rPr lang="en-US" dirty="0"/>
              <a:t>5.  It is certainly possible that after giving it a try you still won’t be any better off, so you may be right</a:t>
            </a:r>
          </a:p>
          <a:p>
            <a:endParaRPr lang="en-US" dirty="0"/>
          </a:p>
          <a:p>
            <a:r>
              <a:rPr lang="en-US" dirty="0"/>
              <a:t>7.  How motivated are you to change on scale?  Why are you at this number not a lower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Righting reflex pulls for psychological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ancestors are  watching</a:t>
            </a:r>
          </a:p>
          <a:p>
            <a:r>
              <a:rPr lang="en-US" dirty="0"/>
              <a:t>Your path is not their path.  </a:t>
            </a:r>
          </a:p>
          <a:p>
            <a:r>
              <a:rPr lang="en-US" dirty="0"/>
              <a:t>Lack of permanence in many of our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6BA9B-E7FC-42E2-A0D8-95B90F3A36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9EAD-BBF7-44A6-998B-60784764E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3514" y="581025"/>
            <a:ext cx="6925994" cy="1527851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BDE42-99B1-4BA6-BAF8-4267E88768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5111" y="2389163"/>
            <a:ext cx="4916267" cy="105664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  <a:latin typeface="Freestyle Script" panose="030804020302050B04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60434DA-2E14-43F0-BFF3-F0D7AFF39C3A}"/>
              </a:ext>
            </a:extLst>
          </p:cNvPr>
          <p:cNvSpPr txBox="1">
            <a:spLocks/>
          </p:cNvSpPr>
          <p:nvPr userDrawn="1"/>
        </p:nvSpPr>
        <p:spPr>
          <a:xfrm>
            <a:off x="3315139" y="3777057"/>
            <a:ext cx="5293360" cy="105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23A1-49C8-4142-A45F-E9CF4F7F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7EC37-1590-41F2-9566-7F20C2B46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95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72936-E19C-4CD5-A398-9809301AD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0A93D-51FC-4DF0-993B-F86C163E3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96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759E-09C2-4698-A210-B752534A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3EA4-5765-4055-9DA7-1948F1276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66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7429-5925-4407-B01E-B12667C0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6711-3C79-48C0-91A2-7BCAC178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6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BFF8-AEEB-44A9-9315-414A0E16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57EA-7AFA-47E7-845D-86A4DA4F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99700-F598-4895-9655-DFB27CD63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5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F3A4-E1EC-41CC-B9C6-A0CCA74A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1F589-FFBD-4019-9888-F31BDD93B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AA5DC-098B-4A44-B989-4AFA70A43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0552A-F7FE-4242-A105-2134FD9E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8A175-FFA4-4E82-8F06-1AC50297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96C5-9DAE-4A1C-8146-6C329B38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4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9EF2EF3-DE0C-4A1C-92E2-BCC7842E0E90}"/>
              </a:ext>
            </a:extLst>
          </p:cNvPr>
          <p:cNvSpPr/>
          <p:nvPr userDrawn="1"/>
        </p:nvSpPr>
        <p:spPr>
          <a:xfrm>
            <a:off x="0" y="4540194"/>
            <a:ext cx="3148717" cy="2317805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1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356C-6A6A-4171-8905-E88645D1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6EB4-3779-43A4-B582-3647C494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9F40C-CAF6-4D7D-86CC-6C94A46F4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294B-4150-4149-A74D-EC9B919F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900B0-4E82-42F0-8E68-D651C39CF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06894-3183-4D52-8EA9-C557AB8B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59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84D88-E800-41B6-8C49-981E671E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2A60D-95B6-443C-BC48-A6FEBB9E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74E5E-C45B-4557-BE76-D04F99D78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7D57-086A-4EB9-94A5-031E67459250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128D-7802-47A8-83FF-C22CC0A14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7C183-3CB0-4A13-BD0F-9501C481D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24C1-ED6F-4BF5-AB7B-1D6B8A2C4A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6C45DC4-D52A-4EED-AEF7-AF420B2A4C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6019800"/>
            <a:ext cx="536257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hu.rush.edu/sites/default/files/_Rush%20PDFs%20and%20Files/15_Teaching%20SBIRT%20Faculty%20Guide%20ppt%20Session%201_final.pdf" TargetMode="External"/><Relationship Id="rId2" Type="http://schemas.openxmlformats.org/officeDocument/2006/relationships/hyperlink" Target="https://healtheknowledge.org/course/index.php?categoryid=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ding.k12.ma.us/files/3414/7120/7567/SA3522_sbirt_for_clinicians.pdf" TargetMode="External"/><Relationship Id="rId5" Type="http://schemas.openxmlformats.org/officeDocument/2006/relationships/hyperlink" Target="https://sites.education.miami.edu/sbirt/screening-tools/" TargetMode="External"/><Relationship Id="rId4" Type="http://schemas.openxmlformats.org/officeDocument/2006/relationships/hyperlink" Target="https://www.samhsa.gov/sites/default/files/sbirtwhitepaper_0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otivationalinterviewing.org/understanding-motivational-interview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parisien@fsa-i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78B8E7-A3E7-4CDC-A36D-C008F9C2A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947" y="1151911"/>
            <a:ext cx="9887486" cy="1168454"/>
          </a:xfrm>
        </p:spPr>
        <p:txBody>
          <a:bodyPr>
            <a:noAutofit/>
          </a:bodyPr>
          <a:lstStyle/>
          <a:p>
            <a:r>
              <a:rPr lang="en-US" altLang="en-US" sz="5400" b="1" dirty="0"/>
              <a:t>Motivational Interviewing </a:t>
            </a:r>
            <a:endParaRPr lang="en-US" sz="8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EA3C61-8315-4F31-B22A-238F35D25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796" y="3698113"/>
            <a:ext cx="5580405" cy="119923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000" i="1" dirty="0"/>
              <a:t>Executive Director Psychologist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5E222-7323-49D1-9A59-D79F6EC4435D}"/>
              </a:ext>
            </a:extLst>
          </p:cNvPr>
          <p:cNvSpPr txBox="1"/>
          <p:nvPr/>
        </p:nvSpPr>
        <p:spPr>
          <a:xfrm>
            <a:off x="2461188" y="2835491"/>
            <a:ext cx="726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Kaylee Trottier, </a:t>
            </a:r>
            <a:r>
              <a:rPr lang="en-US" sz="4400" dirty="0" err="1"/>
              <a:t>Ph.D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950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7982-C2B1-4DE1-8EB4-23B7258B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Self-efficacy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8D34-23CF-4470-8708-CF0A0BA34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 person’s belief in the possibility in change	</a:t>
            </a:r>
          </a:p>
          <a:p>
            <a:r>
              <a:rPr lang="en-US" sz="4800" dirty="0"/>
              <a:t>Individual, not provider, is responsible and capable for carrying out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C72945-35B1-4FAD-BFB8-4DA64DA0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39" y="576116"/>
            <a:ext cx="6580189" cy="8257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Problems with Standards of Practice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171E956-5D18-42F8-84D8-507216F87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77" y="1679510"/>
            <a:ext cx="3655218" cy="394688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3E8FE-E009-44BE-BFE2-783254D5A443}"/>
              </a:ext>
            </a:extLst>
          </p:cNvPr>
          <p:cNvSpPr txBox="1"/>
          <p:nvPr/>
        </p:nvSpPr>
        <p:spPr>
          <a:xfrm>
            <a:off x="839788" y="2057400"/>
            <a:ext cx="6180389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Medical providers often offer unwelcome advice that elicits resistance. 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Advice must match motivation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Client knowledge of facts is weakly correlated to change.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lang="en-US" sz="1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lang="en-US" sz="1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3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161294E-CC5B-46F0-9D59-E2CE3C26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Tunga" panose="020B0502040204020203" pitchFamily="34" charset="0"/>
              </a:rPr>
              <a:t>Skills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8DDF030-F455-41E5-BD08-4DF4D8AD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Individual must determine treatment plan</a:t>
            </a:r>
          </a:p>
          <a:p>
            <a:pPr lvl="1" indent="-173736">
              <a:defRPr/>
            </a:pPr>
            <a:r>
              <a:rPr lang="en-US" dirty="0"/>
              <a:t>No decided what individual  should do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Basic counseling skills</a:t>
            </a:r>
          </a:p>
          <a:p>
            <a:pPr lvl="1" indent="-173736">
              <a:defRPr/>
            </a:pPr>
            <a:r>
              <a:rPr lang="en-US" dirty="0"/>
              <a:t>Empathy, listening,  partners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OARS</a:t>
            </a:r>
          </a:p>
          <a:p>
            <a:pPr lvl="1" indent="-173736">
              <a:defRPr/>
            </a:pPr>
            <a:r>
              <a:rPr lang="en-US" dirty="0"/>
              <a:t>Open ended questions</a:t>
            </a:r>
          </a:p>
          <a:p>
            <a:pPr lvl="1" indent="-173736">
              <a:defRPr/>
            </a:pPr>
            <a:r>
              <a:rPr lang="en-US" dirty="0">
                <a:ea typeface="+mn-ea"/>
              </a:rPr>
              <a:t>Affirmations</a:t>
            </a:r>
          </a:p>
          <a:p>
            <a:pPr lvl="1" indent="-173736">
              <a:defRPr/>
            </a:pPr>
            <a:r>
              <a:rPr lang="en-US" dirty="0"/>
              <a:t>Reflections</a:t>
            </a:r>
          </a:p>
          <a:p>
            <a:pPr lvl="1" indent="-173736">
              <a:defRPr/>
            </a:pPr>
            <a:r>
              <a:rPr lang="en-US" dirty="0">
                <a:ea typeface="+mn-ea"/>
              </a:rPr>
              <a:t>Summaries</a:t>
            </a:r>
          </a:p>
        </p:txBody>
      </p:sp>
    </p:spTree>
    <p:extLst>
      <p:ext uri="{BB962C8B-B14F-4D97-AF65-F5344CB8AC3E}">
        <p14:creationId xmlns:p14="http://schemas.microsoft.com/office/powerpoint/2010/main" val="303895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36A0-75CF-48F8-B5FE-BBDC87C8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FFF7-F240-4BC8-AAED-1A4D6EDD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76"/>
            <a:ext cx="10515600" cy="4721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 Reflection</a:t>
            </a:r>
          </a:p>
          <a:p>
            <a:pPr lvl="1"/>
            <a:r>
              <a:rPr lang="en-US" dirty="0"/>
              <a:t>Respond to “maybe I have some problems with alcohol but I am not alcoholic”</a:t>
            </a:r>
          </a:p>
          <a:p>
            <a:pPr marL="514350" indent="-514350">
              <a:buAutoNum type="arabicPeriod" startAt="2"/>
            </a:pPr>
            <a:r>
              <a:rPr lang="en-US" dirty="0"/>
              <a:t>Open ended questions</a:t>
            </a:r>
          </a:p>
          <a:p>
            <a:pPr marL="514350" indent="-514350">
              <a:buAutoNum type="arabicPeriod" startAt="2"/>
            </a:pPr>
            <a:r>
              <a:rPr lang="en-US" dirty="0"/>
              <a:t>Affirmations</a:t>
            </a:r>
          </a:p>
          <a:p>
            <a:pPr marL="514350" indent="-514350">
              <a:buAutoNum type="arabicPeriod" startAt="2"/>
            </a:pPr>
            <a:r>
              <a:rPr lang="en-US" dirty="0"/>
              <a:t>Tracking Behavior/triggers</a:t>
            </a:r>
          </a:p>
          <a:p>
            <a:pPr marL="514350" indent="-514350">
              <a:buAutoNum type="arabicPeriod" startAt="2"/>
            </a:pPr>
            <a:r>
              <a:rPr lang="en-US" dirty="0"/>
              <a:t>Shifting Focus</a:t>
            </a:r>
          </a:p>
          <a:p>
            <a:pPr marL="514350" indent="-514350">
              <a:buAutoNum type="arabicPeriod" startAt="2"/>
            </a:pPr>
            <a:r>
              <a:rPr lang="en-US" dirty="0"/>
              <a:t>Reframing</a:t>
            </a:r>
          </a:p>
          <a:p>
            <a:pPr marL="514350" indent="-514350">
              <a:buAutoNum type="arabicPeriod" startAt="2"/>
            </a:pPr>
            <a:r>
              <a:rPr lang="en-US" dirty="0"/>
              <a:t>Scales</a:t>
            </a:r>
          </a:p>
          <a:p>
            <a:pPr marL="514350" indent="-514350">
              <a:buAutoNum type="arabicPeriod" startAt="2"/>
            </a:pPr>
            <a:r>
              <a:rPr lang="en-US" dirty="0"/>
              <a:t>Agreeing with a twist</a:t>
            </a:r>
          </a:p>
          <a:p>
            <a:pPr lvl="1"/>
            <a:r>
              <a:rPr lang="en-US" dirty="0"/>
              <a:t>“no body can tell me how to raise my kids”</a:t>
            </a:r>
          </a:p>
          <a:p>
            <a:pPr marL="0" indent="0">
              <a:buNone/>
            </a:pPr>
            <a:r>
              <a:rPr lang="en-US" dirty="0"/>
              <a:t>9.   Emphasize their personal choices and control</a:t>
            </a:r>
          </a:p>
          <a:p>
            <a:pPr lvl="1"/>
            <a:r>
              <a:rPr lang="en-US" dirty="0"/>
              <a:t>“I don’t think that it is going to work for me”</a:t>
            </a:r>
          </a:p>
        </p:txBody>
      </p:sp>
    </p:spTree>
    <p:extLst>
      <p:ext uri="{BB962C8B-B14F-4D97-AF65-F5344CB8AC3E}">
        <p14:creationId xmlns:p14="http://schemas.microsoft.com/office/powerpoint/2010/main" val="78492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ABA2-0572-4810-B571-FBEF7042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Arial" panose="020B0604020202020204" pitchFamily="34" charset="0"/>
                <a:cs typeface="Tunga" panose="020B0502040204020203" pitchFamily="34" charset="0"/>
              </a:rPr>
              <a:t>Traps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3C8A-39B3-45A8-A519-D8DA031D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Avoid righting reflex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“I know better” and “yes, but”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</a:rPr>
              <a:t>Question – Answer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Confrontation </a:t>
            </a:r>
            <a:r>
              <a:rPr lang="en-US" altLang="en-US" dirty="0">
                <a:latin typeface="Arial" panose="020B0604020202020204" pitchFamily="34" charset="0"/>
              </a:rPr>
              <a:t>– Denial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Exper</a:t>
            </a:r>
            <a:r>
              <a:rPr lang="en-US" altLang="en-US" dirty="0">
                <a:latin typeface="Arial" panose="020B0604020202020204" pitchFamily="34" charset="0"/>
              </a:rPr>
              <a:t>t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Labeling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</a:rPr>
              <a:t>Premature focus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Blaming</a:t>
            </a:r>
          </a:p>
          <a:p>
            <a:endParaRPr lang="en-US" dirty="0"/>
          </a:p>
        </p:txBody>
      </p:sp>
      <p:pic>
        <p:nvPicPr>
          <p:cNvPr id="5" name="Picture 4" descr="A picture containing looking, mammal, staring&#10;&#10;Description automatically generated">
            <a:extLst>
              <a:ext uri="{FF2B5EF4-FFF2-40B4-BE49-F238E27FC236}">
                <a16:creationId xmlns:a16="http://schemas.microsoft.com/office/drawing/2014/main" id="{75300686-3EDB-4DB6-933B-115EB16A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53" y="1452282"/>
            <a:ext cx="3550412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9A03-A466-46D4-9F36-CA53A715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64D2C"/>
                </a:solidFill>
                <a:latin typeface="Arial" panose="020B0604020202020204" pitchFamily="34" charset="0"/>
                <a:cs typeface="Tunga" panose="020B0502040204020203" pitchFamily="34" charset="0"/>
              </a:rPr>
              <a:t>Indigenous Communities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2B8C-F599-4A4D-B9B1-88B11167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71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Do not forget that spirituality can be a large motivator.  If you take the time to understand the individual's spirituality you may find motivation.  </a:t>
            </a:r>
          </a:p>
          <a:p>
            <a:pPr>
              <a:defRPr/>
            </a:pPr>
            <a:r>
              <a:rPr lang="en-US" dirty="0"/>
              <a:t>Family and ancestors can also be used to elicit dissonance. 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Our way of </a:t>
            </a:r>
            <a:r>
              <a:rPr lang="en-US" dirty="0"/>
              <a:t>speaking and respecting each other is a great foundation for MI.  Our understanding and respect for others following their  own path.  </a:t>
            </a:r>
            <a:endParaRPr lang="en-US" sz="2800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7E5B-6909-45AD-9235-4C3AD65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SBIRT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8D07-85CB-47FB-98FD-534FAC0E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intervention based on “motivational interviewing” strategies  </a:t>
            </a:r>
          </a:p>
          <a:p>
            <a:r>
              <a:rPr lang="en-US" dirty="0"/>
              <a:t>Screening: Universal screening for quickly assessing use and severity of alcohol; illicit drugs; and prescription drug use, misuse, and abuse</a:t>
            </a:r>
          </a:p>
          <a:p>
            <a:r>
              <a:rPr lang="en-US" dirty="0"/>
              <a:t>Brief Intervention: Brief motivational and awareness-raising intervention given to risky or problematic substance users </a:t>
            </a:r>
          </a:p>
          <a:p>
            <a:r>
              <a:rPr lang="en-US" dirty="0"/>
              <a:t>Referral to Treatment: Referrals to specialty care for patients with substance use disorders.</a:t>
            </a:r>
          </a:p>
        </p:txBody>
      </p:sp>
    </p:spTree>
    <p:extLst>
      <p:ext uri="{BB962C8B-B14F-4D97-AF65-F5344CB8AC3E}">
        <p14:creationId xmlns:p14="http://schemas.microsoft.com/office/powerpoint/2010/main" val="16092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3C7C-DED8-42C2-B57A-1C45043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SBIRT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84C5-F36B-4D7F-AB33-F9BDFC17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Home: All courses (healtheknowledge.org)</a:t>
            </a:r>
            <a:endParaRPr lang="en-US" dirty="0"/>
          </a:p>
          <a:p>
            <a:r>
              <a:rPr lang="en-US" dirty="0">
                <a:hlinkClick r:id="rId3"/>
              </a:rPr>
              <a:t>PowerPoint Presentation (rush.edu)</a:t>
            </a:r>
            <a:endParaRPr lang="en-US" dirty="0"/>
          </a:p>
          <a:p>
            <a:r>
              <a:rPr lang="en-US" dirty="0">
                <a:hlinkClick r:id="rId4"/>
              </a:rPr>
              <a:t>Evidence Supporting the Effectiveness of an SBIRT (samhsa.gov)</a:t>
            </a:r>
            <a:endParaRPr lang="en-US" dirty="0"/>
          </a:p>
          <a:p>
            <a:r>
              <a:rPr lang="en-US" dirty="0">
                <a:hlinkClick r:id="rId5"/>
              </a:rPr>
              <a:t>Screening Tools – SBIRT (miami.edu)</a:t>
            </a:r>
            <a:endParaRPr lang="en-US" dirty="0"/>
          </a:p>
          <a:p>
            <a:r>
              <a:rPr lang="en-US" dirty="0">
                <a:hlinkClick r:id="rId6"/>
              </a:rPr>
              <a:t>SA3522_sbirt_for_clinicians.pdf (reading.k12.ma.us)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1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6B95-1413-4422-9145-1161C6F9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unga" panose="020B0502040204020203" pitchFamily="34" charset="0"/>
              </a:rPr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4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E088-A8BA-4ACC-8D1A-81C69D1D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313851"/>
            <a:ext cx="10515600" cy="754374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819E1-0FDE-4B4E-9D23-7EF3B540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982766"/>
            <a:ext cx="11122430" cy="474291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0" dirty="0">
                <a:solidFill>
                  <a:srgbClr val="404040"/>
                </a:solidFill>
                <a:effectLst/>
              </a:rPr>
              <a:t>Duhigg, Charles. (2012). The power of habit : why we do what we do in life and business. </a:t>
            </a:r>
            <a:r>
              <a:rPr lang="en-US" sz="6000" b="0" i="1" dirty="0">
                <a:solidFill>
                  <a:srgbClr val="404040"/>
                </a:solidFill>
                <a:effectLst/>
              </a:rPr>
              <a:t>New York, N.Y. :Random House : Books on Tape.</a:t>
            </a:r>
            <a:br>
              <a:rPr lang="en-US" sz="6000" b="0" i="1" dirty="0">
                <a:solidFill>
                  <a:srgbClr val="404040"/>
                </a:solidFill>
                <a:effectLst/>
              </a:rPr>
            </a:br>
            <a:endParaRPr lang="en-US" sz="6000" b="0" dirty="0">
              <a:solidFill>
                <a:srgbClr val="404040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Covey, S. </a:t>
            </a: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(2004). 7 Habits of Highly Effective People.  </a:t>
            </a:r>
            <a:r>
              <a:rPr lang="en-US" sz="5600" i="1" dirty="0">
                <a:ea typeface="Calibri" panose="020F0502020204030204" pitchFamily="34" charset="0"/>
                <a:cs typeface="Times New Roman" panose="02020603050405020304" pitchFamily="18" charset="0"/>
              </a:rPr>
              <a:t>Free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i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5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Graham, S. (2015).  Motivational Interviewing Made Easy</a:t>
            </a:r>
            <a:r>
              <a:rPr lang="en-US" sz="5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600" i="1" dirty="0">
                <a:ea typeface="Calibri" panose="020F0502020204030204" pitchFamily="34" charset="0"/>
                <a:cs typeface="Times New Roman" panose="02020603050405020304" pitchFamily="18" charset="0"/>
              </a:rPr>
              <a:t>G. Scott Graham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Matulich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B. (2017. How To Do Motivational Interviewing: A Guidebook (Second Edition).  </a:t>
            </a:r>
            <a:r>
              <a:rPr lang="en-US" sz="5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Bill </a:t>
            </a:r>
            <a:r>
              <a:rPr lang="en-US" sz="5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Matulich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Interviewing Network of Trainers (2020).  Understanding Motivational Interviewing.  </a:t>
            </a:r>
            <a:r>
              <a:rPr lang="en-US" sz="5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Retrieved from </a:t>
            </a:r>
            <a:r>
              <a:rPr lang="en-US" sz="4400" dirty="0">
                <a:hlinkClick r:id="rId2"/>
              </a:rPr>
              <a:t>Understanding Motivational Interviewing | Motivational Interviewing Network of Trainers (MINT)</a:t>
            </a: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Rollnick, S., Miller, W., Butler, C. (2008).  Motivational Interviewing in Health Care. </a:t>
            </a:r>
            <a:r>
              <a:rPr lang="en-US" sz="5600" i="1" dirty="0">
                <a:ea typeface="Calibri" panose="020F0502020204030204" pitchFamily="34" charset="0"/>
                <a:cs typeface="Times New Roman" panose="02020603050405020304" pitchFamily="18" charset="0"/>
              </a:rPr>
              <a:t>The Guilford Press.  New York  London.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7C0D-893E-415A-A30E-68BDB72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unga" panose="020B0502040204020203" pitchFamily="34" charset="0"/>
              </a:rPr>
              <a:t>Introductions and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1132-A257-48E9-8ADA-EF172D28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8" y="1543614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Grievances can be directed to Indigenous Living Board of Directors</a:t>
            </a:r>
          </a:p>
          <a:p>
            <a:pPr lvl="2">
              <a:defRPr/>
            </a:pPr>
            <a:r>
              <a:rPr lang="en-US" dirty="0"/>
              <a:t>Contact Jennifer </a:t>
            </a:r>
            <a:r>
              <a:rPr lang="en-US" dirty="0" err="1"/>
              <a:t>Parisien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jparisien@fsa-ig.com</a:t>
            </a:r>
            <a:r>
              <a:rPr lang="en-US" dirty="0"/>
              <a:t> or Olivia Ochoa d.olivia.ochoa7@gmail.com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0C6D-CF20-4ACE-BC3E-4785559A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4D6C-F5B2-4961-8437-35A5A34CA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713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Motivational Interviewing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several strategies that can be implemented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value of utilizing MI in brief healthcare settings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66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ED45-03CF-4DF8-B1DA-08B0961C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Tunga" panose="020B0502040204020203" pitchFamily="34" charset="0"/>
              </a:rPr>
              <a:t>Motivational Interviewing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9F38-57DB-46FC-913E-907CBAD6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515"/>
            <a:ext cx="10515600" cy="41667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Developed by Miller and Rollnick in 1991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A counseling style that elicits behavior change by helping individuals explore and resolve ambivalence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Designed to produce rapid, internally motivated change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Productive conversations with patients about behavior.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3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98B3-1D84-4356-B783-9E31CD50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125"/>
            <a:ext cx="10734675" cy="1325563"/>
          </a:xfrm>
        </p:spPr>
        <p:txBody>
          <a:bodyPr/>
          <a:lstStyle/>
          <a:p>
            <a:r>
              <a:rPr lang="en-US" dirty="0"/>
              <a:t>Ideologies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FC95-05E6-4BC9-A765-C03828A2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6" y="1893094"/>
            <a:ext cx="7405065" cy="3353627"/>
          </a:xfrm>
        </p:spPr>
        <p:txBody>
          <a:bodyPr>
            <a:normAutofit/>
          </a:bodyPr>
          <a:lstStyle/>
          <a:p>
            <a:r>
              <a:rPr lang="en-US" dirty="0"/>
              <a:t>Individuals often seek medical attention looking for a medical cure.  </a:t>
            </a:r>
          </a:p>
          <a:p>
            <a:r>
              <a:rPr lang="en-US" dirty="0"/>
              <a:t>Assumptions about individuals' motivations are usually false.</a:t>
            </a:r>
          </a:p>
          <a:p>
            <a:r>
              <a:rPr lang="en-US" dirty="0"/>
              <a:t>You are not tricking individuals into doing what they don’t want to do, eliciting and reinforcing the individuals' own motivations.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A6104-5D7A-4EA1-B042-3455D4DA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1176338"/>
            <a:ext cx="3810000" cy="4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618D-B3AD-48E4-B58D-314A2EB8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General Principles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7EABB-734B-4639-A7A7-7DA7F11A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 empathy</a:t>
            </a:r>
          </a:p>
          <a:p>
            <a:r>
              <a:rPr lang="en-US" dirty="0"/>
              <a:t>Develop discrepancy</a:t>
            </a:r>
          </a:p>
          <a:p>
            <a:r>
              <a:rPr lang="en-US" dirty="0"/>
              <a:t>Roll with resistance</a:t>
            </a:r>
          </a:p>
          <a:p>
            <a:r>
              <a:rPr lang="en-US" dirty="0"/>
              <a:t>Support self-efficacy</a:t>
            </a:r>
          </a:p>
        </p:txBody>
      </p:sp>
    </p:spTree>
    <p:extLst>
      <p:ext uri="{BB962C8B-B14F-4D97-AF65-F5344CB8AC3E}">
        <p14:creationId xmlns:p14="http://schemas.microsoft.com/office/powerpoint/2010/main" val="251740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BC68-E6C0-4DD8-89B5-5D198D5B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Empathy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3201-C835-441B-84DA-175FBD2E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Acceptance facilitates change</a:t>
            </a:r>
          </a:p>
          <a:p>
            <a:pPr lvl="1"/>
            <a:r>
              <a:rPr lang="en-US" dirty="0"/>
              <a:t>You do not need to agree of approve of behavior but seek to understand where the individual is. </a:t>
            </a:r>
          </a:p>
          <a:p>
            <a:r>
              <a:rPr lang="en-US" dirty="0"/>
              <a:t>Skillful reflective listening</a:t>
            </a:r>
          </a:p>
          <a:p>
            <a:r>
              <a:rPr lang="en-US" dirty="0"/>
              <a:t>Ambivalence is accepted as a normal part of change</a:t>
            </a:r>
          </a:p>
        </p:txBody>
      </p:sp>
    </p:spTree>
    <p:extLst>
      <p:ext uri="{BB962C8B-B14F-4D97-AF65-F5344CB8AC3E}">
        <p14:creationId xmlns:p14="http://schemas.microsoft.com/office/powerpoint/2010/main" val="197075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0E3-6905-4B6C-9163-186C9C9D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Discrepancy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C77A-AD08-4455-984D-075014CB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 can change individuals' perceptions without creating the sense of being pressured</a:t>
            </a:r>
          </a:p>
          <a:p>
            <a:r>
              <a:rPr lang="en-US" dirty="0"/>
              <a:t>People are more persuaded by what they hear themselves say than what others tell them.</a:t>
            </a:r>
          </a:p>
          <a:p>
            <a:r>
              <a:rPr lang="en-US" dirty="0"/>
              <a:t>Individual should present the arguments for change</a:t>
            </a:r>
          </a:p>
          <a:p>
            <a:r>
              <a:rPr lang="en-US" dirty="0"/>
              <a:t>Example, “You mentioned last week that your motivation to quit smoking was a 9/10”  ………. “You also mention you bought a pack of cigarettes after you left the office”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BCAB-A7A9-4D50-B132-BA55A5C4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with Resistance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4F9C-6719-433E-8240-2AEF8DDD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689"/>
            <a:ext cx="10515600" cy="4105274"/>
          </a:xfrm>
        </p:spPr>
        <p:txBody>
          <a:bodyPr>
            <a:normAutofit/>
          </a:bodyPr>
          <a:lstStyle/>
          <a:p>
            <a:r>
              <a:rPr lang="en-US" sz="4000" dirty="0"/>
              <a:t>Avoid arguing for change</a:t>
            </a:r>
          </a:p>
          <a:p>
            <a:r>
              <a:rPr lang="en-US" sz="4000" dirty="0"/>
              <a:t>Discord rather than resistance</a:t>
            </a:r>
          </a:p>
          <a:p>
            <a:r>
              <a:rPr lang="en-US" sz="4000" dirty="0"/>
              <a:t>New perspectives are invited not imposed</a:t>
            </a:r>
          </a:p>
          <a:p>
            <a:r>
              <a:rPr lang="en-US" sz="4000" dirty="0"/>
              <a:t>Individual is primary resource for answers and solutions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A80570-A43B-4F7B-A073-692A38B0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65125"/>
            <a:ext cx="45148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gneous Living 1" id="{1EE5050F-5FE7-4FAC-88E2-AC293CBC0B23}" vid="{EA8284FA-C4F5-49EF-981B-BFB3480A0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Indigneous Living 1</Template>
  <TotalTime>8407</TotalTime>
  <Words>1062</Words>
  <Application>Microsoft Office PowerPoint</Application>
  <PresentationFormat>Widescreen</PresentationFormat>
  <Paragraphs>136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Freestyle Script</vt:lpstr>
      <vt:lpstr>Times New Roman</vt:lpstr>
      <vt:lpstr>Tunga</vt:lpstr>
      <vt:lpstr>Office Theme</vt:lpstr>
      <vt:lpstr>Motivational Interviewing </vt:lpstr>
      <vt:lpstr>Introductions and Information</vt:lpstr>
      <vt:lpstr>Learning Objectives</vt:lpstr>
      <vt:lpstr>Motivational Interviewing </vt:lpstr>
      <vt:lpstr>Ideologies  </vt:lpstr>
      <vt:lpstr>Four General Principles  </vt:lpstr>
      <vt:lpstr>Express Empathy  </vt:lpstr>
      <vt:lpstr>Develop Discrepancy </vt:lpstr>
      <vt:lpstr>Roll with Resistance  </vt:lpstr>
      <vt:lpstr>Support and Self-efficacy </vt:lpstr>
      <vt:lpstr>Problems with Standards of Practice</vt:lpstr>
      <vt:lpstr>Skills</vt:lpstr>
      <vt:lpstr>Tools</vt:lpstr>
      <vt:lpstr>Traps</vt:lpstr>
      <vt:lpstr>Indigenous Communities </vt:lpstr>
      <vt:lpstr>What is SBIRT</vt:lpstr>
      <vt:lpstr>SBIRT Trainings</vt:lpstr>
      <vt:lpstr>Questions and Discussion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</dc:title>
  <dc:creator>Kaylee Trottier</dc:creator>
  <cp:lastModifiedBy>Nicholas Cushman</cp:lastModifiedBy>
  <cp:revision>29</cp:revision>
  <dcterms:created xsi:type="dcterms:W3CDTF">2021-05-31T21:18:54Z</dcterms:created>
  <dcterms:modified xsi:type="dcterms:W3CDTF">2021-10-18T16:30:04Z</dcterms:modified>
</cp:coreProperties>
</file>