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9"/>
    <p:restoredTop sz="94690"/>
  </p:normalViewPr>
  <p:slideViewPr>
    <p:cSldViewPr snapToGrid="0" snapToObjects="1">
      <p:cViewPr>
        <p:scale>
          <a:sx n="90" d="100"/>
          <a:sy n="90" d="100"/>
        </p:scale>
        <p:origin x="7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199270-55CF-264E-B9E7-D0B00E184607}" type="datetimeFigureOut">
              <a:rPr lang="en-US" smtClean="0"/>
              <a:t>10/28/21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E0DEE-E76B-0549-95EA-9A9F3ED5A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808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E0DEE-E76B-0549-95EA-9A9F3ED5AEC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08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E1CE-40B2-3E44-AB17-C7C98724554D}" type="datetimeFigureOut">
              <a:rPr lang="en-US" smtClean="0"/>
              <a:t>10/28/21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C6AAF-BF32-7C43-A223-06CE5829D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220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E1CE-40B2-3E44-AB17-C7C98724554D}" type="datetimeFigureOut">
              <a:rPr lang="en-US" smtClean="0"/>
              <a:t>10/28/21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C6AAF-BF32-7C43-A223-06CE5829D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165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E1CE-40B2-3E44-AB17-C7C98724554D}" type="datetimeFigureOut">
              <a:rPr lang="en-US" smtClean="0"/>
              <a:t>10/28/21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C6AAF-BF32-7C43-A223-06CE5829D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2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E1CE-40B2-3E44-AB17-C7C98724554D}" type="datetimeFigureOut">
              <a:rPr lang="en-US" smtClean="0"/>
              <a:t>10/28/21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C6AAF-BF32-7C43-A223-06CE5829D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46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E1CE-40B2-3E44-AB17-C7C98724554D}" type="datetimeFigureOut">
              <a:rPr lang="en-US" smtClean="0"/>
              <a:t>10/28/21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C6AAF-BF32-7C43-A223-06CE5829D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67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E1CE-40B2-3E44-AB17-C7C98724554D}" type="datetimeFigureOut">
              <a:rPr lang="en-US" smtClean="0"/>
              <a:t>10/28/21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C6AAF-BF32-7C43-A223-06CE5829D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148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E1CE-40B2-3E44-AB17-C7C98724554D}" type="datetimeFigureOut">
              <a:rPr lang="en-US" smtClean="0"/>
              <a:t>10/28/21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C6AAF-BF32-7C43-A223-06CE5829D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14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E1CE-40B2-3E44-AB17-C7C98724554D}" type="datetimeFigureOut">
              <a:rPr lang="en-US" smtClean="0"/>
              <a:t>10/28/21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C6AAF-BF32-7C43-A223-06CE5829D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8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E1CE-40B2-3E44-AB17-C7C98724554D}" type="datetimeFigureOut">
              <a:rPr lang="en-US" smtClean="0"/>
              <a:t>10/28/21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C6AAF-BF32-7C43-A223-06CE5829D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983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E1CE-40B2-3E44-AB17-C7C98724554D}" type="datetimeFigureOut">
              <a:rPr lang="en-US" smtClean="0"/>
              <a:t>10/28/21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C6AAF-BF32-7C43-A223-06CE5829D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82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E1CE-40B2-3E44-AB17-C7C98724554D}" type="datetimeFigureOut">
              <a:rPr lang="en-US" smtClean="0"/>
              <a:t>10/28/21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C6AAF-BF32-7C43-A223-06CE5829D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19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9E1CE-40B2-3E44-AB17-C7C98724554D}" type="datetimeFigureOut">
              <a:rPr lang="en-US" smtClean="0"/>
              <a:t>10/28/21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C6AAF-BF32-7C43-A223-06CE5829D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091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prevention.va.gov/docs/NCP_CPS_Factsheet_Cognitive_Impairment.pdf" TargetMode="External"/><Relationship Id="rId3" Type="http://schemas.openxmlformats.org/officeDocument/2006/relationships/hyperlink" Target="https://www.alz.org/professionals/health-systems-clinicians/cognitive-assessmen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evention.va.gov/docs/NCP_CPS_Factsheet_Cognitive_Impairment.pdf" TargetMode="External"/><Relationship Id="rId4" Type="http://schemas.openxmlformats.org/officeDocument/2006/relationships/hyperlink" Target="http://www.nccconline.org/pdf/CCN-AD_tools6-03.pdf)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1348" y="601857"/>
            <a:ext cx="9458178" cy="3562179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/>
              <a:t>Detection of </a:t>
            </a:r>
            <a:br>
              <a:rPr lang="en-US" sz="4800" b="1" dirty="0" smtClean="0"/>
            </a:br>
            <a:r>
              <a:rPr lang="en-US" sz="4800" b="1" dirty="0" smtClean="0"/>
              <a:t>Impaired Cognition</a:t>
            </a:r>
            <a:br>
              <a:rPr lang="en-US" sz="4800" b="1" dirty="0" smtClean="0"/>
            </a:br>
            <a:r>
              <a:rPr lang="en-US" sz="4800" b="1" dirty="0" smtClean="0"/>
              <a:t>Which Has Impact on Function</a:t>
            </a:r>
            <a:br>
              <a:rPr lang="en-US" sz="4800" b="1" dirty="0" smtClean="0"/>
            </a:br>
            <a:r>
              <a:rPr lang="en-US" sz="4800" b="1" dirty="0" smtClean="0"/>
              <a:t>(Dementia)</a:t>
            </a:r>
            <a:br>
              <a:rPr lang="en-US" sz="4800" b="1" dirty="0" smtClean="0"/>
            </a:b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i="1" dirty="0" smtClean="0"/>
              <a:t>Earlier is Better!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5526" y="4544573"/>
            <a:ext cx="9144000" cy="1655762"/>
          </a:xfrm>
        </p:spPr>
        <p:txBody>
          <a:bodyPr>
            <a:normAutofit fontScale="62500" lnSpcReduction="20000"/>
          </a:bodyPr>
          <a:lstStyle/>
          <a:p>
            <a:endParaRPr lang="en-US" sz="4000" i="1" dirty="0" smtClean="0"/>
          </a:p>
          <a:p>
            <a:r>
              <a:rPr lang="en-US" sz="4000" dirty="0" smtClean="0"/>
              <a:t>Bruce Finke, MD</a:t>
            </a:r>
          </a:p>
          <a:p>
            <a:r>
              <a:rPr lang="en-US" sz="4000" dirty="0" smtClean="0"/>
              <a:t>Indian Country ECHO</a:t>
            </a:r>
          </a:p>
          <a:p>
            <a:r>
              <a:rPr lang="en-US" sz="4000" dirty="0" smtClean="0"/>
              <a:t>October </a:t>
            </a:r>
            <a:r>
              <a:rPr lang="en-US" sz="4000" dirty="0" smtClean="0"/>
              <a:t>28, </a:t>
            </a:r>
            <a:r>
              <a:rPr lang="en-US" sz="4000" dirty="0" smtClean="0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1974237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42913"/>
            <a:ext cx="10515600" cy="197673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/>
              <a:t>Back to the WHY</a:t>
            </a:r>
            <a:br>
              <a:rPr lang="en-US" sz="4000" b="1" dirty="0" smtClean="0"/>
            </a:br>
            <a:r>
              <a:rPr lang="en-US" sz="4000" b="1" dirty="0" smtClean="0"/>
              <a:t>and</a:t>
            </a:r>
            <a:br>
              <a:rPr lang="en-US" sz="4000" b="1" dirty="0" smtClean="0"/>
            </a:br>
            <a:r>
              <a:rPr lang="en-US" sz="4000" b="1" dirty="0" smtClean="0"/>
              <a:t>What That </a:t>
            </a:r>
            <a:r>
              <a:rPr lang="en-US" sz="4000" b="1" dirty="0"/>
              <a:t>T</a:t>
            </a:r>
            <a:r>
              <a:rPr lang="en-US" sz="4000" b="1" dirty="0" smtClean="0"/>
              <a:t>ells </a:t>
            </a:r>
            <a:r>
              <a:rPr lang="en-US" sz="4000" b="1" dirty="0"/>
              <a:t>U</a:t>
            </a:r>
            <a:r>
              <a:rPr lang="en-US" sz="4000" b="1" dirty="0" smtClean="0"/>
              <a:t>s </a:t>
            </a:r>
            <a:r>
              <a:rPr lang="en-US" sz="4000" b="1" dirty="0"/>
              <a:t>A</a:t>
            </a:r>
            <a:r>
              <a:rPr lang="en-US" sz="4000" b="1" dirty="0" smtClean="0"/>
              <a:t>bout the HOW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97505"/>
            <a:ext cx="10515600" cy="3303295"/>
          </a:xfrm>
        </p:spPr>
        <p:txBody>
          <a:bodyPr/>
          <a:lstStyle/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dirty="0"/>
              <a:t>Find and treat conditions that can be halted or reversed</a:t>
            </a:r>
            <a:r>
              <a:rPr lang="en-US" dirty="0" smtClean="0"/>
              <a:t>.</a:t>
            </a:r>
            <a:endParaRPr lang="en-US" dirty="0"/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en-US" dirty="0"/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dirty="0"/>
              <a:t>In Alzheimer’s disease and other kinds of dementia, slow progression and improve function.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en-US" dirty="0"/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dirty="0"/>
              <a:t>Help the person living with dementia (impaired cognition which impacts function) and their family to be adapt and prepare.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08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9317"/>
            <a:ext cx="10515600" cy="1136308"/>
          </a:xfrm>
        </p:spPr>
        <p:txBody>
          <a:bodyPr>
            <a:normAutofit fontScale="90000"/>
          </a:bodyPr>
          <a:lstStyle/>
          <a:p>
            <a:pPr marL="514350" lvl="0" indent="-51435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dirty="0" smtClean="0"/>
              <a:t>Find and treat conditions that can be halted or reversed or respond to specific therapeutics (e.g. </a:t>
            </a:r>
            <a:r>
              <a:rPr lang="en-US" sz="4000" b="1" dirty="0" err="1" smtClean="0"/>
              <a:t>Parkinsons</a:t>
            </a:r>
            <a:r>
              <a:rPr lang="en-US" sz="4000" b="1" dirty="0" smtClean="0"/>
              <a:t>).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12800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Complete physical exam</a:t>
            </a:r>
          </a:p>
          <a:p>
            <a:pPr lvl="1"/>
            <a:r>
              <a:rPr lang="en-US" dirty="0" smtClean="0"/>
              <a:t>Special attention to neurologic exam (tremor, localizing signs, weakness, sensory, or cerebellar deficits).</a:t>
            </a:r>
          </a:p>
          <a:p>
            <a:pPr lvl="1"/>
            <a:endParaRPr lang="en-US" dirty="0"/>
          </a:p>
          <a:p>
            <a:r>
              <a:rPr lang="en-US" dirty="0" smtClean="0"/>
              <a:t>Assess for depression, anxiety that might be impacting cognition</a:t>
            </a:r>
          </a:p>
          <a:p>
            <a:pPr lvl="1"/>
            <a:endParaRPr lang="en-US" dirty="0"/>
          </a:p>
          <a:p>
            <a:r>
              <a:rPr lang="en-US" dirty="0" smtClean="0"/>
              <a:t>Lab testing</a:t>
            </a:r>
          </a:p>
          <a:p>
            <a:pPr lvl="1"/>
            <a:r>
              <a:rPr lang="en-US" dirty="0" smtClean="0"/>
              <a:t>Electrolytes and renal function (metabolic causes)</a:t>
            </a:r>
          </a:p>
          <a:p>
            <a:pPr lvl="1"/>
            <a:r>
              <a:rPr lang="en-US" dirty="0" smtClean="0"/>
              <a:t>LFTS and ammonia (hepatic encephalopathy)</a:t>
            </a:r>
          </a:p>
          <a:p>
            <a:pPr lvl="1"/>
            <a:r>
              <a:rPr lang="en-US" dirty="0" smtClean="0"/>
              <a:t>TSH (thyroid)</a:t>
            </a:r>
          </a:p>
          <a:p>
            <a:pPr lvl="1"/>
            <a:r>
              <a:rPr lang="en-US" dirty="0" smtClean="0"/>
              <a:t>B 12 (pernicious anemia)</a:t>
            </a:r>
          </a:p>
          <a:p>
            <a:pPr lvl="1"/>
            <a:r>
              <a:rPr lang="en-US" dirty="0" smtClean="0"/>
              <a:t>RPR (</a:t>
            </a:r>
            <a:r>
              <a:rPr lang="en-US" dirty="0" err="1" smtClean="0"/>
              <a:t>neurosyphillis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Imaging (CT or MRI) depending on exam and history</a:t>
            </a:r>
          </a:p>
          <a:p>
            <a:pPr lvl="1"/>
            <a:r>
              <a:rPr lang="en-US" dirty="0" smtClean="0"/>
              <a:t>Not always needed.</a:t>
            </a:r>
          </a:p>
        </p:txBody>
      </p:sp>
    </p:spTree>
    <p:extLst>
      <p:ext uri="{BB962C8B-B14F-4D97-AF65-F5344CB8AC3E}">
        <p14:creationId xmlns:p14="http://schemas.microsoft.com/office/powerpoint/2010/main" val="30452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sz="4000" b="1" dirty="0"/>
              <a:t>Slow progression and improve function in Alzheimer’s disease and other kinds of progressive dementia.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9863"/>
            <a:ext cx="10515600" cy="5275262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 smtClean="0"/>
              <a:t>Blood pressure control!</a:t>
            </a:r>
          </a:p>
          <a:p>
            <a:pPr lvl="1"/>
            <a:r>
              <a:rPr lang="en-US" sz="1800" dirty="0" smtClean="0"/>
              <a:t>Blood pressure control!</a:t>
            </a:r>
          </a:p>
          <a:p>
            <a:pPr lvl="1"/>
            <a:r>
              <a:rPr lang="en-US" sz="1800" dirty="0" smtClean="0"/>
              <a:t>Blood pressure control!</a:t>
            </a:r>
          </a:p>
          <a:p>
            <a:endParaRPr lang="en-US" sz="1000" dirty="0" smtClean="0"/>
          </a:p>
          <a:p>
            <a:r>
              <a:rPr lang="en-US" sz="2200" dirty="0" smtClean="0"/>
              <a:t>Assess medications</a:t>
            </a:r>
          </a:p>
          <a:p>
            <a:pPr lvl="1"/>
            <a:r>
              <a:rPr lang="en-US" sz="1900" dirty="0" smtClean="0"/>
              <a:t>Eliminate or find alternatives for medications with anticholinergic effects </a:t>
            </a:r>
            <a:r>
              <a:rPr lang="en-US" sz="1900" b="1" dirty="0" smtClean="0"/>
              <a:t>if at all possible!</a:t>
            </a:r>
          </a:p>
          <a:p>
            <a:pPr lvl="1"/>
            <a:r>
              <a:rPr lang="en-US" sz="1900" dirty="0" smtClean="0"/>
              <a:t>Address medications which generally impair cognitive function</a:t>
            </a:r>
          </a:p>
          <a:p>
            <a:pPr lvl="2"/>
            <a:r>
              <a:rPr lang="en-US" sz="1700" dirty="0" smtClean="0"/>
              <a:t>Opioids, benzodiazepines, sleep agents, antidepressants</a:t>
            </a:r>
          </a:p>
          <a:p>
            <a:pPr lvl="1"/>
            <a:r>
              <a:rPr lang="en-US" sz="1900" dirty="0" smtClean="0"/>
              <a:t>Assess dose for age, renal, and hepatic function</a:t>
            </a:r>
          </a:p>
          <a:p>
            <a:pPr lvl="2"/>
            <a:r>
              <a:rPr lang="en-US" sz="1700" dirty="0"/>
              <a:t>M</a:t>
            </a:r>
            <a:r>
              <a:rPr lang="en-US" sz="1700" dirty="0" smtClean="0"/>
              <a:t>ay  have been initiated many years ago – and simply never changed!</a:t>
            </a:r>
          </a:p>
          <a:p>
            <a:pPr lvl="1"/>
            <a:r>
              <a:rPr lang="en-US" sz="1900" dirty="0" smtClean="0"/>
              <a:t>Begin to simplify if at all possible</a:t>
            </a:r>
          </a:p>
          <a:p>
            <a:endParaRPr lang="en-US" sz="1000" dirty="0" smtClean="0"/>
          </a:p>
          <a:p>
            <a:r>
              <a:rPr lang="en-US" sz="2200" dirty="0" smtClean="0"/>
              <a:t>Secondary </a:t>
            </a:r>
            <a:r>
              <a:rPr lang="en-US" sz="2200" dirty="0" smtClean="0"/>
              <a:t>prevention with statins </a:t>
            </a:r>
            <a:r>
              <a:rPr lang="en-US" sz="2200" dirty="0" smtClean="0"/>
              <a:t>if lipids are high and a likelihood of cerebrovascular component to dementia (weakest evidence here).</a:t>
            </a:r>
          </a:p>
          <a:p>
            <a:endParaRPr lang="en-US" sz="1000" dirty="0"/>
          </a:p>
          <a:p>
            <a:r>
              <a:rPr lang="en-US" sz="2200" dirty="0" smtClean="0"/>
              <a:t>Consideration and thoughtful discussion of therapeutics</a:t>
            </a:r>
          </a:p>
          <a:p>
            <a:pPr lvl="1"/>
            <a:r>
              <a:rPr lang="en-US" sz="1800" dirty="0" smtClean="0"/>
              <a:t>Always with baseline functional and behavioral assessment.</a:t>
            </a:r>
          </a:p>
          <a:p>
            <a:pPr lvl="1"/>
            <a:r>
              <a:rPr lang="en-US" sz="1800" dirty="0" smtClean="0"/>
              <a:t>If they aren’t making a difference at appropriate doses – stop!</a:t>
            </a:r>
          </a:p>
          <a:p>
            <a:endParaRPr lang="en-US" sz="2400" dirty="0" smtClean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98450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/>
          </a:bodyPr>
          <a:lstStyle/>
          <a:p>
            <a:pPr lvl="0" algn="ctr"/>
            <a:r>
              <a:rPr lang="en-US" sz="4000" b="1" dirty="0"/>
              <a:t>Help the person living with dementia </a:t>
            </a:r>
            <a:r>
              <a:rPr lang="en-US" sz="4000" b="1" dirty="0" smtClean="0"/>
              <a:t>and </a:t>
            </a:r>
            <a:r>
              <a:rPr lang="en-US" sz="4000" b="1" dirty="0"/>
              <a:t>their family </a:t>
            </a:r>
            <a:r>
              <a:rPr lang="en-US" sz="4000" b="1" dirty="0" smtClean="0"/>
              <a:t>to </a:t>
            </a:r>
            <a:r>
              <a:rPr lang="en-US" sz="4000" b="1" dirty="0"/>
              <a:t>adapt and prepare</a:t>
            </a:r>
            <a:r>
              <a:rPr lang="en-US" sz="4000" b="1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8771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Name it in ways that people can understand it</a:t>
            </a:r>
          </a:p>
          <a:p>
            <a:pPr lvl="1"/>
            <a:r>
              <a:rPr lang="en-US" dirty="0" smtClean="0"/>
              <a:t>Problems with memory, calculation, and problem solving that make it hard for the person to manage their usual activities of daily living.</a:t>
            </a:r>
          </a:p>
          <a:p>
            <a:pPr lvl="1"/>
            <a:r>
              <a:rPr lang="en-US" dirty="0" smtClean="0"/>
              <a:t>Most do very well initially but it does progress.  </a:t>
            </a:r>
          </a:p>
          <a:p>
            <a:pPr lvl="1"/>
            <a:endParaRPr lang="en-US" sz="1100" dirty="0" smtClean="0"/>
          </a:p>
          <a:p>
            <a:r>
              <a:rPr lang="en-US" dirty="0" smtClean="0"/>
              <a:t>Provide anticipatory guidance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fast it progresses and the problems that arise can be very individual, but we know that over time, people need more and more help managing activities of daily </a:t>
            </a:r>
            <a:r>
              <a:rPr lang="en-US" dirty="0" smtClean="0"/>
              <a:t>living.</a:t>
            </a:r>
          </a:p>
          <a:p>
            <a:pPr lvl="1"/>
            <a:r>
              <a:rPr lang="en-US" dirty="0" smtClean="0"/>
              <a:t>Help them begin to think about “what next”</a:t>
            </a:r>
          </a:p>
          <a:p>
            <a:pPr lvl="1"/>
            <a:endParaRPr lang="en-US" dirty="0"/>
          </a:p>
          <a:p>
            <a:r>
              <a:rPr lang="en-US" dirty="0" smtClean="0"/>
              <a:t>Assess and address safety</a:t>
            </a:r>
          </a:p>
          <a:p>
            <a:pPr lvl="1"/>
            <a:endParaRPr lang="en-US" sz="1100" dirty="0"/>
          </a:p>
          <a:p>
            <a:r>
              <a:rPr lang="en-US" dirty="0" smtClean="0"/>
              <a:t>Assess social supports, caregiver support, and needs.</a:t>
            </a:r>
          </a:p>
          <a:p>
            <a:pPr lvl="1"/>
            <a:r>
              <a:rPr lang="en-US" dirty="0" smtClean="0"/>
              <a:t>Care for persons living with dementia includes care for the caregiver (s).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21025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Last thoughts</a:t>
            </a:r>
            <a:r>
              <a:rPr lang="is-IS" sz="4000" b="1" dirty="0" smtClean="0"/>
              <a:t>…..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can take a while to be certain what we are seeing is progressive cognitive impairment with </a:t>
            </a:r>
            <a:r>
              <a:rPr lang="en-US" dirty="0" smtClean="0"/>
              <a:t>impact on </a:t>
            </a:r>
            <a:r>
              <a:rPr lang="en-US" dirty="0" smtClean="0"/>
              <a:t>function.</a:t>
            </a:r>
          </a:p>
          <a:p>
            <a:pPr lvl="1"/>
            <a:r>
              <a:rPr lang="en-US" dirty="0" smtClean="0"/>
              <a:t>Time will tell</a:t>
            </a:r>
            <a:r>
              <a:rPr lang="is-IS" dirty="0" smtClean="0"/>
              <a:t>…</a:t>
            </a:r>
            <a:r>
              <a:rPr lang="en-US" dirty="0"/>
              <a:t>b</a:t>
            </a:r>
            <a:r>
              <a:rPr lang="en-US" dirty="0" smtClean="0"/>
              <a:t>e willing to reassess over time.</a:t>
            </a:r>
          </a:p>
          <a:p>
            <a:pPr lvl="1"/>
            <a:r>
              <a:rPr lang="en-US" dirty="0" smtClean="0"/>
              <a:t>Be honest and transparent about this with the individual and family.  </a:t>
            </a:r>
          </a:p>
          <a:p>
            <a:pPr lvl="2"/>
            <a:r>
              <a:rPr lang="en-US" dirty="0" smtClean="0"/>
              <a:t>It’s important that they understand how this works – that this uncertainty is part of the process.</a:t>
            </a:r>
          </a:p>
          <a:p>
            <a:pPr lvl="2"/>
            <a:r>
              <a:rPr lang="en-US" dirty="0" smtClean="0"/>
              <a:t>This will help them understand that every individual living with dementia is unique and that we will have to learn their needs over time – and this will guide care.</a:t>
            </a:r>
          </a:p>
          <a:p>
            <a:pPr lvl="2"/>
            <a:endParaRPr lang="en-US" dirty="0"/>
          </a:p>
          <a:p>
            <a:pPr marL="0" indent="0" algn="ctr">
              <a:buNone/>
            </a:pPr>
            <a:r>
              <a:rPr lang="en-US" b="1" dirty="0" smtClean="0"/>
              <a:t>It’s not about the name we call it - it’s about Detection and Action!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6461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/>
              <a:t>The Bottom Line:</a:t>
            </a:r>
            <a:br>
              <a:rPr lang="en-US" sz="4000" b="1" dirty="0" smtClean="0"/>
            </a:br>
            <a:r>
              <a:rPr lang="en-US" sz="4000" b="1" dirty="0" smtClean="0"/>
              <a:t>Why is Early Detection Important?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dirty="0" smtClean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dirty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 smtClean="0"/>
              <a:t>Find and treat conditions that can be halted or reversed </a:t>
            </a:r>
            <a:r>
              <a:rPr lang="en-US" dirty="0" smtClean="0"/>
              <a:t>or   respond to </a:t>
            </a:r>
            <a:r>
              <a:rPr lang="en-US" dirty="0" smtClean="0"/>
              <a:t>specific therapeutics.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dirty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/>
              <a:t>S</a:t>
            </a:r>
            <a:r>
              <a:rPr lang="en-US" dirty="0" smtClean="0"/>
              <a:t>low progression and improve function in Alzheimer’s disease and other kinds of progressive dementia.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dirty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 smtClean="0"/>
              <a:t>Help the person living with dementia (impaired cognition which impacts function) and their family to be adapt and prepare.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dirty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dirty="0" smtClean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dirty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dirty="0" smtClean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dirty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dirty="0" smtClean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dirty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879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/>
              <a:t>Screening vs. Case-Finding for</a:t>
            </a:r>
            <a:br>
              <a:rPr lang="en-US" sz="4000" b="1" dirty="0" smtClean="0"/>
            </a:br>
            <a:r>
              <a:rPr lang="en-US" sz="4000" b="1" dirty="0" smtClean="0"/>
              <a:t>Early Detection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75" y="1897062"/>
            <a:ext cx="10639425" cy="4303713"/>
          </a:xfrm>
        </p:spPr>
        <p:txBody>
          <a:bodyPr>
            <a:normAutofit fontScale="40000" lnSpcReduction="20000"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5000" b="1" u="sng" dirty="0" smtClean="0"/>
              <a:t>United States Preventive Services Task Force (USPSTF)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5000" dirty="0" smtClean="0"/>
              <a:t>The </a:t>
            </a:r>
            <a:r>
              <a:rPr lang="en-US" sz="5000" dirty="0"/>
              <a:t>USPSTF concludes that the current evidence is insufficient to assess the balance of benefits and harms of screening for cognitive impairment in older </a:t>
            </a:r>
            <a:r>
              <a:rPr lang="en-US" sz="5000" dirty="0" smtClean="0"/>
              <a:t>adults.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33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500" dirty="0"/>
              <a:t>U.S. Preventive Health Services Task Force, March 2020. Cognitive Impairment in Older Adults - Screening: </a:t>
            </a:r>
            <a:r>
              <a:rPr lang="en-US" sz="3500" i="1" dirty="0"/>
              <a:t>JAMA. 2020;323(8):757-763. doi:10.1001/ jama.2020.0435 </a:t>
            </a:r>
            <a:endParaRPr lang="en-US" sz="3500" dirty="0" smtClean="0">
              <a:effectLst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100" b="1" u="sng" dirty="0" smtClean="0"/>
              <a:t>Veterans Health Administration (VHA)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100" dirty="0" smtClean="0"/>
              <a:t>VHA </a:t>
            </a:r>
            <a:r>
              <a:rPr lang="en-US" sz="5100" dirty="0"/>
              <a:t>does not recommend screening for cognitive impairment in asymptomatic community-dwelling older adults (those presenting with no signs and symptoms of cognitive impairment). Clinicians should be alert to early signs and symptoms of cognitive impairment and evaluate </a:t>
            </a:r>
            <a:r>
              <a:rPr lang="en-US" sz="5100" dirty="0" smtClean="0"/>
              <a:t>as appropriat</a:t>
            </a:r>
            <a:r>
              <a:rPr lang="en-US" sz="4200" dirty="0" smtClean="0"/>
              <a:t>e.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300" dirty="0" smtClean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500" dirty="0" smtClean="0">
                <a:effectLst/>
                <a:hlinkClick r:id="rId2"/>
              </a:rPr>
              <a:t>https://www.prevention.va.gov/docs/NCP_CPS_Factsheet_Cognitive_Impairment.pdf</a:t>
            </a:r>
            <a:endParaRPr lang="en-US" sz="3500" dirty="0" smtClean="0">
              <a:effectLst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>
              <a:effectLst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5100" b="1" u="sng" dirty="0" smtClean="0"/>
              <a:t>Alzheimer’s Association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5100" dirty="0" smtClean="0"/>
              <a:t>Emphasizes early detection based on patient concerns or memory complaints or other triggers and informant concerns, and use of the Medicare Annual Wellness Visit.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500" dirty="0" smtClean="0">
                <a:hlinkClick r:id="rId3"/>
              </a:rPr>
              <a:t>https://</a:t>
            </a:r>
            <a:r>
              <a:rPr lang="en-US" sz="3500" dirty="0" smtClean="0">
                <a:hlinkClick r:id="rId3"/>
              </a:rPr>
              <a:t>www.alz.org/professionals/health-systems-clinicians/cognitive-assessment</a:t>
            </a:r>
            <a:endParaRPr lang="en-US" sz="3500" dirty="0" smtClean="0"/>
          </a:p>
        </p:txBody>
      </p:sp>
    </p:spTree>
    <p:extLst>
      <p:ext uri="{BB962C8B-B14F-4D97-AF65-F5344CB8AC3E}">
        <p14:creationId xmlns:p14="http://schemas.microsoft.com/office/powerpoint/2010/main" val="970610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/>
              <a:t>Screening vs. Case-Finding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182" y="1572406"/>
            <a:ext cx="10692618" cy="51097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Screening</a:t>
            </a:r>
          </a:p>
          <a:p>
            <a:r>
              <a:rPr lang="en-US" dirty="0" smtClean="0"/>
              <a:t>Every adult X years and older will be assessed for cognitive impairment every Y months.</a:t>
            </a:r>
          </a:p>
          <a:p>
            <a:pPr marL="457200" lvl="1" indent="0">
              <a:buNone/>
            </a:pPr>
            <a:r>
              <a:rPr lang="en-US" dirty="0" smtClean="0"/>
              <a:t>“X% of our elders Y years and older have been screened for cognitive impairment”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smtClean="0"/>
              <a:t>Case-finding</a:t>
            </a:r>
          </a:p>
          <a:p>
            <a:r>
              <a:rPr lang="en-US" dirty="0" smtClean="0"/>
              <a:t>Actively seeking to identify individuals with cognitive impairment</a:t>
            </a:r>
          </a:p>
          <a:p>
            <a:pPr marL="457200" lvl="1" indent="0">
              <a:buNone/>
            </a:pPr>
            <a:r>
              <a:rPr lang="en-US" dirty="0" smtClean="0"/>
              <a:t>“Adults with these characteristics [         ] should be assessed for cognitive impairment”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The IHS does not currently have a policy of screening for cognitive impairment.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718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/>
              <a:t>How do we “find” cognitive impairment?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We have to look for it!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Often missed in casual conversations with elders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Well rehearsed social language persists even with significant deficits.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In clinical encounters the health care professionals do MOST of the talking!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Elders are at their best when we see them.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Very often unrecognized by family members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Surprisingly often! (its really quite remarkable).  Even with family members in health care.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The better and longer we know our patients – the more likely we are to miss significant cognitive impairment.  We become like family!</a:t>
            </a:r>
          </a:p>
          <a:p>
            <a:pPr marL="971550" lvl="1" indent="-514350">
              <a:lnSpc>
                <a:spcPct val="100000"/>
              </a:lnSpc>
              <a:spcBef>
                <a:spcPts val="0"/>
              </a:spcBef>
              <a:buFontTx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475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173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An Approach Useful For All of Us:  Warning Signs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083" y="1433027"/>
            <a:ext cx="6161649" cy="3751821"/>
          </a:xfrm>
        </p:spPr>
        <p:txBody>
          <a:bodyPr numCol="1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 smtClean="0"/>
              <a:t>Clinical staff may notice</a:t>
            </a:r>
            <a:r>
              <a:rPr lang="en-US" sz="2400" b="1" baseline="30000" dirty="0" smtClean="0"/>
              <a:t>1</a:t>
            </a:r>
            <a:r>
              <a:rPr lang="en-US" sz="2400" b="1" dirty="0" smtClean="0"/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Inattentive to appearance (especially new)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Vague and lacking details in story-telling (history)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Missing appointments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Unexplained weight loss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Vague symptoms (”dizziness” or “weakness”)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Trouble with changes in medications or dosing or routine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Defers to a caregiver or family member to answer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5083" y="6017534"/>
            <a:ext cx="118168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Adapted from </a:t>
            </a:r>
            <a:r>
              <a:rPr lang="en-US" sz="1600" dirty="0">
                <a:hlinkClick r:id="rId3"/>
              </a:rPr>
              <a:t>https://www.prevention.va.gov/docs/NCP_CPS_Factsheet_Cognitive_Impairment.pdf</a:t>
            </a:r>
            <a:r>
              <a:rPr lang="en-US" sz="1600" dirty="0"/>
              <a:t>.  Original cited sources are: 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dirty="0"/>
              <a:t>A. </a:t>
            </a:r>
            <a:r>
              <a:rPr lang="en-US" sz="1400" dirty="0" err="1"/>
              <a:t>Lazaroff</a:t>
            </a:r>
            <a:r>
              <a:rPr lang="en-US" sz="1400" dirty="0"/>
              <a:t>, A. et al 1998-2003—National Chronic Care Consortium &amp; Alzheimer’s Association (</a:t>
            </a:r>
            <a:r>
              <a:rPr lang="en-US" sz="1400" dirty="0">
                <a:hlinkClick r:id="rId4"/>
              </a:rPr>
              <a:t>http://www.nccconline.org/pdf/CCN-AD_tools6-03.pdf)</a:t>
            </a:r>
            <a:endParaRPr lang="en-US" sz="1400" dirty="0"/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dirty="0"/>
              <a:t>Adapted with permission from the National Institute on Aging: NIH Publication No. 06-5442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96222" y="1433027"/>
            <a:ext cx="496589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Family, friends, caregivers may notice</a:t>
            </a:r>
            <a:r>
              <a:rPr lang="en-US" sz="2400" b="1" baseline="30000" dirty="0"/>
              <a:t>2</a:t>
            </a:r>
            <a:r>
              <a:rPr lang="en-US" sz="2400" b="1" dirty="0"/>
              <a:t>: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endParaRPr lang="en-US" sz="2400" dirty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Asking the same question over and over again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Becoming lost in familiar places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Getting confused about time, people, and places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Problems with self-care, bathing, or food preparation and meals.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574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/>
              <a:t>In Clinical Situations: Assess When </a:t>
            </a:r>
            <a:r>
              <a:rPr lang="en-US" sz="4000" b="1" dirty="0"/>
              <a:t>I</a:t>
            </a:r>
            <a:r>
              <a:rPr lang="en-US" sz="4000" b="1" dirty="0" smtClean="0"/>
              <a:t>t Matters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1612"/>
            <a:ext cx="10515600" cy="5214937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500" dirty="0" smtClean="0"/>
              <a:t>In older persons with chronic conditions requiring self-management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 smtClean="0"/>
              <a:t>Diabetes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 smtClean="0"/>
              <a:t>Complicated or high risk medication regimens.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3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500" dirty="0" smtClean="0"/>
              <a:t>Elders living alone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45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500" dirty="0" smtClean="0"/>
              <a:t>When chronic conditions are difficult to manage or in poor control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45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500" dirty="0" smtClean="0"/>
              <a:t>With increasing age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 smtClean="0"/>
              <a:t>Prevalence of cognitive impairment increases dramatically with increasing age, especially 85+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4500" dirty="0"/>
          </a:p>
          <a:p>
            <a:r>
              <a:rPr lang="en-US" sz="4500" dirty="0" smtClean="0"/>
              <a:t>During a comprehensive elder exam</a:t>
            </a:r>
          </a:p>
          <a:p>
            <a:pPr lvl="1"/>
            <a:r>
              <a:rPr lang="en-US" sz="3200" dirty="0" smtClean="0"/>
              <a:t>As part of the Introduction to Medicare Exam and the Medicare Annual Wellness Exam</a:t>
            </a:r>
            <a:r>
              <a:rPr lang="en-US" sz="2900" dirty="0"/>
              <a:t/>
            </a:r>
            <a:br>
              <a:rPr lang="en-US" sz="2900" dirty="0"/>
            </a:br>
            <a:endParaRPr lang="en-US" sz="29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dirty="0" smtClean="0"/>
              <a:t>We should have a </a:t>
            </a:r>
            <a:r>
              <a:rPr lang="en-US" sz="4400" b="1" dirty="0" smtClean="0"/>
              <a:t>low threshold </a:t>
            </a:r>
            <a:r>
              <a:rPr lang="en-US" sz="4400" dirty="0" smtClean="0"/>
              <a:t>for a simple assessment for cognitive impairment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32918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Approaches to assessing for cognitive impairment in primary care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128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Mini-Cog</a:t>
            </a:r>
          </a:p>
          <a:p>
            <a:pPr lvl="1"/>
            <a:r>
              <a:rPr lang="en-US" sz="2000" dirty="0" smtClean="0"/>
              <a:t>3-item registration and recall</a:t>
            </a:r>
          </a:p>
          <a:p>
            <a:pPr lvl="1"/>
            <a:r>
              <a:rPr lang="en-US" sz="2000" dirty="0" smtClean="0"/>
              <a:t>Clock Draw</a:t>
            </a:r>
          </a:p>
          <a:p>
            <a:pPr lvl="1"/>
            <a:endParaRPr lang="en-US" sz="2000" dirty="0"/>
          </a:p>
          <a:p>
            <a:r>
              <a:rPr lang="en-US" sz="2400" dirty="0" smtClean="0"/>
              <a:t>AD-8</a:t>
            </a:r>
          </a:p>
          <a:p>
            <a:pPr lvl="1"/>
            <a:r>
              <a:rPr lang="en-US" sz="2000" dirty="0" smtClean="0"/>
              <a:t>Structured assessment completed by for family or caregiver </a:t>
            </a:r>
          </a:p>
          <a:p>
            <a:pPr lvl="1"/>
            <a:r>
              <a:rPr lang="en-US" sz="2000" dirty="0" smtClean="0"/>
              <a:t>8 simple questions</a:t>
            </a:r>
          </a:p>
          <a:p>
            <a:pPr lvl="1"/>
            <a:endParaRPr lang="en-US" sz="2000" dirty="0"/>
          </a:p>
          <a:p>
            <a:r>
              <a:rPr lang="en-US" sz="2400" dirty="0" smtClean="0"/>
              <a:t>Structured exam that assesses </a:t>
            </a:r>
          </a:p>
          <a:p>
            <a:pPr lvl="1"/>
            <a:r>
              <a:rPr lang="en-US" sz="2000" dirty="0"/>
              <a:t>S</a:t>
            </a:r>
            <a:r>
              <a:rPr lang="en-US" sz="2000" dirty="0" smtClean="0"/>
              <a:t>hort term memory</a:t>
            </a:r>
          </a:p>
          <a:p>
            <a:pPr lvl="1"/>
            <a:r>
              <a:rPr lang="en-US" sz="2000" dirty="0" smtClean="0"/>
              <a:t>Calculation</a:t>
            </a:r>
          </a:p>
          <a:p>
            <a:pPr lvl="1"/>
            <a:r>
              <a:rPr lang="en-US" sz="2000" dirty="0"/>
              <a:t>E</a:t>
            </a:r>
            <a:r>
              <a:rPr lang="en-US" sz="2000" dirty="0" smtClean="0"/>
              <a:t>xecutive function</a:t>
            </a:r>
          </a:p>
          <a:p>
            <a:pPr lvl="1"/>
            <a:r>
              <a:rPr lang="en-US" sz="2000" dirty="0" err="1"/>
              <a:t>V</a:t>
            </a:r>
            <a:r>
              <a:rPr lang="en-US" sz="2000" dirty="0" err="1" smtClean="0"/>
              <a:t>isuo</a:t>
            </a:r>
            <a:r>
              <a:rPr lang="en-US" sz="2000" dirty="0" smtClean="0"/>
              <a:t>-spatial function</a:t>
            </a:r>
          </a:p>
          <a:p>
            <a:pPr lvl="1"/>
            <a:r>
              <a:rPr lang="en-US" sz="2000" dirty="0"/>
              <a:t>E</a:t>
            </a:r>
            <a:r>
              <a:rPr lang="en-US" sz="2000" dirty="0" smtClean="0"/>
              <a:t>xecutive function (planning and completing multi-step actions).</a:t>
            </a:r>
          </a:p>
        </p:txBody>
      </p:sp>
    </p:spTree>
    <p:extLst>
      <p:ext uri="{BB962C8B-B14F-4D97-AF65-F5344CB8AC3E}">
        <p14:creationId xmlns:p14="http://schemas.microsoft.com/office/powerpoint/2010/main" val="1591652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/>
              <a:t>The Goal is </a:t>
            </a:r>
            <a:r>
              <a:rPr lang="en-US" b="1" dirty="0" smtClean="0"/>
              <a:t>Detection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6473"/>
            <a:ext cx="10515600" cy="474398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F/up on abnormal screening </a:t>
            </a:r>
            <a:r>
              <a:rPr lang="en-US" dirty="0" smtClean="0"/>
              <a:t>assessment:</a:t>
            </a:r>
          </a:p>
          <a:p>
            <a:r>
              <a:rPr lang="en-US" dirty="0" smtClean="0"/>
              <a:t>Formal </a:t>
            </a:r>
            <a:r>
              <a:rPr lang="en-US" dirty="0"/>
              <a:t>scored cognitive assessment (e.g. MOCA, SLUMS, </a:t>
            </a:r>
            <a:r>
              <a:rPr lang="en-US" dirty="0" smtClean="0"/>
              <a:t>MMSE)</a:t>
            </a:r>
          </a:p>
          <a:p>
            <a:r>
              <a:rPr lang="en-US" dirty="0"/>
              <a:t>P</a:t>
            </a:r>
            <a:r>
              <a:rPr lang="en-US" dirty="0" smtClean="0"/>
              <a:t>hysical exam</a:t>
            </a:r>
            <a:endParaRPr lang="en-US" dirty="0"/>
          </a:p>
          <a:p>
            <a:r>
              <a:rPr lang="en-US" dirty="0" smtClean="0"/>
              <a:t>Assessment of function</a:t>
            </a:r>
          </a:p>
          <a:p>
            <a:endParaRPr lang="en-US" dirty="0" smtClean="0"/>
          </a:p>
          <a:p>
            <a:pPr marL="457200" lvl="1" indent="0">
              <a:buNone/>
            </a:pPr>
            <a:r>
              <a:rPr lang="en-US" b="1" i="1" dirty="0" smtClean="0"/>
              <a:t>Be wary of sensory deficits (hearing and vision) confounding cognitive assessment.</a:t>
            </a:r>
            <a:endParaRPr lang="en-US" b="1" i="1" dirty="0"/>
          </a:p>
          <a:p>
            <a:pPr marL="457200" lvl="1" indent="0">
              <a:buNone/>
            </a:pPr>
            <a:r>
              <a:rPr lang="en-US" b="1" i="1" dirty="0" smtClean="0"/>
              <a:t>Be wary of language and cultural assumptions confounding assessment.</a:t>
            </a:r>
          </a:p>
          <a:p>
            <a:endParaRPr lang="en-US" dirty="0" smtClean="0"/>
          </a:p>
          <a:p>
            <a:r>
              <a:rPr lang="en-US" dirty="0" smtClean="0"/>
              <a:t>The primary goal is detection of cognitive impairment and functional impairment.   </a:t>
            </a:r>
          </a:p>
          <a:p>
            <a:r>
              <a:rPr lang="en-US" dirty="0" smtClean="0"/>
              <a:t>Diagnosis of “type” of dementia is a secondary goal.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64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</TotalTime>
  <Words>1279</Words>
  <Application>Microsoft Macintosh PowerPoint</Application>
  <PresentationFormat>Widescreen</PresentationFormat>
  <Paragraphs>190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Calibri Light</vt:lpstr>
      <vt:lpstr>Arial</vt:lpstr>
      <vt:lpstr>Office Theme</vt:lpstr>
      <vt:lpstr>Detection of  Impaired Cognition Which Has Impact on Function (Dementia)  Earlier is Better!</vt:lpstr>
      <vt:lpstr>The Bottom Line: Why is Early Detection Important?</vt:lpstr>
      <vt:lpstr>Screening vs. Case-Finding for Early Detection</vt:lpstr>
      <vt:lpstr>Screening vs. Case-Finding</vt:lpstr>
      <vt:lpstr>How do we “find” cognitive impairment?</vt:lpstr>
      <vt:lpstr>An Approach Useful For All of Us:  Warning Signs</vt:lpstr>
      <vt:lpstr>In Clinical Situations: Assess When It Matters</vt:lpstr>
      <vt:lpstr>Approaches to assessing for cognitive impairment in primary care</vt:lpstr>
      <vt:lpstr>The Goal is Detection</vt:lpstr>
      <vt:lpstr>Back to the WHY and What That Tells Us About the HOW</vt:lpstr>
      <vt:lpstr>Find and treat conditions that can be halted or reversed or respond to specific therapeutics (e.g. Parkinsons).</vt:lpstr>
      <vt:lpstr>Slow progression and improve function in Alzheimer’s disease and other kinds of progressive dementia. </vt:lpstr>
      <vt:lpstr>Help the person living with dementia and their family to adapt and prepare.</vt:lpstr>
      <vt:lpstr>Last thoughts…..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Detection of  Cognitive Impairment  with Impact on Function  Earlier is Better!</dc:title>
  <dc:creator>Bruce Finke</dc:creator>
  <cp:lastModifiedBy>Bruce Finke</cp:lastModifiedBy>
  <cp:revision>27</cp:revision>
  <dcterms:created xsi:type="dcterms:W3CDTF">2021-10-07T01:10:25Z</dcterms:created>
  <dcterms:modified xsi:type="dcterms:W3CDTF">2021-10-28T15:54:32Z</dcterms:modified>
</cp:coreProperties>
</file>